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313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287" r:id="rId16"/>
    <p:sldId id="257" r:id="rId17"/>
  </p:sldIdLst>
  <p:sldSz cx="12192000" cy="6858000"/>
  <p:notesSz cx="6858000" cy="9144000"/>
  <p:embeddedFontLst>
    <p:embeddedFont>
      <p:font typeface="FandolFang R" panose="02010600030101010101" charset="-122"/>
      <p:regular r:id="rId19"/>
    </p:embeddedFont>
    <p:embeddedFont>
      <p:font typeface="思源黑体 CN Light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C11"/>
    <a:srgbClr val="98E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88556FA-D7A7-4A58-A340-73C451843439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D86DF2A-9D66-4B5C-BEA9-F5FB7B50F4B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6DF2A-9D66-4B5C-BEA9-F5FB7B50F4B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2" b="5625"/>
          <a:stretch>
            <a:fillRect/>
          </a:stretch>
        </p:blipFill>
        <p:spPr>
          <a:xfrm>
            <a:off x="0" y="3087922"/>
            <a:ext cx="12192000" cy="3770078"/>
          </a:xfrm>
          <a:prstGeom prst="rect">
            <a:avLst/>
          </a:prstGeom>
        </p:spPr>
      </p:pic>
      <p:sp>
        <p:nvSpPr>
          <p:cNvPr id="10" name="任意多边形: 形状 9"/>
          <p:cNvSpPr/>
          <p:nvPr userDrawn="1"/>
        </p:nvSpPr>
        <p:spPr>
          <a:xfrm rot="10800000">
            <a:off x="-1" y="133809"/>
            <a:ext cx="449943" cy="899889"/>
          </a:xfrm>
          <a:custGeom>
            <a:avLst/>
            <a:gdLst>
              <a:gd name="connsiteX0" fmla="*/ 914400 w 914400"/>
              <a:gd name="connsiteY0" fmla="*/ 0 h 1828800"/>
              <a:gd name="connsiteX1" fmla="*/ 914400 w 914400"/>
              <a:gd name="connsiteY1" fmla="*/ 1828800 h 1828800"/>
              <a:gd name="connsiteX2" fmla="*/ 0 w 914400"/>
              <a:gd name="connsiteY2" fmla="*/ 9144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914400" y="0"/>
                </a:moveTo>
                <a:lnTo>
                  <a:pt x="914400" y="1828800"/>
                </a:lnTo>
                <a:lnTo>
                  <a:pt x="0" y="914400"/>
                </a:lnTo>
                <a:close/>
              </a:path>
            </a:pathLst>
          </a:custGeom>
          <a:solidFill>
            <a:srgbClr val="4B7C1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Regular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2"/>
          <a:stretch>
            <a:fillRect/>
          </a:stretch>
        </p:blipFill>
        <p:spPr>
          <a:xfrm>
            <a:off x="0" y="2402122"/>
            <a:ext cx="12192000" cy="44558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7" y="2659670"/>
            <a:ext cx="5820229" cy="394078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50531" y="1207772"/>
            <a:ext cx="6318532" cy="2388698"/>
            <a:chOff x="421012" y="2478673"/>
            <a:chExt cx="5412107" cy="2388698"/>
          </a:xfrm>
        </p:grpSpPr>
        <p:sp>
          <p:nvSpPr>
            <p:cNvPr id="16" name="文本框 15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我爱学语文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2976208" y="4414327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有问题要举手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69843" y="2829711"/>
            <a:ext cx="2787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举手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1"/>
          <a:stretch>
            <a:fillRect/>
          </a:stretch>
        </p:blipFill>
        <p:spPr>
          <a:xfrm>
            <a:off x="1065214" y="2155068"/>
            <a:ext cx="4856944" cy="2735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想一想</a:t>
            </a:r>
          </a:p>
        </p:txBody>
      </p:sp>
      <p:pic>
        <p:nvPicPr>
          <p:cNvPr id="6" name="内容占位符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7006" y="1865539"/>
            <a:ext cx="4783138" cy="2952750"/>
          </a:xfrm>
          <a:prstGeom prst="rect">
            <a:avLst/>
          </a:prstGeom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4336370" y="4872264"/>
            <a:ext cx="2220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讲故事</a:t>
            </a: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2101170" y="4884965"/>
            <a:ext cx="143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听故事</a:t>
            </a:r>
          </a:p>
        </p:txBody>
      </p:sp>
      <p:pic>
        <p:nvPicPr>
          <p:cNvPr id="10" name="图片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 t="9450" r="31679" b="13901"/>
          <a:stretch>
            <a:fillRect/>
          </a:stretch>
        </p:blipFill>
        <p:spPr bwMode="auto">
          <a:xfrm>
            <a:off x="8846457" y="3495902"/>
            <a:ext cx="1206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8"/>
          <p:cNvSpPr/>
          <p:nvPr/>
        </p:nvSpPr>
        <p:spPr>
          <a:xfrm>
            <a:off x="1528082" y="1470252"/>
            <a:ext cx="5257800" cy="424815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云形标注 9"/>
          <p:cNvSpPr/>
          <p:nvPr/>
        </p:nvSpPr>
        <p:spPr>
          <a:xfrm flipH="1">
            <a:off x="6857321" y="2478315"/>
            <a:ext cx="3024187" cy="1223963"/>
          </a:xfrm>
          <a:prstGeom prst="cloudCallou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他们在干什么？</a:t>
            </a:r>
          </a:p>
        </p:txBody>
      </p:sp>
      <p:sp>
        <p:nvSpPr>
          <p:cNvPr id="13" name="椭圆 12"/>
          <p:cNvSpPr/>
          <p:nvPr/>
        </p:nvSpPr>
        <p:spPr>
          <a:xfrm>
            <a:off x="2393270" y="2046515"/>
            <a:ext cx="576262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595008" y="2330677"/>
            <a:ext cx="576263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625296" y="1821090"/>
            <a:ext cx="574675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334908" y="2262415"/>
            <a:ext cx="576263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听一听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6591074" y="2799556"/>
            <a:ext cx="4124325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西游记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美猴王的故事</a:t>
            </a:r>
          </a:p>
        </p:txBody>
      </p:sp>
      <p:sp>
        <p:nvSpPr>
          <p:cNvPr id="4" name="圆角矩形 7"/>
          <p:cNvSpPr/>
          <p:nvPr/>
        </p:nvSpPr>
        <p:spPr>
          <a:xfrm>
            <a:off x="934481" y="2024856"/>
            <a:ext cx="4826000" cy="2808287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177369" y="2164556"/>
            <a:ext cx="3167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故事发生在哪里？</a:t>
            </a:r>
          </a:p>
        </p:txBody>
      </p:sp>
      <p:sp>
        <p:nvSpPr>
          <p:cNvPr id="22" name="文本框 11"/>
          <p:cNvSpPr txBox="1">
            <a:spLocks noChangeArrowheads="1"/>
          </p:cNvSpPr>
          <p:nvPr/>
        </p:nvSpPr>
        <p:spPr bwMode="auto">
          <a:xfrm>
            <a:off x="1148794" y="2799556"/>
            <a:ext cx="3459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故事的主人公是谁？</a:t>
            </a:r>
          </a:p>
        </p:txBody>
      </p: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1144032" y="3393280"/>
            <a:ext cx="4543425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故事的主人公做了什么事？结果怎么样呢？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想一想</a:t>
            </a:r>
          </a:p>
        </p:txBody>
      </p:sp>
      <p:sp>
        <p:nvSpPr>
          <p:cNvPr id="2" name="云形标注 4"/>
          <p:cNvSpPr/>
          <p:nvPr/>
        </p:nvSpPr>
        <p:spPr>
          <a:xfrm flipH="1">
            <a:off x="7521350" y="2347233"/>
            <a:ext cx="2663825" cy="1116013"/>
          </a:xfrm>
          <a:prstGeom prst="cloudCallou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老师讲的故事真好听！</a:t>
            </a:r>
          </a:p>
        </p:txBody>
      </p: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2584225" y="2320246"/>
            <a:ext cx="2592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我听懂了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11"/>
          <p:cNvSpPr txBox="1">
            <a:spLocks noChangeArrowheads="1"/>
          </p:cNvSpPr>
          <p:nvPr/>
        </p:nvSpPr>
        <p:spPr bwMode="auto">
          <a:xfrm>
            <a:off x="2584225" y="3642633"/>
            <a:ext cx="485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我还听过这样的一个故事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2"/>
          <p:cNvSpPr txBox="1">
            <a:spLocks noChangeArrowheads="1"/>
          </p:cNvSpPr>
          <p:nvPr/>
        </p:nvSpPr>
        <p:spPr bwMode="auto">
          <a:xfrm>
            <a:off x="2593749" y="2947308"/>
            <a:ext cx="4856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这个故事让我觉得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7" r="9908" b="8000"/>
          <a:stretch>
            <a:fillRect/>
          </a:stretch>
        </p:blipFill>
        <p:spPr bwMode="auto">
          <a:xfrm>
            <a:off x="9266011" y="3402920"/>
            <a:ext cx="12080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4043137" y="1332821"/>
            <a:ext cx="4810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如何听故事？如何讲故事？</a:t>
            </a: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2023837" y="4263345"/>
            <a:ext cx="5394325" cy="11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“从前，有一个人，在什么地方，做了一件什么事</a:t>
            </a:r>
            <a:r>
              <a:rPr lang="en-US" altLang="zh-CN" sz="24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4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93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记一记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71813" y="1236663"/>
            <a:ext cx="3960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学会听</a:t>
            </a:r>
            <a:endParaRPr lang="en-US" altLang="zh-CN" dirty="0">
              <a:solidFill>
                <a:prstClr val="black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1992314" y="1793876"/>
            <a:ext cx="324008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听老师上课，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要竖起小耳朵，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眼睛看老师，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专心听，自己想，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看看记住了多少。</a:t>
            </a:r>
          </a:p>
        </p:txBody>
      </p:sp>
      <p:sp>
        <p:nvSpPr>
          <p:cNvPr id="8" name="矩形 11"/>
          <p:cNvSpPr>
            <a:spLocks noChangeArrowheads="1"/>
          </p:cNvSpPr>
          <p:nvPr/>
        </p:nvSpPr>
        <p:spPr bwMode="auto">
          <a:xfrm>
            <a:off x="5448300" y="1765300"/>
            <a:ext cx="259238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听同学发言，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竖起小耳朵，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眼睛看同学，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认真听回答。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有不同想法，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要先听完，再</a:t>
            </a:r>
            <a:endParaRPr lang="en-US" altLang="zh-CN" sz="2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举手陈述。</a:t>
            </a: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15350" r="20296" b="14301"/>
          <a:stretch>
            <a:fillRect/>
          </a:stretch>
        </p:blipFill>
        <p:spPr bwMode="auto">
          <a:xfrm>
            <a:off x="9056688" y="3573463"/>
            <a:ext cx="1611312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2"/>
          <a:stretch>
            <a:fillRect/>
          </a:stretch>
        </p:blipFill>
        <p:spPr>
          <a:xfrm>
            <a:off x="0" y="2402122"/>
            <a:ext cx="12192000" cy="44558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7" y="2659670"/>
            <a:ext cx="5820229" cy="394078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050531" y="1207772"/>
            <a:ext cx="6318532" cy="2388698"/>
            <a:chOff x="421012" y="2478673"/>
            <a:chExt cx="5412107" cy="2388698"/>
          </a:xfrm>
        </p:grpSpPr>
        <p:sp>
          <p:nvSpPr>
            <p:cNvPr id="16" name="文本框 15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lang="en-US" altLang="zh-CN" sz="6600" b="1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2976208" y="4414327"/>
            <a:ext cx="2467179" cy="321642"/>
            <a:chOff x="10185400" y="5731858"/>
            <a:chExt cx="1384360" cy="321642"/>
          </a:xfrm>
        </p:grpSpPr>
        <p:sp>
          <p:nvSpPr>
            <p:cNvPr id="21" name="矩形 2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0" y="3814372"/>
            <a:ext cx="3057247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读书姿势要端正，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眼离书本一尺远。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2736" y="2014538"/>
            <a:ext cx="44640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b="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身体坐端正，双肩要放平。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b="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双脚要分开，手拿好书。</a:t>
            </a:r>
          </a:p>
        </p:txBody>
      </p:sp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2359480" y="4640264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</a:t>
            </a:r>
          </a:p>
        </p:txBody>
      </p:sp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43" y="1905000"/>
            <a:ext cx="2719387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r (24)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43" y="1764726"/>
            <a:ext cx="3896498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678791" y="291367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读书的正确姿势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38" y="1764726"/>
            <a:ext cx="4829872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写字姿势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48000" y="3081763"/>
            <a:ext cx="60960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这样的写字姿势对吗？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写字姿势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25" y="1554162"/>
            <a:ext cx="3749675" cy="374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554162"/>
            <a:ext cx="4999565" cy="3749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不正确的写字姿势有哪些危害呢？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78791" y="1538514"/>
            <a:ext cx="4752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下面同学们讨论一下？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35561" y="2601685"/>
            <a:ext cx="5791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、容易造成颈椎病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、眼睛易患近视眼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、身体易长成歪身子</a:t>
            </a:r>
          </a:p>
        </p:txBody>
      </p:sp>
      <p:pic>
        <p:nvPicPr>
          <p:cNvPr id="10" name="Picture 4" descr="1816350096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03" y="1892609"/>
            <a:ext cx="3161694" cy="3072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近视</a:t>
            </a:r>
          </a:p>
        </p:txBody>
      </p:sp>
      <p:pic>
        <p:nvPicPr>
          <p:cNvPr id="6" name="内容占位符 4" descr="QQ图片2016090522282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23" b="18274"/>
          <a:stretch>
            <a:fillRect/>
          </a:stretch>
        </p:blipFill>
        <p:spPr>
          <a:xfrm>
            <a:off x="1660978" y="1518085"/>
            <a:ext cx="6916965" cy="38218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16365" y="904875"/>
            <a:ext cx="33845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2800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写字姿势歌</a:t>
            </a:r>
            <a:endParaRPr lang="en-US" altLang="zh-CN" sz="2800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食指母指对对碰，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中间要有小缝隙，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手离笔尖一寸，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头离桌面一尺，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胸离桌边一拳。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2800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8"/>
          <p:cNvSpPr txBox="1">
            <a:spLocks noChangeArrowheads="1"/>
          </p:cNvSpPr>
          <p:nvPr/>
        </p:nvSpPr>
        <p:spPr bwMode="auto">
          <a:xfrm>
            <a:off x="7156678" y="4289426"/>
            <a:ext cx="100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写字</a:t>
            </a:r>
          </a:p>
        </p:txBody>
      </p:sp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4073" r="6049"/>
          <a:stretch>
            <a:fillRect/>
          </a:stretch>
        </p:blipFill>
        <p:spPr bwMode="auto">
          <a:xfrm>
            <a:off x="6386741" y="1652587"/>
            <a:ext cx="23336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8791" y="291367"/>
            <a:ext cx="1016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听课的正确坐姿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99" b="3645"/>
          <a:stretch>
            <a:fillRect/>
          </a:stretch>
        </p:blipFill>
        <p:spPr bwMode="auto">
          <a:xfrm>
            <a:off x="1332593" y="2037216"/>
            <a:ext cx="3325263" cy="278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89" y="2037216"/>
            <a:ext cx="4329113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宽屏</PresentationFormat>
  <Paragraphs>89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2020-08-23T09:25:00Z</dcterms:created>
  <dcterms:modified xsi:type="dcterms:W3CDTF">2021-01-07T11:07:38Z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