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712" r:id="rId10"/>
    <p:sldId id="713" r:id="rId11"/>
    <p:sldId id="287" r:id="rId12"/>
    <p:sldId id="258" r:id="rId13"/>
  </p:sldIdLst>
  <p:sldSz cx="12192000" cy="6858000"/>
  <p:notesSz cx="6858000" cy="9144000"/>
  <p:embeddedFontLst>
    <p:embeddedFont>
      <p:font typeface="FandolFang R" panose="02010600030101010101" charset="-122"/>
      <p:regular r:id="rId1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语文园地（六）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和大人一起读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7339012" y="1878316"/>
            <a:ext cx="39560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谁会游？</a:t>
            </a:r>
            <a:endParaRPr lang="en-US" altLang="zh-CN" sz="4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鱼会游。</a:t>
            </a:r>
            <a:endParaRPr lang="en-US" altLang="zh-CN" sz="4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鱼儿怎样游？</a:t>
            </a:r>
            <a:endParaRPr lang="en-US" altLang="zh-CN" sz="4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摇摇尾巴摆摆头。</a:t>
            </a:r>
            <a:endParaRPr lang="en-US" altLang="zh-CN" sz="4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30" y="2399016"/>
            <a:ext cx="4866437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字词句运用</a:t>
            </a:r>
          </a:p>
        </p:txBody>
      </p:sp>
      <p:pic>
        <p:nvPicPr>
          <p:cNvPr id="3" name="Picture 4" descr="E:\孙巧灵\2016秋上\上课课件\制作\R一语上\人一语大课堂（正文）\ZQ11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21"/>
          <a:stretch>
            <a:fillRect/>
          </a:stretch>
        </p:blipFill>
        <p:spPr bwMode="auto">
          <a:xfrm>
            <a:off x="4556576" y="2427596"/>
            <a:ext cx="533876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2"/>
          <p:cNvGrpSpPr/>
          <p:nvPr/>
        </p:nvGrpSpPr>
        <p:grpSpPr bwMode="auto">
          <a:xfrm>
            <a:off x="1161375" y="1658120"/>
            <a:ext cx="2300630" cy="936392"/>
            <a:chOff x="480357" y="835848"/>
            <a:chExt cx="2300957" cy="936741"/>
          </a:xfrm>
        </p:grpSpPr>
        <p:sp>
          <p:nvSpPr>
            <p:cNvPr id="5" name="矩形 1"/>
            <p:cNvSpPr>
              <a:spLocks noChangeArrowheads="1"/>
            </p:cNvSpPr>
            <p:nvPr/>
          </p:nvSpPr>
          <p:spPr bwMode="auto">
            <a:xfrm>
              <a:off x="480357" y="1249174"/>
              <a:ext cx="2300957" cy="52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连 一 连</a:t>
              </a:r>
              <a:r>
                <a:rPr lang="zh-CN" altLang="zh-CN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  <a:endPara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913806" y="835848"/>
              <a:ext cx="1603552" cy="431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lián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lián</a:t>
              </a:r>
              <a:endPara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字词句运用</a:t>
            </a:r>
          </a:p>
        </p:txBody>
      </p:sp>
      <p:pic>
        <p:nvPicPr>
          <p:cNvPr id="7" name="Picture 1" descr="C:\Users\Administrator\AppData\Roaming\Tencent\Users\541737432\QQ\WinTemp\RichOle\4JPW3[B1WPRQBD0A_5QQR_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26" y="2957512"/>
            <a:ext cx="2954624" cy="246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2"/>
          <p:cNvGrpSpPr/>
          <p:nvPr/>
        </p:nvGrpSpPr>
        <p:grpSpPr bwMode="auto">
          <a:xfrm>
            <a:off x="1365250" y="1790700"/>
            <a:ext cx="3954929" cy="930680"/>
            <a:chOff x="480357" y="943092"/>
            <a:chExt cx="3954872" cy="699121"/>
          </a:xfrm>
        </p:grpSpPr>
        <p:sp>
          <p:nvSpPr>
            <p:cNvPr id="10" name="矩形 1"/>
            <p:cNvSpPr>
              <a:spLocks noChangeArrowheads="1"/>
            </p:cNvSpPr>
            <p:nvPr/>
          </p:nvSpPr>
          <p:spPr bwMode="auto">
            <a:xfrm>
              <a:off x="480357" y="1249173"/>
              <a:ext cx="3954872" cy="3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zh-CN" altLang="zh-CN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读</a:t>
              </a:r>
              <a:r>
                <a:rPr lang="en-US" altLang="zh-CN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一</a:t>
              </a:r>
              <a:r>
                <a:rPr lang="en-US" altLang="zh-CN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读，</a:t>
              </a:r>
              <a:r>
                <a:rPr lang="zh-CN" altLang="en-US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背</a:t>
              </a:r>
              <a:r>
                <a:rPr lang="en-US" altLang="zh-CN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一</a:t>
              </a:r>
              <a:r>
                <a:rPr lang="en-US" altLang="zh-CN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背</a:t>
              </a:r>
              <a:r>
                <a:rPr lang="zh-CN" altLang="zh-CN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  <a:endPara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37540" y="943092"/>
              <a:ext cx="2954613" cy="3236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d</a:t>
              </a:r>
              <a:r>
                <a:rPr lang="zh-CN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d</a:t>
              </a:r>
              <a:r>
                <a:rPr lang="zh-CN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bèi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bèi</a:t>
              </a:r>
              <a:endPara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3"/>
          <p:cNvGrpSpPr/>
          <p:nvPr/>
        </p:nvGrpSpPr>
        <p:grpSpPr bwMode="auto">
          <a:xfrm>
            <a:off x="6253163" y="2100263"/>
            <a:ext cx="4598277" cy="3418500"/>
            <a:chOff x="1957776" y="1079093"/>
            <a:chExt cx="4596681" cy="2562639"/>
          </a:xfrm>
        </p:grpSpPr>
        <p:sp>
          <p:nvSpPr>
            <p:cNvPr id="13" name="矩形 7"/>
            <p:cNvSpPr>
              <a:spLocks noChangeArrowheads="1"/>
            </p:cNvSpPr>
            <p:nvPr/>
          </p:nvSpPr>
          <p:spPr bwMode="auto">
            <a:xfrm>
              <a:off x="1957776" y="1079093"/>
              <a:ext cx="4572000" cy="2562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200000"/>
                </a:lnSpc>
                <a:buFont typeface="Arial" panose="020B0604020202020204" pitchFamily="34" charset="0"/>
                <a:buNone/>
              </a:pPr>
              <a:r>
                <a:rPr lang="zh-CN" altLang="zh-CN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前后左右</a:t>
              </a:r>
              <a:r>
                <a:rPr lang="en-US" altLang="zh-CN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zh-CN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东西南北</a:t>
              </a:r>
            </a:p>
            <a:p>
              <a:pPr>
                <a:lnSpc>
                  <a:spcPct val="200000"/>
                </a:lnSpc>
                <a:buFont typeface="Arial" panose="020B0604020202020204" pitchFamily="34" charset="0"/>
                <a:buNone/>
              </a:pP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早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晨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起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来，面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向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太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阳。</a:t>
              </a:r>
            </a:p>
            <a:p>
              <a:pPr>
                <a:lnSpc>
                  <a:spcPct val="200000"/>
                </a:lnSpc>
                <a:buFont typeface="Arial" panose="020B0604020202020204" pitchFamily="34" charset="0"/>
                <a:buNone/>
              </a:pP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前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面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是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东，后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面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是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西。</a:t>
              </a:r>
            </a:p>
            <a:p>
              <a:pPr>
                <a:lnSpc>
                  <a:spcPct val="200000"/>
                </a:lnSpc>
                <a:buFont typeface="Arial" panose="020B0604020202020204" pitchFamily="34" charset="0"/>
                <a:buNone/>
              </a:pP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左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面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是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北，右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面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是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南。</a:t>
              </a:r>
              <a:endPara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386252" y="1668168"/>
              <a:ext cx="735844" cy="276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b="1" dirty="0" err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ch</a:t>
              </a:r>
              <a:r>
                <a:rPr lang="zh-CN" altLang="zh-CN" b="1" dirty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é</a:t>
              </a:r>
              <a:r>
                <a:rPr lang="en-US" altLang="zh-CN" b="1" dirty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</a:t>
              </a:r>
              <a:endPara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090636" y="1721720"/>
              <a:ext cx="723024" cy="276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b="1" dirty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mi</a:t>
              </a:r>
              <a:r>
                <a:rPr lang="zh-CN" altLang="zh-CN" b="1" dirty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à</a:t>
              </a:r>
              <a:r>
                <a:rPr lang="en-US" altLang="zh-CN" b="1" dirty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</a:t>
              </a:r>
              <a:endPara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671459" y="1721720"/>
              <a:ext cx="809556" cy="276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b="1" dirty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</a:t>
              </a:r>
              <a:r>
                <a:rPr lang="zh-CN" altLang="zh-CN" b="1" dirty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à</a:t>
              </a:r>
              <a:r>
                <a:rPr lang="en-US" altLang="zh-CN" b="1" dirty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</a:t>
              </a:r>
              <a:r>
                <a:rPr lang="zh-CN" altLang="zh-CN" b="1" dirty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ɡ</a:t>
              </a:r>
              <a:endPara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385586" y="1721720"/>
              <a:ext cx="453812" cy="276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b="1" dirty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t</a:t>
              </a:r>
              <a:r>
                <a:rPr lang="zh-CN" altLang="zh-CN" b="1" dirty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à</a:t>
              </a:r>
              <a:r>
                <a:rPr lang="en-US" altLang="zh-CN" b="1" dirty="0" err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i</a:t>
              </a:r>
              <a:endPara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814062" y="1721720"/>
              <a:ext cx="740395" cy="276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b="1" dirty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</a:t>
              </a:r>
              <a:r>
                <a:rPr lang="zh-CN" altLang="zh-CN" b="1" dirty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á</a:t>
              </a:r>
              <a:r>
                <a:rPr lang="en-US" altLang="zh-CN" b="1" dirty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</a:t>
              </a:r>
              <a:r>
                <a:rPr lang="zh-CN" altLang="zh-CN" b="1" dirty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ɡ</a:t>
              </a:r>
              <a:endPara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展 示 台</a:t>
            </a:r>
          </a:p>
        </p:txBody>
      </p:sp>
      <p:pic>
        <p:nvPicPr>
          <p:cNvPr id="2" name="Picture 1" descr="C:\Users\Administrator\AppData\Roaming\Tencent\Users\541737432\QQ\WinTemp\RichOle\P3)$8A9N%PQX~02((T89QM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695450"/>
            <a:ext cx="7539038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sp>
        <p:nvSpPr>
          <p:cNvPr id="4" name="矩形 14"/>
          <p:cNvSpPr>
            <a:spLocks noChangeArrowheads="1"/>
          </p:cNvSpPr>
          <p:nvPr/>
        </p:nvSpPr>
        <p:spPr bwMode="auto">
          <a:xfrm>
            <a:off x="1346200" y="2401888"/>
            <a:ext cx="6122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</a:t>
            </a:r>
            <a:r>
              <a:rPr lang="en-US" altLang="zh-CN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民</a:t>
            </a:r>
            <a:r>
              <a:rPr lang="en-US" altLang="zh-CN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路   电</a:t>
            </a:r>
            <a:r>
              <a:rPr lang="en-US" altLang="zh-CN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影</a:t>
            </a:r>
            <a:r>
              <a:rPr lang="en-US" altLang="zh-CN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院</a:t>
            </a:r>
            <a:r>
              <a:rPr lang="en-US" altLang="zh-CN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卫</a:t>
            </a:r>
            <a:r>
              <a:rPr lang="en-US" altLang="zh-CN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</a:t>
            </a:r>
            <a:r>
              <a:rPr lang="en-US" altLang="zh-CN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院 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947738" y="1868488"/>
            <a:ext cx="8021637" cy="460375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indent="355600">
              <a:buFont typeface="Arial" panose="020B0604020202020204" pitchFamily="34" charset="0"/>
              <a:buNone/>
              <a:defRPr/>
            </a:pP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rén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  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mín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  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lù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       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diàn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 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yǐnɡ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yuàn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   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wèi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shēnɡ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yuàn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endParaRPr lang="en-US" altLang="zh-CN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16"/>
          <p:cNvSpPr>
            <a:spLocks noChangeArrowheads="1"/>
          </p:cNvSpPr>
          <p:nvPr/>
        </p:nvSpPr>
        <p:spPr bwMode="auto">
          <a:xfrm>
            <a:off x="1304925" y="3833813"/>
            <a:ext cx="39292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 卖 部   报 刊 亭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876300" y="3405188"/>
            <a:ext cx="5064125" cy="461962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indent="355600">
              <a:buFont typeface="Arial" panose="020B0604020202020204" pitchFamily="34" charset="0"/>
              <a:buNone/>
              <a:defRPr/>
            </a:pP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xiǎo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 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mài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 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bù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       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bào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 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kān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tínɡ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2328863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日积月累</a:t>
            </a:r>
          </a:p>
        </p:txBody>
      </p:sp>
      <p:grpSp>
        <p:nvGrpSpPr>
          <p:cNvPr id="11" name="组合 5"/>
          <p:cNvGrpSpPr/>
          <p:nvPr/>
        </p:nvGrpSpPr>
        <p:grpSpPr bwMode="auto">
          <a:xfrm>
            <a:off x="1720277" y="1662113"/>
            <a:ext cx="5738812" cy="3911502"/>
            <a:chOff x="2266949" y="447675"/>
            <a:chExt cx="5738813" cy="2933605"/>
          </a:xfrm>
        </p:grpSpPr>
        <p:sp>
          <p:nvSpPr>
            <p:cNvPr id="12" name="矩形 1"/>
            <p:cNvSpPr>
              <a:spLocks noChangeArrowheads="1"/>
            </p:cNvSpPr>
            <p:nvPr/>
          </p:nvSpPr>
          <p:spPr bwMode="auto">
            <a:xfrm>
              <a:off x="2266949" y="817424"/>
              <a:ext cx="5667375" cy="2563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200000"/>
                </a:lnSpc>
                <a:buFont typeface="Arial" panose="020B0604020202020204" pitchFamily="34" charset="0"/>
                <a:buNone/>
              </a:pP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古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朗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月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行（节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选）</a:t>
              </a:r>
            </a:p>
            <a:p>
              <a:pPr algn="ctr">
                <a:lnSpc>
                  <a:spcPct val="200000"/>
                </a:lnSpc>
                <a:buFont typeface="Arial" panose="020B0604020202020204" pitchFamily="34" charset="0"/>
                <a:buNone/>
              </a:pP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［唐］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李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白</a:t>
              </a:r>
              <a:endPara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200000"/>
                </a:lnSpc>
                <a:buFont typeface="Arial" panose="020B0604020202020204" pitchFamily="34" charset="0"/>
                <a:buNone/>
              </a:pP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小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时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不识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月，呼作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白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玉盘。</a:t>
              </a:r>
            </a:p>
            <a:p>
              <a:pPr>
                <a:lnSpc>
                  <a:spcPct val="200000"/>
                </a:lnSpc>
                <a:buFont typeface="Arial" panose="020B0604020202020204" pitchFamily="34" charset="0"/>
                <a:buNone/>
              </a:pP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又疑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瑶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台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镜，飞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在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青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云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端。</a:t>
              </a:r>
            </a:p>
          </p:txBody>
        </p:sp>
        <p:sp>
          <p:nvSpPr>
            <p:cNvPr id="13" name="矩形 4"/>
            <p:cNvSpPr>
              <a:spLocks noChangeArrowheads="1"/>
            </p:cNvSpPr>
            <p:nvPr/>
          </p:nvSpPr>
          <p:spPr bwMode="auto">
            <a:xfrm>
              <a:off x="2290761" y="447675"/>
              <a:ext cx="5715001" cy="2518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6700"/>
                </a:lnSpc>
                <a:buFont typeface="Arial" panose="020B0604020202020204" pitchFamily="34" charset="0"/>
                <a:buNone/>
              </a:pP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       </a:t>
              </a:r>
              <a:r>
                <a:rPr lang="zh-CN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ɡǔ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l</a:t>
              </a:r>
              <a:r>
                <a:rPr lang="zh-CN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</a:t>
              </a:r>
              <a:r>
                <a:rPr lang="zh-CN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ɡ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yu</a:t>
              </a:r>
              <a:r>
                <a:rPr lang="zh-CN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è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x</a:t>
              </a:r>
              <a:r>
                <a:rPr lang="zh-CN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í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</a:t>
              </a:r>
              <a:r>
                <a:rPr lang="zh-CN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ɡ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ji</a:t>
              </a:r>
              <a:r>
                <a:rPr lang="zh-CN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é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xu</a:t>
              </a:r>
              <a:r>
                <a:rPr lang="zh-CN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</a:t>
              </a:r>
              <a:endPara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algn="ctr">
                <a:lnSpc>
                  <a:spcPts val="6700"/>
                </a:lnSpc>
                <a:buFont typeface="Arial" panose="020B0604020202020204" pitchFamily="34" charset="0"/>
                <a:buNone/>
              </a:pP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t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á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ɡ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l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ǐ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b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á</a:t>
              </a: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i</a:t>
              </a:r>
              <a:endPara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ts val="6700"/>
                </a:lnSpc>
                <a:buFont typeface="Arial" panose="020B0604020202020204" pitchFamily="34" charset="0"/>
                <a:buNone/>
              </a:pP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o </a:t>
              </a: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í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b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ù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í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yu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è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h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ū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zu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ò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b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á</a:t>
              </a: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i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y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ù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p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á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</a:t>
              </a:r>
              <a:endPara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ts val="6700"/>
                </a:lnSpc>
                <a:buFont typeface="Arial" panose="020B0604020202020204" pitchFamily="34" charset="0"/>
                <a:buNone/>
              </a:pP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ò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 y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í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y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á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o t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á</a:t>
              </a: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i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j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ì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ɡ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f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ē</a:t>
              </a: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i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z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à</a:t>
              </a: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i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q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ī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ɡ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y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 du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</a:t>
              </a:r>
              <a:endPara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2328863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日积月累</a:t>
            </a: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301750" y="2093913"/>
            <a:ext cx="6584950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小时不（        ），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呼作（         ）。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又疑（         ），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飞在（         ）。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003675" y="2151063"/>
            <a:ext cx="2092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识月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101402" y="3046412"/>
            <a:ext cx="2543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白玉盘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122613" y="3849907"/>
            <a:ext cx="2543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瑶台镜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122612" y="4679266"/>
            <a:ext cx="2543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青云端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2328863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和大人一起读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720277" y="2516893"/>
            <a:ext cx="3956050" cy="333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谁会飞？</a:t>
            </a:r>
            <a:endParaRPr lang="en-US" altLang="zh-CN" sz="36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鸟会飞。</a:t>
            </a:r>
            <a:endParaRPr lang="en-US" altLang="zh-CN" sz="36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鸟儿怎样飞？</a:t>
            </a:r>
            <a:endParaRPr lang="en-US" altLang="zh-CN" sz="36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扇扇翅膀去又回。</a:t>
            </a:r>
            <a:endParaRPr lang="en-US" altLang="zh-CN" sz="36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Picture 1" descr="C:\Users\Administrator\AppData\Roaming\Tencent\Users\541737432\QQ\WinTemp\RichOle\4QSQE3M7%KM2](Y)Z007_5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257" y="2665904"/>
            <a:ext cx="3448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4"/>
          <p:cNvGrpSpPr/>
          <p:nvPr/>
        </p:nvGrpSpPr>
        <p:grpSpPr bwMode="auto">
          <a:xfrm>
            <a:off x="5022668" y="1726709"/>
            <a:ext cx="2786062" cy="1036638"/>
            <a:chOff x="2796240" y="847068"/>
            <a:chExt cx="2785634" cy="778107"/>
          </a:xfrm>
        </p:grpSpPr>
        <p:sp>
          <p:nvSpPr>
            <p:cNvPr id="16" name="矩形 1"/>
            <p:cNvSpPr>
              <a:spLocks noChangeArrowheads="1"/>
            </p:cNvSpPr>
            <p:nvPr/>
          </p:nvSpPr>
          <p:spPr bwMode="auto">
            <a:xfrm>
              <a:off x="2809790" y="1139905"/>
              <a:ext cx="2772084" cy="485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谁 会 飞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796240" y="847068"/>
              <a:ext cx="2357075" cy="3002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shuí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huì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fēi</a:t>
              </a:r>
              <a:endPara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和大人一起读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510090" y="2470808"/>
            <a:ext cx="3956050" cy="297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谁会跑？</a:t>
            </a:r>
            <a:endParaRPr lang="en-US" altLang="zh-CN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马会跑。</a:t>
            </a:r>
            <a:endParaRPr lang="en-US" altLang="zh-CN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马儿怎样跑？</a:t>
            </a:r>
            <a:endParaRPr lang="en-US" altLang="zh-CN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四脚腾空仰天叫。</a:t>
            </a:r>
            <a:endParaRPr lang="en-US" altLang="zh-CN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Picture 1" descr="C:\Users\Administrator\AppData\Roaming\Tencent\Users\541737432\QQ\WinTemp\RichOle\J~63SBXIOTO%Q(QX2(S24N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2539188"/>
            <a:ext cx="1624012" cy="279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4"/>
          <p:cNvGrpSpPr/>
          <p:nvPr/>
        </p:nvGrpSpPr>
        <p:grpSpPr bwMode="auto">
          <a:xfrm>
            <a:off x="7937318" y="1745759"/>
            <a:ext cx="2786062" cy="1036638"/>
            <a:chOff x="2796240" y="847068"/>
            <a:chExt cx="2785634" cy="778107"/>
          </a:xfrm>
        </p:grpSpPr>
        <p:sp>
          <p:nvSpPr>
            <p:cNvPr id="15" name="矩形 1"/>
            <p:cNvSpPr>
              <a:spLocks noChangeArrowheads="1"/>
            </p:cNvSpPr>
            <p:nvPr/>
          </p:nvSpPr>
          <p:spPr bwMode="auto">
            <a:xfrm>
              <a:off x="2809790" y="1139905"/>
              <a:ext cx="2772084" cy="485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谁 会 跑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796240" y="847068"/>
              <a:ext cx="2357075" cy="3002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shuí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huì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pao</a:t>
              </a:r>
              <a:endPara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Microsoft Office PowerPoint</Application>
  <PresentationFormat>宽屏</PresentationFormat>
  <Paragraphs>83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Wingdings</vt:lpstr>
      <vt:lpstr>思源黑体 CN Light</vt:lpstr>
      <vt:lpstr>FandolFang R</vt:lpstr>
      <vt:lpstr>Arial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2021-01-07T11:07:45Z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