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705" r:id="rId3"/>
    <p:sldId id="706" r:id="rId4"/>
    <p:sldId id="707" r:id="rId5"/>
    <p:sldId id="708" r:id="rId6"/>
    <p:sldId id="709" r:id="rId7"/>
    <p:sldId id="710" r:id="rId8"/>
    <p:sldId id="711" r:id="rId9"/>
    <p:sldId id="287" r:id="rId10"/>
    <p:sldId id="712" r:id="rId11"/>
    <p:sldId id="258" r:id="rId12"/>
  </p:sldIdLst>
  <p:sldSz cx="12192000" cy="6858000"/>
  <p:notesSz cx="6858000" cy="9144000"/>
  <p:embeddedFontLst>
    <p:embeddedFont>
      <p:font typeface="FandolFang R" panose="02010600030101010101" charset="-122"/>
      <p:regular r:id="rId1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 varScale="1">
        <p:scale>
          <a:sx n="97" d="100"/>
          <a:sy n="97" d="100"/>
        </p:scale>
        <p:origin x="9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384D4971-EEA0-43C2-9182-D43410F72C2D}" type="datetimeFigureOut">
              <a:rPr lang="zh-CN" altLang="en-US" smtClean="0"/>
              <a:t>2021/1/7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5B71A38-9659-451C-8E9C-CF9B88C5C04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 flipH="1">
            <a:off x="-1" y="0"/>
            <a:ext cx="4614153" cy="99391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0" name="矩形 9"/>
          <p:cNvSpPr/>
          <p:nvPr userDrawn="1"/>
        </p:nvSpPr>
        <p:spPr>
          <a:xfrm flipH="1">
            <a:off x="10038521" y="6624536"/>
            <a:ext cx="2153479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9152" y="264622"/>
            <a:ext cx="27622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 </a:t>
            </a:r>
            <a:r>
              <a:rPr lang="zh-CN" altLang="en-US" dirty="0"/>
              <a:t>输入标题</a:t>
            </a:r>
          </a:p>
        </p:txBody>
      </p:sp>
      <p:sp>
        <p:nvSpPr>
          <p:cNvPr id="13" name="矩形: 圆角 12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语文园地（七）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一年级上册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和大人一起读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036762" y="1866900"/>
            <a:ext cx="7526338" cy="3927327"/>
            <a:chOff x="2036762" y="1866900"/>
            <a:chExt cx="10185581" cy="531495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762" y="1866900"/>
              <a:ext cx="4059238" cy="531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0194" y="1866900"/>
              <a:ext cx="4502149" cy="531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谢谢各位倾听！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一年级上册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识字加油站</a:t>
            </a: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4662539" y="1485900"/>
            <a:ext cx="6572250" cy="4913313"/>
            <a:chOff x="1286181" y="956946"/>
            <a:chExt cx="6571639" cy="3685221"/>
          </a:xfrm>
        </p:grpSpPr>
        <p:pic>
          <p:nvPicPr>
            <p:cNvPr id="4" name="Picture 4" descr="E:\孙巧灵\2016秋上\上课课件\制作\R一语上\人一语大课堂（正文）\大绿树.tif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181" y="956946"/>
              <a:ext cx="6571639" cy="3685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1"/>
            <p:cNvSpPr txBox="1">
              <a:spLocks noChangeArrowheads="1"/>
            </p:cNvSpPr>
            <p:nvPr/>
          </p:nvSpPr>
          <p:spPr bwMode="auto">
            <a:xfrm>
              <a:off x="2546350" y="1692929"/>
              <a:ext cx="1019175" cy="392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哥哥</a:t>
              </a:r>
            </a:p>
          </p:txBody>
        </p:sp>
        <p:sp>
          <p:nvSpPr>
            <p:cNvPr id="6" name="TextBox 8"/>
            <p:cNvSpPr txBox="1">
              <a:spLocks noChangeArrowheads="1"/>
            </p:cNvSpPr>
            <p:nvPr/>
          </p:nvSpPr>
          <p:spPr bwMode="auto">
            <a:xfrm>
              <a:off x="3606800" y="1692929"/>
              <a:ext cx="1019175" cy="392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姐姐</a:t>
              </a:r>
            </a:p>
          </p:txBody>
        </p:sp>
        <p:sp>
          <p:nvSpPr>
            <p:cNvPr id="7" name="TextBox 9"/>
            <p:cNvSpPr txBox="1">
              <a:spLocks noChangeArrowheads="1"/>
            </p:cNvSpPr>
            <p:nvPr/>
          </p:nvSpPr>
          <p:spPr bwMode="auto">
            <a:xfrm>
              <a:off x="4667250" y="1692929"/>
              <a:ext cx="1019175" cy="392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弟弟</a:t>
              </a:r>
            </a:p>
          </p:txBody>
        </p:sp>
        <p:sp>
          <p:nvSpPr>
            <p:cNvPr id="9" name="TextBox 10"/>
            <p:cNvSpPr txBox="1">
              <a:spLocks noChangeArrowheads="1"/>
            </p:cNvSpPr>
            <p:nvPr/>
          </p:nvSpPr>
          <p:spPr bwMode="auto">
            <a:xfrm>
              <a:off x="5727700" y="1692929"/>
              <a:ext cx="1019175" cy="392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妹妹</a:t>
              </a:r>
            </a:p>
          </p:txBody>
        </p:sp>
        <p:sp>
          <p:nvSpPr>
            <p:cNvPr id="10" name="TextBox 11"/>
            <p:cNvSpPr txBox="1">
              <a:spLocks noChangeArrowheads="1"/>
            </p:cNvSpPr>
            <p:nvPr/>
          </p:nvSpPr>
          <p:spPr bwMode="auto">
            <a:xfrm>
              <a:off x="2546350" y="2466836"/>
              <a:ext cx="1019175" cy="392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爸爸</a:t>
              </a:r>
            </a:p>
          </p:txBody>
        </p:sp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3606800" y="2466836"/>
              <a:ext cx="1019175" cy="392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妈妈</a:t>
              </a:r>
            </a:p>
          </p:txBody>
        </p:sp>
        <p:sp>
          <p:nvSpPr>
            <p:cNvPr id="12" name="TextBox 13"/>
            <p:cNvSpPr txBox="1">
              <a:spLocks noChangeArrowheads="1"/>
            </p:cNvSpPr>
            <p:nvPr/>
          </p:nvSpPr>
          <p:spPr bwMode="auto">
            <a:xfrm>
              <a:off x="4667250" y="2466836"/>
              <a:ext cx="1019175" cy="392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伯伯</a:t>
              </a:r>
            </a:p>
          </p:txBody>
        </p:sp>
        <p:sp>
          <p:nvSpPr>
            <p:cNvPr id="13" name="TextBox 14"/>
            <p:cNvSpPr txBox="1">
              <a:spLocks noChangeArrowheads="1"/>
            </p:cNvSpPr>
            <p:nvPr/>
          </p:nvSpPr>
          <p:spPr bwMode="auto">
            <a:xfrm>
              <a:off x="5727700" y="2466836"/>
              <a:ext cx="1019175" cy="392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叔叔</a:t>
              </a:r>
            </a:p>
          </p:txBody>
        </p:sp>
        <p:sp>
          <p:nvSpPr>
            <p:cNvPr id="14" name="TextBox 16"/>
            <p:cNvSpPr txBox="1">
              <a:spLocks noChangeArrowheads="1"/>
            </p:cNvSpPr>
            <p:nvPr/>
          </p:nvSpPr>
          <p:spPr bwMode="auto">
            <a:xfrm>
              <a:off x="3606800" y="3283604"/>
              <a:ext cx="1019175" cy="392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爷爷</a:t>
              </a:r>
            </a:p>
          </p:txBody>
        </p:sp>
        <p:sp>
          <p:nvSpPr>
            <p:cNvPr id="15" name="TextBox 17"/>
            <p:cNvSpPr txBox="1">
              <a:spLocks noChangeArrowheads="1"/>
            </p:cNvSpPr>
            <p:nvPr/>
          </p:nvSpPr>
          <p:spPr bwMode="auto">
            <a:xfrm>
              <a:off x="4667250" y="3283604"/>
              <a:ext cx="1019175" cy="392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奶奶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2597334" y="1432036"/>
              <a:ext cx="544462" cy="3464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2400" b="1" dirty="0" err="1">
                  <a:solidFill>
                    <a:srgbClr val="FF3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ɡē</a:t>
              </a:r>
              <a:endParaRPr lang="en-US" altLang="zh-CN" sz="2400" b="1" dirty="0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618002" y="1446325"/>
              <a:ext cx="525413" cy="3464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2400" b="1" dirty="0" err="1">
                  <a:solidFill>
                    <a:srgbClr val="FF3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jiě</a:t>
              </a:r>
              <a:endParaRPr lang="en-US" altLang="zh-CN" sz="2400" b="1" dirty="0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4727561" y="1446325"/>
              <a:ext cx="457157" cy="3464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2400" b="1" dirty="0" err="1">
                  <a:solidFill>
                    <a:srgbClr val="FF3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dì</a:t>
              </a:r>
              <a:endParaRPr lang="en-US" altLang="zh-CN" sz="2400" b="1" dirty="0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643432" y="2225043"/>
              <a:ext cx="560335" cy="3464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2400" b="1" dirty="0" err="1">
                  <a:solidFill>
                    <a:srgbClr val="FF3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bó</a:t>
              </a:r>
              <a:endParaRPr lang="en-US" altLang="zh-CN" sz="2400" b="1" dirty="0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626003" y="2204801"/>
              <a:ext cx="731770" cy="3464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2400" b="1" dirty="0" err="1">
                  <a:solidFill>
                    <a:srgbClr val="FF3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shū</a:t>
              </a:r>
              <a:endParaRPr lang="en-US" altLang="zh-CN" sz="2400" b="1" dirty="0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571968" y="3044246"/>
              <a:ext cx="527001" cy="3464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2400" b="1" dirty="0" err="1">
                  <a:solidFill>
                    <a:srgbClr val="FF3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yé</a:t>
              </a:r>
              <a:endParaRPr lang="en-US" altLang="zh-CN" sz="2400" b="1" dirty="0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11" y="2219325"/>
            <a:ext cx="3964602" cy="4383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我的发现</a:t>
            </a:r>
          </a:p>
        </p:txBody>
      </p:sp>
      <p:sp>
        <p:nvSpPr>
          <p:cNvPr id="23" name="TextBox 2"/>
          <p:cNvSpPr txBox="1"/>
          <p:nvPr/>
        </p:nvSpPr>
        <p:spPr>
          <a:xfrm>
            <a:off x="1092177" y="2439980"/>
            <a:ext cx="3190875" cy="584775"/>
          </a:xfrm>
          <a:prstGeom prst="rect">
            <a:avLst/>
          </a:prstGeom>
          <a:solidFill>
            <a:srgbClr val="99CC00">
              <a:alpha val="63000"/>
            </a:srgb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明  晚  昨  时</a:t>
            </a:r>
          </a:p>
        </p:txBody>
      </p:sp>
      <p:sp>
        <p:nvSpPr>
          <p:cNvPr id="24" name="TextBox 5"/>
          <p:cNvSpPr txBox="1"/>
          <p:nvPr/>
        </p:nvSpPr>
        <p:spPr>
          <a:xfrm>
            <a:off x="2436961" y="3578674"/>
            <a:ext cx="3448421" cy="584775"/>
          </a:xfrm>
          <a:prstGeom prst="rect">
            <a:avLst/>
          </a:prstGeom>
          <a:solidFill>
            <a:srgbClr val="99CC00">
              <a:alpha val="63000"/>
            </a:srgb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妈  奶  姐  妹</a:t>
            </a:r>
          </a:p>
        </p:txBody>
      </p:sp>
      <p:pic>
        <p:nvPicPr>
          <p:cNvPr id="25" name="图片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924" y="1928679"/>
            <a:ext cx="2759535" cy="364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字词句应用</a:t>
            </a:r>
          </a:p>
        </p:txBody>
      </p:sp>
      <p:grpSp>
        <p:nvGrpSpPr>
          <p:cNvPr id="6" name="组合 1"/>
          <p:cNvGrpSpPr/>
          <p:nvPr/>
        </p:nvGrpSpPr>
        <p:grpSpPr bwMode="auto">
          <a:xfrm>
            <a:off x="1036064" y="1819275"/>
            <a:ext cx="4130675" cy="1052513"/>
            <a:chOff x="441325" y="1423988"/>
            <a:chExt cx="4130675" cy="1052512"/>
          </a:xfrm>
        </p:grpSpPr>
        <p:grpSp>
          <p:nvGrpSpPr>
            <p:cNvPr id="7" name="组合 2"/>
            <p:cNvGrpSpPr/>
            <p:nvPr/>
          </p:nvGrpSpPr>
          <p:grpSpPr bwMode="auto">
            <a:xfrm>
              <a:off x="441325" y="1423988"/>
              <a:ext cx="3722403" cy="1052512"/>
              <a:chOff x="480357" y="959868"/>
              <a:chExt cx="3721274" cy="791358"/>
            </a:xfrm>
          </p:grpSpPr>
          <p:sp>
            <p:nvSpPr>
              <p:cNvPr id="11" name="矩形 1"/>
              <p:cNvSpPr/>
              <p:nvPr/>
            </p:nvSpPr>
            <p:spPr>
              <a:xfrm>
                <a:off x="480357" y="1249913"/>
                <a:ext cx="645917" cy="50131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  <a:defRPr/>
                </a:pPr>
                <a:endParaRPr lang="zh-CN" altLang="en-US" sz="3735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" name="矩形 4"/>
              <p:cNvSpPr/>
              <p:nvPr/>
            </p:nvSpPr>
            <p:spPr>
              <a:xfrm>
                <a:off x="981855" y="959868"/>
                <a:ext cx="3220061" cy="3783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2665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 </a:t>
                </a:r>
                <a:r>
                  <a:rPr lang="en-US" altLang="zh-CN" sz="2665" dirty="0" err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bǐ</a:t>
                </a:r>
                <a:r>
                  <a:rPr lang="en-US" altLang="zh-CN" sz="2665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  </a:t>
                </a:r>
                <a:r>
                  <a:rPr lang="en-US" altLang="zh-CN" sz="2665" dirty="0" err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yi</a:t>
                </a:r>
                <a:r>
                  <a:rPr lang="en-US" altLang="zh-CN" sz="2665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 </a:t>
                </a:r>
                <a:r>
                  <a:rPr lang="en-US" altLang="zh-CN" sz="2665" dirty="0" err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bǐ</a:t>
                </a:r>
                <a:r>
                  <a:rPr lang="en-US" altLang="zh-CN" sz="2665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     </a:t>
                </a:r>
                <a:r>
                  <a:rPr lang="en-US" altLang="zh-CN" sz="2665" dirty="0" err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xiě</a:t>
                </a:r>
                <a:r>
                  <a:rPr lang="en-US" altLang="zh-CN" sz="2665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 yi xiě </a:t>
                </a:r>
                <a:endParaRPr lang="zh-CN" altLang="en-US" sz="2665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" name="十字星 15377"/>
            <p:cNvSpPr>
              <a:spLocks noChangeArrowheads="1"/>
            </p:cNvSpPr>
            <p:nvPr/>
          </p:nvSpPr>
          <p:spPr bwMode="auto">
            <a:xfrm>
              <a:off x="466725" y="1781178"/>
              <a:ext cx="400050" cy="533400"/>
            </a:xfrm>
            <a:prstGeom prst="star4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sz="2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15378"/>
            <p:cNvSpPr txBox="1">
              <a:spLocks noChangeArrowheads="1"/>
            </p:cNvSpPr>
            <p:nvPr/>
          </p:nvSpPr>
          <p:spPr bwMode="auto">
            <a:xfrm>
              <a:off x="942975" y="1803400"/>
              <a:ext cx="362902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3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比一比，写一写。</a:t>
              </a:r>
            </a:p>
          </p:txBody>
        </p:sp>
      </p:grpSp>
      <p:pic>
        <p:nvPicPr>
          <p:cNvPr id="13" name="Picture 1" descr="C:\Users\lenovo03\AppData\Roaming\Tencent\Users\541737432\QQ\WinTemp\RichOle\@246][H4WTDD7HT)[2ID6%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3" y="3295650"/>
            <a:ext cx="8246407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字词句应用</a:t>
            </a:r>
          </a:p>
        </p:txBody>
      </p:sp>
      <p:grpSp>
        <p:nvGrpSpPr>
          <p:cNvPr id="14" name="组合 2"/>
          <p:cNvGrpSpPr/>
          <p:nvPr/>
        </p:nvGrpSpPr>
        <p:grpSpPr bwMode="auto">
          <a:xfrm>
            <a:off x="1150938" y="1681653"/>
            <a:ext cx="6289675" cy="965200"/>
            <a:chOff x="441325" y="1512301"/>
            <a:chExt cx="6290017" cy="964200"/>
          </a:xfrm>
        </p:grpSpPr>
        <p:grpSp>
          <p:nvGrpSpPr>
            <p:cNvPr id="15" name="组合 2"/>
            <p:cNvGrpSpPr/>
            <p:nvPr/>
          </p:nvGrpSpPr>
          <p:grpSpPr bwMode="auto">
            <a:xfrm>
              <a:off x="441325" y="1512301"/>
              <a:ext cx="5809612" cy="964200"/>
              <a:chOff x="480357" y="1026268"/>
              <a:chExt cx="5807854" cy="724958"/>
            </a:xfrm>
          </p:grpSpPr>
          <p:sp>
            <p:nvSpPr>
              <p:cNvPr id="18" name="矩形 1"/>
              <p:cNvSpPr/>
              <p:nvPr/>
            </p:nvSpPr>
            <p:spPr>
              <a:xfrm>
                <a:off x="480357" y="1250433"/>
                <a:ext cx="645952" cy="5007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  <a:defRPr/>
                </a:pPr>
                <a:endParaRPr lang="zh-CN" altLang="en-US" sz="3735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矩形 4"/>
              <p:cNvSpPr/>
              <p:nvPr/>
            </p:nvSpPr>
            <p:spPr>
              <a:xfrm>
                <a:off x="942204" y="1026268"/>
                <a:ext cx="5345373" cy="2992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2000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 </a:t>
                </a:r>
                <a:r>
                  <a:rPr lang="en-US" altLang="zh-CN" sz="2000" dirty="0" err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kàn</a:t>
                </a:r>
                <a:r>
                  <a:rPr lang="en-US" altLang="zh-CN" sz="2000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 </a:t>
                </a:r>
                <a:r>
                  <a:rPr lang="en-US" altLang="zh-CN" sz="2000" dirty="0" err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tú</a:t>
                </a:r>
                <a:r>
                  <a:rPr lang="en-US" altLang="zh-CN" sz="2000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  </a:t>
                </a:r>
                <a:r>
                  <a:rPr lang="en-US" altLang="zh-CN" sz="2000" dirty="0" err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xiě</a:t>
                </a:r>
                <a:r>
                  <a:rPr lang="en-US" altLang="zh-CN" sz="2000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  </a:t>
                </a:r>
                <a:r>
                  <a:rPr lang="en-US" altLang="zh-CN" sz="2000" dirty="0" err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cí</a:t>
                </a:r>
                <a:r>
                  <a:rPr lang="en-US" altLang="zh-CN" sz="2000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  </a:t>
                </a:r>
                <a:r>
                  <a:rPr lang="en-US" altLang="zh-CN" sz="2000" dirty="0" err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yǔ</a:t>
                </a:r>
                <a:r>
                  <a:rPr lang="en-US" altLang="zh-CN" sz="2000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 </a:t>
                </a:r>
                <a:r>
                  <a:rPr lang="zh-CN" altLang="en-US" sz="2000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     </a:t>
                </a:r>
                <a:r>
                  <a:rPr lang="en-US" altLang="zh-CN" sz="2000" dirty="0" err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zài</a:t>
                </a:r>
                <a:r>
                  <a:rPr lang="en-US" altLang="zh-CN" sz="2000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 </a:t>
                </a:r>
                <a:r>
                  <a:rPr lang="en-US" altLang="zh-CN" sz="2000" dirty="0" err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shuō</a:t>
                </a:r>
                <a:r>
                  <a:rPr lang="en-US" altLang="zh-CN" sz="2000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 </a:t>
                </a:r>
                <a:r>
                  <a:rPr lang="en-US" altLang="zh-CN" sz="2000" dirty="0" err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yì</a:t>
                </a:r>
                <a:r>
                  <a:rPr lang="en-US" altLang="zh-CN" sz="2000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 </a:t>
                </a:r>
                <a:r>
                  <a:rPr lang="en-US" altLang="zh-CN" sz="2000" dirty="0" err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liǎng</a:t>
                </a:r>
                <a:r>
                  <a:rPr lang="en-US" altLang="zh-CN" sz="2000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 </a:t>
                </a:r>
                <a:r>
                  <a:rPr lang="en-US" altLang="zh-CN" sz="2000" dirty="0" err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jù</a:t>
                </a:r>
                <a:r>
                  <a:rPr lang="en-US" altLang="zh-CN" sz="2000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 </a:t>
                </a:r>
                <a:r>
                  <a:rPr lang="en-US" altLang="zh-CN" sz="2000" dirty="0" err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huà</a:t>
                </a:r>
                <a:r>
                  <a:rPr lang="en-US" altLang="zh-CN" sz="2000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 </a:t>
                </a:r>
                <a:endPara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" name="十字星 15377"/>
            <p:cNvSpPr>
              <a:spLocks noChangeArrowheads="1"/>
            </p:cNvSpPr>
            <p:nvPr/>
          </p:nvSpPr>
          <p:spPr bwMode="auto">
            <a:xfrm>
              <a:off x="466725" y="1892300"/>
              <a:ext cx="400050" cy="533400"/>
            </a:xfrm>
            <a:prstGeom prst="star4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sz="2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文本框 15378"/>
            <p:cNvSpPr txBox="1">
              <a:spLocks noChangeArrowheads="1"/>
            </p:cNvSpPr>
            <p:nvPr/>
          </p:nvSpPr>
          <p:spPr bwMode="auto">
            <a:xfrm>
              <a:off x="942975" y="1803400"/>
              <a:ext cx="578836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32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看图写词语，再说一两句话。</a:t>
              </a:r>
            </a:p>
          </p:txBody>
        </p:sp>
      </p:grpSp>
      <p:pic>
        <p:nvPicPr>
          <p:cNvPr id="20" name="Picture 2" descr="C:\Users\lenovo03\AppData\Roaming\Tencent\Users\541737432\QQ\WinTemp\RichOle\}3ZBV0]HJ]P8C~JY~8UU7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87" y="3181840"/>
            <a:ext cx="5178425" cy="280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字词句应用</a:t>
            </a:r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4357688" y="2062163"/>
            <a:ext cx="6777037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3600" b="1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蓝天上有几朵白云。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3600" b="1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远处有一座小山。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3600" b="1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草地上有几只牛羊在静静地吃草。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3600" b="1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两个小朋友在草地上奔跑。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2205037"/>
            <a:ext cx="3028950" cy="4010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日积月累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157215" y="1966913"/>
            <a:ext cx="184731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2400" b="1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20492"/>
          <p:cNvSpPr txBox="1">
            <a:spLocks noChangeArrowheads="1"/>
          </p:cNvSpPr>
          <p:nvPr/>
        </p:nvSpPr>
        <p:spPr bwMode="auto">
          <a:xfrm>
            <a:off x="4287265" y="2281238"/>
            <a:ext cx="8294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种  瓜  得  瓜，种  豆  得  豆。</a:t>
            </a:r>
          </a:p>
        </p:txBody>
      </p:sp>
      <p:sp>
        <p:nvSpPr>
          <p:cNvPr id="7" name="文本框 20493"/>
          <p:cNvSpPr txBox="1">
            <a:spLocks noChangeArrowheads="1"/>
          </p:cNvSpPr>
          <p:nvPr/>
        </p:nvSpPr>
        <p:spPr bwMode="auto">
          <a:xfrm>
            <a:off x="4314252" y="3252788"/>
            <a:ext cx="7835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前  人  栽  树，后  人  乘  凉。</a:t>
            </a:r>
          </a:p>
        </p:txBody>
      </p:sp>
      <p:sp>
        <p:nvSpPr>
          <p:cNvPr id="9" name="文本框 20494"/>
          <p:cNvSpPr txBox="1">
            <a:spLocks noChangeArrowheads="1"/>
          </p:cNvSpPr>
          <p:nvPr/>
        </p:nvSpPr>
        <p:spPr bwMode="auto">
          <a:xfrm>
            <a:off x="4303140" y="4276725"/>
            <a:ext cx="8423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千  里  之  行，始  于  足  下。</a:t>
            </a:r>
          </a:p>
        </p:txBody>
      </p:sp>
      <p:sp>
        <p:nvSpPr>
          <p:cNvPr id="11" name="文本框 20495"/>
          <p:cNvSpPr txBox="1">
            <a:spLocks noChangeArrowheads="1"/>
          </p:cNvSpPr>
          <p:nvPr/>
        </p:nvSpPr>
        <p:spPr bwMode="auto">
          <a:xfrm>
            <a:off x="4301552" y="5211763"/>
            <a:ext cx="77089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百  尺  竿  头，更  进  一  步。</a:t>
            </a:r>
          </a:p>
        </p:txBody>
      </p:sp>
      <p:sp>
        <p:nvSpPr>
          <p:cNvPr id="12" name="文本框 20496"/>
          <p:cNvSpPr txBox="1">
            <a:spLocks noChangeArrowheads="1"/>
          </p:cNvSpPr>
          <p:nvPr/>
        </p:nvSpPr>
        <p:spPr bwMode="auto">
          <a:xfrm>
            <a:off x="4117402" y="1901825"/>
            <a:ext cx="86344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zhòng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guā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dé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24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guā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24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zhòng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dòu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dé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24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dòu</a:t>
            </a:r>
            <a:endParaRPr lang="en-US" altLang="zh-CN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20500"/>
          <p:cNvSpPr txBox="1">
            <a:spLocks noChangeArrowheads="1"/>
          </p:cNvSpPr>
          <p:nvPr/>
        </p:nvSpPr>
        <p:spPr bwMode="auto">
          <a:xfrm>
            <a:off x="4296790" y="2878138"/>
            <a:ext cx="8429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qián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24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rén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24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zāi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24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shù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4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hòu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24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rén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chéng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liáng</a:t>
            </a:r>
            <a:endParaRPr lang="en-US" altLang="zh-CN" sz="2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20501"/>
          <p:cNvSpPr txBox="1">
            <a:spLocks noChangeArrowheads="1"/>
          </p:cNvSpPr>
          <p:nvPr/>
        </p:nvSpPr>
        <p:spPr bwMode="auto">
          <a:xfrm>
            <a:off x="4228527" y="3851275"/>
            <a:ext cx="78914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qiān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24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lǐ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lang="en-US" altLang="zh-CN" sz="24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zhī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24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xíng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4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shǐ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24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yú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lang="en-US" altLang="zh-CN" sz="24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zú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24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xià</a:t>
            </a:r>
            <a:endParaRPr lang="en-US" altLang="zh-CN" sz="2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20502"/>
          <p:cNvSpPr txBox="1">
            <a:spLocks noChangeArrowheads="1"/>
          </p:cNvSpPr>
          <p:nvPr/>
        </p:nvSpPr>
        <p:spPr bwMode="auto">
          <a:xfrm>
            <a:off x="4301552" y="4894263"/>
            <a:ext cx="8137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bǎi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24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chǐ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24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gān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24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tóu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24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gèng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24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jìn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24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yí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4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bù</a:t>
            </a:r>
            <a:endParaRPr lang="en-US" altLang="zh-CN" sz="2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27" y="2201069"/>
            <a:ext cx="3028950" cy="4010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和大人一起读</a:t>
            </a:r>
          </a:p>
        </p:txBody>
      </p:sp>
      <p:grpSp>
        <p:nvGrpSpPr>
          <p:cNvPr id="16" name="组合 4"/>
          <p:cNvGrpSpPr/>
          <p:nvPr/>
        </p:nvGrpSpPr>
        <p:grpSpPr bwMode="auto">
          <a:xfrm>
            <a:off x="1524000" y="3063875"/>
            <a:ext cx="4572000" cy="1851025"/>
            <a:chOff x="1913731" y="739795"/>
            <a:chExt cx="4572000" cy="1388397"/>
          </a:xfrm>
        </p:grpSpPr>
        <p:sp>
          <p:nvSpPr>
            <p:cNvPr id="17" name="矩形 1"/>
            <p:cNvSpPr>
              <a:spLocks noChangeArrowheads="1"/>
            </p:cNvSpPr>
            <p:nvPr/>
          </p:nvSpPr>
          <p:spPr bwMode="auto">
            <a:xfrm>
              <a:off x="2480480" y="1139904"/>
              <a:ext cx="3656895" cy="484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6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猴 子 捞 月 亮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2480468" y="739795"/>
              <a:ext cx="3744913" cy="2988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h</a:t>
              </a:r>
              <a:r>
                <a:rPr lang="zh-CN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ó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u   </a:t>
              </a:r>
              <a:r>
                <a:rPr lang="en-US" altLang="zh-CN" sz="20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zi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l</a:t>
              </a:r>
              <a:r>
                <a:rPr lang="zh-CN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ā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o  </a:t>
              </a:r>
              <a:r>
                <a:rPr lang="en-US" altLang="zh-CN" sz="20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yu</a:t>
              </a:r>
              <a:r>
                <a:rPr lang="zh-CN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è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li</a:t>
              </a:r>
              <a:r>
                <a:rPr lang="zh-CN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ɑ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n</a:t>
              </a:r>
              <a:r>
                <a:rPr lang="zh-CN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ɡ</a:t>
              </a:r>
              <a:endPara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矩形 3"/>
            <p:cNvSpPr>
              <a:spLocks noChangeArrowheads="1"/>
            </p:cNvSpPr>
            <p:nvPr/>
          </p:nvSpPr>
          <p:spPr bwMode="auto">
            <a:xfrm>
              <a:off x="1913731" y="1781859"/>
              <a:ext cx="4572000" cy="346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sz="2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0" name="Picture 8" descr="E:\孙巧灵\2016秋上\上课课件\制作\R一语上\人一语大课堂（正文）\捞月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1745073"/>
            <a:ext cx="2852737" cy="390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jh0r3i3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414</Words>
  <Application>Microsoft Office PowerPoint</Application>
  <PresentationFormat>宽屏</PresentationFormat>
  <Paragraphs>68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Wingdings</vt:lpstr>
      <vt:lpstr>思源黑体 CN Light</vt:lpstr>
      <vt:lpstr>FandolFang R</vt:lpstr>
      <vt:lpstr>Arial</vt:lpstr>
      <vt:lpstr>思源黑体 CN Bold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2020-06-05T01:58:00Z</dcterms:created>
  <dcterms:modified xsi:type="dcterms:W3CDTF">2021-01-07T11:07:52Z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