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287" r:id="rId18"/>
    <p:sldId id="258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Bold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2298;&#21647;&#40517;&#12299;flash&#35838;&#20214;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pic>
        <p:nvPicPr>
          <p:cNvPr id="4" name="Picture 6" descr="C:\Users\Administrator\AppData\Roaming\Tencent\Users\541737432\QQ\WinTemp\RichOle\OQB3Z]%Y`PF][3`N]N29L[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34" y="1343932"/>
            <a:ext cx="699611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2203450" y="2066245"/>
            <a:ext cx="27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指导写字：</a:t>
            </a:r>
          </a:p>
        </p:txBody>
      </p:sp>
      <p:pic>
        <p:nvPicPr>
          <p:cNvPr id="6" name="图片 79948" descr="clip_image012_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986995"/>
            <a:ext cx="74168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9953"/>
          <p:cNvSpPr>
            <a:spLocks noChangeArrowheads="1"/>
          </p:cNvSpPr>
          <p:nvPr/>
        </p:nvSpPr>
        <p:spPr bwMode="auto">
          <a:xfrm>
            <a:off x="6330950" y="3307670"/>
            <a:ext cx="1415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9" name="矩形 79954"/>
          <p:cNvSpPr>
            <a:spLocks noChangeArrowheads="1"/>
          </p:cNvSpPr>
          <p:nvPr/>
        </p:nvSpPr>
        <p:spPr bwMode="auto">
          <a:xfrm>
            <a:off x="2747962" y="3217182"/>
            <a:ext cx="14065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</a:p>
        </p:txBody>
      </p:sp>
      <p:sp>
        <p:nvSpPr>
          <p:cNvPr id="10" name="矩形 79955"/>
          <p:cNvSpPr>
            <a:spLocks noChangeArrowheads="1"/>
          </p:cNvSpPr>
          <p:nvPr/>
        </p:nvSpPr>
        <p:spPr bwMode="auto">
          <a:xfrm>
            <a:off x="4548187" y="3307670"/>
            <a:ext cx="1415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11" name="矩形 79956"/>
          <p:cNvSpPr>
            <a:spLocks noChangeArrowheads="1"/>
          </p:cNvSpPr>
          <p:nvPr/>
        </p:nvSpPr>
        <p:spPr bwMode="auto">
          <a:xfrm>
            <a:off x="8166100" y="3307670"/>
            <a:ext cx="14157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咏鹅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5829527" y="2415495"/>
            <a:ext cx="45720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zh-CN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鹅 , 鹅 , 鹅，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ū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xi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 xi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ti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g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ē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曲   项   向   天  歌。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    m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      f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ú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l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ǜ</a:t>
            </a:r>
            <a:r>
              <a:rPr lang="en-US" altLang="zh-CN" sz="20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ǐ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   毛   浮   绿   水，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hóng  zh</a:t>
            </a:r>
            <a:r>
              <a:rPr lang="en-US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b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r>
              <a:rPr lang="en-US" altLang="zh-CN" sz="20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     b</a:t>
            </a:r>
            <a:r>
              <a:rPr lang="en-US" altLang="zh-CN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</a:t>
            </a:r>
            <a:endParaRPr lang="en-US" altLang="zh-CN" sz="2000">
              <a:solidFill>
                <a:srgbClr val="CC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   掌   拨   清  波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897789" y="2415495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472589" y="2415495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689952" y="2415495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6186714" y="1701120"/>
            <a:ext cx="4572000" cy="73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  <a:hlinkClick r:id="rId3" action="ppaction://hlinkfile"/>
              </a:rPr>
              <a:t> 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  <a:hlinkClick r:id="rId3" action="ppaction://hlinkfile"/>
              </a:rPr>
              <a:t>咏鹅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（唐）骆宾王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3" y="207134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3" y="2071347"/>
            <a:ext cx="3028950" cy="4010025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6382657" y="1656216"/>
            <a:ext cx="327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小兔子乖乖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6382657" y="2665072"/>
            <a:ext cx="3382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小兔子乖乖，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把门儿开开。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快点儿开开，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我要进来。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765573" y="2444523"/>
            <a:ext cx="5888037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不开，不开，我不开，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妈妈没回来，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谁来也不开。</a:t>
            </a:r>
          </a:p>
        </p:txBody>
      </p:sp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6" y="1975417"/>
            <a:ext cx="42148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361067" y="2100716"/>
            <a:ext cx="2954655" cy="33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小兔子乖乖，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把门儿开开。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快点儿开开，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我要进来。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67" y="1814966"/>
            <a:ext cx="41402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小兔子乖乖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39" y="1974624"/>
            <a:ext cx="36226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5824764" y="2474686"/>
            <a:ext cx="5829300" cy="24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就开，就开，我就开，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妈妈回来了，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这就把门儿开。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第一关：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3420" y="2974709"/>
            <a:ext cx="614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96345" y="1520031"/>
            <a:ext cx="59055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一片两片三四片，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五片六片七八片。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九片十片无数片，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飞入水中都不见。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71" y="208824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连一连：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494517" y="2129745"/>
            <a:ext cx="60007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10   8   5   9   7   6</a:t>
            </a:r>
            <a:endParaRPr lang="zh-CN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endParaRPr lang="zh-CN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七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1994580" y="2772682"/>
            <a:ext cx="3286124" cy="18498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2737656" y="2772681"/>
            <a:ext cx="1038186" cy="17784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4098245" y="2701245"/>
            <a:ext cx="449373" cy="18498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H="1">
            <a:off x="2837793" y="2772682"/>
            <a:ext cx="1876098" cy="18150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>
            <a:off x="2066017" y="2772682"/>
            <a:ext cx="3500438" cy="2000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71" y="2088243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第二关：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3420" y="2974709"/>
            <a:ext cx="614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916511" y="3551919"/>
            <a:ext cx="2681288" cy="22783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336" y="3556681"/>
            <a:ext cx="2952750" cy="2274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"/>
          <p:cNvSpPr/>
          <p:nvPr/>
        </p:nvSpPr>
        <p:spPr bwMode="gray">
          <a:xfrm>
            <a:off x="4576536" y="31459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spect="1" noChangeArrowheads="1" noTextEdit="1"/>
          </p:cNvSpPr>
          <p:nvPr/>
        </p:nvSpPr>
        <p:spPr bwMode="auto">
          <a:xfrm flipH="1">
            <a:off x="6222774" y="31427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gray">
          <a:xfrm flipH="1">
            <a:off x="6229124" y="314597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4498749" y="1682296"/>
            <a:ext cx="2998787" cy="1601788"/>
            <a:chOff x="1997" y="1314"/>
            <a:chExt cx="1889" cy="1009"/>
          </a:xfrm>
        </p:grpSpPr>
        <p:grpSp>
          <p:nvGrpSpPr>
            <p:cNvPr id="28" name="Group 8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44314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tint val="0"/>
                    <a:invGamma/>
                  </a:srgbClr>
                </a:gs>
                <a:gs pos="100000">
                  <a:srgbClr val="BBE0E3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998811" y="1968046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116036" y="3966709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37211" y="4039734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916511" y="3551919"/>
            <a:ext cx="2681288" cy="22783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336" y="3556681"/>
            <a:ext cx="2952750" cy="2274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"/>
          <p:cNvSpPr/>
          <p:nvPr/>
        </p:nvSpPr>
        <p:spPr bwMode="gray">
          <a:xfrm>
            <a:off x="4576536" y="31459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spect="1" noChangeArrowheads="1" noTextEdit="1"/>
          </p:cNvSpPr>
          <p:nvPr/>
        </p:nvSpPr>
        <p:spPr bwMode="auto">
          <a:xfrm flipH="1">
            <a:off x="6222774" y="31427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gray">
          <a:xfrm flipH="1">
            <a:off x="6229124" y="314597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4498749" y="1682296"/>
            <a:ext cx="2998787" cy="1601788"/>
            <a:chOff x="1997" y="1314"/>
            <a:chExt cx="1889" cy="1009"/>
          </a:xfrm>
        </p:grpSpPr>
        <p:grpSp>
          <p:nvGrpSpPr>
            <p:cNvPr id="28" name="Group 8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44314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tint val="0"/>
                    <a:invGamma/>
                  </a:srgbClr>
                </a:gs>
                <a:gs pos="100000">
                  <a:srgbClr val="BBE0E3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998811" y="1968046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116036" y="3966709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37211" y="4039734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916511" y="3551919"/>
            <a:ext cx="2681288" cy="22783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68336" y="3556681"/>
            <a:ext cx="2952750" cy="2274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4"/>
          <p:cNvSpPr/>
          <p:nvPr/>
        </p:nvSpPr>
        <p:spPr bwMode="gray">
          <a:xfrm>
            <a:off x="4576536" y="31459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spect="1" noChangeArrowheads="1" noTextEdit="1"/>
          </p:cNvSpPr>
          <p:nvPr/>
        </p:nvSpPr>
        <p:spPr bwMode="auto">
          <a:xfrm flipH="1">
            <a:off x="6222774" y="31427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gray">
          <a:xfrm flipH="1">
            <a:off x="6229124" y="314597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 bwMode="auto">
          <a:xfrm>
            <a:off x="4498749" y="1682296"/>
            <a:ext cx="2998787" cy="1601788"/>
            <a:chOff x="1997" y="1314"/>
            <a:chExt cx="1889" cy="1009"/>
          </a:xfrm>
        </p:grpSpPr>
        <p:grpSp>
          <p:nvGrpSpPr>
            <p:cNvPr id="28" name="Group 8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009999">
                      <a:gamma/>
                      <a:tint val="44314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alpha val="0"/>
                  </a:srgbClr>
                </a:gs>
                <a:gs pos="100000">
                  <a:srgbClr val="BBE0E3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shade val="79216"/>
                    <a:invGamma/>
                  </a:srgbClr>
                </a:gs>
                <a:gs pos="100000">
                  <a:srgbClr val="BBE0E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BBE0E3">
                    <a:gamma/>
                    <a:tint val="0"/>
                    <a:invGamma/>
                  </a:srgbClr>
                </a:gs>
                <a:gs pos="100000">
                  <a:srgbClr val="BBE0E3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998811" y="1968046"/>
            <a:ext cx="367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3116036" y="3966709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437211" y="4039734"/>
            <a:ext cx="3673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第三关：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23420" y="2974709"/>
            <a:ext cx="614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书写提示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宽屏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思源黑体 CN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2021-01-07T11:08:05Z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