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62" r:id="rId4"/>
    <p:sldId id="260" r:id="rId5"/>
    <p:sldId id="278" r:id="rId6"/>
    <p:sldId id="263" r:id="rId7"/>
    <p:sldId id="279" r:id="rId8"/>
    <p:sldId id="261" r:id="rId9"/>
    <p:sldId id="305" r:id="rId10"/>
    <p:sldId id="283" r:id="rId11"/>
    <p:sldId id="264" r:id="rId12"/>
    <p:sldId id="284" r:id="rId13"/>
    <p:sldId id="286" r:id="rId14"/>
    <p:sldId id="265" r:id="rId15"/>
    <p:sldId id="288" r:id="rId16"/>
    <p:sldId id="289" r:id="rId17"/>
    <p:sldId id="266" r:id="rId18"/>
    <p:sldId id="290" r:id="rId19"/>
    <p:sldId id="292" r:id="rId20"/>
    <p:sldId id="267" r:id="rId21"/>
    <p:sldId id="291" r:id="rId22"/>
    <p:sldId id="309" r:id="rId23"/>
    <p:sldId id="268" r:id="rId24"/>
    <p:sldId id="293" r:id="rId25"/>
    <p:sldId id="295" r:id="rId26"/>
    <p:sldId id="269" r:id="rId27"/>
    <p:sldId id="296" r:id="rId28"/>
    <p:sldId id="298" r:id="rId29"/>
    <p:sldId id="270" r:id="rId30"/>
    <p:sldId id="299" r:id="rId31"/>
    <p:sldId id="300" r:id="rId32"/>
    <p:sldId id="302" r:id="rId33"/>
    <p:sldId id="275" r:id="rId34"/>
    <p:sldId id="306" r:id="rId35"/>
    <p:sldId id="303" r:id="rId3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51B"/>
    <a:srgbClr val="98C016"/>
    <a:srgbClr val="95BD15"/>
    <a:srgbClr val="FBFBFB"/>
    <a:srgbClr val="E9F8BA"/>
    <a:srgbClr val="FAFAFA"/>
    <a:srgbClr val="85A913"/>
    <a:srgbClr val="0594FF"/>
    <a:srgbClr val="0070C0"/>
    <a:srgbClr val="DFF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672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7C2A0-5975-4586-8EF7-3A174564BE5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B22E7-B664-44B2-809D-14F945A50A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2BE66-3A1D-4F69-92F9-8180C3DFAFD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8E38-31E5-4E32-920D-85CA0EE6CDEC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FD89F-CBC1-4F5A-B5D7-D8ADB918AF9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912E-CD21-4B76-91AB-8AF6576DF20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F82D-0209-487E-9B9B-12857383F06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EC532-050E-4A33-A28B-21717A782A7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FB6E-327E-47FC-81CE-1B6A37B039A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5D2B-392F-42A8-A446-2D80C114FBC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C9212-0C7C-4A93-A109-DE8FC9F27E0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A6AF-A09D-45F8-A016-8F8C6C34EA8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717B-590C-42CC-A9BA-ABB80DAFC90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D0F70D-59E7-40B5-A1A2-CC96C214C48C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33825"/>
            <a:ext cx="12192000" cy="223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51" name="文本框 2"/>
          <p:cNvSpPr txBox="1">
            <a:spLocks noChangeArrowheads="1"/>
          </p:cNvSpPr>
          <p:nvPr/>
        </p:nvSpPr>
        <p:spPr bwMode="auto">
          <a:xfrm>
            <a:off x="3121025" y="3916363"/>
            <a:ext cx="59499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9000">
                <a:solidFill>
                  <a:srgbClr val="B5E51B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互联网思维</a:t>
            </a:r>
          </a:p>
        </p:txBody>
      </p:sp>
      <p:sp>
        <p:nvSpPr>
          <p:cNvPr id="68" name="心形 67"/>
          <p:cNvSpPr/>
          <p:nvPr/>
        </p:nvSpPr>
        <p:spPr>
          <a:xfrm>
            <a:off x="6451600" y="2503488"/>
            <a:ext cx="709613" cy="709612"/>
          </a:xfrm>
          <a:prstGeom prst="hear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4745038" y="2008188"/>
            <a:ext cx="465137" cy="176212"/>
          </a:xfrm>
          <a:prstGeom prst="rect">
            <a:avLst/>
          </a:prstGeom>
          <a:solidFill>
            <a:srgbClr val="0A5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66" name="文本框 81"/>
          <p:cNvSpPr txBox="1">
            <a:spLocks noChangeArrowheads="1"/>
          </p:cNvSpPr>
          <p:nvPr/>
        </p:nvSpPr>
        <p:spPr bwMode="auto">
          <a:xfrm>
            <a:off x="1822450" y="6229350"/>
            <a:ext cx="1973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200">
                <a:latin typeface="方正大黑简体" panose="02010601030101010101" pitchFamily="2" charset="-122"/>
                <a:ea typeface="方正大黑简体" panose="02010601030101010101" pitchFamily="2" charset="-122"/>
                <a:cs typeface="华文黑体" panose="02010600040101010101" pitchFamily="2" charset="-122"/>
              </a:rPr>
              <a:t>赵大伟◎主编</a:t>
            </a:r>
          </a:p>
        </p:txBody>
      </p:sp>
      <p:sp>
        <p:nvSpPr>
          <p:cNvPr id="2067" name="文本框 83"/>
          <p:cNvSpPr txBox="1">
            <a:spLocks noChangeArrowheads="1"/>
          </p:cNvSpPr>
          <p:nvPr/>
        </p:nvSpPr>
        <p:spPr bwMode="auto">
          <a:xfrm>
            <a:off x="8615363" y="6208713"/>
            <a:ext cx="2767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200">
                <a:latin typeface="方正大黑简体" panose="02010601030101010101" pitchFamily="2" charset="-122"/>
                <a:ea typeface="方正大黑简体" panose="02010601030101010101" pitchFamily="2" charset="-122"/>
                <a:cs typeface="华文黑体" panose="02010600040101010101" pitchFamily="2" charset="-122"/>
              </a:rPr>
              <a:t>水蓦◎</a:t>
            </a:r>
            <a:r>
              <a:rPr lang="en-US" altLang="zh-CN" sz="2200">
                <a:latin typeface="方正大黑简体" panose="02010601030101010101" pitchFamily="2" charset="-122"/>
                <a:ea typeface="方正大黑简体" panose="02010601030101010101" pitchFamily="2" charset="-122"/>
                <a:cs typeface="华文黑体" panose="02010600040101010101" pitchFamily="2" charset="-122"/>
              </a:rPr>
              <a:t>PPT</a:t>
            </a:r>
            <a:r>
              <a:rPr lang="zh-CN" altLang="en-US" sz="2200">
                <a:latin typeface="方正大黑简体" panose="02010601030101010101" pitchFamily="2" charset="-122"/>
                <a:ea typeface="方正大黑简体" panose="02010601030101010101" pitchFamily="2" charset="-122"/>
                <a:cs typeface="华文黑体" panose="02010600040101010101" pitchFamily="2" charset="-122"/>
              </a:rPr>
              <a:t>读书笔记</a:t>
            </a:r>
          </a:p>
        </p:txBody>
      </p:sp>
      <p:grpSp>
        <p:nvGrpSpPr>
          <p:cNvPr id="2072" name="组合 105"/>
          <p:cNvGrpSpPr/>
          <p:nvPr/>
        </p:nvGrpSpPr>
        <p:grpSpPr bwMode="auto">
          <a:xfrm>
            <a:off x="8966200" y="1177925"/>
            <a:ext cx="720725" cy="330200"/>
            <a:chOff x="7034950" y="2409112"/>
            <a:chExt cx="721322" cy="330584"/>
          </a:xfrm>
        </p:grpSpPr>
        <p:sp>
          <p:nvSpPr>
            <p:cNvPr id="105" name="任意多边形 104"/>
            <p:cNvSpPr/>
            <p:nvPr/>
          </p:nvSpPr>
          <p:spPr>
            <a:xfrm>
              <a:off x="7034950" y="2409112"/>
              <a:ext cx="721322" cy="330584"/>
            </a:xfrm>
            <a:custGeom>
              <a:avLst/>
              <a:gdLst>
                <a:gd name="connsiteX0" fmla="*/ 360661 w 721322"/>
                <a:gd name="connsiteY0" fmla="*/ 0 h 330584"/>
                <a:gd name="connsiteX1" fmla="*/ 675586 w 721322"/>
                <a:gd name="connsiteY1" fmla="*/ 115999 h 330584"/>
                <a:gd name="connsiteX2" fmla="*/ 721322 w 721322"/>
                <a:gd name="connsiteY2" fmla="*/ 165292 h 330584"/>
                <a:gd name="connsiteX3" fmla="*/ 675586 w 721322"/>
                <a:gd name="connsiteY3" fmla="*/ 214586 h 330584"/>
                <a:gd name="connsiteX4" fmla="*/ 360661 w 721322"/>
                <a:gd name="connsiteY4" fmla="*/ 330584 h 330584"/>
                <a:gd name="connsiteX5" fmla="*/ 45736 w 721322"/>
                <a:gd name="connsiteY5" fmla="*/ 214586 h 330584"/>
                <a:gd name="connsiteX6" fmla="*/ 0 w 721322"/>
                <a:gd name="connsiteY6" fmla="*/ 165292 h 330584"/>
                <a:gd name="connsiteX7" fmla="*/ 45736 w 721322"/>
                <a:gd name="connsiteY7" fmla="*/ 115999 h 330584"/>
                <a:gd name="connsiteX8" fmla="*/ 360661 w 721322"/>
                <a:gd name="connsiteY8" fmla="*/ 0 h 3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322" h="330584">
                  <a:moveTo>
                    <a:pt x="360661" y="0"/>
                  </a:moveTo>
                  <a:cubicBezTo>
                    <a:pt x="483647" y="0"/>
                    <a:pt x="594990" y="44329"/>
                    <a:pt x="675586" y="115999"/>
                  </a:cubicBezTo>
                  <a:lnTo>
                    <a:pt x="721322" y="165292"/>
                  </a:lnTo>
                  <a:lnTo>
                    <a:pt x="675586" y="214586"/>
                  </a:lnTo>
                  <a:cubicBezTo>
                    <a:pt x="594990" y="286255"/>
                    <a:pt x="483647" y="330584"/>
                    <a:pt x="360661" y="330584"/>
                  </a:cubicBezTo>
                  <a:cubicBezTo>
                    <a:pt x="237675" y="330584"/>
                    <a:pt x="126333" y="286255"/>
                    <a:pt x="45736" y="214586"/>
                  </a:cubicBezTo>
                  <a:lnTo>
                    <a:pt x="0" y="165292"/>
                  </a:lnTo>
                  <a:lnTo>
                    <a:pt x="45736" y="115999"/>
                  </a:lnTo>
                  <a:cubicBezTo>
                    <a:pt x="126333" y="44329"/>
                    <a:pt x="237675" y="0"/>
                    <a:pt x="360661" y="0"/>
                  </a:cubicBezTo>
                  <a:close/>
                </a:path>
              </a:pathLst>
            </a:custGeom>
            <a:noFill/>
            <a:ln w="508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7247851" y="2429774"/>
              <a:ext cx="287576" cy="289261"/>
            </a:xfrm>
            <a:prstGeom prst="ellipse">
              <a:avLst/>
            </a:prstGeom>
            <a:solidFill>
              <a:srgbClr val="BEE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7378134" y="2471097"/>
              <a:ext cx="123928" cy="123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73" name="组合 116"/>
          <p:cNvGrpSpPr/>
          <p:nvPr/>
        </p:nvGrpSpPr>
        <p:grpSpPr bwMode="auto">
          <a:xfrm>
            <a:off x="5924550" y="3495675"/>
            <a:ext cx="342900" cy="558800"/>
            <a:chOff x="5924218" y="3495519"/>
            <a:chExt cx="343564" cy="559586"/>
          </a:xfrm>
        </p:grpSpPr>
        <p:sp>
          <p:nvSpPr>
            <p:cNvPr id="111" name="椭圆 110"/>
            <p:cNvSpPr/>
            <p:nvPr/>
          </p:nvSpPr>
          <p:spPr>
            <a:xfrm>
              <a:off x="6021244" y="3595673"/>
              <a:ext cx="144742" cy="143076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 rot="10800000">
              <a:off x="5924218" y="3495519"/>
              <a:ext cx="343564" cy="559586"/>
            </a:xfrm>
            <a:custGeom>
              <a:avLst/>
              <a:gdLst>
                <a:gd name="connsiteX0" fmla="*/ 171782 w 343564"/>
                <a:gd name="connsiteY0" fmla="*/ 559586 h 559586"/>
                <a:gd name="connsiteX1" fmla="*/ 0 w 343564"/>
                <a:gd name="connsiteY1" fmla="*/ 387804 h 559586"/>
                <a:gd name="connsiteX2" fmla="*/ 104916 w 343564"/>
                <a:gd name="connsiteY2" fmla="*/ 229522 h 559586"/>
                <a:gd name="connsiteX3" fmla="*/ 171772 w 343564"/>
                <a:gd name="connsiteY3" fmla="*/ 216024 h 559586"/>
                <a:gd name="connsiteX4" fmla="*/ 140057 w 343564"/>
                <a:gd name="connsiteY4" fmla="*/ 216024 h 559586"/>
                <a:gd name="connsiteX5" fmla="*/ 176061 w 343564"/>
                <a:gd name="connsiteY5" fmla="*/ 0 h 559586"/>
                <a:gd name="connsiteX6" fmla="*/ 212065 w 343564"/>
                <a:gd name="connsiteY6" fmla="*/ 216024 h 559586"/>
                <a:gd name="connsiteX7" fmla="*/ 171792 w 343564"/>
                <a:gd name="connsiteY7" fmla="*/ 216024 h 559586"/>
                <a:gd name="connsiteX8" fmla="*/ 238648 w 343564"/>
                <a:gd name="connsiteY8" fmla="*/ 229522 h 559586"/>
                <a:gd name="connsiteX9" fmla="*/ 343564 w 343564"/>
                <a:gd name="connsiteY9" fmla="*/ 387804 h 559586"/>
                <a:gd name="connsiteX10" fmla="*/ 171782 w 343564"/>
                <a:gd name="connsiteY10" fmla="*/ 559586 h 5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564" h="559586">
                  <a:moveTo>
                    <a:pt x="171782" y="559586"/>
                  </a:moveTo>
                  <a:cubicBezTo>
                    <a:pt x="76909" y="559586"/>
                    <a:pt x="0" y="482677"/>
                    <a:pt x="0" y="387804"/>
                  </a:cubicBezTo>
                  <a:cubicBezTo>
                    <a:pt x="0" y="316649"/>
                    <a:pt x="43261" y="255599"/>
                    <a:pt x="104916" y="229522"/>
                  </a:cubicBezTo>
                  <a:lnTo>
                    <a:pt x="171772" y="216024"/>
                  </a:lnTo>
                  <a:lnTo>
                    <a:pt x="140057" y="216024"/>
                  </a:lnTo>
                  <a:lnTo>
                    <a:pt x="176061" y="0"/>
                  </a:lnTo>
                  <a:lnTo>
                    <a:pt x="212065" y="216024"/>
                  </a:lnTo>
                  <a:lnTo>
                    <a:pt x="171792" y="216024"/>
                  </a:lnTo>
                  <a:lnTo>
                    <a:pt x="238648" y="229522"/>
                  </a:lnTo>
                  <a:cubicBezTo>
                    <a:pt x="300303" y="255599"/>
                    <a:pt x="343564" y="316649"/>
                    <a:pt x="343564" y="387804"/>
                  </a:cubicBezTo>
                  <a:cubicBezTo>
                    <a:pt x="343564" y="482677"/>
                    <a:pt x="266655" y="559586"/>
                    <a:pt x="171782" y="559586"/>
                  </a:cubicBezTo>
                  <a:close/>
                </a:path>
              </a:pathLst>
            </a:cu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251" name="图片 1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6044493" y="3784824"/>
              <a:ext cx="97544" cy="10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74" name="组合 118"/>
          <p:cNvGrpSpPr/>
          <p:nvPr/>
        </p:nvGrpSpPr>
        <p:grpSpPr bwMode="auto">
          <a:xfrm>
            <a:off x="5154613" y="3154363"/>
            <a:ext cx="750887" cy="750887"/>
            <a:chOff x="7502052" y="2209935"/>
            <a:chExt cx="1224136" cy="1224136"/>
          </a:xfrm>
        </p:grpSpPr>
        <p:sp>
          <p:nvSpPr>
            <p:cNvPr id="120" name="空心弧 119"/>
            <p:cNvSpPr/>
            <p:nvPr/>
          </p:nvSpPr>
          <p:spPr>
            <a:xfrm>
              <a:off x="7502052" y="2209935"/>
              <a:ext cx="1224136" cy="1224136"/>
            </a:xfrm>
            <a:prstGeom prst="blockArc">
              <a:avLst>
                <a:gd name="adj1" fmla="val 16128643"/>
                <a:gd name="adj2" fmla="val 13298"/>
                <a:gd name="adj3" fmla="val 9749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1" name="空心弧 120"/>
            <p:cNvSpPr/>
            <p:nvPr/>
          </p:nvSpPr>
          <p:spPr>
            <a:xfrm>
              <a:off x="7701329" y="2409212"/>
              <a:ext cx="825581" cy="825581"/>
            </a:xfrm>
            <a:prstGeom prst="blockArc">
              <a:avLst>
                <a:gd name="adj1" fmla="val 16128643"/>
                <a:gd name="adj2" fmla="val 15414"/>
                <a:gd name="adj3" fmla="val 15275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8107650" y="2655076"/>
              <a:ext cx="181162" cy="181162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75" name="组合 122"/>
          <p:cNvGrpSpPr/>
          <p:nvPr/>
        </p:nvGrpSpPr>
        <p:grpSpPr bwMode="auto">
          <a:xfrm>
            <a:off x="6045200" y="3263900"/>
            <a:ext cx="777875" cy="169863"/>
            <a:chOff x="3846523" y="2636912"/>
            <a:chExt cx="1681631" cy="367815"/>
          </a:xfrm>
        </p:grpSpPr>
        <p:sp>
          <p:nvSpPr>
            <p:cNvPr id="124" name="圆角矩形 123"/>
            <p:cNvSpPr/>
            <p:nvPr/>
          </p:nvSpPr>
          <p:spPr>
            <a:xfrm rot="5400000">
              <a:off x="4012676" y="2470759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5" name="圆角矩形 124"/>
            <p:cNvSpPr/>
            <p:nvPr/>
          </p:nvSpPr>
          <p:spPr>
            <a:xfrm rot="5400000">
              <a:off x="5001063" y="2477634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6" name="圆角矩形 125"/>
            <p:cNvSpPr/>
            <p:nvPr/>
          </p:nvSpPr>
          <p:spPr>
            <a:xfrm rot="5400000">
              <a:off x="4601422" y="2582296"/>
              <a:ext cx="147812" cy="470169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77" name="组合 134"/>
          <p:cNvGrpSpPr/>
          <p:nvPr/>
        </p:nvGrpSpPr>
        <p:grpSpPr bwMode="auto">
          <a:xfrm>
            <a:off x="5089525" y="2697163"/>
            <a:ext cx="904875" cy="577850"/>
            <a:chOff x="2936542" y="1988840"/>
            <a:chExt cx="905111" cy="578120"/>
          </a:xfrm>
        </p:grpSpPr>
        <p:sp>
          <p:nvSpPr>
            <p:cNvPr id="136" name="椭圆 135"/>
            <p:cNvSpPr/>
            <p:nvPr/>
          </p:nvSpPr>
          <p:spPr>
            <a:xfrm>
              <a:off x="2936542" y="1988840"/>
              <a:ext cx="571649" cy="360530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3222367" y="1988840"/>
              <a:ext cx="619286" cy="39070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8" name="任意多边形 137"/>
            <p:cNvSpPr/>
            <p:nvPr/>
          </p:nvSpPr>
          <p:spPr>
            <a:xfrm>
              <a:off x="3222367" y="2017428"/>
              <a:ext cx="285825" cy="312883"/>
            </a:xfrm>
            <a:custGeom>
              <a:avLst/>
              <a:gdLst>
                <a:gd name="connsiteX0" fmla="*/ 151587 w 285568"/>
                <a:gd name="connsiteY0" fmla="*/ 0 h 312638"/>
                <a:gd name="connsiteX1" fmla="*/ 201927 w 285568"/>
                <a:gd name="connsiteY1" fmla="*/ 21396 h 312638"/>
                <a:gd name="connsiteX2" fmla="*/ 285568 w 285568"/>
                <a:gd name="connsiteY2" fmla="*/ 148689 h 312638"/>
                <a:gd name="connsiteX3" fmla="*/ 201927 w 285568"/>
                <a:gd name="connsiteY3" fmla="*/ 275982 h 312638"/>
                <a:gd name="connsiteX4" fmla="*/ 115683 w 285568"/>
                <a:gd name="connsiteY4" fmla="*/ 312638 h 312638"/>
                <a:gd name="connsiteX5" fmla="*/ 90731 w 285568"/>
                <a:gd name="connsiteY5" fmla="*/ 302033 h 312638"/>
                <a:gd name="connsiteX6" fmla="*/ 0 w 285568"/>
                <a:gd name="connsiteY6" fmla="*/ 163949 h 312638"/>
                <a:gd name="connsiteX7" fmla="*/ 90731 w 285568"/>
                <a:gd name="connsiteY7" fmla="*/ 25865 h 31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68" h="312638">
                  <a:moveTo>
                    <a:pt x="151587" y="0"/>
                  </a:moveTo>
                  <a:lnTo>
                    <a:pt x="201927" y="21396"/>
                  </a:lnTo>
                  <a:cubicBezTo>
                    <a:pt x="253605" y="53973"/>
                    <a:pt x="285568" y="98978"/>
                    <a:pt x="285568" y="148689"/>
                  </a:cubicBezTo>
                  <a:cubicBezTo>
                    <a:pt x="285568" y="198400"/>
                    <a:pt x="253605" y="243405"/>
                    <a:pt x="201927" y="275982"/>
                  </a:cubicBezTo>
                  <a:lnTo>
                    <a:pt x="115683" y="312638"/>
                  </a:lnTo>
                  <a:lnTo>
                    <a:pt x="90731" y="302033"/>
                  </a:lnTo>
                  <a:cubicBezTo>
                    <a:pt x="34673" y="266694"/>
                    <a:pt x="0" y="217874"/>
                    <a:pt x="0" y="163949"/>
                  </a:cubicBezTo>
                  <a:cubicBezTo>
                    <a:pt x="0" y="110024"/>
                    <a:pt x="34673" y="61204"/>
                    <a:pt x="90731" y="25865"/>
                  </a:cubicBezTo>
                  <a:close/>
                </a:path>
              </a:pathLst>
            </a:cu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9" name="等腰三角形 138"/>
            <p:cNvSpPr/>
            <p:nvPr/>
          </p:nvSpPr>
          <p:spPr>
            <a:xfrm rot="9174486">
              <a:off x="3671747" y="2319194"/>
              <a:ext cx="80983" cy="247766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0" name="等腰三角形 139"/>
            <p:cNvSpPr/>
            <p:nvPr/>
          </p:nvSpPr>
          <p:spPr>
            <a:xfrm rot="12425514" flipH="1">
              <a:off x="2996883" y="2217547"/>
              <a:ext cx="100039" cy="247766"/>
            </a:xfrm>
            <a:prstGeom prst="triangl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41" name="左箭头 140"/>
          <p:cNvSpPr/>
          <p:nvPr/>
        </p:nvSpPr>
        <p:spPr>
          <a:xfrm flipH="1">
            <a:off x="5699125" y="2273300"/>
            <a:ext cx="515938" cy="498475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2" name="心形 141"/>
          <p:cNvSpPr/>
          <p:nvPr/>
        </p:nvSpPr>
        <p:spPr>
          <a:xfrm>
            <a:off x="5070475" y="2271713"/>
            <a:ext cx="374650" cy="374650"/>
          </a:xfrm>
          <a:prstGeom prst="hear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080" name="组合 142"/>
          <p:cNvGrpSpPr/>
          <p:nvPr/>
        </p:nvGrpSpPr>
        <p:grpSpPr bwMode="auto">
          <a:xfrm>
            <a:off x="7283450" y="2611438"/>
            <a:ext cx="438150" cy="271462"/>
            <a:chOff x="8343535" y="1105350"/>
            <a:chExt cx="932528" cy="576064"/>
          </a:xfrm>
        </p:grpSpPr>
        <p:sp>
          <p:nvSpPr>
            <p:cNvPr id="144" name="圆角矩形 143"/>
            <p:cNvSpPr/>
            <p:nvPr/>
          </p:nvSpPr>
          <p:spPr>
            <a:xfrm>
              <a:off x="8343535" y="1105350"/>
              <a:ext cx="932528" cy="576064"/>
            </a:xfrm>
            <a:prstGeom prst="roundRect">
              <a:avLst>
                <a:gd name="adj" fmla="val 7407"/>
              </a:avLst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227" name="组合 144"/>
            <p:cNvGrpSpPr/>
            <p:nvPr/>
          </p:nvGrpSpPr>
          <p:grpSpPr bwMode="auto">
            <a:xfrm>
              <a:off x="8353061" y="1110111"/>
              <a:ext cx="909758" cy="369185"/>
              <a:chOff x="8353061" y="1110112"/>
              <a:chExt cx="909758" cy="349200"/>
            </a:xfrm>
          </p:grpSpPr>
          <p:cxnSp>
            <p:nvCxnSpPr>
              <p:cNvPr id="149" name="直接连接符 148"/>
              <p:cNvCxnSpPr/>
              <p:nvPr/>
            </p:nvCxnSpPr>
            <p:spPr>
              <a:xfrm>
                <a:off x="8353672" y="1108793"/>
                <a:ext cx="466265" cy="350509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flipH="1">
                <a:off x="8796284" y="1108793"/>
                <a:ext cx="466265" cy="350509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28" name="组合 145"/>
            <p:cNvGrpSpPr/>
            <p:nvPr/>
          </p:nvGrpSpPr>
          <p:grpSpPr bwMode="auto">
            <a:xfrm flipV="1">
              <a:off x="8353061" y="1383535"/>
              <a:ext cx="909759" cy="262902"/>
              <a:chOff x="8353061" y="1110111"/>
              <a:chExt cx="909759" cy="262902"/>
            </a:xfrm>
          </p:grpSpPr>
          <p:cxnSp>
            <p:nvCxnSpPr>
              <p:cNvPr id="147" name="直接连接符 146"/>
              <p:cNvCxnSpPr/>
              <p:nvPr/>
            </p:nvCxnSpPr>
            <p:spPr>
              <a:xfrm>
                <a:off x="8353672" y="1108823"/>
                <a:ext cx="334493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flipH="1">
                <a:off x="8934812" y="1108823"/>
                <a:ext cx="327735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2081" name="图片 1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4" t="30605" r="25592" b="33360"/>
          <a:stretch>
            <a:fillRect/>
          </a:stretch>
        </p:blipFill>
        <p:spPr bwMode="auto">
          <a:xfrm>
            <a:off x="5829300" y="14605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组合 159"/>
          <p:cNvGrpSpPr/>
          <p:nvPr/>
        </p:nvGrpSpPr>
        <p:grpSpPr>
          <a:xfrm>
            <a:off x="4837093" y="1404981"/>
            <a:ext cx="537326" cy="537326"/>
            <a:chOff x="5658467" y="939238"/>
            <a:chExt cx="1013597" cy="1013597"/>
          </a:xfrm>
          <a:solidFill>
            <a:srgbClr val="B5E51B"/>
          </a:solidFill>
        </p:grpSpPr>
        <p:sp>
          <p:nvSpPr>
            <p:cNvPr id="161" name="矩形 160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2" name="矩形 161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83" name="矩形 166"/>
          <p:cNvSpPr>
            <a:spLocks noChangeArrowheads="1"/>
          </p:cNvSpPr>
          <p:nvPr/>
        </p:nvSpPr>
        <p:spPr bwMode="auto">
          <a:xfrm>
            <a:off x="6562725" y="1879600"/>
            <a:ext cx="91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7CC6E9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SMS</a:t>
            </a:r>
            <a:endParaRPr lang="zh-CN" altLang="en-US" sz="2400">
              <a:solidFill>
                <a:srgbClr val="7CC6E9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2084" name="组合 168"/>
          <p:cNvGrpSpPr/>
          <p:nvPr/>
        </p:nvGrpSpPr>
        <p:grpSpPr bwMode="auto">
          <a:xfrm>
            <a:off x="6332538" y="1217613"/>
            <a:ext cx="438150" cy="269875"/>
            <a:chOff x="8343535" y="1105350"/>
            <a:chExt cx="932528" cy="576064"/>
          </a:xfrm>
        </p:grpSpPr>
        <p:sp>
          <p:nvSpPr>
            <p:cNvPr id="170" name="圆角矩形 169"/>
            <p:cNvSpPr/>
            <p:nvPr/>
          </p:nvSpPr>
          <p:spPr>
            <a:xfrm>
              <a:off x="8343535" y="1105350"/>
              <a:ext cx="932528" cy="576064"/>
            </a:xfrm>
            <a:prstGeom prst="roundRect">
              <a:avLst>
                <a:gd name="adj" fmla="val 7407"/>
              </a:avLst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220" name="组合 170"/>
            <p:cNvGrpSpPr/>
            <p:nvPr/>
          </p:nvGrpSpPr>
          <p:grpSpPr bwMode="auto">
            <a:xfrm>
              <a:off x="8353061" y="1110111"/>
              <a:ext cx="909758" cy="369185"/>
              <a:chOff x="8353061" y="1110112"/>
              <a:chExt cx="909758" cy="349200"/>
            </a:xfrm>
          </p:grpSpPr>
          <p:cxnSp>
            <p:nvCxnSpPr>
              <p:cNvPr id="175" name="直接连接符 174"/>
              <p:cNvCxnSpPr/>
              <p:nvPr/>
            </p:nvCxnSpPr>
            <p:spPr>
              <a:xfrm>
                <a:off x="8353670" y="1108814"/>
                <a:ext cx="466265" cy="3493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flipH="1">
                <a:off x="8796284" y="1108814"/>
                <a:ext cx="466265" cy="3493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221" name="组合 171"/>
            <p:cNvGrpSpPr/>
            <p:nvPr/>
          </p:nvGrpSpPr>
          <p:grpSpPr bwMode="auto">
            <a:xfrm flipV="1">
              <a:off x="8353061" y="1383535"/>
              <a:ext cx="909759" cy="262902"/>
              <a:chOff x="8353061" y="1110111"/>
              <a:chExt cx="909759" cy="262902"/>
            </a:xfrm>
          </p:grpSpPr>
          <p:cxnSp>
            <p:nvCxnSpPr>
              <p:cNvPr id="173" name="直接连接符 172"/>
              <p:cNvCxnSpPr/>
              <p:nvPr/>
            </p:nvCxnSpPr>
            <p:spPr>
              <a:xfrm>
                <a:off x="8353670" y="1109020"/>
                <a:ext cx="334495" cy="264311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flipH="1">
                <a:off x="8934810" y="1109020"/>
                <a:ext cx="327737" cy="264311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77" name="组合 176"/>
          <p:cNvGrpSpPr/>
          <p:nvPr/>
        </p:nvGrpSpPr>
        <p:grpSpPr>
          <a:xfrm>
            <a:off x="6857554" y="1393193"/>
            <a:ext cx="448112" cy="565404"/>
            <a:chOff x="6985465" y="673199"/>
            <a:chExt cx="1191030" cy="1502776"/>
          </a:xfrm>
          <a:solidFill>
            <a:srgbClr val="7CC6E9"/>
          </a:solidFill>
        </p:grpSpPr>
        <p:sp>
          <p:nvSpPr>
            <p:cNvPr id="178" name="同心圆 177"/>
            <p:cNvSpPr/>
            <p:nvPr/>
          </p:nvSpPr>
          <p:spPr>
            <a:xfrm>
              <a:off x="6985465" y="673199"/>
              <a:ext cx="950114" cy="950114"/>
            </a:xfrm>
            <a:prstGeom prst="donut">
              <a:avLst>
                <a:gd name="adj" fmla="val 143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圆角矩形 178"/>
            <p:cNvSpPr/>
            <p:nvPr/>
          </p:nvSpPr>
          <p:spPr>
            <a:xfrm rot="18900000">
              <a:off x="7921092" y="1358685"/>
              <a:ext cx="255403" cy="8172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398093" y="1334038"/>
            <a:ext cx="537326" cy="537326"/>
            <a:chOff x="5658467" y="939238"/>
            <a:chExt cx="1013597" cy="1013597"/>
          </a:xfrm>
          <a:solidFill>
            <a:srgbClr val="92D050"/>
          </a:solidFill>
        </p:grpSpPr>
        <p:sp>
          <p:nvSpPr>
            <p:cNvPr id="181" name="矩形 180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2" name="矩形 181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87" name="组合 182"/>
          <p:cNvGrpSpPr/>
          <p:nvPr/>
        </p:nvGrpSpPr>
        <p:grpSpPr bwMode="auto">
          <a:xfrm>
            <a:off x="4829175" y="260350"/>
            <a:ext cx="495300" cy="1016000"/>
            <a:chOff x="3359696" y="728733"/>
            <a:chExt cx="648072" cy="1332115"/>
          </a:xfrm>
        </p:grpSpPr>
        <p:sp>
          <p:nvSpPr>
            <p:cNvPr id="184" name="圆角矩形 183"/>
            <p:cNvSpPr/>
            <p:nvPr/>
          </p:nvSpPr>
          <p:spPr>
            <a:xfrm>
              <a:off x="3359696" y="980587"/>
              <a:ext cx="648072" cy="1080261"/>
            </a:xfrm>
            <a:prstGeom prst="roundRect">
              <a:avLst>
                <a:gd name="adj" fmla="val 10349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5" name="圆角矩形 184"/>
            <p:cNvSpPr/>
            <p:nvPr/>
          </p:nvSpPr>
          <p:spPr>
            <a:xfrm>
              <a:off x="3440706" y="1053436"/>
              <a:ext cx="490208" cy="430857"/>
            </a:xfrm>
            <a:prstGeom prst="roundRect">
              <a:avLst>
                <a:gd name="adj" fmla="val 10349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6" name="圆角矩形 185"/>
            <p:cNvSpPr/>
            <p:nvPr/>
          </p:nvSpPr>
          <p:spPr>
            <a:xfrm>
              <a:off x="3845750" y="728733"/>
              <a:ext cx="89318" cy="287237"/>
            </a:xfrm>
            <a:prstGeom prst="roundRect">
              <a:avLst>
                <a:gd name="adj" fmla="val 50000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187" name="组合 186"/>
          <p:cNvGrpSpPr/>
          <p:nvPr/>
        </p:nvGrpSpPr>
        <p:grpSpPr>
          <a:xfrm rot="3315766">
            <a:off x="6790635" y="230775"/>
            <a:ext cx="995662" cy="995662"/>
            <a:chOff x="6528047" y="698181"/>
            <a:chExt cx="1224136" cy="1224136"/>
          </a:xfrm>
          <a:solidFill>
            <a:srgbClr val="7CC6E9"/>
          </a:solidFill>
        </p:grpSpPr>
        <p:grpSp>
          <p:nvGrpSpPr>
            <p:cNvPr id="188" name="组合 187"/>
            <p:cNvGrpSpPr/>
            <p:nvPr/>
          </p:nvGrpSpPr>
          <p:grpSpPr>
            <a:xfrm>
              <a:off x="6744072" y="1340767"/>
              <a:ext cx="792088" cy="504057"/>
              <a:chOff x="6744072" y="1340767"/>
              <a:chExt cx="792088" cy="504057"/>
            </a:xfrm>
            <a:grpFill/>
          </p:grpSpPr>
          <p:sp>
            <p:nvSpPr>
              <p:cNvPr id="191" name="矩形 190"/>
              <p:cNvSpPr/>
              <p:nvPr/>
            </p:nvSpPr>
            <p:spPr>
              <a:xfrm>
                <a:off x="6920516" y="1628800"/>
                <a:ext cx="439200" cy="216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92" name="梯形 191"/>
              <p:cNvSpPr/>
              <p:nvPr/>
            </p:nvSpPr>
            <p:spPr>
              <a:xfrm rot="10800000">
                <a:off x="6744072" y="1340767"/>
                <a:ext cx="792088" cy="288032"/>
              </a:xfrm>
              <a:prstGeom prst="trapezoid">
                <a:avLst>
                  <a:gd name="adj" fmla="val 6093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89" name="空心弧 188"/>
            <p:cNvSpPr/>
            <p:nvPr/>
          </p:nvSpPr>
          <p:spPr>
            <a:xfrm rot="1612014">
              <a:off x="6528047" y="698181"/>
              <a:ext cx="1224136" cy="1224136"/>
            </a:xfrm>
            <a:prstGeom prst="blockArc">
              <a:avLst>
                <a:gd name="adj1" fmla="val 10800000"/>
                <a:gd name="adj2" fmla="val 18301106"/>
                <a:gd name="adj3" fmla="val 91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空心弧 189"/>
            <p:cNvSpPr/>
            <p:nvPr/>
          </p:nvSpPr>
          <p:spPr>
            <a:xfrm rot="1612014">
              <a:off x="6761236" y="1006752"/>
              <a:ext cx="757758" cy="757758"/>
            </a:xfrm>
            <a:prstGeom prst="blockArc">
              <a:avLst>
                <a:gd name="adj1" fmla="val 10800000"/>
                <a:gd name="adj2" fmla="val 18416909"/>
                <a:gd name="adj3" fmla="val 1320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3951227" y="1945626"/>
            <a:ext cx="918660" cy="1159116"/>
            <a:chOff x="6985465" y="673199"/>
            <a:chExt cx="1191030" cy="1502776"/>
          </a:xfrm>
          <a:solidFill>
            <a:srgbClr val="0A5070"/>
          </a:solidFill>
        </p:grpSpPr>
        <p:sp>
          <p:nvSpPr>
            <p:cNvPr id="194" name="同心圆 193"/>
            <p:cNvSpPr/>
            <p:nvPr/>
          </p:nvSpPr>
          <p:spPr>
            <a:xfrm>
              <a:off x="6985465" y="673199"/>
              <a:ext cx="950114" cy="950114"/>
            </a:xfrm>
            <a:prstGeom prst="donut">
              <a:avLst>
                <a:gd name="adj" fmla="val 143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5" name="圆角矩形 194"/>
            <p:cNvSpPr/>
            <p:nvPr/>
          </p:nvSpPr>
          <p:spPr>
            <a:xfrm rot="18900000">
              <a:off x="7921092" y="1358685"/>
              <a:ext cx="255403" cy="8172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0" name="组合 195"/>
          <p:cNvGrpSpPr/>
          <p:nvPr/>
        </p:nvGrpSpPr>
        <p:grpSpPr bwMode="auto">
          <a:xfrm>
            <a:off x="4033838" y="1296988"/>
            <a:ext cx="541337" cy="541337"/>
            <a:chOff x="3143672" y="2640919"/>
            <a:chExt cx="702088" cy="702088"/>
          </a:xfrm>
        </p:grpSpPr>
        <p:sp>
          <p:nvSpPr>
            <p:cNvPr id="197" name="笑脸 196"/>
            <p:cNvSpPr/>
            <p:nvPr/>
          </p:nvSpPr>
          <p:spPr>
            <a:xfrm>
              <a:off x="3143672" y="2640919"/>
              <a:ext cx="702088" cy="702088"/>
            </a:xfrm>
            <a:prstGeom prst="smileyFac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8" name="新月形 197"/>
            <p:cNvSpPr/>
            <p:nvPr/>
          </p:nvSpPr>
          <p:spPr>
            <a:xfrm rot="16200000">
              <a:off x="3377358" y="2940490"/>
              <a:ext cx="234716" cy="413840"/>
            </a:xfrm>
            <a:prstGeom prst="moon">
              <a:avLst>
                <a:gd name="adj" fmla="val 127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9" name="椭圆 198"/>
            <p:cNvSpPr/>
            <p:nvPr/>
          </p:nvSpPr>
          <p:spPr>
            <a:xfrm>
              <a:off x="3341327" y="2846810"/>
              <a:ext cx="78239" cy="80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0" name="椭圆 199"/>
            <p:cNvSpPr/>
            <p:nvPr/>
          </p:nvSpPr>
          <p:spPr>
            <a:xfrm>
              <a:off x="3565748" y="2846810"/>
              <a:ext cx="80298" cy="802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1" name="组合 200"/>
          <p:cNvGrpSpPr/>
          <p:nvPr/>
        </p:nvGrpSpPr>
        <p:grpSpPr bwMode="auto">
          <a:xfrm>
            <a:off x="3740150" y="442913"/>
            <a:ext cx="777875" cy="169862"/>
            <a:chOff x="3846523" y="2636912"/>
            <a:chExt cx="1681631" cy="367815"/>
          </a:xfrm>
        </p:grpSpPr>
        <p:sp>
          <p:nvSpPr>
            <p:cNvPr id="202" name="圆角矩形 201"/>
            <p:cNvSpPr/>
            <p:nvPr/>
          </p:nvSpPr>
          <p:spPr>
            <a:xfrm rot="5400000">
              <a:off x="4012675" y="2470760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3" name="圆角矩形 202"/>
            <p:cNvSpPr/>
            <p:nvPr/>
          </p:nvSpPr>
          <p:spPr>
            <a:xfrm rot="5400000">
              <a:off x="5001062" y="2477635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4" name="圆角矩形 203"/>
            <p:cNvSpPr/>
            <p:nvPr/>
          </p:nvSpPr>
          <p:spPr>
            <a:xfrm rot="5400000">
              <a:off x="4601420" y="2582297"/>
              <a:ext cx="147815" cy="470169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2" name="组合 204"/>
          <p:cNvGrpSpPr/>
          <p:nvPr/>
        </p:nvGrpSpPr>
        <p:grpSpPr bwMode="auto">
          <a:xfrm>
            <a:off x="3454400" y="1714500"/>
            <a:ext cx="342900" cy="558800"/>
            <a:chOff x="5924218" y="3495519"/>
            <a:chExt cx="343564" cy="559586"/>
          </a:xfrm>
        </p:grpSpPr>
        <p:sp>
          <p:nvSpPr>
            <p:cNvPr id="206" name="椭圆 205"/>
            <p:cNvSpPr/>
            <p:nvPr/>
          </p:nvSpPr>
          <p:spPr>
            <a:xfrm>
              <a:off x="6021244" y="3595673"/>
              <a:ext cx="144742" cy="143076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07" name="任意多边形 206"/>
            <p:cNvSpPr/>
            <p:nvPr/>
          </p:nvSpPr>
          <p:spPr>
            <a:xfrm rot="10800000">
              <a:off x="5924218" y="3495519"/>
              <a:ext cx="343564" cy="559586"/>
            </a:xfrm>
            <a:custGeom>
              <a:avLst/>
              <a:gdLst>
                <a:gd name="connsiteX0" fmla="*/ 171782 w 343564"/>
                <a:gd name="connsiteY0" fmla="*/ 559586 h 559586"/>
                <a:gd name="connsiteX1" fmla="*/ 0 w 343564"/>
                <a:gd name="connsiteY1" fmla="*/ 387804 h 559586"/>
                <a:gd name="connsiteX2" fmla="*/ 104916 w 343564"/>
                <a:gd name="connsiteY2" fmla="*/ 229522 h 559586"/>
                <a:gd name="connsiteX3" fmla="*/ 171772 w 343564"/>
                <a:gd name="connsiteY3" fmla="*/ 216024 h 559586"/>
                <a:gd name="connsiteX4" fmla="*/ 140057 w 343564"/>
                <a:gd name="connsiteY4" fmla="*/ 216024 h 559586"/>
                <a:gd name="connsiteX5" fmla="*/ 176061 w 343564"/>
                <a:gd name="connsiteY5" fmla="*/ 0 h 559586"/>
                <a:gd name="connsiteX6" fmla="*/ 212065 w 343564"/>
                <a:gd name="connsiteY6" fmla="*/ 216024 h 559586"/>
                <a:gd name="connsiteX7" fmla="*/ 171792 w 343564"/>
                <a:gd name="connsiteY7" fmla="*/ 216024 h 559586"/>
                <a:gd name="connsiteX8" fmla="*/ 238648 w 343564"/>
                <a:gd name="connsiteY8" fmla="*/ 229522 h 559586"/>
                <a:gd name="connsiteX9" fmla="*/ 343564 w 343564"/>
                <a:gd name="connsiteY9" fmla="*/ 387804 h 559586"/>
                <a:gd name="connsiteX10" fmla="*/ 171782 w 343564"/>
                <a:gd name="connsiteY10" fmla="*/ 559586 h 5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564" h="559586">
                  <a:moveTo>
                    <a:pt x="171782" y="559586"/>
                  </a:moveTo>
                  <a:cubicBezTo>
                    <a:pt x="76909" y="559586"/>
                    <a:pt x="0" y="482677"/>
                    <a:pt x="0" y="387804"/>
                  </a:cubicBezTo>
                  <a:cubicBezTo>
                    <a:pt x="0" y="316649"/>
                    <a:pt x="43261" y="255599"/>
                    <a:pt x="104916" y="229522"/>
                  </a:cubicBezTo>
                  <a:lnTo>
                    <a:pt x="171772" y="216024"/>
                  </a:lnTo>
                  <a:lnTo>
                    <a:pt x="140057" y="216024"/>
                  </a:lnTo>
                  <a:lnTo>
                    <a:pt x="176061" y="0"/>
                  </a:lnTo>
                  <a:lnTo>
                    <a:pt x="212065" y="216024"/>
                  </a:lnTo>
                  <a:lnTo>
                    <a:pt x="171792" y="216024"/>
                  </a:lnTo>
                  <a:lnTo>
                    <a:pt x="238648" y="229522"/>
                  </a:lnTo>
                  <a:cubicBezTo>
                    <a:pt x="300303" y="255599"/>
                    <a:pt x="343564" y="316649"/>
                    <a:pt x="343564" y="387804"/>
                  </a:cubicBezTo>
                  <a:cubicBezTo>
                    <a:pt x="343564" y="482677"/>
                    <a:pt x="266655" y="559586"/>
                    <a:pt x="171782" y="559586"/>
                  </a:cubicBezTo>
                  <a:close/>
                </a:path>
              </a:pathLst>
            </a:custGeom>
            <a:noFill/>
            <a:ln w="12700">
              <a:solidFill>
                <a:srgbClr val="0A5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2208" name="图片 20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 bwMode="auto">
            <a:xfrm>
              <a:off x="6044493" y="3784824"/>
              <a:ext cx="97544" cy="106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93" name="组合 208"/>
          <p:cNvGrpSpPr/>
          <p:nvPr/>
        </p:nvGrpSpPr>
        <p:grpSpPr bwMode="auto">
          <a:xfrm>
            <a:off x="9409113" y="11113"/>
            <a:ext cx="438150" cy="352425"/>
            <a:chOff x="10098273" y="833970"/>
            <a:chExt cx="1521884" cy="1224136"/>
          </a:xfrm>
        </p:grpSpPr>
        <p:sp>
          <p:nvSpPr>
            <p:cNvPr id="210" name="空心弧 209"/>
            <p:cNvSpPr/>
            <p:nvPr/>
          </p:nvSpPr>
          <p:spPr>
            <a:xfrm>
              <a:off x="10236123" y="833970"/>
              <a:ext cx="1224124" cy="1224136"/>
            </a:xfrm>
            <a:prstGeom prst="blockArc">
              <a:avLst>
                <a:gd name="adj1" fmla="val 9737373"/>
                <a:gd name="adj2" fmla="val 1006333"/>
                <a:gd name="adj3" fmla="val 570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1" name="弦形 210"/>
            <p:cNvSpPr/>
            <p:nvPr/>
          </p:nvSpPr>
          <p:spPr>
            <a:xfrm>
              <a:off x="10098273" y="1490149"/>
              <a:ext cx="490751" cy="490759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2" name="弦形 211"/>
            <p:cNvSpPr/>
            <p:nvPr/>
          </p:nvSpPr>
          <p:spPr>
            <a:xfrm flipH="1">
              <a:off x="11129403" y="1490149"/>
              <a:ext cx="490754" cy="490759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4" name="组合 212"/>
          <p:cNvGrpSpPr/>
          <p:nvPr/>
        </p:nvGrpSpPr>
        <p:grpSpPr bwMode="auto">
          <a:xfrm>
            <a:off x="8766175" y="-38100"/>
            <a:ext cx="330200" cy="677863"/>
            <a:chOff x="3359696" y="728733"/>
            <a:chExt cx="648072" cy="1332115"/>
          </a:xfrm>
        </p:grpSpPr>
        <p:sp>
          <p:nvSpPr>
            <p:cNvPr id="214" name="圆角矩形 213"/>
            <p:cNvSpPr/>
            <p:nvPr/>
          </p:nvSpPr>
          <p:spPr>
            <a:xfrm>
              <a:off x="3359696" y="981430"/>
              <a:ext cx="648072" cy="1079418"/>
            </a:xfrm>
            <a:prstGeom prst="roundRect">
              <a:avLst>
                <a:gd name="adj" fmla="val 10349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5" name="圆角矩形 214"/>
            <p:cNvSpPr/>
            <p:nvPr/>
          </p:nvSpPr>
          <p:spPr>
            <a:xfrm>
              <a:off x="3440705" y="1053182"/>
              <a:ext cx="489171" cy="430519"/>
            </a:xfrm>
            <a:prstGeom prst="roundRect">
              <a:avLst>
                <a:gd name="adj" fmla="val 10349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6" name="圆角矩形 215"/>
            <p:cNvSpPr/>
            <p:nvPr/>
          </p:nvSpPr>
          <p:spPr>
            <a:xfrm>
              <a:off x="3845750" y="728733"/>
              <a:ext cx="90357" cy="287013"/>
            </a:xfrm>
            <a:prstGeom prst="roundRect">
              <a:avLst>
                <a:gd name="adj" fmla="val 50000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6" name="组合 222"/>
          <p:cNvGrpSpPr/>
          <p:nvPr/>
        </p:nvGrpSpPr>
        <p:grpSpPr bwMode="auto">
          <a:xfrm>
            <a:off x="8116888" y="1457325"/>
            <a:ext cx="719137" cy="936625"/>
            <a:chOff x="18135" y="1348155"/>
            <a:chExt cx="1371672" cy="1788269"/>
          </a:xfrm>
        </p:grpSpPr>
        <p:sp>
          <p:nvSpPr>
            <p:cNvPr id="224" name="平行四边形 223"/>
            <p:cNvSpPr/>
            <p:nvPr/>
          </p:nvSpPr>
          <p:spPr>
            <a:xfrm rot="16200000" flipH="1">
              <a:off x="503778" y="1162280"/>
              <a:ext cx="700154" cy="1071903"/>
            </a:xfrm>
            <a:prstGeom prst="parallelogram">
              <a:avLst>
                <a:gd name="adj" fmla="val 57124"/>
              </a:avLst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5" name="矩形 224"/>
            <p:cNvSpPr/>
            <p:nvPr/>
          </p:nvSpPr>
          <p:spPr>
            <a:xfrm>
              <a:off x="317904" y="1987689"/>
              <a:ext cx="87812" cy="1030528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6" name="矩形 225"/>
            <p:cNvSpPr/>
            <p:nvPr/>
          </p:nvSpPr>
          <p:spPr>
            <a:xfrm>
              <a:off x="1301997" y="1502735"/>
              <a:ext cx="87810" cy="1030528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18135" y="2830298"/>
              <a:ext cx="393637" cy="30612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990114" y="2351405"/>
              <a:ext cx="393637" cy="30612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097" name="矩形 228"/>
          <p:cNvSpPr>
            <a:spLocks noChangeArrowheads="1"/>
          </p:cNvSpPr>
          <p:nvPr/>
        </p:nvSpPr>
        <p:spPr bwMode="auto">
          <a:xfrm>
            <a:off x="7608888" y="2284413"/>
            <a:ext cx="5508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7CC6E9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SMS</a:t>
            </a:r>
            <a:endParaRPr lang="zh-CN" altLang="en-US" sz="1200">
              <a:solidFill>
                <a:srgbClr val="7CC6E9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2098" name="组合 229"/>
          <p:cNvGrpSpPr/>
          <p:nvPr/>
        </p:nvGrpSpPr>
        <p:grpSpPr bwMode="auto">
          <a:xfrm>
            <a:off x="2132013" y="944563"/>
            <a:ext cx="1217612" cy="558800"/>
            <a:chOff x="7034950" y="2409112"/>
            <a:chExt cx="721322" cy="330584"/>
          </a:xfrm>
        </p:grpSpPr>
        <p:sp>
          <p:nvSpPr>
            <p:cNvPr id="231" name="任意多边形 230"/>
            <p:cNvSpPr/>
            <p:nvPr/>
          </p:nvSpPr>
          <p:spPr>
            <a:xfrm>
              <a:off x="7034950" y="2409112"/>
              <a:ext cx="721322" cy="330584"/>
            </a:xfrm>
            <a:custGeom>
              <a:avLst/>
              <a:gdLst>
                <a:gd name="connsiteX0" fmla="*/ 360661 w 721322"/>
                <a:gd name="connsiteY0" fmla="*/ 0 h 330584"/>
                <a:gd name="connsiteX1" fmla="*/ 675586 w 721322"/>
                <a:gd name="connsiteY1" fmla="*/ 115999 h 330584"/>
                <a:gd name="connsiteX2" fmla="*/ 721322 w 721322"/>
                <a:gd name="connsiteY2" fmla="*/ 165292 h 330584"/>
                <a:gd name="connsiteX3" fmla="*/ 675586 w 721322"/>
                <a:gd name="connsiteY3" fmla="*/ 214586 h 330584"/>
                <a:gd name="connsiteX4" fmla="*/ 360661 w 721322"/>
                <a:gd name="connsiteY4" fmla="*/ 330584 h 330584"/>
                <a:gd name="connsiteX5" fmla="*/ 45736 w 721322"/>
                <a:gd name="connsiteY5" fmla="*/ 214586 h 330584"/>
                <a:gd name="connsiteX6" fmla="*/ 0 w 721322"/>
                <a:gd name="connsiteY6" fmla="*/ 165292 h 330584"/>
                <a:gd name="connsiteX7" fmla="*/ 45736 w 721322"/>
                <a:gd name="connsiteY7" fmla="*/ 115999 h 330584"/>
                <a:gd name="connsiteX8" fmla="*/ 360661 w 721322"/>
                <a:gd name="connsiteY8" fmla="*/ 0 h 33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322" h="330584">
                  <a:moveTo>
                    <a:pt x="360661" y="0"/>
                  </a:moveTo>
                  <a:cubicBezTo>
                    <a:pt x="483647" y="0"/>
                    <a:pt x="594990" y="44329"/>
                    <a:pt x="675586" y="115999"/>
                  </a:cubicBezTo>
                  <a:lnTo>
                    <a:pt x="721322" y="165292"/>
                  </a:lnTo>
                  <a:lnTo>
                    <a:pt x="675586" y="214586"/>
                  </a:lnTo>
                  <a:cubicBezTo>
                    <a:pt x="594990" y="286255"/>
                    <a:pt x="483647" y="330584"/>
                    <a:pt x="360661" y="330584"/>
                  </a:cubicBezTo>
                  <a:cubicBezTo>
                    <a:pt x="237675" y="330584"/>
                    <a:pt x="126333" y="286255"/>
                    <a:pt x="45736" y="214586"/>
                  </a:cubicBezTo>
                  <a:lnTo>
                    <a:pt x="0" y="165292"/>
                  </a:lnTo>
                  <a:lnTo>
                    <a:pt x="45736" y="115999"/>
                  </a:lnTo>
                  <a:cubicBezTo>
                    <a:pt x="126333" y="44329"/>
                    <a:pt x="237675" y="0"/>
                    <a:pt x="360661" y="0"/>
                  </a:cubicBezTo>
                  <a:close/>
                </a:path>
              </a:pathLst>
            </a:custGeom>
            <a:noFill/>
            <a:ln w="508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2" name="椭圆 231"/>
            <p:cNvSpPr/>
            <p:nvPr/>
          </p:nvSpPr>
          <p:spPr>
            <a:xfrm>
              <a:off x="7248431" y="2430712"/>
              <a:ext cx="287777" cy="287383"/>
            </a:xfrm>
            <a:prstGeom prst="ellipse">
              <a:avLst/>
            </a:prstGeom>
            <a:solidFill>
              <a:srgbClr val="BEE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3" name="椭圆 232"/>
            <p:cNvSpPr/>
            <p:nvPr/>
          </p:nvSpPr>
          <p:spPr>
            <a:xfrm>
              <a:off x="7378213" y="2471096"/>
              <a:ext cx="124139" cy="1239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099" name="组合 233"/>
          <p:cNvGrpSpPr/>
          <p:nvPr/>
        </p:nvGrpSpPr>
        <p:grpSpPr bwMode="auto">
          <a:xfrm>
            <a:off x="7756525" y="1928813"/>
            <a:ext cx="379413" cy="379412"/>
            <a:chOff x="3143672" y="2640919"/>
            <a:chExt cx="702088" cy="702088"/>
          </a:xfrm>
        </p:grpSpPr>
        <p:sp>
          <p:nvSpPr>
            <p:cNvPr id="235" name="笑脸 234"/>
            <p:cNvSpPr/>
            <p:nvPr/>
          </p:nvSpPr>
          <p:spPr>
            <a:xfrm>
              <a:off x="3143672" y="2640919"/>
              <a:ext cx="702088" cy="702088"/>
            </a:xfrm>
            <a:prstGeom prst="smileyFac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6" name="新月形 235"/>
            <p:cNvSpPr/>
            <p:nvPr/>
          </p:nvSpPr>
          <p:spPr>
            <a:xfrm rot="16200000">
              <a:off x="3377213" y="2939087"/>
              <a:ext cx="235009" cy="414201"/>
            </a:xfrm>
            <a:prstGeom prst="moon">
              <a:avLst>
                <a:gd name="adj" fmla="val 127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340492" y="2846552"/>
              <a:ext cx="79314" cy="79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3566687" y="2846552"/>
              <a:ext cx="79316" cy="79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100" name="矩形 238"/>
          <p:cNvSpPr>
            <a:spLocks noChangeArrowheads="1"/>
          </p:cNvSpPr>
          <p:nvPr/>
        </p:nvSpPr>
        <p:spPr bwMode="auto">
          <a:xfrm>
            <a:off x="7861300" y="563563"/>
            <a:ext cx="752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000">
                <a:solidFill>
                  <a:srgbClr val="7CC6E9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@</a:t>
            </a:r>
            <a:endParaRPr lang="zh-CN" altLang="en-US" sz="6000">
              <a:solidFill>
                <a:srgbClr val="7CC6E9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2101" name="组合 246"/>
          <p:cNvGrpSpPr/>
          <p:nvPr/>
        </p:nvGrpSpPr>
        <p:grpSpPr bwMode="auto">
          <a:xfrm>
            <a:off x="4483100" y="-606425"/>
            <a:ext cx="2008188" cy="1282700"/>
            <a:chOff x="2936542" y="1988840"/>
            <a:chExt cx="905111" cy="578120"/>
          </a:xfrm>
        </p:grpSpPr>
        <p:sp>
          <p:nvSpPr>
            <p:cNvPr id="248" name="椭圆 247"/>
            <p:cNvSpPr/>
            <p:nvPr/>
          </p:nvSpPr>
          <p:spPr>
            <a:xfrm>
              <a:off x="2936542" y="1988840"/>
              <a:ext cx="570971" cy="359894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3222028" y="1988840"/>
              <a:ext cx="619625" cy="3906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0" name="任意多边形 249"/>
            <p:cNvSpPr/>
            <p:nvPr/>
          </p:nvSpPr>
          <p:spPr>
            <a:xfrm>
              <a:off x="3222028" y="2017460"/>
              <a:ext cx="285485" cy="312672"/>
            </a:xfrm>
            <a:custGeom>
              <a:avLst/>
              <a:gdLst>
                <a:gd name="connsiteX0" fmla="*/ 151587 w 285568"/>
                <a:gd name="connsiteY0" fmla="*/ 0 h 312638"/>
                <a:gd name="connsiteX1" fmla="*/ 201927 w 285568"/>
                <a:gd name="connsiteY1" fmla="*/ 21396 h 312638"/>
                <a:gd name="connsiteX2" fmla="*/ 285568 w 285568"/>
                <a:gd name="connsiteY2" fmla="*/ 148689 h 312638"/>
                <a:gd name="connsiteX3" fmla="*/ 201927 w 285568"/>
                <a:gd name="connsiteY3" fmla="*/ 275982 h 312638"/>
                <a:gd name="connsiteX4" fmla="*/ 115683 w 285568"/>
                <a:gd name="connsiteY4" fmla="*/ 312638 h 312638"/>
                <a:gd name="connsiteX5" fmla="*/ 90731 w 285568"/>
                <a:gd name="connsiteY5" fmla="*/ 302033 h 312638"/>
                <a:gd name="connsiteX6" fmla="*/ 0 w 285568"/>
                <a:gd name="connsiteY6" fmla="*/ 163949 h 312638"/>
                <a:gd name="connsiteX7" fmla="*/ 90731 w 285568"/>
                <a:gd name="connsiteY7" fmla="*/ 25865 h 31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68" h="312638">
                  <a:moveTo>
                    <a:pt x="151587" y="0"/>
                  </a:moveTo>
                  <a:lnTo>
                    <a:pt x="201927" y="21396"/>
                  </a:lnTo>
                  <a:cubicBezTo>
                    <a:pt x="253605" y="53973"/>
                    <a:pt x="285568" y="98978"/>
                    <a:pt x="285568" y="148689"/>
                  </a:cubicBezTo>
                  <a:cubicBezTo>
                    <a:pt x="285568" y="198400"/>
                    <a:pt x="253605" y="243405"/>
                    <a:pt x="201927" y="275982"/>
                  </a:cubicBezTo>
                  <a:lnTo>
                    <a:pt x="115683" y="312638"/>
                  </a:lnTo>
                  <a:lnTo>
                    <a:pt x="90731" y="302033"/>
                  </a:lnTo>
                  <a:cubicBezTo>
                    <a:pt x="34673" y="266694"/>
                    <a:pt x="0" y="217874"/>
                    <a:pt x="0" y="163949"/>
                  </a:cubicBezTo>
                  <a:cubicBezTo>
                    <a:pt x="0" y="110024"/>
                    <a:pt x="34673" y="61204"/>
                    <a:pt x="90731" y="25865"/>
                  </a:cubicBezTo>
                  <a:close/>
                </a:path>
              </a:pathLst>
            </a:cu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1" name="等腰三角形 250"/>
            <p:cNvSpPr/>
            <p:nvPr/>
          </p:nvSpPr>
          <p:spPr>
            <a:xfrm rot="9174486">
              <a:off x="3672079" y="2318683"/>
              <a:ext cx="80136" cy="248277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2" name="等腰三角形 251"/>
            <p:cNvSpPr/>
            <p:nvPr/>
          </p:nvSpPr>
          <p:spPr>
            <a:xfrm rot="12425514" flipH="1">
              <a:off x="2996644" y="2217083"/>
              <a:ext cx="99455" cy="248277"/>
            </a:xfrm>
            <a:prstGeom prst="triangl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02" name="组合 252"/>
          <p:cNvGrpSpPr/>
          <p:nvPr/>
        </p:nvGrpSpPr>
        <p:grpSpPr bwMode="auto">
          <a:xfrm>
            <a:off x="4229100" y="700088"/>
            <a:ext cx="357188" cy="465137"/>
            <a:chOff x="18135" y="1348155"/>
            <a:chExt cx="1371672" cy="1788269"/>
          </a:xfrm>
        </p:grpSpPr>
        <p:sp>
          <p:nvSpPr>
            <p:cNvPr id="254" name="平行四边形 253"/>
            <p:cNvSpPr/>
            <p:nvPr/>
          </p:nvSpPr>
          <p:spPr>
            <a:xfrm rot="16200000" flipH="1">
              <a:off x="502392" y="1162619"/>
              <a:ext cx="701879" cy="1072951"/>
            </a:xfrm>
            <a:prstGeom prst="parallelogram">
              <a:avLst>
                <a:gd name="adj" fmla="val 57124"/>
              </a:avLst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5" name="矩形 254"/>
            <p:cNvSpPr/>
            <p:nvPr/>
          </p:nvSpPr>
          <p:spPr>
            <a:xfrm>
              <a:off x="316856" y="1989001"/>
              <a:ext cx="91443" cy="1031462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6" name="矩形 255"/>
            <p:cNvSpPr/>
            <p:nvPr/>
          </p:nvSpPr>
          <p:spPr>
            <a:xfrm>
              <a:off x="1304459" y="1506841"/>
              <a:ext cx="85348" cy="1025357"/>
            </a:xfrm>
            <a:prstGeom prst="rect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7" name="椭圆 256"/>
            <p:cNvSpPr/>
            <p:nvPr/>
          </p:nvSpPr>
          <p:spPr>
            <a:xfrm>
              <a:off x="18135" y="2831258"/>
              <a:ext cx="396262" cy="30516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8" name="椭圆 257"/>
            <p:cNvSpPr/>
            <p:nvPr/>
          </p:nvSpPr>
          <p:spPr>
            <a:xfrm>
              <a:off x="993545" y="2355200"/>
              <a:ext cx="390164" cy="30516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59" name="组合 258"/>
          <p:cNvGrpSpPr/>
          <p:nvPr/>
        </p:nvGrpSpPr>
        <p:grpSpPr>
          <a:xfrm>
            <a:off x="3398222" y="742174"/>
            <a:ext cx="407090" cy="407090"/>
            <a:chOff x="5658467" y="939238"/>
            <a:chExt cx="1013597" cy="1013597"/>
          </a:xfrm>
          <a:solidFill>
            <a:srgbClr val="B5E51B"/>
          </a:solidFill>
        </p:grpSpPr>
        <p:sp>
          <p:nvSpPr>
            <p:cNvPr id="260" name="矩形 259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1" name="矩形 260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1289669" y="318135"/>
            <a:ext cx="785257" cy="414946"/>
            <a:chOff x="5823821" y="2492895"/>
            <a:chExt cx="1022266" cy="540186"/>
          </a:xfrm>
          <a:solidFill>
            <a:srgbClr val="0070C0"/>
          </a:solidFill>
        </p:grpSpPr>
        <p:sp>
          <p:nvSpPr>
            <p:cNvPr id="263" name="矩形 262"/>
            <p:cNvSpPr/>
            <p:nvPr/>
          </p:nvSpPr>
          <p:spPr>
            <a:xfrm>
              <a:off x="5823821" y="2529425"/>
              <a:ext cx="793393" cy="467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4" name="梯形 263"/>
            <p:cNvSpPr/>
            <p:nvPr/>
          </p:nvSpPr>
          <p:spPr>
            <a:xfrm rot="16200000">
              <a:off x="6462444" y="2649437"/>
              <a:ext cx="540186" cy="227101"/>
            </a:xfrm>
            <a:prstGeom prst="trapezoid">
              <a:avLst>
                <a:gd name="adj" fmla="val 909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246" name="图片 24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20" y="1297754"/>
            <a:ext cx="381000" cy="381000"/>
          </a:xfrm>
          <a:prstGeom prst="rect">
            <a:avLst/>
          </a:prstGeom>
        </p:spPr>
      </p:pic>
      <p:grpSp>
        <p:nvGrpSpPr>
          <p:cNvPr id="2106" name="组合 265"/>
          <p:cNvGrpSpPr/>
          <p:nvPr/>
        </p:nvGrpSpPr>
        <p:grpSpPr bwMode="auto">
          <a:xfrm>
            <a:off x="9628188" y="-631825"/>
            <a:ext cx="1239837" cy="1785938"/>
            <a:chOff x="3215680" y="1088742"/>
            <a:chExt cx="2680196" cy="3861919"/>
          </a:xfrm>
        </p:grpSpPr>
        <p:sp>
          <p:nvSpPr>
            <p:cNvPr id="267" name="椭圆 266"/>
            <p:cNvSpPr/>
            <p:nvPr/>
          </p:nvSpPr>
          <p:spPr>
            <a:xfrm>
              <a:off x="3936348" y="2413809"/>
              <a:ext cx="1225134" cy="1225516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8" name="椭圆 267"/>
            <p:cNvSpPr/>
            <p:nvPr/>
          </p:nvSpPr>
          <p:spPr>
            <a:xfrm>
              <a:off x="4169707" y="2242168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69" name="直接连接符 268"/>
            <p:cNvCxnSpPr>
              <a:stCxn id="267" idx="0"/>
              <a:endCxn id="267" idx="4"/>
            </p:cNvCxnSpPr>
            <p:nvPr/>
          </p:nvCxnSpPr>
          <p:spPr>
            <a:xfrm>
              <a:off x="4547199" y="2413809"/>
              <a:ext cx="0" cy="122551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>
              <a:stCxn id="267" idx="2"/>
              <a:endCxn id="267" idx="6"/>
            </p:cNvCxnSpPr>
            <p:nvPr/>
          </p:nvCxnSpPr>
          <p:spPr>
            <a:xfrm>
              <a:off x="3936348" y="3024850"/>
              <a:ext cx="1225134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椭圆 270"/>
            <p:cNvSpPr/>
            <p:nvPr/>
          </p:nvSpPr>
          <p:spPr>
            <a:xfrm flipH="1">
              <a:off x="3215680" y="2238734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2" name="椭圆 271"/>
            <p:cNvSpPr/>
            <p:nvPr/>
          </p:nvSpPr>
          <p:spPr>
            <a:xfrm>
              <a:off x="3696125" y="1088742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3" name="椭圆 272"/>
            <p:cNvSpPr/>
            <p:nvPr/>
          </p:nvSpPr>
          <p:spPr>
            <a:xfrm>
              <a:off x="3696125" y="3381863"/>
              <a:ext cx="1726169" cy="15687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07" name="组合 273"/>
          <p:cNvGrpSpPr/>
          <p:nvPr/>
        </p:nvGrpSpPr>
        <p:grpSpPr bwMode="auto">
          <a:xfrm>
            <a:off x="10115550" y="52388"/>
            <a:ext cx="1044575" cy="1046162"/>
            <a:chOff x="7502052" y="2209935"/>
            <a:chExt cx="1224136" cy="1224136"/>
          </a:xfrm>
        </p:grpSpPr>
        <p:sp>
          <p:nvSpPr>
            <p:cNvPr id="275" name="空心弧 274"/>
            <p:cNvSpPr/>
            <p:nvPr/>
          </p:nvSpPr>
          <p:spPr>
            <a:xfrm>
              <a:off x="7502052" y="2209935"/>
              <a:ext cx="1224136" cy="1224136"/>
            </a:xfrm>
            <a:prstGeom prst="blockArc">
              <a:avLst>
                <a:gd name="adj1" fmla="val 16128643"/>
                <a:gd name="adj2" fmla="val 13298"/>
                <a:gd name="adj3" fmla="val 9749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6" name="空心弧 275"/>
            <p:cNvSpPr/>
            <p:nvPr/>
          </p:nvSpPr>
          <p:spPr>
            <a:xfrm>
              <a:off x="7701114" y="2408694"/>
              <a:ext cx="826013" cy="826618"/>
            </a:xfrm>
            <a:prstGeom prst="blockArc">
              <a:avLst>
                <a:gd name="adj1" fmla="val 16128643"/>
                <a:gd name="adj2" fmla="val 15414"/>
                <a:gd name="adj3" fmla="val 15275"/>
              </a:avLst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7" name="椭圆 276"/>
            <p:cNvSpPr/>
            <p:nvPr/>
          </p:nvSpPr>
          <p:spPr>
            <a:xfrm>
              <a:off x="8106679" y="2655751"/>
              <a:ext cx="180457" cy="182042"/>
            </a:xfrm>
            <a:prstGeom prst="ellipse">
              <a:avLst/>
            </a:pr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08" name="组合 277"/>
          <p:cNvGrpSpPr/>
          <p:nvPr/>
        </p:nvGrpSpPr>
        <p:grpSpPr bwMode="auto">
          <a:xfrm>
            <a:off x="9921875" y="720725"/>
            <a:ext cx="455613" cy="455613"/>
            <a:chOff x="3143672" y="2640919"/>
            <a:chExt cx="702088" cy="702088"/>
          </a:xfrm>
        </p:grpSpPr>
        <p:sp>
          <p:nvSpPr>
            <p:cNvPr id="279" name="笑脸 278"/>
            <p:cNvSpPr/>
            <p:nvPr/>
          </p:nvSpPr>
          <p:spPr>
            <a:xfrm>
              <a:off x="3143672" y="2640919"/>
              <a:ext cx="702088" cy="702088"/>
            </a:xfrm>
            <a:prstGeom prst="smileyFac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0" name="新月形 279"/>
            <p:cNvSpPr/>
            <p:nvPr/>
          </p:nvSpPr>
          <p:spPr>
            <a:xfrm rot="16200000">
              <a:off x="3377295" y="2940591"/>
              <a:ext cx="234845" cy="413423"/>
            </a:xfrm>
            <a:prstGeom prst="moon">
              <a:avLst>
                <a:gd name="adj" fmla="val 127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1" name="椭圆 280"/>
            <p:cNvSpPr/>
            <p:nvPr/>
          </p:nvSpPr>
          <p:spPr>
            <a:xfrm>
              <a:off x="3339376" y="2848855"/>
              <a:ext cx="80729" cy="78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2" name="椭圆 281"/>
            <p:cNvSpPr/>
            <p:nvPr/>
          </p:nvSpPr>
          <p:spPr>
            <a:xfrm>
              <a:off x="3566882" y="2848855"/>
              <a:ext cx="78282" cy="78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83" name="左箭头 282"/>
          <p:cNvSpPr/>
          <p:nvPr/>
        </p:nvSpPr>
        <p:spPr>
          <a:xfrm flipH="1">
            <a:off x="9429750" y="569913"/>
            <a:ext cx="401638" cy="387350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11" name="矩形 287"/>
          <p:cNvSpPr>
            <a:spLocks noChangeArrowheads="1"/>
          </p:cNvSpPr>
          <p:nvPr/>
        </p:nvSpPr>
        <p:spPr bwMode="auto">
          <a:xfrm>
            <a:off x="5384800" y="1704975"/>
            <a:ext cx="525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0A5070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@</a:t>
            </a:r>
            <a:endParaRPr lang="zh-CN" altLang="en-US" sz="3600">
              <a:solidFill>
                <a:srgbClr val="0A5070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7396" y="1342232"/>
            <a:ext cx="381000" cy="381000"/>
          </a:xfrm>
          <a:prstGeom prst="rect">
            <a:avLst/>
          </a:prstGeom>
        </p:spPr>
      </p:pic>
      <p:grpSp>
        <p:nvGrpSpPr>
          <p:cNvPr id="2113" name="组合 289"/>
          <p:cNvGrpSpPr/>
          <p:nvPr/>
        </p:nvGrpSpPr>
        <p:grpSpPr bwMode="auto">
          <a:xfrm>
            <a:off x="2840038" y="-44450"/>
            <a:ext cx="352425" cy="282575"/>
            <a:chOff x="10098273" y="833970"/>
            <a:chExt cx="1521884" cy="1224136"/>
          </a:xfrm>
        </p:grpSpPr>
        <p:sp>
          <p:nvSpPr>
            <p:cNvPr id="291" name="空心弧 290"/>
            <p:cNvSpPr/>
            <p:nvPr/>
          </p:nvSpPr>
          <p:spPr>
            <a:xfrm>
              <a:off x="10235380" y="833970"/>
              <a:ext cx="1227103" cy="1224136"/>
            </a:xfrm>
            <a:prstGeom prst="blockArc">
              <a:avLst>
                <a:gd name="adj1" fmla="val 9737373"/>
                <a:gd name="adj2" fmla="val 1006333"/>
                <a:gd name="adj3" fmla="val 570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2" name="弦形 291"/>
            <p:cNvSpPr/>
            <p:nvPr/>
          </p:nvSpPr>
          <p:spPr>
            <a:xfrm>
              <a:off x="10098273" y="1487303"/>
              <a:ext cx="493584" cy="495156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3" name="弦形 292"/>
            <p:cNvSpPr/>
            <p:nvPr/>
          </p:nvSpPr>
          <p:spPr>
            <a:xfrm flipH="1">
              <a:off x="11126573" y="1487303"/>
              <a:ext cx="493584" cy="495156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94" name="左箭头 293"/>
          <p:cNvSpPr/>
          <p:nvPr/>
        </p:nvSpPr>
        <p:spPr>
          <a:xfrm>
            <a:off x="522288" y="-142875"/>
            <a:ext cx="515937" cy="500063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15" name="矩形 294"/>
          <p:cNvSpPr>
            <a:spLocks noChangeArrowheads="1"/>
          </p:cNvSpPr>
          <p:nvPr/>
        </p:nvSpPr>
        <p:spPr bwMode="auto">
          <a:xfrm>
            <a:off x="1112838" y="20638"/>
            <a:ext cx="673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600">
                <a:solidFill>
                  <a:srgbClr val="7CC6E9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SMS</a:t>
            </a:r>
            <a:endParaRPr lang="zh-CN" altLang="en-US" sz="1600">
              <a:solidFill>
                <a:srgbClr val="7CC6E9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sp>
        <p:nvSpPr>
          <p:cNvPr id="296" name="心形 295"/>
          <p:cNvSpPr/>
          <p:nvPr/>
        </p:nvSpPr>
        <p:spPr>
          <a:xfrm>
            <a:off x="7815263" y="133350"/>
            <a:ext cx="373062" cy="374650"/>
          </a:xfrm>
          <a:prstGeom prst="hear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97" name="组合 296"/>
          <p:cNvGrpSpPr/>
          <p:nvPr/>
        </p:nvGrpSpPr>
        <p:grpSpPr>
          <a:xfrm>
            <a:off x="8266062" y="390662"/>
            <a:ext cx="407090" cy="407090"/>
            <a:chOff x="5658467" y="939238"/>
            <a:chExt cx="1013597" cy="1013597"/>
          </a:xfrm>
          <a:solidFill>
            <a:srgbClr val="B5E51B"/>
          </a:solidFill>
        </p:grpSpPr>
        <p:sp>
          <p:nvSpPr>
            <p:cNvPr id="298" name="矩形 297"/>
            <p:cNvSpPr/>
            <p:nvPr/>
          </p:nvSpPr>
          <p:spPr>
            <a:xfrm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9" name="矩形 298"/>
            <p:cNvSpPr/>
            <p:nvPr/>
          </p:nvSpPr>
          <p:spPr>
            <a:xfrm rot="5400000">
              <a:off x="5658467" y="1268761"/>
              <a:ext cx="1013597" cy="354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18" name="组合 299"/>
          <p:cNvGrpSpPr/>
          <p:nvPr/>
        </p:nvGrpSpPr>
        <p:grpSpPr bwMode="auto">
          <a:xfrm>
            <a:off x="8636000" y="741363"/>
            <a:ext cx="647700" cy="414337"/>
            <a:chOff x="2936542" y="1988840"/>
            <a:chExt cx="905111" cy="578120"/>
          </a:xfrm>
        </p:grpSpPr>
        <p:sp>
          <p:nvSpPr>
            <p:cNvPr id="301" name="椭圆 300"/>
            <p:cNvSpPr/>
            <p:nvPr/>
          </p:nvSpPr>
          <p:spPr>
            <a:xfrm>
              <a:off x="2936542" y="1988840"/>
              <a:ext cx="570132" cy="361048"/>
            </a:xfrm>
            <a:prstGeom prst="ellips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2" name="椭圆 301"/>
            <p:cNvSpPr/>
            <p:nvPr/>
          </p:nvSpPr>
          <p:spPr>
            <a:xfrm>
              <a:off x="3222718" y="1988840"/>
              <a:ext cx="618935" cy="3898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3" name="任意多边形 302"/>
            <p:cNvSpPr/>
            <p:nvPr/>
          </p:nvSpPr>
          <p:spPr>
            <a:xfrm>
              <a:off x="3222718" y="2017635"/>
              <a:ext cx="283956" cy="312319"/>
            </a:xfrm>
            <a:custGeom>
              <a:avLst/>
              <a:gdLst>
                <a:gd name="connsiteX0" fmla="*/ 151587 w 285568"/>
                <a:gd name="connsiteY0" fmla="*/ 0 h 312638"/>
                <a:gd name="connsiteX1" fmla="*/ 201927 w 285568"/>
                <a:gd name="connsiteY1" fmla="*/ 21396 h 312638"/>
                <a:gd name="connsiteX2" fmla="*/ 285568 w 285568"/>
                <a:gd name="connsiteY2" fmla="*/ 148689 h 312638"/>
                <a:gd name="connsiteX3" fmla="*/ 201927 w 285568"/>
                <a:gd name="connsiteY3" fmla="*/ 275982 h 312638"/>
                <a:gd name="connsiteX4" fmla="*/ 115683 w 285568"/>
                <a:gd name="connsiteY4" fmla="*/ 312638 h 312638"/>
                <a:gd name="connsiteX5" fmla="*/ 90731 w 285568"/>
                <a:gd name="connsiteY5" fmla="*/ 302033 h 312638"/>
                <a:gd name="connsiteX6" fmla="*/ 0 w 285568"/>
                <a:gd name="connsiteY6" fmla="*/ 163949 h 312638"/>
                <a:gd name="connsiteX7" fmla="*/ 90731 w 285568"/>
                <a:gd name="connsiteY7" fmla="*/ 25865 h 31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68" h="312638">
                  <a:moveTo>
                    <a:pt x="151587" y="0"/>
                  </a:moveTo>
                  <a:lnTo>
                    <a:pt x="201927" y="21396"/>
                  </a:lnTo>
                  <a:cubicBezTo>
                    <a:pt x="253605" y="53973"/>
                    <a:pt x="285568" y="98978"/>
                    <a:pt x="285568" y="148689"/>
                  </a:cubicBezTo>
                  <a:cubicBezTo>
                    <a:pt x="285568" y="198400"/>
                    <a:pt x="253605" y="243405"/>
                    <a:pt x="201927" y="275982"/>
                  </a:cubicBezTo>
                  <a:lnTo>
                    <a:pt x="115683" y="312638"/>
                  </a:lnTo>
                  <a:lnTo>
                    <a:pt x="90731" y="302033"/>
                  </a:lnTo>
                  <a:cubicBezTo>
                    <a:pt x="34673" y="266694"/>
                    <a:pt x="0" y="217874"/>
                    <a:pt x="0" y="163949"/>
                  </a:cubicBezTo>
                  <a:cubicBezTo>
                    <a:pt x="0" y="110024"/>
                    <a:pt x="34673" y="61204"/>
                    <a:pt x="90731" y="25865"/>
                  </a:cubicBezTo>
                  <a:close/>
                </a:path>
              </a:pathLst>
            </a:custGeom>
            <a:solidFill>
              <a:srgbClr val="B5E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4" name="等腰三角形 303"/>
            <p:cNvSpPr/>
            <p:nvPr/>
          </p:nvSpPr>
          <p:spPr>
            <a:xfrm rot="9174486">
              <a:off x="3673054" y="2318878"/>
              <a:ext cx="79863" cy="24808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5" name="等腰三角形 304"/>
            <p:cNvSpPr/>
            <p:nvPr/>
          </p:nvSpPr>
          <p:spPr>
            <a:xfrm rot="12425514" flipH="1">
              <a:off x="2996440" y="2216987"/>
              <a:ext cx="99828" cy="248082"/>
            </a:xfrm>
            <a:prstGeom prst="triangle">
              <a:avLst/>
            </a:prstGeom>
            <a:solidFill>
              <a:srgbClr val="0A5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06" name="组合 305"/>
          <p:cNvGrpSpPr/>
          <p:nvPr/>
        </p:nvGrpSpPr>
        <p:grpSpPr>
          <a:xfrm flipH="1">
            <a:off x="3242866" y="154763"/>
            <a:ext cx="448112" cy="565404"/>
            <a:chOff x="6985465" y="673199"/>
            <a:chExt cx="1191030" cy="1502776"/>
          </a:xfrm>
          <a:solidFill>
            <a:srgbClr val="7CC6E9"/>
          </a:solidFill>
        </p:grpSpPr>
        <p:sp>
          <p:nvSpPr>
            <p:cNvPr id="307" name="同心圆 306"/>
            <p:cNvSpPr/>
            <p:nvPr/>
          </p:nvSpPr>
          <p:spPr>
            <a:xfrm>
              <a:off x="6985465" y="673199"/>
              <a:ext cx="950114" cy="950114"/>
            </a:xfrm>
            <a:prstGeom prst="donut">
              <a:avLst>
                <a:gd name="adj" fmla="val 143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8" name="圆角矩形 307"/>
            <p:cNvSpPr/>
            <p:nvPr/>
          </p:nvSpPr>
          <p:spPr>
            <a:xfrm rot="18900000">
              <a:off x="7921092" y="1358685"/>
              <a:ext cx="255403" cy="8172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11" name="左箭头 310"/>
          <p:cNvSpPr/>
          <p:nvPr/>
        </p:nvSpPr>
        <p:spPr>
          <a:xfrm>
            <a:off x="8904288" y="1539875"/>
            <a:ext cx="319087" cy="307975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12" name="图片 31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26" y="535952"/>
            <a:ext cx="381000" cy="381000"/>
          </a:xfrm>
          <a:prstGeom prst="rect">
            <a:avLst/>
          </a:prstGeom>
        </p:spPr>
      </p:pic>
      <p:grpSp>
        <p:nvGrpSpPr>
          <p:cNvPr id="313" name="组合 312"/>
          <p:cNvGrpSpPr/>
          <p:nvPr/>
        </p:nvGrpSpPr>
        <p:grpSpPr>
          <a:xfrm>
            <a:off x="7141484" y="2297861"/>
            <a:ext cx="363124" cy="191882"/>
            <a:chOff x="5823821" y="2492895"/>
            <a:chExt cx="1022266" cy="540186"/>
          </a:xfrm>
          <a:solidFill>
            <a:srgbClr val="0070C0"/>
          </a:solidFill>
        </p:grpSpPr>
        <p:sp>
          <p:nvSpPr>
            <p:cNvPr id="314" name="矩形 313"/>
            <p:cNvSpPr/>
            <p:nvPr/>
          </p:nvSpPr>
          <p:spPr>
            <a:xfrm>
              <a:off x="5823821" y="2529425"/>
              <a:ext cx="793393" cy="4671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5" name="梯形 314"/>
            <p:cNvSpPr/>
            <p:nvPr/>
          </p:nvSpPr>
          <p:spPr>
            <a:xfrm rot="16200000">
              <a:off x="6462444" y="2649437"/>
              <a:ext cx="540186" cy="227101"/>
            </a:xfrm>
            <a:prstGeom prst="trapezoid">
              <a:avLst>
                <a:gd name="adj" fmla="val 909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23" name="组合 315"/>
          <p:cNvGrpSpPr/>
          <p:nvPr/>
        </p:nvGrpSpPr>
        <p:grpSpPr bwMode="auto">
          <a:xfrm>
            <a:off x="2162175" y="547688"/>
            <a:ext cx="777875" cy="169862"/>
            <a:chOff x="3846523" y="2636912"/>
            <a:chExt cx="1681631" cy="367815"/>
          </a:xfrm>
        </p:grpSpPr>
        <p:sp>
          <p:nvSpPr>
            <p:cNvPr id="317" name="圆角矩形 316"/>
            <p:cNvSpPr/>
            <p:nvPr/>
          </p:nvSpPr>
          <p:spPr>
            <a:xfrm rot="5400000">
              <a:off x="4012675" y="2470760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BEE8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8" name="圆角矩形 317"/>
            <p:cNvSpPr/>
            <p:nvPr/>
          </p:nvSpPr>
          <p:spPr>
            <a:xfrm rot="5400000">
              <a:off x="5001062" y="2477635"/>
              <a:ext cx="360940" cy="693244"/>
            </a:xfrm>
            <a:prstGeom prst="roundRect">
              <a:avLst>
                <a:gd name="adj" fmla="val 50000"/>
              </a:avLst>
            </a:prstGeom>
            <a:noFill/>
            <a:ln w="635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9" name="圆角矩形 318"/>
            <p:cNvSpPr/>
            <p:nvPr/>
          </p:nvSpPr>
          <p:spPr>
            <a:xfrm rot="5400000">
              <a:off x="4601420" y="2582297"/>
              <a:ext cx="147815" cy="470169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24" name="组合 319"/>
          <p:cNvGrpSpPr/>
          <p:nvPr/>
        </p:nvGrpSpPr>
        <p:grpSpPr bwMode="auto">
          <a:xfrm>
            <a:off x="1987550" y="-7938"/>
            <a:ext cx="438150" cy="271463"/>
            <a:chOff x="8343535" y="1105350"/>
            <a:chExt cx="932528" cy="576064"/>
          </a:xfrm>
        </p:grpSpPr>
        <p:sp>
          <p:nvSpPr>
            <p:cNvPr id="321" name="圆角矩形 320"/>
            <p:cNvSpPr/>
            <p:nvPr/>
          </p:nvSpPr>
          <p:spPr>
            <a:xfrm>
              <a:off x="8343535" y="1105350"/>
              <a:ext cx="932528" cy="576064"/>
            </a:xfrm>
            <a:prstGeom prst="roundRect">
              <a:avLst>
                <a:gd name="adj" fmla="val 7407"/>
              </a:avLst>
            </a:prstGeom>
            <a:noFill/>
            <a:ln w="508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142" name="组合 321"/>
            <p:cNvGrpSpPr/>
            <p:nvPr/>
          </p:nvGrpSpPr>
          <p:grpSpPr bwMode="auto">
            <a:xfrm>
              <a:off x="8353061" y="1110111"/>
              <a:ext cx="909758" cy="369185"/>
              <a:chOff x="8353061" y="1110112"/>
              <a:chExt cx="909758" cy="349200"/>
            </a:xfrm>
          </p:grpSpPr>
          <p:cxnSp>
            <p:nvCxnSpPr>
              <p:cNvPr id="326" name="直接连接符 325"/>
              <p:cNvCxnSpPr/>
              <p:nvPr/>
            </p:nvCxnSpPr>
            <p:spPr>
              <a:xfrm>
                <a:off x="8353672" y="1108795"/>
                <a:ext cx="466265" cy="350507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7" name="直接连接符 326"/>
              <p:cNvCxnSpPr/>
              <p:nvPr/>
            </p:nvCxnSpPr>
            <p:spPr>
              <a:xfrm flipH="1">
                <a:off x="8796284" y="1108795"/>
                <a:ext cx="466265" cy="350507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2143" name="组合 322"/>
            <p:cNvGrpSpPr/>
            <p:nvPr/>
          </p:nvGrpSpPr>
          <p:grpSpPr bwMode="auto">
            <a:xfrm flipV="1">
              <a:off x="8353061" y="1383535"/>
              <a:ext cx="909759" cy="262902"/>
              <a:chOff x="8353061" y="1110111"/>
              <a:chExt cx="909759" cy="262902"/>
            </a:xfrm>
          </p:grpSpPr>
          <p:cxnSp>
            <p:nvCxnSpPr>
              <p:cNvPr id="324" name="直接连接符 323"/>
              <p:cNvCxnSpPr/>
              <p:nvPr/>
            </p:nvCxnSpPr>
            <p:spPr>
              <a:xfrm>
                <a:off x="8353672" y="1108821"/>
                <a:ext cx="334493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5" name="直接连接符 324"/>
              <p:cNvCxnSpPr/>
              <p:nvPr/>
            </p:nvCxnSpPr>
            <p:spPr>
              <a:xfrm flipH="1">
                <a:off x="8934812" y="1108821"/>
                <a:ext cx="327735" cy="262766"/>
              </a:xfrm>
              <a:prstGeom prst="line">
                <a:avLst/>
              </a:prstGeom>
              <a:noFill/>
              <a:ln w="508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125" name="矩形 333"/>
          <p:cNvSpPr>
            <a:spLocks noChangeArrowheads="1"/>
          </p:cNvSpPr>
          <p:nvPr/>
        </p:nvSpPr>
        <p:spPr bwMode="auto">
          <a:xfrm>
            <a:off x="3903663" y="-255588"/>
            <a:ext cx="525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>
                <a:solidFill>
                  <a:srgbClr val="0A5070"/>
                </a:solidFill>
                <a:latin typeface="方正超粗黑简体" panose="02010601030101010101" pitchFamily="2" charset="-122"/>
                <a:ea typeface="方正超粗黑简体" panose="02010601030101010101" pitchFamily="2" charset="-122"/>
                <a:cs typeface="华文黑体" panose="02010600040101010101" pitchFamily="2" charset="-122"/>
              </a:rPr>
              <a:t>@</a:t>
            </a:r>
            <a:endParaRPr lang="zh-CN" altLang="en-US" sz="3600">
              <a:solidFill>
                <a:srgbClr val="0A5070"/>
              </a:solidFill>
              <a:latin typeface="方正超粗黑简体" panose="02010601030101010101" pitchFamily="2" charset="-122"/>
              <a:ea typeface="方正超粗黑简体" panose="02010601030101010101" pitchFamily="2" charset="-122"/>
              <a:cs typeface="华文黑体" panose="02010600040101010101" pitchFamily="2" charset="-122"/>
            </a:endParaRPr>
          </a:p>
        </p:txBody>
      </p:sp>
      <p:grpSp>
        <p:nvGrpSpPr>
          <p:cNvPr id="2126" name="组合 334"/>
          <p:cNvGrpSpPr/>
          <p:nvPr/>
        </p:nvGrpSpPr>
        <p:grpSpPr bwMode="auto">
          <a:xfrm>
            <a:off x="5497513" y="538163"/>
            <a:ext cx="815975" cy="655637"/>
            <a:chOff x="10098273" y="833970"/>
            <a:chExt cx="1521884" cy="1224136"/>
          </a:xfrm>
        </p:grpSpPr>
        <p:sp>
          <p:nvSpPr>
            <p:cNvPr id="336" name="空心弧 335"/>
            <p:cNvSpPr/>
            <p:nvPr/>
          </p:nvSpPr>
          <p:spPr>
            <a:xfrm>
              <a:off x="10237433" y="833970"/>
              <a:ext cx="1225798" cy="1224136"/>
            </a:xfrm>
            <a:prstGeom prst="blockArc">
              <a:avLst>
                <a:gd name="adj1" fmla="val 9737373"/>
                <a:gd name="adj2" fmla="val 1006333"/>
                <a:gd name="adj3" fmla="val 5701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37" name="弦形 336"/>
            <p:cNvSpPr/>
            <p:nvPr/>
          </p:nvSpPr>
          <p:spPr>
            <a:xfrm>
              <a:off x="10098273" y="1491981"/>
              <a:ext cx="491503" cy="489061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8" name="弦形 337"/>
            <p:cNvSpPr/>
            <p:nvPr/>
          </p:nvSpPr>
          <p:spPr>
            <a:xfrm flipH="1">
              <a:off x="11128654" y="1491981"/>
              <a:ext cx="491503" cy="489061"/>
            </a:xfrm>
            <a:prstGeom prst="chord">
              <a:avLst>
                <a:gd name="adj1" fmla="val 5345315"/>
                <a:gd name="adj2" fmla="val 1620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127" name="组合 338"/>
          <p:cNvGrpSpPr/>
          <p:nvPr/>
        </p:nvGrpSpPr>
        <p:grpSpPr bwMode="auto">
          <a:xfrm>
            <a:off x="6673850" y="-304800"/>
            <a:ext cx="592138" cy="592138"/>
            <a:chOff x="5658467" y="939238"/>
            <a:chExt cx="1013597" cy="1013597"/>
          </a:xfrm>
        </p:grpSpPr>
        <p:sp>
          <p:nvSpPr>
            <p:cNvPr id="340" name="矩形 339"/>
            <p:cNvSpPr/>
            <p:nvPr/>
          </p:nvSpPr>
          <p:spPr>
            <a:xfrm>
              <a:off x="5658467" y="1268044"/>
              <a:ext cx="1013597" cy="355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1" name="矩形 340"/>
            <p:cNvSpPr/>
            <p:nvPr/>
          </p:nvSpPr>
          <p:spPr>
            <a:xfrm rot="5400000">
              <a:off x="5658467" y="1268046"/>
              <a:ext cx="1013597" cy="35598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cxnSp>
        <p:nvCxnSpPr>
          <p:cNvPr id="2055" name="直接连接符 2054"/>
          <p:cNvCxnSpPr/>
          <p:nvPr/>
        </p:nvCxnSpPr>
        <p:spPr>
          <a:xfrm>
            <a:off x="-34925" y="3783013"/>
            <a:ext cx="58991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接连接符 343"/>
          <p:cNvCxnSpPr/>
          <p:nvPr/>
        </p:nvCxnSpPr>
        <p:spPr>
          <a:xfrm>
            <a:off x="6248400" y="3783013"/>
            <a:ext cx="5943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0" name="文本框 2055"/>
          <p:cNvSpPr txBox="1">
            <a:spLocks noChangeArrowheads="1"/>
          </p:cNvSpPr>
          <p:nvPr/>
        </p:nvSpPr>
        <p:spPr bwMode="auto">
          <a:xfrm>
            <a:off x="8904288" y="3562350"/>
            <a:ext cx="27368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华文黑体" panose="02010600040101010101" pitchFamily="2" charset="-122"/>
                <a:ea typeface="华文黑体" panose="02010600040101010101" pitchFamily="2" charset="-122"/>
              </a:rPr>
              <a:t>移动互联时代的思维革命</a:t>
            </a:r>
          </a:p>
        </p:txBody>
      </p:sp>
      <p:sp>
        <p:nvSpPr>
          <p:cNvPr id="295" name="任意多边形 294"/>
          <p:cNvSpPr/>
          <p:nvPr/>
        </p:nvSpPr>
        <p:spPr>
          <a:xfrm>
            <a:off x="3281363" y="5330825"/>
            <a:ext cx="5589587" cy="779463"/>
          </a:xfrm>
          <a:custGeom>
            <a:avLst/>
            <a:gdLst>
              <a:gd name="connsiteX0" fmla="*/ 5545926 w 5589190"/>
              <a:gd name="connsiteY0" fmla="*/ 755720 h 778425"/>
              <a:gd name="connsiteX1" fmla="*/ 5545926 w 5589190"/>
              <a:gd name="connsiteY1" fmla="*/ 770017 h 778425"/>
              <a:gd name="connsiteX2" fmla="*/ 5545436 w 5589190"/>
              <a:gd name="connsiteY2" fmla="*/ 758181 h 778425"/>
              <a:gd name="connsiteX3" fmla="*/ 4996228 w 5589190"/>
              <a:gd name="connsiteY3" fmla="*/ 529290 h 778425"/>
              <a:gd name="connsiteX4" fmla="*/ 5357687 w 5589190"/>
              <a:gd name="connsiteY4" fmla="*/ 529290 h 778425"/>
              <a:gd name="connsiteX5" fmla="*/ 5323729 w 5589190"/>
              <a:gd name="connsiteY5" fmla="*/ 603083 h 778425"/>
              <a:gd name="connsiteX6" fmla="*/ 4996228 w 5589190"/>
              <a:gd name="connsiteY6" fmla="*/ 603083 h 778425"/>
              <a:gd name="connsiteX7" fmla="*/ 5265282 w 5589190"/>
              <a:gd name="connsiteY7" fmla="*/ 343826 h 778425"/>
              <a:gd name="connsiteX8" fmla="*/ 5352136 w 5589190"/>
              <a:gd name="connsiteY8" fmla="*/ 343826 h 778425"/>
              <a:gd name="connsiteX9" fmla="*/ 5321443 w 5589190"/>
              <a:gd name="connsiteY9" fmla="*/ 482597 h 778425"/>
              <a:gd name="connsiteX10" fmla="*/ 5234262 w 5589190"/>
              <a:gd name="connsiteY10" fmla="*/ 482597 h 778425"/>
              <a:gd name="connsiteX11" fmla="*/ 5104307 w 5589190"/>
              <a:gd name="connsiteY11" fmla="*/ 343826 h 778425"/>
              <a:gd name="connsiteX12" fmla="*/ 5191488 w 5589190"/>
              <a:gd name="connsiteY12" fmla="*/ 343826 h 778425"/>
              <a:gd name="connsiteX13" fmla="*/ 5221202 w 5589190"/>
              <a:gd name="connsiteY13" fmla="*/ 482597 h 778425"/>
              <a:gd name="connsiteX14" fmla="*/ 5134020 w 5589190"/>
              <a:gd name="connsiteY14" fmla="*/ 482597 h 778425"/>
              <a:gd name="connsiteX15" fmla="*/ 4990678 w 5589190"/>
              <a:gd name="connsiteY15" fmla="*/ 343826 h 778425"/>
              <a:gd name="connsiteX16" fmla="*/ 5077858 w 5589190"/>
              <a:gd name="connsiteY16" fmla="*/ 343826 h 778425"/>
              <a:gd name="connsiteX17" fmla="*/ 5107572 w 5589190"/>
              <a:gd name="connsiteY17" fmla="*/ 482597 h 778425"/>
              <a:gd name="connsiteX18" fmla="*/ 5020391 w 5589190"/>
              <a:gd name="connsiteY18" fmla="*/ 482597 h 778425"/>
              <a:gd name="connsiteX19" fmla="*/ 4992311 w 5589190"/>
              <a:gd name="connsiteY19" fmla="*/ 229870 h 778425"/>
              <a:gd name="connsiteX20" fmla="*/ 5365523 w 5589190"/>
              <a:gd name="connsiteY20" fmla="*/ 229870 h 778425"/>
              <a:gd name="connsiteX21" fmla="*/ 5331239 w 5589190"/>
              <a:gd name="connsiteY21" fmla="*/ 303338 h 778425"/>
              <a:gd name="connsiteX22" fmla="*/ 4992311 w 5589190"/>
              <a:gd name="connsiteY22" fmla="*/ 303338 h 778425"/>
              <a:gd name="connsiteX23" fmla="*/ 4118541 w 5589190"/>
              <a:gd name="connsiteY23" fmla="*/ 132893 h 778425"/>
              <a:gd name="connsiteX24" fmla="*/ 4196906 w 5589190"/>
              <a:gd name="connsiteY24" fmla="*/ 132893 h 778425"/>
              <a:gd name="connsiteX25" fmla="*/ 4254373 w 5589190"/>
              <a:gd name="connsiteY25" fmla="*/ 612879 h 778425"/>
              <a:gd name="connsiteX26" fmla="*/ 4176661 w 5589190"/>
              <a:gd name="connsiteY26" fmla="*/ 612879 h 778425"/>
              <a:gd name="connsiteX27" fmla="*/ 4018625 w 5589190"/>
              <a:gd name="connsiteY27" fmla="*/ 132893 h 778425"/>
              <a:gd name="connsiteX28" fmla="*/ 4096664 w 5589190"/>
              <a:gd name="connsiteY28" fmla="*/ 132893 h 778425"/>
              <a:gd name="connsiteX29" fmla="*/ 4096664 w 5589190"/>
              <a:gd name="connsiteY29" fmla="*/ 543657 h 778425"/>
              <a:gd name="connsiteX30" fmla="*/ 4112010 w 5589190"/>
              <a:gd name="connsiteY30" fmla="*/ 543657 h 778425"/>
              <a:gd name="connsiteX31" fmla="*/ 4106460 w 5589190"/>
              <a:gd name="connsiteY31" fmla="*/ 499250 h 778425"/>
              <a:gd name="connsiteX32" fmla="*/ 4152498 w 5589190"/>
              <a:gd name="connsiteY32" fmla="*/ 499250 h 778425"/>
              <a:gd name="connsiteX33" fmla="*/ 4170132 w 5589190"/>
              <a:gd name="connsiteY33" fmla="*/ 615165 h 778425"/>
              <a:gd name="connsiteX34" fmla="*/ 4120174 w 5589190"/>
              <a:gd name="connsiteY34" fmla="*/ 615165 h 778425"/>
              <a:gd name="connsiteX35" fmla="*/ 4114296 w 5589190"/>
              <a:gd name="connsiteY35" fmla="*/ 558024 h 778425"/>
              <a:gd name="connsiteX36" fmla="*/ 4090133 w 5589190"/>
              <a:gd name="connsiteY36" fmla="*/ 612879 h 778425"/>
              <a:gd name="connsiteX37" fmla="*/ 4018625 w 5589190"/>
              <a:gd name="connsiteY37" fmla="*/ 612879 h 778425"/>
              <a:gd name="connsiteX38" fmla="*/ 3454071 w 5589190"/>
              <a:gd name="connsiteY38" fmla="*/ 122445 h 778425"/>
              <a:gd name="connsiteX39" fmla="*/ 3454071 w 5589190"/>
              <a:gd name="connsiteY39" fmla="*/ 378111 h 778425"/>
              <a:gd name="connsiteX40" fmla="*/ 3481499 w 5589190"/>
              <a:gd name="connsiteY40" fmla="*/ 377784 h 778425"/>
              <a:gd name="connsiteX41" fmla="*/ 3481499 w 5589190"/>
              <a:gd name="connsiteY41" fmla="*/ 122445 h 778425"/>
              <a:gd name="connsiteX42" fmla="*/ 3330647 w 5589190"/>
              <a:gd name="connsiteY42" fmla="*/ 122445 h 778425"/>
              <a:gd name="connsiteX43" fmla="*/ 3330647 w 5589190"/>
              <a:gd name="connsiteY43" fmla="*/ 378111 h 778425"/>
              <a:gd name="connsiteX44" fmla="*/ 3355788 w 5589190"/>
              <a:gd name="connsiteY44" fmla="*/ 378111 h 778425"/>
              <a:gd name="connsiteX45" fmla="*/ 3355788 w 5589190"/>
              <a:gd name="connsiteY45" fmla="*/ 122445 h 778425"/>
              <a:gd name="connsiteX46" fmla="*/ 5382828 w 5589190"/>
              <a:gd name="connsiteY46" fmla="*/ 38530 h 778425"/>
              <a:gd name="connsiteX47" fmla="*/ 5473929 w 5589190"/>
              <a:gd name="connsiteY47" fmla="*/ 38530 h 778425"/>
              <a:gd name="connsiteX48" fmla="*/ 5473929 w 5589190"/>
              <a:gd name="connsiteY48" fmla="*/ 453537 h 778425"/>
              <a:gd name="connsiteX49" fmla="*/ 5382828 w 5589190"/>
              <a:gd name="connsiteY49" fmla="*/ 495332 h 778425"/>
              <a:gd name="connsiteX50" fmla="*/ 3663045 w 5589190"/>
              <a:gd name="connsiteY50" fmla="*/ 20244 h 778425"/>
              <a:gd name="connsiteX51" fmla="*/ 3891283 w 5589190"/>
              <a:gd name="connsiteY51" fmla="*/ 20244 h 778425"/>
              <a:gd name="connsiteX52" fmla="*/ 3891283 w 5589190"/>
              <a:gd name="connsiteY52" fmla="*/ 101547 h 778425"/>
              <a:gd name="connsiteX53" fmla="*/ 3832182 w 5589190"/>
              <a:gd name="connsiteY53" fmla="*/ 194280 h 778425"/>
              <a:gd name="connsiteX54" fmla="*/ 3832182 w 5589190"/>
              <a:gd name="connsiteY54" fmla="*/ 258604 h 778425"/>
              <a:gd name="connsiteX55" fmla="*/ 3882792 w 5589190"/>
              <a:gd name="connsiteY55" fmla="*/ 258604 h 778425"/>
              <a:gd name="connsiteX56" fmla="*/ 3832182 w 5589190"/>
              <a:gd name="connsiteY56" fmla="*/ 343500 h 778425"/>
              <a:gd name="connsiteX57" fmla="*/ 3832182 w 5589190"/>
              <a:gd name="connsiteY57" fmla="*/ 537779 h 778425"/>
              <a:gd name="connsiteX58" fmla="*/ 3735859 w 5589190"/>
              <a:gd name="connsiteY58" fmla="*/ 611573 h 778425"/>
              <a:gd name="connsiteX59" fmla="*/ 3666636 w 5589190"/>
              <a:gd name="connsiteY59" fmla="*/ 611573 h 778425"/>
              <a:gd name="connsiteX60" fmla="*/ 3666636 w 5589190"/>
              <a:gd name="connsiteY60" fmla="*/ 547901 h 778425"/>
              <a:gd name="connsiteX61" fmla="*/ 3732267 w 5589190"/>
              <a:gd name="connsiteY61" fmla="*/ 547901 h 778425"/>
              <a:gd name="connsiteX62" fmla="*/ 3732267 w 5589190"/>
              <a:gd name="connsiteY62" fmla="*/ 446680 h 778425"/>
              <a:gd name="connsiteX63" fmla="*/ 3650964 w 5589190"/>
              <a:gd name="connsiteY63" fmla="*/ 446680 h 778425"/>
              <a:gd name="connsiteX64" fmla="*/ 3732267 w 5589190"/>
              <a:gd name="connsiteY64" fmla="*/ 328479 h 778425"/>
              <a:gd name="connsiteX65" fmla="*/ 3732267 w 5589190"/>
              <a:gd name="connsiteY65" fmla="*/ 177954 h 778425"/>
              <a:gd name="connsiteX66" fmla="*/ 3795612 w 5589190"/>
              <a:gd name="connsiteY66" fmla="*/ 82936 h 778425"/>
              <a:gd name="connsiteX67" fmla="*/ 3663045 w 5589190"/>
              <a:gd name="connsiteY67" fmla="*/ 82936 h 778425"/>
              <a:gd name="connsiteX68" fmla="*/ 4448001 w 5589190"/>
              <a:gd name="connsiteY68" fmla="*/ 17306 h 778425"/>
              <a:gd name="connsiteX69" fmla="*/ 4564242 w 5589190"/>
              <a:gd name="connsiteY69" fmla="*/ 17958 h 778425"/>
              <a:gd name="connsiteX70" fmla="*/ 4558038 w 5589190"/>
              <a:gd name="connsiteY70" fmla="*/ 51590 h 778425"/>
              <a:gd name="connsiteX71" fmla="*/ 4884559 w 5589190"/>
              <a:gd name="connsiteY71" fmla="*/ 51590 h 778425"/>
              <a:gd name="connsiteX72" fmla="*/ 4884886 w 5589190"/>
              <a:gd name="connsiteY72" fmla="*/ 533534 h 778425"/>
              <a:gd name="connsiteX73" fmla="*/ 4931577 w 5589190"/>
              <a:gd name="connsiteY73" fmla="*/ 533534 h 778425"/>
              <a:gd name="connsiteX74" fmla="*/ 4894355 w 5589190"/>
              <a:gd name="connsiteY74" fmla="*/ 615491 h 778425"/>
              <a:gd name="connsiteX75" fmla="*/ 4769950 w 5589190"/>
              <a:gd name="connsiteY75" fmla="*/ 615491 h 778425"/>
              <a:gd name="connsiteX76" fmla="*/ 4770276 w 5589190"/>
              <a:gd name="connsiteY76" fmla="*/ 132241 h 778425"/>
              <a:gd name="connsiteX77" fmla="*/ 4543671 w 5589190"/>
              <a:gd name="connsiteY77" fmla="*/ 132241 h 778425"/>
              <a:gd name="connsiteX78" fmla="*/ 4457796 w 5589190"/>
              <a:gd name="connsiteY78" fmla="*/ 608961 h 778425"/>
              <a:gd name="connsiteX79" fmla="*/ 4344167 w 5589190"/>
              <a:gd name="connsiteY79" fmla="*/ 609613 h 778425"/>
              <a:gd name="connsiteX80" fmla="*/ 4427756 w 5589190"/>
              <a:gd name="connsiteY80" fmla="*/ 132241 h 778425"/>
              <a:gd name="connsiteX81" fmla="*/ 4326861 w 5589190"/>
              <a:gd name="connsiteY81" fmla="*/ 132241 h 778425"/>
              <a:gd name="connsiteX82" fmla="*/ 4326861 w 5589190"/>
              <a:gd name="connsiteY82" fmla="*/ 51590 h 778425"/>
              <a:gd name="connsiteX83" fmla="*/ 4441796 w 5589190"/>
              <a:gd name="connsiteY83" fmla="*/ 51590 h 778425"/>
              <a:gd name="connsiteX84" fmla="*/ 5114102 w 5589190"/>
              <a:gd name="connsiteY84" fmla="*/ 10775 h 778425"/>
              <a:gd name="connsiteX85" fmla="*/ 5231976 w 5589190"/>
              <a:gd name="connsiteY85" fmla="*/ 10775 h 778425"/>
              <a:gd name="connsiteX86" fmla="*/ 5374666 w 5589190"/>
              <a:gd name="connsiteY86" fmla="*/ 194606 h 778425"/>
              <a:gd name="connsiteX87" fmla="*/ 5249935 w 5589190"/>
              <a:gd name="connsiteY87" fmla="*/ 194933 h 778425"/>
              <a:gd name="connsiteX88" fmla="*/ 5174835 w 5589190"/>
              <a:gd name="connsiteY88" fmla="*/ 96976 h 778425"/>
              <a:gd name="connsiteX89" fmla="*/ 5094185 w 5589190"/>
              <a:gd name="connsiteY89" fmla="*/ 202769 h 778425"/>
              <a:gd name="connsiteX90" fmla="*/ 4973046 w 5589190"/>
              <a:gd name="connsiteY90" fmla="*/ 202769 h 778425"/>
              <a:gd name="connsiteX91" fmla="*/ 5499070 w 5589190"/>
              <a:gd name="connsiteY91" fmla="*/ 9796 h 778425"/>
              <a:gd name="connsiteX92" fmla="*/ 5589190 w 5589190"/>
              <a:gd name="connsiteY92" fmla="*/ 9796 h 778425"/>
              <a:gd name="connsiteX93" fmla="*/ 5589190 w 5589190"/>
              <a:gd name="connsiteY93" fmla="*/ 538432 h 778425"/>
              <a:gd name="connsiteX94" fmla="*/ 5545926 w 5589190"/>
              <a:gd name="connsiteY94" fmla="*/ 755720 h 778425"/>
              <a:gd name="connsiteX95" fmla="*/ 5545926 w 5589190"/>
              <a:gd name="connsiteY95" fmla="*/ 754425 h 778425"/>
              <a:gd name="connsiteX96" fmla="*/ 5545926 w 5589190"/>
              <a:gd name="connsiteY96" fmla="*/ 748626 h 778425"/>
              <a:gd name="connsiteX97" fmla="*/ 5546416 w 5589190"/>
              <a:gd name="connsiteY97" fmla="*/ 750670 h 778425"/>
              <a:gd name="connsiteX98" fmla="*/ 5545926 w 5589190"/>
              <a:gd name="connsiteY98" fmla="*/ 738834 h 778425"/>
              <a:gd name="connsiteX99" fmla="*/ 5545926 w 5589190"/>
              <a:gd name="connsiteY99" fmla="*/ 748626 h 778425"/>
              <a:gd name="connsiteX100" fmla="*/ 5496786 w 5589190"/>
              <a:gd name="connsiteY100" fmla="*/ 543657 h 778425"/>
              <a:gd name="connsiteX101" fmla="*/ 5498744 w 5589190"/>
              <a:gd name="connsiteY101" fmla="*/ 538432 h 778425"/>
              <a:gd name="connsiteX102" fmla="*/ 5499070 w 5589190"/>
              <a:gd name="connsiteY102" fmla="*/ 9796 h 778425"/>
              <a:gd name="connsiteX103" fmla="*/ 3355788 w 5589190"/>
              <a:gd name="connsiteY103" fmla="*/ 5550 h 778425"/>
              <a:gd name="connsiteX104" fmla="*/ 3454397 w 5589190"/>
              <a:gd name="connsiteY104" fmla="*/ 5550 h 778425"/>
              <a:gd name="connsiteX105" fmla="*/ 3454397 w 5589190"/>
              <a:gd name="connsiteY105" fmla="*/ 44080 h 778425"/>
              <a:gd name="connsiteX106" fmla="*/ 3577496 w 5589190"/>
              <a:gd name="connsiteY106" fmla="*/ 44080 h 778425"/>
              <a:gd name="connsiteX107" fmla="*/ 3577496 w 5589190"/>
              <a:gd name="connsiteY107" fmla="*/ 369948 h 778425"/>
              <a:gd name="connsiteX108" fmla="*/ 3480194 w 5589190"/>
              <a:gd name="connsiteY108" fmla="*/ 456149 h 778425"/>
              <a:gd name="connsiteX109" fmla="*/ 3454397 w 5589190"/>
              <a:gd name="connsiteY109" fmla="*/ 456149 h 778425"/>
              <a:gd name="connsiteX110" fmla="*/ 3454397 w 5589190"/>
              <a:gd name="connsiteY110" fmla="*/ 534841 h 778425"/>
              <a:gd name="connsiteX111" fmla="*/ 3484765 w 5589190"/>
              <a:gd name="connsiteY111" fmla="*/ 534841 h 778425"/>
              <a:gd name="connsiteX112" fmla="*/ 3473662 w 5589190"/>
              <a:gd name="connsiteY112" fmla="*/ 471496 h 778425"/>
              <a:gd name="connsiteX113" fmla="*/ 3566395 w 5589190"/>
              <a:gd name="connsiteY113" fmla="*/ 471496 h 778425"/>
              <a:gd name="connsiteX114" fmla="*/ 3588598 w 5589190"/>
              <a:gd name="connsiteY114" fmla="*/ 611247 h 778425"/>
              <a:gd name="connsiteX115" fmla="*/ 3496846 w 5589190"/>
              <a:gd name="connsiteY115" fmla="*/ 611247 h 778425"/>
              <a:gd name="connsiteX116" fmla="*/ 3488029 w 5589190"/>
              <a:gd name="connsiteY116" fmla="*/ 555738 h 778425"/>
              <a:gd name="connsiteX117" fmla="*/ 3465173 w 5589190"/>
              <a:gd name="connsiteY117" fmla="*/ 612879 h 778425"/>
              <a:gd name="connsiteX118" fmla="*/ 3231384 w 5589190"/>
              <a:gd name="connsiteY118" fmla="*/ 612879 h 778425"/>
              <a:gd name="connsiteX119" fmla="*/ 3231384 w 5589190"/>
              <a:gd name="connsiteY119" fmla="*/ 534841 h 778425"/>
              <a:gd name="connsiteX120" fmla="*/ 3355788 w 5589190"/>
              <a:gd name="connsiteY120" fmla="*/ 534841 h 778425"/>
              <a:gd name="connsiteX121" fmla="*/ 3355788 w 5589190"/>
              <a:gd name="connsiteY121" fmla="*/ 456149 h 778425"/>
              <a:gd name="connsiteX122" fmla="*/ 3234649 w 5589190"/>
              <a:gd name="connsiteY122" fmla="*/ 456149 h 778425"/>
              <a:gd name="connsiteX123" fmla="*/ 3235303 w 5589190"/>
              <a:gd name="connsiteY123" fmla="*/ 52896 h 778425"/>
              <a:gd name="connsiteX124" fmla="*/ 3183386 w 5589190"/>
              <a:gd name="connsiteY124" fmla="*/ 136485 h 778425"/>
              <a:gd name="connsiteX125" fmla="*/ 3183386 w 5589190"/>
              <a:gd name="connsiteY125" fmla="*/ 644225 h 778425"/>
              <a:gd name="connsiteX126" fmla="*/ 3097837 w 5589190"/>
              <a:gd name="connsiteY126" fmla="*/ 775486 h 778425"/>
              <a:gd name="connsiteX127" fmla="*/ 3013267 w 5589190"/>
              <a:gd name="connsiteY127" fmla="*/ 778425 h 778425"/>
              <a:gd name="connsiteX128" fmla="*/ 3010655 w 5589190"/>
              <a:gd name="connsiteY128" fmla="*/ 676224 h 778425"/>
              <a:gd name="connsiteX129" fmla="*/ 3085429 w 5589190"/>
              <a:gd name="connsiteY129" fmla="*/ 679489 h 778425"/>
              <a:gd name="connsiteX130" fmla="*/ 3086409 w 5589190"/>
              <a:gd name="connsiteY130" fmla="*/ 414682 h 778425"/>
              <a:gd name="connsiteX131" fmla="*/ 2985188 w 5589190"/>
              <a:gd name="connsiteY131" fmla="*/ 414682 h 778425"/>
              <a:gd name="connsiteX132" fmla="*/ 2985188 w 5589190"/>
              <a:gd name="connsiteY132" fmla="*/ 414462 h 778425"/>
              <a:gd name="connsiteX133" fmla="*/ 122535 w 5589190"/>
              <a:gd name="connsiteY133" fmla="*/ 414462 h 778425"/>
              <a:gd name="connsiteX134" fmla="*/ 122535 w 5589190"/>
              <a:gd name="connsiteY134" fmla="*/ 414463 h 778425"/>
              <a:gd name="connsiteX135" fmla="*/ 0 w 5589190"/>
              <a:gd name="connsiteY135" fmla="*/ 372669 h 778425"/>
              <a:gd name="connsiteX136" fmla="*/ 122535 w 5589190"/>
              <a:gd name="connsiteY136" fmla="*/ 330875 h 778425"/>
              <a:gd name="connsiteX137" fmla="*/ 122535 w 5589190"/>
              <a:gd name="connsiteY137" fmla="*/ 330874 h 778425"/>
              <a:gd name="connsiteX138" fmla="*/ 2987472 w 5589190"/>
              <a:gd name="connsiteY138" fmla="*/ 330874 h 778425"/>
              <a:gd name="connsiteX139" fmla="*/ 2987472 w 5589190"/>
              <a:gd name="connsiteY139" fmla="*/ 333377 h 778425"/>
              <a:gd name="connsiteX140" fmla="*/ 3086409 w 5589190"/>
              <a:gd name="connsiteY140" fmla="*/ 333377 h 778425"/>
              <a:gd name="connsiteX141" fmla="*/ 3086409 w 5589190"/>
              <a:gd name="connsiteY141" fmla="*/ 227258 h 778425"/>
              <a:gd name="connsiteX142" fmla="*/ 2984861 w 5589190"/>
              <a:gd name="connsiteY142" fmla="*/ 227258 h 778425"/>
              <a:gd name="connsiteX143" fmla="*/ 2984861 w 5589190"/>
              <a:gd name="connsiteY143" fmla="*/ 153465 h 778425"/>
              <a:gd name="connsiteX144" fmla="*/ 3059634 w 5589190"/>
              <a:gd name="connsiteY144" fmla="*/ 153138 h 778425"/>
              <a:gd name="connsiteX145" fmla="*/ 3067798 w 5589190"/>
              <a:gd name="connsiteY145" fmla="*/ 142037 h 778425"/>
              <a:gd name="connsiteX146" fmla="*/ 2982249 w 5589190"/>
              <a:gd name="connsiteY146" fmla="*/ 9143 h 778425"/>
              <a:gd name="connsiteX147" fmla="*/ 3093592 w 5589190"/>
              <a:gd name="connsiteY147" fmla="*/ 8816 h 778425"/>
              <a:gd name="connsiteX148" fmla="*/ 3125918 w 5589190"/>
              <a:gd name="connsiteY148" fmla="*/ 59427 h 778425"/>
              <a:gd name="connsiteX149" fmla="*/ 3159223 w 5589190"/>
              <a:gd name="connsiteY149" fmla="*/ 8489 h 778425"/>
              <a:gd name="connsiteX150" fmla="*/ 3263709 w 5589190"/>
              <a:gd name="connsiteY150" fmla="*/ 8489 h 778425"/>
              <a:gd name="connsiteX151" fmla="*/ 3240853 w 5589190"/>
              <a:gd name="connsiteY151" fmla="*/ 44080 h 778425"/>
              <a:gd name="connsiteX152" fmla="*/ 3355788 w 5589190"/>
              <a:gd name="connsiteY152" fmla="*/ 44080 h 778425"/>
              <a:gd name="connsiteX153" fmla="*/ 4237721 w 5589190"/>
              <a:gd name="connsiteY153" fmla="*/ 0 h 778425"/>
              <a:gd name="connsiteX154" fmla="*/ 4216171 w 5589190"/>
              <a:gd name="connsiteY154" fmla="*/ 81957 h 778425"/>
              <a:gd name="connsiteX155" fmla="*/ 3987933 w 5589190"/>
              <a:gd name="connsiteY155" fmla="*/ 103181 h 778425"/>
              <a:gd name="connsiteX156" fmla="*/ 3987933 w 5589190"/>
              <a:gd name="connsiteY156" fmla="*/ 587084 h 778425"/>
              <a:gd name="connsiteX157" fmla="*/ 3905976 w 5589190"/>
              <a:gd name="connsiteY157" fmla="*/ 623980 h 778425"/>
              <a:gd name="connsiteX158" fmla="*/ 3905976 w 5589190"/>
              <a:gd name="connsiteY158" fmla="*/ 26775 h 7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5589190" h="778425">
                <a:moveTo>
                  <a:pt x="5545926" y="755720"/>
                </a:moveTo>
                <a:lnTo>
                  <a:pt x="5545926" y="770017"/>
                </a:lnTo>
                <a:cubicBezTo>
                  <a:pt x="5545871" y="772167"/>
                  <a:pt x="5545735" y="769745"/>
                  <a:pt x="5545436" y="758181"/>
                </a:cubicBezTo>
                <a:close/>
                <a:moveTo>
                  <a:pt x="4996228" y="529290"/>
                </a:moveTo>
                <a:lnTo>
                  <a:pt x="5357687" y="529290"/>
                </a:lnTo>
                <a:lnTo>
                  <a:pt x="5323729" y="603083"/>
                </a:lnTo>
                <a:lnTo>
                  <a:pt x="4996228" y="603083"/>
                </a:lnTo>
                <a:close/>
                <a:moveTo>
                  <a:pt x="5265282" y="343826"/>
                </a:moveTo>
                <a:lnTo>
                  <a:pt x="5352136" y="343826"/>
                </a:lnTo>
                <a:lnTo>
                  <a:pt x="5321443" y="482597"/>
                </a:lnTo>
                <a:lnTo>
                  <a:pt x="5234262" y="482597"/>
                </a:lnTo>
                <a:close/>
                <a:moveTo>
                  <a:pt x="5104307" y="343826"/>
                </a:moveTo>
                <a:lnTo>
                  <a:pt x="5191488" y="343826"/>
                </a:lnTo>
                <a:lnTo>
                  <a:pt x="5221202" y="482597"/>
                </a:lnTo>
                <a:lnTo>
                  <a:pt x="5134020" y="482597"/>
                </a:lnTo>
                <a:close/>
                <a:moveTo>
                  <a:pt x="4990678" y="343826"/>
                </a:moveTo>
                <a:lnTo>
                  <a:pt x="5077858" y="343826"/>
                </a:lnTo>
                <a:lnTo>
                  <a:pt x="5107572" y="482597"/>
                </a:lnTo>
                <a:lnTo>
                  <a:pt x="5020391" y="482597"/>
                </a:lnTo>
                <a:close/>
                <a:moveTo>
                  <a:pt x="4992311" y="229870"/>
                </a:moveTo>
                <a:lnTo>
                  <a:pt x="5365523" y="229870"/>
                </a:lnTo>
                <a:lnTo>
                  <a:pt x="5331239" y="303338"/>
                </a:lnTo>
                <a:lnTo>
                  <a:pt x="4992311" y="303338"/>
                </a:lnTo>
                <a:close/>
                <a:moveTo>
                  <a:pt x="4118541" y="132893"/>
                </a:moveTo>
                <a:lnTo>
                  <a:pt x="4196906" y="132893"/>
                </a:lnTo>
                <a:lnTo>
                  <a:pt x="4254373" y="612879"/>
                </a:lnTo>
                <a:lnTo>
                  <a:pt x="4176661" y="612879"/>
                </a:lnTo>
                <a:close/>
                <a:moveTo>
                  <a:pt x="4018625" y="132893"/>
                </a:moveTo>
                <a:lnTo>
                  <a:pt x="4096664" y="132893"/>
                </a:lnTo>
                <a:lnTo>
                  <a:pt x="4096664" y="543657"/>
                </a:lnTo>
                <a:lnTo>
                  <a:pt x="4112010" y="543657"/>
                </a:lnTo>
                <a:lnTo>
                  <a:pt x="4106460" y="499250"/>
                </a:lnTo>
                <a:lnTo>
                  <a:pt x="4152498" y="499250"/>
                </a:lnTo>
                <a:lnTo>
                  <a:pt x="4170132" y="615165"/>
                </a:lnTo>
                <a:lnTo>
                  <a:pt x="4120174" y="615165"/>
                </a:lnTo>
                <a:lnTo>
                  <a:pt x="4114296" y="558024"/>
                </a:lnTo>
                <a:lnTo>
                  <a:pt x="4090133" y="612879"/>
                </a:lnTo>
                <a:lnTo>
                  <a:pt x="4018625" y="612879"/>
                </a:lnTo>
                <a:close/>
                <a:moveTo>
                  <a:pt x="3454071" y="122445"/>
                </a:moveTo>
                <a:lnTo>
                  <a:pt x="3454071" y="378111"/>
                </a:lnTo>
                <a:lnTo>
                  <a:pt x="3481499" y="377784"/>
                </a:lnTo>
                <a:lnTo>
                  <a:pt x="3481499" y="122445"/>
                </a:lnTo>
                <a:close/>
                <a:moveTo>
                  <a:pt x="3330647" y="122445"/>
                </a:moveTo>
                <a:lnTo>
                  <a:pt x="3330647" y="378111"/>
                </a:lnTo>
                <a:lnTo>
                  <a:pt x="3355788" y="378111"/>
                </a:lnTo>
                <a:lnTo>
                  <a:pt x="3355788" y="122445"/>
                </a:lnTo>
                <a:close/>
                <a:moveTo>
                  <a:pt x="5382828" y="38530"/>
                </a:moveTo>
                <a:lnTo>
                  <a:pt x="5473929" y="38530"/>
                </a:lnTo>
                <a:lnTo>
                  <a:pt x="5473929" y="453537"/>
                </a:lnTo>
                <a:lnTo>
                  <a:pt x="5382828" y="495332"/>
                </a:lnTo>
                <a:close/>
                <a:moveTo>
                  <a:pt x="3663045" y="20244"/>
                </a:moveTo>
                <a:lnTo>
                  <a:pt x="3891283" y="20244"/>
                </a:lnTo>
                <a:lnTo>
                  <a:pt x="3891283" y="101547"/>
                </a:lnTo>
                <a:lnTo>
                  <a:pt x="3832182" y="194280"/>
                </a:lnTo>
                <a:lnTo>
                  <a:pt x="3832182" y="258604"/>
                </a:lnTo>
                <a:lnTo>
                  <a:pt x="3882792" y="258604"/>
                </a:lnTo>
                <a:lnTo>
                  <a:pt x="3832182" y="343500"/>
                </a:lnTo>
                <a:lnTo>
                  <a:pt x="3832182" y="537779"/>
                </a:lnTo>
                <a:lnTo>
                  <a:pt x="3735859" y="611573"/>
                </a:lnTo>
                <a:lnTo>
                  <a:pt x="3666636" y="611573"/>
                </a:lnTo>
                <a:lnTo>
                  <a:pt x="3666636" y="547901"/>
                </a:lnTo>
                <a:lnTo>
                  <a:pt x="3732267" y="547901"/>
                </a:lnTo>
                <a:lnTo>
                  <a:pt x="3732267" y="446680"/>
                </a:lnTo>
                <a:lnTo>
                  <a:pt x="3650964" y="446680"/>
                </a:lnTo>
                <a:lnTo>
                  <a:pt x="3732267" y="328479"/>
                </a:lnTo>
                <a:lnTo>
                  <a:pt x="3732267" y="177954"/>
                </a:lnTo>
                <a:lnTo>
                  <a:pt x="3795612" y="82936"/>
                </a:lnTo>
                <a:lnTo>
                  <a:pt x="3663045" y="82936"/>
                </a:lnTo>
                <a:close/>
                <a:moveTo>
                  <a:pt x="4448001" y="17306"/>
                </a:moveTo>
                <a:lnTo>
                  <a:pt x="4564242" y="17958"/>
                </a:lnTo>
                <a:lnTo>
                  <a:pt x="4558038" y="51590"/>
                </a:lnTo>
                <a:lnTo>
                  <a:pt x="4884559" y="51590"/>
                </a:lnTo>
                <a:cubicBezTo>
                  <a:pt x="4884667" y="212238"/>
                  <a:pt x="4884777" y="372886"/>
                  <a:pt x="4884886" y="533534"/>
                </a:cubicBezTo>
                <a:lnTo>
                  <a:pt x="4931577" y="533534"/>
                </a:lnTo>
                <a:lnTo>
                  <a:pt x="4894355" y="615491"/>
                </a:lnTo>
                <a:lnTo>
                  <a:pt x="4769950" y="615491"/>
                </a:lnTo>
                <a:lnTo>
                  <a:pt x="4770276" y="132241"/>
                </a:lnTo>
                <a:lnTo>
                  <a:pt x="4543671" y="132241"/>
                </a:lnTo>
                <a:lnTo>
                  <a:pt x="4457796" y="608961"/>
                </a:lnTo>
                <a:lnTo>
                  <a:pt x="4344167" y="609613"/>
                </a:lnTo>
                <a:lnTo>
                  <a:pt x="4427756" y="132241"/>
                </a:lnTo>
                <a:lnTo>
                  <a:pt x="4326861" y="132241"/>
                </a:lnTo>
                <a:lnTo>
                  <a:pt x="4326861" y="51590"/>
                </a:lnTo>
                <a:lnTo>
                  <a:pt x="4441796" y="51590"/>
                </a:lnTo>
                <a:close/>
                <a:moveTo>
                  <a:pt x="5114102" y="10775"/>
                </a:moveTo>
                <a:lnTo>
                  <a:pt x="5231976" y="10775"/>
                </a:lnTo>
                <a:lnTo>
                  <a:pt x="5374666" y="194606"/>
                </a:lnTo>
                <a:lnTo>
                  <a:pt x="5249935" y="194933"/>
                </a:lnTo>
                <a:lnTo>
                  <a:pt x="5174835" y="96976"/>
                </a:lnTo>
                <a:lnTo>
                  <a:pt x="5094185" y="202769"/>
                </a:lnTo>
                <a:lnTo>
                  <a:pt x="4973046" y="202769"/>
                </a:lnTo>
                <a:close/>
                <a:moveTo>
                  <a:pt x="5499070" y="9796"/>
                </a:moveTo>
                <a:lnTo>
                  <a:pt x="5589190" y="9796"/>
                </a:lnTo>
                <a:lnTo>
                  <a:pt x="5589190" y="538432"/>
                </a:lnTo>
                <a:lnTo>
                  <a:pt x="5545926" y="755720"/>
                </a:lnTo>
                <a:lnTo>
                  <a:pt x="5545926" y="754425"/>
                </a:lnTo>
                <a:lnTo>
                  <a:pt x="5545926" y="748626"/>
                </a:lnTo>
                <a:lnTo>
                  <a:pt x="5546416" y="750670"/>
                </a:lnTo>
                <a:cubicBezTo>
                  <a:pt x="5546117" y="739105"/>
                  <a:pt x="5545981" y="736684"/>
                  <a:pt x="5545926" y="738834"/>
                </a:cubicBezTo>
                <a:lnTo>
                  <a:pt x="5545926" y="748626"/>
                </a:lnTo>
                <a:lnTo>
                  <a:pt x="5496786" y="543657"/>
                </a:lnTo>
                <a:lnTo>
                  <a:pt x="5498744" y="538432"/>
                </a:lnTo>
                <a:cubicBezTo>
                  <a:pt x="5498852" y="362220"/>
                  <a:pt x="5498962" y="186008"/>
                  <a:pt x="5499070" y="9796"/>
                </a:cubicBezTo>
                <a:close/>
                <a:moveTo>
                  <a:pt x="3355788" y="5550"/>
                </a:moveTo>
                <a:lnTo>
                  <a:pt x="3454397" y="5550"/>
                </a:lnTo>
                <a:lnTo>
                  <a:pt x="3454397" y="44080"/>
                </a:lnTo>
                <a:lnTo>
                  <a:pt x="3577496" y="44080"/>
                </a:lnTo>
                <a:lnTo>
                  <a:pt x="3577496" y="369948"/>
                </a:lnTo>
                <a:lnTo>
                  <a:pt x="3480194" y="456149"/>
                </a:lnTo>
                <a:lnTo>
                  <a:pt x="3454397" y="456149"/>
                </a:lnTo>
                <a:lnTo>
                  <a:pt x="3454397" y="534841"/>
                </a:lnTo>
                <a:lnTo>
                  <a:pt x="3484765" y="534841"/>
                </a:lnTo>
                <a:lnTo>
                  <a:pt x="3473662" y="471496"/>
                </a:lnTo>
                <a:lnTo>
                  <a:pt x="3566395" y="471496"/>
                </a:lnTo>
                <a:lnTo>
                  <a:pt x="3588598" y="611247"/>
                </a:lnTo>
                <a:lnTo>
                  <a:pt x="3496846" y="611247"/>
                </a:lnTo>
                <a:lnTo>
                  <a:pt x="3488029" y="555738"/>
                </a:lnTo>
                <a:lnTo>
                  <a:pt x="3465173" y="612879"/>
                </a:lnTo>
                <a:lnTo>
                  <a:pt x="3231384" y="612879"/>
                </a:lnTo>
                <a:lnTo>
                  <a:pt x="3231384" y="534841"/>
                </a:lnTo>
                <a:lnTo>
                  <a:pt x="3355788" y="534841"/>
                </a:lnTo>
                <a:lnTo>
                  <a:pt x="3355788" y="456149"/>
                </a:lnTo>
                <a:lnTo>
                  <a:pt x="3234649" y="456149"/>
                </a:lnTo>
                <a:cubicBezTo>
                  <a:pt x="3234868" y="321732"/>
                  <a:pt x="3235085" y="187313"/>
                  <a:pt x="3235303" y="52896"/>
                </a:cubicBezTo>
                <a:lnTo>
                  <a:pt x="3183386" y="136485"/>
                </a:lnTo>
                <a:lnTo>
                  <a:pt x="3183386" y="644225"/>
                </a:lnTo>
                <a:lnTo>
                  <a:pt x="3097837" y="775486"/>
                </a:lnTo>
                <a:lnTo>
                  <a:pt x="3013267" y="778425"/>
                </a:lnTo>
                <a:cubicBezTo>
                  <a:pt x="3011526" y="696468"/>
                  <a:pt x="3012396" y="758181"/>
                  <a:pt x="3010655" y="676224"/>
                </a:cubicBezTo>
                <a:lnTo>
                  <a:pt x="3085429" y="679489"/>
                </a:lnTo>
                <a:cubicBezTo>
                  <a:pt x="3085756" y="639981"/>
                  <a:pt x="3086082" y="454190"/>
                  <a:pt x="3086409" y="414682"/>
                </a:cubicBezTo>
                <a:lnTo>
                  <a:pt x="2985188" y="414682"/>
                </a:lnTo>
                <a:lnTo>
                  <a:pt x="2985188" y="414462"/>
                </a:lnTo>
                <a:lnTo>
                  <a:pt x="122535" y="414462"/>
                </a:lnTo>
                <a:lnTo>
                  <a:pt x="122535" y="414463"/>
                </a:lnTo>
                <a:lnTo>
                  <a:pt x="0" y="372669"/>
                </a:lnTo>
                <a:lnTo>
                  <a:pt x="122535" y="330875"/>
                </a:lnTo>
                <a:lnTo>
                  <a:pt x="122535" y="330874"/>
                </a:lnTo>
                <a:lnTo>
                  <a:pt x="2987472" y="330874"/>
                </a:lnTo>
                <a:lnTo>
                  <a:pt x="2987472" y="333377"/>
                </a:lnTo>
                <a:lnTo>
                  <a:pt x="3086409" y="333377"/>
                </a:lnTo>
                <a:lnTo>
                  <a:pt x="3086409" y="227258"/>
                </a:lnTo>
                <a:lnTo>
                  <a:pt x="2984861" y="227258"/>
                </a:lnTo>
                <a:lnTo>
                  <a:pt x="2984861" y="153465"/>
                </a:lnTo>
                <a:lnTo>
                  <a:pt x="3059634" y="153138"/>
                </a:lnTo>
                <a:lnTo>
                  <a:pt x="3067798" y="142037"/>
                </a:lnTo>
                <a:lnTo>
                  <a:pt x="2982249" y="9143"/>
                </a:lnTo>
                <a:lnTo>
                  <a:pt x="3093592" y="8816"/>
                </a:lnTo>
                <a:lnTo>
                  <a:pt x="3125918" y="59427"/>
                </a:lnTo>
                <a:lnTo>
                  <a:pt x="3159223" y="8489"/>
                </a:lnTo>
                <a:lnTo>
                  <a:pt x="3263709" y="8489"/>
                </a:lnTo>
                <a:lnTo>
                  <a:pt x="3240853" y="44080"/>
                </a:lnTo>
                <a:lnTo>
                  <a:pt x="3355788" y="44080"/>
                </a:lnTo>
                <a:close/>
                <a:moveTo>
                  <a:pt x="4237721" y="0"/>
                </a:moveTo>
                <a:lnTo>
                  <a:pt x="4216171" y="81957"/>
                </a:lnTo>
                <a:lnTo>
                  <a:pt x="3987933" y="103181"/>
                </a:lnTo>
                <a:lnTo>
                  <a:pt x="3987933" y="587084"/>
                </a:lnTo>
                <a:lnTo>
                  <a:pt x="3905976" y="623980"/>
                </a:lnTo>
                <a:lnTo>
                  <a:pt x="3905976" y="26775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41000">
                <a:schemeClr val="bg1"/>
              </a:gs>
              <a:gs pos="43000">
                <a:schemeClr val="tx1">
                  <a:lumMod val="75000"/>
                  <a:lumOff val="25000"/>
                </a:schemeClr>
              </a:gs>
              <a:gs pos="83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简约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991544" y="2639391"/>
            <a:ext cx="630522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外在部分，要足够简洁；内在部分，操作流程要足够简化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简约意味着人性化，是人性最基本的东西。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人性都是懒的，你能让我少一步，我就更愿意用这个产品。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600" y="4794250"/>
            <a:ext cx="10417175" cy="1443038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909964" y="1844824"/>
            <a:ext cx="23647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简约既是美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976320" y="2639391"/>
            <a:ext cx="3138934" cy="3928128"/>
            <a:chOff x="9050163" y="2881637"/>
            <a:chExt cx="3001959" cy="381156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0163" y="3385461"/>
              <a:ext cx="2205162" cy="330774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985" y="2881637"/>
              <a:ext cx="2573137" cy="2216407"/>
            </a:xfrm>
            <a:prstGeom prst="rect">
              <a:avLst/>
            </a:prstGeom>
          </p:spPr>
        </p:pic>
      </p:grp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1573643" y="4871721"/>
            <a:ext cx="740267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张小龙原话：自然往往和人的本性相关。微信的摇一摇是个以“自然”为目标的设计。“抓握”，“摇晃”，是人在远古时代没有工具时必须具备的本能。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微信“摇一摇”，界面足够简约，没有任何按钮，也没有任何其他入口。它只有一张图片，这张图片只需要用户做一个动作，就是“摇一摇”。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t="343" b="343"/>
          <a:stretch>
            <a:fillRect/>
          </a:stretch>
        </p:blipFill>
        <p:spPr>
          <a:xfrm>
            <a:off x="10520298" y="2708984"/>
            <a:ext cx="1440032" cy="1440032"/>
          </a:xfrm>
          <a:prstGeom prst="ellipse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第三式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极致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pic>
        <p:nvPicPr>
          <p:cNvPr id="11268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矩形 2"/>
          <p:cNvSpPr>
            <a:spLocks noChangeArrowheads="1"/>
          </p:cNvSpPr>
          <p:nvPr/>
        </p:nvSpPr>
        <p:spPr bwMode="auto">
          <a:xfrm>
            <a:off x="2908300" y="4614863"/>
            <a:ext cx="6985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极致就是把产品和服务做到最好，超越用户预期。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只有极限思维，才有极致产品。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打造让用户尖叫的产品，服务即营销。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2605088" y="4614863"/>
            <a:ext cx="250825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048750" y="6243638"/>
            <a:ext cx="250825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极致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985544" y="2650134"/>
            <a:ext cx="90376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痛点：用户需求必须是刚需，是用户急需解决的问题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痒点：工作和生活中有别扭之处，即乏力又欲罢不能，这就是痒点。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兴奋点：给用户带来“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wow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”效应的刺激，产生兴奋点。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8" y="4942945"/>
            <a:ext cx="10417175" cy="1294343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3817144" y="1844824"/>
            <a:ext cx="45448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打造让用户尖叫的产品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633" y="3188619"/>
            <a:ext cx="3655715" cy="3669381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558131" y="4872432"/>
            <a:ext cx="6720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2014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日，红米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发布，短短几天之内，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空间预约人数突破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798286" y="5734086"/>
            <a:ext cx="6163122" cy="400110"/>
            <a:chOff x="2267759" y="5701994"/>
            <a:chExt cx="5934265" cy="454922"/>
          </a:xfrm>
        </p:grpSpPr>
        <p:sp>
          <p:nvSpPr>
            <p:cNvPr id="18" name="矩形 17"/>
            <p:cNvSpPr/>
            <p:nvPr/>
          </p:nvSpPr>
          <p:spPr>
            <a:xfrm>
              <a:off x="2362865" y="5701994"/>
              <a:ext cx="5839159" cy="454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请问：红米公认不是最好的手机，它的极致在何处？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极致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2259012" y="2564904"/>
            <a:ext cx="78644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极致就是超越预期。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那么极致的服务，自然也是超越用户的预期而对。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进入并了解用户的内心世界，彼此可以感同身受的心。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423756"/>
            <a:ext cx="10417175" cy="1813531"/>
          </a:xfrm>
          <a:prstGeom prst="snip1Rect">
            <a:avLst>
              <a:gd name="adj" fmla="val 41334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909964" y="1844824"/>
            <a:ext cx="23647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服务即营销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390" y="6131513"/>
            <a:ext cx="3289420" cy="532813"/>
          </a:xfrm>
          <a:prstGeom prst="rect">
            <a:avLst/>
          </a:prstGeom>
        </p:spPr>
      </p:pic>
      <p:pic>
        <p:nvPicPr>
          <p:cNvPr id="2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30" y="3124200"/>
            <a:ext cx="2897187" cy="3733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927641" y="4363935"/>
            <a:ext cx="35308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bg1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rPr>
              <a:t>付费报名每千人规模成长速度</a:t>
            </a:r>
            <a:endParaRPr lang="en-US" altLang="zh-CN" sz="2000" dirty="0">
              <a:solidFill>
                <a:schemeClr val="bg1"/>
              </a:solidFill>
              <a:latin typeface="方正大黑简体" panose="02010601030101010101" pitchFamily="2" charset="-122"/>
              <a:ea typeface="方正大黑简体" panose="02010601030101010101" pitchFamily="2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434637" y="4327952"/>
            <a:ext cx="6480720" cy="1391531"/>
            <a:chOff x="1576912" y="4904041"/>
            <a:chExt cx="6480720" cy="1391531"/>
          </a:xfrm>
        </p:grpSpPr>
        <p:sp>
          <p:nvSpPr>
            <p:cNvPr id="25" name="矩形 2"/>
            <p:cNvSpPr>
              <a:spLocks noChangeArrowheads="1"/>
            </p:cNvSpPr>
            <p:nvPr/>
          </p:nvSpPr>
          <p:spPr bwMode="auto">
            <a:xfrm>
              <a:off x="3215680" y="5832560"/>
              <a:ext cx="1472266" cy="46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2013.12.26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576912" y="4904041"/>
              <a:ext cx="6480720" cy="1391531"/>
              <a:chOff x="1576912" y="4904041"/>
              <a:chExt cx="6480720" cy="1391531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576912" y="5904561"/>
                <a:ext cx="648072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矩形 18"/>
              <p:cNvSpPr/>
              <p:nvPr/>
            </p:nvSpPr>
            <p:spPr>
              <a:xfrm>
                <a:off x="5363300" y="5533943"/>
                <a:ext cx="372660" cy="37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21" name="矩形 2"/>
              <p:cNvSpPr>
                <a:spLocks noChangeArrowheads="1"/>
              </p:cNvSpPr>
              <p:nvPr/>
            </p:nvSpPr>
            <p:spPr bwMode="auto">
              <a:xfrm>
                <a:off x="1607715" y="5805264"/>
                <a:ext cx="1472266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2013.11.11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662650" y="5717302"/>
                <a:ext cx="372660" cy="18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26" name="矩形 2"/>
              <p:cNvSpPr>
                <a:spLocks noChangeArrowheads="1"/>
              </p:cNvSpPr>
              <p:nvPr/>
            </p:nvSpPr>
            <p:spPr bwMode="auto">
              <a:xfrm>
                <a:off x="3415773" y="5301208"/>
                <a:ext cx="952035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1000</a:t>
                </a:r>
                <a:r>
                  <a:rPr lang="zh-CN" altLang="en-US" sz="1800" dirty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人</a:t>
                </a:r>
                <a:endParaRPr lang="en-US" altLang="zh-CN" sz="1800" dirty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6675293" y="5339543"/>
                <a:ext cx="372660" cy="56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30" name="矩形 2"/>
              <p:cNvSpPr>
                <a:spLocks noChangeArrowheads="1"/>
              </p:cNvSpPr>
              <p:nvPr/>
            </p:nvSpPr>
            <p:spPr bwMode="auto">
              <a:xfrm>
                <a:off x="4856470" y="5832560"/>
                <a:ext cx="1472266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2014.2.17</a:t>
                </a:r>
              </a:p>
            </p:txBody>
          </p:sp>
          <p:sp>
            <p:nvSpPr>
              <p:cNvPr id="31" name="矩形 2"/>
              <p:cNvSpPr>
                <a:spLocks noChangeArrowheads="1"/>
              </p:cNvSpPr>
              <p:nvPr/>
            </p:nvSpPr>
            <p:spPr bwMode="auto">
              <a:xfrm>
                <a:off x="6252345" y="5818022"/>
                <a:ext cx="1472266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2014.3.20</a:t>
                </a:r>
              </a:p>
            </p:txBody>
          </p:sp>
          <p:sp>
            <p:nvSpPr>
              <p:cNvPr id="33" name="矩形 2"/>
              <p:cNvSpPr>
                <a:spLocks noChangeArrowheads="1"/>
              </p:cNvSpPr>
              <p:nvPr/>
            </p:nvSpPr>
            <p:spPr bwMode="auto">
              <a:xfrm>
                <a:off x="5120150" y="5078777"/>
                <a:ext cx="952035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2000</a:t>
                </a:r>
                <a:r>
                  <a:rPr lang="zh-CN" altLang="en-US" sz="1800" dirty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人</a:t>
                </a:r>
                <a:endParaRPr lang="en-US" altLang="zh-CN" sz="1800" dirty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34" name="矩形 2"/>
              <p:cNvSpPr>
                <a:spLocks noChangeArrowheads="1"/>
              </p:cNvSpPr>
              <p:nvPr/>
            </p:nvSpPr>
            <p:spPr bwMode="auto">
              <a:xfrm>
                <a:off x="6443963" y="4904041"/>
                <a:ext cx="952035" cy="463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dirty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3000</a:t>
                </a:r>
                <a:r>
                  <a:rPr lang="zh-CN" altLang="en-US" sz="1800" dirty="0">
                    <a:solidFill>
                      <a:schemeClr val="bg1"/>
                    </a:solidFill>
                    <a:latin typeface="方正大黑简体" panose="02010601030101010101" pitchFamily="2" charset="-122"/>
                    <a:ea typeface="方正大黑简体" panose="02010601030101010101" pitchFamily="2" charset="-122"/>
                  </a:rPr>
                  <a:t>人</a:t>
                </a:r>
                <a:endParaRPr lang="en-US" altLang="zh-CN" sz="1800" dirty="0">
                  <a:solidFill>
                    <a:schemeClr val="bg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207568" y="5859856"/>
                <a:ext cx="96236" cy="962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3302192" y="5748123"/>
            <a:ext cx="4824006" cy="400110"/>
            <a:chOff x="2267759" y="5701994"/>
            <a:chExt cx="5944220" cy="454922"/>
          </a:xfrm>
        </p:grpSpPr>
        <p:sp>
          <p:nvSpPr>
            <p:cNvPr id="36" name="矩形 35"/>
            <p:cNvSpPr/>
            <p:nvPr/>
          </p:nvSpPr>
          <p:spPr>
            <a:xfrm>
              <a:off x="2453740" y="5701994"/>
              <a:ext cx="5758239" cy="454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请问：仅用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130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天，没有广告如何增长？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38" name="半闭框 37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9" name="半闭框 38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第四式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迭代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pic>
        <p:nvPicPr>
          <p:cNvPr id="1229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矩形 2"/>
          <p:cNvSpPr>
            <a:spLocks noChangeArrowheads="1"/>
          </p:cNvSpPr>
          <p:nvPr/>
        </p:nvSpPr>
        <p:spPr bwMode="auto">
          <a:xfrm>
            <a:off x="1828800" y="4741863"/>
            <a:ext cx="878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迭代思维体现在两个层面，一个是“微”，小处着眼，微创新；一个是“快”，天下武功，唯快不破。传统企业需要一种迭代意识，即使乃至实时地把握用户需求。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1828800" y="4614863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10364788" y="5942013"/>
            <a:ext cx="252412" cy="250825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迭代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392238" y="2506544"/>
            <a:ext cx="9384282" cy="167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你的产品可以不完美，但只要能从用户心里最甜的那个点，把一个问题解决好，有时候就是四两拨千斤，这种单点突破就叫“微创新”。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众多的“微创新”可以引起质变，形成变革式的创新。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5" y="4434242"/>
            <a:ext cx="10417175" cy="1803043"/>
          </a:xfrm>
          <a:prstGeom prst="snip1Rect">
            <a:avLst>
              <a:gd name="adj" fmla="val 42252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266380" y="1844824"/>
            <a:ext cx="3672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小处着眼，微创新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6" t="13496" r="19136" b="16504"/>
          <a:stretch>
            <a:fillRect/>
          </a:stretch>
        </p:blipFill>
        <p:spPr>
          <a:xfrm>
            <a:off x="8404322" y="3648319"/>
            <a:ext cx="3462808" cy="299060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271464" y="4428604"/>
            <a:ext cx="72751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截至目前，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已经诞生了一年多，售卖接近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万台，为广大网友们节省了大约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13000TB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的流量，成为广大网民们人手必备的上网神器，其中学生群体则是购买主力。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67759" y="5711911"/>
            <a:ext cx="5901012" cy="440693"/>
            <a:chOff x="2267759" y="5711911"/>
            <a:chExt cx="5901012" cy="440693"/>
          </a:xfrm>
        </p:grpSpPr>
        <p:sp>
          <p:nvSpPr>
            <p:cNvPr id="19" name="矩形 18"/>
            <p:cNvSpPr/>
            <p:nvPr/>
          </p:nvSpPr>
          <p:spPr>
            <a:xfrm>
              <a:off x="2414885" y="5727880"/>
              <a:ext cx="56989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</a:t>
              </a:r>
              <a:r>
                <a:rPr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360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随身</a:t>
              </a:r>
              <a:r>
                <a:rPr lang="en-US" altLang="zh-CN" sz="2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WiFi</a:t>
              </a:r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热卖的本质是它做对了什么？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10" name="半闭框 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8" name="半闭框 17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迭代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199456" y="2420888"/>
            <a:ext cx="98346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快速迭代，是针对客户已建议最快的速度进行调整，融合到新的版本中。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对于互联网时代而言，速度比质量更重要，客户需求快速变化，因此，不追求一次性满足客户的需求，而是通过一次次的迭代让产品的功能更加丰满。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5015280"/>
            <a:ext cx="10417175" cy="1222008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065262" y="1844824"/>
            <a:ext cx="4108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天下武功，唯快不破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1421" t="273" r="9052"/>
          <a:stretch>
            <a:fillRect/>
          </a:stretch>
        </p:blipFill>
        <p:spPr>
          <a:xfrm>
            <a:off x="3215680" y="4066331"/>
            <a:ext cx="4320480" cy="2855021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7536160" y="5015280"/>
            <a:ext cx="382240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号称“最适合中国人”的手机系统的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MIUI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，正是因为积极与用户互动，保持一周一更的速度才获得今天的成就。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032" y="5264380"/>
            <a:ext cx="1536325" cy="8596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第五式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流量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pic>
        <p:nvPicPr>
          <p:cNvPr id="1331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矩形 2"/>
          <p:cNvSpPr>
            <a:spLocks noChangeArrowheads="1"/>
          </p:cNvSpPr>
          <p:nvPr/>
        </p:nvSpPr>
        <p:spPr bwMode="auto">
          <a:xfrm>
            <a:off x="3389313" y="4614863"/>
            <a:ext cx="69865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流量意味着体量，体量意味着分量。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免费往往是获取流量的首要策略。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量变才能引起质变，要坚持到质变的“临界点”。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3251200" y="4606925"/>
            <a:ext cx="252413" cy="252413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229725" y="6243638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流量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271464" y="2497138"/>
            <a:ext cx="9505056" cy="167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想做互联网，必先“自宫”，让用户端没有成本，这样再产品上会不断产生创新，然后再来建立其他的商业模式。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这才是互联网和移动互联网的法则。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581128"/>
            <a:ext cx="10417175" cy="1656160"/>
          </a:xfrm>
          <a:prstGeom prst="snip1Rect">
            <a:avLst>
              <a:gd name="adj" fmla="val 45974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3840908" y="1844824"/>
            <a:ext cx="45448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免费是为了更好的收费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152" y="3637410"/>
            <a:ext cx="4502274" cy="3001516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1537196" y="4532045"/>
            <a:ext cx="5978027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最开始做杀毒的时候，采用了免费模式，给整个杀毒软件市场来了个大搅局。而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在积聚了大量的客户后拓展了浏览器的市场，通过增值服务实现了盈利。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88587" y="5795972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请问：优酷的强制广告模式算免费吗？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495600" y="5821950"/>
            <a:ext cx="4201804" cy="343354"/>
            <a:chOff x="2450564" y="5724611"/>
            <a:chExt cx="5301620" cy="440693"/>
          </a:xfrm>
        </p:grpSpPr>
        <p:sp>
          <p:nvSpPr>
            <p:cNvPr id="18" name="半闭框 17"/>
            <p:cNvSpPr/>
            <p:nvPr/>
          </p:nvSpPr>
          <p:spPr>
            <a:xfrm>
              <a:off x="2450564" y="5724611"/>
              <a:ext cx="216024" cy="216024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半闭框 18"/>
            <p:cNvSpPr/>
            <p:nvPr/>
          </p:nvSpPr>
          <p:spPr>
            <a:xfrm flipH="1" flipV="1">
              <a:off x="7536160" y="5949280"/>
              <a:ext cx="216024" cy="216024"/>
            </a:xfrm>
            <a:prstGeom prst="halfFram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450564" y="5724611"/>
              <a:ext cx="5301620" cy="4406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质变</a:t>
            </a:r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流量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407967" y="2533899"/>
            <a:ext cx="74948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互联网企业最美妙的事情就是当用户达到一定的规模之后，突入起来的“质变”，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从一个聊天工具显示变成了一个社交平台。微信从一个“约炮”工作变成了一个“互联网入口”，成就了腾讯帝国。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361746"/>
            <a:ext cx="10417175" cy="1875541"/>
          </a:xfrm>
          <a:prstGeom prst="snip1Rect">
            <a:avLst>
              <a:gd name="adj" fmla="val 39335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3719736" y="1844824"/>
            <a:ext cx="49808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坚持到质变的“临界点”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33" y="2460377"/>
            <a:ext cx="2683928" cy="400506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038" y="4842223"/>
            <a:ext cx="2364962" cy="2364962"/>
          </a:xfrm>
          <a:prstGeom prst="rect">
            <a:avLst/>
          </a:prstGeom>
        </p:spPr>
      </p:pic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258594" y="4429554"/>
            <a:ext cx="75737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年初的一款仅仅是发送文字和照片的微信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，到现在汇聚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亿多人集成了社交、移动支付、金融、打车等的微信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。它早已成为一大互联网入口。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19537" y="5711911"/>
            <a:ext cx="6480719" cy="440693"/>
            <a:chOff x="2267759" y="5711911"/>
            <a:chExt cx="6246818" cy="440693"/>
          </a:xfrm>
        </p:grpSpPr>
        <p:sp>
          <p:nvSpPr>
            <p:cNvPr id="24" name="矩形 23"/>
            <p:cNvSpPr/>
            <p:nvPr/>
          </p:nvSpPr>
          <p:spPr>
            <a:xfrm>
              <a:off x="2369641" y="5737405"/>
              <a:ext cx="6144936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请问：人人网拥有</a:t>
              </a:r>
              <a:r>
                <a:rPr lang="en-US" altLang="zh-CN" sz="1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2</a:t>
              </a:r>
              <a:r>
                <a:rPr lang="zh-CN" altLang="en-US" sz="1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亿用户，但为什么一直到不了临界点？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267759" y="5711911"/>
              <a:ext cx="6225059" cy="440693"/>
              <a:chOff x="2450564" y="5724611"/>
              <a:chExt cx="5592752" cy="440693"/>
            </a:xfrm>
          </p:grpSpPr>
          <p:sp>
            <p:nvSpPr>
              <p:cNvPr id="26" name="半闭框 25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半闭框 26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64025" y="569913"/>
            <a:ext cx="6945313" cy="7175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49338" y="569913"/>
            <a:ext cx="3214687" cy="715962"/>
          </a:xfrm>
          <a:prstGeom prst="rect">
            <a:avLst/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6" name="文本框 2"/>
          <p:cNvSpPr txBox="1">
            <a:spLocks noChangeArrowheads="1"/>
          </p:cNvSpPr>
          <p:nvPr/>
        </p:nvSpPr>
        <p:spPr bwMode="auto">
          <a:xfrm>
            <a:off x="1133475" y="542925"/>
            <a:ext cx="3382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>
                <a:solidFill>
                  <a:schemeClr val="bg1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互联网思维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5016500" y="625475"/>
            <a:ext cx="5986463" cy="623888"/>
          </a:xfrm>
          <a:custGeom>
            <a:avLst/>
            <a:gdLst>
              <a:gd name="connsiteX0" fmla="*/ 6767322 w 6806761"/>
              <a:gd name="connsiteY0" fmla="*/ 688916 h 709613"/>
              <a:gd name="connsiteX1" fmla="*/ 6767321 w 6806761"/>
              <a:gd name="connsiteY1" fmla="*/ 701948 h 709613"/>
              <a:gd name="connsiteX2" fmla="*/ 6766875 w 6806761"/>
              <a:gd name="connsiteY2" fmla="*/ 691158 h 709613"/>
              <a:gd name="connsiteX3" fmla="*/ 6266217 w 6806761"/>
              <a:gd name="connsiteY3" fmla="*/ 482501 h 709613"/>
              <a:gd name="connsiteX4" fmla="*/ 6595723 w 6806761"/>
              <a:gd name="connsiteY4" fmla="*/ 482501 h 709613"/>
              <a:gd name="connsiteX5" fmla="*/ 6564767 w 6806761"/>
              <a:gd name="connsiteY5" fmla="*/ 549771 h 709613"/>
              <a:gd name="connsiteX6" fmla="*/ 6266217 w 6806761"/>
              <a:gd name="connsiteY6" fmla="*/ 549771 h 709613"/>
              <a:gd name="connsiteX7" fmla="*/ 6511486 w 6806761"/>
              <a:gd name="connsiteY7" fmla="*/ 313432 h 709613"/>
              <a:gd name="connsiteX8" fmla="*/ 6590663 w 6806761"/>
              <a:gd name="connsiteY8" fmla="*/ 313432 h 709613"/>
              <a:gd name="connsiteX9" fmla="*/ 6562683 w 6806761"/>
              <a:gd name="connsiteY9" fmla="*/ 439936 h 709613"/>
              <a:gd name="connsiteX10" fmla="*/ 6483209 w 6806761"/>
              <a:gd name="connsiteY10" fmla="*/ 439936 h 709613"/>
              <a:gd name="connsiteX11" fmla="*/ 6364742 w 6806761"/>
              <a:gd name="connsiteY11" fmla="*/ 313432 h 709613"/>
              <a:gd name="connsiteX12" fmla="*/ 6444216 w 6806761"/>
              <a:gd name="connsiteY12" fmla="*/ 313432 h 709613"/>
              <a:gd name="connsiteX13" fmla="*/ 6471303 w 6806761"/>
              <a:gd name="connsiteY13" fmla="*/ 439936 h 709613"/>
              <a:gd name="connsiteX14" fmla="*/ 6391828 w 6806761"/>
              <a:gd name="connsiteY14" fmla="*/ 439936 h 709613"/>
              <a:gd name="connsiteX15" fmla="*/ 6261157 w 6806761"/>
              <a:gd name="connsiteY15" fmla="*/ 313432 h 709613"/>
              <a:gd name="connsiteX16" fmla="*/ 6340631 w 6806761"/>
              <a:gd name="connsiteY16" fmla="*/ 313432 h 709613"/>
              <a:gd name="connsiteX17" fmla="*/ 6367718 w 6806761"/>
              <a:gd name="connsiteY17" fmla="*/ 439936 h 709613"/>
              <a:gd name="connsiteX18" fmla="*/ 6288244 w 6806761"/>
              <a:gd name="connsiteY18" fmla="*/ 439936 h 709613"/>
              <a:gd name="connsiteX19" fmla="*/ 6262646 w 6806761"/>
              <a:gd name="connsiteY19" fmla="*/ 209550 h 709613"/>
              <a:gd name="connsiteX20" fmla="*/ 6602866 w 6806761"/>
              <a:gd name="connsiteY20" fmla="*/ 209550 h 709613"/>
              <a:gd name="connsiteX21" fmla="*/ 6571613 w 6806761"/>
              <a:gd name="connsiteY21" fmla="*/ 276523 h 709613"/>
              <a:gd name="connsiteX22" fmla="*/ 6262646 w 6806761"/>
              <a:gd name="connsiteY22" fmla="*/ 276523 h 709613"/>
              <a:gd name="connsiteX23" fmla="*/ 5466117 w 6806761"/>
              <a:gd name="connsiteY23" fmla="*/ 121146 h 709613"/>
              <a:gd name="connsiteX24" fmla="*/ 5537555 w 6806761"/>
              <a:gd name="connsiteY24" fmla="*/ 121146 h 709613"/>
              <a:gd name="connsiteX25" fmla="*/ 5589942 w 6806761"/>
              <a:gd name="connsiteY25" fmla="*/ 558701 h 709613"/>
              <a:gd name="connsiteX26" fmla="*/ 5519100 w 6806761"/>
              <a:gd name="connsiteY26" fmla="*/ 558701 h 709613"/>
              <a:gd name="connsiteX27" fmla="*/ 5375034 w 6806761"/>
              <a:gd name="connsiteY27" fmla="*/ 121146 h 709613"/>
              <a:gd name="connsiteX28" fmla="*/ 5446174 w 6806761"/>
              <a:gd name="connsiteY28" fmla="*/ 121146 h 709613"/>
              <a:gd name="connsiteX29" fmla="*/ 5446174 w 6806761"/>
              <a:gd name="connsiteY29" fmla="*/ 495598 h 709613"/>
              <a:gd name="connsiteX30" fmla="*/ 5460164 w 6806761"/>
              <a:gd name="connsiteY30" fmla="*/ 495598 h 709613"/>
              <a:gd name="connsiteX31" fmla="*/ 5455104 w 6806761"/>
              <a:gd name="connsiteY31" fmla="*/ 455117 h 709613"/>
              <a:gd name="connsiteX32" fmla="*/ 5497073 w 6806761"/>
              <a:gd name="connsiteY32" fmla="*/ 455117 h 709613"/>
              <a:gd name="connsiteX33" fmla="*/ 5513148 w 6806761"/>
              <a:gd name="connsiteY33" fmla="*/ 560785 h 709613"/>
              <a:gd name="connsiteX34" fmla="*/ 5467606 w 6806761"/>
              <a:gd name="connsiteY34" fmla="*/ 560785 h 709613"/>
              <a:gd name="connsiteX35" fmla="*/ 5462248 w 6806761"/>
              <a:gd name="connsiteY35" fmla="*/ 508695 h 709613"/>
              <a:gd name="connsiteX36" fmla="*/ 5440221 w 6806761"/>
              <a:gd name="connsiteY36" fmla="*/ 558701 h 709613"/>
              <a:gd name="connsiteX37" fmla="*/ 5375034 w 6806761"/>
              <a:gd name="connsiteY37" fmla="*/ 558701 h 709613"/>
              <a:gd name="connsiteX38" fmla="*/ 4860387 w 6806761"/>
              <a:gd name="connsiteY38" fmla="*/ 111621 h 709613"/>
              <a:gd name="connsiteX39" fmla="*/ 4860387 w 6806761"/>
              <a:gd name="connsiteY39" fmla="*/ 344686 h 709613"/>
              <a:gd name="connsiteX40" fmla="*/ 4885390 w 6806761"/>
              <a:gd name="connsiteY40" fmla="*/ 344388 h 709613"/>
              <a:gd name="connsiteX41" fmla="*/ 4885390 w 6806761"/>
              <a:gd name="connsiteY41" fmla="*/ 111621 h 709613"/>
              <a:gd name="connsiteX42" fmla="*/ 4747873 w 6806761"/>
              <a:gd name="connsiteY42" fmla="*/ 111621 h 709613"/>
              <a:gd name="connsiteX43" fmla="*/ 4747873 w 6806761"/>
              <a:gd name="connsiteY43" fmla="*/ 344686 h 709613"/>
              <a:gd name="connsiteX44" fmla="*/ 4770792 w 6806761"/>
              <a:gd name="connsiteY44" fmla="*/ 344686 h 709613"/>
              <a:gd name="connsiteX45" fmla="*/ 4770792 w 6806761"/>
              <a:gd name="connsiteY45" fmla="*/ 111621 h 709613"/>
              <a:gd name="connsiteX46" fmla="*/ 6618642 w 6806761"/>
              <a:gd name="connsiteY46" fmla="*/ 35124 h 709613"/>
              <a:gd name="connsiteX47" fmla="*/ 6701689 w 6806761"/>
              <a:gd name="connsiteY47" fmla="*/ 35124 h 709613"/>
              <a:gd name="connsiteX48" fmla="*/ 6701689 w 6806761"/>
              <a:gd name="connsiteY48" fmla="*/ 413445 h 709613"/>
              <a:gd name="connsiteX49" fmla="*/ 6618642 w 6806761"/>
              <a:gd name="connsiteY49" fmla="*/ 451545 h 709613"/>
              <a:gd name="connsiteX50" fmla="*/ 5050887 w 6806761"/>
              <a:gd name="connsiteY50" fmla="*/ 18455 h 709613"/>
              <a:gd name="connsiteX51" fmla="*/ 5258949 w 6806761"/>
              <a:gd name="connsiteY51" fmla="*/ 18455 h 709613"/>
              <a:gd name="connsiteX52" fmla="*/ 5258949 w 6806761"/>
              <a:gd name="connsiteY52" fmla="*/ 92571 h 709613"/>
              <a:gd name="connsiteX53" fmla="*/ 5205073 w 6806761"/>
              <a:gd name="connsiteY53" fmla="*/ 177106 h 709613"/>
              <a:gd name="connsiteX54" fmla="*/ 5205073 w 6806761"/>
              <a:gd name="connsiteY54" fmla="*/ 235744 h 709613"/>
              <a:gd name="connsiteX55" fmla="*/ 5251209 w 6806761"/>
              <a:gd name="connsiteY55" fmla="*/ 235744 h 709613"/>
              <a:gd name="connsiteX56" fmla="*/ 5205073 w 6806761"/>
              <a:gd name="connsiteY56" fmla="*/ 313135 h 709613"/>
              <a:gd name="connsiteX57" fmla="*/ 5205073 w 6806761"/>
              <a:gd name="connsiteY57" fmla="*/ 490240 h 709613"/>
              <a:gd name="connsiteX58" fmla="*/ 5117265 w 6806761"/>
              <a:gd name="connsiteY58" fmla="*/ 557510 h 709613"/>
              <a:gd name="connsiteX59" fmla="*/ 5054161 w 6806761"/>
              <a:gd name="connsiteY59" fmla="*/ 557510 h 709613"/>
              <a:gd name="connsiteX60" fmla="*/ 5054161 w 6806761"/>
              <a:gd name="connsiteY60" fmla="*/ 499467 h 709613"/>
              <a:gd name="connsiteX61" fmla="*/ 5113990 w 6806761"/>
              <a:gd name="connsiteY61" fmla="*/ 499467 h 709613"/>
              <a:gd name="connsiteX62" fmla="*/ 5113990 w 6806761"/>
              <a:gd name="connsiteY62" fmla="*/ 407194 h 709613"/>
              <a:gd name="connsiteX63" fmla="*/ 5039874 w 6806761"/>
              <a:gd name="connsiteY63" fmla="*/ 407194 h 709613"/>
              <a:gd name="connsiteX64" fmla="*/ 5113990 w 6806761"/>
              <a:gd name="connsiteY64" fmla="*/ 299442 h 709613"/>
              <a:gd name="connsiteX65" fmla="*/ 5113990 w 6806761"/>
              <a:gd name="connsiteY65" fmla="*/ 162223 h 709613"/>
              <a:gd name="connsiteX66" fmla="*/ 5171735 w 6806761"/>
              <a:gd name="connsiteY66" fmla="*/ 75605 h 709613"/>
              <a:gd name="connsiteX67" fmla="*/ 5050887 w 6806761"/>
              <a:gd name="connsiteY67" fmla="*/ 75605 h 709613"/>
              <a:gd name="connsiteX68" fmla="*/ 5766453 w 6806761"/>
              <a:gd name="connsiteY68" fmla="*/ 15776 h 709613"/>
              <a:gd name="connsiteX69" fmla="*/ 5872418 w 6806761"/>
              <a:gd name="connsiteY69" fmla="*/ 16371 h 709613"/>
              <a:gd name="connsiteX70" fmla="*/ 5866763 w 6806761"/>
              <a:gd name="connsiteY70" fmla="*/ 47030 h 709613"/>
              <a:gd name="connsiteX71" fmla="*/ 6164419 w 6806761"/>
              <a:gd name="connsiteY71" fmla="*/ 47030 h 709613"/>
              <a:gd name="connsiteX72" fmla="*/ 6164717 w 6806761"/>
              <a:gd name="connsiteY72" fmla="*/ 486370 h 709613"/>
              <a:gd name="connsiteX73" fmla="*/ 6207281 w 6806761"/>
              <a:gd name="connsiteY73" fmla="*/ 486370 h 709613"/>
              <a:gd name="connsiteX74" fmla="*/ 6173349 w 6806761"/>
              <a:gd name="connsiteY74" fmla="*/ 561082 h 709613"/>
              <a:gd name="connsiteX75" fmla="*/ 6059942 w 6806761"/>
              <a:gd name="connsiteY75" fmla="*/ 561082 h 709613"/>
              <a:gd name="connsiteX76" fmla="*/ 6060239 w 6806761"/>
              <a:gd name="connsiteY76" fmla="*/ 120551 h 709613"/>
              <a:gd name="connsiteX77" fmla="*/ 5853666 w 6806761"/>
              <a:gd name="connsiteY77" fmla="*/ 120551 h 709613"/>
              <a:gd name="connsiteX78" fmla="*/ 5775382 w 6806761"/>
              <a:gd name="connsiteY78" fmla="*/ 555129 h 709613"/>
              <a:gd name="connsiteX79" fmla="*/ 5671798 w 6806761"/>
              <a:gd name="connsiteY79" fmla="*/ 555724 h 709613"/>
              <a:gd name="connsiteX80" fmla="*/ 5747998 w 6806761"/>
              <a:gd name="connsiteY80" fmla="*/ 120551 h 709613"/>
              <a:gd name="connsiteX81" fmla="*/ 5656022 w 6806761"/>
              <a:gd name="connsiteY81" fmla="*/ 120551 h 709613"/>
              <a:gd name="connsiteX82" fmla="*/ 5656022 w 6806761"/>
              <a:gd name="connsiteY82" fmla="*/ 47030 h 709613"/>
              <a:gd name="connsiteX83" fmla="*/ 5760797 w 6806761"/>
              <a:gd name="connsiteY83" fmla="*/ 47030 h 709613"/>
              <a:gd name="connsiteX84" fmla="*/ 6373671 w 6806761"/>
              <a:gd name="connsiteY84" fmla="*/ 9823 h 709613"/>
              <a:gd name="connsiteX85" fmla="*/ 6481125 w 6806761"/>
              <a:gd name="connsiteY85" fmla="*/ 9823 h 709613"/>
              <a:gd name="connsiteX86" fmla="*/ 6611201 w 6806761"/>
              <a:gd name="connsiteY86" fmla="*/ 177403 h 709613"/>
              <a:gd name="connsiteX87" fmla="*/ 6497496 w 6806761"/>
              <a:gd name="connsiteY87" fmla="*/ 177701 h 709613"/>
              <a:gd name="connsiteX88" fmla="*/ 6429035 w 6806761"/>
              <a:gd name="connsiteY88" fmla="*/ 88404 h 709613"/>
              <a:gd name="connsiteX89" fmla="*/ 6355514 w 6806761"/>
              <a:gd name="connsiteY89" fmla="*/ 184845 h 709613"/>
              <a:gd name="connsiteX90" fmla="*/ 6245084 w 6806761"/>
              <a:gd name="connsiteY90" fmla="*/ 184845 h 709613"/>
              <a:gd name="connsiteX91" fmla="*/ 6724608 w 6806761"/>
              <a:gd name="connsiteY91" fmla="*/ 8930 h 709613"/>
              <a:gd name="connsiteX92" fmla="*/ 6806761 w 6806761"/>
              <a:gd name="connsiteY92" fmla="*/ 8930 h 709613"/>
              <a:gd name="connsiteX93" fmla="*/ 6806761 w 6806761"/>
              <a:gd name="connsiteY93" fmla="*/ 490835 h 709613"/>
              <a:gd name="connsiteX94" fmla="*/ 6767322 w 6806761"/>
              <a:gd name="connsiteY94" fmla="*/ 688916 h 709613"/>
              <a:gd name="connsiteX95" fmla="*/ 6767322 w 6806761"/>
              <a:gd name="connsiteY95" fmla="*/ 687735 h 709613"/>
              <a:gd name="connsiteX96" fmla="*/ 6767322 w 6806761"/>
              <a:gd name="connsiteY96" fmla="*/ 682449 h 709613"/>
              <a:gd name="connsiteX97" fmla="*/ 6767768 w 6806761"/>
              <a:gd name="connsiteY97" fmla="*/ 684311 h 709613"/>
              <a:gd name="connsiteX98" fmla="*/ 6767322 w 6806761"/>
              <a:gd name="connsiteY98" fmla="*/ 673521 h 709613"/>
              <a:gd name="connsiteX99" fmla="*/ 6767322 w 6806761"/>
              <a:gd name="connsiteY99" fmla="*/ 682449 h 709613"/>
              <a:gd name="connsiteX100" fmla="*/ 6722525 w 6806761"/>
              <a:gd name="connsiteY100" fmla="*/ 495598 h 709613"/>
              <a:gd name="connsiteX101" fmla="*/ 6724310 w 6806761"/>
              <a:gd name="connsiteY101" fmla="*/ 490835 h 709613"/>
              <a:gd name="connsiteX102" fmla="*/ 6724608 w 6806761"/>
              <a:gd name="connsiteY102" fmla="*/ 8930 h 709613"/>
              <a:gd name="connsiteX103" fmla="*/ 4770792 w 6806761"/>
              <a:gd name="connsiteY103" fmla="*/ 5060 h 709613"/>
              <a:gd name="connsiteX104" fmla="*/ 4860684 w 6806761"/>
              <a:gd name="connsiteY104" fmla="*/ 5060 h 709613"/>
              <a:gd name="connsiteX105" fmla="*/ 4860684 w 6806761"/>
              <a:gd name="connsiteY105" fmla="*/ 40184 h 709613"/>
              <a:gd name="connsiteX106" fmla="*/ 4972901 w 6806761"/>
              <a:gd name="connsiteY106" fmla="*/ 40184 h 709613"/>
              <a:gd name="connsiteX107" fmla="*/ 4972901 w 6806761"/>
              <a:gd name="connsiteY107" fmla="*/ 337245 h 709613"/>
              <a:gd name="connsiteX108" fmla="*/ 4884200 w 6806761"/>
              <a:gd name="connsiteY108" fmla="*/ 415826 h 709613"/>
              <a:gd name="connsiteX109" fmla="*/ 4860684 w 6806761"/>
              <a:gd name="connsiteY109" fmla="*/ 415826 h 709613"/>
              <a:gd name="connsiteX110" fmla="*/ 4860684 w 6806761"/>
              <a:gd name="connsiteY110" fmla="*/ 487561 h 709613"/>
              <a:gd name="connsiteX111" fmla="*/ 4888367 w 6806761"/>
              <a:gd name="connsiteY111" fmla="*/ 487561 h 709613"/>
              <a:gd name="connsiteX112" fmla="*/ 4878246 w 6806761"/>
              <a:gd name="connsiteY112" fmla="*/ 429816 h 709613"/>
              <a:gd name="connsiteX113" fmla="*/ 4962781 w 6806761"/>
              <a:gd name="connsiteY113" fmla="*/ 429816 h 709613"/>
              <a:gd name="connsiteX114" fmla="*/ 4983021 w 6806761"/>
              <a:gd name="connsiteY114" fmla="*/ 557213 h 709613"/>
              <a:gd name="connsiteX115" fmla="*/ 4899380 w 6806761"/>
              <a:gd name="connsiteY115" fmla="*/ 557213 h 709613"/>
              <a:gd name="connsiteX116" fmla="*/ 4891343 w 6806761"/>
              <a:gd name="connsiteY116" fmla="*/ 506611 h 709613"/>
              <a:gd name="connsiteX117" fmla="*/ 4870507 w 6806761"/>
              <a:gd name="connsiteY117" fmla="*/ 558701 h 709613"/>
              <a:gd name="connsiteX118" fmla="*/ 4657385 w 6806761"/>
              <a:gd name="connsiteY118" fmla="*/ 558701 h 709613"/>
              <a:gd name="connsiteX119" fmla="*/ 4657385 w 6806761"/>
              <a:gd name="connsiteY119" fmla="*/ 487561 h 709613"/>
              <a:gd name="connsiteX120" fmla="*/ 4770792 w 6806761"/>
              <a:gd name="connsiteY120" fmla="*/ 487561 h 709613"/>
              <a:gd name="connsiteX121" fmla="*/ 4770792 w 6806761"/>
              <a:gd name="connsiteY121" fmla="*/ 415826 h 709613"/>
              <a:gd name="connsiteX122" fmla="*/ 4660362 w 6806761"/>
              <a:gd name="connsiteY122" fmla="*/ 415826 h 709613"/>
              <a:gd name="connsiteX123" fmla="*/ 4660958 w 6806761"/>
              <a:gd name="connsiteY123" fmla="*/ 48220 h 709613"/>
              <a:gd name="connsiteX124" fmla="*/ 4613630 w 6806761"/>
              <a:gd name="connsiteY124" fmla="*/ 124420 h 709613"/>
              <a:gd name="connsiteX125" fmla="*/ 4613630 w 6806761"/>
              <a:gd name="connsiteY125" fmla="*/ 587276 h 709613"/>
              <a:gd name="connsiteX126" fmla="*/ 4535644 w 6806761"/>
              <a:gd name="connsiteY126" fmla="*/ 706934 h 709613"/>
              <a:gd name="connsiteX127" fmla="*/ 4458550 w 6806761"/>
              <a:gd name="connsiteY127" fmla="*/ 709613 h 709613"/>
              <a:gd name="connsiteX128" fmla="*/ 4456169 w 6806761"/>
              <a:gd name="connsiteY128" fmla="*/ 616446 h 709613"/>
              <a:gd name="connsiteX129" fmla="*/ 4524333 w 6806761"/>
              <a:gd name="connsiteY129" fmla="*/ 619423 h 709613"/>
              <a:gd name="connsiteX130" fmla="*/ 4525226 w 6806761"/>
              <a:gd name="connsiteY130" fmla="*/ 378024 h 709613"/>
              <a:gd name="connsiteX131" fmla="*/ 4432953 w 6806761"/>
              <a:gd name="connsiteY131" fmla="*/ 378024 h 709613"/>
              <a:gd name="connsiteX132" fmla="*/ 4432953 w 6806761"/>
              <a:gd name="connsiteY132" fmla="*/ 378021 h 709613"/>
              <a:gd name="connsiteX133" fmla="*/ 181908 w 6806761"/>
              <a:gd name="connsiteY133" fmla="*/ 378021 h 709613"/>
              <a:gd name="connsiteX134" fmla="*/ 181908 w 6806761"/>
              <a:gd name="connsiteY134" fmla="*/ 378022 h 709613"/>
              <a:gd name="connsiteX135" fmla="*/ 0 w 6806761"/>
              <a:gd name="connsiteY135" fmla="*/ 340222 h 709613"/>
              <a:gd name="connsiteX136" fmla="*/ 181908 w 6806761"/>
              <a:gd name="connsiteY136" fmla="*/ 302422 h 709613"/>
              <a:gd name="connsiteX137" fmla="*/ 181908 w 6806761"/>
              <a:gd name="connsiteY137" fmla="*/ 302421 h 709613"/>
              <a:gd name="connsiteX138" fmla="*/ 4435037 w 6806761"/>
              <a:gd name="connsiteY138" fmla="*/ 302421 h 709613"/>
              <a:gd name="connsiteX139" fmla="*/ 4435037 w 6806761"/>
              <a:gd name="connsiteY139" fmla="*/ 303907 h 709613"/>
              <a:gd name="connsiteX140" fmla="*/ 4525226 w 6806761"/>
              <a:gd name="connsiteY140" fmla="*/ 303907 h 709613"/>
              <a:gd name="connsiteX141" fmla="*/ 4525226 w 6806761"/>
              <a:gd name="connsiteY141" fmla="*/ 207169 h 709613"/>
              <a:gd name="connsiteX142" fmla="*/ 4432655 w 6806761"/>
              <a:gd name="connsiteY142" fmla="*/ 207169 h 709613"/>
              <a:gd name="connsiteX143" fmla="*/ 4432655 w 6806761"/>
              <a:gd name="connsiteY143" fmla="*/ 139899 h 709613"/>
              <a:gd name="connsiteX144" fmla="*/ 4500818 w 6806761"/>
              <a:gd name="connsiteY144" fmla="*/ 139601 h 709613"/>
              <a:gd name="connsiteX145" fmla="*/ 4508260 w 6806761"/>
              <a:gd name="connsiteY145" fmla="*/ 129481 h 709613"/>
              <a:gd name="connsiteX146" fmla="*/ 4430274 w 6806761"/>
              <a:gd name="connsiteY146" fmla="*/ 8335 h 709613"/>
              <a:gd name="connsiteX147" fmla="*/ 4531774 w 6806761"/>
              <a:gd name="connsiteY147" fmla="*/ 8037 h 709613"/>
              <a:gd name="connsiteX148" fmla="*/ 4561242 w 6806761"/>
              <a:gd name="connsiteY148" fmla="*/ 54174 h 709613"/>
              <a:gd name="connsiteX149" fmla="*/ 4591603 w 6806761"/>
              <a:gd name="connsiteY149" fmla="*/ 7739 h 709613"/>
              <a:gd name="connsiteX150" fmla="*/ 4686853 w 6806761"/>
              <a:gd name="connsiteY150" fmla="*/ 7739 h 709613"/>
              <a:gd name="connsiteX151" fmla="*/ 4666017 w 6806761"/>
              <a:gd name="connsiteY151" fmla="*/ 40184 h 709613"/>
              <a:gd name="connsiteX152" fmla="*/ 4770792 w 6806761"/>
              <a:gd name="connsiteY152" fmla="*/ 40184 h 709613"/>
              <a:gd name="connsiteX153" fmla="*/ 5574762 w 6806761"/>
              <a:gd name="connsiteY153" fmla="*/ 0 h 709613"/>
              <a:gd name="connsiteX154" fmla="*/ 5555117 w 6806761"/>
              <a:gd name="connsiteY154" fmla="*/ 74712 h 709613"/>
              <a:gd name="connsiteX155" fmla="*/ 5347055 w 6806761"/>
              <a:gd name="connsiteY155" fmla="*/ 94060 h 709613"/>
              <a:gd name="connsiteX156" fmla="*/ 5347055 w 6806761"/>
              <a:gd name="connsiteY156" fmla="*/ 535186 h 709613"/>
              <a:gd name="connsiteX157" fmla="*/ 5272343 w 6806761"/>
              <a:gd name="connsiteY157" fmla="*/ 568821 h 709613"/>
              <a:gd name="connsiteX158" fmla="*/ 5272343 w 6806761"/>
              <a:gd name="connsiteY158" fmla="*/ 24408 h 70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6806761" h="709613">
                <a:moveTo>
                  <a:pt x="6767322" y="688916"/>
                </a:moveTo>
                <a:lnTo>
                  <a:pt x="6767321" y="701948"/>
                </a:lnTo>
                <a:cubicBezTo>
                  <a:pt x="6767272" y="703908"/>
                  <a:pt x="6767148" y="701700"/>
                  <a:pt x="6766875" y="691158"/>
                </a:cubicBezTo>
                <a:close/>
                <a:moveTo>
                  <a:pt x="6266217" y="482501"/>
                </a:moveTo>
                <a:lnTo>
                  <a:pt x="6595723" y="482501"/>
                </a:lnTo>
                <a:lnTo>
                  <a:pt x="6564767" y="549771"/>
                </a:lnTo>
                <a:lnTo>
                  <a:pt x="6266217" y="549771"/>
                </a:lnTo>
                <a:close/>
                <a:moveTo>
                  <a:pt x="6511486" y="313432"/>
                </a:moveTo>
                <a:lnTo>
                  <a:pt x="6590663" y="313432"/>
                </a:lnTo>
                <a:lnTo>
                  <a:pt x="6562683" y="439936"/>
                </a:lnTo>
                <a:lnTo>
                  <a:pt x="6483209" y="439936"/>
                </a:lnTo>
                <a:close/>
                <a:moveTo>
                  <a:pt x="6364742" y="313432"/>
                </a:moveTo>
                <a:lnTo>
                  <a:pt x="6444216" y="313432"/>
                </a:lnTo>
                <a:lnTo>
                  <a:pt x="6471303" y="439936"/>
                </a:lnTo>
                <a:lnTo>
                  <a:pt x="6391828" y="439936"/>
                </a:lnTo>
                <a:close/>
                <a:moveTo>
                  <a:pt x="6261157" y="313432"/>
                </a:moveTo>
                <a:lnTo>
                  <a:pt x="6340631" y="313432"/>
                </a:lnTo>
                <a:lnTo>
                  <a:pt x="6367718" y="439936"/>
                </a:lnTo>
                <a:lnTo>
                  <a:pt x="6288244" y="439936"/>
                </a:lnTo>
                <a:close/>
                <a:moveTo>
                  <a:pt x="6262646" y="209550"/>
                </a:moveTo>
                <a:lnTo>
                  <a:pt x="6602866" y="209550"/>
                </a:lnTo>
                <a:lnTo>
                  <a:pt x="6571613" y="276523"/>
                </a:lnTo>
                <a:lnTo>
                  <a:pt x="6262646" y="276523"/>
                </a:lnTo>
                <a:close/>
                <a:moveTo>
                  <a:pt x="5466117" y="121146"/>
                </a:moveTo>
                <a:lnTo>
                  <a:pt x="5537555" y="121146"/>
                </a:lnTo>
                <a:lnTo>
                  <a:pt x="5589942" y="558701"/>
                </a:lnTo>
                <a:lnTo>
                  <a:pt x="5519100" y="558701"/>
                </a:lnTo>
                <a:close/>
                <a:moveTo>
                  <a:pt x="5375034" y="121146"/>
                </a:moveTo>
                <a:lnTo>
                  <a:pt x="5446174" y="121146"/>
                </a:lnTo>
                <a:lnTo>
                  <a:pt x="5446174" y="495598"/>
                </a:lnTo>
                <a:lnTo>
                  <a:pt x="5460164" y="495598"/>
                </a:lnTo>
                <a:lnTo>
                  <a:pt x="5455104" y="455117"/>
                </a:lnTo>
                <a:lnTo>
                  <a:pt x="5497073" y="455117"/>
                </a:lnTo>
                <a:lnTo>
                  <a:pt x="5513148" y="560785"/>
                </a:lnTo>
                <a:lnTo>
                  <a:pt x="5467606" y="560785"/>
                </a:lnTo>
                <a:lnTo>
                  <a:pt x="5462248" y="508695"/>
                </a:lnTo>
                <a:lnTo>
                  <a:pt x="5440221" y="558701"/>
                </a:lnTo>
                <a:lnTo>
                  <a:pt x="5375034" y="558701"/>
                </a:lnTo>
                <a:close/>
                <a:moveTo>
                  <a:pt x="4860387" y="111621"/>
                </a:moveTo>
                <a:lnTo>
                  <a:pt x="4860387" y="344686"/>
                </a:lnTo>
                <a:lnTo>
                  <a:pt x="4885390" y="344388"/>
                </a:lnTo>
                <a:lnTo>
                  <a:pt x="4885390" y="111621"/>
                </a:lnTo>
                <a:close/>
                <a:moveTo>
                  <a:pt x="4747873" y="111621"/>
                </a:moveTo>
                <a:lnTo>
                  <a:pt x="4747873" y="344686"/>
                </a:lnTo>
                <a:lnTo>
                  <a:pt x="4770792" y="344686"/>
                </a:lnTo>
                <a:lnTo>
                  <a:pt x="4770792" y="111621"/>
                </a:lnTo>
                <a:close/>
                <a:moveTo>
                  <a:pt x="6618642" y="35124"/>
                </a:moveTo>
                <a:lnTo>
                  <a:pt x="6701689" y="35124"/>
                </a:lnTo>
                <a:lnTo>
                  <a:pt x="6701689" y="413445"/>
                </a:lnTo>
                <a:lnTo>
                  <a:pt x="6618642" y="451545"/>
                </a:lnTo>
                <a:close/>
                <a:moveTo>
                  <a:pt x="5050887" y="18455"/>
                </a:moveTo>
                <a:lnTo>
                  <a:pt x="5258949" y="18455"/>
                </a:lnTo>
                <a:lnTo>
                  <a:pt x="5258949" y="92571"/>
                </a:lnTo>
                <a:lnTo>
                  <a:pt x="5205073" y="177106"/>
                </a:lnTo>
                <a:lnTo>
                  <a:pt x="5205073" y="235744"/>
                </a:lnTo>
                <a:lnTo>
                  <a:pt x="5251209" y="235744"/>
                </a:lnTo>
                <a:lnTo>
                  <a:pt x="5205073" y="313135"/>
                </a:lnTo>
                <a:lnTo>
                  <a:pt x="5205073" y="490240"/>
                </a:lnTo>
                <a:lnTo>
                  <a:pt x="5117265" y="557510"/>
                </a:lnTo>
                <a:lnTo>
                  <a:pt x="5054161" y="557510"/>
                </a:lnTo>
                <a:lnTo>
                  <a:pt x="5054161" y="499467"/>
                </a:lnTo>
                <a:lnTo>
                  <a:pt x="5113990" y="499467"/>
                </a:lnTo>
                <a:lnTo>
                  <a:pt x="5113990" y="407194"/>
                </a:lnTo>
                <a:lnTo>
                  <a:pt x="5039874" y="407194"/>
                </a:lnTo>
                <a:lnTo>
                  <a:pt x="5113990" y="299442"/>
                </a:lnTo>
                <a:lnTo>
                  <a:pt x="5113990" y="162223"/>
                </a:lnTo>
                <a:lnTo>
                  <a:pt x="5171735" y="75605"/>
                </a:lnTo>
                <a:lnTo>
                  <a:pt x="5050887" y="75605"/>
                </a:lnTo>
                <a:close/>
                <a:moveTo>
                  <a:pt x="5766453" y="15776"/>
                </a:moveTo>
                <a:lnTo>
                  <a:pt x="5872418" y="16371"/>
                </a:lnTo>
                <a:lnTo>
                  <a:pt x="5866763" y="47030"/>
                </a:lnTo>
                <a:lnTo>
                  <a:pt x="6164419" y="47030"/>
                </a:lnTo>
                <a:cubicBezTo>
                  <a:pt x="6164518" y="193477"/>
                  <a:pt x="6164618" y="339923"/>
                  <a:pt x="6164717" y="486370"/>
                </a:cubicBezTo>
                <a:lnTo>
                  <a:pt x="6207281" y="486370"/>
                </a:lnTo>
                <a:lnTo>
                  <a:pt x="6173349" y="561082"/>
                </a:lnTo>
                <a:lnTo>
                  <a:pt x="6059942" y="561082"/>
                </a:lnTo>
                <a:lnTo>
                  <a:pt x="6060239" y="120551"/>
                </a:lnTo>
                <a:lnTo>
                  <a:pt x="5853666" y="120551"/>
                </a:lnTo>
                <a:lnTo>
                  <a:pt x="5775382" y="555129"/>
                </a:lnTo>
                <a:lnTo>
                  <a:pt x="5671798" y="555724"/>
                </a:lnTo>
                <a:lnTo>
                  <a:pt x="5747998" y="120551"/>
                </a:lnTo>
                <a:lnTo>
                  <a:pt x="5656022" y="120551"/>
                </a:lnTo>
                <a:lnTo>
                  <a:pt x="5656022" y="47030"/>
                </a:lnTo>
                <a:lnTo>
                  <a:pt x="5760797" y="47030"/>
                </a:lnTo>
                <a:close/>
                <a:moveTo>
                  <a:pt x="6373671" y="9823"/>
                </a:moveTo>
                <a:lnTo>
                  <a:pt x="6481125" y="9823"/>
                </a:lnTo>
                <a:lnTo>
                  <a:pt x="6611201" y="177403"/>
                </a:lnTo>
                <a:lnTo>
                  <a:pt x="6497496" y="177701"/>
                </a:lnTo>
                <a:lnTo>
                  <a:pt x="6429035" y="88404"/>
                </a:lnTo>
                <a:lnTo>
                  <a:pt x="6355514" y="184845"/>
                </a:lnTo>
                <a:lnTo>
                  <a:pt x="6245084" y="184845"/>
                </a:lnTo>
                <a:close/>
                <a:moveTo>
                  <a:pt x="6724608" y="8930"/>
                </a:moveTo>
                <a:lnTo>
                  <a:pt x="6806761" y="8930"/>
                </a:lnTo>
                <a:lnTo>
                  <a:pt x="6806761" y="490835"/>
                </a:lnTo>
                <a:lnTo>
                  <a:pt x="6767322" y="688916"/>
                </a:lnTo>
                <a:lnTo>
                  <a:pt x="6767322" y="687735"/>
                </a:lnTo>
                <a:lnTo>
                  <a:pt x="6767322" y="682449"/>
                </a:lnTo>
                <a:lnTo>
                  <a:pt x="6767768" y="684311"/>
                </a:lnTo>
                <a:cubicBezTo>
                  <a:pt x="6767495" y="673769"/>
                  <a:pt x="6767371" y="671562"/>
                  <a:pt x="6767322" y="673521"/>
                </a:cubicBezTo>
                <a:lnTo>
                  <a:pt x="6767322" y="682449"/>
                </a:lnTo>
                <a:lnTo>
                  <a:pt x="6722525" y="495598"/>
                </a:lnTo>
                <a:lnTo>
                  <a:pt x="6724310" y="490835"/>
                </a:lnTo>
                <a:cubicBezTo>
                  <a:pt x="6724409" y="330200"/>
                  <a:pt x="6724509" y="169565"/>
                  <a:pt x="6724608" y="8930"/>
                </a:cubicBezTo>
                <a:close/>
                <a:moveTo>
                  <a:pt x="4770792" y="5060"/>
                </a:moveTo>
                <a:lnTo>
                  <a:pt x="4860684" y="5060"/>
                </a:lnTo>
                <a:lnTo>
                  <a:pt x="4860684" y="40184"/>
                </a:lnTo>
                <a:lnTo>
                  <a:pt x="4972901" y="40184"/>
                </a:lnTo>
                <a:lnTo>
                  <a:pt x="4972901" y="337245"/>
                </a:lnTo>
                <a:lnTo>
                  <a:pt x="4884200" y="415826"/>
                </a:lnTo>
                <a:lnTo>
                  <a:pt x="4860684" y="415826"/>
                </a:lnTo>
                <a:lnTo>
                  <a:pt x="4860684" y="487561"/>
                </a:lnTo>
                <a:lnTo>
                  <a:pt x="4888367" y="487561"/>
                </a:lnTo>
                <a:lnTo>
                  <a:pt x="4878246" y="429816"/>
                </a:lnTo>
                <a:lnTo>
                  <a:pt x="4962781" y="429816"/>
                </a:lnTo>
                <a:lnTo>
                  <a:pt x="4983021" y="557213"/>
                </a:lnTo>
                <a:lnTo>
                  <a:pt x="4899380" y="557213"/>
                </a:lnTo>
                <a:lnTo>
                  <a:pt x="4891343" y="506611"/>
                </a:lnTo>
                <a:lnTo>
                  <a:pt x="4870507" y="558701"/>
                </a:lnTo>
                <a:lnTo>
                  <a:pt x="4657385" y="558701"/>
                </a:lnTo>
                <a:lnTo>
                  <a:pt x="4657385" y="487561"/>
                </a:lnTo>
                <a:lnTo>
                  <a:pt x="4770792" y="487561"/>
                </a:lnTo>
                <a:lnTo>
                  <a:pt x="4770792" y="415826"/>
                </a:lnTo>
                <a:lnTo>
                  <a:pt x="4660362" y="415826"/>
                </a:lnTo>
                <a:cubicBezTo>
                  <a:pt x="4660561" y="293291"/>
                  <a:pt x="4660759" y="170755"/>
                  <a:pt x="4660958" y="48220"/>
                </a:cubicBezTo>
                <a:lnTo>
                  <a:pt x="4613630" y="124420"/>
                </a:lnTo>
                <a:lnTo>
                  <a:pt x="4613630" y="587276"/>
                </a:lnTo>
                <a:lnTo>
                  <a:pt x="4535644" y="706934"/>
                </a:lnTo>
                <a:lnTo>
                  <a:pt x="4458550" y="709613"/>
                </a:lnTo>
                <a:cubicBezTo>
                  <a:pt x="4456963" y="634901"/>
                  <a:pt x="4457756" y="691158"/>
                  <a:pt x="4456169" y="616446"/>
                </a:cubicBezTo>
                <a:lnTo>
                  <a:pt x="4524333" y="619423"/>
                </a:lnTo>
                <a:cubicBezTo>
                  <a:pt x="4524631" y="583407"/>
                  <a:pt x="4524928" y="414040"/>
                  <a:pt x="4525226" y="378024"/>
                </a:cubicBezTo>
                <a:lnTo>
                  <a:pt x="4432953" y="378024"/>
                </a:lnTo>
                <a:lnTo>
                  <a:pt x="4432953" y="378021"/>
                </a:lnTo>
                <a:lnTo>
                  <a:pt x="181908" y="378021"/>
                </a:lnTo>
                <a:lnTo>
                  <a:pt x="181908" y="378022"/>
                </a:lnTo>
                <a:lnTo>
                  <a:pt x="0" y="340222"/>
                </a:lnTo>
                <a:lnTo>
                  <a:pt x="181908" y="302422"/>
                </a:lnTo>
                <a:lnTo>
                  <a:pt x="181908" y="302421"/>
                </a:lnTo>
                <a:lnTo>
                  <a:pt x="4435037" y="302421"/>
                </a:lnTo>
                <a:lnTo>
                  <a:pt x="4435037" y="303907"/>
                </a:lnTo>
                <a:lnTo>
                  <a:pt x="4525226" y="303907"/>
                </a:lnTo>
                <a:lnTo>
                  <a:pt x="4525226" y="207169"/>
                </a:lnTo>
                <a:lnTo>
                  <a:pt x="4432655" y="207169"/>
                </a:lnTo>
                <a:lnTo>
                  <a:pt x="4432655" y="139899"/>
                </a:lnTo>
                <a:lnTo>
                  <a:pt x="4500818" y="139601"/>
                </a:lnTo>
                <a:lnTo>
                  <a:pt x="4508260" y="129481"/>
                </a:lnTo>
                <a:lnTo>
                  <a:pt x="4430274" y="8335"/>
                </a:lnTo>
                <a:lnTo>
                  <a:pt x="4531774" y="8037"/>
                </a:lnTo>
                <a:lnTo>
                  <a:pt x="4561242" y="54174"/>
                </a:lnTo>
                <a:lnTo>
                  <a:pt x="4591603" y="7739"/>
                </a:lnTo>
                <a:lnTo>
                  <a:pt x="4686853" y="7739"/>
                </a:lnTo>
                <a:lnTo>
                  <a:pt x="4666017" y="40184"/>
                </a:lnTo>
                <a:lnTo>
                  <a:pt x="4770792" y="40184"/>
                </a:lnTo>
                <a:close/>
                <a:moveTo>
                  <a:pt x="5574762" y="0"/>
                </a:moveTo>
                <a:lnTo>
                  <a:pt x="5555117" y="74712"/>
                </a:lnTo>
                <a:lnTo>
                  <a:pt x="5347055" y="94060"/>
                </a:lnTo>
                <a:lnTo>
                  <a:pt x="5347055" y="535186"/>
                </a:lnTo>
                <a:lnTo>
                  <a:pt x="5272343" y="568821"/>
                </a:lnTo>
                <a:lnTo>
                  <a:pt x="5272343" y="24408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41000">
                <a:schemeClr val="bg1"/>
              </a:gs>
              <a:gs pos="43000">
                <a:schemeClr val="tx1">
                  <a:lumMod val="75000"/>
                  <a:lumOff val="25000"/>
                </a:schemeClr>
              </a:gs>
              <a:gs pos="83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3078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-433388"/>
            <a:ext cx="20780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982663" y="569913"/>
            <a:ext cx="19050" cy="715962"/>
          </a:xfrm>
          <a:prstGeom prst="rect">
            <a:avLst/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80" name="文本框 12"/>
          <p:cNvSpPr txBox="1">
            <a:spLocks noChangeArrowheads="1"/>
          </p:cNvSpPr>
          <p:nvPr/>
        </p:nvSpPr>
        <p:spPr bwMode="auto">
          <a:xfrm>
            <a:off x="982663" y="2446338"/>
            <a:ext cx="1044257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        互联网不仅仅是一种技术，不仅仅是一种产业，更是一种思想，是一种价值观。互联网将是创造明天的外在动力。创造明天最重要的是改变思想，通过改变思想创造明天。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——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阿里巴巴董事局主席  马云</a:t>
            </a:r>
            <a:endParaRPr lang="en-US" altLang="zh-CN" sz="2200" b="1" dirty="0"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        互联网其实不是技术，互联网其实是一种观念，互联网是一种方法论，我把它总结成七个字，“专注、极致、口碑、快”。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  <a:cs typeface="华文黑体" panose="02010600040101010101" pitchFamily="2" charset="-122"/>
            </a:endParaRPr>
          </a:p>
          <a:p>
            <a:pPr algn="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——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anose="02010600040101010101" pitchFamily="2" charset="-122"/>
              </a:rPr>
              <a:t>小米公司董事长  雷军</a:t>
            </a:r>
          </a:p>
        </p:txBody>
      </p:sp>
      <p:sp>
        <p:nvSpPr>
          <p:cNvPr id="3081" name="文本框 2"/>
          <p:cNvSpPr txBox="1">
            <a:spLocks noChangeArrowheads="1"/>
          </p:cNvSpPr>
          <p:nvPr/>
        </p:nvSpPr>
        <p:spPr bwMode="auto">
          <a:xfrm>
            <a:off x="4043363" y="1546225"/>
            <a:ext cx="41052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关于互联网思维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73548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第六式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社会化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pic>
        <p:nvPicPr>
          <p:cNvPr id="14340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矩形 2"/>
          <p:cNvSpPr>
            <a:spLocks noChangeArrowheads="1"/>
          </p:cNvSpPr>
          <p:nvPr/>
        </p:nvSpPr>
        <p:spPr bwMode="auto">
          <a:xfrm>
            <a:off x="2730500" y="4646613"/>
            <a:ext cx="69865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在社会化商业时代，用户遗忘的形式存在。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利用社会化媒体，可以重塑企业和用户之间的沟通关系。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利用社会化网络，可以重塑组织管理和商业运作模式。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半闭框 3"/>
          <p:cNvSpPr/>
          <p:nvPr/>
        </p:nvSpPr>
        <p:spPr>
          <a:xfrm>
            <a:off x="2730500" y="4573588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191625" y="6267450"/>
            <a:ext cx="252413" cy="250825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社会化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903763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社会化媒体的重要特征是人基于价值观、兴趣和社会关系链接在一起。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公司面对的用户是以网状结构的社群形式存在的。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社会化媒体的本质就是“人人都是自媒体”。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437112"/>
            <a:ext cx="10417175" cy="1800176"/>
          </a:xfrm>
          <a:prstGeom prst="snip1Rect">
            <a:avLst>
              <a:gd name="adj" fmla="val 42063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78066" y="1844824"/>
            <a:ext cx="80329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社会化媒体，重塑企业和用户的沟通关系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2941">
            <a:off x="8975449" y="3248230"/>
            <a:ext cx="2382534" cy="4328270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410940" y="4442589"/>
            <a:ext cx="756537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自从罗永浩宣布发布锤子手机以来，就饱受争议。随着锤子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的推出，在骂声和支持声的交织下，却为罗永浩和锤子科技带来持续的热度和数百万的死忠粉。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20098" y="5711911"/>
            <a:ext cx="5464134" cy="440693"/>
            <a:chOff x="2720098" y="5711911"/>
            <a:chExt cx="5464134" cy="440693"/>
          </a:xfrm>
        </p:grpSpPr>
        <p:sp>
          <p:nvSpPr>
            <p:cNvPr id="18" name="矩形 17"/>
            <p:cNvSpPr/>
            <p:nvPr/>
          </p:nvSpPr>
          <p:spPr>
            <a:xfrm>
              <a:off x="2821448" y="5737405"/>
              <a:ext cx="5362783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请问：罗永浩为什么经常转发网友对他的嘲讽？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20098" y="5711911"/>
              <a:ext cx="5464134" cy="440693"/>
              <a:chOff x="2450564" y="5724611"/>
              <a:chExt cx="5592752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社会化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919536" y="2497138"/>
            <a:ext cx="84249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众包是以“蜂群思维”和层级架构为核心的互联网协作模式，维基百科就是典型的众包产品。传统企业要思考如何利用外脑，不用招募，便可“天下贤才入吾彀中”。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437112"/>
            <a:ext cx="10417175" cy="1800176"/>
          </a:xfrm>
          <a:prstGeom prst="snip1Rect">
            <a:avLst>
              <a:gd name="adj" fmla="val 42063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28771" y="1844824"/>
            <a:ext cx="192873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众包协作</a:t>
            </a: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310077" y="4429865"/>
            <a:ext cx="763738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维基百科自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日正式成立，截至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月，全球所有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282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种语言的独立运作版本共突破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万个条目，总登记用户也超越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万人，而总编辑次数更是超越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亿次。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20094" y="5711911"/>
            <a:ext cx="5536146" cy="440693"/>
            <a:chOff x="2720094" y="5711911"/>
            <a:chExt cx="5536146" cy="440693"/>
          </a:xfrm>
        </p:grpSpPr>
        <p:sp>
          <p:nvSpPr>
            <p:cNvPr id="18" name="矩形 17"/>
            <p:cNvSpPr/>
            <p:nvPr/>
          </p:nvSpPr>
          <p:spPr>
            <a:xfrm>
              <a:off x="2720094" y="5737405"/>
              <a:ext cx="5536146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请问：为什么用户会乐于参与产品的开发及完善？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20098" y="5711911"/>
              <a:ext cx="5464134" cy="440693"/>
              <a:chOff x="2450564" y="5724611"/>
              <a:chExt cx="5592752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8" r="14032" b="31683"/>
          <a:stretch>
            <a:fillRect/>
          </a:stretch>
        </p:blipFill>
        <p:spPr>
          <a:xfrm>
            <a:off x="8849450" y="3726141"/>
            <a:ext cx="3168353" cy="291278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73548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第七式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大数据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pic>
        <p:nvPicPr>
          <p:cNvPr id="15364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矩形 2"/>
          <p:cNvSpPr>
            <a:spLocks noChangeArrowheads="1"/>
          </p:cNvSpPr>
          <p:nvPr/>
        </p:nvSpPr>
        <p:spPr bwMode="auto">
          <a:xfrm>
            <a:off x="2279650" y="4614863"/>
            <a:ext cx="76327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大数据的价值不在大，而在于挖掘和预测的能力。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大数据思维的核心是理解数据的价值，通过数据处理创造商业价值。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数据资产成为核心竞争力，小企业也要有大数据。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2478088" y="4583113"/>
            <a:ext cx="252412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659938" y="6243638"/>
            <a:ext cx="252412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631504" y="2497138"/>
            <a:ext cx="907300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用户在网络上一般会产生信息、行为、关系三个层面的数据，这些数据的沉淀，有助于企业进行预测和决策。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在大数据时代，数据已经成为企业的重要资产，甚至是核心资产。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360863"/>
            <a:ext cx="10417175" cy="1876425"/>
          </a:xfrm>
          <a:prstGeom prst="snip1Rect">
            <a:avLst>
              <a:gd name="adj" fmla="val 40618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500" y="3390757"/>
            <a:ext cx="3863752" cy="3483542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组合 5"/>
          <p:cNvGrpSpPr/>
          <p:nvPr/>
        </p:nvGrpSpPr>
        <p:grpSpPr bwMode="auto"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17" name="矩形 16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19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20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</a:p>
          </p:txBody>
        </p:sp>
      </p:grp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1127125" y="423863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大数据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22" name="矩形 2"/>
          <p:cNvSpPr>
            <a:spLocks noChangeArrowheads="1"/>
          </p:cNvSpPr>
          <p:nvPr/>
        </p:nvSpPr>
        <p:spPr bwMode="auto">
          <a:xfrm>
            <a:off x="1558131" y="4358643"/>
            <a:ext cx="7338252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2004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年便开始统计日志。每个用户在淘宝上的浏览、购买、支付等任意行为都被日志系统记录下。基于用户的浏览和购买信息，阿里得到了用户偏好的精确信息，做出了强大的精确广告系统。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604748" y="1844824"/>
            <a:ext cx="49808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数据资产成为核心竞争力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719736" y="5702015"/>
            <a:ext cx="4030325" cy="403981"/>
            <a:chOff x="2720098" y="5711911"/>
            <a:chExt cx="4030325" cy="440693"/>
          </a:xfrm>
        </p:grpSpPr>
        <p:sp>
          <p:nvSpPr>
            <p:cNvPr id="24" name="矩形 23"/>
            <p:cNvSpPr/>
            <p:nvPr/>
          </p:nvSpPr>
          <p:spPr>
            <a:xfrm>
              <a:off x="2827799" y="5711911"/>
              <a:ext cx="3922624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请问：没有大数据的企业怎么破？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720098" y="5711911"/>
              <a:ext cx="4023975" cy="440693"/>
              <a:chOff x="2450564" y="5724611"/>
              <a:chExt cx="5592752" cy="440693"/>
            </a:xfrm>
          </p:grpSpPr>
          <p:sp>
            <p:nvSpPr>
              <p:cNvPr id="26" name="半闭框 25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半闭框 26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990669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大数据时代，企业战略将从“业务驱动”转向“数据驱动”。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海量的用户访问行为数据信息看似零散，但背后隐藏着必然的消费行为逻辑。大数据分析能获悉产品在各区域、各时间段、各消费群的库存和预售情况，进而进行市场判断，并依此为依据进行产品和运营的调整。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8" y="4869160"/>
            <a:ext cx="10417175" cy="1368128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36796" y="1844824"/>
            <a:ext cx="4108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大数据驱动运营管理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4190455"/>
            <a:ext cx="2448471" cy="2448471"/>
          </a:xfrm>
          <a:prstGeom prst="rect">
            <a:avLst/>
          </a:prstGeom>
        </p:spPr>
      </p:pic>
      <p:grpSp>
        <p:nvGrpSpPr>
          <p:cNvPr id="14" name="组合 5"/>
          <p:cNvGrpSpPr/>
          <p:nvPr/>
        </p:nvGrpSpPr>
        <p:grpSpPr bwMode="auto">
          <a:xfrm>
            <a:off x="857250" y="1216025"/>
            <a:ext cx="3532307" cy="468313"/>
            <a:chOff x="863910" y="1300130"/>
            <a:chExt cx="3531677" cy="468897"/>
          </a:xfrm>
        </p:grpSpPr>
        <p:sp>
          <p:nvSpPr>
            <p:cNvPr id="15" name="矩形 14"/>
            <p:cNvSpPr/>
            <p:nvPr/>
          </p:nvSpPr>
          <p:spPr bwMode="auto">
            <a:xfrm>
              <a:off x="2267010" y="1341456"/>
              <a:ext cx="2128577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17" name="文本框 1"/>
            <p:cNvSpPr txBox="1">
              <a:spLocks noChangeArrowheads="1"/>
            </p:cNvSpPr>
            <p:nvPr/>
          </p:nvSpPr>
          <p:spPr bwMode="auto">
            <a:xfrm>
              <a:off x="2645701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1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</a:p>
          </p:txBody>
        </p:sp>
      </p:grp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127125" y="423863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大数据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1703512" y="4869160"/>
            <a:ext cx="7338252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号店网站作为企业消费者互动的门户，每天承载着上千万的商品点击、浏览和购买，汇聚成了海量的数据。对于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号店，这是改进运营的依据。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第八式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平台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pic>
        <p:nvPicPr>
          <p:cNvPr id="16388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2"/>
          <p:cNvSpPr>
            <a:spLocks noChangeArrowheads="1"/>
          </p:cNvSpPr>
          <p:nvPr/>
        </p:nvSpPr>
        <p:spPr bwMode="auto">
          <a:xfrm>
            <a:off x="2479675" y="4614863"/>
            <a:ext cx="77882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平台是互联网时代的驱动力。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平台战略的精髓，就是构建多方共赢的平台生态圈。善用现有平台。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让企业成为员工的平台。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2605088" y="4632325"/>
            <a:ext cx="250825" cy="252413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9998075" y="6116638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平台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845558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平台模式的精髓，在于打造一个多主体共赢互利的生态圈。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未来商业竞争不再只是企业与企业之间的肉搏，而是平台与平台之间的竞争，甚至是生态圈与生态圈之间的战争，单一的平台是不具备系统性竞争力的。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9" y="4329992"/>
            <a:ext cx="10417170" cy="1907293"/>
          </a:xfrm>
          <a:prstGeom prst="snip1Rect">
            <a:avLst>
              <a:gd name="adj" fmla="val 37849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374210" y="1844824"/>
            <a:ext cx="54168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构建多方共赢的平台生态圈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4" r="22034"/>
          <a:stretch>
            <a:fillRect/>
          </a:stretch>
        </p:blipFill>
        <p:spPr>
          <a:xfrm>
            <a:off x="11017025" y="3203374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0" t="58551" r="34334" b="20772"/>
          <a:stretch>
            <a:fillRect/>
          </a:stretch>
        </p:blipFill>
        <p:spPr>
          <a:xfrm>
            <a:off x="9859738" y="3576610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52386" y="3702749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" b="19340"/>
          <a:stretch>
            <a:fillRect/>
          </a:stretch>
        </p:blipFill>
        <p:spPr>
          <a:xfrm>
            <a:off x="11146228" y="4477331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/>
          <a:srcRect t="3309" b="3309"/>
          <a:stretch>
            <a:fillRect/>
          </a:stretch>
        </p:blipFill>
        <p:spPr>
          <a:xfrm>
            <a:off x="9726718" y="2172480"/>
            <a:ext cx="972000" cy="97200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/>
          <a:srcRect l="4959" r="4959"/>
          <a:stretch>
            <a:fillRect/>
          </a:stretch>
        </p:blipFill>
        <p:spPr>
          <a:xfrm>
            <a:off x="9157694" y="4660203"/>
            <a:ext cx="2076450" cy="2076450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/>
          <p:cNvSpPr/>
          <p:nvPr/>
        </p:nvSpPr>
        <p:spPr>
          <a:xfrm>
            <a:off x="1467654" y="4329995"/>
            <a:ext cx="7269607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百度基于搜索平台的技术资源、用户资源和品牌资源，为大众用户开发出游戏、音乐、旅游、视频、地图、舒服法等多种免费服务。同时，在每一种免费服务的背后，都存在付费的一方。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648839" y="5698428"/>
            <a:ext cx="7344816" cy="440693"/>
            <a:chOff x="2767506" y="5711911"/>
            <a:chExt cx="5504724" cy="440693"/>
          </a:xfrm>
        </p:grpSpPr>
        <p:sp>
          <p:nvSpPr>
            <p:cNvPr id="23" name="矩形 22"/>
            <p:cNvSpPr/>
            <p:nvPr/>
          </p:nvSpPr>
          <p:spPr>
            <a:xfrm>
              <a:off x="2781488" y="5751911"/>
              <a:ext cx="549074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请问：企业一定要做平台才能成功吗？互联网时代会导致赢家通吃吗？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767506" y="5711911"/>
              <a:ext cx="5416726" cy="440693"/>
              <a:chOff x="2499088" y="5724611"/>
              <a:chExt cx="5544228" cy="440693"/>
            </a:xfrm>
          </p:grpSpPr>
          <p:sp>
            <p:nvSpPr>
              <p:cNvPr id="25" name="半闭框 24"/>
              <p:cNvSpPr/>
              <p:nvPr/>
            </p:nvSpPr>
            <p:spPr>
              <a:xfrm>
                <a:off x="2499088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半闭框 25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499994" y="5724611"/>
                <a:ext cx="554332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平台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271464" y="2497138"/>
            <a:ext cx="8712968" cy="167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互联网时代，“火车跑的快，全靠车头带”的火车理论，已经让位于动车理论，每节车厢都有一个发动机，这样整体速度才会提上来。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对组织来讲，不应该只有领导时发动机，每个人都要成为发动机。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426719"/>
            <a:ext cx="10417175" cy="1810568"/>
          </a:xfrm>
          <a:prstGeom prst="snip1Rect">
            <a:avLst>
              <a:gd name="adj" fmla="val 40881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840908" y="1844824"/>
            <a:ext cx="454483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把企业打造成员工平台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r="8967"/>
          <a:stretch>
            <a:fillRect/>
          </a:stretch>
        </p:blipFill>
        <p:spPr>
          <a:xfrm>
            <a:off x="8581542" y="3077122"/>
            <a:ext cx="3528392" cy="3528392"/>
          </a:xfrm>
          <a:prstGeom prst="ellipse">
            <a:avLst/>
          </a:prstGeom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1392238" y="4413915"/>
            <a:ext cx="7269607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小米的组织架构基本只有三层级，七个核心创始人</a:t>
            </a:r>
            <a:r>
              <a:rPr lang="en-US" altLang="zh-CN" sz="1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部门领导</a:t>
            </a:r>
            <a:r>
              <a:rPr lang="en-US" altLang="zh-CN" sz="1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17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员工。团队不大，稍微大一点就拆分成小团队。除七个创始人有职位，其他人都没有职位，都是工程师，晋升的唯一奖励就是涨薪。</a:t>
            </a:r>
            <a:endParaRPr lang="en-US" altLang="zh-CN" sz="17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603722" y="5711911"/>
            <a:ext cx="5580510" cy="440693"/>
            <a:chOff x="2767506" y="5711911"/>
            <a:chExt cx="5416727" cy="440693"/>
          </a:xfrm>
        </p:grpSpPr>
        <p:sp>
          <p:nvSpPr>
            <p:cNvPr id="17" name="矩形 16"/>
            <p:cNvSpPr/>
            <p:nvPr/>
          </p:nvSpPr>
          <p:spPr>
            <a:xfrm>
              <a:off x="2872690" y="5751914"/>
              <a:ext cx="53115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请问：如果老板不够酷，找到好员工就能开动车吗？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767506" y="5711911"/>
              <a:ext cx="5416726" cy="440693"/>
              <a:chOff x="2499088" y="5724611"/>
              <a:chExt cx="5544228" cy="440693"/>
            </a:xfrm>
          </p:grpSpPr>
          <p:sp>
            <p:nvSpPr>
              <p:cNvPr id="19" name="半闭框 18"/>
              <p:cNvSpPr/>
              <p:nvPr/>
            </p:nvSpPr>
            <p:spPr>
              <a:xfrm>
                <a:off x="2499088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0" name="半闭框 19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499994" y="5724611"/>
                <a:ext cx="554332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第九式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跨界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pic>
        <p:nvPicPr>
          <p:cNvPr id="1741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矩形 2"/>
          <p:cNvSpPr>
            <a:spLocks noChangeArrowheads="1"/>
          </p:cNvSpPr>
          <p:nvPr/>
        </p:nvSpPr>
        <p:spPr bwMode="auto">
          <a:xfrm>
            <a:off x="2709863" y="4741863"/>
            <a:ext cx="69865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互联网企业的跨界颠覆，本质是高效率整合低效率。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寻找低效点，打破利益分配格局。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携“用户”以令诸侯，敢于自我创新、主动跨界。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2874963" y="4691063"/>
            <a:ext cx="252412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8543925" y="6369050"/>
            <a:ext cx="250825" cy="252413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2"/>
          <p:cNvSpPr txBox="1">
            <a:spLocks noChangeArrowheads="1"/>
          </p:cNvSpPr>
          <p:nvPr/>
        </p:nvSpPr>
        <p:spPr bwMode="auto">
          <a:xfrm>
            <a:off x="2533650" y="228600"/>
            <a:ext cx="7165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2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互联网思维</a:t>
            </a:r>
            <a:r>
              <a:rPr lang="zh-CN" altLang="en-US" sz="42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“独孤九剑”</a:t>
            </a:r>
            <a:r>
              <a:rPr lang="zh-CN" altLang="en-US" sz="42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剑谱</a:t>
            </a:r>
          </a:p>
        </p:txBody>
      </p:sp>
      <p:pic>
        <p:nvPicPr>
          <p:cNvPr id="4099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-88900"/>
            <a:ext cx="2366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组合 1"/>
          <p:cNvGrpSpPr/>
          <p:nvPr/>
        </p:nvGrpSpPr>
        <p:grpSpPr bwMode="auto">
          <a:xfrm>
            <a:off x="1016000" y="1095375"/>
            <a:ext cx="10160000" cy="50800"/>
            <a:chOff x="936625" y="1196975"/>
            <a:chExt cx="10160000" cy="50800"/>
          </a:xfrm>
        </p:grpSpPr>
        <p:sp>
          <p:nvSpPr>
            <p:cNvPr id="4" name="矩形 3"/>
            <p:cNvSpPr/>
            <p:nvPr/>
          </p:nvSpPr>
          <p:spPr>
            <a:xfrm>
              <a:off x="4151313" y="1196975"/>
              <a:ext cx="6945312" cy="5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936625" y="1196975"/>
              <a:ext cx="3214688" cy="50800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101" name="组合 5"/>
          <p:cNvGrpSpPr/>
          <p:nvPr/>
        </p:nvGrpSpPr>
        <p:grpSpPr bwMode="auto">
          <a:xfrm>
            <a:off x="906463" y="1343025"/>
            <a:ext cx="5268912" cy="5283200"/>
            <a:chOff x="551384" y="1283693"/>
            <a:chExt cx="5268112" cy="5283248"/>
          </a:xfrm>
        </p:grpSpPr>
        <p:sp>
          <p:nvSpPr>
            <p:cNvPr id="52" name="椭圆 51"/>
            <p:cNvSpPr/>
            <p:nvPr/>
          </p:nvSpPr>
          <p:spPr>
            <a:xfrm>
              <a:off x="551384" y="1283693"/>
              <a:ext cx="5268112" cy="5267373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3" name="椭圆 52"/>
            <p:cNvSpPr/>
            <p:nvPr/>
          </p:nvSpPr>
          <p:spPr>
            <a:xfrm>
              <a:off x="2519585" y="5219142"/>
              <a:ext cx="1331710" cy="1331924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4" name="椭圆 53"/>
            <p:cNvSpPr/>
            <p:nvPr/>
          </p:nvSpPr>
          <p:spPr>
            <a:xfrm>
              <a:off x="1308506" y="2798182"/>
              <a:ext cx="3753868" cy="3752884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5" name="椭圆 54"/>
            <p:cNvSpPr/>
            <p:nvPr/>
          </p:nvSpPr>
          <p:spPr>
            <a:xfrm>
              <a:off x="838677" y="1859961"/>
              <a:ext cx="4707810" cy="4706980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6" name="椭圆 55"/>
            <p:cNvSpPr/>
            <p:nvPr/>
          </p:nvSpPr>
          <p:spPr>
            <a:xfrm>
              <a:off x="1065656" y="2313990"/>
              <a:ext cx="4239568" cy="4237075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7" name="椭圆 56"/>
            <p:cNvSpPr/>
            <p:nvPr/>
          </p:nvSpPr>
          <p:spPr>
            <a:xfrm>
              <a:off x="2035471" y="4250758"/>
              <a:ext cx="2299939" cy="2300308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8" name="椭圆 57"/>
            <p:cNvSpPr/>
            <p:nvPr/>
          </p:nvSpPr>
          <p:spPr>
            <a:xfrm>
              <a:off x="1551357" y="3282374"/>
              <a:ext cx="3268166" cy="3268692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59" name="椭圆 58"/>
            <p:cNvSpPr/>
            <p:nvPr/>
          </p:nvSpPr>
          <p:spPr>
            <a:xfrm>
              <a:off x="1792621" y="3766566"/>
              <a:ext cx="2785639" cy="2784500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60" name="椭圆 59"/>
            <p:cNvSpPr/>
            <p:nvPr/>
          </p:nvSpPr>
          <p:spPr>
            <a:xfrm>
              <a:off x="2276734" y="4734949"/>
              <a:ext cx="1817412" cy="1816116"/>
            </a:xfrm>
            <a:prstGeom prst="ellipse">
              <a:avLst/>
            </a:prstGeom>
            <a:noFill/>
            <a:ln w="22225">
              <a:solidFill>
                <a:srgbClr val="98C0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4130" name="文本框 60"/>
            <p:cNvSpPr txBox="1">
              <a:spLocks noChangeArrowheads="1"/>
            </p:cNvSpPr>
            <p:nvPr/>
          </p:nvSpPr>
          <p:spPr bwMode="auto">
            <a:xfrm>
              <a:off x="2577192" y="5705566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用户思维</a:t>
              </a:r>
            </a:p>
          </p:txBody>
        </p:sp>
        <p:sp>
          <p:nvSpPr>
            <p:cNvPr id="4131" name="文本框 61"/>
            <p:cNvSpPr txBox="1">
              <a:spLocks noChangeArrowheads="1"/>
            </p:cNvSpPr>
            <p:nvPr/>
          </p:nvSpPr>
          <p:spPr bwMode="auto">
            <a:xfrm>
              <a:off x="2577192" y="4821681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简约思维</a:t>
              </a:r>
            </a:p>
          </p:txBody>
        </p:sp>
        <p:sp>
          <p:nvSpPr>
            <p:cNvPr id="4132" name="文本框 62"/>
            <p:cNvSpPr txBox="1">
              <a:spLocks noChangeArrowheads="1"/>
            </p:cNvSpPr>
            <p:nvPr/>
          </p:nvSpPr>
          <p:spPr bwMode="auto">
            <a:xfrm>
              <a:off x="2577192" y="4313087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极致思维</a:t>
              </a:r>
            </a:p>
          </p:txBody>
        </p:sp>
        <p:sp>
          <p:nvSpPr>
            <p:cNvPr id="4133" name="文本框 63"/>
            <p:cNvSpPr txBox="1">
              <a:spLocks noChangeArrowheads="1"/>
            </p:cNvSpPr>
            <p:nvPr/>
          </p:nvSpPr>
          <p:spPr bwMode="auto">
            <a:xfrm>
              <a:off x="2577192" y="3816458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迭代思维</a:t>
              </a:r>
            </a:p>
          </p:txBody>
        </p:sp>
        <p:sp>
          <p:nvSpPr>
            <p:cNvPr id="4134" name="文本框 65"/>
            <p:cNvSpPr txBox="1">
              <a:spLocks noChangeArrowheads="1"/>
            </p:cNvSpPr>
            <p:nvPr/>
          </p:nvSpPr>
          <p:spPr bwMode="auto">
            <a:xfrm>
              <a:off x="2577192" y="3319829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流量思维</a:t>
              </a:r>
            </a:p>
          </p:txBody>
        </p:sp>
        <p:sp>
          <p:nvSpPr>
            <p:cNvPr id="4135" name="文本框 66"/>
            <p:cNvSpPr txBox="1">
              <a:spLocks noChangeArrowheads="1"/>
            </p:cNvSpPr>
            <p:nvPr/>
          </p:nvSpPr>
          <p:spPr bwMode="auto">
            <a:xfrm>
              <a:off x="2455242" y="2844494"/>
              <a:ext cx="15397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社会化思维</a:t>
              </a:r>
            </a:p>
          </p:txBody>
        </p:sp>
        <p:sp>
          <p:nvSpPr>
            <p:cNvPr id="4136" name="文本框 68"/>
            <p:cNvSpPr txBox="1">
              <a:spLocks noChangeArrowheads="1"/>
            </p:cNvSpPr>
            <p:nvPr/>
          </p:nvSpPr>
          <p:spPr bwMode="auto">
            <a:xfrm>
              <a:off x="2446720" y="2363294"/>
              <a:ext cx="150375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大数据思维</a:t>
              </a:r>
            </a:p>
          </p:txBody>
        </p:sp>
        <p:sp>
          <p:nvSpPr>
            <p:cNvPr id="4137" name="文本框 69"/>
            <p:cNvSpPr txBox="1">
              <a:spLocks noChangeArrowheads="1"/>
            </p:cNvSpPr>
            <p:nvPr/>
          </p:nvSpPr>
          <p:spPr bwMode="auto">
            <a:xfrm>
              <a:off x="2577192" y="1894693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平台思维</a:t>
              </a:r>
            </a:p>
          </p:txBody>
        </p:sp>
        <p:sp>
          <p:nvSpPr>
            <p:cNvPr id="4138" name="文本框 71"/>
            <p:cNvSpPr txBox="1">
              <a:spLocks noChangeArrowheads="1"/>
            </p:cNvSpPr>
            <p:nvPr/>
          </p:nvSpPr>
          <p:spPr bwMode="auto">
            <a:xfrm>
              <a:off x="2577192" y="1382365"/>
              <a:ext cx="12517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跨界思维</a:t>
              </a: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4142264" y="5956300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4142264" y="5072063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142264" y="4578350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4142264" y="4065588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4142264" y="3608388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4142264" y="2139950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>
            <a:off x="4142264" y="1633538"/>
            <a:ext cx="3519285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230688" y="3090863"/>
            <a:ext cx="3430861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4230688" y="2627313"/>
            <a:ext cx="3430861" cy="0"/>
          </a:xfrm>
          <a:prstGeom prst="line">
            <a:avLst/>
          </a:prstGeom>
          <a:ln w="25400">
            <a:gradFill>
              <a:gsLst>
                <a:gs pos="0">
                  <a:srgbClr val="D6F17F"/>
                </a:gs>
                <a:gs pos="100000">
                  <a:srgbClr val="D6F17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文本框 87"/>
          <p:cNvSpPr txBox="1">
            <a:spLocks noChangeArrowheads="1"/>
          </p:cNvSpPr>
          <p:nvPr/>
        </p:nvSpPr>
        <p:spPr bwMode="auto">
          <a:xfrm>
            <a:off x="7731125" y="5765800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关于经营理念和消费者</a:t>
            </a:r>
          </a:p>
        </p:txBody>
      </p:sp>
      <p:sp>
        <p:nvSpPr>
          <p:cNvPr id="4113" name="文本框 88"/>
          <p:cNvSpPr txBox="1">
            <a:spLocks noChangeArrowheads="1"/>
          </p:cNvSpPr>
          <p:nvPr/>
        </p:nvSpPr>
        <p:spPr bwMode="auto">
          <a:xfrm>
            <a:off x="7731125" y="4881563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关于品牌和产品规划</a:t>
            </a:r>
          </a:p>
        </p:txBody>
      </p:sp>
      <p:sp>
        <p:nvSpPr>
          <p:cNvPr id="4114" name="文本框 89"/>
          <p:cNvSpPr txBox="1">
            <a:spLocks noChangeArrowheads="1"/>
          </p:cNvSpPr>
          <p:nvPr/>
        </p:nvSpPr>
        <p:spPr bwMode="auto">
          <a:xfrm>
            <a:off x="7731125" y="4371975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关于产品和服务体验</a:t>
            </a:r>
          </a:p>
        </p:txBody>
      </p:sp>
      <p:sp>
        <p:nvSpPr>
          <p:cNvPr id="4115" name="文本框 90"/>
          <p:cNvSpPr txBox="1">
            <a:spLocks noChangeArrowheads="1"/>
          </p:cNvSpPr>
          <p:nvPr/>
        </p:nvSpPr>
        <p:spPr bwMode="auto">
          <a:xfrm>
            <a:off x="7731125" y="3876675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关于创新流程</a:t>
            </a:r>
          </a:p>
        </p:txBody>
      </p:sp>
      <p:sp>
        <p:nvSpPr>
          <p:cNvPr id="4116" name="文本框 91"/>
          <p:cNvSpPr txBox="1">
            <a:spLocks noChangeArrowheads="1"/>
          </p:cNvSpPr>
          <p:nvPr/>
        </p:nvSpPr>
        <p:spPr bwMode="auto">
          <a:xfrm>
            <a:off x="7731125" y="3384550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关于业务运营</a:t>
            </a:r>
          </a:p>
        </p:txBody>
      </p:sp>
      <p:sp>
        <p:nvSpPr>
          <p:cNvPr id="4117" name="文本框 92"/>
          <p:cNvSpPr txBox="1">
            <a:spLocks noChangeArrowheads="1"/>
          </p:cNvSpPr>
          <p:nvPr/>
        </p:nvSpPr>
        <p:spPr bwMode="auto">
          <a:xfrm>
            <a:off x="7731125" y="2903538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关于传播链、关键链</a:t>
            </a:r>
          </a:p>
        </p:txBody>
      </p:sp>
      <p:sp>
        <p:nvSpPr>
          <p:cNvPr id="4118" name="文本框 93"/>
          <p:cNvSpPr txBox="1">
            <a:spLocks noChangeArrowheads="1"/>
          </p:cNvSpPr>
          <p:nvPr/>
        </p:nvSpPr>
        <p:spPr bwMode="auto">
          <a:xfrm>
            <a:off x="7731125" y="2427288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关于企业资产、核心竞争力</a:t>
            </a:r>
          </a:p>
        </p:txBody>
      </p:sp>
      <p:sp>
        <p:nvSpPr>
          <p:cNvPr id="4119" name="文本框 94"/>
          <p:cNvSpPr txBox="1">
            <a:spLocks noChangeArrowheads="1"/>
          </p:cNvSpPr>
          <p:nvPr/>
        </p:nvSpPr>
        <p:spPr bwMode="auto">
          <a:xfrm>
            <a:off x="7731125" y="1947863"/>
            <a:ext cx="354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关于商业模式、组织形态</a:t>
            </a:r>
          </a:p>
        </p:txBody>
      </p:sp>
      <p:sp>
        <p:nvSpPr>
          <p:cNvPr id="4120" name="文本框 95"/>
          <p:cNvSpPr txBox="1">
            <a:spLocks noChangeArrowheads="1"/>
          </p:cNvSpPr>
          <p:nvPr/>
        </p:nvSpPr>
        <p:spPr bwMode="auto">
          <a:xfrm>
            <a:off x="7731125" y="1452563"/>
            <a:ext cx="3335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85A9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关于产业边界、创新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跨界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72647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互联网颠覆本质上是对传统产业要素的重新分配，是生产关系的重构，从而提升运营效率和组织效率。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互联网跨界进入的时候，思考的都是怎么能够打破原来的利益分配，干掉最大利益方，这样才能重新洗牌。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8" y="4805462"/>
            <a:ext cx="10417175" cy="1431826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960937" y="1844824"/>
            <a:ext cx="62889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寻找低效点，打破利益分配格局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350613" y="2884513"/>
            <a:ext cx="3545749" cy="3841897"/>
            <a:chOff x="8333627" y="4184841"/>
            <a:chExt cx="3545749" cy="3841897"/>
          </a:xfrm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627" y="4501348"/>
              <a:ext cx="1804105" cy="320888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271" y="4501348"/>
              <a:ext cx="1804105" cy="320888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488" y="4184841"/>
              <a:ext cx="2160000" cy="3841897"/>
            </a:xfrm>
            <a:prstGeom prst="rect">
              <a:avLst/>
            </a:prstGeom>
          </p:spPr>
        </p:pic>
      </p:grpSp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1558925" y="4846638"/>
            <a:ext cx="659627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原来买火车票要在火车站长时间地排队，而且还不一定有票，这显然存在一个低效问题点。网上售票之后，不仅不用长时间地排队，操作更加方便地进行订票操作。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跨界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558924" y="2497138"/>
            <a:ext cx="88575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跨界的互联网企业，一方面掌握用户数据，知道用户的收入情况、信用状况、社会关系、购买行为数据等；另一方面他们有具备互联网思维，懂得从始至终关注用户需求和用户体验，也就自然能够挟“用户”以令诸侯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8" y="4805462"/>
            <a:ext cx="10417175" cy="1431826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046387" y="1844824"/>
            <a:ext cx="4108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携“用户”以令诸侯</a:t>
            </a:r>
          </a:p>
        </p:txBody>
      </p:sp>
      <p:grpSp>
        <p:nvGrpSpPr>
          <p:cNvPr id="16" name="组合 15"/>
          <p:cNvGrpSpPr/>
          <p:nvPr/>
        </p:nvGrpSpPr>
        <p:grpSpPr>
          <a:xfrm rot="20648538">
            <a:off x="8376781" y="3603129"/>
            <a:ext cx="3243973" cy="4737526"/>
            <a:chOff x="7848600" y="1524000"/>
            <a:chExt cx="4343400" cy="634313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8600" y="1524000"/>
              <a:ext cx="4343400" cy="5334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904" y="2497138"/>
              <a:ext cx="3222000" cy="5370000"/>
            </a:xfrm>
            <a:prstGeom prst="rect">
              <a:avLst/>
            </a:prstGeom>
          </p:spPr>
        </p:pic>
      </p:grp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558925" y="4846638"/>
            <a:ext cx="659627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月，与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月份上线的余额宝理财产品基金规模已经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亿元，客户数近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万户，成为行业第一。对于传统的商业银行，余额宝已经成了头号大敌。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57250" y="1712913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第三招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跨界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085850" y="2497138"/>
            <a:ext cx="969067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传统企业的领地，正在越来越多的被互联网公司所侵蚀，甚至一些占据明显优势的传统企业，也难以抵挡互联网新生代的冲击。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不少领先企业有了“富二代思维”，仰仗资源，反而缺乏竞争。</a:t>
            </a:r>
          </a:p>
        </p:txBody>
      </p:sp>
      <p:sp>
        <p:nvSpPr>
          <p:cNvPr id="11" name="剪去单角的矩形 10"/>
          <p:cNvSpPr/>
          <p:nvPr/>
        </p:nvSpPr>
        <p:spPr>
          <a:xfrm flipH="1" flipV="1">
            <a:off x="863596" y="4581128"/>
            <a:ext cx="10417175" cy="1710134"/>
          </a:xfrm>
          <a:prstGeom prst="snip1Rect">
            <a:avLst>
              <a:gd name="adj" fmla="val 43709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604748" y="1844824"/>
            <a:ext cx="49808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敢于自我颠覆，主动跨界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19900" r="19250" b="17911"/>
          <a:stretch>
            <a:fillRect/>
          </a:stretch>
        </p:blipFill>
        <p:spPr>
          <a:xfrm>
            <a:off x="9408368" y="3257600"/>
            <a:ext cx="2520280" cy="3600400"/>
          </a:xfrm>
          <a:prstGeom prst="rect">
            <a:avLst/>
          </a:prstGeom>
        </p:spPr>
      </p:pic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4151784" y="4521238"/>
            <a:ext cx="5541501" cy="12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马云说：我们告诉阿里巴巴的无线团队，你们的职责就是灭了淘宝，什么时候灭了淘宝，那么什么时候就是成功的时候。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63" y="4963894"/>
            <a:ext cx="3261643" cy="107298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727848" y="5839721"/>
            <a:ext cx="4653581" cy="701450"/>
            <a:chOff x="2720098" y="5711911"/>
            <a:chExt cx="5464134" cy="734652"/>
          </a:xfrm>
        </p:grpSpPr>
        <p:sp>
          <p:nvSpPr>
            <p:cNvPr id="18" name="矩形 17"/>
            <p:cNvSpPr/>
            <p:nvPr/>
          </p:nvSpPr>
          <p:spPr>
            <a:xfrm>
              <a:off x="2821449" y="5737405"/>
              <a:ext cx="5362783" cy="709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请问：但为什么马云做“来往”就不行？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720098" y="5711911"/>
              <a:ext cx="5464134" cy="440693"/>
              <a:chOff x="2450564" y="5724611"/>
              <a:chExt cx="5592752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82729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592752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574496" y="1284671"/>
            <a:ext cx="4968552" cy="4941080"/>
            <a:chOff x="2963863" y="366713"/>
            <a:chExt cx="6300698" cy="6265862"/>
          </a:xfrm>
        </p:grpSpPr>
        <p:sp>
          <p:nvSpPr>
            <p:cNvPr id="7" name="椭圆 6"/>
            <p:cNvSpPr/>
            <p:nvPr/>
          </p:nvSpPr>
          <p:spPr bwMode="auto">
            <a:xfrm>
              <a:off x="2963863" y="366713"/>
              <a:ext cx="6264275" cy="6265862"/>
            </a:xfrm>
            <a:prstGeom prst="ellipse">
              <a:avLst/>
            </a:prstGeom>
            <a:solidFill>
              <a:srgbClr val="E9F8BA"/>
            </a:solidFill>
            <a:ln w="22225">
              <a:solidFill>
                <a:srgbClr val="DFF49A"/>
              </a:solidFill>
            </a:ln>
            <a:effectLst>
              <a:outerShdw blurRad="63500" sx="101000" sy="101000" algn="ctr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13" name="椭圆 12"/>
            <p:cNvSpPr/>
            <p:nvPr/>
          </p:nvSpPr>
          <p:spPr bwMode="auto">
            <a:xfrm>
              <a:off x="3643728" y="1046599"/>
              <a:ext cx="4904545" cy="4906090"/>
            </a:xfrm>
            <a:prstGeom prst="ellipse">
              <a:avLst/>
            </a:prstGeom>
            <a:solidFill>
              <a:srgbClr val="DFF4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4333690" y="1735894"/>
              <a:ext cx="3524620" cy="3527500"/>
            </a:xfrm>
            <a:prstGeom prst="ellipse">
              <a:avLst/>
            </a:prstGeom>
            <a:solidFill>
              <a:srgbClr val="CFEF67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5083003" y="2486647"/>
              <a:ext cx="2025994" cy="2025994"/>
            </a:xfrm>
            <a:prstGeom prst="ellipse">
              <a:avLst/>
            </a:prstGeom>
            <a:solidFill>
              <a:srgbClr val="B5E51B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/>
            </a:p>
          </p:txBody>
        </p:sp>
        <p:sp>
          <p:nvSpPr>
            <p:cNvPr id="2" name="矩形 1"/>
            <p:cNvSpPr/>
            <p:nvPr/>
          </p:nvSpPr>
          <p:spPr>
            <a:xfrm>
              <a:off x="5542002" y="3176478"/>
              <a:ext cx="1181948" cy="687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华文黑体" panose="02010600040101010101" pitchFamily="2" charset="-122"/>
                </a:rPr>
                <a:t>用户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871863" y="4428161"/>
              <a:ext cx="1031190" cy="434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85A9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4295800" y="4883777"/>
              <a:ext cx="1031190" cy="434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85A9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业务层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3719736" y="5339392"/>
              <a:ext cx="1031190" cy="434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85A9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组织层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8565040" y="3286540"/>
              <a:ext cx="699521" cy="3980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后勤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2984139" y="3286540"/>
              <a:ext cx="699521" cy="3980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行政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5542002" y="6134508"/>
              <a:ext cx="1181948" cy="3980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人力资源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5903479" y="517018"/>
              <a:ext cx="431360" cy="3902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IT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316093" y="4642387"/>
              <a:ext cx="699521" cy="687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242382" y="1715401"/>
              <a:ext cx="699521" cy="687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研发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007768" y="4293097"/>
              <a:ext cx="699521" cy="687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售后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等腰三角形 2"/>
            <p:cNvSpPr/>
            <p:nvPr/>
          </p:nvSpPr>
          <p:spPr>
            <a:xfrm rot="5400000">
              <a:off x="5933563" y="1273216"/>
              <a:ext cx="484521" cy="294095"/>
            </a:xfrm>
            <a:prstGeom prst="triangle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50" name="等腰三角形 49"/>
            <p:cNvSpPr/>
            <p:nvPr/>
          </p:nvSpPr>
          <p:spPr>
            <a:xfrm rot="16200000" flipH="1">
              <a:off x="5933563" y="5419022"/>
              <a:ext cx="484521" cy="294095"/>
            </a:xfrm>
            <a:prstGeom prst="triangle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grpSp>
          <p:nvGrpSpPr>
            <p:cNvPr id="4" name="组合 3"/>
            <p:cNvGrpSpPr/>
            <p:nvPr/>
          </p:nvGrpSpPr>
          <p:grpSpPr>
            <a:xfrm rot="5400000">
              <a:off x="5948952" y="1118424"/>
              <a:ext cx="294095" cy="4630327"/>
              <a:chOff x="6181176" y="1330403"/>
              <a:chExt cx="294095" cy="4630327"/>
            </a:xfrm>
            <a:solidFill>
              <a:srgbClr val="98C016"/>
            </a:solidFill>
          </p:grpSpPr>
          <p:sp>
            <p:nvSpPr>
              <p:cNvPr id="51" name="等腰三角形 50"/>
              <p:cNvSpPr/>
              <p:nvPr/>
            </p:nvSpPr>
            <p:spPr>
              <a:xfrm rot="5400000">
                <a:off x="6085963" y="1425616"/>
                <a:ext cx="484521" cy="29409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52" name="等腰三角形 51"/>
              <p:cNvSpPr/>
              <p:nvPr/>
            </p:nvSpPr>
            <p:spPr>
              <a:xfrm rot="16200000" flipH="1">
                <a:off x="6085963" y="5571422"/>
                <a:ext cx="484521" cy="29409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7316093" y="1715401"/>
              <a:ext cx="699521" cy="6874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7049510" y="6286446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互联网时代</a:t>
            </a:r>
            <a:r>
              <a:rPr lang="en-US" altLang="zh-CN" sz="2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——</a:t>
            </a:r>
            <a:r>
              <a:rPr lang="zh-CN" altLang="en-US" sz="2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“价值环”</a:t>
            </a:r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89" y="1763517"/>
            <a:ext cx="5794713" cy="3701335"/>
          </a:xfrm>
          <a:prstGeom prst="rect">
            <a:avLst/>
          </a:prstGeom>
        </p:spPr>
      </p:pic>
      <p:sp>
        <p:nvSpPr>
          <p:cNvPr id="92" name="文本框 2"/>
          <p:cNvSpPr txBox="1">
            <a:spLocks noChangeArrowheads="1"/>
          </p:cNvSpPr>
          <p:nvPr/>
        </p:nvSpPr>
        <p:spPr bwMode="auto">
          <a:xfrm>
            <a:off x="2533650" y="228600"/>
            <a:ext cx="71659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2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互联网时代与工业时代的对比</a:t>
            </a:r>
          </a:p>
        </p:txBody>
      </p:sp>
      <p:pic>
        <p:nvPicPr>
          <p:cNvPr id="93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-88900"/>
            <a:ext cx="2366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" name="组合 1"/>
          <p:cNvGrpSpPr/>
          <p:nvPr/>
        </p:nvGrpSpPr>
        <p:grpSpPr bwMode="auto">
          <a:xfrm>
            <a:off x="1016000" y="1095375"/>
            <a:ext cx="10160000" cy="50800"/>
            <a:chOff x="936625" y="1196975"/>
            <a:chExt cx="10160000" cy="50800"/>
          </a:xfrm>
        </p:grpSpPr>
        <p:sp>
          <p:nvSpPr>
            <p:cNvPr id="95" name="矩形 94"/>
            <p:cNvSpPr/>
            <p:nvPr/>
          </p:nvSpPr>
          <p:spPr>
            <a:xfrm>
              <a:off x="4151313" y="1196975"/>
              <a:ext cx="6945312" cy="5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936625" y="1196975"/>
              <a:ext cx="3214688" cy="50800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97" name="矩形 96"/>
          <p:cNvSpPr/>
          <p:nvPr/>
        </p:nvSpPr>
        <p:spPr>
          <a:xfrm>
            <a:off x="1175777" y="6286446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工业时代</a:t>
            </a:r>
            <a:r>
              <a:rPr lang="en-US" altLang="zh-CN" sz="2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——</a:t>
            </a:r>
            <a:r>
              <a:rPr lang="zh-CN" altLang="en-US" sz="2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“价值链”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143672" y="562968"/>
            <a:ext cx="6119914" cy="733171"/>
            <a:chOff x="2678518" y="430324"/>
            <a:chExt cx="6119914" cy="1019685"/>
          </a:xfrm>
        </p:grpSpPr>
        <p:sp>
          <p:nvSpPr>
            <p:cNvPr id="5" name="矩形 4"/>
            <p:cNvSpPr/>
            <p:nvPr/>
          </p:nvSpPr>
          <p:spPr>
            <a:xfrm>
              <a:off x="6744073" y="548680"/>
              <a:ext cx="1872208" cy="90132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678518" y="548680"/>
              <a:ext cx="4065553" cy="9013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3" name="文本框 2"/>
            <p:cNvSpPr txBox="1">
              <a:spLocks noChangeArrowheads="1"/>
            </p:cNvSpPr>
            <p:nvPr/>
          </p:nvSpPr>
          <p:spPr bwMode="auto">
            <a:xfrm>
              <a:off x="2751974" y="430324"/>
              <a:ext cx="5757743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2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互联网思维九问</a:t>
              </a:r>
              <a:endParaRPr lang="zh-CN" altLang="en-US" sz="32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6561922" y="592458"/>
              <a:ext cx="22365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>
                  <a:solidFill>
                    <a:prstClr val="white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（测试题）</a:t>
              </a:r>
              <a:endParaRPr lang="zh-CN" altLang="en-US" dirty="0"/>
            </a:p>
          </p:txBody>
        </p:sp>
      </p:grpSp>
      <p:pic>
        <p:nvPicPr>
          <p:cNvPr id="8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91" y="-494755"/>
            <a:ext cx="236696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767408" y="1268760"/>
            <a:ext cx="5472609" cy="661258"/>
            <a:chOff x="767408" y="1505130"/>
            <a:chExt cx="5472609" cy="661258"/>
          </a:xfrm>
        </p:grpSpPr>
        <p:grpSp>
          <p:nvGrpSpPr>
            <p:cNvPr id="12" name="组合 11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11" name="平行四边形 10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10" name="椭圆 9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1561916" y="1505130"/>
              <a:ext cx="43396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对于每种思维，你能举出一个反例来吗？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Q1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79976" y="1861178"/>
            <a:ext cx="5472609" cy="661258"/>
            <a:chOff x="767408" y="1505130"/>
            <a:chExt cx="5472609" cy="661258"/>
          </a:xfrm>
        </p:grpSpPr>
        <p:grpSp>
          <p:nvGrpSpPr>
            <p:cNvPr id="17" name="组合 16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20" name="平行四边形 19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1" name="椭圆 20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2031608" y="1505130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我是小公司，哪里获得大数据？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Q2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67408" y="2453596"/>
            <a:ext cx="5472609" cy="661258"/>
            <a:chOff x="767408" y="1505130"/>
            <a:chExt cx="5472609" cy="661258"/>
          </a:xfrm>
        </p:grpSpPr>
        <p:grpSp>
          <p:nvGrpSpPr>
            <p:cNvPr id="29" name="组合 28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32" name="平行四边形 31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3" name="椭圆 32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1438702" y="1505130"/>
              <a:ext cx="48013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为什么微信红包那么火，微博和来往就不行？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Q3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79976" y="3046014"/>
            <a:ext cx="5472609" cy="661258"/>
            <a:chOff x="767408" y="1505130"/>
            <a:chExt cx="5472609" cy="661258"/>
          </a:xfrm>
        </p:grpSpPr>
        <p:grpSp>
          <p:nvGrpSpPr>
            <p:cNvPr id="35" name="组合 34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38" name="平行四边形 37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39" name="椭圆 38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36" name="矩形 35"/>
            <p:cNvSpPr/>
            <p:nvPr/>
          </p:nvSpPr>
          <p:spPr>
            <a:xfrm>
              <a:off x="1343472" y="1505130"/>
              <a:ext cx="48013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我是沃尔玛的供应商，我也要瞄准屌丝市场？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Q4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7408" y="3638432"/>
            <a:ext cx="5472609" cy="661258"/>
            <a:chOff x="767408" y="1505130"/>
            <a:chExt cx="5472609" cy="661258"/>
          </a:xfrm>
        </p:grpSpPr>
        <p:grpSp>
          <p:nvGrpSpPr>
            <p:cNvPr id="41" name="组合 40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44" name="平行四边形 43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45" name="椭圆 44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2031608" y="1505130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房地产行业会被互联网颠覆吗？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Q5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879976" y="4230850"/>
            <a:ext cx="5472609" cy="661258"/>
            <a:chOff x="767408" y="1505130"/>
            <a:chExt cx="5472609" cy="661258"/>
          </a:xfrm>
        </p:grpSpPr>
        <p:grpSp>
          <p:nvGrpSpPr>
            <p:cNvPr id="47" name="组合 46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50" name="平行四边形 49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51" name="椭圆 50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1366694" y="1505130"/>
              <a:ext cx="48013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互联网时代，企业核心竞争力会有什么改变？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Q6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7408" y="4823268"/>
            <a:ext cx="5472609" cy="661258"/>
            <a:chOff x="767408" y="1505130"/>
            <a:chExt cx="5472609" cy="661258"/>
          </a:xfrm>
        </p:grpSpPr>
        <p:grpSp>
          <p:nvGrpSpPr>
            <p:cNvPr id="53" name="组合 52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56" name="平行四边形 55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57" name="椭圆 56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1959600" y="1505130"/>
              <a:ext cx="34163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用户数量多，就一定能成事吗？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Q7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879976" y="5415686"/>
            <a:ext cx="5472609" cy="661258"/>
            <a:chOff x="767408" y="1505130"/>
            <a:chExt cx="5472609" cy="661258"/>
          </a:xfrm>
        </p:grpSpPr>
        <p:grpSp>
          <p:nvGrpSpPr>
            <p:cNvPr id="59" name="组合 58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62" name="平行四边形 61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1631504" y="1505130"/>
              <a:ext cx="42993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BAT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三巨头的大战，谁会是最大的赢家？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Q8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767408" y="6008102"/>
            <a:ext cx="5472609" cy="661258"/>
            <a:chOff x="767408" y="1505130"/>
            <a:chExt cx="5472609" cy="661258"/>
          </a:xfrm>
        </p:grpSpPr>
        <p:grpSp>
          <p:nvGrpSpPr>
            <p:cNvPr id="65" name="组合 64"/>
            <p:cNvGrpSpPr/>
            <p:nvPr/>
          </p:nvGrpSpPr>
          <p:grpSpPr>
            <a:xfrm>
              <a:off x="767408" y="1589855"/>
              <a:ext cx="5472609" cy="576533"/>
              <a:chOff x="548964" y="1477624"/>
              <a:chExt cx="5472609" cy="576533"/>
            </a:xfrm>
          </p:grpSpPr>
          <p:sp>
            <p:nvSpPr>
              <p:cNvPr id="68" name="平行四边形 67"/>
              <p:cNvSpPr/>
              <p:nvPr/>
            </p:nvSpPr>
            <p:spPr>
              <a:xfrm>
                <a:off x="767409" y="1532915"/>
                <a:ext cx="5254164" cy="467370"/>
              </a:xfrm>
              <a:prstGeom prst="parallelogram">
                <a:avLst>
                  <a:gd name="adj" fmla="val 54891"/>
                </a:avLst>
              </a:prstGeom>
              <a:solidFill>
                <a:srgbClr val="E9F8BA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69" name="椭圆 68"/>
              <p:cNvSpPr/>
              <p:nvPr/>
            </p:nvSpPr>
            <p:spPr bwMode="auto">
              <a:xfrm>
                <a:off x="548964" y="1477624"/>
                <a:ext cx="576063" cy="576533"/>
              </a:xfrm>
              <a:prstGeom prst="ellipse">
                <a:avLst/>
              </a:prstGeom>
              <a:solidFill>
                <a:srgbClr val="CFEF67"/>
              </a:solidFill>
              <a:ln w="31750">
                <a:solidFill>
                  <a:schemeClr val="bg1"/>
                </a:solidFill>
              </a:ln>
              <a:effectLst>
                <a:outerShdw blurRad="25400" sx="101000" sy="101000" algn="ctr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400"/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1561916" y="1505130"/>
              <a:ext cx="45704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传统企业可以通过联合对抗互联网企业吗？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767408" y="1670323"/>
              <a:ext cx="67378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Q9</a:t>
              </a:r>
              <a:endParaRPr lang="zh-CN" altLang="en-US" sz="2200" dirty="0"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9844" y="4148166"/>
            <a:ext cx="12222932" cy="13690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17860" y="4077080"/>
            <a:ext cx="12222000" cy="72000"/>
          </a:xfrm>
          <a:prstGeom prst="rec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文本框 2"/>
          <p:cNvSpPr txBox="1">
            <a:spLocks noChangeArrowheads="1"/>
          </p:cNvSpPr>
          <p:nvPr/>
        </p:nvSpPr>
        <p:spPr bwMode="auto">
          <a:xfrm>
            <a:off x="9470872" y="-991908"/>
            <a:ext cx="14123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互联网思维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10852381" y="-891480"/>
            <a:ext cx="1375015" cy="191745"/>
          </a:xfrm>
          <a:custGeom>
            <a:avLst/>
            <a:gdLst>
              <a:gd name="connsiteX0" fmla="*/ 5545926 w 5589190"/>
              <a:gd name="connsiteY0" fmla="*/ 755720 h 778425"/>
              <a:gd name="connsiteX1" fmla="*/ 5545926 w 5589190"/>
              <a:gd name="connsiteY1" fmla="*/ 770017 h 778425"/>
              <a:gd name="connsiteX2" fmla="*/ 5545436 w 5589190"/>
              <a:gd name="connsiteY2" fmla="*/ 758181 h 778425"/>
              <a:gd name="connsiteX3" fmla="*/ 4996228 w 5589190"/>
              <a:gd name="connsiteY3" fmla="*/ 529290 h 778425"/>
              <a:gd name="connsiteX4" fmla="*/ 5357687 w 5589190"/>
              <a:gd name="connsiteY4" fmla="*/ 529290 h 778425"/>
              <a:gd name="connsiteX5" fmla="*/ 5323729 w 5589190"/>
              <a:gd name="connsiteY5" fmla="*/ 603083 h 778425"/>
              <a:gd name="connsiteX6" fmla="*/ 4996228 w 5589190"/>
              <a:gd name="connsiteY6" fmla="*/ 603083 h 778425"/>
              <a:gd name="connsiteX7" fmla="*/ 5265282 w 5589190"/>
              <a:gd name="connsiteY7" fmla="*/ 343826 h 778425"/>
              <a:gd name="connsiteX8" fmla="*/ 5352136 w 5589190"/>
              <a:gd name="connsiteY8" fmla="*/ 343826 h 778425"/>
              <a:gd name="connsiteX9" fmla="*/ 5321443 w 5589190"/>
              <a:gd name="connsiteY9" fmla="*/ 482597 h 778425"/>
              <a:gd name="connsiteX10" fmla="*/ 5234262 w 5589190"/>
              <a:gd name="connsiteY10" fmla="*/ 482597 h 778425"/>
              <a:gd name="connsiteX11" fmla="*/ 5104307 w 5589190"/>
              <a:gd name="connsiteY11" fmla="*/ 343826 h 778425"/>
              <a:gd name="connsiteX12" fmla="*/ 5191488 w 5589190"/>
              <a:gd name="connsiteY12" fmla="*/ 343826 h 778425"/>
              <a:gd name="connsiteX13" fmla="*/ 5221202 w 5589190"/>
              <a:gd name="connsiteY13" fmla="*/ 482597 h 778425"/>
              <a:gd name="connsiteX14" fmla="*/ 5134020 w 5589190"/>
              <a:gd name="connsiteY14" fmla="*/ 482597 h 778425"/>
              <a:gd name="connsiteX15" fmla="*/ 4990678 w 5589190"/>
              <a:gd name="connsiteY15" fmla="*/ 343826 h 778425"/>
              <a:gd name="connsiteX16" fmla="*/ 5077858 w 5589190"/>
              <a:gd name="connsiteY16" fmla="*/ 343826 h 778425"/>
              <a:gd name="connsiteX17" fmla="*/ 5107572 w 5589190"/>
              <a:gd name="connsiteY17" fmla="*/ 482597 h 778425"/>
              <a:gd name="connsiteX18" fmla="*/ 5020391 w 5589190"/>
              <a:gd name="connsiteY18" fmla="*/ 482597 h 778425"/>
              <a:gd name="connsiteX19" fmla="*/ 4992311 w 5589190"/>
              <a:gd name="connsiteY19" fmla="*/ 229870 h 778425"/>
              <a:gd name="connsiteX20" fmla="*/ 5365523 w 5589190"/>
              <a:gd name="connsiteY20" fmla="*/ 229870 h 778425"/>
              <a:gd name="connsiteX21" fmla="*/ 5331239 w 5589190"/>
              <a:gd name="connsiteY21" fmla="*/ 303338 h 778425"/>
              <a:gd name="connsiteX22" fmla="*/ 4992311 w 5589190"/>
              <a:gd name="connsiteY22" fmla="*/ 303338 h 778425"/>
              <a:gd name="connsiteX23" fmla="*/ 4118541 w 5589190"/>
              <a:gd name="connsiteY23" fmla="*/ 132893 h 778425"/>
              <a:gd name="connsiteX24" fmla="*/ 4196906 w 5589190"/>
              <a:gd name="connsiteY24" fmla="*/ 132893 h 778425"/>
              <a:gd name="connsiteX25" fmla="*/ 4254373 w 5589190"/>
              <a:gd name="connsiteY25" fmla="*/ 612879 h 778425"/>
              <a:gd name="connsiteX26" fmla="*/ 4176661 w 5589190"/>
              <a:gd name="connsiteY26" fmla="*/ 612879 h 778425"/>
              <a:gd name="connsiteX27" fmla="*/ 4018625 w 5589190"/>
              <a:gd name="connsiteY27" fmla="*/ 132893 h 778425"/>
              <a:gd name="connsiteX28" fmla="*/ 4096664 w 5589190"/>
              <a:gd name="connsiteY28" fmla="*/ 132893 h 778425"/>
              <a:gd name="connsiteX29" fmla="*/ 4096664 w 5589190"/>
              <a:gd name="connsiteY29" fmla="*/ 543657 h 778425"/>
              <a:gd name="connsiteX30" fmla="*/ 4112010 w 5589190"/>
              <a:gd name="connsiteY30" fmla="*/ 543657 h 778425"/>
              <a:gd name="connsiteX31" fmla="*/ 4106460 w 5589190"/>
              <a:gd name="connsiteY31" fmla="*/ 499250 h 778425"/>
              <a:gd name="connsiteX32" fmla="*/ 4152498 w 5589190"/>
              <a:gd name="connsiteY32" fmla="*/ 499250 h 778425"/>
              <a:gd name="connsiteX33" fmla="*/ 4170132 w 5589190"/>
              <a:gd name="connsiteY33" fmla="*/ 615165 h 778425"/>
              <a:gd name="connsiteX34" fmla="*/ 4120174 w 5589190"/>
              <a:gd name="connsiteY34" fmla="*/ 615165 h 778425"/>
              <a:gd name="connsiteX35" fmla="*/ 4114296 w 5589190"/>
              <a:gd name="connsiteY35" fmla="*/ 558024 h 778425"/>
              <a:gd name="connsiteX36" fmla="*/ 4090133 w 5589190"/>
              <a:gd name="connsiteY36" fmla="*/ 612879 h 778425"/>
              <a:gd name="connsiteX37" fmla="*/ 4018625 w 5589190"/>
              <a:gd name="connsiteY37" fmla="*/ 612879 h 778425"/>
              <a:gd name="connsiteX38" fmla="*/ 3454071 w 5589190"/>
              <a:gd name="connsiteY38" fmla="*/ 122445 h 778425"/>
              <a:gd name="connsiteX39" fmla="*/ 3454071 w 5589190"/>
              <a:gd name="connsiteY39" fmla="*/ 378111 h 778425"/>
              <a:gd name="connsiteX40" fmla="*/ 3481499 w 5589190"/>
              <a:gd name="connsiteY40" fmla="*/ 377784 h 778425"/>
              <a:gd name="connsiteX41" fmla="*/ 3481499 w 5589190"/>
              <a:gd name="connsiteY41" fmla="*/ 122445 h 778425"/>
              <a:gd name="connsiteX42" fmla="*/ 3330647 w 5589190"/>
              <a:gd name="connsiteY42" fmla="*/ 122445 h 778425"/>
              <a:gd name="connsiteX43" fmla="*/ 3330647 w 5589190"/>
              <a:gd name="connsiteY43" fmla="*/ 378111 h 778425"/>
              <a:gd name="connsiteX44" fmla="*/ 3355788 w 5589190"/>
              <a:gd name="connsiteY44" fmla="*/ 378111 h 778425"/>
              <a:gd name="connsiteX45" fmla="*/ 3355788 w 5589190"/>
              <a:gd name="connsiteY45" fmla="*/ 122445 h 778425"/>
              <a:gd name="connsiteX46" fmla="*/ 5382828 w 5589190"/>
              <a:gd name="connsiteY46" fmla="*/ 38530 h 778425"/>
              <a:gd name="connsiteX47" fmla="*/ 5473929 w 5589190"/>
              <a:gd name="connsiteY47" fmla="*/ 38530 h 778425"/>
              <a:gd name="connsiteX48" fmla="*/ 5473929 w 5589190"/>
              <a:gd name="connsiteY48" fmla="*/ 453537 h 778425"/>
              <a:gd name="connsiteX49" fmla="*/ 5382828 w 5589190"/>
              <a:gd name="connsiteY49" fmla="*/ 495332 h 778425"/>
              <a:gd name="connsiteX50" fmla="*/ 3663045 w 5589190"/>
              <a:gd name="connsiteY50" fmla="*/ 20244 h 778425"/>
              <a:gd name="connsiteX51" fmla="*/ 3891283 w 5589190"/>
              <a:gd name="connsiteY51" fmla="*/ 20244 h 778425"/>
              <a:gd name="connsiteX52" fmla="*/ 3891283 w 5589190"/>
              <a:gd name="connsiteY52" fmla="*/ 101547 h 778425"/>
              <a:gd name="connsiteX53" fmla="*/ 3832182 w 5589190"/>
              <a:gd name="connsiteY53" fmla="*/ 194280 h 778425"/>
              <a:gd name="connsiteX54" fmla="*/ 3832182 w 5589190"/>
              <a:gd name="connsiteY54" fmla="*/ 258604 h 778425"/>
              <a:gd name="connsiteX55" fmla="*/ 3882792 w 5589190"/>
              <a:gd name="connsiteY55" fmla="*/ 258604 h 778425"/>
              <a:gd name="connsiteX56" fmla="*/ 3832182 w 5589190"/>
              <a:gd name="connsiteY56" fmla="*/ 343500 h 778425"/>
              <a:gd name="connsiteX57" fmla="*/ 3832182 w 5589190"/>
              <a:gd name="connsiteY57" fmla="*/ 537779 h 778425"/>
              <a:gd name="connsiteX58" fmla="*/ 3735859 w 5589190"/>
              <a:gd name="connsiteY58" fmla="*/ 611573 h 778425"/>
              <a:gd name="connsiteX59" fmla="*/ 3666636 w 5589190"/>
              <a:gd name="connsiteY59" fmla="*/ 611573 h 778425"/>
              <a:gd name="connsiteX60" fmla="*/ 3666636 w 5589190"/>
              <a:gd name="connsiteY60" fmla="*/ 547901 h 778425"/>
              <a:gd name="connsiteX61" fmla="*/ 3732267 w 5589190"/>
              <a:gd name="connsiteY61" fmla="*/ 547901 h 778425"/>
              <a:gd name="connsiteX62" fmla="*/ 3732267 w 5589190"/>
              <a:gd name="connsiteY62" fmla="*/ 446680 h 778425"/>
              <a:gd name="connsiteX63" fmla="*/ 3650964 w 5589190"/>
              <a:gd name="connsiteY63" fmla="*/ 446680 h 778425"/>
              <a:gd name="connsiteX64" fmla="*/ 3732267 w 5589190"/>
              <a:gd name="connsiteY64" fmla="*/ 328479 h 778425"/>
              <a:gd name="connsiteX65" fmla="*/ 3732267 w 5589190"/>
              <a:gd name="connsiteY65" fmla="*/ 177954 h 778425"/>
              <a:gd name="connsiteX66" fmla="*/ 3795612 w 5589190"/>
              <a:gd name="connsiteY66" fmla="*/ 82936 h 778425"/>
              <a:gd name="connsiteX67" fmla="*/ 3663045 w 5589190"/>
              <a:gd name="connsiteY67" fmla="*/ 82936 h 778425"/>
              <a:gd name="connsiteX68" fmla="*/ 4448001 w 5589190"/>
              <a:gd name="connsiteY68" fmla="*/ 17306 h 778425"/>
              <a:gd name="connsiteX69" fmla="*/ 4564242 w 5589190"/>
              <a:gd name="connsiteY69" fmla="*/ 17958 h 778425"/>
              <a:gd name="connsiteX70" fmla="*/ 4558038 w 5589190"/>
              <a:gd name="connsiteY70" fmla="*/ 51590 h 778425"/>
              <a:gd name="connsiteX71" fmla="*/ 4884559 w 5589190"/>
              <a:gd name="connsiteY71" fmla="*/ 51590 h 778425"/>
              <a:gd name="connsiteX72" fmla="*/ 4884886 w 5589190"/>
              <a:gd name="connsiteY72" fmla="*/ 533534 h 778425"/>
              <a:gd name="connsiteX73" fmla="*/ 4931577 w 5589190"/>
              <a:gd name="connsiteY73" fmla="*/ 533534 h 778425"/>
              <a:gd name="connsiteX74" fmla="*/ 4894355 w 5589190"/>
              <a:gd name="connsiteY74" fmla="*/ 615491 h 778425"/>
              <a:gd name="connsiteX75" fmla="*/ 4769950 w 5589190"/>
              <a:gd name="connsiteY75" fmla="*/ 615491 h 778425"/>
              <a:gd name="connsiteX76" fmla="*/ 4770276 w 5589190"/>
              <a:gd name="connsiteY76" fmla="*/ 132241 h 778425"/>
              <a:gd name="connsiteX77" fmla="*/ 4543671 w 5589190"/>
              <a:gd name="connsiteY77" fmla="*/ 132241 h 778425"/>
              <a:gd name="connsiteX78" fmla="*/ 4457796 w 5589190"/>
              <a:gd name="connsiteY78" fmla="*/ 608961 h 778425"/>
              <a:gd name="connsiteX79" fmla="*/ 4344167 w 5589190"/>
              <a:gd name="connsiteY79" fmla="*/ 609613 h 778425"/>
              <a:gd name="connsiteX80" fmla="*/ 4427756 w 5589190"/>
              <a:gd name="connsiteY80" fmla="*/ 132241 h 778425"/>
              <a:gd name="connsiteX81" fmla="*/ 4326861 w 5589190"/>
              <a:gd name="connsiteY81" fmla="*/ 132241 h 778425"/>
              <a:gd name="connsiteX82" fmla="*/ 4326861 w 5589190"/>
              <a:gd name="connsiteY82" fmla="*/ 51590 h 778425"/>
              <a:gd name="connsiteX83" fmla="*/ 4441796 w 5589190"/>
              <a:gd name="connsiteY83" fmla="*/ 51590 h 778425"/>
              <a:gd name="connsiteX84" fmla="*/ 5114102 w 5589190"/>
              <a:gd name="connsiteY84" fmla="*/ 10775 h 778425"/>
              <a:gd name="connsiteX85" fmla="*/ 5231976 w 5589190"/>
              <a:gd name="connsiteY85" fmla="*/ 10775 h 778425"/>
              <a:gd name="connsiteX86" fmla="*/ 5374666 w 5589190"/>
              <a:gd name="connsiteY86" fmla="*/ 194606 h 778425"/>
              <a:gd name="connsiteX87" fmla="*/ 5249935 w 5589190"/>
              <a:gd name="connsiteY87" fmla="*/ 194933 h 778425"/>
              <a:gd name="connsiteX88" fmla="*/ 5174835 w 5589190"/>
              <a:gd name="connsiteY88" fmla="*/ 96976 h 778425"/>
              <a:gd name="connsiteX89" fmla="*/ 5094185 w 5589190"/>
              <a:gd name="connsiteY89" fmla="*/ 202769 h 778425"/>
              <a:gd name="connsiteX90" fmla="*/ 4973046 w 5589190"/>
              <a:gd name="connsiteY90" fmla="*/ 202769 h 778425"/>
              <a:gd name="connsiteX91" fmla="*/ 5499070 w 5589190"/>
              <a:gd name="connsiteY91" fmla="*/ 9796 h 778425"/>
              <a:gd name="connsiteX92" fmla="*/ 5589190 w 5589190"/>
              <a:gd name="connsiteY92" fmla="*/ 9796 h 778425"/>
              <a:gd name="connsiteX93" fmla="*/ 5589190 w 5589190"/>
              <a:gd name="connsiteY93" fmla="*/ 538432 h 778425"/>
              <a:gd name="connsiteX94" fmla="*/ 5545926 w 5589190"/>
              <a:gd name="connsiteY94" fmla="*/ 755720 h 778425"/>
              <a:gd name="connsiteX95" fmla="*/ 5545926 w 5589190"/>
              <a:gd name="connsiteY95" fmla="*/ 754425 h 778425"/>
              <a:gd name="connsiteX96" fmla="*/ 5545926 w 5589190"/>
              <a:gd name="connsiteY96" fmla="*/ 748626 h 778425"/>
              <a:gd name="connsiteX97" fmla="*/ 5546416 w 5589190"/>
              <a:gd name="connsiteY97" fmla="*/ 750670 h 778425"/>
              <a:gd name="connsiteX98" fmla="*/ 5545926 w 5589190"/>
              <a:gd name="connsiteY98" fmla="*/ 738834 h 778425"/>
              <a:gd name="connsiteX99" fmla="*/ 5545926 w 5589190"/>
              <a:gd name="connsiteY99" fmla="*/ 748626 h 778425"/>
              <a:gd name="connsiteX100" fmla="*/ 5496786 w 5589190"/>
              <a:gd name="connsiteY100" fmla="*/ 543657 h 778425"/>
              <a:gd name="connsiteX101" fmla="*/ 5498744 w 5589190"/>
              <a:gd name="connsiteY101" fmla="*/ 538432 h 778425"/>
              <a:gd name="connsiteX102" fmla="*/ 5499070 w 5589190"/>
              <a:gd name="connsiteY102" fmla="*/ 9796 h 778425"/>
              <a:gd name="connsiteX103" fmla="*/ 3355788 w 5589190"/>
              <a:gd name="connsiteY103" fmla="*/ 5550 h 778425"/>
              <a:gd name="connsiteX104" fmla="*/ 3454397 w 5589190"/>
              <a:gd name="connsiteY104" fmla="*/ 5550 h 778425"/>
              <a:gd name="connsiteX105" fmla="*/ 3454397 w 5589190"/>
              <a:gd name="connsiteY105" fmla="*/ 44080 h 778425"/>
              <a:gd name="connsiteX106" fmla="*/ 3577496 w 5589190"/>
              <a:gd name="connsiteY106" fmla="*/ 44080 h 778425"/>
              <a:gd name="connsiteX107" fmla="*/ 3577496 w 5589190"/>
              <a:gd name="connsiteY107" fmla="*/ 369948 h 778425"/>
              <a:gd name="connsiteX108" fmla="*/ 3480194 w 5589190"/>
              <a:gd name="connsiteY108" fmla="*/ 456149 h 778425"/>
              <a:gd name="connsiteX109" fmla="*/ 3454397 w 5589190"/>
              <a:gd name="connsiteY109" fmla="*/ 456149 h 778425"/>
              <a:gd name="connsiteX110" fmla="*/ 3454397 w 5589190"/>
              <a:gd name="connsiteY110" fmla="*/ 534841 h 778425"/>
              <a:gd name="connsiteX111" fmla="*/ 3484765 w 5589190"/>
              <a:gd name="connsiteY111" fmla="*/ 534841 h 778425"/>
              <a:gd name="connsiteX112" fmla="*/ 3473662 w 5589190"/>
              <a:gd name="connsiteY112" fmla="*/ 471496 h 778425"/>
              <a:gd name="connsiteX113" fmla="*/ 3566395 w 5589190"/>
              <a:gd name="connsiteY113" fmla="*/ 471496 h 778425"/>
              <a:gd name="connsiteX114" fmla="*/ 3588598 w 5589190"/>
              <a:gd name="connsiteY114" fmla="*/ 611247 h 778425"/>
              <a:gd name="connsiteX115" fmla="*/ 3496846 w 5589190"/>
              <a:gd name="connsiteY115" fmla="*/ 611247 h 778425"/>
              <a:gd name="connsiteX116" fmla="*/ 3488029 w 5589190"/>
              <a:gd name="connsiteY116" fmla="*/ 555738 h 778425"/>
              <a:gd name="connsiteX117" fmla="*/ 3465173 w 5589190"/>
              <a:gd name="connsiteY117" fmla="*/ 612879 h 778425"/>
              <a:gd name="connsiteX118" fmla="*/ 3231384 w 5589190"/>
              <a:gd name="connsiteY118" fmla="*/ 612879 h 778425"/>
              <a:gd name="connsiteX119" fmla="*/ 3231384 w 5589190"/>
              <a:gd name="connsiteY119" fmla="*/ 534841 h 778425"/>
              <a:gd name="connsiteX120" fmla="*/ 3355788 w 5589190"/>
              <a:gd name="connsiteY120" fmla="*/ 534841 h 778425"/>
              <a:gd name="connsiteX121" fmla="*/ 3355788 w 5589190"/>
              <a:gd name="connsiteY121" fmla="*/ 456149 h 778425"/>
              <a:gd name="connsiteX122" fmla="*/ 3234649 w 5589190"/>
              <a:gd name="connsiteY122" fmla="*/ 456149 h 778425"/>
              <a:gd name="connsiteX123" fmla="*/ 3235303 w 5589190"/>
              <a:gd name="connsiteY123" fmla="*/ 52896 h 778425"/>
              <a:gd name="connsiteX124" fmla="*/ 3183386 w 5589190"/>
              <a:gd name="connsiteY124" fmla="*/ 136485 h 778425"/>
              <a:gd name="connsiteX125" fmla="*/ 3183386 w 5589190"/>
              <a:gd name="connsiteY125" fmla="*/ 644225 h 778425"/>
              <a:gd name="connsiteX126" fmla="*/ 3097837 w 5589190"/>
              <a:gd name="connsiteY126" fmla="*/ 775486 h 778425"/>
              <a:gd name="connsiteX127" fmla="*/ 3013267 w 5589190"/>
              <a:gd name="connsiteY127" fmla="*/ 778425 h 778425"/>
              <a:gd name="connsiteX128" fmla="*/ 3010655 w 5589190"/>
              <a:gd name="connsiteY128" fmla="*/ 676224 h 778425"/>
              <a:gd name="connsiteX129" fmla="*/ 3085429 w 5589190"/>
              <a:gd name="connsiteY129" fmla="*/ 679489 h 778425"/>
              <a:gd name="connsiteX130" fmla="*/ 3086409 w 5589190"/>
              <a:gd name="connsiteY130" fmla="*/ 414682 h 778425"/>
              <a:gd name="connsiteX131" fmla="*/ 2985188 w 5589190"/>
              <a:gd name="connsiteY131" fmla="*/ 414682 h 778425"/>
              <a:gd name="connsiteX132" fmla="*/ 2985188 w 5589190"/>
              <a:gd name="connsiteY132" fmla="*/ 414462 h 778425"/>
              <a:gd name="connsiteX133" fmla="*/ 122535 w 5589190"/>
              <a:gd name="connsiteY133" fmla="*/ 414462 h 778425"/>
              <a:gd name="connsiteX134" fmla="*/ 122535 w 5589190"/>
              <a:gd name="connsiteY134" fmla="*/ 414463 h 778425"/>
              <a:gd name="connsiteX135" fmla="*/ 0 w 5589190"/>
              <a:gd name="connsiteY135" fmla="*/ 372669 h 778425"/>
              <a:gd name="connsiteX136" fmla="*/ 122535 w 5589190"/>
              <a:gd name="connsiteY136" fmla="*/ 330875 h 778425"/>
              <a:gd name="connsiteX137" fmla="*/ 122535 w 5589190"/>
              <a:gd name="connsiteY137" fmla="*/ 330874 h 778425"/>
              <a:gd name="connsiteX138" fmla="*/ 2987472 w 5589190"/>
              <a:gd name="connsiteY138" fmla="*/ 330874 h 778425"/>
              <a:gd name="connsiteX139" fmla="*/ 2987472 w 5589190"/>
              <a:gd name="connsiteY139" fmla="*/ 333377 h 778425"/>
              <a:gd name="connsiteX140" fmla="*/ 3086409 w 5589190"/>
              <a:gd name="connsiteY140" fmla="*/ 333377 h 778425"/>
              <a:gd name="connsiteX141" fmla="*/ 3086409 w 5589190"/>
              <a:gd name="connsiteY141" fmla="*/ 227258 h 778425"/>
              <a:gd name="connsiteX142" fmla="*/ 2984861 w 5589190"/>
              <a:gd name="connsiteY142" fmla="*/ 227258 h 778425"/>
              <a:gd name="connsiteX143" fmla="*/ 2984861 w 5589190"/>
              <a:gd name="connsiteY143" fmla="*/ 153465 h 778425"/>
              <a:gd name="connsiteX144" fmla="*/ 3059634 w 5589190"/>
              <a:gd name="connsiteY144" fmla="*/ 153138 h 778425"/>
              <a:gd name="connsiteX145" fmla="*/ 3067798 w 5589190"/>
              <a:gd name="connsiteY145" fmla="*/ 142037 h 778425"/>
              <a:gd name="connsiteX146" fmla="*/ 2982249 w 5589190"/>
              <a:gd name="connsiteY146" fmla="*/ 9143 h 778425"/>
              <a:gd name="connsiteX147" fmla="*/ 3093592 w 5589190"/>
              <a:gd name="connsiteY147" fmla="*/ 8816 h 778425"/>
              <a:gd name="connsiteX148" fmla="*/ 3125918 w 5589190"/>
              <a:gd name="connsiteY148" fmla="*/ 59427 h 778425"/>
              <a:gd name="connsiteX149" fmla="*/ 3159223 w 5589190"/>
              <a:gd name="connsiteY149" fmla="*/ 8489 h 778425"/>
              <a:gd name="connsiteX150" fmla="*/ 3263709 w 5589190"/>
              <a:gd name="connsiteY150" fmla="*/ 8489 h 778425"/>
              <a:gd name="connsiteX151" fmla="*/ 3240853 w 5589190"/>
              <a:gd name="connsiteY151" fmla="*/ 44080 h 778425"/>
              <a:gd name="connsiteX152" fmla="*/ 3355788 w 5589190"/>
              <a:gd name="connsiteY152" fmla="*/ 44080 h 778425"/>
              <a:gd name="connsiteX153" fmla="*/ 4237721 w 5589190"/>
              <a:gd name="connsiteY153" fmla="*/ 0 h 778425"/>
              <a:gd name="connsiteX154" fmla="*/ 4216171 w 5589190"/>
              <a:gd name="connsiteY154" fmla="*/ 81957 h 778425"/>
              <a:gd name="connsiteX155" fmla="*/ 3987933 w 5589190"/>
              <a:gd name="connsiteY155" fmla="*/ 103181 h 778425"/>
              <a:gd name="connsiteX156" fmla="*/ 3987933 w 5589190"/>
              <a:gd name="connsiteY156" fmla="*/ 587084 h 778425"/>
              <a:gd name="connsiteX157" fmla="*/ 3905976 w 5589190"/>
              <a:gd name="connsiteY157" fmla="*/ 623980 h 778425"/>
              <a:gd name="connsiteX158" fmla="*/ 3905976 w 5589190"/>
              <a:gd name="connsiteY158" fmla="*/ 26775 h 77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5589190" h="778425">
                <a:moveTo>
                  <a:pt x="5545926" y="755720"/>
                </a:moveTo>
                <a:lnTo>
                  <a:pt x="5545926" y="770017"/>
                </a:lnTo>
                <a:cubicBezTo>
                  <a:pt x="5545871" y="772167"/>
                  <a:pt x="5545735" y="769745"/>
                  <a:pt x="5545436" y="758181"/>
                </a:cubicBezTo>
                <a:close/>
                <a:moveTo>
                  <a:pt x="4996228" y="529290"/>
                </a:moveTo>
                <a:lnTo>
                  <a:pt x="5357687" y="529290"/>
                </a:lnTo>
                <a:lnTo>
                  <a:pt x="5323729" y="603083"/>
                </a:lnTo>
                <a:lnTo>
                  <a:pt x="4996228" y="603083"/>
                </a:lnTo>
                <a:close/>
                <a:moveTo>
                  <a:pt x="5265282" y="343826"/>
                </a:moveTo>
                <a:lnTo>
                  <a:pt x="5352136" y="343826"/>
                </a:lnTo>
                <a:lnTo>
                  <a:pt x="5321443" y="482597"/>
                </a:lnTo>
                <a:lnTo>
                  <a:pt x="5234262" y="482597"/>
                </a:lnTo>
                <a:close/>
                <a:moveTo>
                  <a:pt x="5104307" y="343826"/>
                </a:moveTo>
                <a:lnTo>
                  <a:pt x="5191488" y="343826"/>
                </a:lnTo>
                <a:lnTo>
                  <a:pt x="5221202" y="482597"/>
                </a:lnTo>
                <a:lnTo>
                  <a:pt x="5134020" y="482597"/>
                </a:lnTo>
                <a:close/>
                <a:moveTo>
                  <a:pt x="4990678" y="343826"/>
                </a:moveTo>
                <a:lnTo>
                  <a:pt x="5077858" y="343826"/>
                </a:lnTo>
                <a:lnTo>
                  <a:pt x="5107572" y="482597"/>
                </a:lnTo>
                <a:lnTo>
                  <a:pt x="5020391" y="482597"/>
                </a:lnTo>
                <a:close/>
                <a:moveTo>
                  <a:pt x="4992311" y="229870"/>
                </a:moveTo>
                <a:lnTo>
                  <a:pt x="5365523" y="229870"/>
                </a:lnTo>
                <a:lnTo>
                  <a:pt x="5331239" y="303338"/>
                </a:lnTo>
                <a:lnTo>
                  <a:pt x="4992311" y="303338"/>
                </a:lnTo>
                <a:close/>
                <a:moveTo>
                  <a:pt x="4118541" y="132893"/>
                </a:moveTo>
                <a:lnTo>
                  <a:pt x="4196906" y="132893"/>
                </a:lnTo>
                <a:lnTo>
                  <a:pt x="4254373" y="612879"/>
                </a:lnTo>
                <a:lnTo>
                  <a:pt x="4176661" y="612879"/>
                </a:lnTo>
                <a:close/>
                <a:moveTo>
                  <a:pt x="4018625" y="132893"/>
                </a:moveTo>
                <a:lnTo>
                  <a:pt x="4096664" y="132893"/>
                </a:lnTo>
                <a:lnTo>
                  <a:pt x="4096664" y="543657"/>
                </a:lnTo>
                <a:lnTo>
                  <a:pt x="4112010" y="543657"/>
                </a:lnTo>
                <a:lnTo>
                  <a:pt x="4106460" y="499250"/>
                </a:lnTo>
                <a:lnTo>
                  <a:pt x="4152498" y="499250"/>
                </a:lnTo>
                <a:lnTo>
                  <a:pt x="4170132" y="615165"/>
                </a:lnTo>
                <a:lnTo>
                  <a:pt x="4120174" y="615165"/>
                </a:lnTo>
                <a:lnTo>
                  <a:pt x="4114296" y="558024"/>
                </a:lnTo>
                <a:lnTo>
                  <a:pt x="4090133" y="612879"/>
                </a:lnTo>
                <a:lnTo>
                  <a:pt x="4018625" y="612879"/>
                </a:lnTo>
                <a:close/>
                <a:moveTo>
                  <a:pt x="3454071" y="122445"/>
                </a:moveTo>
                <a:lnTo>
                  <a:pt x="3454071" y="378111"/>
                </a:lnTo>
                <a:lnTo>
                  <a:pt x="3481499" y="377784"/>
                </a:lnTo>
                <a:lnTo>
                  <a:pt x="3481499" y="122445"/>
                </a:lnTo>
                <a:close/>
                <a:moveTo>
                  <a:pt x="3330647" y="122445"/>
                </a:moveTo>
                <a:lnTo>
                  <a:pt x="3330647" y="378111"/>
                </a:lnTo>
                <a:lnTo>
                  <a:pt x="3355788" y="378111"/>
                </a:lnTo>
                <a:lnTo>
                  <a:pt x="3355788" y="122445"/>
                </a:lnTo>
                <a:close/>
                <a:moveTo>
                  <a:pt x="5382828" y="38530"/>
                </a:moveTo>
                <a:lnTo>
                  <a:pt x="5473929" y="38530"/>
                </a:lnTo>
                <a:lnTo>
                  <a:pt x="5473929" y="453537"/>
                </a:lnTo>
                <a:lnTo>
                  <a:pt x="5382828" y="495332"/>
                </a:lnTo>
                <a:close/>
                <a:moveTo>
                  <a:pt x="3663045" y="20244"/>
                </a:moveTo>
                <a:lnTo>
                  <a:pt x="3891283" y="20244"/>
                </a:lnTo>
                <a:lnTo>
                  <a:pt x="3891283" y="101547"/>
                </a:lnTo>
                <a:lnTo>
                  <a:pt x="3832182" y="194280"/>
                </a:lnTo>
                <a:lnTo>
                  <a:pt x="3832182" y="258604"/>
                </a:lnTo>
                <a:lnTo>
                  <a:pt x="3882792" y="258604"/>
                </a:lnTo>
                <a:lnTo>
                  <a:pt x="3832182" y="343500"/>
                </a:lnTo>
                <a:lnTo>
                  <a:pt x="3832182" y="537779"/>
                </a:lnTo>
                <a:lnTo>
                  <a:pt x="3735859" y="611573"/>
                </a:lnTo>
                <a:lnTo>
                  <a:pt x="3666636" y="611573"/>
                </a:lnTo>
                <a:lnTo>
                  <a:pt x="3666636" y="547901"/>
                </a:lnTo>
                <a:lnTo>
                  <a:pt x="3732267" y="547901"/>
                </a:lnTo>
                <a:lnTo>
                  <a:pt x="3732267" y="446680"/>
                </a:lnTo>
                <a:lnTo>
                  <a:pt x="3650964" y="446680"/>
                </a:lnTo>
                <a:lnTo>
                  <a:pt x="3732267" y="328479"/>
                </a:lnTo>
                <a:lnTo>
                  <a:pt x="3732267" y="177954"/>
                </a:lnTo>
                <a:lnTo>
                  <a:pt x="3795612" y="82936"/>
                </a:lnTo>
                <a:lnTo>
                  <a:pt x="3663045" y="82936"/>
                </a:lnTo>
                <a:close/>
                <a:moveTo>
                  <a:pt x="4448001" y="17306"/>
                </a:moveTo>
                <a:lnTo>
                  <a:pt x="4564242" y="17958"/>
                </a:lnTo>
                <a:lnTo>
                  <a:pt x="4558038" y="51590"/>
                </a:lnTo>
                <a:lnTo>
                  <a:pt x="4884559" y="51590"/>
                </a:lnTo>
                <a:cubicBezTo>
                  <a:pt x="4884667" y="212238"/>
                  <a:pt x="4884777" y="372886"/>
                  <a:pt x="4884886" y="533534"/>
                </a:cubicBezTo>
                <a:lnTo>
                  <a:pt x="4931577" y="533534"/>
                </a:lnTo>
                <a:lnTo>
                  <a:pt x="4894355" y="615491"/>
                </a:lnTo>
                <a:lnTo>
                  <a:pt x="4769950" y="615491"/>
                </a:lnTo>
                <a:lnTo>
                  <a:pt x="4770276" y="132241"/>
                </a:lnTo>
                <a:lnTo>
                  <a:pt x="4543671" y="132241"/>
                </a:lnTo>
                <a:lnTo>
                  <a:pt x="4457796" y="608961"/>
                </a:lnTo>
                <a:lnTo>
                  <a:pt x="4344167" y="609613"/>
                </a:lnTo>
                <a:lnTo>
                  <a:pt x="4427756" y="132241"/>
                </a:lnTo>
                <a:lnTo>
                  <a:pt x="4326861" y="132241"/>
                </a:lnTo>
                <a:lnTo>
                  <a:pt x="4326861" y="51590"/>
                </a:lnTo>
                <a:lnTo>
                  <a:pt x="4441796" y="51590"/>
                </a:lnTo>
                <a:close/>
                <a:moveTo>
                  <a:pt x="5114102" y="10775"/>
                </a:moveTo>
                <a:lnTo>
                  <a:pt x="5231976" y="10775"/>
                </a:lnTo>
                <a:lnTo>
                  <a:pt x="5374666" y="194606"/>
                </a:lnTo>
                <a:lnTo>
                  <a:pt x="5249935" y="194933"/>
                </a:lnTo>
                <a:lnTo>
                  <a:pt x="5174835" y="96976"/>
                </a:lnTo>
                <a:lnTo>
                  <a:pt x="5094185" y="202769"/>
                </a:lnTo>
                <a:lnTo>
                  <a:pt x="4973046" y="202769"/>
                </a:lnTo>
                <a:close/>
                <a:moveTo>
                  <a:pt x="5499070" y="9796"/>
                </a:moveTo>
                <a:lnTo>
                  <a:pt x="5589190" y="9796"/>
                </a:lnTo>
                <a:lnTo>
                  <a:pt x="5589190" y="538432"/>
                </a:lnTo>
                <a:lnTo>
                  <a:pt x="5545926" y="755720"/>
                </a:lnTo>
                <a:lnTo>
                  <a:pt x="5545926" y="754425"/>
                </a:lnTo>
                <a:lnTo>
                  <a:pt x="5545926" y="748626"/>
                </a:lnTo>
                <a:lnTo>
                  <a:pt x="5546416" y="750670"/>
                </a:lnTo>
                <a:cubicBezTo>
                  <a:pt x="5546117" y="739105"/>
                  <a:pt x="5545981" y="736684"/>
                  <a:pt x="5545926" y="738834"/>
                </a:cubicBezTo>
                <a:lnTo>
                  <a:pt x="5545926" y="748626"/>
                </a:lnTo>
                <a:lnTo>
                  <a:pt x="5496786" y="543657"/>
                </a:lnTo>
                <a:lnTo>
                  <a:pt x="5498744" y="538432"/>
                </a:lnTo>
                <a:cubicBezTo>
                  <a:pt x="5498852" y="362220"/>
                  <a:pt x="5498962" y="186008"/>
                  <a:pt x="5499070" y="9796"/>
                </a:cubicBezTo>
                <a:close/>
                <a:moveTo>
                  <a:pt x="3355788" y="5550"/>
                </a:moveTo>
                <a:lnTo>
                  <a:pt x="3454397" y="5550"/>
                </a:lnTo>
                <a:lnTo>
                  <a:pt x="3454397" y="44080"/>
                </a:lnTo>
                <a:lnTo>
                  <a:pt x="3577496" y="44080"/>
                </a:lnTo>
                <a:lnTo>
                  <a:pt x="3577496" y="369948"/>
                </a:lnTo>
                <a:lnTo>
                  <a:pt x="3480194" y="456149"/>
                </a:lnTo>
                <a:lnTo>
                  <a:pt x="3454397" y="456149"/>
                </a:lnTo>
                <a:lnTo>
                  <a:pt x="3454397" y="534841"/>
                </a:lnTo>
                <a:lnTo>
                  <a:pt x="3484765" y="534841"/>
                </a:lnTo>
                <a:lnTo>
                  <a:pt x="3473662" y="471496"/>
                </a:lnTo>
                <a:lnTo>
                  <a:pt x="3566395" y="471496"/>
                </a:lnTo>
                <a:lnTo>
                  <a:pt x="3588598" y="611247"/>
                </a:lnTo>
                <a:lnTo>
                  <a:pt x="3496846" y="611247"/>
                </a:lnTo>
                <a:lnTo>
                  <a:pt x="3488029" y="555738"/>
                </a:lnTo>
                <a:lnTo>
                  <a:pt x="3465173" y="612879"/>
                </a:lnTo>
                <a:lnTo>
                  <a:pt x="3231384" y="612879"/>
                </a:lnTo>
                <a:lnTo>
                  <a:pt x="3231384" y="534841"/>
                </a:lnTo>
                <a:lnTo>
                  <a:pt x="3355788" y="534841"/>
                </a:lnTo>
                <a:lnTo>
                  <a:pt x="3355788" y="456149"/>
                </a:lnTo>
                <a:lnTo>
                  <a:pt x="3234649" y="456149"/>
                </a:lnTo>
                <a:cubicBezTo>
                  <a:pt x="3234868" y="321732"/>
                  <a:pt x="3235085" y="187313"/>
                  <a:pt x="3235303" y="52896"/>
                </a:cubicBezTo>
                <a:lnTo>
                  <a:pt x="3183386" y="136485"/>
                </a:lnTo>
                <a:lnTo>
                  <a:pt x="3183386" y="644225"/>
                </a:lnTo>
                <a:lnTo>
                  <a:pt x="3097837" y="775486"/>
                </a:lnTo>
                <a:lnTo>
                  <a:pt x="3013267" y="778425"/>
                </a:lnTo>
                <a:cubicBezTo>
                  <a:pt x="3011526" y="696468"/>
                  <a:pt x="3012396" y="758181"/>
                  <a:pt x="3010655" y="676224"/>
                </a:cubicBezTo>
                <a:lnTo>
                  <a:pt x="3085429" y="679489"/>
                </a:lnTo>
                <a:cubicBezTo>
                  <a:pt x="3085756" y="639981"/>
                  <a:pt x="3086082" y="454190"/>
                  <a:pt x="3086409" y="414682"/>
                </a:cubicBezTo>
                <a:lnTo>
                  <a:pt x="2985188" y="414682"/>
                </a:lnTo>
                <a:lnTo>
                  <a:pt x="2985188" y="414462"/>
                </a:lnTo>
                <a:lnTo>
                  <a:pt x="122535" y="414462"/>
                </a:lnTo>
                <a:lnTo>
                  <a:pt x="122535" y="414463"/>
                </a:lnTo>
                <a:lnTo>
                  <a:pt x="0" y="372669"/>
                </a:lnTo>
                <a:lnTo>
                  <a:pt x="122535" y="330875"/>
                </a:lnTo>
                <a:lnTo>
                  <a:pt x="122535" y="330874"/>
                </a:lnTo>
                <a:lnTo>
                  <a:pt x="2987472" y="330874"/>
                </a:lnTo>
                <a:lnTo>
                  <a:pt x="2987472" y="333377"/>
                </a:lnTo>
                <a:lnTo>
                  <a:pt x="3086409" y="333377"/>
                </a:lnTo>
                <a:lnTo>
                  <a:pt x="3086409" y="227258"/>
                </a:lnTo>
                <a:lnTo>
                  <a:pt x="2984861" y="227258"/>
                </a:lnTo>
                <a:lnTo>
                  <a:pt x="2984861" y="153465"/>
                </a:lnTo>
                <a:lnTo>
                  <a:pt x="3059634" y="153138"/>
                </a:lnTo>
                <a:lnTo>
                  <a:pt x="3067798" y="142037"/>
                </a:lnTo>
                <a:lnTo>
                  <a:pt x="2982249" y="9143"/>
                </a:lnTo>
                <a:lnTo>
                  <a:pt x="3093592" y="8816"/>
                </a:lnTo>
                <a:lnTo>
                  <a:pt x="3125918" y="59427"/>
                </a:lnTo>
                <a:lnTo>
                  <a:pt x="3159223" y="8489"/>
                </a:lnTo>
                <a:lnTo>
                  <a:pt x="3263709" y="8489"/>
                </a:lnTo>
                <a:lnTo>
                  <a:pt x="3240853" y="44080"/>
                </a:lnTo>
                <a:lnTo>
                  <a:pt x="3355788" y="44080"/>
                </a:lnTo>
                <a:close/>
                <a:moveTo>
                  <a:pt x="4237721" y="0"/>
                </a:moveTo>
                <a:lnTo>
                  <a:pt x="4216171" y="81957"/>
                </a:lnTo>
                <a:lnTo>
                  <a:pt x="3987933" y="103181"/>
                </a:lnTo>
                <a:lnTo>
                  <a:pt x="3987933" y="587084"/>
                </a:lnTo>
                <a:lnTo>
                  <a:pt x="3905976" y="623980"/>
                </a:lnTo>
                <a:lnTo>
                  <a:pt x="3905976" y="267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50">
              <a:solidFill>
                <a:schemeClr val="tx1"/>
              </a:solidFill>
            </a:endParaRPr>
          </a:p>
        </p:txBody>
      </p:sp>
      <p:pic>
        <p:nvPicPr>
          <p:cNvPr id="5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3417"/>
            <a:ext cx="2008485" cy="10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75" y="1331005"/>
            <a:ext cx="2336049" cy="2336049"/>
          </a:xfrm>
          <a:prstGeom prst="ellipse">
            <a:avLst/>
          </a:prstGeom>
          <a:ln w="28575"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2501105" y="5968007"/>
            <a:ext cx="71897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85A91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PPT</a:t>
            </a:r>
            <a:r>
              <a:rPr lang="zh-CN" altLang="en-US" sz="3200" dirty="0">
                <a:solidFill>
                  <a:srgbClr val="85A91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读书笔记：</a:t>
            </a:r>
            <a:r>
              <a:rPr lang="en-US" altLang="zh-CN" sz="3200" dirty="0"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@</a:t>
            </a:r>
            <a:r>
              <a:rPr lang="zh-CN" altLang="en-US" sz="3200" dirty="0"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水蓦</a:t>
            </a:r>
            <a:r>
              <a:rPr lang="zh-CN" altLang="en-US" sz="3200" dirty="0">
                <a:solidFill>
                  <a:srgbClr val="85A913"/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    指导：</a:t>
            </a:r>
            <a:r>
              <a:rPr lang="en-US" altLang="zh-CN" sz="3200" dirty="0"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@</a:t>
            </a:r>
            <a:r>
              <a:rPr lang="zh-CN" altLang="en-US" sz="3200" dirty="0">
                <a:latin typeface="方正大标宋简体" panose="03000509000000000000" pitchFamily="65" charset="-122"/>
                <a:ea typeface="方正大标宋简体" panose="03000509000000000000" pitchFamily="65" charset="-122"/>
              </a:rPr>
              <a:t>秋叶</a:t>
            </a: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1919536" y="4340256"/>
            <a:ext cx="891580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且看，互联网的凶猛颠覆</a:t>
            </a:r>
            <a:r>
              <a:rPr lang="en-US" altLang="zh-CN" sz="58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!</a:t>
            </a:r>
            <a:endParaRPr lang="zh-CN" altLang="en-US" sz="5800" dirty="0">
              <a:solidFill>
                <a:schemeClr val="bg1"/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7860" y="5516317"/>
            <a:ext cx="12222000" cy="72000"/>
          </a:xfrm>
          <a:prstGeom prst="rect">
            <a:avLst/>
          </a:prstGeom>
          <a:solidFill>
            <a:srgbClr val="B5E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第一式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用户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grpSp>
        <p:nvGrpSpPr>
          <p:cNvPr id="512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1" name="矩形 10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30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pic>
        <p:nvPicPr>
          <p:cNvPr id="5124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矩形 2"/>
          <p:cNvSpPr>
            <a:spLocks noChangeArrowheads="1"/>
          </p:cNvSpPr>
          <p:nvPr/>
        </p:nvSpPr>
        <p:spPr bwMode="auto">
          <a:xfrm>
            <a:off x="1685925" y="4711700"/>
            <a:ext cx="9037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用户思维是互联网思维的核心。其他思维都是围绕用户思维在不同层面的展开。</a:t>
            </a: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        用户思维，是指在价值链各个环节中都要“以顾客为中心”去考虑问题。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1828800" y="4614863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10283825" y="5883275"/>
            <a:ext cx="252413" cy="252413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剪去对角的矩形 4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6148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11" name="矩形 10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155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6156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</a:p>
          </p:txBody>
        </p:sp>
      </p:grpSp>
      <p:sp>
        <p:nvSpPr>
          <p:cNvPr id="6149" name="矩形 1"/>
          <p:cNvSpPr>
            <a:spLocks noChangeArrowheads="1"/>
          </p:cNvSpPr>
          <p:nvPr/>
        </p:nvSpPr>
        <p:spPr bwMode="auto">
          <a:xfrm>
            <a:off x="1127125" y="423863"/>
            <a:ext cx="264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用户</a:t>
            </a:r>
            <a:r>
              <a:rPr lang="zh-CN" altLang="en-US" sz="480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6152" name="矩形 2"/>
          <p:cNvSpPr>
            <a:spLocks noChangeArrowheads="1"/>
          </p:cNvSpPr>
          <p:nvPr/>
        </p:nvSpPr>
        <p:spPr bwMode="auto">
          <a:xfrm>
            <a:off x="1861176" y="2570128"/>
            <a:ext cx="846653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这是一个人人自称“屌丝”而骨子里认为自己是“高富帅”和“白富美”的时代。当你的产品不 能让用户成为产品的一部分，不能和他们连接在一起，你的产品必然是失败的。</a:t>
            </a:r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041591" y="1757561"/>
            <a:ext cx="410881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得“吊丝”者得天下</a:t>
            </a:r>
          </a:p>
        </p:txBody>
      </p:sp>
      <p:sp>
        <p:nvSpPr>
          <p:cNvPr id="15" name="剪去单角的矩形 14"/>
          <p:cNvSpPr/>
          <p:nvPr/>
        </p:nvSpPr>
        <p:spPr>
          <a:xfrm flipH="1" flipV="1">
            <a:off x="863598" y="4941168"/>
            <a:ext cx="10417171" cy="1296144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6151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7" t="6839" r="13000" b="6531"/>
          <a:stretch>
            <a:fillRect/>
          </a:stretch>
        </p:blipFill>
        <p:spPr bwMode="auto">
          <a:xfrm>
            <a:off x="10128448" y="4465697"/>
            <a:ext cx="1830154" cy="217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278905" y="5007414"/>
            <a:ext cx="88495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腾讯、淘宝、小米，莫不如此。事业要想做大，就必须抓住屌丝人群！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2311275" y="5661248"/>
            <a:ext cx="7512649" cy="400110"/>
            <a:chOff x="2267759" y="5701994"/>
            <a:chExt cx="6120868" cy="454922"/>
          </a:xfrm>
        </p:grpSpPr>
        <p:sp>
          <p:nvSpPr>
            <p:cNvPr id="18" name="矩形 17"/>
            <p:cNvSpPr/>
            <p:nvPr/>
          </p:nvSpPr>
          <p:spPr>
            <a:xfrm>
              <a:off x="2362864" y="5701994"/>
              <a:ext cx="6025763" cy="454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请问：任志强、潘石屹这样的房地产巨头也应该去瞄准屌丝？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0" name="半闭框 19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1" name="半闭框 20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剪去对角的矩形 4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172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11" name="矩形 10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180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7181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第二招</a:t>
              </a:r>
            </a:p>
          </p:txBody>
        </p:sp>
      </p:grpSp>
      <p:sp>
        <p:nvSpPr>
          <p:cNvPr id="7173" name="矩形 1"/>
          <p:cNvSpPr>
            <a:spLocks noChangeArrowheads="1"/>
          </p:cNvSpPr>
          <p:nvPr/>
        </p:nvSpPr>
        <p:spPr bwMode="auto">
          <a:xfrm>
            <a:off x="1127125" y="423863"/>
            <a:ext cx="264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用户</a:t>
            </a:r>
            <a:r>
              <a:rPr lang="zh-CN" altLang="en-US" sz="480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7174" name="矩形 11"/>
          <p:cNvSpPr>
            <a:spLocks noChangeArrowheads="1"/>
          </p:cNvSpPr>
          <p:nvPr/>
        </p:nvSpPr>
        <p:spPr bwMode="auto">
          <a:xfrm>
            <a:off x="4913313" y="1804988"/>
            <a:ext cx="23653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兜售参与感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4" y="4784626"/>
            <a:ext cx="10417175" cy="1598712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76" name="矩形 2"/>
          <p:cNvSpPr>
            <a:spLocks noChangeArrowheads="1"/>
          </p:cNvSpPr>
          <p:nvPr/>
        </p:nvSpPr>
        <p:spPr bwMode="auto">
          <a:xfrm>
            <a:off x="1564547" y="4684775"/>
            <a:ext cx="762255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日，互联网知识型社群“罗辑思维”成功进行了第二次社群招募，号称“史上最无理的会员召集”，唯一通道是微信支付，一天之内轻松募集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7" name="Picture 4" descr="d:\已安装~1\360浏~1\360se6\USERDA~1\Temp\S_JPG_~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4"/>
          <a:stretch>
            <a:fillRect/>
          </a:stretch>
        </p:blipFill>
        <p:spPr bwMode="auto">
          <a:xfrm>
            <a:off x="8814286" y="2615007"/>
            <a:ext cx="3513667" cy="42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2"/>
          <p:cNvSpPr>
            <a:spLocks noChangeArrowheads="1"/>
          </p:cNvSpPr>
          <p:nvPr/>
        </p:nvSpPr>
        <p:spPr bwMode="auto">
          <a:xfrm>
            <a:off x="1564547" y="2257822"/>
            <a:ext cx="849189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让用户参产品与优化，让粉丝投票，粉丝决定了最终的潮流趋势，自然也会为这些产品买单。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让用户参与品牌传播。我们的品牌需要的是粉丝，而不只是用户，因为用户远没有粉丝那么忠诚。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615124" y="5922254"/>
            <a:ext cx="6120685" cy="400110"/>
            <a:chOff x="2267759" y="5700474"/>
            <a:chExt cx="4997788" cy="454922"/>
          </a:xfrm>
        </p:grpSpPr>
        <p:sp>
          <p:nvSpPr>
            <p:cNvPr id="23" name="矩形 22"/>
            <p:cNvSpPr/>
            <p:nvPr/>
          </p:nvSpPr>
          <p:spPr>
            <a:xfrm>
              <a:off x="2336178" y="5700474"/>
              <a:ext cx="4929366" cy="454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请问：罗胖到底卖了什么？是视频？是图书？还是？</a:t>
              </a: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2267759" y="5711911"/>
              <a:ext cx="4997788" cy="440693"/>
              <a:chOff x="2450564" y="5724611"/>
              <a:chExt cx="4490136" cy="440693"/>
            </a:xfrm>
          </p:grpSpPr>
          <p:sp>
            <p:nvSpPr>
              <p:cNvPr id="25" name="半闭框 24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半闭框 25"/>
              <p:cNvSpPr/>
              <p:nvPr/>
            </p:nvSpPr>
            <p:spPr>
              <a:xfrm flipH="1" flipV="1">
                <a:off x="6724672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2450564" y="5724611"/>
                <a:ext cx="4490136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剪去对角的矩形 4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172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11" name="矩形 10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180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7181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第三招</a:t>
              </a:r>
            </a:p>
          </p:txBody>
        </p:sp>
      </p:grpSp>
      <p:sp>
        <p:nvSpPr>
          <p:cNvPr id="7173" name="矩形 1"/>
          <p:cNvSpPr>
            <a:spLocks noChangeArrowheads="1"/>
          </p:cNvSpPr>
          <p:nvPr/>
        </p:nvSpPr>
        <p:spPr bwMode="auto">
          <a:xfrm>
            <a:off x="1127125" y="423863"/>
            <a:ext cx="26479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用户</a:t>
            </a:r>
            <a:r>
              <a:rPr lang="zh-CN" altLang="en-US" sz="480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7174" name="矩形 11"/>
          <p:cNvSpPr>
            <a:spLocks noChangeArrowheads="1"/>
          </p:cNvSpPr>
          <p:nvPr/>
        </p:nvSpPr>
        <p:spPr bwMode="auto">
          <a:xfrm>
            <a:off x="4695616" y="1844824"/>
            <a:ext cx="280076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用户体验至上</a:t>
            </a:r>
          </a:p>
        </p:txBody>
      </p:sp>
      <p:sp>
        <p:nvSpPr>
          <p:cNvPr id="15" name="剪去单角的矩形 14"/>
          <p:cNvSpPr/>
          <p:nvPr/>
        </p:nvSpPr>
        <p:spPr>
          <a:xfrm flipH="1" flipV="1">
            <a:off x="863600" y="4794250"/>
            <a:ext cx="10417175" cy="1443038"/>
          </a:xfrm>
          <a:prstGeom prst="snip1Rect">
            <a:avLst>
              <a:gd name="adj" fmla="val 50000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" y="4220759"/>
            <a:ext cx="4010501" cy="3221769"/>
          </a:xfrm>
          <a:prstGeom prst="rect">
            <a:avLst/>
          </a:prstGeom>
        </p:spPr>
      </p:pic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559496" y="2564904"/>
            <a:ext cx="91450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好的用户体验应该从细节开始，并贯穿于每一个细节，能够让用户有所感知，并且这种感知要超出用户预期，给用户带来惊喜，贯穿品牌与消费者沟通的整个链条，说白了，就是让消费者一直爽。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4089846" y="4787900"/>
            <a:ext cx="7128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月在淘宝和天猫平台上，零售类目总销售额约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亿。销售排名第一的三只松鼠成交金额超过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万，成交笔数接近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695616" y="5735978"/>
            <a:ext cx="5713626" cy="400110"/>
            <a:chOff x="2267759" y="5701994"/>
            <a:chExt cx="5934265" cy="454922"/>
          </a:xfrm>
        </p:grpSpPr>
        <p:sp>
          <p:nvSpPr>
            <p:cNvPr id="20" name="矩形 19"/>
            <p:cNvSpPr/>
            <p:nvPr/>
          </p:nvSpPr>
          <p:spPr>
            <a:xfrm>
              <a:off x="2362865" y="5701994"/>
              <a:ext cx="5839159" cy="454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请问：三只松鼠为何能成为淘宝第一的零食店？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2" name="半闭框 21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半闭框 22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5E51B"/>
            </a:gs>
            <a:gs pos="100000">
              <a:srgbClr val="95BD1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2928938" y="2133600"/>
            <a:ext cx="6553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第二式</a:t>
            </a:r>
            <a:r>
              <a:rPr lang="en-US" altLang="zh-CN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简约</a:t>
            </a:r>
            <a:r>
              <a:rPr lang="zh-CN" altLang="en-US" sz="66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pic>
        <p:nvPicPr>
          <p:cNvPr id="10244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309813"/>
            <a:ext cx="24669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矩形 2"/>
          <p:cNvSpPr>
            <a:spLocks noChangeArrowheads="1"/>
          </p:cNvSpPr>
          <p:nvPr/>
        </p:nvSpPr>
        <p:spPr bwMode="auto">
          <a:xfrm>
            <a:off x="2495550" y="4741863"/>
            <a:ext cx="6986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在产品规划和品牌定位中，要力求专注和简单。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而对于产品设计，则力求简洁和简约。简约，意味着人性化。</a:t>
            </a:r>
          </a:p>
        </p:txBody>
      </p:sp>
      <p:sp>
        <p:nvSpPr>
          <p:cNvPr id="4" name="半闭框 3"/>
          <p:cNvSpPr/>
          <p:nvPr/>
        </p:nvSpPr>
        <p:spPr>
          <a:xfrm>
            <a:off x="1828800" y="4614863"/>
            <a:ext cx="252413" cy="252412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flipH="1" flipV="1">
            <a:off x="10283825" y="5883275"/>
            <a:ext cx="252413" cy="252413"/>
          </a:xfrm>
          <a:prstGeom prst="halfFrame">
            <a:avLst>
              <a:gd name="adj1" fmla="val 10405"/>
              <a:gd name="adj2" fmla="val 95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3" name="组合 1"/>
          <p:cNvGrpSpPr/>
          <p:nvPr/>
        </p:nvGrpSpPr>
        <p:grpSpPr bwMode="auto">
          <a:xfrm>
            <a:off x="1558925" y="3502025"/>
            <a:ext cx="9058275" cy="708025"/>
            <a:chOff x="2256189" y="3488596"/>
            <a:chExt cx="9056932" cy="707886"/>
          </a:xfrm>
        </p:grpSpPr>
        <p:sp>
          <p:nvSpPr>
            <p:cNvPr id="15" name="矩形 14"/>
            <p:cNvSpPr/>
            <p:nvPr/>
          </p:nvSpPr>
          <p:spPr>
            <a:xfrm>
              <a:off x="5456115" y="3540974"/>
              <a:ext cx="5857006" cy="60630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256189" y="3540974"/>
              <a:ext cx="3214211" cy="604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文本框 2"/>
            <p:cNvSpPr txBox="1">
              <a:spLocks noChangeArrowheads="1"/>
            </p:cNvSpPr>
            <p:nvPr/>
          </p:nvSpPr>
          <p:spPr bwMode="auto">
            <a:xfrm>
              <a:off x="2652707" y="3488596"/>
              <a:ext cx="284251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95BD15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rPr>
                <a:t>互联网思维</a:t>
              </a: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6059275" y="3582241"/>
              <a:ext cx="5047502" cy="526947"/>
            </a:xfrm>
            <a:custGeom>
              <a:avLst/>
              <a:gdLst>
                <a:gd name="connsiteX0" fmla="*/ 6767322 w 6806761"/>
                <a:gd name="connsiteY0" fmla="*/ 688916 h 709613"/>
                <a:gd name="connsiteX1" fmla="*/ 6767321 w 6806761"/>
                <a:gd name="connsiteY1" fmla="*/ 701948 h 709613"/>
                <a:gd name="connsiteX2" fmla="*/ 6766875 w 6806761"/>
                <a:gd name="connsiteY2" fmla="*/ 691158 h 709613"/>
                <a:gd name="connsiteX3" fmla="*/ 6266217 w 6806761"/>
                <a:gd name="connsiteY3" fmla="*/ 482501 h 709613"/>
                <a:gd name="connsiteX4" fmla="*/ 6595723 w 6806761"/>
                <a:gd name="connsiteY4" fmla="*/ 482501 h 709613"/>
                <a:gd name="connsiteX5" fmla="*/ 6564767 w 6806761"/>
                <a:gd name="connsiteY5" fmla="*/ 549771 h 709613"/>
                <a:gd name="connsiteX6" fmla="*/ 6266217 w 6806761"/>
                <a:gd name="connsiteY6" fmla="*/ 549771 h 709613"/>
                <a:gd name="connsiteX7" fmla="*/ 6511486 w 6806761"/>
                <a:gd name="connsiteY7" fmla="*/ 313432 h 709613"/>
                <a:gd name="connsiteX8" fmla="*/ 6590663 w 6806761"/>
                <a:gd name="connsiteY8" fmla="*/ 313432 h 709613"/>
                <a:gd name="connsiteX9" fmla="*/ 6562683 w 6806761"/>
                <a:gd name="connsiteY9" fmla="*/ 439936 h 709613"/>
                <a:gd name="connsiteX10" fmla="*/ 6483209 w 6806761"/>
                <a:gd name="connsiteY10" fmla="*/ 439936 h 709613"/>
                <a:gd name="connsiteX11" fmla="*/ 6364742 w 6806761"/>
                <a:gd name="connsiteY11" fmla="*/ 313432 h 709613"/>
                <a:gd name="connsiteX12" fmla="*/ 6444216 w 6806761"/>
                <a:gd name="connsiteY12" fmla="*/ 313432 h 709613"/>
                <a:gd name="connsiteX13" fmla="*/ 6471303 w 6806761"/>
                <a:gd name="connsiteY13" fmla="*/ 439936 h 709613"/>
                <a:gd name="connsiteX14" fmla="*/ 6391828 w 6806761"/>
                <a:gd name="connsiteY14" fmla="*/ 439936 h 709613"/>
                <a:gd name="connsiteX15" fmla="*/ 6261157 w 6806761"/>
                <a:gd name="connsiteY15" fmla="*/ 313432 h 709613"/>
                <a:gd name="connsiteX16" fmla="*/ 6340631 w 6806761"/>
                <a:gd name="connsiteY16" fmla="*/ 313432 h 709613"/>
                <a:gd name="connsiteX17" fmla="*/ 6367718 w 6806761"/>
                <a:gd name="connsiteY17" fmla="*/ 439936 h 709613"/>
                <a:gd name="connsiteX18" fmla="*/ 6288244 w 6806761"/>
                <a:gd name="connsiteY18" fmla="*/ 439936 h 709613"/>
                <a:gd name="connsiteX19" fmla="*/ 6262646 w 6806761"/>
                <a:gd name="connsiteY19" fmla="*/ 209550 h 709613"/>
                <a:gd name="connsiteX20" fmla="*/ 6602866 w 6806761"/>
                <a:gd name="connsiteY20" fmla="*/ 209550 h 709613"/>
                <a:gd name="connsiteX21" fmla="*/ 6571613 w 6806761"/>
                <a:gd name="connsiteY21" fmla="*/ 276523 h 709613"/>
                <a:gd name="connsiteX22" fmla="*/ 6262646 w 6806761"/>
                <a:gd name="connsiteY22" fmla="*/ 276523 h 709613"/>
                <a:gd name="connsiteX23" fmla="*/ 5466117 w 6806761"/>
                <a:gd name="connsiteY23" fmla="*/ 121146 h 709613"/>
                <a:gd name="connsiteX24" fmla="*/ 5537555 w 6806761"/>
                <a:gd name="connsiteY24" fmla="*/ 121146 h 709613"/>
                <a:gd name="connsiteX25" fmla="*/ 5589942 w 6806761"/>
                <a:gd name="connsiteY25" fmla="*/ 558701 h 709613"/>
                <a:gd name="connsiteX26" fmla="*/ 5519100 w 6806761"/>
                <a:gd name="connsiteY26" fmla="*/ 558701 h 709613"/>
                <a:gd name="connsiteX27" fmla="*/ 5375034 w 6806761"/>
                <a:gd name="connsiteY27" fmla="*/ 121146 h 709613"/>
                <a:gd name="connsiteX28" fmla="*/ 5446174 w 6806761"/>
                <a:gd name="connsiteY28" fmla="*/ 121146 h 709613"/>
                <a:gd name="connsiteX29" fmla="*/ 5446174 w 6806761"/>
                <a:gd name="connsiteY29" fmla="*/ 495598 h 709613"/>
                <a:gd name="connsiteX30" fmla="*/ 5460164 w 6806761"/>
                <a:gd name="connsiteY30" fmla="*/ 495598 h 709613"/>
                <a:gd name="connsiteX31" fmla="*/ 5455104 w 6806761"/>
                <a:gd name="connsiteY31" fmla="*/ 455117 h 709613"/>
                <a:gd name="connsiteX32" fmla="*/ 5497073 w 6806761"/>
                <a:gd name="connsiteY32" fmla="*/ 455117 h 709613"/>
                <a:gd name="connsiteX33" fmla="*/ 5513148 w 6806761"/>
                <a:gd name="connsiteY33" fmla="*/ 560785 h 709613"/>
                <a:gd name="connsiteX34" fmla="*/ 5467606 w 6806761"/>
                <a:gd name="connsiteY34" fmla="*/ 560785 h 709613"/>
                <a:gd name="connsiteX35" fmla="*/ 5462248 w 6806761"/>
                <a:gd name="connsiteY35" fmla="*/ 508695 h 709613"/>
                <a:gd name="connsiteX36" fmla="*/ 5440221 w 6806761"/>
                <a:gd name="connsiteY36" fmla="*/ 558701 h 709613"/>
                <a:gd name="connsiteX37" fmla="*/ 5375034 w 6806761"/>
                <a:gd name="connsiteY37" fmla="*/ 558701 h 709613"/>
                <a:gd name="connsiteX38" fmla="*/ 4860387 w 6806761"/>
                <a:gd name="connsiteY38" fmla="*/ 111621 h 709613"/>
                <a:gd name="connsiteX39" fmla="*/ 4860387 w 6806761"/>
                <a:gd name="connsiteY39" fmla="*/ 344686 h 709613"/>
                <a:gd name="connsiteX40" fmla="*/ 4885390 w 6806761"/>
                <a:gd name="connsiteY40" fmla="*/ 344388 h 709613"/>
                <a:gd name="connsiteX41" fmla="*/ 4885390 w 6806761"/>
                <a:gd name="connsiteY41" fmla="*/ 111621 h 709613"/>
                <a:gd name="connsiteX42" fmla="*/ 4747873 w 6806761"/>
                <a:gd name="connsiteY42" fmla="*/ 111621 h 709613"/>
                <a:gd name="connsiteX43" fmla="*/ 4747873 w 6806761"/>
                <a:gd name="connsiteY43" fmla="*/ 344686 h 709613"/>
                <a:gd name="connsiteX44" fmla="*/ 4770792 w 6806761"/>
                <a:gd name="connsiteY44" fmla="*/ 344686 h 709613"/>
                <a:gd name="connsiteX45" fmla="*/ 4770792 w 6806761"/>
                <a:gd name="connsiteY45" fmla="*/ 111621 h 709613"/>
                <a:gd name="connsiteX46" fmla="*/ 6618642 w 6806761"/>
                <a:gd name="connsiteY46" fmla="*/ 35124 h 709613"/>
                <a:gd name="connsiteX47" fmla="*/ 6701689 w 6806761"/>
                <a:gd name="connsiteY47" fmla="*/ 35124 h 709613"/>
                <a:gd name="connsiteX48" fmla="*/ 6701689 w 6806761"/>
                <a:gd name="connsiteY48" fmla="*/ 413445 h 709613"/>
                <a:gd name="connsiteX49" fmla="*/ 6618642 w 6806761"/>
                <a:gd name="connsiteY49" fmla="*/ 451545 h 709613"/>
                <a:gd name="connsiteX50" fmla="*/ 5050887 w 6806761"/>
                <a:gd name="connsiteY50" fmla="*/ 18455 h 709613"/>
                <a:gd name="connsiteX51" fmla="*/ 5258949 w 6806761"/>
                <a:gd name="connsiteY51" fmla="*/ 18455 h 709613"/>
                <a:gd name="connsiteX52" fmla="*/ 5258949 w 6806761"/>
                <a:gd name="connsiteY52" fmla="*/ 92571 h 709613"/>
                <a:gd name="connsiteX53" fmla="*/ 5205073 w 6806761"/>
                <a:gd name="connsiteY53" fmla="*/ 177106 h 709613"/>
                <a:gd name="connsiteX54" fmla="*/ 5205073 w 6806761"/>
                <a:gd name="connsiteY54" fmla="*/ 235744 h 709613"/>
                <a:gd name="connsiteX55" fmla="*/ 5251209 w 6806761"/>
                <a:gd name="connsiteY55" fmla="*/ 235744 h 709613"/>
                <a:gd name="connsiteX56" fmla="*/ 5205073 w 6806761"/>
                <a:gd name="connsiteY56" fmla="*/ 313135 h 709613"/>
                <a:gd name="connsiteX57" fmla="*/ 5205073 w 6806761"/>
                <a:gd name="connsiteY57" fmla="*/ 490240 h 709613"/>
                <a:gd name="connsiteX58" fmla="*/ 5117265 w 6806761"/>
                <a:gd name="connsiteY58" fmla="*/ 557510 h 709613"/>
                <a:gd name="connsiteX59" fmla="*/ 5054161 w 6806761"/>
                <a:gd name="connsiteY59" fmla="*/ 557510 h 709613"/>
                <a:gd name="connsiteX60" fmla="*/ 5054161 w 6806761"/>
                <a:gd name="connsiteY60" fmla="*/ 499467 h 709613"/>
                <a:gd name="connsiteX61" fmla="*/ 5113990 w 6806761"/>
                <a:gd name="connsiteY61" fmla="*/ 499467 h 709613"/>
                <a:gd name="connsiteX62" fmla="*/ 5113990 w 6806761"/>
                <a:gd name="connsiteY62" fmla="*/ 407194 h 709613"/>
                <a:gd name="connsiteX63" fmla="*/ 5039874 w 6806761"/>
                <a:gd name="connsiteY63" fmla="*/ 407194 h 709613"/>
                <a:gd name="connsiteX64" fmla="*/ 5113990 w 6806761"/>
                <a:gd name="connsiteY64" fmla="*/ 299442 h 709613"/>
                <a:gd name="connsiteX65" fmla="*/ 5113990 w 6806761"/>
                <a:gd name="connsiteY65" fmla="*/ 162223 h 709613"/>
                <a:gd name="connsiteX66" fmla="*/ 5171735 w 6806761"/>
                <a:gd name="connsiteY66" fmla="*/ 75605 h 709613"/>
                <a:gd name="connsiteX67" fmla="*/ 5050887 w 6806761"/>
                <a:gd name="connsiteY67" fmla="*/ 75605 h 709613"/>
                <a:gd name="connsiteX68" fmla="*/ 5766453 w 6806761"/>
                <a:gd name="connsiteY68" fmla="*/ 15776 h 709613"/>
                <a:gd name="connsiteX69" fmla="*/ 5872418 w 6806761"/>
                <a:gd name="connsiteY69" fmla="*/ 16371 h 709613"/>
                <a:gd name="connsiteX70" fmla="*/ 5866763 w 6806761"/>
                <a:gd name="connsiteY70" fmla="*/ 47030 h 709613"/>
                <a:gd name="connsiteX71" fmla="*/ 6164419 w 6806761"/>
                <a:gd name="connsiteY71" fmla="*/ 47030 h 709613"/>
                <a:gd name="connsiteX72" fmla="*/ 6164717 w 6806761"/>
                <a:gd name="connsiteY72" fmla="*/ 486370 h 709613"/>
                <a:gd name="connsiteX73" fmla="*/ 6207281 w 6806761"/>
                <a:gd name="connsiteY73" fmla="*/ 486370 h 709613"/>
                <a:gd name="connsiteX74" fmla="*/ 6173349 w 6806761"/>
                <a:gd name="connsiteY74" fmla="*/ 561082 h 709613"/>
                <a:gd name="connsiteX75" fmla="*/ 6059942 w 6806761"/>
                <a:gd name="connsiteY75" fmla="*/ 561082 h 709613"/>
                <a:gd name="connsiteX76" fmla="*/ 6060239 w 6806761"/>
                <a:gd name="connsiteY76" fmla="*/ 120551 h 709613"/>
                <a:gd name="connsiteX77" fmla="*/ 5853666 w 6806761"/>
                <a:gd name="connsiteY77" fmla="*/ 120551 h 709613"/>
                <a:gd name="connsiteX78" fmla="*/ 5775382 w 6806761"/>
                <a:gd name="connsiteY78" fmla="*/ 555129 h 709613"/>
                <a:gd name="connsiteX79" fmla="*/ 5671798 w 6806761"/>
                <a:gd name="connsiteY79" fmla="*/ 555724 h 709613"/>
                <a:gd name="connsiteX80" fmla="*/ 5747998 w 6806761"/>
                <a:gd name="connsiteY80" fmla="*/ 120551 h 709613"/>
                <a:gd name="connsiteX81" fmla="*/ 5656022 w 6806761"/>
                <a:gd name="connsiteY81" fmla="*/ 120551 h 709613"/>
                <a:gd name="connsiteX82" fmla="*/ 5656022 w 6806761"/>
                <a:gd name="connsiteY82" fmla="*/ 47030 h 709613"/>
                <a:gd name="connsiteX83" fmla="*/ 5760797 w 6806761"/>
                <a:gd name="connsiteY83" fmla="*/ 47030 h 709613"/>
                <a:gd name="connsiteX84" fmla="*/ 6373671 w 6806761"/>
                <a:gd name="connsiteY84" fmla="*/ 9823 h 709613"/>
                <a:gd name="connsiteX85" fmla="*/ 6481125 w 6806761"/>
                <a:gd name="connsiteY85" fmla="*/ 9823 h 709613"/>
                <a:gd name="connsiteX86" fmla="*/ 6611201 w 6806761"/>
                <a:gd name="connsiteY86" fmla="*/ 177403 h 709613"/>
                <a:gd name="connsiteX87" fmla="*/ 6497496 w 6806761"/>
                <a:gd name="connsiteY87" fmla="*/ 177701 h 709613"/>
                <a:gd name="connsiteX88" fmla="*/ 6429035 w 6806761"/>
                <a:gd name="connsiteY88" fmla="*/ 88404 h 709613"/>
                <a:gd name="connsiteX89" fmla="*/ 6355514 w 6806761"/>
                <a:gd name="connsiteY89" fmla="*/ 184845 h 709613"/>
                <a:gd name="connsiteX90" fmla="*/ 6245084 w 6806761"/>
                <a:gd name="connsiteY90" fmla="*/ 184845 h 709613"/>
                <a:gd name="connsiteX91" fmla="*/ 6724608 w 6806761"/>
                <a:gd name="connsiteY91" fmla="*/ 8930 h 709613"/>
                <a:gd name="connsiteX92" fmla="*/ 6806761 w 6806761"/>
                <a:gd name="connsiteY92" fmla="*/ 8930 h 709613"/>
                <a:gd name="connsiteX93" fmla="*/ 6806761 w 6806761"/>
                <a:gd name="connsiteY93" fmla="*/ 490835 h 709613"/>
                <a:gd name="connsiteX94" fmla="*/ 6767322 w 6806761"/>
                <a:gd name="connsiteY94" fmla="*/ 688916 h 709613"/>
                <a:gd name="connsiteX95" fmla="*/ 6767322 w 6806761"/>
                <a:gd name="connsiteY95" fmla="*/ 687735 h 709613"/>
                <a:gd name="connsiteX96" fmla="*/ 6767322 w 6806761"/>
                <a:gd name="connsiteY96" fmla="*/ 682449 h 709613"/>
                <a:gd name="connsiteX97" fmla="*/ 6767768 w 6806761"/>
                <a:gd name="connsiteY97" fmla="*/ 684311 h 709613"/>
                <a:gd name="connsiteX98" fmla="*/ 6767322 w 6806761"/>
                <a:gd name="connsiteY98" fmla="*/ 673521 h 709613"/>
                <a:gd name="connsiteX99" fmla="*/ 6767322 w 6806761"/>
                <a:gd name="connsiteY99" fmla="*/ 682449 h 709613"/>
                <a:gd name="connsiteX100" fmla="*/ 6722525 w 6806761"/>
                <a:gd name="connsiteY100" fmla="*/ 495598 h 709613"/>
                <a:gd name="connsiteX101" fmla="*/ 6724310 w 6806761"/>
                <a:gd name="connsiteY101" fmla="*/ 490835 h 709613"/>
                <a:gd name="connsiteX102" fmla="*/ 6724608 w 6806761"/>
                <a:gd name="connsiteY102" fmla="*/ 8930 h 709613"/>
                <a:gd name="connsiteX103" fmla="*/ 4770792 w 6806761"/>
                <a:gd name="connsiteY103" fmla="*/ 5060 h 709613"/>
                <a:gd name="connsiteX104" fmla="*/ 4860684 w 6806761"/>
                <a:gd name="connsiteY104" fmla="*/ 5060 h 709613"/>
                <a:gd name="connsiteX105" fmla="*/ 4860684 w 6806761"/>
                <a:gd name="connsiteY105" fmla="*/ 40184 h 709613"/>
                <a:gd name="connsiteX106" fmla="*/ 4972901 w 6806761"/>
                <a:gd name="connsiteY106" fmla="*/ 40184 h 709613"/>
                <a:gd name="connsiteX107" fmla="*/ 4972901 w 6806761"/>
                <a:gd name="connsiteY107" fmla="*/ 337245 h 709613"/>
                <a:gd name="connsiteX108" fmla="*/ 4884200 w 6806761"/>
                <a:gd name="connsiteY108" fmla="*/ 415826 h 709613"/>
                <a:gd name="connsiteX109" fmla="*/ 4860684 w 6806761"/>
                <a:gd name="connsiteY109" fmla="*/ 415826 h 709613"/>
                <a:gd name="connsiteX110" fmla="*/ 4860684 w 6806761"/>
                <a:gd name="connsiteY110" fmla="*/ 487561 h 709613"/>
                <a:gd name="connsiteX111" fmla="*/ 4888367 w 6806761"/>
                <a:gd name="connsiteY111" fmla="*/ 487561 h 709613"/>
                <a:gd name="connsiteX112" fmla="*/ 4878246 w 6806761"/>
                <a:gd name="connsiteY112" fmla="*/ 429816 h 709613"/>
                <a:gd name="connsiteX113" fmla="*/ 4962781 w 6806761"/>
                <a:gd name="connsiteY113" fmla="*/ 429816 h 709613"/>
                <a:gd name="connsiteX114" fmla="*/ 4983021 w 6806761"/>
                <a:gd name="connsiteY114" fmla="*/ 557213 h 709613"/>
                <a:gd name="connsiteX115" fmla="*/ 4899380 w 6806761"/>
                <a:gd name="connsiteY115" fmla="*/ 557213 h 709613"/>
                <a:gd name="connsiteX116" fmla="*/ 4891343 w 6806761"/>
                <a:gd name="connsiteY116" fmla="*/ 506611 h 709613"/>
                <a:gd name="connsiteX117" fmla="*/ 4870507 w 6806761"/>
                <a:gd name="connsiteY117" fmla="*/ 558701 h 709613"/>
                <a:gd name="connsiteX118" fmla="*/ 4657385 w 6806761"/>
                <a:gd name="connsiteY118" fmla="*/ 558701 h 709613"/>
                <a:gd name="connsiteX119" fmla="*/ 4657385 w 6806761"/>
                <a:gd name="connsiteY119" fmla="*/ 487561 h 709613"/>
                <a:gd name="connsiteX120" fmla="*/ 4770792 w 6806761"/>
                <a:gd name="connsiteY120" fmla="*/ 487561 h 709613"/>
                <a:gd name="connsiteX121" fmla="*/ 4770792 w 6806761"/>
                <a:gd name="connsiteY121" fmla="*/ 415826 h 709613"/>
                <a:gd name="connsiteX122" fmla="*/ 4660362 w 6806761"/>
                <a:gd name="connsiteY122" fmla="*/ 415826 h 709613"/>
                <a:gd name="connsiteX123" fmla="*/ 4660958 w 6806761"/>
                <a:gd name="connsiteY123" fmla="*/ 48220 h 709613"/>
                <a:gd name="connsiteX124" fmla="*/ 4613630 w 6806761"/>
                <a:gd name="connsiteY124" fmla="*/ 124420 h 709613"/>
                <a:gd name="connsiteX125" fmla="*/ 4613630 w 6806761"/>
                <a:gd name="connsiteY125" fmla="*/ 587276 h 709613"/>
                <a:gd name="connsiteX126" fmla="*/ 4535644 w 6806761"/>
                <a:gd name="connsiteY126" fmla="*/ 706934 h 709613"/>
                <a:gd name="connsiteX127" fmla="*/ 4458550 w 6806761"/>
                <a:gd name="connsiteY127" fmla="*/ 709613 h 709613"/>
                <a:gd name="connsiteX128" fmla="*/ 4456169 w 6806761"/>
                <a:gd name="connsiteY128" fmla="*/ 616446 h 709613"/>
                <a:gd name="connsiteX129" fmla="*/ 4524333 w 6806761"/>
                <a:gd name="connsiteY129" fmla="*/ 619423 h 709613"/>
                <a:gd name="connsiteX130" fmla="*/ 4525226 w 6806761"/>
                <a:gd name="connsiteY130" fmla="*/ 378024 h 709613"/>
                <a:gd name="connsiteX131" fmla="*/ 4432953 w 6806761"/>
                <a:gd name="connsiteY131" fmla="*/ 378024 h 709613"/>
                <a:gd name="connsiteX132" fmla="*/ 4432953 w 6806761"/>
                <a:gd name="connsiteY132" fmla="*/ 378021 h 709613"/>
                <a:gd name="connsiteX133" fmla="*/ 181908 w 6806761"/>
                <a:gd name="connsiteY133" fmla="*/ 378021 h 709613"/>
                <a:gd name="connsiteX134" fmla="*/ 181908 w 6806761"/>
                <a:gd name="connsiteY134" fmla="*/ 378022 h 709613"/>
                <a:gd name="connsiteX135" fmla="*/ 0 w 6806761"/>
                <a:gd name="connsiteY135" fmla="*/ 340222 h 709613"/>
                <a:gd name="connsiteX136" fmla="*/ 181908 w 6806761"/>
                <a:gd name="connsiteY136" fmla="*/ 302422 h 709613"/>
                <a:gd name="connsiteX137" fmla="*/ 181908 w 6806761"/>
                <a:gd name="connsiteY137" fmla="*/ 302421 h 709613"/>
                <a:gd name="connsiteX138" fmla="*/ 4435037 w 6806761"/>
                <a:gd name="connsiteY138" fmla="*/ 302421 h 709613"/>
                <a:gd name="connsiteX139" fmla="*/ 4435037 w 6806761"/>
                <a:gd name="connsiteY139" fmla="*/ 303907 h 709613"/>
                <a:gd name="connsiteX140" fmla="*/ 4525226 w 6806761"/>
                <a:gd name="connsiteY140" fmla="*/ 303907 h 709613"/>
                <a:gd name="connsiteX141" fmla="*/ 4525226 w 6806761"/>
                <a:gd name="connsiteY141" fmla="*/ 207169 h 709613"/>
                <a:gd name="connsiteX142" fmla="*/ 4432655 w 6806761"/>
                <a:gd name="connsiteY142" fmla="*/ 207169 h 709613"/>
                <a:gd name="connsiteX143" fmla="*/ 4432655 w 6806761"/>
                <a:gd name="connsiteY143" fmla="*/ 139899 h 709613"/>
                <a:gd name="connsiteX144" fmla="*/ 4500818 w 6806761"/>
                <a:gd name="connsiteY144" fmla="*/ 139601 h 709613"/>
                <a:gd name="connsiteX145" fmla="*/ 4508260 w 6806761"/>
                <a:gd name="connsiteY145" fmla="*/ 129481 h 709613"/>
                <a:gd name="connsiteX146" fmla="*/ 4430274 w 6806761"/>
                <a:gd name="connsiteY146" fmla="*/ 8335 h 709613"/>
                <a:gd name="connsiteX147" fmla="*/ 4531774 w 6806761"/>
                <a:gd name="connsiteY147" fmla="*/ 8037 h 709613"/>
                <a:gd name="connsiteX148" fmla="*/ 4561242 w 6806761"/>
                <a:gd name="connsiteY148" fmla="*/ 54174 h 709613"/>
                <a:gd name="connsiteX149" fmla="*/ 4591603 w 6806761"/>
                <a:gd name="connsiteY149" fmla="*/ 7739 h 709613"/>
                <a:gd name="connsiteX150" fmla="*/ 4686853 w 6806761"/>
                <a:gd name="connsiteY150" fmla="*/ 7739 h 709613"/>
                <a:gd name="connsiteX151" fmla="*/ 4666017 w 6806761"/>
                <a:gd name="connsiteY151" fmla="*/ 40184 h 709613"/>
                <a:gd name="connsiteX152" fmla="*/ 4770792 w 6806761"/>
                <a:gd name="connsiteY152" fmla="*/ 40184 h 709613"/>
                <a:gd name="connsiteX153" fmla="*/ 5574762 w 6806761"/>
                <a:gd name="connsiteY153" fmla="*/ 0 h 709613"/>
                <a:gd name="connsiteX154" fmla="*/ 5555117 w 6806761"/>
                <a:gd name="connsiteY154" fmla="*/ 74712 h 709613"/>
                <a:gd name="connsiteX155" fmla="*/ 5347055 w 6806761"/>
                <a:gd name="connsiteY155" fmla="*/ 94060 h 709613"/>
                <a:gd name="connsiteX156" fmla="*/ 5347055 w 6806761"/>
                <a:gd name="connsiteY156" fmla="*/ 535186 h 709613"/>
                <a:gd name="connsiteX157" fmla="*/ 5272343 w 6806761"/>
                <a:gd name="connsiteY157" fmla="*/ 568821 h 709613"/>
                <a:gd name="connsiteX158" fmla="*/ 5272343 w 6806761"/>
                <a:gd name="connsiteY158" fmla="*/ 24408 h 70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6761" h="709613">
                  <a:moveTo>
                    <a:pt x="6767322" y="688916"/>
                  </a:moveTo>
                  <a:lnTo>
                    <a:pt x="6767321" y="701948"/>
                  </a:lnTo>
                  <a:cubicBezTo>
                    <a:pt x="6767272" y="703908"/>
                    <a:pt x="6767148" y="701700"/>
                    <a:pt x="6766875" y="691158"/>
                  </a:cubicBezTo>
                  <a:close/>
                  <a:moveTo>
                    <a:pt x="6266217" y="482501"/>
                  </a:moveTo>
                  <a:lnTo>
                    <a:pt x="6595723" y="482501"/>
                  </a:lnTo>
                  <a:lnTo>
                    <a:pt x="6564767" y="549771"/>
                  </a:lnTo>
                  <a:lnTo>
                    <a:pt x="6266217" y="549771"/>
                  </a:lnTo>
                  <a:close/>
                  <a:moveTo>
                    <a:pt x="6511486" y="313432"/>
                  </a:moveTo>
                  <a:lnTo>
                    <a:pt x="6590663" y="313432"/>
                  </a:lnTo>
                  <a:lnTo>
                    <a:pt x="6562683" y="439936"/>
                  </a:lnTo>
                  <a:lnTo>
                    <a:pt x="6483209" y="439936"/>
                  </a:lnTo>
                  <a:close/>
                  <a:moveTo>
                    <a:pt x="6364742" y="313432"/>
                  </a:moveTo>
                  <a:lnTo>
                    <a:pt x="6444216" y="313432"/>
                  </a:lnTo>
                  <a:lnTo>
                    <a:pt x="6471303" y="439936"/>
                  </a:lnTo>
                  <a:lnTo>
                    <a:pt x="6391828" y="439936"/>
                  </a:lnTo>
                  <a:close/>
                  <a:moveTo>
                    <a:pt x="6261157" y="313432"/>
                  </a:moveTo>
                  <a:lnTo>
                    <a:pt x="6340631" y="313432"/>
                  </a:lnTo>
                  <a:lnTo>
                    <a:pt x="6367718" y="439936"/>
                  </a:lnTo>
                  <a:lnTo>
                    <a:pt x="6288244" y="439936"/>
                  </a:lnTo>
                  <a:close/>
                  <a:moveTo>
                    <a:pt x="6262646" y="209550"/>
                  </a:moveTo>
                  <a:lnTo>
                    <a:pt x="6602866" y="209550"/>
                  </a:lnTo>
                  <a:lnTo>
                    <a:pt x="6571613" y="276523"/>
                  </a:lnTo>
                  <a:lnTo>
                    <a:pt x="6262646" y="276523"/>
                  </a:lnTo>
                  <a:close/>
                  <a:moveTo>
                    <a:pt x="5466117" y="121146"/>
                  </a:moveTo>
                  <a:lnTo>
                    <a:pt x="5537555" y="121146"/>
                  </a:lnTo>
                  <a:lnTo>
                    <a:pt x="5589942" y="558701"/>
                  </a:lnTo>
                  <a:lnTo>
                    <a:pt x="5519100" y="558701"/>
                  </a:lnTo>
                  <a:close/>
                  <a:moveTo>
                    <a:pt x="5375034" y="121146"/>
                  </a:moveTo>
                  <a:lnTo>
                    <a:pt x="5446174" y="121146"/>
                  </a:lnTo>
                  <a:lnTo>
                    <a:pt x="5446174" y="495598"/>
                  </a:lnTo>
                  <a:lnTo>
                    <a:pt x="5460164" y="495598"/>
                  </a:lnTo>
                  <a:lnTo>
                    <a:pt x="5455104" y="455117"/>
                  </a:lnTo>
                  <a:lnTo>
                    <a:pt x="5497073" y="455117"/>
                  </a:lnTo>
                  <a:lnTo>
                    <a:pt x="5513148" y="560785"/>
                  </a:lnTo>
                  <a:lnTo>
                    <a:pt x="5467606" y="560785"/>
                  </a:lnTo>
                  <a:lnTo>
                    <a:pt x="5462248" y="508695"/>
                  </a:lnTo>
                  <a:lnTo>
                    <a:pt x="5440221" y="558701"/>
                  </a:lnTo>
                  <a:lnTo>
                    <a:pt x="5375034" y="558701"/>
                  </a:lnTo>
                  <a:close/>
                  <a:moveTo>
                    <a:pt x="4860387" y="111621"/>
                  </a:moveTo>
                  <a:lnTo>
                    <a:pt x="4860387" y="344686"/>
                  </a:lnTo>
                  <a:lnTo>
                    <a:pt x="4885390" y="344388"/>
                  </a:lnTo>
                  <a:lnTo>
                    <a:pt x="4885390" y="111621"/>
                  </a:lnTo>
                  <a:close/>
                  <a:moveTo>
                    <a:pt x="4747873" y="111621"/>
                  </a:moveTo>
                  <a:lnTo>
                    <a:pt x="4747873" y="344686"/>
                  </a:lnTo>
                  <a:lnTo>
                    <a:pt x="4770792" y="344686"/>
                  </a:lnTo>
                  <a:lnTo>
                    <a:pt x="4770792" y="111621"/>
                  </a:lnTo>
                  <a:close/>
                  <a:moveTo>
                    <a:pt x="6618642" y="35124"/>
                  </a:moveTo>
                  <a:lnTo>
                    <a:pt x="6701689" y="35124"/>
                  </a:lnTo>
                  <a:lnTo>
                    <a:pt x="6701689" y="413445"/>
                  </a:lnTo>
                  <a:lnTo>
                    <a:pt x="6618642" y="451545"/>
                  </a:lnTo>
                  <a:close/>
                  <a:moveTo>
                    <a:pt x="5050887" y="18455"/>
                  </a:moveTo>
                  <a:lnTo>
                    <a:pt x="5258949" y="18455"/>
                  </a:lnTo>
                  <a:lnTo>
                    <a:pt x="5258949" y="92571"/>
                  </a:lnTo>
                  <a:lnTo>
                    <a:pt x="5205073" y="177106"/>
                  </a:lnTo>
                  <a:lnTo>
                    <a:pt x="5205073" y="235744"/>
                  </a:lnTo>
                  <a:lnTo>
                    <a:pt x="5251209" y="235744"/>
                  </a:lnTo>
                  <a:lnTo>
                    <a:pt x="5205073" y="313135"/>
                  </a:lnTo>
                  <a:lnTo>
                    <a:pt x="5205073" y="490240"/>
                  </a:lnTo>
                  <a:lnTo>
                    <a:pt x="5117265" y="557510"/>
                  </a:lnTo>
                  <a:lnTo>
                    <a:pt x="5054161" y="557510"/>
                  </a:lnTo>
                  <a:lnTo>
                    <a:pt x="5054161" y="499467"/>
                  </a:lnTo>
                  <a:lnTo>
                    <a:pt x="5113990" y="499467"/>
                  </a:lnTo>
                  <a:lnTo>
                    <a:pt x="5113990" y="407194"/>
                  </a:lnTo>
                  <a:lnTo>
                    <a:pt x="5039874" y="407194"/>
                  </a:lnTo>
                  <a:lnTo>
                    <a:pt x="5113990" y="299442"/>
                  </a:lnTo>
                  <a:lnTo>
                    <a:pt x="5113990" y="162223"/>
                  </a:lnTo>
                  <a:lnTo>
                    <a:pt x="5171735" y="75605"/>
                  </a:lnTo>
                  <a:lnTo>
                    <a:pt x="5050887" y="75605"/>
                  </a:lnTo>
                  <a:close/>
                  <a:moveTo>
                    <a:pt x="5766453" y="15776"/>
                  </a:moveTo>
                  <a:lnTo>
                    <a:pt x="5872418" y="16371"/>
                  </a:lnTo>
                  <a:lnTo>
                    <a:pt x="5866763" y="47030"/>
                  </a:lnTo>
                  <a:lnTo>
                    <a:pt x="6164419" y="47030"/>
                  </a:lnTo>
                  <a:cubicBezTo>
                    <a:pt x="6164518" y="193477"/>
                    <a:pt x="6164618" y="339923"/>
                    <a:pt x="6164717" y="486370"/>
                  </a:cubicBezTo>
                  <a:lnTo>
                    <a:pt x="6207281" y="486370"/>
                  </a:lnTo>
                  <a:lnTo>
                    <a:pt x="6173349" y="561082"/>
                  </a:lnTo>
                  <a:lnTo>
                    <a:pt x="6059942" y="561082"/>
                  </a:lnTo>
                  <a:lnTo>
                    <a:pt x="6060239" y="120551"/>
                  </a:lnTo>
                  <a:lnTo>
                    <a:pt x="5853666" y="120551"/>
                  </a:lnTo>
                  <a:lnTo>
                    <a:pt x="5775382" y="555129"/>
                  </a:lnTo>
                  <a:lnTo>
                    <a:pt x="5671798" y="555724"/>
                  </a:lnTo>
                  <a:lnTo>
                    <a:pt x="5747998" y="120551"/>
                  </a:lnTo>
                  <a:lnTo>
                    <a:pt x="5656022" y="120551"/>
                  </a:lnTo>
                  <a:lnTo>
                    <a:pt x="5656022" y="47030"/>
                  </a:lnTo>
                  <a:lnTo>
                    <a:pt x="5760797" y="47030"/>
                  </a:lnTo>
                  <a:close/>
                  <a:moveTo>
                    <a:pt x="6373671" y="9823"/>
                  </a:moveTo>
                  <a:lnTo>
                    <a:pt x="6481125" y="9823"/>
                  </a:lnTo>
                  <a:lnTo>
                    <a:pt x="6611201" y="177403"/>
                  </a:lnTo>
                  <a:lnTo>
                    <a:pt x="6497496" y="177701"/>
                  </a:lnTo>
                  <a:lnTo>
                    <a:pt x="6429035" y="88404"/>
                  </a:lnTo>
                  <a:lnTo>
                    <a:pt x="6355514" y="184845"/>
                  </a:lnTo>
                  <a:lnTo>
                    <a:pt x="6245084" y="184845"/>
                  </a:lnTo>
                  <a:close/>
                  <a:moveTo>
                    <a:pt x="6724608" y="8930"/>
                  </a:moveTo>
                  <a:lnTo>
                    <a:pt x="6806761" y="8930"/>
                  </a:lnTo>
                  <a:lnTo>
                    <a:pt x="6806761" y="490835"/>
                  </a:lnTo>
                  <a:lnTo>
                    <a:pt x="6767322" y="688916"/>
                  </a:lnTo>
                  <a:lnTo>
                    <a:pt x="6767322" y="687735"/>
                  </a:lnTo>
                  <a:lnTo>
                    <a:pt x="6767322" y="682449"/>
                  </a:lnTo>
                  <a:lnTo>
                    <a:pt x="6767768" y="684311"/>
                  </a:lnTo>
                  <a:cubicBezTo>
                    <a:pt x="6767495" y="673769"/>
                    <a:pt x="6767371" y="671562"/>
                    <a:pt x="6767322" y="673521"/>
                  </a:cubicBezTo>
                  <a:lnTo>
                    <a:pt x="6767322" y="682449"/>
                  </a:lnTo>
                  <a:lnTo>
                    <a:pt x="6722525" y="495598"/>
                  </a:lnTo>
                  <a:lnTo>
                    <a:pt x="6724310" y="490835"/>
                  </a:lnTo>
                  <a:cubicBezTo>
                    <a:pt x="6724409" y="330200"/>
                    <a:pt x="6724509" y="169565"/>
                    <a:pt x="6724608" y="8930"/>
                  </a:cubicBezTo>
                  <a:close/>
                  <a:moveTo>
                    <a:pt x="4770792" y="5060"/>
                  </a:moveTo>
                  <a:lnTo>
                    <a:pt x="4860684" y="5060"/>
                  </a:lnTo>
                  <a:lnTo>
                    <a:pt x="4860684" y="40184"/>
                  </a:lnTo>
                  <a:lnTo>
                    <a:pt x="4972901" y="40184"/>
                  </a:lnTo>
                  <a:lnTo>
                    <a:pt x="4972901" y="337245"/>
                  </a:lnTo>
                  <a:lnTo>
                    <a:pt x="4884200" y="415826"/>
                  </a:lnTo>
                  <a:lnTo>
                    <a:pt x="4860684" y="415826"/>
                  </a:lnTo>
                  <a:lnTo>
                    <a:pt x="4860684" y="487561"/>
                  </a:lnTo>
                  <a:lnTo>
                    <a:pt x="4888367" y="487561"/>
                  </a:lnTo>
                  <a:lnTo>
                    <a:pt x="4878246" y="429816"/>
                  </a:lnTo>
                  <a:lnTo>
                    <a:pt x="4962781" y="429816"/>
                  </a:lnTo>
                  <a:lnTo>
                    <a:pt x="4983021" y="557213"/>
                  </a:lnTo>
                  <a:lnTo>
                    <a:pt x="4899380" y="557213"/>
                  </a:lnTo>
                  <a:lnTo>
                    <a:pt x="4891343" y="506611"/>
                  </a:lnTo>
                  <a:lnTo>
                    <a:pt x="4870507" y="558701"/>
                  </a:lnTo>
                  <a:lnTo>
                    <a:pt x="4657385" y="558701"/>
                  </a:lnTo>
                  <a:lnTo>
                    <a:pt x="4657385" y="487561"/>
                  </a:lnTo>
                  <a:lnTo>
                    <a:pt x="4770792" y="487561"/>
                  </a:lnTo>
                  <a:lnTo>
                    <a:pt x="4770792" y="415826"/>
                  </a:lnTo>
                  <a:lnTo>
                    <a:pt x="4660362" y="415826"/>
                  </a:lnTo>
                  <a:cubicBezTo>
                    <a:pt x="4660561" y="293291"/>
                    <a:pt x="4660759" y="170755"/>
                    <a:pt x="4660958" y="48220"/>
                  </a:cubicBezTo>
                  <a:lnTo>
                    <a:pt x="4613630" y="124420"/>
                  </a:lnTo>
                  <a:lnTo>
                    <a:pt x="4613630" y="587276"/>
                  </a:lnTo>
                  <a:lnTo>
                    <a:pt x="4535644" y="706934"/>
                  </a:lnTo>
                  <a:lnTo>
                    <a:pt x="4458550" y="709613"/>
                  </a:lnTo>
                  <a:cubicBezTo>
                    <a:pt x="4456963" y="634901"/>
                    <a:pt x="4457756" y="691158"/>
                    <a:pt x="4456169" y="616446"/>
                  </a:cubicBezTo>
                  <a:lnTo>
                    <a:pt x="4524333" y="619423"/>
                  </a:lnTo>
                  <a:cubicBezTo>
                    <a:pt x="4524631" y="583407"/>
                    <a:pt x="4524928" y="414040"/>
                    <a:pt x="4525226" y="378024"/>
                  </a:cubicBezTo>
                  <a:lnTo>
                    <a:pt x="4432953" y="378024"/>
                  </a:lnTo>
                  <a:lnTo>
                    <a:pt x="4432953" y="378021"/>
                  </a:lnTo>
                  <a:lnTo>
                    <a:pt x="181908" y="378021"/>
                  </a:lnTo>
                  <a:lnTo>
                    <a:pt x="181908" y="378022"/>
                  </a:lnTo>
                  <a:lnTo>
                    <a:pt x="0" y="340222"/>
                  </a:lnTo>
                  <a:lnTo>
                    <a:pt x="181908" y="302422"/>
                  </a:lnTo>
                  <a:lnTo>
                    <a:pt x="181908" y="302421"/>
                  </a:lnTo>
                  <a:lnTo>
                    <a:pt x="4435037" y="302421"/>
                  </a:lnTo>
                  <a:lnTo>
                    <a:pt x="4435037" y="303907"/>
                  </a:lnTo>
                  <a:lnTo>
                    <a:pt x="4525226" y="303907"/>
                  </a:lnTo>
                  <a:lnTo>
                    <a:pt x="4525226" y="207169"/>
                  </a:lnTo>
                  <a:lnTo>
                    <a:pt x="4432655" y="207169"/>
                  </a:lnTo>
                  <a:lnTo>
                    <a:pt x="4432655" y="139899"/>
                  </a:lnTo>
                  <a:lnTo>
                    <a:pt x="4500818" y="139601"/>
                  </a:lnTo>
                  <a:lnTo>
                    <a:pt x="4508260" y="129481"/>
                  </a:lnTo>
                  <a:lnTo>
                    <a:pt x="4430274" y="8335"/>
                  </a:lnTo>
                  <a:lnTo>
                    <a:pt x="4531774" y="8037"/>
                  </a:lnTo>
                  <a:lnTo>
                    <a:pt x="4561242" y="54174"/>
                  </a:lnTo>
                  <a:lnTo>
                    <a:pt x="4591603" y="7739"/>
                  </a:lnTo>
                  <a:lnTo>
                    <a:pt x="4686853" y="7739"/>
                  </a:lnTo>
                  <a:lnTo>
                    <a:pt x="4666017" y="40184"/>
                  </a:lnTo>
                  <a:lnTo>
                    <a:pt x="4770792" y="40184"/>
                  </a:lnTo>
                  <a:close/>
                  <a:moveTo>
                    <a:pt x="5574762" y="0"/>
                  </a:moveTo>
                  <a:lnTo>
                    <a:pt x="5555117" y="74712"/>
                  </a:lnTo>
                  <a:lnTo>
                    <a:pt x="5347055" y="94060"/>
                  </a:lnTo>
                  <a:lnTo>
                    <a:pt x="5347055" y="535186"/>
                  </a:lnTo>
                  <a:lnTo>
                    <a:pt x="5272343" y="568821"/>
                  </a:lnTo>
                  <a:lnTo>
                    <a:pt x="5272343" y="24408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1000">
                  <a:schemeClr val="bg1"/>
                </a:gs>
                <a:gs pos="43000">
                  <a:schemeClr val="tx1">
                    <a:lumMod val="75000"/>
                    <a:lumOff val="25000"/>
                  </a:schemeClr>
                </a:gs>
                <a:gs pos="83000">
                  <a:schemeClr val="bg1">
                    <a:lumMod val="8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12128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2"/>
          <p:cNvSpPr/>
          <p:nvPr/>
        </p:nvSpPr>
        <p:spPr>
          <a:xfrm>
            <a:off x="863600" y="1658938"/>
            <a:ext cx="10417175" cy="4578350"/>
          </a:xfrm>
          <a:prstGeom prst="snip2DiagRect">
            <a:avLst/>
          </a:prstGeom>
          <a:solidFill>
            <a:schemeClr val="bg1"/>
          </a:solidFill>
          <a:ln w="19050">
            <a:solidFill>
              <a:srgbClr val="98C0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5"/>
          <p:cNvGrpSpPr/>
          <p:nvPr/>
        </p:nvGrpSpPr>
        <p:grpSpPr bwMode="auto">
          <a:xfrm>
            <a:off x="857250" y="1216025"/>
            <a:ext cx="2987675" cy="468313"/>
            <a:chOff x="863910" y="1300130"/>
            <a:chExt cx="2987142" cy="468897"/>
          </a:xfrm>
        </p:grpSpPr>
        <p:sp>
          <p:nvSpPr>
            <p:cNvPr id="5" name="矩形 4"/>
            <p:cNvSpPr/>
            <p:nvPr/>
          </p:nvSpPr>
          <p:spPr bwMode="auto">
            <a:xfrm>
              <a:off x="2267010" y="1341456"/>
              <a:ext cx="1584042" cy="4021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863910" y="1341456"/>
              <a:ext cx="1401513" cy="402139"/>
            </a:xfrm>
            <a:prstGeom prst="rect">
              <a:avLst/>
            </a:prstGeom>
            <a:solidFill>
              <a:srgbClr val="98C0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/>
            </a:p>
          </p:txBody>
        </p:sp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317676" y="1300130"/>
              <a:ext cx="14401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剑法详解</a:t>
              </a:r>
            </a:p>
          </p:txBody>
        </p:sp>
        <p:sp>
          <p:nvSpPr>
            <p:cNvPr id="8" name="矩形 6"/>
            <p:cNvSpPr>
              <a:spLocks noChangeArrowheads="1"/>
            </p:cNvSpPr>
            <p:nvPr/>
          </p:nvSpPr>
          <p:spPr bwMode="auto">
            <a:xfrm>
              <a:off x="1022091" y="1307362"/>
              <a:ext cx="11325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第一招</a:t>
              </a:r>
            </a:p>
          </p:txBody>
        </p:sp>
      </p:grpSp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1127125" y="423863"/>
            <a:ext cx="26468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98C016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简约</a:t>
            </a:r>
            <a:r>
              <a:rPr lang="zh-CN" altLang="en-US" sz="48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思维</a:t>
            </a:r>
          </a:p>
        </p:txBody>
      </p:sp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085850" y="2497138"/>
            <a:ext cx="9037638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</a:p>
        </p:txBody>
      </p:sp>
      <p:sp>
        <p:nvSpPr>
          <p:cNvPr id="13" name="剪去单角的矩形 12"/>
          <p:cNvSpPr/>
          <p:nvPr/>
        </p:nvSpPr>
        <p:spPr>
          <a:xfrm flipH="1" flipV="1">
            <a:off x="863597" y="4230124"/>
            <a:ext cx="10417175" cy="2007164"/>
          </a:xfrm>
          <a:prstGeom prst="snip1Rect">
            <a:avLst>
              <a:gd name="adj" fmla="val 39153"/>
            </a:avLst>
          </a:prstGeom>
          <a:solidFill>
            <a:srgbClr val="98C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129" y="3495476"/>
            <a:ext cx="3771190" cy="3362524"/>
          </a:xfrm>
          <a:prstGeom prst="rect">
            <a:avLst/>
          </a:prstGeom>
        </p:spPr>
      </p:pic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4515400" y="1844824"/>
            <a:ext cx="32367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400" dirty="0">
                <a:latin typeface="汉仪菱心体简" panose="02010609000101010101" pitchFamily="49" charset="-122"/>
                <a:ea typeface="汉仪菱心体简" panose="02010609000101010101" pitchFamily="49" charset="-122"/>
              </a:rPr>
              <a:t>专注，少即是多</a:t>
            </a: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554322" y="4292660"/>
            <a:ext cx="706195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正在没落，这是个毋庸置疑的事实。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根本问题是，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HTC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在产品定位和产品规划上出了问题。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HTC One x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Buffterfly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每款都是旗舰，但都淹没于机海。</a:t>
            </a:r>
            <a:endParaRPr lang="en-US" altLang="zh-CN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"/>
          <p:cNvSpPr>
            <a:spLocks noChangeArrowheads="1"/>
          </p:cNvSpPr>
          <p:nvPr/>
        </p:nvSpPr>
        <p:spPr bwMode="auto">
          <a:xfrm>
            <a:off x="1550042" y="2574682"/>
            <a:ext cx="90016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大道至简，越简单的东西越容易传播，越难做。专注才有力量，才能做到极致。尤其在创业时期，做不到专注，就没有可能生存下去。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052762" y="5684478"/>
            <a:ext cx="4187405" cy="400110"/>
            <a:chOff x="2267759" y="5701994"/>
            <a:chExt cx="5934265" cy="454922"/>
          </a:xfrm>
        </p:grpSpPr>
        <p:sp>
          <p:nvSpPr>
            <p:cNvPr id="19" name="矩形 18"/>
            <p:cNvSpPr/>
            <p:nvPr/>
          </p:nvSpPr>
          <p:spPr>
            <a:xfrm>
              <a:off x="2362865" y="5701994"/>
              <a:ext cx="5839159" cy="454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华文黑体" panose="02010600040101010101" pitchFamily="2" charset="-122"/>
                </a:rPr>
                <a:t>请问：三星为什么能够屹立不倒？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267759" y="5711911"/>
              <a:ext cx="5901012" cy="440693"/>
              <a:chOff x="2450564" y="5724611"/>
              <a:chExt cx="5301620" cy="440693"/>
            </a:xfrm>
          </p:grpSpPr>
          <p:sp>
            <p:nvSpPr>
              <p:cNvPr id="21" name="半闭框 20"/>
              <p:cNvSpPr/>
              <p:nvPr/>
            </p:nvSpPr>
            <p:spPr>
              <a:xfrm>
                <a:off x="2450564" y="5724611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2" name="半闭框 21"/>
              <p:cNvSpPr/>
              <p:nvPr/>
            </p:nvSpPr>
            <p:spPr>
              <a:xfrm flipH="1" flipV="1">
                <a:off x="7536160" y="5949280"/>
                <a:ext cx="216024" cy="216024"/>
              </a:xfrm>
              <a:prstGeom prst="halfFram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450564" y="5724611"/>
                <a:ext cx="5301620" cy="440693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3195</Words>
  <Application>Microsoft Office PowerPoint</Application>
  <PresentationFormat>宽屏</PresentationFormat>
  <Paragraphs>284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方正超粗黑简体</vt:lpstr>
      <vt:lpstr>方正粗倩简体</vt:lpstr>
      <vt:lpstr>方正大标宋简体</vt:lpstr>
      <vt:lpstr>方正大黑简体</vt:lpstr>
      <vt:lpstr>汉仪菱心体简</vt:lpstr>
      <vt:lpstr>黑体</vt:lpstr>
      <vt:lpstr>华文黑体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166</cp:revision>
  <dcterms:created xsi:type="dcterms:W3CDTF">2012-06-06T01:30:00Z</dcterms:created>
  <dcterms:modified xsi:type="dcterms:W3CDTF">2021-01-05T12:14:01Z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