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92" r:id="rId17"/>
    <p:sldId id="276" r:id="rId18"/>
    <p:sldId id="277" r:id="rId19"/>
    <p:sldId id="280" r:id="rId20"/>
    <p:sldId id="282" r:id="rId21"/>
    <p:sldId id="293" r:id="rId22"/>
    <p:sldId id="287" r:id="rId23"/>
    <p:sldId id="294" r:id="rId24"/>
  </p:sldIdLst>
  <p:sldSz cx="12192000" cy="6858000"/>
  <p:notesSz cx="6858000" cy="9144000"/>
  <p:embeddedFontLst>
    <p:embeddedFont>
      <p:font typeface="方正兰亭特黑_GBK" panose="02000000000000000000" pitchFamily="2" charset="-122"/>
      <p:regular r:id="rId26"/>
    </p:embeddedFont>
    <p:embeddedFont>
      <p:font typeface="方正兰亭纤黑_GBK" panose="02000000000000000000" pitchFamily="2" charset="-122"/>
      <p:regular r:id="rId27"/>
    </p:embeddedFont>
    <p:embeddedFont>
      <p:font typeface="微软雅黑 Light" panose="020B0502040204020203" pitchFamily="34" charset="-122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Impact" panose="020B0806030902050204" pitchFamily="34" charset="0"/>
      <p:regular r:id="rId3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lly You" initials="JY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A8EA"/>
    <a:srgbClr val="7DC164"/>
    <a:srgbClr val="004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FB25F-55D7-4420-9301-D4C34AB6FDE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9E6E2-0C60-4CC8-8A56-8193B7F3F7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19A3-7801-426A-94D3-833793A62FF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960A3-A0AD-427B-9300-A59AC904AA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19A3-7801-426A-94D3-833793A62FF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960A3-A0AD-427B-9300-A59AC904AA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19A3-7801-426A-94D3-833793A62FF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960A3-A0AD-427B-9300-A59AC904AA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19A3-7801-426A-94D3-833793A62FF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960A3-A0AD-427B-9300-A59AC904AA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19A3-7801-426A-94D3-833793A62FF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960A3-A0AD-427B-9300-A59AC904AA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19A3-7801-426A-94D3-833793A62FF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960A3-A0AD-427B-9300-A59AC904AA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19A3-7801-426A-94D3-833793A62FF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960A3-A0AD-427B-9300-A59AC904AA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19A3-7801-426A-94D3-833793A62FF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960A3-A0AD-427B-9300-A59AC904AA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19A3-7801-426A-94D3-833793A62FF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960A3-A0AD-427B-9300-A59AC904AA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19A3-7801-426A-94D3-833793A62FF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960A3-A0AD-427B-9300-A59AC904AA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19A3-7801-426A-94D3-833793A62FF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960A3-A0AD-427B-9300-A59AC904AA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0" b="3612"/>
          <a:stretch>
            <a:fillRect/>
          </a:stretch>
        </p:blipFill>
        <p:spPr>
          <a:xfrm>
            <a:off x="0" y="0"/>
            <a:ext cx="12192000" cy="6885384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0"/>
                </a:schemeClr>
              </a:gs>
              <a:gs pos="50000">
                <a:schemeClr val="tx1">
                  <a:alpha val="7300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11011869" y="6527842"/>
            <a:ext cx="10663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latin typeface="Impact" panose="020B0806030902050204" pitchFamily="34" charset="0"/>
                <a:ea typeface="方正兰亭纤黑_GBK" panose="02000000000000000000" pitchFamily="2" charset="-122"/>
              </a:rPr>
              <a:t>www.behill.com</a:t>
            </a:r>
            <a:endParaRPr lang="zh-CN" altLang="en-US" sz="1050" dirty="0">
              <a:latin typeface="Impact" panose="020B0806030902050204" pitchFamily="34" charset="0"/>
              <a:ea typeface="方正兰亭纤黑_GBK" panose="02000000000000000000" pitchFamily="2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D19A3-7801-426A-94D3-833793A62FF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960A3-A0AD-427B-9300-A59AC904AA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925901" y="2032898"/>
            <a:ext cx="634019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互联网端游</a:t>
            </a:r>
            <a:endParaRPr lang="en-US" altLang="zh-CN" sz="96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  <a:p>
            <a:pPr algn="ctr"/>
            <a:r>
              <a:rPr lang="zh-CN" altLang="en-US" sz="96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创业计划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218" y="1945911"/>
            <a:ext cx="3157682" cy="18731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478440" y="1776755"/>
            <a:ext cx="372409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3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端游</a:t>
            </a:r>
            <a:endParaRPr lang="en-US" altLang="zh-CN" sz="138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  <a:p>
            <a:pPr algn="ctr"/>
            <a:r>
              <a:rPr lang="zh-CN" altLang="en-US" sz="2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国内首个，分发平台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214697" y="1776755"/>
            <a:ext cx="3435905" cy="2554545"/>
            <a:chOff x="5787458" y="1776755"/>
            <a:chExt cx="3435905" cy="2554545"/>
          </a:xfrm>
        </p:grpSpPr>
        <p:pic>
          <p:nvPicPr>
            <p:cNvPr id="10" name="Picture 2" descr="C:\Users\unique\Desktop\Nipic_8855643_20120803152614295125.png"/>
            <p:cNvPicPr>
              <a:picLocks noChangeAspect="1" noChangeArrowheads="1"/>
            </p:cNvPicPr>
            <p:nvPr/>
          </p:nvPicPr>
          <p:blipFill rotWithShape="1">
            <a:blip r:embed="rId3" cstate="screen"/>
            <a:srcRect t="7344" b="18308"/>
            <a:stretch>
              <a:fillRect/>
            </a:stretch>
          </p:blipFill>
          <p:spPr bwMode="auto">
            <a:xfrm>
              <a:off x="5787458" y="1776755"/>
              <a:ext cx="3435905" cy="2554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263" y="3966953"/>
              <a:ext cx="1180293" cy="21640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28900" y="3052266"/>
            <a:ext cx="997310" cy="1192783"/>
          </a:xfrm>
          <a:prstGeom prst="rect">
            <a:avLst/>
          </a:prstGeom>
          <a:solidFill>
            <a:srgbClr val="004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LOGO1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28900" y="4294685"/>
            <a:ext cx="997310" cy="1009650"/>
          </a:xfrm>
          <a:prstGeom prst="rect">
            <a:avLst/>
          </a:prstGeom>
          <a:solidFill>
            <a:srgbClr val="3FA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LOGO2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24274" y="3052266"/>
            <a:ext cx="6156325" cy="2252068"/>
          </a:xfrm>
          <a:prstGeom prst="rect">
            <a:avLst/>
          </a:prstGeom>
          <a:solidFill>
            <a:srgbClr val="7DC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大图区域</a:t>
            </a:r>
          </a:p>
        </p:txBody>
      </p:sp>
      <p:sp>
        <p:nvSpPr>
          <p:cNvPr id="39" name="矩形 38"/>
          <p:cNvSpPr/>
          <p:nvPr/>
        </p:nvSpPr>
        <p:spPr>
          <a:xfrm>
            <a:off x="2512219" y="2128936"/>
            <a:ext cx="6654800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将你的优势放在这里，集中介绍</a:t>
            </a:r>
            <a:endParaRPr lang="en-US" altLang="zh-CN" dirty="0">
              <a:solidFill>
                <a:schemeClr val="bg1"/>
              </a:soli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512219" y="1759604"/>
            <a:ext cx="4253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Introduction of our advantage</a:t>
            </a:r>
            <a:endParaRPr lang="zh-CN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2461419" y="1046340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资源介绍</a:t>
            </a:r>
            <a:endParaRPr lang="zh-CN" altLang="en-US" sz="54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98889" y="1733034"/>
            <a:ext cx="6994222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6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500</a:t>
            </a:r>
            <a:r>
              <a:rPr lang="zh-CN" altLang="en-US" sz="166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万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804621" y="4025900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用户数据，</a:t>
            </a:r>
            <a:r>
              <a:rPr lang="en-US" altLang="zh-CN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ARPU</a:t>
            </a:r>
            <a:r>
              <a:rPr lang="zh-CN" altLang="en-US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数据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891164" y="1733034"/>
            <a:ext cx="8409674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6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我叫</a:t>
            </a:r>
            <a:r>
              <a:rPr lang="en-US" altLang="zh-CN" sz="166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MT</a:t>
            </a:r>
            <a:endParaRPr lang="zh-CN" altLang="en-US" sz="166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68825" y="4025900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核心项目介绍，上图为示意，请替换文本及图片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035" y="2629223"/>
            <a:ext cx="1183391" cy="13966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33600" y="1926700"/>
            <a:ext cx="7591685" cy="3258231"/>
            <a:chOff x="2133600" y="1926700"/>
            <a:chExt cx="7591685" cy="3258231"/>
          </a:xfrm>
        </p:grpSpPr>
        <p:sp>
          <p:nvSpPr>
            <p:cNvPr id="33" name="同侧圆角矩形 32"/>
            <p:cNvSpPr/>
            <p:nvPr/>
          </p:nvSpPr>
          <p:spPr>
            <a:xfrm rot="16200000">
              <a:off x="1845837" y="3329229"/>
              <a:ext cx="1028700" cy="453173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圆角矩形 31"/>
            <p:cNvSpPr/>
            <p:nvPr/>
          </p:nvSpPr>
          <p:spPr>
            <a:xfrm rot="10800000">
              <a:off x="4787657" y="1928137"/>
              <a:ext cx="4937628" cy="3256794"/>
            </a:xfrm>
            <a:prstGeom prst="roundRect">
              <a:avLst>
                <a:gd name="adj" fmla="val 5748"/>
              </a:avLst>
            </a:prstGeom>
            <a:gradFill flip="none" rotWithShape="1">
              <a:gsLst>
                <a:gs pos="0">
                  <a:srgbClr val="3FA8EA">
                    <a:shade val="30000"/>
                    <a:satMod val="115000"/>
                  </a:srgbClr>
                </a:gs>
                <a:gs pos="39000">
                  <a:srgbClr val="004DB0"/>
                </a:gs>
                <a:gs pos="86250">
                  <a:srgbClr val="3FA8EA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2586773" y="1926700"/>
              <a:ext cx="2937647" cy="3258231"/>
            </a:xfrm>
            <a:prstGeom prst="roundRect">
              <a:avLst>
                <a:gd name="adj" fmla="val 4994"/>
              </a:avLst>
            </a:prstGeom>
            <a:gradFill flip="none" rotWithShape="1">
              <a:gsLst>
                <a:gs pos="91746">
                  <a:srgbClr val="ECECEC"/>
                </a:gs>
                <a:gs pos="72492">
                  <a:srgbClr val="DDDDDD"/>
                </a:gs>
                <a:gs pos="90000">
                  <a:schemeClr val="bg1"/>
                </a:gs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724399" y="2861772"/>
            <a:ext cx="2649379" cy="1324999"/>
            <a:chOff x="4752766" y="1894412"/>
            <a:chExt cx="2649379" cy="1324999"/>
          </a:xfrm>
        </p:grpSpPr>
        <p:grpSp>
          <p:nvGrpSpPr>
            <p:cNvPr id="13" name="组合 12"/>
            <p:cNvGrpSpPr/>
            <p:nvPr/>
          </p:nvGrpSpPr>
          <p:grpSpPr>
            <a:xfrm>
              <a:off x="4831011" y="1894412"/>
              <a:ext cx="2571134" cy="1058075"/>
              <a:chOff x="4831011" y="2008712"/>
              <a:chExt cx="2571134" cy="1058075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5819775" y="2008712"/>
                <a:ext cx="552450" cy="552450"/>
                <a:chOff x="4318000" y="1031875"/>
                <a:chExt cx="552450" cy="552450"/>
              </a:xfr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p:grpSpPr>
            <p:sp>
              <p:nvSpPr>
                <p:cNvPr id="7" name="矩形 6"/>
                <p:cNvSpPr/>
                <p:nvPr/>
              </p:nvSpPr>
              <p:spPr>
                <a:xfrm>
                  <a:off x="4318000" y="1238250"/>
                  <a:ext cx="552450" cy="1397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 rot="16200000">
                  <a:off x="4318000" y="1238250"/>
                  <a:ext cx="552450" cy="1397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1" name="文本框 10"/>
              <p:cNvSpPr txBox="1"/>
              <p:nvPr/>
            </p:nvSpPr>
            <p:spPr>
              <a:xfrm>
                <a:off x="4831011" y="2697455"/>
                <a:ext cx="7809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dirty="0">
                    <a:gradFill flip="none" rotWithShape="1">
                      <a:gsLst>
                        <a:gs pos="0">
                          <a:srgbClr val="004DB0">
                            <a:shade val="30000"/>
                            <a:satMod val="115000"/>
                          </a:srgbClr>
                        </a:gs>
                        <a:gs pos="50000">
                          <a:srgbClr val="004DB0">
                            <a:shade val="67500"/>
                            <a:satMod val="115000"/>
                          </a:srgbClr>
                        </a:gs>
                        <a:gs pos="100000">
                          <a:srgbClr val="004DB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atin typeface="方正兰亭特黑_GBK" panose="02000000000000000000" pitchFamily="2" charset="-122"/>
                    <a:ea typeface="方正兰亭特黑_GBK" panose="02000000000000000000" pitchFamily="2" charset="-122"/>
                  </a:rPr>
                  <a:t>产品</a:t>
                </a:r>
                <a:r>
                  <a:rPr lang="en-US" altLang="zh-CN" dirty="0">
                    <a:gradFill flip="none" rotWithShape="1">
                      <a:gsLst>
                        <a:gs pos="0">
                          <a:srgbClr val="004DB0">
                            <a:shade val="30000"/>
                            <a:satMod val="115000"/>
                          </a:srgbClr>
                        </a:gs>
                        <a:gs pos="50000">
                          <a:srgbClr val="004DB0">
                            <a:shade val="67500"/>
                            <a:satMod val="115000"/>
                          </a:srgbClr>
                        </a:gs>
                        <a:gs pos="100000">
                          <a:srgbClr val="004DB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atin typeface="方正兰亭特黑_GBK" panose="02000000000000000000" pitchFamily="2" charset="-122"/>
                    <a:ea typeface="方正兰亭特黑_GBK" panose="02000000000000000000" pitchFamily="2" charset="-122"/>
                  </a:rPr>
                  <a:t>1</a:t>
                </a:r>
                <a:endParaRPr lang="zh-CN" altLang="en-US" dirty="0">
                  <a:gradFill flip="none" rotWithShape="1">
                    <a:gsLst>
                      <a:gs pos="0">
                        <a:srgbClr val="004DB0">
                          <a:shade val="30000"/>
                          <a:satMod val="115000"/>
                        </a:srgbClr>
                      </a:gs>
                      <a:gs pos="50000">
                        <a:srgbClr val="004DB0">
                          <a:shade val="67500"/>
                          <a:satMod val="115000"/>
                        </a:srgbClr>
                      </a:gs>
                      <a:gs pos="100000">
                        <a:srgbClr val="004DB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方正兰亭特黑_GBK" panose="02000000000000000000" pitchFamily="2" charset="-122"/>
                  <a:ea typeface="方正兰亭特黑_GBK" panose="02000000000000000000" pitchFamily="2" charset="-122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6592307" y="2697455"/>
                <a:ext cx="8098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dirty="0">
                    <a:gradFill flip="none" rotWithShape="1">
                      <a:gsLst>
                        <a:gs pos="0">
                          <a:srgbClr val="004DB0">
                            <a:shade val="30000"/>
                            <a:satMod val="115000"/>
                          </a:srgbClr>
                        </a:gs>
                        <a:gs pos="50000">
                          <a:srgbClr val="004DB0">
                            <a:shade val="67500"/>
                            <a:satMod val="115000"/>
                          </a:srgbClr>
                        </a:gs>
                        <a:gs pos="100000">
                          <a:srgbClr val="004DB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atin typeface="方正兰亭特黑_GBK" panose="02000000000000000000" pitchFamily="2" charset="-122"/>
                    <a:ea typeface="方正兰亭特黑_GBK" panose="02000000000000000000" pitchFamily="2" charset="-122"/>
                  </a:rPr>
                  <a:t>产品</a:t>
                </a:r>
                <a:r>
                  <a:rPr lang="en-US" altLang="zh-CN" dirty="0">
                    <a:gradFill flip="none" rotWithShape="1">
                      <a:gsLst>
                        <a:gs pos="0">
                          <a:srgbClr val="004DB0">
                            <a:shade val="30000"/>
                            <a:satMod val="115000"/>
                          </a:srgbClr>
                        </a:gs>
                        <a:gs pos="50000">
                          <a:srgbClr val="004DB0">
                            <a:shade val="67500"/>
                            <a:satMod val="115000"/>
                          </a:srgbClr>
                        </a:gs>
                        <a:gs pos="100000">
                          <a:srgbClr val="004DB0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  <a:latin typeface="方正兰亭特黑_GBK" panose="02000000000000000000" pitchFamily="2" charset="-122"/>
                    <a:ea typeface="方正兰亭特黑_GBK" panose="02000000000000000000" pitchFamily="2" charset="-122"/>
                  </a:rPr>
                  <a:t>2</a:t>
                </a:r>
                <a:endParaRPr lang="zh-CN" altLang="en-US" dirty="0">
                  <a:gradFill flip="none" rotWithShape="1">
                    <a:gsLst>
                      <a:gs pos="0">
                        <a:srgbClr val="004DB0">
                          <a:shade val="30000"/>
                          <a:satMod val="115000"/>
                        </a:srgbClr>
                      </a:gs>
                      <a:gs pos="50000">
                        <a:srgbClr val="004DB0">
                          <a:shade val="67500"/>
                          <a:satMod val="115000"/>
                        </a:srgbClr>
                      </a:gs>
                      <a:gs pos="100000">
                        <a:srgbClr val="004DB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方正兰亭特黑_GBK" panose="02000000000000000000" pitchFamily="2" charset="-122"/>
                  <a:ea typeface="方正兰亭特黑_GBK" panose="02000000000000000000" pitchFamily="2" charset="-122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4752766" y="2880857"/>
              <a:ext cx="264687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dirty="0">
                  <a:gradFill flip="none" rotWithShape="1">
                    <a:gsLst>
                      <a:gs pos="0">
                        <a:srgbClr val="004DB0">
                          <a:shade val="30000"/>
                          <a:satMod val="115000"/>
                        </a:srgbClr>
                      </a:gs>
                      <a:gs pos="50000">
                        <a:srgbClr val="004DB0">
                          <a:shade val="67500"/>
                          <a:satMod val="115000"/>
                        </a:srgbClr>
                      </a:gs>
                      <a:gs pos="100000">
                        <a:srgbClr val="004DB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自主著作权，核心品牌资产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875028" y="2147767"/>
            <a:ext cx="911712" cy="1447388"/>
            <a:chOff x="5875028" y="2147767"/>
            <a:chExt cx="911712" cy="1447388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028" y="2147767"/>
              <a:ext cx="911712" cy="911712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6007276" y="3225823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加速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109482" y="2152960"/>
            <a:ext cx="1107996" cy="1442195"/>
            <a:chOff x="7109482" y="2152960"/>
            <a:chExt cx="1107996" cy="144219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7624" y="2152960"/>
              <a:ext cx="911712" cy="911712"/>
            </a:xfrm>
            <a:prstGeom prst="rect">
              <a:avLst/>
            </a:prstGeom>
          </p:spPr>
        </p:pic>
        <p:sp>
          <p:nvSpPr>
            <p:cNvPr id="26" name="矩形 25"/>
            <p:cNvSpPr/>
            <p:nvPr/>
          </p:nvSpPr>
          <p:spPr>
            <a:xfrm>
              <a:off x="7109482" y="3225823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垃圾清理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442078" y="2143529"/>
            <a:ext cx="1107996" cy="1451626"/>
            <a:chOff x="8442078" y="2143529"/>
            <a:chExt cx="1107996" cy="1451626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0220" y="2143529"/>
              <a:ext cx="911712" cy="911712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8442078" y="3225823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安全扫描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812024" y="3681459"/>
            <a:ext cx="1107996" cy="1423043"/>
            <a:chOff x="5812024" y="3681459"/>
            <a:chExt cx="1107996" cy="1423043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0166" y="3681459"/>
              <a:ext cx="911712" cy="911712"/>
            </a:xfrm>
            <a:prstGeom prst="rect">
              <a:avLst/>
            </a:prstGeom>
          </p:spPr>
        </p:pic>
        <p:sp>
          <p:nvSpPr>
            <p:cNvPr id="29" name="矩形 28"/>
            <p:cNvSpPr/>
            <p:nvPr/>
          </p:nvSpPr>
          <p:spPr>
            <a:xfrm>
              <a:off x="5812024" y="4735170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游戏下载</a:t>
              </a:r>
            </a:p>
          </p:txBody>
        </p:sp>
      </p:grpSp>
      <p:sp>
        <p:nvSpPr>
          <p:cNvPr id="35" name="标题 1"/>
          <p:cNvSpPr txBox="1"/>
          <p:nvPr/>
        </p:nvSpPr>
        <p:spPr>
          <a:xfrm>
            <a:off x="2578101" y="569913"/>
            <a:ext cx="6643706" cy="915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强劲营收池</a:t>
            </a:r>
            <a:r>
              <a:rPr lang="en-US" altLang="zh-CN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-</a:t>
            </a:r>
            <a:r>
              <a:rPr lang="zh-CN" altLang="en-US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游戏助手</a:t>
            </a:r>
          </a:p>
        </p:txBody>
      </p:sp>
      <p:sp>
        <p:nvSpPr>
          <p:cNvPr id="2" name="矩形 1"/>
          <p:cNvSpPr/>
          <p:nvPr/>
        </p:nvSpPr>
        <p:spPr>
          <a:xfrm>
            <a:off x="2838450" y="2801678"/>
            <a:ext cx="747713" cy="676275"/>
          </a:xfrm>
          <a:prstGeom prst="rect">
            <a:avLst/>
          </a:prstGeom>
          <a:solidFill>
            <a:srgbClr val="3FA8EA"/>
          </a:solidFill>
          <a:ln>
            <a:noFill/>
          </a:ln>
          <a:effectLst>
            <a:outerShdw blurRad="279400" sx="110000" sy="110000" algn="ctr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替换</a:t>
            </a:r>
          </a:p>
        </p:txBody>
      </p:sp>
      <p:sp>
        <p:nvSpPr>
          <p:cNvPr id="36" name="矩形 35"/>
          <p:cNvSpPr/>
          <p:nvPr/>
        </p:nvSpPr>
        <p:spPr>
          <a:xfrm>
            <a:off x="4581283" y="2801678"/>
            <a:ext cx="747713" cy="676275"/>
          </a:xfrm>
          <a:prstGeom prst="rect">
            <a:avLst/>
          </a:prstGeom>
          <a:solidFill>
            <a:srgbClr val="3FA8EA"/>
          </a:solidFill>
          <a:ln>
            <a:noFill/>
          </a:ln>
          <a:effectLst>
            <a:outerShdw blurRad="279400" sx="110000" sy="110000" algn="ctr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替换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599701" y="4305468"/>
            <a:ext cx="1411358" cy="1302221"/>
            <a:chOff x="2307273" y="4305468"/>
            <a:chExt cx="1411358" cy="1302221"/>
          </a:xfrm>
        </p:grpSpPr>
        <p:sp>
          <p:nvSpPr>
            <p:cNvPr id="5" name="文本框 4"/>
            <p:cNvSpPr txBox="1"/>
            <p:nvPr/>
          </p:nvSpPr>
          <p:spPr>
            <a:xfrm>
              <a:off x="2486168" y="5299912"/>
              <a:ext cx="9621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2016.01</a:t>
              </a:r>
              <a:endParaRPr lang="zh-CN" altLang="en-US" sz="140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307273" y="4305468"/>
              <a:ext cx="1411358" cy="901532"/>
              <a:chOff x="2127009" y="4305468"/>
              <a:chExt cx="1411358" cy="901532"/>
            </a:xfrm>
          </p:grpSpPr>
          <p:sp>
            <p:nvSpPr>
              <p:cNvPr id="6" name="同侧圆角矩形 5"/>
              <p:cNvSpPr/>
              <p:nvPr/>
            </p:nvSpPr>
            <p:spPr>
              <a:xfrm>
                <a:off x="2171700" y="4610100"/>
                <a:ext cx="584200" cy="596900"/>
              </a:xfrm>
              <a:prstGeom prst="round2SameRect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  <a:shade val="30000"/>
                      <a:satMod val="115000"/>
                    </a:schemeClr>
                  </a:gs>
                  <a:gs pos="50000">
                    <a:schemeClr val="bg1">
                      <a:lumMod val="9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95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2127009" y="4356184"/>
                <a:ext cx="577402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>
                    <a:solidFill>
                      <a:schemeClr val="bg1"/>
                    </a:solidFill>
                    <a:latin typeface="方正兰亭特黑_GBK" panose="02000000000000000000" pitchFamily="2" charset="-122"/>
                    <a:ea typeface="方正兰亭特黑_GBK" panose="02000000000000000000" pitchFamily="2" charset="-122"/>
                  </a:rPr>
                  <a:t>2000</a:t>
                </a:r>
              </a:p>
            </p:txBody>
          </p:sp>
          <p:sp>
            <p:nvSpPr>
              <p:cNvPr id="19" name="同侧圆角矩形 18"/>
              <p:cNvSpPr/>
              <p:nvPr/>
            </p:nvSpPr>
            <p:spPr>
              <a:xfrm>
                <a:off x="2954167" y="4565650"/>
                <a:ext cx="584200" cy="641350"/>
              </a:xfrm>
              <a:prstGeom prst="round2SameRect">
                <a:avLst/>
              </a:prstGeom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2909476" y="4305468"/>
                <a:ext cx="575799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50" dirty="0">
                    <a:solidFill>
                      <a:schemeClr val="bg1"/>
                    </a:solidFill>
                    <a:latin typeface="方正兰亭特黑_GBK" panose="02000000000000000000" pitchFamily="2" charset="-122"/>
                    <a:ea typeface="方正兰亭特黑_GBK" panose="02000000000000000000" pitchFamily="2" charset="-122"/>
                  </a:rPr>
                  <a:t>2300</a:t>
                </a: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3489761" y="2140372"/>
            <a:ext cx="1413693" cy="3467317"/>
            <a:chOff x="5017303" y="2140372"/>
            <a:chExt cx="1413693" cy="3467317"/>
          </a:xfrm>
        </p:grpSpPr>
        <p:sp>
          <p:nvSpPr>
            <p:cNvPr id="8" name="文本框 7"/>
            <p:cNvSpPr txBox="1"/>
            <p:nvPr/>
          </p:nvSpPr>
          <p:spPr>
            <a:xfrm>
              <a:off x="5261921" y="5299912"/>
              <a:ext cx="9877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2016.06</a:t>
              </a:r>
              <a:endParaRPr lang="zh-CN" altLang="en-US" sz="140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  <p:sp>
          <p:nvSpPr>
            <p:cNvPr id="9" name="同侧圆角矩形 8"/>
            <p:cNvSpPr/>
            <p:nvPr/>
          </p:nvSpPr>
          <p:spPr>
            <a:xfrm>
              <a:off x="5081909" y="3225800"/>
              <a:ext cx="584200" cy="1981200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017303" y="2873797"/>
              <a:ext cx="63190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11253</a:t>
              </a:r>
            </a:p>
          </p:txBody>
        </p:sp>
        <p:sp>
          <p:nvSpPr>
            <p:cNvPr id="23" name="同侧圆角矩形 22"/>
            <p:cNvSpPr/>
            <p:nvPr/>
          </p:nvSpPr>
          <p:spPr>
            <a:xfrm>
              <a:off x="5844462" y="2487200"/>
              <a:ext cx="584200" cy="2719800"/>
            </a:xfrm>
            <a:prstGeom prst="round2SameRect">
              <a:avLst/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779856" y="2140372"/>
              <a:ext cx="65114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19203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185930" y="0"/>
            <a:ext cx="2320624" cy="5638466"/>
            <a:chOff x="7536397" y="0"/>
            <a:chExt cx="2320624" cy="5638466"/>
          </a:xfrm>
        </p:grpSpPr>
        <p:sp>
          <p:nvSpPr>
            <p:cNvPr id="11" name="文本框 10"/>
            <p:cNvSpPr txBox="1"/>
            <p:nvPr/>
          </p:nvSpPr>
          <p:spPr>
            <a:xfrm>
              <a:off x="8113637" y="5299912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2013.11</a:t>
              </a:r>
              <a:endParaRPr lang="zh-CN" altLang="en-US" sz="160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  <p:sp>
          <p:nvSpPr>
            <p:cNvPr id="12" name="同侧圆角矩形 11"/>
            <p:cNvSpPr/>
            <p:nvPr/>
          </p:nvSpPr>
          <p:spPr>
            <a:xfrm>
              <a:off x="7942564" y="1409700"/>
              <a:ext cx="584200" cy="3797300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536397" y="1040368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37000</a:t>
              </a:r>
            </a:p>
          </p:txBody>
        </p:sp>
        <p:sp>
          <p:nvSpPr>
            <p:cNvPr id="25" name="同侧圆角矩形 24"/>
            <p:cNvSpPr/>
            <p:nvPr/>
          </p:nvSpPr>
          <p:spPr>
            <a:xfrm>
              <a:off x="8638781" y="0"/>
              <a:ext cx="584200" cy="5207000"/>
            </a:xfrm>
            <a:prstGeom prst="round2SameRect">
              <a:avLst>
                <a:gd name="adj1" fmla="val 0"/>
                <a:gd name="adj2" fmla="val 0"/>
              </a:avLst>
            </a:prstGeom>
            <a:gradFill flip="none" rotWithShape="1">
              <a:gsLst>
                <a:gs pos="0">
                  <a:srgbClr val="FFC000">
                    <a:shade val="30000"/>
                    <a:satMod val="115000"/>
                  </a:srgb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8005231" y="149218"/>
              <a:ext cx="18517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7DC164"/>
                  </a:solidFill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57600</a:t>
              </a:r>
            </a:p>
          </p:txBody>
        </p:sp>
      </p:grpSp>
      <p:sp>
        <p:nvSpPr>
          <p:cNvPr id="29" name="矩形 28"/>
          <p:cNvSpPr/>
          <p:nvPr/>
        </p:nvSpPr>
        <p:spPr>
          <a:xfrm>
            <a:off x="7478704" y="3685485"/>
            <a:ext cx="338558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1/</a:t>
            </a:r>
            <a:r>
              <a:rPr lang="zh-CN" altLang="en-US" sz="140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最新用户数据</a:t>
            </a:r>
            <a:endParaRPr lang="en-US" altLang="zh-CN" sz="1400" dirty="0">
              <a:solidFill>
                <a:schemeClr val="bg1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2/</a:t>
            </a:r>
            <a:r>
              <a:rPr lang="zh-CN" altLang="en-US" sz="140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预期</a:t>
            </a:r>
            <a:r>
              <a:rPr lang="en-US" altLang="zh-CN" sz="140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2017</a:t>
            </a:r>
            <a:r>
              <a:rPr lang="zh-CN" altLang="en-US" sz="140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增长值</a:t>
            </a:r>
            <a:endParaRPr lang="en-US" altLang="zh-CN" sz="1400" dirty="0">
              <a:solidFill>
                <a:schemeClr val="bg1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3/</a:t>
            </a:r>
            <a:r>
              <a:rPr lang="zh-CN" altLang="en-US" sz="140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推广费用</a:t>
            </a:r>
          </a:p>
        </p:txBody>
      </p:sp>
      <p:sp>
        <p:nvSpPr>
          <p:cNvPr id="30" name="矩形 29"/>
          <p:cNvSpPr/>
          <p:nvPr/>
        </p:nvSpPr>
        <p:spPr>
          <a:xfrm>
            <a:off x="7424274" y="986210"/>
            <a:ext cx="33855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7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用户数预计</a:t>
            </a:r>
          </a:p>
        </p:txBody>
      </p:sp>
      <p:sp>
        <p:nvSpPr>
          <p:cNvPr id="31" name="矩形 30"/>
          <p:cNvSpPr/>
          <p:nvPr/>
        </p:nvSpPr>
        <p:spPr>
          <a:xfrm>
            <a:off x="7478704" y="3127713"/>
            <a:ext cx="3385587" cy="383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KEYINFO</a:t>
            </a:r>
            <a:endParaRPr lang="zh-CN" altLang="en-US" sz="1400" dirty="0">
              <a:solidFill>
                <a:schemeClr val="bg1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5772835" y="344299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团队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3843338" y="2300288"/>
            <a:ext cx="4443412" cy="1028406"/>
          </a:xfrm>
          <a:prstGeom prst="roundRect">
            <a:avLst/>
          </a:prstGeom>
          <a:solidFill>
            <a:srgbClr val="3FA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PUT YOUR LOGO HERE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5000" y="815132"/>
            <a:ext cx="2552700" cy="3464768"/>
          </a:xfrm>
          <a:prstGeom prst="rect">
            <a:avLst/>
          </a:prstGeom>
          <a:solidFill>
            <a:srgbClr val="3FA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679518" y="815132"/>
            <a:ext cx="14013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XXX</a:t>
            </a:r>
            <a:endParaRPr lang="zh-CN" altLang="en-US" sz="3600" dirty="0">
              <a:solidFill>
                <a:schemeClr val="bg1"/>
              </a:soli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4902200" y="1461464"/>
            <a:ext cx="0" cy="4266236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902200" y="5459968"/>
            <a:ext cx="715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1992</a:t>
            </a:r>
            <a:r>
              <a:rPr lang="zh-CN" altLang="en-US" sz="120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年</a:t>
            </a:r>
          </a:p>
        </p:txBody>
      </p:sp>
      <p:sp>
        <p:nvSpPr>
          <p:cNvPr id="10" name="矩形 9"/>
          <p:cNvSpPr/>
          <p:nvPr/>
        </p:nvSpPr>
        <p:spPr>
          <a:xfrm>
            <a:off x="6794681" y="5459968"/>
            <a:ext cx="7793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err="1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xxxxxxx</a:t>
            </a:r>
            <a:endParaRPr lang="zh-CN" altLang="en-US" sz="1200" dirty="0">
              <a:solidFill>
                <a:schemeClr val="bg1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02200" y="4913005"/>
            <a:ext cx="7184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1998</a:t>
            </a:r>
            <a:r>
              <a:rPr lang="zh-CN" altLang="en-US" sz="120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年</a:t>
            </a:r>
          </a:p>
        </p:txBody>
      </p:sp>
      <p:sp>
        <p:nvSpPr>
          <p:cNvPr id="12" name="矩形 11"/>
          <p:cNvSpPr/>
          <p:nvPr/>
        </p:nvSpPr>
        <p:spPr>
          <a:xfrm>
            <a:off x="6794681" y="4913005"/>
            <a:ext cx="4122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XX</a:t>
            </a:r>
            <a:endParaRPr lang="zh-CN" altLang="en-US" sz="1200" dirty="0">
              <a:solidFill>
                <a:schemeClr val="bg1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902200" y="4673447"/>
            <a:ext cx="7152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2000</a:t>
            </a:r>
            <a:r>
              <a:rPr lang="zh-CN" altLang="en-US" sz="120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年</a:t>
            </a:r>
          </a:p>
        </p:txBody>
      </p:sp>
      <p:sp>
        <p:nvSpPr>
          <p:cNvPr id="14" name="矩形 13"/>
          <p:cNvSpPr/>
          <p:nvPr/>
        </p:nvSpPr>
        <p:spPr>
          <a:xfrm>
            <a:off x="6794681" y="4673447"/>
            <a:ext cx="33714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XXXXXXXXXXXXXXXXXXXXXXXXXXXX</a:t>
            </a:r>
            <a:endParaRPr lang="zh-CN" altLang="en-US" sz="1200" dirty="0">
              <a:solidFill>
                <a:schemeClr val="bg1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902200" y="4103395"/>
            <a:ext cx="7585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2001</a:t>
            </a:r>
            <a:r>
              <a:rPr lang="zh-CN" altLang="en-US" sz="120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年 </a:t>
            </a:r>
          </a:p>
        </p:txBody>
      </p:sp>
      <p:sp>
        <p:nvSpPr>
          <p:cNvPr id="16" name="矩形 15"/>
          <p:cNvSpPr/>
          <p:nvPr/>
        </p:nvSpPr>
        <p:spPr>
          <a:xfrm>
            <a:off x="6794681" y="4103395"/>
            <a:ext cx="4508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err="1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Xxxxxxxxxxxxxxxx</a:t>
            </a:r>
            <a:endParaRPr lang="en-US" altLang="zh-CN" sz="1200" dirty="0">
              <a:solidFill>
                <a:schemeClr val="bg1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  <a:p>
            <a:r>
              <a:rPr lang="en-US" altLang="zh-CN" sz="1200" dirty="0" err="1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xxxxxxxxxxxxxxxxXXXXXXXXXXXXXXX</a:t>
            </a:r>
            <a:endParaRPr lang="en-US" altLang="zh-CN" sz="1200" dirty="0">
              <a:solidFill>
                <a:schemeClr val="bg1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  <a:p>
            <a:r>
              <a:rPr lang="en-US" altLang="zh-CN" sz="1200" dirty="0" err="1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xxxxxx</a:t>
            </a:r>
            <a:endParaRPr lang="zh-CN" altLang="en-US" sz="1200" dirty="0">
              <a:solidFill>
                <a:schemeClr val="bg1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902200" y="3892659"/>
            <a:ext cx="7136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2003</a:t>
            </a:r>
            <a:r>
              <a:rPr lang="zh-CN" altLang="en-US" sz="120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年</a:t>
            </a:r>
          </a:p>
        </p:txBody>
      </p:sp>
      <p:sp>
        <p:nvSpPr>
          <p:cNvPr id="18" name="矩形 17"/>
          <p:cNvSpPr/>
          <p:nvPr/>
        </p:nvSpPr>
        <p:spPr>
          <a:xfrm>
            <a:off x="6794681" y="3892659"/>
            <a:ext cx="17780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XXXXXXXXXXXXXX</a:t>
            </a:r>
            <a:endParaRPr lang="zh-CN" altLang="en-US" sz="1200" dirty="0">
              <a:solidFill>
                <a:schemeClr val="bg1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902200" y="3237061"/>
            <a:ext cx="14414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2004.7 - 2010.9 </a:t>
            </a:r>
            <a:endParaRPr lang="zh-CN" altLang="en-US" sz="1200" dirty="0">
              <a:solidFill>
                <a:schemeClr val="bg1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794681" y="3237061"/>
            <a:ext cx="4533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err="1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Xxxxxxxxxxxxxxxx</a:t>
            </a:r>
            <a:endParaRPr lang="en-US" altLang="zh-CN" sz="1200" dirty="0">
              <a:solidFill>
                <a:schemeClr val="bg1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  <a:p>
            <a:r>
              <a:rPr lang="en-US" altLang="zh-CN" sz="1200" dirty="0" err="1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xxxxxxxxxxxxxxxxXXXXXXXXXXXXXXX</a:t>
            </a:r>
            <a:endParaRPr lang="en-US" altLang="zh-CN" sz="1200" dirty="0">
              <a:solidFill>
                <a:schemeClr val="bg1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  <a:p>
            <a:r>
              <a:rPr lang="en-US" altLang="zh-CN" sz="1200" dirty="0" err="1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xxxxxx</a:t>
            </a:r>
            <a:endParaRPr lang="zh-CN" altLang="en-US" sz="1200" dirty="0">
              <a:solidFill>
                <a:schemeClr val="bg1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902200" y="2555257"/>
            <a:ext cx="162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2011</a:t>
            </a:r>
            <a:r>
              <a:rPr lang="zh-CN" altLang="en-US" sz="120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年</a:t>
            </a:r>
          </a:p>
        </p:txBody>
      </p:sp>
      <p:sp>
        <p:nvSpPr>
          <p:cNvPr id="23" name="矩形 22"/>
          <p:cNvSpPr/>
          <p:nvPr/>
        </p:nvSpPr>
        <p:spPr>
          <a:xfrm>
            <a:off x="6794681" y="2555257"/>
            <a:ext cx="4533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err="1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Xxxxxxxxxxxxxxxx</a:t>
            </a:r>
            <a:endParaRPr lang="en-US" altLang="zh-CN" sz="1200" dirty="0">
              <a:solidFill>
                <a:schemeClr val="bg1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  <a:p>
            <a:r>
              <a:rPr lang="en-US" altLang="zh-CN" sz="1200" dirty="0" err="1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xxxxxxxxxxxxxxxxXXXXXXXXXXXXXXX</a:t>
            </a:r>
            <a:endParaRPr lang="en-US" altLang="zh-CN" sz="1200" dirty="0">
              <a:solidFill>
                <a:schemeClr val="bg1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  <a:p>
            <a:r>
              <a:rPr lang="en-US" altLang="zh-CN" sz="1200" dirty="0" err="1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xxxxxx</a:t>
            </a:r>
            <a:endParaRPr lang="zh-CN" altLang="en-US" sz="1200" dirty="0">
              <a:solidFill>
                <a:schemeClr val="bg1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902200" y="2038158"/>
            <a:ext cx="162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2013</a:t>
            </a:r>
            <a:r>
              <a:rPr lang="zh-CN" altLang="en-US" sz="120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年</a:t>
            </a:r>
          </a:p>
        </p:txBody>
      </p:sp>
      <p:sp>
        <p:nvSpPr>
          <p:cNvPr id="25" name="矩形 24"/>
          <p:cNvSpPr/>
          <p:nvPr/>
        </p:nvSpPr>
        <p:spPr>
          <a:xfrm>
            <a:off x="6794681" y="2038158"/>
            <a:ext cx="45337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err="1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xxxxxxxxxxxxxxxx</a:t>
            </a:r>
            <a:endParaRPr lang="zh-CN" altLang="en-US" sz="1200" dirty="0">
              <a:solidFill>
                <a:schemeClr val="bg1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902200" y="1697256"/>
            <a:ext cx="162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2015</a:t>
            </a:r>
            <a:r>
              <a:rPr lang="zh-CN" altLang="en-US" sz="120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年</a:t>
            </a:r>
          </a:p>
        </p:txBody>
      </p:sp>
      <p:sp>
        <p:nvSpPr>
          <p:cNvPr id="27" name="矩形 26"/>
          <p:cNvSpPr/>
          <p:nvPr/>
        </p:nvSpPr>
        <p:spPr>
          <a:xfrm>
            <a:off x="6794681" y="1697256"/>
            <a:ext cx="45337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XXXXXXXXXXXXXXXXXXX</a:t>
            </a:r>
            <a:endParaRPr lang="zh-CN" altLang="en-US" sz="1200" dirty="0">
              <a:solidFill>
                <a:schemeClr val="bg1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132640" y="1076030"/>
            <a:ext cx="7954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Leader</a:t>
            </a:r>
            <a:endParaRPr lang="zh-CN" altLang="en-US" sz="1400" dirty="0">
              <a:solidFill>
                <a:schemeClr val="bg1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152900" y="1076389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XXX</a:t>
            </a:r>
            <a:r>
              <a:rPr lang="zh-CN" altLang="en-US" sz="120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 产品经理</a:t>
            </a:r>
            <a:endParaRPr lang="en-US" altLang="zh-CN" sz="1200" dirty="0">
              <a:solidFill>
                <a:schemeClr val="bg1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核心竞争力</a:t>
            </a:r>
            <a:endParaRPr lang="en-US" altLang="zh-CN" sz="1200" dirty="0">
              <a:solidFill>
                <a:schemeClr val="bg1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  <a:p>
            <a:r>
              <a:rPr lang="en-US" altLang="zh-CN" sz="1200" dirty="0" err="1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Xxxxxxxxxxxxxxxxxxxxxxxx</a:t>
            </a:r>
            <a:endParaRPr lang="en-US" altLang="zh-CN" sz="1200" dirty="0">
              <a:solidFill>
                <a:schemeClr val="bg1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  <a:p>
            <a:r>
              <a:rPr lang="en-US" altLang="zh-CN" sz="1200" dirty="0" err="1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Xxxxxxxxxxxxxxxxxxxxxxxx</a:t>
            </a:r>
            <a:endParaRPr lang="en-US" altLang="zh-CN" sz="1200" dirty="0">
              <a:solidFill>
                <a:schemeClr val="bg1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  <a:p>
            <a:endParaRPr lang="en-US" altLang="zh-CN" sz="1200" dirty="0">
              <a:solidFill>
                <a:schemeClr val="bg1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  <a:p>
            <a:r>
              <a:rPr lang="en-US" altLang="zh-CN" sz="1200" dirty="0" err="1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Xxxxxxxxxxxxxxxxxxxxxxxxxxxxxxxxxxxxxxxxxxxxxxx</a:t>
            </a:r>
            <a:endParaRPr lang="en-US" altLang="zh-CN" sz="1200" dirty="0">
              <a:solidFill>
                <a:schemeClr val="bg1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从业经历</a:t>
            </a:r>
            <a:endParaRPr lang="en-US" altLang="zh-CN" sz="1200" dirty="0">
              <a:solidFill>
                <a:schemeClr val="bg1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XXXXXXXXXXXXXXXXXXXXXXXXXXXXX</a:t>
            </a:r>
          </a:p>
        </p:txBody>
      </p:sp>
      <p:sp>
        <p:nvSpPr>
          <p:cNvPr id="9" name="矩形 8"/>
          <p:cNvSpPr/>
          <p:nvPr/>
        </p:nvSpPr>
        <p:spPr>
          <a:xfrm>
            <a:off x="4152900" y="361321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XXX</a:t>
            </a:r>
            <a:r>
              <a:rPr lang="zh-CN" altLang="en-US" sz="120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 产品经理</a:t>
            </a:r>
            <a:endParaRPr lang="en-US" altLang="zh-CN" sz="1200" dirty="0">
              <a:solidFill>
                <a:schemeClr val="bg1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核心竞争力</a:t>
            </a:r>
            <a:endParaRPr lang="en-US" altLang="zh-CN" sz="1200" dirty="0">
              <a:solidFill>
                <a:schemeClr val="bg1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  <a:p>
            <a:r>
              <a:rPr lang="en-US" altLang="zh-CN" sz="1200" dirty="0" err="1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Xxxxxxxxxxxxxxxxxxxxxxxx</a:t>
            </a:r>
            <a:endParaRPr lang="en-US" altLang="zh-CN" sz="1200" dirty="0">
              <a:solidFill>
                <a:schemeClr val="bg1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  <a:p>
            <a:r>
              <a:rPr lang="en-US" altLang="zh-CN" sz="1200" dirty="0" err="1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Xxxxxxxxxxxxxxxxxxxxxxxx</a:t>
            </a:r>
            <a:endParaRPr lang="en-US" altLang="zh-CN" sz="1200" dirty="0">
              <a:solidFill>
                <a:schemeClr val="bg1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  <a:p>
            <a:endParaRPr lang="en-US" altLang="zh-CN" sz="1200" dirty="0">
              <a:solidFill>
                <a:schemeClr val="bg1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  <a:p>
            <a:r>
              <a:rPr lang="en-US" altLang="zh-CN" sz="1200" dirty="0" err="1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Xxxxxxxxxxxxxxxxxxxxxxxxxxxxxxxxxxxxxxxxxxxxxxx</a:t>
            </a:r>
            <a:endParaRPr lang="en-US" altLang="zh-CN" sz="1200" dirty="0">
              <a:solidFill>
                <a:schemeClr val="bg1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从业经历</a:t>
            </a:r>
            <a:endParaRPr lang="en-US" altLang="zh-CN" sz="1200" dirty="0">
              <a:solidFill>
                <a:schemeClr val="bg1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XXXXXXXXXXXXXXXXXXXXXXXXXXXXX</a:t>
            </a:r>
          </a:p>
        </p:txBody>
      </p:sp>
      <p:sp>
        <p:nvSpPr>
          <p:cNvPr id="10" name="矩形 9"/>
          <p:cNvSpPr/>
          <p:nvPr/>
        </p:nvSpPr>
        <p:spPr>
          <a:xfrm>
            <a:off x="1905000" y="1076389"/>
            <a:ext cx="2013857" cy="1695840"/>
          </a:xfrm>
          <a:prstGeom prst="rect">
            <a:avLst/>
          </a:prstGeom>
          <a:solidFill>
            <a:srgbClr val="3FA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905000" y="3673237"/>
            <a:ext cx="2013857" cy="1695840"/>
          </a:xfrm>
          <a:prstGeom prst="rect">
            <a:avLst/>
          </a:prstGeom>
          <a:solidFill>
            <a:srgbClr val="3FA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71" y="2230453"/>
            <a:ext cx="827527" cy="82752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37961" y="1116431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移动产品</a:t>
            </a:r>
            <a:endParaRPr lang="en-US" altLang="zh-CN" sz="36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  <a:p>
            <a:pPr algn="ctr"/>
            <a:r>
              <a: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（与资讯互通）</a:t>
            </a:r>
          </a:p>
        </p:txBody>
      </p:sp>
      <p:sp>
        <p:nvSpPr>
          <p:cNvPr id="7" name="矩形 6"/>
          <p:cNvSpPr/>
          <p:nvPr/>
        </p:nvSpPr>
        <p:spPr>
          <a:xfrm>
            <a:off x="2204874" y="2350094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产品经理</a:t>
            </a:r>
            <a:endParaRPr lang="en-US" altLang="zh-CN" sz="20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  <a:p>
            <a:r>
              <a:rPr lang="en-US" altLang="zh-CN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X</a:t>
            </a:r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人</a:t>
            </a:r>
            <a:endParaRPr lang="zh-CN" altLang="en-US" sz="9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71" y="3057980"/>
            <a:ext cx="827527" cy="82752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204874" y="3177621"/>
            <a:ext cx="7104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iOS</a:t>
            </a:r>
            <a:endParaRPr lang="en-US" altLang="zh-CN" sz="20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  <a:p>
            <a:r>
              <a:rPr lang="en-US" altLang="zh-CN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X</a:t>
            </a:r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人</a:t>
            </a:r>
            <a:endParaRPr lang="zh-CN" altLang="en-US" sz="9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71" y="3885507"/>
            <a:ext cx="827527" cy="82752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204874" y="4005148"/>
            <a:ext cx="1382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Andriod</a:t>
            </a:r>
            <a:endParaRPr lang="en-US" altLang="zh-CN" sz="20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  <a:p>
            <a:r>
              <a:rPr lang="en-US" altLang="zh-CN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X</a:t>
            </a:r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人</a:t>
            </a:r>
            <a:endParaRPr lang="zh-CN" altLang="en-US" sz="9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939328" y="1116431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资讯门户</a:t>
            </a:r>
            <a:endParaRPr lang="zh-CN" altLang="en-US" sz="12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2230453"/>
            <a:ext cx="827527" cy="82752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4762868" y="2350094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编辑</a:t>
            </a:r>
            <a:endParaRPr lang="en-US" altLang="zh-CN" sz="20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  <a:p>
            <a:r>
              <a:rPr lang="en-US" altLang="zh-CN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X</a:t>
            </a:r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人</a:t>
            </a:r>
            <a:endParaRPr lang="zh-CN" altLang="en-US" sz="9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3057980"/>
            <a:ext cx="827527" cy="827527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762868" y="3177621"/>
            <a:ext cx="8931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PHP</a:t>
            </a:r>
          </a:p>
          <a:p>
            <a:r>
              <a:rPr lang="en-US" altLang="zh-CN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XX</a:t>
            </a:r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人</a:t>
            </a:r>
            <a:endParaRPr lang="zh-CN" altLang="en-US" sz="9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3885507"/>
            <a:ext cx="827527" cy="827527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4762868" y="4005148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媒介</a:t>
            </a:r>
            <a:endParaRPr lang="en-US" altLang="zh-CN" sz="20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  <a:p>
            <a:r>
              <a:rPr lang="en-US" altLang="zh-CN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X</a:t>
            </a:r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人</a:t>
            </a:r>
            <a:endParaRPr lang="zh-CN" altLang="en-US" sz="9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4713034"/>
            <a:ext cx="827527" cy="827527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4762868" y="4832675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设计</a:t>
            </a:r>
            <a:endParaRPr lang="en-US" altLang="zh-CN" sz="20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  <a:p>
            <a:r>
              <a:rPr lang="en-US" altLang="zh-CN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X</a:t>
            </a:r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人</a:t>
            </a:r>
            <a:endParaRPr lang="zh-CN" altLang="en-US" sz="9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338190" y="1116431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游戏运营</a:t>
            </a:r>
            <a:endParaRPr lang="en-US" altLang="zh-CN" sz="36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  <a:p>
            <a:pPr algn="ctr"/>
            <a:r>
              <a:rPr lang="zh-CN" altLang="en-US" sz="36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市场 </a:t>
            </a:r>
            <a:endParaRPr lang="zh-CN" altLang="en-US" sz="12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159" y="2230453"/>
            <a:ext cx="827527" cy="827527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7320862" y="2350094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运营</a:t>
            </a:r>
            <a:endParaRPr lang="en-US" altLang="zh-CN" sz="20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  <a:p>
            <a:r>
              <a:rPr lang="en-US" altLang="zh-CN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X</a:t>
            </a:r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人</a:t>
            </a:r>
            <a:endParaRPr lang="zh-CN" altLang="en-US" sz="9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159" y="3057980"/>
            <a:ext cx="827527" cy="827527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7320862" y="3177621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商务</a:t>
            </a:r>
            <a:endParaRPr lang="en-US" altLang="zh-CN" sz="20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  <a:p>
            <a:r>
              <a:rPr lang="en-US" altLang="zh-CN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X</a:t>
            </a:r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人</a:t>
            </a:r>
            <a:endParaRPr lang="zh-CN" altLang="en-US" sz="9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159" y="3885507"/>
            <a:ext cx="827527" cy="827527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7320862" y="4005148"/>
            <a:ext cx="8931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客服</a:t>
            </a:r>
            <a:endParaRPr lang="en-US" altLang="zh-CN" sz="20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  <a:p>
            <a:r>
              <a:rPr lang="en-US" altLang="zh-CN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XX</a:t>
            </a:r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人</a:t>
            </a:r>
            <a:endParaRPr lang="zh-CN" altLang="en-US" sz="9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737051" y="1116431"/>
            <a:ext cx="20313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财务行政</a:t>
            </a:r>
            <a:endParaRPr lang="zh-CN" altLang="en-US" sz="12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184" y="2230453"/>
            <a:ext cx="827527" cy="827527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9569887" y="2350094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财务行政</a:t>
            </a:r>
            <a:endParaRPr lang="en-US" altLang="zh-CN" sz="20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  <a:p>
            <a:r>
              <a:rPr lang="en-US" altLang="zh-CN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X</a:t>
            </a:r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人</a:t>
            </a:r>
            <a:endParaRPr lang="zh-CN" altLang="en-US" sz="9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3785787" y="1546789"/>
            <a:ext cx="0" cy="3285886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48000">
                  <a:schemeClr val="bg1"/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6180195" y="1546789"/>
            <a:ext cx="0" cy="3285886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48000">
                  <a:schemeClr val="bg1"/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8555750" y="1546789"/>
            <a:ext cx="0" cy="3285886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48000">
                  <a:schemeClr val="bg1"/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88419" y="959265"/>
            <a:ext cx="1911509" cy="2595940"/>
            <a:chOff x="2588419" y="959265"/>
            <a:chExt cx="1911509" cy="259594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8419" y="959265"/>
              <a:ext cx="1911509" cy="1911509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634141" y="2908874"/>
              <a:ext cx="18405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GAME</a:t>
              </a:r>
              <a:endParaRPr lang="zh-CN" altLang="en-US" sz="36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908899" y="959265"/>
            <a:ext cx="2294218" cy="2595940"/>
            <a:chOff x="4908899" y="959265"/>
            <a:chExt cx="2294218" cy="259594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3891" y="959265"/>
              <a:ext cx="1911509" cy="1911509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4908899" y="2908874"/>
              <a:ext cx="22942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ANASIS</a:t>
              </a:r>
              <a:endParaRPr lang="zh-CN" altLang="en-US" sz="36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599363" y="959265"/>
            <a:ext cx="1904042" cy="2595940"/>
            <a:chOff x="7599363" y="959265"/>
            <a:chExt cx="1904042" cy="259594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9363" y="959265"/>
              <a:ext cx="1904042" cy="191150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7861991" y="2908874"/>
              <a:ext cx="15071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INFO</a:t>
              </a:r>
              <a:endParaRPr lang="zh-CN" altLang="en-US" sz="36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2742882" y="3536342"/>
            <a:ext cx="16025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游戏运营</a:t>
            </a:r>
            <a:endParaRPr lang="en-US" altLang="zh-CN" sz="1400" dirty="0">
              <a:solidFill>
                <a:schemeClr val="bg1"/>
              </a:soli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  <a:p>
            <a:pPr algn="ctr"/>
            <a:r>
              <a:rPr lang="zh-CN" altLang="en-US" sz="140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主要收入</a:t>
            </a:r>
            <a:endParaRPr lang="en-US" altLang="zh-CN" sz="1400" dirty="0">
              <a:solidFill>
                <a:schemeClr val="bg1"/>
              </a:soli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 rot="5400000">
            <a:off x="3217663" y="3568066"/>
            <a:ext cx="471082" cy="1408236"/>
            <a:chOff x="514033" y="1438486"/>
            <a:chExt cx="676911" cy="2023535"/>
          </a:xfrm>
        </p:grpSpPr>
        <p:sp>
          <p:nvSpPr>
            <p:cNvPr id="16" name="圆角矩形 15"/>
            <p:cNvSpPr/>
            <p:nvPr/>
          </p:nvSpPr>
          <p:spPr>
            <a:xfrm>
              <a:off x="514033" y="2120900"/>
              <a:ext cx="317500" cy="317500"/>
            </a:xfrm>
            <a:prstGeom prst="roundRect">
              <a:avLst/>
            </a:prstGeom>
            <a:solidFill>
              <a:srgbClr val="7DC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514033" y="2462107"/>
              <a:ext cx="317500" cy="317500"/>
            </a:xfrm>
            <a:prstGeom prst="roundRect">
              <a:avLst/>
            </a:prstGeom>
            <a:solidFill>
              <a:srgbClr val="7DC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514033" y="2803314"/>
              <a:ext cx="317500" cy="317500"/>
            </a:xfrm>
            <a:prstGeom prst="roundRect">
              <a:avLst/>
            </a:prstGeom>
            <a:solidFill>
              <a:srgbClr val="7DC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514033" y="3144520"/>
              <a:ext cx="317500" cy="317500"/>
            </a:xfrm>
            <a:prstGeom prst="roundRect">
              <a:avLst/>
            </a:prstGeom>
            <a:solidFill>
              <a:srgbClr val="7DC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873443" y="2120900"/>
              <a:ext cx="317500" cy="317500"/>
            </a:xfrm>
            <a:prstGeom prst="roundRect">
              <a:avLst/>
            </a:prstGeom>
            <a:solidFill>
              <a:srgbClr val="3FA8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873443" y="2462107"/>
              <a:ext cx="317500" cy="317500"/>
            </a:xfrm>
            <a:prstGeom prst="roundRect">
              <a:avLst/>
            </a:prstGeom>
            <a:solidFill>
              <a:srgbClr val="3FA8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873443" y="2803314"/>
              <a:ext cx="317500" cy="317500"/>
            </a:xfrm>
            <a:prstGeom prst="roundRect">
              <a:avLst/>
            </a:prstGeom>
            <a:solidFill>
              <a:srgbClr val="3FA8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873442" y="3144521"/>
              <a:ext cx="317500" cy="317500"/>
            </a:xfrm>
            <a:prstGeom prst="roundRect">
              <a:avLst/>
            </a:prstGeom>
            <a:solidFill>
              <a:srgbClr val="3FA8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873444" y="1438486"/>
              <a:ext cx="317500" cy="317500"/>
            </a:xfrm>
            <a:prstGeom prst="roundRect">
              <a:avLst/>
            </a:prstGeom>
            <a:solidFill>
              <a:srgbClr val="3FA8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873444" y="1779693"/>
              <a:ext cx="317500" cy="317500"/>
            </a:xfrm>
            <a:prstGeom prst="roundRect">
              <a:avLst/>
            </a:prstGeom>
            <a:solidFill>
              <a:srgbClr val="3FA8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 rot="5400000">
            <a:off x="3098937" y="4269254"/>
            <a:ext cx="471081" cy="1170780"/>
            <a:chOff x="514033" y="1779693"/>
            <a:chExt cx="676910" cy="1682328"/>
          </a:xfrm>
        </p:grpSpPr>
        <p:sp>
          <p:nvSpPr>
            <p:cNvPr id="28" name="圆角矩形 27"/>
            <p:cNvSpPr/>
            <p:nvPr/>
          </p:nvSpPr>
          <p:spPr>
            <a:xfrm>
              <a:off x="514033" y="2120900"/>
              <a:ext cx="317500" cy="317500"/>
            </a:xfrm>
            <a:prstGeom prst="roundRect">
              <a:avLst/>
            </a:prstGeom>
            <a:solidFill>
              <a:srgbClr val="7DC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514033" y="2462107"/>
              <a:ext cx="317500" cy="317500"/>
            </a:xfrm>
            <a:prstGeom prst="roundRect">
              <a:avLst/>
            </a:prstGeom>
            <a:solidFill>
              <a:srgbClr val="7DC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514033" y="2803314"/>
              <a:ext cx="317500" cy="317500"/>
            </a:xfrm>
            <a:prstGeom prst="roundRect">
              <a:avLst/>
            </a:prstGeom>
            <a:solidFill>
              <a:srgbClr val="7DC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514033" y="3144520"/>
              <a:ext cx="317500" cy="317500"/>
            </a:xfrm>
            <a:prstGeom prst="roundRect">
              <a:avLst/>
            </a:prstGeom>
            <a:solidFill>
              <a:srgbClr val="7DC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873443" y="2803314"/>
              <a:ext cx="317500" cy="317500"/>
            </a:xfrm>
            <a:prstGeom prst="roundRect">
              <a:avLst/>
            </a:prstGeom>
            <a:solidFill>
              <a:srgbClr val="3FA8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873442" y="3144521"/>
              <a:ext cx="317500" cy="317500"/>
            </a:xfrm>
            <a:prstGeom prst="roundRect">
              <a:avLst/>
            </a:prstGeom>
            <a:solidFill>
              <a:srgbClr val="3FA8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516604" y="1779693"/>
              <a:ext cx="317500" cy="317500"/>
            </a:xfrm>
            <a:prstGeom prst="roundRect">
              <a:avLst/>
            </a:prstGeom>
            <a:solidFill>
              <a:srgbClr val="7DC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矩形 37"/>
          <p:cNvSpPr/>
          <p:nvPr/>
        </p:nvSpPr>
        <p:spPr>
          <a:xfrm>
            <a:off x="2666682" y="5132632"/>
            <a:ext cx="1602581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收入分成比例</a:t>
            </a:r>
            <a:endParaRPr lang="en-US" altLang="zh-CN" sz="1400" dirty="0">
              <a:solidFill>
                <a:schemeClr val="bg1"/>
              </a:soli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248355" y="3853326"/>
            <a:ext cx="1602581" cy="1358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品牌广告</a:t>
            </a:r>
            <a:endParaRPr lang="en-US" altLang="zh-CN" sz="1400" dirty="0">
              <a:solidFill>
                <a:schemeClr val="bg1"/>
              </a:soli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百度广告联盟</a:t>
            </a:r>
            <a:endParaRPr lang="en-US" altLang="zh-CN" sz="1400" dirty="0">
              <a:solidFill>
                <a:schemeClr val="bg1"/>
              </a:soli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移动广告联盟</a:t>
            </a:r>
            <a:endParaRPr lang="en-US" altLang="zh-CN" sz="1400" dirty="0">
              <a:solidFill>
                <a:schemeClr val="bg1"/>
              </a:soli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积分墙等</a:t>
            </a:r>
          </a:p>
        </p:txBody>
      </p:sp>
      <p:sp>
        <p:nvSpPr>
          <p:cNvPr id="40" name="矩形 39"/>
          <p:cNvSpPr/>
          <p:nvPr/>
        </p:nvSpPr>
        <p:spPr>
          <a:xfrm>
            <a:off x="7766554" y="4001444"/>
            <a:ext cx="160258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网页游戏</a:t>
            </a:r>
            <a:endParaRPr lang="en-US" altLang="zh-CN" sz="1400" dirty="0">
              <a:solidFill>
                <a:schemeClr val="bg1"/>
              </a:soli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手机游戏</a:t>
            </a:r>
            <a:endParaRPr lang="en-US" altLang="zh-CN" sz="1400" dirty="0">
              <a:solidFill>
                <a:schemeClr val="bg1"/>
              </a:soli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Severs</a:t>
            </a:r>
            <a:endParaRPr lang="zh-CN" altLang="en-US" sz="1400" dirty="0">
              <a:solidFill>
                <a:schemeClr val="bg1"/>
              </a:soli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2588419" y="3491705"/>
            <a:ext cx="69149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2588419" y="5533900"/>
            <a:ext cx="69149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3809387" y="5132632"/>
            <a:ext cx="1602581" cy="388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收入分成比例</a:t>
            </a:r>
            <a:endParaRPr lang="en-US" altLang="zh-CN" sz="1400" dirty="0">
              <a:solidFill>
                <a:schemeClr val="bg1"/>
              </a:soli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8" grpId="0"/>
      <p:bldP spid="39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36223" y="3323699"/>
            <a:ext cx="23692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17</a:t>
            </a:r>
            <a:r>
              <a: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年经验</a:t>
            </a:r>
            <a:endParaRPr lang="en-US" altLang="zh-CN" sz="28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  <a:p>
            <a:pPr algn="ctr"/>
            <a:r>
              <a: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专业团队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650813" y="1685329"/>
            <a:ext cx="1995819" cy="1638370"/>
            <a:chOff x="1531171" y="1419610"/>
            <a:chExt cx="1995819" cy="163837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171" y="2230453"/>
              <a:ext cx="827527" cy="82752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317" y="2230453"/>
              <a:ext cx="827527" cy="82752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463" y="2230453"/>
              <a:ext cx="827527" cy="827527"/>
            </a:xfrm>
            <a:prstGeom prst="rect">
              <a:avLst/>
            </a:prstGeom>
          </p:spPr>
        </p:pic>
        <p:grpSp>
          <p:nvGrpSpPr>
            <p:cNvPr id="11" name="组合 10"/>
            <p:cNvGrpSpPr/>
            <p:nvPr/>
          </p:nvGrpSpPr>
          <p:grpSpPr>
            <a:xfrm>
              <a:off x="2018347" y="1746717"/>
              <a:ext cx="979777" cy="559233"/>
              <a:chOff x="1823244" y="1478423"/>
              <a:chExt cx="1449828" cy="827527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3244" y="1478423"/>
                <a:ext cx="827527" cy="827527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5545" y="1478423"/>
                <a:ext cx="827527" cy="827527"/>
              </a:xfrm>
              <a:prstGeom prst="rect">
                <a:avLst/>
              </a:prstGeom>
            </p:spPr>
          </p:pic>
        </p:grp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666" y="1419610"/>
              <a:ext cx="327107" cy="327107"/>
            </a:xfrm>
            <a:prstGeom prst="rect">
              <a:avLst/>
            </a:prstGeom>
          </p:spPr>
        </p:pic>
      </p:grpSp>
      <p:sp>
        <p:nvSpPr>
          <p:cNvPr id="13" name="矩形 12"/>
          <p:cNvSpPr/>
          <p:nvPr/>
        </p:nvSpPr>
        <p:spPr>
          <a:xfrm>
            <a:off x="4826354" y="3323699"/>
            <a:ext cx="23692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良好行业</a:t>
            </a:r>
            <a:endParaRPr lang="en-US" altLang="zh-CN" sz="28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  <a:p>
            <a:pPr algn="ctr"/>
            <a:r>
              <a: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上升趋势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197" y="1943909"/>
            <a:ext cx="1255520" cy="125552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3938470" y="2333490"/>
            <a:ext cx="1152889" cy="1152889"/>
            <a:chOff x="3820763" y="466142"/>
            <a:chExt cx="1152889" cy="1152889"/>
          </a:xfr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</p:grpSpPr>
        <p:sp>
          <p:nvSpPr>
            <p:cNvPr id="15" name="矩形 14"/>
            <p:cNvSpPr/>
            <p:nvPr/>
          </p:nvSpPr>
          <p:spPr>
            <a:xfrm>
              <a:off x="3820763" y="854579"/>
              <a:ext cx="1152889" cy="3760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rot="16200000">
              <a:off x="3820762" y="854579"/>
              <a:ext cx="1152889" cy="3760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8" name="直接连接符 17"/>
          <p:cNvCxnSpPr/>
          <p:nvPr/>
        </p:nvCxnSpPr>
        <p:spPr>
          <a:xfrm>
            <a:off x="7067372" y="1546789"/>
            <a:ext cx="0" cy="3285886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48000">
                  <a:schemeClr val="bg1"/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7624215" y="2127903"/>
            <a:ext cx="27332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具有爆发潜力的</a:t>
            </a:r>
            <a:endParaRPr lang="en-US" altLang="zh-CN" sz="44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  <a:p>
            <a:pPr algn="ctr"/>
            <a:r>
              <a:rPr lang="zh-CN" altLang="en-US" sz="4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收入增长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5772835" y="344299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计划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3843338" y="2300288"/>
            <a:ext cx="4443412" cy="1028406"/>
          </a:xfrm>
          <a:prstGeom prst="roundRect">
            <a:avLst/>
          </a:prstGeom>
          <a:solidFill>
            <a:srgbClr val="3FA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PUT YOUR LOGO HERE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24" y="1857374"/>
            <a:ext cx="2409825" cy="24098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481006" y="1857375"/>
            <a:ext cx="3679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预计投入</a:t>
            </a:r>
            <a:r>
              <a:rPr lang="en-US" altLang="zh-CN" sz="3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XXXX</a:t>
            </a:r>
            <a:r>
              <a:rPr lang="zh-CN" altLang="en-US" sz="3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万</a:t>
            </a:r>
          </a:p>
        </p:txBody>
      </p:sp>
      <p:sp>
        <p:nvSpPr>
          <p:cNvPr id="6" name="矩形 5"/>
          <p:cNvSpPr/>
          <p:nvPr/>
        </p:nvSpPr>
        <p:spPr>
          <a:xfrm>
            <a:off x="4481006" y="2299275"/>
            <a:ext cx="5262979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1</a:t>
            </a:r>
            <a:r>
              <a:rPr lang="zh-CN" altLang="en-US" sz="66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年</a:t>
            </a:r>
            <a:r>
              <a:rPr lang="en-US" altLang="zh-CN" sz="66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~2</a:t>
            </a:r>
            <a:r>
              <a:rPr lang="zh-CN" altLang="en-US" sz="66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年内</a:t>
            </a:r>
            <a:endParaRPr lang="en-US" altLang="zh-CN" sz="66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  <a:p>
            <a:r>
              <a:rPr lang="zh-CN" altLang="en-US" sz="66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可以完全收回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200" y="2973883"/>
            <a:ext cx="10515600" cy="788988"/>
          </a:xfrm>
        </p:spPr>
        <p:txBody>
          <a:bodyPr>
            <a:noAutofit/>
          </a:bodyPr>
          <a:lstStyle/>
          <a:p>
            <a:r>
              <a:rPr lang="en-US" altLang="zh-CN" sz="7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  <a:cs typeface="+mn-cs"/>
              </a:rPr>
              <a:t>THANKS</a:t>
            </a:r>
            <a:endParaRPr lang="zh-CN" altLang="en-US" sz="72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方正兰亭特黑_GBK" panose="02000000000000000000" pitchFamily="2" charset="-122"/>
              <a:ea typeface="方正兰亭特黑_GBK" panose="02000000000000000000" pitchFamily="2" charset="-122"/>
              <a:cs typeface="+mn-cs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838200" y="3986213"/>
            <a:ext cx="10515600" cy="1129746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zh-CN" altLang="en-US" sz="36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互联网端游创业计划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1" y="1456947"/>
            <a:ext cx="1598308" cy="1598308"/>
          </a:xfrm>
        </p:spPr>
      </p:pic>
      <p:sp>
        <p:nvSpPr>
          <p:cNvPr id="9" name="文本框 8"/>
          <p:cNvSpPr txBox="1"/>
          <p:nvPr/>
        </p:nvSpPr>
        <p:spPr>
          <a:xfrm>
            <a:off x="4176407" y="1740625"/>
            <a:ext cx="6543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</a:t>
            </a:r>
            <a:endParaRPr lang="zh-CN" altLang="en-US" sz="96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30753" y="1978036"/>
            <a:ext cx="58774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向游戏厂商收取分发收入</a:t>
            </a:r>
            <a:endParaRPr lang="en-US" altLang="zh-CN" sz="28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或者一年</a:t>
            </a:r>
            <a:r>
              <a:rPr lang="en-US" altLang="zh-CN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3000-1</a:t>
            </a:r>
            <a:r>
              <a:rPr lang="zh-CN" altLang="en-US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万的基本维护费。类似于淘宝</a:t>
            </a:r>
            <a:r>
              <a:rPr lang="en-US" altLang="zh-CN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天猫开店模式</a:t>
            </a:r>
            <a:endParaRPr lang="zh-CN" altLang="en-US" dirty="0"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</p:txBody>
      </p:sp>
      <p:pic>
        <p:nvPicPr>
          <p:cNvPr id="11" name="内容占位符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1" y="3292665"/>
            <a:ext cx="1598308" cy="159830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176407" y="3576343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endParaRPr lang="zh-CN" altLang="en-US" sz="96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830753" y="3813754"/>
            <a:ext cx="58774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独家代理模式</a:t>
            </a:r>
            <a:endParaRPr lang="en-US" altLang="zh-CN" sz="28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合作伙伴独家资源，独家代理模式，以此来吸引更多的合作伙伴和相对其他平台更好的合作条件。</a:t>
            </a:r>
            <a:endParaRPr lang="zh-CN" altLang="en-US" dirty="0"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/>
          <p:nvPr/>
        </p:nvSpPr>
        <p:spPr>
          <a:xfrm>
            <a:off x="2578101" y="569913"/>
            <a:ext cx="6389455" cy="915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移动互联网成为第一来源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641601" y="4584700"/>
            <a:ext cx="813043" cy="1281622"/>
            <a:chOff x="2641601" y="4051300"/>
            <a:chExt cx="813043" cy="1281622"/>
          </a:xfrm>
        </p:grpSpPr>
        <p:sp>
          <p:nvSpPr>
            <p:cNvPr id="5" name="文本框 4"/>
            <p:cNvSpPr txBox="1"/>
            <p:nvPr/>
          </p:nvSpPr>
          <p:spPr>
            <a:xfrm>
              <a:off x="2641601" y="5071312"/>
              <a:ext cx="8130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2009.12</a:t>
              </a:r>
              <a:endParaRPr lang="zh-CN" altLang="en-US" sz="105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  <p:sp>
          <p:nvSpPr>
            <p:cNvPr id="8" name="同侧圆角矩形 7"/>
            <p:cNvSpPr/>
            <p:nvPr/>
          </p:nvSpPr>
          <p:spPr>
            <a:xfrm>
              <a:off x="2755900" y="4051300"/>
              <a:ext cx="584200" cy="927100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451026" y="4406900"/>
            <a:ext cx="691215" cy="1451728"/>
            <a:chOff x="2678106" y="3873500"/>
            <a:chExt cx="691215" cy="1451728"/>
          </a:xfrm>
        </p:grpSpPr>
        <p:sp>
          <p:nvSpPr>
            <p:cNvPr id="11" name="文本框 10"/>
            <p:cNvSpPr txBox="1"/>
            <p:nvPr/>
          </p:nvSpPr>
          <p:spPr>
            <a:xfrm>
              <a:off x="2678106" y="5071312"/>
              <a:ext cx="69121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2010.6</a:t>
              </a:r>
              <a:endParaRPr lang="zh-CN" altLang="en-US" sz="105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  <p:sp>
          <p:nvSpPr>
            <p:cNvPr id="12" name="同侧圆角矩形 11"/>
            <p:cNvSpPr/>
            <p:nvPr/>
          </p:nvSpPr>
          <p:spPr>
            <a:xfrm>
              <a:off x="2755900" y="3873500"/>
              <a:ext cx="584200" cy="1104900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187441" y="4318000"/>
            <a:ext cx="766557" cy="1540628"/>
            <a:chOff x="2641601" y="3784600"/>
            <a:chExt cx="766557" cy="1540628"/>
          </a:xfrm>
        </p:grpSpPr>
        <p:sp>
          <p:nvSpPr>
            <p:cNvPr id="14" name="文本框 13"/>
            <p:cNvSpPr txBox="1"/>
            <p:nvPr/>
          </p:nvSpPr>
          <p:spPr>
            <a:xfrm>
              <a:off x="2641601" y="5071312"/>
              <a:ext cx="76655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2010.12</a:t>
              </a:r>
              <a:endParaRPr lang="zh-CN" altLang="en-US" sz="105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  <p:sp>
          <p:nvSpPr>
            <p:cNvPr id="15" name="同侧圆角矩形 14"/>
            <p:cNvSpPr/>
            <p:nvPr/>
          </p:nvSpPr>
          <p:spPr>
            <a:xfrm>
              <a:off x="2755900" y="3784600"/>
              <a:ext cx="584200" cy="1193800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008451" y="4216400"/>
            <a:ext cx="670376" cy="1642228"/>
            <a:chOff x="2689691" y="3683000"/>
            <a:chExt cx="670376" cy="1642228"/>
          </a:xfrm>
        </p:grpSpPr>
        <p:sp>
          <p:nvSpPr>
            <p:cNvPr id="17" name="文本框 16"/>
            <p:cNvSpPr txBox="1"/>
            <p:nvPr/>
          </p:nvSpPr>
          <p:spPr>
            <a:xfrm>
              <a:off x="2689691" y="5071312"/>
              <a:ext cx="67037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2011.6</a:t>
              </a:r>
              <a:endParaRPr lang="zh-CN" altLang="en-US" sz="105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  <p:sp>
          <p:nvSpPr>
            <p:cNvPr id="18" name="同侧圆角矩形 17"/>
            <p:cNvSpPr/>
            <p:nvPr/>
          </p:nvSpPr>
          <p:spPr>
            <a:xfrm>
              <a:off x="2755900" y="3683000"/>
              <a:ext cx="584200" cy="1295400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733281" y="4076700"/>
            <a:ext cx="745717" cy="1781928"/>
            <a:chOff x="2641601" y="3543300"/>
            <a:chExt cx="745717" cy="1781928"/>
          </a:xfrm>
        </p:grpSpPr>
        <p:sp>
          <p:nvSpPr>
            <p:cNvPr id="20" name="文本框 19"/>
            <p:cNvSpPr txBox="1"/>
            <p:nvPr/>
          </p:nvSpPr>
          <p:spPr>
            <a:xfrm>
              <a:off x="2641601" y="5071312"/>
              <a:ext cx="745717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2011.12</a:t>
              </a:r>
              <a:endParaRPr lang="zh-CN" altLang="en-US" sz="105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  <p:sp>
          <p:nvSpPr>
            <p:cNvPr id="21" name="同侧圆角矩形 20"/>
            <p:cNvSpPr/>
            <p:nvPr/>
          </p:nvSpPr>
          <p:spPr>
            <a:xfrm>
              <a:off x="2755900" y="3543300"/>
              <a:ext cx="584200" cy="1435100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569397" y="3746500"/>
            <a:ext cx="686406" cy="2112128"/>
            <a:chOff x="2704797" y="3213100"/>
            <a:chExt cx="686406" cy="2112128"/>
          </a:xfrm>
        </p:grpSpPr>
        <p:sp>
          <p:nvSpPr>
            <p:cNvPr id="23" name="文本框 22"/>
            <p:cNvSpPr txBox="1"/>
            <p:nvPr/>
          </p:nvSpPr>
          <p:spPr>
            <a:xfrm>
              <a:off x="2704797" y="5071312"/>
              <a:ext cx="68640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2012.6</a:t>
              </a:r>
              <a:endParaRPr lang="zh-CN" altLang="en-US" sz="105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  <p:sp>
          <p:nvSpPr>
            <p:cNvPr id="24" name="同侧圆角矩形 23"/>
            <p:cNvSpPr/>
            <p:nvPr/>
          </p:nvSpPr>
          <p:spPr>
            <a:xfrm>
              <a:off x="2755900" y="3213100"/>
              <a:ext cx="584200" cy="1765300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279121" y="3454400"/>
            <a:ext cx="761747" cy="2404228"/>
            <a:chOff x="2641601" y="2921000"/>
            <a:chExt cx="761747" cy="2404228"/>
          </a:xfrm>
        </p:grpSpPr>
        <p:sp>
          <p:nvSpPr>
            <p:cNvPr id="26" name="文本框 25"/>
            <p:cNvSpPr txBox="1"/>
            <p:nvPr/>
          </p:nvSpPr>
          <p:spPr>
            <a:xfrm>
              <a:off x="2641601" y="5071312"/>
              <a:ext cx="76174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2012.12</a:t>
              </a:r>
              <a:endParaRPr lang="zh-CN" altLang="en-US" sz="105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  <p:sp>
          <p:nvSpPr>
            <p:cNvPr id="27" name="同侧圆角矩形 26"/>
            <p:cNvSpPr/>
            <p:nvPr/>
          </p:nvSpPr>
          <p:spPr>
            <a:xfrm>
              <a:off x="2755900" y="2921000"/>
              <a:ext cx="584200" cy="2057400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113637" y="3098800"/>
            <a:ext cx="689612" cy="2759828"/>
            <a:chOff x="2703194" y="2565400"/>
            <a:chExt cx="689612" cy="2759828"/>
          </a:xfrm>
        </p:grpSpPr>
        <p:sp>
          <p:nvSpPr>
            <p:cNvPr id="29" name="文本框 28"/>
            <p:cNvSpPr txBox="1"/>
            <p:nvPr/>
          </p:nvSpPr>
          <p:spPr>
            <a:xfrm>
              <a:off x="2703194" y="5071312"/>
              <a:ext cx="68961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2013.6</a:t>
              </a:r>
              <a:endParaRPr lang="zh-CN" altLang="en-US" sz="105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  <p:sp>
          <p:nvSpPr>
            <p:cNvPr id="30" name="同侧圆角矩形 29"/>
            <p:cNvSpPr/>
            <p:nvPr/>
          </p:nvSpPr>
          <p:spPr>
            <a:xfrm>
              <a:off x="2755900" y="2565400"/>
              <a:ext cx="584200" cy="2413000"/>
            </a:xfrm>
            <a:prstGeom prst="round2SameRect">
              <a:avLst/>
            </a:prstGeom>
            <a:gradFill flip="none" rotWithShape="1">
              <a:gsLst>
                <a:gs pos="0">
                  <a:srgbClr val="3FA8EA">
                    <a:shade val="30000"/>
                    <a:satMod val="115000"/>
                  </a:srgbClr>
                </a:gs>
                <a:gs pos="50000">
                  <a:srgbClr val="3FA8EA">
                    <a:shade val="67500"/>
                    <a:satMod val="115000"/>
                  </a:srgbClr>
                </a:gs>
                <a:gs pos="100000">
                  <a:srgbClr val="3FA8EA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2660009" y="4276095"/>
            <a:ext cx="6735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23344</a:t>
            </a:r>
            <a:endParaRPr lang="zh-CN" altLang="en-US" sz="1050" dirty="0">
              <a:solidFill>
                <a:schemeClr val="bg1"/>
              </a:soli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459842" y="4128578"/>
            <a:ext cx="6607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27678</a:t>
            </a:r>
            <a:endParaRPr lang="zh-CN" altLang="en-US" sz="1050" dirty="0">
              <a:solidFill>
                <a:schemeClr val="bg1"/>
              </a:soli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263461" y="4065162"/>
            <a:ext cx="6687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30274</a:t>
            </a:r>
            <a:endParaRPr lang="zh-CN" altLang="en-US" sz="1050" dirty="0">
              <a:solidFill>
                <a:schemeClr val="bg1"/>
              </a:soli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010054" y="3916028"/>
            <a:ext cx="6495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31768</a:t>
            </a:r>
            <a:endParaRPr lang="zh-CN" altLang="en-US" sz="1050" dirty="0">
              <a:solidFill>
                <a:schemeClr val="bg1"/>
              </a:soli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769348" y="3776328"/>
            <a:ext cx="6735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35558</a:t>
            </a:r>
            <a:endParaRPr lang="zh-CN" altLang="en-US" sz="1050" dirty="0">
              <a:solidFill>
                <a:schemeClr val="bg1"/>
              </a:soli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561448" y="3380526"/>
            <a:ext cx="6703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38825</a:t>
            </a:r>
            <a:endParaRPr lang="zh-CN" altLang="en-US" sz="1050" dirty="0">
              <a:solidFill>
                <a:schemeClr val="bg1"/>
              </a:soli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324806" y="3154028"/>
            <a:ext cx="6479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41997</a:t>
            </a:r>
            <a:endParaRPr lang="zh-CN" altLang="en-US" sz="1050" dirty="0">
              <a:solidFill>
                <a:schemeClr val="bg1"/>
              </a:soli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949329" y="2532266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46376</a:t>
            </a:r>
          </a:p>
          <a:p>
            <a:pPr algn="ctr"/>
            <a:r>
              <a:rPr lang="zh-CN" altLang="en-US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万人</a:t>
            </a:r>
          </a:p>
        </p:txBody>
      </p:sp>
      <p:sp>
        <p:nvSpPr>
          <p:cNvPr id="39" name="任意多边形 38"/>
          <p:cNvSpPr/>
          <p:nvPr/>
        </p:nvSpPr>
        <p:spPr>
          <a:xfrm>
            <a:off x="3048000" y="2425700"/>
            <a:ext cx="5435600" cy="723900"/>
          </a:xfrm>
          <a:custGeom>
            <a:avLst/>
            <a:gdLst>
              <a:gd name="connsiteX0" fmla="*/ 0 w 5435600"/>
              <a:gd name="connsiteY0" fmla="*/ 723900 h 723900"/>
              <a:gd name="connsiteX1" fmla="*/ 711200 w 5435600"/>
              <a:gd name="connsiteY1" fmla="*/ 596900 h 723900"/>
              <a:gd name="connsiteX2" fmla="*/ 1435100 w 5435600"/>
              <a:gd name="connsiteY2" fmla="*/ 596900 h 723900"/>
              <a:gd name="connsiteX3" fmla="*/ 2133600 w 5435600"/>
              <a:gd name="connsiteY3" fmla="*/ 596900 h 723900"/>
              <a:gd name="connsiteX4" fmla="*/ 3060700 w 5435600"/>
              <a:gd name="connsiteY4" fmla="*/ 520700 h 723900"/>
              <a:gd name="connsiteX5" fmla="*/ 3848100 w 5435600"/>
              <a:gd name="connsiteY5" fmla="*/ 406400 h 723900"/>
              <a:gd name="connsiteX6" fmla="*/ 4622800 w 5435600"/>
              <a:gd name="connsiteY6" fmla="*/ 292100 h 723900"/>
              <a:gd name="connsiteX7" fmla="*/ 5435600 w 5435600"/>
              <a:gd name="connsiteY7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35600" h="723900">
                <a:moveTo>
                  <a:pt x="0" y="723900"/>
                </a:moveTo>
                <a:lnTo>
                  <a:pt x="711200" y="596900"/>
                </a:lnTo>
                <a:lnTo>
                  <a:pt x="1435100" y="596900"/>
                </a:lnTo>
                <a:lnTo>
                  <a:pt x="2133600" y="596900"/>
                </a:lnTo>
                <a:lnTo>
                  <a:pt x="3060700" y="520700"/>
                </a:lnTo>
                <a:lnTo>
                  <a:pt x="3848100" y="406400"/>
                </a:lnTo>
                <a:lnTo>
                  <a:pt x="4622800" y="292100"/>
                </a:lnTo>
                <a:lnTo>
                  <a:pt x="5435600" y="0"/>
                </a:lnTo>
              </a:path>
            </a:pathLst>
          </a:custGeom>
          <a:noFill/>
          <a:ln w="28575">
            <a:solidFill>
              <a:srgbClr val="7DC1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716362" y="2665037"/>
            <a:ext cx="662361" cy="586475"/>
            <a:chOff x="2716362" y="2665037"/>
            <a:chExt cx="662361" cy="586475"/>
          </a:xfrm>
        </p:grpSpPr>
        <p:sp>
          <p:nvSpPr>
            <p:cNvPr id="47" name="椭圆 46"/>
            <p:cNvSpPr/>
            <p:nvPr/>
          </p:nvSpPr>
          <p:spPr>
            <a:xfrm>
              <a:off x="2939542" y="3034596"/>
              <a:ext cx="216916" cy="216916"/>
            </a:xfrm>
            <a:prstGeom prst="ellipse">
              <a:avLst/>
            </a:prstGeom>
            <a:solidFill>
              <a:srgbClr val="7DC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2716362" y="2665037"/>
              <a:ext cx="66236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60.8%</a:t>
              </a:r>
              <a:endParaRPr lang="zh-CN" altLang="en-US" sz="105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445537" y="2557752"/>
            <a:ext cx="659155" cy="579069"/>
            <a:chOff x="3445537" y="2557752"/>
            <a:chExt cx="659155" cy="579069"/>
          </a:xfrm>
        </p:grpSpPr>
        <p:sp>
          <p:nvSpPr>
            <p:cNvPr id="46" name="椭圆 45"/>
            <p:cNvSpPr/>
            <p:nvPr/>
          </p:nvSpPr>
          <p:spPr>
            <a:xfrm>
              <a:off x="3656887" y="2919905"/>
              <a:ext cx="216916" cy="216916"/>
            </a:xfrm>
            <a:prstGeom prst="ellipse">
              <a:avLst/>
            </a:prstGeom>
            <a:solidFill>
              <a:srgbClr val="7DC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3445537" y="2557752"/>
              <a:ext cx="65915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65.9%</a:t>
              </a:r>
              <a:endParaRPr lang="zh-CN" altLang="en-US" sz="105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196923" y="2557752"/>
            <a:ext cx="657552" cy="580647"/>
            <a:chOff x="4196923" y="2557752"/>
            <a:chExt cx="657552" cy="580647"/>
          </a:xfrm>
        </p:grpSpPr>
        <p:sp>
          <p:nvSpPr>
            <p:cNvPr id="45" name="椭圆 44"/>
            <p:cNvSpPr/>
            <p:nvPr/>
          </p:nvSpPr>
          <p:spPr>
            <a:xfrm>
              <a:off x="4418043" y="2921483"/>
              <a:ext cx="216916" cy="216916"/>
            </a:xfrm>
            <a:prstGeom prst="ellipse">
              <a:avLst/>
            </a:prstGeom>
            <a:solidFill>
              <a:srgbClr val="7DC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4196923" y="2557752"/>
              <a:ext cx="65755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66.2%</a:t>
              </a:r>
              <a:endParaRPr lang="zh-CN" altLang="en-US" sz="105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990429" y="2557752"/>
            <a:ext cx="660758" cy="537000"/>
            <a:chOff x="4990429" y="2557752"/>
            <a:chExt cx="660758" cy="537000"/>
          </a:xfrm>
        </p:grpSpPr>
        <p:sp>
          <p:nvSpPr>
            <p:cNvPr id="44" name="椭圆 43"/>
            <p:cNvSpPr/>
            <p:nvPr/>
          </p:nvSpPr>
          <p:spPr>
            <a:xfrm>
              <a:off x="5165437" y="2877836"/>
              <a:ext cx="216916" cy="216916"/>
            </a:xfrm>
            <a:prstGeom prst="ellipse">
              <a:avLst/>
            </a:prstGeom>
            <a:solidFill>
              <a:srgbClr val="7DC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4990429" y="2557752"/>
              <a:ext cx="66075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65.5%</a:t>
              </a:r>
              <a:endParaRPr lang="zh-CN" altLang="en-US" sz="105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745214" y="2426732"/>
            <a:ext cx="659155" cy="612508"/>
            <a:chOff x="5745214" y="2426732"/>
            <a:chExt cx="659155" cy="612508"/>
          </a:xfrm>
        </p:grpSpPr>
        <p:sp>
          <p:nvSpPr>
            <p:cNvPr id="43" name="椭圆 42"/>
            <p:cNvSpPr/>
            <p:nvPr/>
          </p:nvSpPr>
          <p:spPr>
            <a:xfrm>
              <a:off x="5980536" y="2822324"/>
              <a:ext cx="216916" cy="216916"/>
            </a:xfrm>
            <a:prstGeom prst="ellipse">
              <a:avLst/>
            </a:prstGeom>
            <a:solidFill>
              <a:srgbClr val="7DC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5745214" y="2426732"/>
              <a:ext cx="65915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69.3%</a:t>
              </a:r>
              <a:endParaRPr lang="zh-CN" altLang="en-US" sz="105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6572669" y="2318161"/>
            <a:ext cx="649537" cy="617208"/>
            <a:chOff x="6572669" y="2318161"/>
            <a:chExt cx="649537" cy="617208"/>
          </a:xfrm>
        </p:grpSpPr>
        <p:sp>
          <p:nvSpPr>
            <p:cNvPr id="42" name="椭圆 41"/>
            <p:cNvSpPr/>
            <p:nvPr/>
          </p:nvSpPr>
          <p:spPr>
            <a:xfrm>
              <a:off x="6804142" y="2718453"/>
              <a:ext cx="216916" cy="216916"/>
            </a:xfrm>
            <a:prstGeom prst="ellipse">
              <a:avLst/>
            </a:prstGeom>
            <a:solidFill>
              <a:srgbClr val="7DC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6572669" y="2318161"/>
              <a:ext cx="64953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72.2%</a:t>
              </a:r>
              <a:endParaRPr lang="zh-CN" altLang="en-US" sz="105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7335225" y="2197847"/>
            <a:ext cx="657552" cy="629064"/>
            <a:chOff x="7335225" y="2197847"/>
            <a:chExt cx="657552" cy="629064"/>
          </a:xfrm>
        </p:grpSpPr>
        <p:sp>
          <p:nvSpPr>
            <p:cNvPr id="40" name="椭圆 39"/>
            <p:cNvSpPr/>
            <p:nvPr/>
          </p:nvSpPr>
          <p:spPr>
            <a:xfrm>
              <a:off x="7551536" y="2609995"/>
              <a:ext cx="216916" cy="216916"/>
            </a:xfrm>
            <a:prstGeom prst="ellipse">
              <a:avLst/>
            </a:prstGeom>
            <a:solidFill>
              <a:srgbClr val="7DC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7335225" y="2197847"/>
              <a:ext cx="65755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74.5%</a:t>
              </a:r>
              <a:endParaRPr lang="zh-CN" altLang="en-US" sz="105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8092991" y="2001419"/>
            <a:ext cx="655949" cy="530847"/>
            <a:chOff x="8092991" y="2001419"/>
            <a:chExt cx="655949" cy="530847"/>
          </a:xfrm>
        </p:grpSpPr>
        <p:sp>
          <p:nvSpPr>
            <p:cNvPr id="41" name="椭圆 40"/>
            <p:cNvSpPr/>
            <p:nvPr/>
          </p:nvSpPr>
          <p:spPr>
            <a:xfrm>
              <a:off x="8349984" y="2315350"/>
              <a:ext cx="216916" cy="216916"/>
            </a:xfrm>
            <a:prstGeom prst="ellipse">
              <a:avLst/>
            </a:prstGeom>
            <a:solidFill>
              <a:srgbClr val="7DC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8092991" y="2001419"/>
              <a:ext cx="65594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78.5%</a:t>
              </a:r>
              <a:endParaRPr lang="zh-CN" altLang="en-US" sz="105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2659804" y="1326108"/>
            <a:ext cx="210666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中国互联网络发展状况统计调查 </a:t>
            </a:r>
            <a:endParaRPr lang="en-US" altLang="zh-CN" sz="1050" dirty="0">
              <a:solidFill>
                <a:schemeClr val="bg1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  <a:p>
            <a:r>
              <a:rPr lang="en-US" altLang="zh-CN" sz="105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Data source</a:t>
            </a:r>
            <a:endParaRPr lang="zh-CN" altLang="en-US" sz="1050" dirty="0">
              <a:solidFill>
                <a:schemeClr val="bg1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342" y="1565066"/>
            <a:ext cx="447805" cy="105773"/>
          </a:xfrm>
          <a:prstGeom prst="rect">
            <a:avLst/>
          </a:prstGeom>
        </p:spPr>
      </p:pic>
      <p:grpSp>
        <p:nvGrpSpPr>
          <p:cNvPr id="66" name="组合 65"/>
          <p:cNvGrpSpPr/>
          <p:nvPr/>
        </p:nvGrpSpPr>
        <p:grpSpPr>
          <a:xfrm>
            <a:off x="6782158" y="1311718"/>
            <a:ext cx="2107486" cy="471031"/>
            <a:chOff x="2743201" y="1717235"/>
            <a:chExt cx="2107486" cy="471031"/>
          </a:xfrm>
        </p:grpSpPr>
        <p:grpSp>
          <p:nvGrpSpPr>
            <p:cNvPr id="63" name="组合 62"/>
            <p:cNvGrpSpPr/>
            <p:nvPr/>
          </p:nvGrpSpPr>
          <p:grpSpPr>
            <a:xfrm>
              <a:off x="2743201" y="1776416"/>
              <a:ext cx="464928" cy="135555"/>
              <a:chOff x="2743200" y="1776416"/>
              <a:chExt cx="743981" cy="216916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2743200" y="1776416"/>
                <a:ext cx="216916" cy="216916"/>
              </a:xfrm>
              <a:prstGeom prst="ellipse">
                <a:avLst/>
              </a:prstGeom>
              <a:solidFill>
                <a:srgbClr val="7DC1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0" name="直接连接符 59"/>
              <p:cNvCxnSpPr/>
              <p:nvPr/>
            </p:nvCxnSpPr>
            <p:spPr>
              <a:xfrm>
                <a:off x="2921523" y="1882993"/>
                <a:ext cx="457200" cy="0"/>
              </a:xfrm>
              <a:prstGeom prst="line">
                <a:avLst/>
              </a:prstGeom>
              <a:ln>
                <a:solidFill>
                  <a:srgbClr val="7DC16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椭圆 60"/>
              <p:cNvSpPr/>
              <p:nvPr/>
            </p:nvSpPr>
            <p:spPr>
              <a:xfrm>
                <a:off x="3270265" y="1776416"/>
                <a:ext cx="216916" cy="216916"/>
              </a:xfrm>
              <a:prstGeom prst="ellipse">
                <a:avLst/>
              </a:prstGeom>
              <a:solidFill>
                <a:srgbClr val="7DC1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61"/>
            <p:cNvSpPr txBox="1"/>
            <p:nvPr/>
          </p:nvSpPr>
          <p:spPr>
            <a:xfrm>
              <a:off x="3184846" y="1717235"/>
              <a:ext cx="166584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50" dirty="0">
                  <a:solidFill>
                    <a:schemeClr val="bg1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手机网民占整体网民比例</a:t>
              </a:r>
            </a:p>
          </p:txBody>
        </p:sp>
        <p:sp>
          <p:nvSpPr>
            <p:cNvPr id="64" name="同侧圆角矩形 63"/>
            <p:cNvSpPr/>
            <p:nvPr/>
          </p:nvSpPr>
          <p:spPr>
            <a:xfrm rot="5400000">
              <a:off x="2892813" y="1839289"/>
              <a:ext cx="161472" cy="422594"/>
            </a:xfrm>
            <a:prstGeom prst="round2Same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3184846" y="1934350"/>
              <a:ext cx="99257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50" dirty="0">
                  <a:solidFill>
                    <a:schemeClr val="bg1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手机网民规模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87584" y="4011502"/>
            <a:ext cx="4993307" cy="1930332"/>
          </a:xfrm>
        </p:spPr>
        <p:txBody>
          <a:bodyPr>
            <a:norm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zh-CN" altLang="en-US" sz="110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移动设备的迅猛发展给手机游戏创造了绝好的机遇</a:t>
            </a:r>
            <a:endParaRPr lang="en-US" altLang="zh-CN" sz="1100" dirty="0">
              <a:solidFill>
                <a:schemeClr val="bg1"/>
              </a:soli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zh-CN" altLang="en-US" sz="110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根据游戏工委发布的</a:t>
            </a:r>
            <a:r>
              <a:rPr lang="en-US" altLang="zh-CN" sz="110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《2012</a:t>
            </a:r>
            <a:r>
              <a:rPr lang="zh-CN" altLang="en-US" sz="110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年中国游戏产业报告</a:t>
            </a:r>
            <a:r>
              <a:rPr lang="en-US" altLang="zh-CN" sz="110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》</a:t>
            </a:r>
            <a:r>
              <a:rPr lang="zh-CN" altLang="en-US" sz="110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数据</a:t>
            </a:r>
            <a:endParaRPr lang="en-US" altLang="zh-CN" sz="1100" dirty="0">
              <a:solidFill>
                <a:schemeClr val="bg1"/>
              </a:soli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zh-CN" altLang="en-US" sz="1100" dirty="0">
                <a:solidFill>
                  <a:srgbClr val="3FA8EA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去年中国移动游戏市场实际销售收入</a:t>
            </a:r>
            <a:r>
              <a:rPr lang="en-US" altLang="zh-CN" sz="1100" dirty="0">
                <a:solidFill>
                  <a:srgbClr val="3FA8EA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32.4</a:t>
            </a:r>
            <a:r>
              <a:rPr lang="zh-CN" altLang="en-US" sz="1100" dirty="0">
                <a:solidFill>
                  <a:srgbClr val="3FA8EA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亿元</a:t>
            </a:r>
            <a:endParaRPr lang="en-US" altLang="zh-CN" sz="1100" dirty="0">
              <a:solidFill>
                <a:srgbClr val="3FA8EA"/>
              </a:soli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zh-CN" altLang="en-US" sz="1100" dirty="0">
                <a:solidFill>
                  <a:srgbClr val="3FA8EA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比</a:t>
            </a:r>
            <a:r>
              <a:rPr lang="en-US" altLang="zh-CN" sz="1100" dirty="0">
                <a:solidFill>
                  <a:srgbClr val="3FA8EA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2011</a:t>
            </a:r>
            <a:r>
              <a:rPr lang="zh-CN" altLang="en-US" sz="1100" dirty="0">
                <a:solidFill>
                  <a:srgbClr val="3FA8EA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年增长了</a:t>
            </a:r>
            <a:r>
              <a:rPr lang="en-US" altLang="zh-CN" sz="1100" dirty="0">
                <a:solidFill>
                  <a:srgbClr val="3FA8EA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90.6%</a:t>
            </a:r>
            <a:endParaRPr lang="en-US" altLang="zh-CN" sz="1100" dirty="0">
              <a:solidFill>
                <a:schemeClr val="bg1"/>
              </a:soli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zh-CN" altLang="en-US" sz="110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在手机游戏发展的短短</a:t>
            </a:r>
            <a:r>
              <a:rPr lang="en-US" altLang="zh-CN" sz="110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4</a:t>
            </a:r>
            <a:r>
              <a:rPr lang="zh-CN" altLang="en-US" sz="110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年时间，其</a:t>
            </a:r>
            <a:r>
              <a:rPr lang="zh-CN" altLang="en-US" sz="1100" dirty="0">
                <a:solidFill>
                  <a:srgbClr val="3FA8EA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市场规模增长了</a:t>
            </a:r>
            <a:r>
              <a:rPr lang="en-US" altLang="zh-CN" sz="1100" dirty="0">
                <a:solidFill>
                  <a:srgbClr val="3FA8EA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7</a:t>
            </a:r>
            <a:r>
              <a:rPr lang="zh-CN" altLang="en-US" sz="1100" dirty="0">
                <a:solidFill>
                  <a:srgbClr val="3FA8EA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倍</a:t>
            </a:r>
            <a:endParaRPr lang="en-US" altLang="zh-CN" sz="1100" dirty="0">
              <a:solidFill>
                <a:schemeClr val="bg1"/>
              </a:soli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zh-CN" altLang="en-US" sz="110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更有业内专家表示：“</a:t>
            </a:r>
            <a:r>
              <a:rPr lang="en-US" altLang="zh-CN" sz="110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2013</a:t>
            </a:r>
            <a:r>
              <a:rPr lang="zh-CN" altLang="en-US" sz="110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年中国很多端游公司和页游公司将全面移动化”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85" b="4789"/>
          <a:stretch>
            <a:fillRect/>
          </a:stretch>
        </p:blipFill>
        <p:spPr>
          <a:xfrm>
            <a:off x="2632225" y="1485901"/>
            <a:ext cx="611981" cy="185271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atte"/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0"/>
          <a:stretch>
            <a:fillRect/>
          </a:stretch>
        </p:blipFill>
        <p:spPr>
          <a:xfrm>
            <a:off x="2647999" y="1719749"/>
            <a:ext cx="198340" cy="163927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atte"/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884" y="1932253"/>
            <a:ext cx="638275" cy="16366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atte"/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884" y="2144490"/>
            <a:ext cx="500883" cy="166241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atte"/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566" y="2359308"/>
            <a:ext cx="515438" cy="215050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atte"/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99" y="2622935"/>
            <a:ext cx="465148" cy="200859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atte"/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593" y="2872371"/>
            <a:ext cx="384279" cy="15428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atte"/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301" y="3075236"/>
            <a:ext cx="622472" cy="212354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atte"/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19" y="3336167"/>
            <a:ext cx="342057" cy="150505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atte"/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33" y="3535249"/>
            <a:ext cx="381023" cy="157942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atte"/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10" y="3741768"/>
            <a:ext cx="568568" cy="220803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atte"/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10" y="4011148"/>
            <a:ext cx="523299" cy="153348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atte"/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97" y="4213073"/>
            <a:ext cx="586098" cy="171386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atte"/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225" y="4433036"/>
            <a:ext cx="536056" cy="249959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atte"/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198" y="4731572"/>
            <a:ext cx="538033" cy="203886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atte"/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462" y="4984035"/>
            <a:ext cx="250084" cy="212572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atte"/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301" y="5495151"/>
            <a:ext cx="566051" cy="212269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atte"/>
        </p:spPr>
      </p:pic>
      <p:sp>
        <p:nvSpPr>
          <p:cNvPr id="61" name="文本框 60"/>
          <p:cNvSpPr txBox="1"/>
          <p:nvPr/>
        </p:nvSpPr>
        <p:spPr>
          <a:xfrm>
            <a:off x="2606676" y="5248930"/>
            <a:ext cx="441146" cy="2462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其它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294158" y="1497071"/>
            <a:ext cx="6315868" cy="249148"/>
            <a:chOff x="3294158" y="1497071"/>
            <a:chExt cx="6315868" cy="249148"/>
          </a:xfrm>
        </p:grpSpPr>
        <p:sp>
          <p:nvSpPr>
            <p:cNvPr id="29" name="矩形 28"/>
            <p:cNvSpPr/>
            <p:nvPr/>
          </p:nvSpPr>
          <p:spPr>
            <a:xfrm>
              <a:off x="3294159" y="1563313"/>
              <a:ext cx="5860313" cy="45719"/>
            </a:xfrm>
            <a:prstGeom prst="rect">
              <a:avLst/>
            </a:prstGeom>
            <a:solidFill>
              <a:srgbClr val="3FA8EA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3294158" y="1634749"/>
              <a:ext cx="5940000" cy="45719"/>
            </a:xfrm>
            <a:prstGeom prst="rect">
              <a:avLst/>
            </a:prstGeom>
            <a:solidFill>
              <a:srgbClr val="7DC164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8862200" y="1497071"/>
              <a:ext cx="457176" cy="18466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atte"/>
          </p:spPr>
          <p:txBody>
            <a:bodyPr wrap="none" rtlCol="0">
              <a:spAutoFit/>
            </a:bodyPr>
            <a:lstStyle/>
            <a:p>
              <a:r>
                <a:rPr lang="en-US" altLang="zh-CN" sz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65.9%</a:t>
              </a:r>
              <a:endParaRPr lang="zh-CN" altLang="en-US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9154452" y="1561553"/>
              <a:ext cx="455574" cy="18466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atte"/>
          </p:spPr>
          <p:txBody>
            <a:bodyPr wrap="none" rtlCol="0">
              <a:spAutoFit/>
            </a:bodyPr>
            <a:lstStyle/>
            <a:p>
              <a:r>
                <a:rPr lang="en-US" altLang="zh-CN" sz="600" dirty="0">
                  <a:solidFill>
                    <a:schemeClr val="bg1"/>
                  </a:solidFill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66.2%</a:t>
              </a:r>
              <a:endParaRPr lang="zh-CN" altLang="en-US" sz="60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294158" y="1687206"/>
            <a:ext cx="5190810" cy="264140"/>
            <a:chOff x="3294158" y="1687206"/>
            <a:chExt cx="5190810" cy="264140"/>
          </a:xfrm>
        </p:grpSpPr>
        <p:sp>
          <p:nvSpPr>
            <p:cNvPr id="31" name="矩形 30"/>
            <p:cNvSpPr/>
            <p:nvPr/>
          </p:nvSpPr>
          <p:spPr>
            <a:xfrm>
              <a:off x="3294159" y="1754138"/>
              <a:ext cx="4752000" cy="45719"/>
            </a:xfrm>
            <a:prstGeom prst="rect">
              <a:avLst/>
            </a:prstGeom>
            <a:solidFill>
              <a:srgbClr val="3FA8EA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3294158" y="1825574"/>
              <a:ext cx="4824000" cy="45719"/>
            </a:xfrm>
            <a:prstGeom prst="rect">
              <a:avLst/>
            </a:prstGeom>
            <a:solidFill>
              <a:srgbClr val="7DC164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7741374" y="1687206"/>
              <a:ext cx="445956" cy="18466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atte"/>
          </p:spPr>
          <p:txBody>
            <a:bodyPr wrap="none" rtlCol="0">
              <a:spAutoFit/>
            </a:bodyPr>
            <a:lstStyle/>
            <a:p>
              <a:r>
                <a:rPr lang="en-US" altLang="zh-CN" sz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46.1%</a:t>
              </a:r>
              <a:endParaRPr lang="zh-CN" altLang="en-US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8030998" y="1766680"/>
              <a:ext cx="453970" cy="18466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atte"/>
          </p:spPr>
          <p:txBody>
            <a:bodyPr wrap="none" rtlCol="0">
              <a:spAutoFit/>
            </a:bodyPr>
            <a:lstStyle/>
            <a:p>
              <a:r>
                <a:rPr lang="en-US" altLang="zh-CN" sz="600" dirty="0">
                  <a:solidFill>
                    <a:schemeClr val="bg1"/>
                  </a:solidFill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46.7%</a:t>
              </a:r>
              <a:endParaRPr lang="zh-CN" altLang="en-US" sz="60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294158" y="1889835"/>
            <a:ext cx="4983061" cy="258719"/>
            <a:chOff x="3294158" y="1889835"/>
            <a:chExt cx="4983061" cy="258719"/>
          </a:xfrm>
        </p:grpSpPr>
        <p:sp>
          <p:nvSpPr>
            <p:cNvPr id="33" name="矩形 32"/>
            <p:cNvSpPr/>
            <p:nvPr/>
          </p:nvSpPr>
          <p:spPr>
            <a:xfrm>
              <a:off x="3294159" y="1957346"/>
              <a:ext cx="4356000" cy="45719"/>
            </a:xfrm>
            <a:prstGeom prst="rect">
              <a:avLst/>
            </a:prstGeom>
            <a:solidFill>
              <a:srgbClr val="3FA8EA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3294158" y="2028782"/>
              <a:ext cx="4608000" cy="45719"/>
            </a:xfrm>
            <a:prstGeom prst="rect">
              <a:avLst/>
            </a:prstGeom>
            <a:solidFill>
              <a:srgbClr val="7DC164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7345992" y="1889835"/>
              <a:ext cx="457176" cy="18466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atte"/>
          </p:spPr>
          <p:txBody>
            <a:bodyPr wrap="none" rtlCol="0">
              <a:spAutoFit/>
            </a:bodyPr>
            <a:lstStyle/>
            <a:p>
              <a:r>
                <a:rPr lang="en-US" altLang="zh-CN" sz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38.8%</a:t>
              </a:r>
              <a:endParaRPr lang="zh-CN" altLang="en-US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7820043" y="1963888"/>
              <a:ext cx="457176" cy="18466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atte"/>
          </p:spPr>
          <p:txBody>
            <a:bodyPr wrap="none" rtlCol="0">
              <a:spAutoFit/>
            </a:bodyPr>
            <a:lstStyle/>
            <a:p>
              <a:r>
                <a:rPr lang="en-US" altLang="zh-CN" sz="600" dirty="0">
                  <a:solidFill>
                    <a:schemeClr val="bg1"/>
                  </a:solidFill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44.9%</a:t>
              </a:r>
              <a:endParaRPr lang="zh-CN" altLang="en-US" sz="60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294158" y="2112868"/>
            <a:ext cx="4983353" cy="258719"/>
            <a:chOff x="3294158" y="2112868"/>
            <a:chExt cx="4983353" cy="258719"/>
          </a:xfrm>
        </p:grpSpPr>
        <p:sp>
          <p:nvSpPr>
            <p:cNvPr id="35" name="矩形 34"/>
            <p:cNvSpPr/>
            <p:nvPr/>
          </p:nvSpPr>
          <p:spPr>
            <a:xfrm>
              <a:off x="3294159" y="2169905"/>
              <a:ext cx="4536000" cy="45719"/>
            </a:xfrm>
            <a:prstGeom prst="rect">
              <a:avLst/>
            </a:prstGeom>
            <a:solidFill>
              <a:srgbClr val="3FA8EA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3294158" y="2241341"/>
              <a:ext cx="4608000" cy="45719"/>
            </a:xfrm>
            <a:prstGeom prst="rect">
              <a:avLst/>
            </a:prstGeom>
            <a:solidFill>
              <a:srgbClr val="7DC164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7493500" y="2112868"/>
              <a:ext cx="455574" cy="18466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atte"/>
          </p:spPr>
          <p:txBody>
            <a:bodyPr wrap="none" rtlCol="0">
              <a:spAutoFit/>
            </a:bodyPr>
            <a:lstStyle/>
            <a:p>
              <a:r>
                <a:rPr lang="en-US" altLang="zh-CN" sz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42.0%</a:t>
              </a:r>
              <a:endParaRPr lang="zh-CN" altLang="en-US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7820335" y="2186921"/>
              <a:ext cx="457176" cy="18466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atte"/>
          </p:spPr>
          <p:txBody>
            <a:bodyPr wrap="none" rtlCol="0">
              <a:spAutoFit/>
            </a:bodyPr>
            <a:lstStyle/>
            <a:p>
              <a:r>
                <a:rPr lang="en-US" altLang="zh-CN" sz="600" dirty="0">
                  <a:solidFill>
                    <a:schemeClr val="bg1"/>
                  </a:solidFill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44.4%</a:t>
              </a:r>
              <a:endParaRPr lang="zh-CN" altLang="en-US" sz="60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294158" y="2341813"/>
            <a:ext cx="2861846" cy="258719"/>
            <a:chOff x="3294158" y="2341813"/>
            <a:chExt cx="2861846" cy="258719"/>
          </a:xfrm>
        </p:grpSpPr>
        <p:sp>
          <p:nvSpPr>
            <p:cNvPr id="37" name="矩形 36"/>
            <p:cNvSpPr/>
            <p:nvPr/>
          </p:nvSpPr>
          <p:spPr>
            <a:xfrm>
              <a:off x="3294159" y="2405077"/>
              <a:ext cx="2448000" cy="45719"/>
            </a:xfrm>
            <a:prstGeom prst="rect">
              <a:avLst/>
            </a:prstGeom>
            <a:solidFill>
              <a:srgbClr val="3FA8EA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3294158" y="2476513"/>
              <a:ext cx="2484000" cy="45719"/>
            </a:xfrm>
            <a:prstGeom prst="rect">
              <a:avLst/>
            </a:prstGeom>
            <a:solidFill>
              <a:srgbClr val="7DC164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5373595" y="2341813"/>
              <a:ext cx="452368" cy="18466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atte"/>
          </p:spPr>
          <p:txBody>
            <a:bodyPr wrap="none" rtlCol="0">
              <a:spAutoFit/>
            </a:bodyPr>
            <a:lstStyle/>
            <a:p>
              <a:r>
                <a:rPr lang="en-US" altLang="zh-CN" sz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26.7%</a:t>
              </a:r>
              <a:endParaRPr lang="zh-CN" altLang="en-US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5700430" y="2415866"/>
              <a:ext cx="455574" cy="18466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atte"/>
          </p:spPr>
          <p:txBody>
            <a:bodyPr wrap="none" rtlCol="0">
              <a:spAutoFit/>
            </a:bodyPr>
            <a:lstStyle/>
            <a:p>
              <a:r>
                <a:rPr lang="en-US" altLang="zh-CN" sz="600" dirty="0">
                  <a:solidFill>
                    <a:schemeClr val="bg1"/>
                  </a:solidFill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26.9%</a:t>
              </a:r>
              <a:endParaRPr lang="zh-CN" altLang="en-US" sz="60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294158" y="2608005"/>
            <a:ext cx="2759592" cy="258719"/>
            <a:chOff x="3294158" y="2608710"/>
            <a:chExt cx="2759592" cy="258719"/>
          </a:xfrm>
        </p:grpSpPr>
        <p:sp>
          <p:nvSpPr>
            <p:cNvPr id="39" name="矩形 38"/>
            <p:cNvSpPr/>
            <p:nvPr/>
          </p:nvSpPr>
          <p:spPr>
            <a:xfrm>
              <a:off x="3294159" y="2673084"/>
              <a:ext cx="2376000" cy="45719"/>
            </a:xfrm>
            <a:prstGeom prst="rect">
              <a:avLst/>
            </a:prstGeom>
            <a:solidFill>
              <a:srgbClr val="3FA8EA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3294158" y="2744520"/>
              <a:ext cx="2340000" cy="45719"/>
            </a:xfrm>
            <a:prstGeom prst="rect">
              <a:avLst/>
            </a:prstGeom>
            <a:solidFill>
              <a:srgbClr val="7DC164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5598176" y="2608710"/>
              <a:ext cx="455574" cy="18466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atte"/>
          </p:spPr>
          <p:txBody>
            <a:bodyPr wrap="none" rtlCol="0">
              <a:spAutoFit/>
            </a:bodyPr>
            <a:lstStyle/>
            <a:p>
              <a:r>
                <a:rPr lang="en-US" altLang="zh-CN" sz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24.4%</a:t>
              </a:r>
              <a:endParaRPr lang="zh-CN" altLang="en-US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5308115" y="2682763"/>
              <a:ext cx="455574" cy="18466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atte"/>
          </p:spPr>
          <p:txBody>
            <a:bodyPr wrap="none" rtlCol="0">
              <a:spAutoFit/>
            </a:bodyPr>
            <a:lstStyle/>
            <a:p>
              <a:r>
                <a:rPr lang="en-US" altLang="zh-CN" sz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23.8%</a:t>
              </a:r>
              <a:endParaRPr lang="zh-CN" altLang="en-US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294158" y="2813097"/>
            <a:ext cx="2711787" cy="258719"/>
            <a:chOff x="3294158" y="2813097"/>
            <a:chExt cx="2711787" cy="258719"/>
          </a:xfrm>
        </p:grpSpPr>
        <p:sp>
          <p:nvSpPr>
            <p:cNvPr id="41" name="矩形 40"/>
            <p:cNvSpPr/>
            <p:nvPr/>
          </p:nvSpPr>
          <p:spPr>
            <a:xfrm>
              <a:off x="3294159" y="2881595"/>
              <a:ext cx="2304000" cy="45719"/>
            </a:xfrm>
            <a:prstGeom prst="rect">
              <a:avLst/>
            </a:prstGeom>
            <a:solidFill>
              <a:srgbClr val="3FA8EA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3294158" y="2953031"/>
              <a:ext cx="2016000" cy="45719"/>
            </a:xfrm>
            <a:prstGeom prst="rect">
              <a:avLst/>
            </a:prstGeom>
            <a:solidFill>
              <a:srgbClr val="7DC164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5550371" y="2813097"/>
              <a:ext cx="455574" cy="18466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atte"/>
          </p:spPr>
          <p:txBody>
            <a:bodyPr wrap="none" rtlCol="0">
              <a:spAutoFit/>
            </a:bodyPr>
            <a:lstStyle/>
            <a:p>
              <a:r>
                <a:rPr lang="en-US" altLang="zh-CN" sz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23.4%</a:t>
              </a:r>
              <a:endParaRPr lang="zh-CN" altLang="en-US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4990272" y="2887150"/>
              <a:ext cx="445956" cy="18466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atte"/>
          </p:spPr>
          <p:txBody>
            <a:bodyPr wrap="none" rtlCol="0">
              <a:spAutoFit/>
            </a:bodyPr>
            <a:lstStyle/>
            <a:p>
              <a:r>
                <a:rPr lang="en-US" altLang="zh-CN" sz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18.4%</a:t>
              </a:r>
              <a:endParaRPr lang="zh-CN" altLang="en-US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294158" y="3038738"/>
            <a:ext cx="1627228" cy="276999"/>
            <a:chOff x="3294158" y="3038738"/>
            <a:chExt cx="1627228" cy="276999"/>
          </a:xfrm>
        </p:grpSpPr>
        <p:sp>
          <p:nvSpPr>
            <p:cNvPr id="43" name="矩形 42"/>
            <p:cNvSpPr/>
            <p:nvPr/>
          </p:nvSpPr>
          <p:spPr>
            <a:xfrm>
              <a:off x="3294159" y="3119741"/>
              <a:ext cx="1080000" cy="45719"/>
            </a:xfrm>
            <a:prstGeom prst="rect">
              <a:avLst/>
            </a:prstGeom>
            <a:solidFill>
              <a:srgbClr val="3FA8EA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3294158" y="3191177"/>
              <a:ext cx="1260000" cy="45719"/>
            </a:xfrm>
            <a:prstGeom prst="rect">
              <a:avLst/>
            </a:prstGeom>
            <a:solidFill>
              <a:srgbClr val="7DC164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4043850" y="3038738"/>
              <a:ext cx="434734" cy="18466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atte"/>
          </p:spPr>
          <p:txBody>
            <a:bodyPr wrap="none" rtlCol="0">
              <a:spAutoFit/>
            </a:bodyPr>
            <a:lstStyle/>
            <a:p>
              <a:r>
                <a:rPr lang="en-US" altLang="zh-CN" sz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11.8%</a:t>
              </a:r>
              <a:endParaRPr lang="zh-CN" altLang="en-US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4486652" y="3131071"/>
              <a:ext cx="434734" cy="18466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atte"/>
          </p:spPr>
          <p:txBody>
            <a:bodyPr wrap="none" rtlCol="0">
              <a:spAutoFit/>
            </a:bodyPr>
            <a:lstStyle/>
            <a:p>
              <a:r>
                <a:rPr lang="en-US" altLang="zh-CN" sz="600" dirty="0">
                  <a:solidFill>
                    <a:schemeClr val="bg1"/>
                  </a:solidFill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15.1%</a:t>
              </a:r>
              <a:endParaRPr lang="zh-CN" altLang="en-US" sz="60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3294158" y="3285250"/>
            <a:ext cx="1592282" cy="257949"/>
            <a:chOff x="3294158" y="3285250"/>
            <a:chExt cx="1592282" cy="257949"/>
          </a:xfrm>
        </p:grpSpPr>
        <p:sp>
          <p:nvSpPr>
            <p:cNvPr id="45" name="矩形 44"/>
            <p:cNvSpPr/>
            <p:nvPr/>
          </p:nvSpPr>
          <p:spPr>
            <a:xfrm>
              <a:off x="3294159" y="3352425"/>
              <a:ext cx="1044000" cy="45719"/>
            </a:xfrm>
            <a:prstGeom prst="rect">
              <a:avLst/>
            </a:prstGeom>
            <a:solidFill>
              <a:srgbClr val="3FA8EA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3294158" y="3423861"/>
              <a:ext cx="1224000" cy="45719"/>
            </a:xfrm>
            <a:prstGeom prst="rect">
              <a:avLst/>
            </a:prstGeom>
            <a:solidFill>
              <a:srgbClr val="7DC164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4026257" y="3285250"/>
              <a:ext cx="434734" cy="18466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atte"/>
          </p:spPr>
          <p:txBody>
            <a:bodyPr wrap="none" rtlCol="0">
              <a:spAutoFit/>
            </a:bodyPr>
            <a:lstStyle/>
            <a:p>
              <a:r>
                <a:rPr lang="en-US" altLang="zh-CN" sz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10.1%</a:t>
              </a:r>
              <a:endParaRPr lang="zh-CN" altLang="en-US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4440484" y="3358533"/>
              <a:ext cx="445956" cy="18466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atte"/>
          </p:spPr>
          <p:txBody>
            <a:bodyPr wrap="none" rtlCol="0">
              <a:spAutoFit/>
            </a:bodyPr>
            <a:lstStyle/>
            <a:p>
              <a:r>
                <a:rPr lang="en-US" altLang="zh-CN" sz="600" dirty="0">
                  <a:solidFill>
                    <a:schemeClr val="bg1"/>
                  </a:solidFill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14.4%</a:t>
              </a:r>
              <a:endParaRPr lang="zh-CN" altLang="en-US" sz="60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3294158" y="3494075"/>
            <a:ext cx="1533528" cy="257949"/>
            <a:chOff x="3294158" y="3494075"/>
            <a:chExt cx="1533528" cy="257949"/>
          </a:xfrm>
        </p:grpSpPr>
        <p:sp>
          <p:nvSpPr>
            <p:cNvPr id="47" name="矩形 46"/>
            <p:cNvSpPr/>
            <p:nvPr/>
          </p:nvSpPr>
          <p:spPr>
            <a:xfrm>
              <a:off x="3294159" y="3562249"/>
              <a:ext cx="1044000" cy="45719"/>
            </a:xfrm>
            <a:prstGeom prst="rect">
              <a:avLst/>
            </a:prstGeom>
            <a:solidFill>
              <a:srgbClr val="3FA8EA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3294158" y="3633685"/>
              <a:ext cx="1152000" cy="45719"/>
            </a:xfrm>
            <a:prstGeom prst="rect">
              <a:avLst/>
            </a:prstGeom>
            <a:solidFill>
              <a:srgbClr val="7DC164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4026257" y="3494075"/>
              <a:ext cx="445956" cy="18466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atte"/>
          </p:spPr>
          <p:txBody>
            <a:bodyPr wrap="none" rtlCol="0">
              <a:spAutoFit/>
            </a:bodyPr>
            <a:lstStyle/>
            <a:p>
              <a:r>
                <a:rPr lang="en-US" altLang="zh-CN" sz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10.3%</a:t>
              </a:r>
              <a:endParaRPr lang="zh-CN" altLang="en-US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4383334" y="3567358"/>
              <a:ext cx="444352" cy="18466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atte"/>
          </p:spPr>
          <p:txBody>
            <a:bodyPr wrap="none" rtlCol="0">
              <a:spAutoFit/>
            </a:bodyPr>
            <a:lstStyle/>
            <a:p>
              <a:r>
                <a:rPr lang="en-US" altLang="zh-CN" sz="600" dirty="0">
                  <a:solidFill>
                    <a:schemeClr val="bg1"/>
                  </a:solidFill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12.8%</a:t>
              </a:r>
              <a:endParaRPr lang="zh-CN" altLang="en-US" sz="60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3294158" y="3742577"/>
            <a:ext cx="1489957" cy="252369"/>
            <a:chOff x="3294158" y="3742577"/>
            <a:chExt cx="1489957" cy="252369"/>
          </a:xfrm>
        </p:grpSpPr>
        <p:sp>
          <p:nvSpPr>
            <p:cNvPr id="49" name="矩形 48"/>
            <p:cNvSpPr/>
            <p:nvPr/>
          </p:nvSpPr>
          <p:spPr>
            <a:xfrm>
              <a:off x="3294159" y="3798831"/>
              <a:ext cx="1116000" cy="45719"/>
            </a:xfrm>
            <a:prstGeom prst="rect">
              <a:avLst/>
            </a:prstGeom>
            <a:solidFill>
              <a:srgbClr val="3FA8EA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3294158" y="3870267"/>
              <a:ext cx="1080000" cy="45719"/>
            </a:xfrm>
            <a:prstGeom prst="rect">
              <a:avLst/>
            </a:prstGeom>
            <a:solidFill>
              <a:srgbClr val="7DC164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4338159" y="3742577"/>
              <a:ext cx="445956" cy="18466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atte"/>
          </p:spPr>
          <p:txBody>
            <a:bodyPr wrap="none" rtlCol="0">
              <a:spAutoFit/>
            </a:bodyPr>
            <a:lstStyle/>
            <a:p>
              <a:r>
                <a:rPr lang="en-US" altLang="zh-CN" sz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13.9%</a:t>
              </a:r>
              <a:endParaRPr lang="zh-CN" altLang="en-US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4060798" y="3810280"/>
              <a:ext cx="444352" cy="18466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atte"/>
          </p:spPr>
          <p:txBody>
            <a:bodyPr wrap="none" rtlCol="0">
              <a:spAutoFit/>
            </a:bodyPr>
            <a:lstStyle/>
            <a:p>
              <a:r>
                <a:rPr lang="en-US" altLang="zh-CN" sz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12.6%</a:t>
              </a:r>
              <a:endParaRPr lang="zh-CN" altLang="en-US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3294158" y="3960624"/>
            <a:ext cx="1137378" cy="242844"/>
            <a:chOff x="3294158" y="3960624"/>
            <a:chExt cx="1137378" cy="242844"/>
          </a:xfrm>
        </p:grpSpPr>
        <p:sp>
          <p:nvSpPr>
            <p:cNvPr id="51" name="矩形 50"/>
            <p:cNvSpPr/>
            <p:nvPr/>
          </p:nvSpPr>
          <p:spPr>
            <a:xfrm>
              <a:off x="3294159" y="4012553"/>
              <a:ext cx="828000" cy="45719"/>
            </a:xfrm>
            <a:prstGeom prst="rect">
              <a:avLst/>
            </a:prstGeom>
            <a:solidFill>
              <a:srgbClr val="3FA8EA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3294158" y="4083989"/>
              <a:ext cx="648000" cy="45719"/>
            </a:xfrm>
            <a:prstGeom prst="rect">
              <a:avLst/>
            </a:prstGeom>
            <a:solidFill>
              <a:srgbClr val="7DC164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4044892" y="3960624"/>
              <a:ext cx="386644" cy="18466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atte"/>
          </p:spPr>
          <p:txBody>
            <a:bodyPr wrap="none" rtlCol="0">
              <a:spAutoFit/>
            </a:bodyPr>
            <a:lstStyle/>
            <a:p>
              <a:r>
                <a:rPr lang="en-US" altLang="zh-CN" sz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7.1%</a:t>
              </a:r>
              <a:endParaRPr lang="zh-CN" altLang="en-US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3672277" y="4018802"/>
              <a:ext cx="397866" cy="18466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atte"/>
          </p:spPr>
          <p:txBody>
            <a:bodyPr wrap="none" rtlCol="0">
              <a:spAutoFit/>
            </a:bodyPr>
            <a:lstStyle/>
            <a:p>
              <a:r>
                <a:rPr lang="en-US" altLang="zh-CN" sz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6.7%</a:t>
              </a:r>
              <a:endParaRPr lang="zh-CN" altLang="en-US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3294158" y="4199330"/>
            <a:ext cx="1155944" cy="252369"/>
            <a:chOff x="3294158" y="4199330"/>
            <a:chExt cx="1155944" cy="252369"/>
          </a:xfrm>
        </p:grpSpPr>
        <p:sp>
          <p:nvSpPr>
            <p:cNvPr id="53" name="矩形 52"/>
            <p:cNvSpPr/>
            <p:nvPr/>
          </p:nvSpPr>
          <p:spPr>
            <a:xfrm>
              <a:off x="3294159" y="4265760"/>
              <a:ext cx="828000" cy="45719"/>
            </a:xfrm>
            <a:prstGeom prst="rect">
              <a:avLst/>
            </a:prstGeom>
            <a:solidFill>
              <a:srgbClr val="3FA8EA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3294158" y="4337196"/>
              <a:ext cx="612000" cy="45719"/>
            </a:xfrm>
            <a:prstGeom prst="rect">
              <a:avLst/>
            </a:prstGeom>
            <a:solidFill>
              <a:srgbClr val="7DC164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4053840" y="4199330"/>
              <a:ext cx="396262" cy="18466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atte"/>
          </p:spPr>
          <p:txBody>
            <a:bodyPr wrap="none" rtlCol="0">
              <a:spAutoFit/>
            </a:bodyPr>
            <a:lstStyle/>
            <a:p>
              <a:r>
                <a:rPr lang="en-US" altLang="zh-CN" sz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7.2%</a:t>
              </a:r>
              <a:endParaRPr lang="zh-CN" altLang="en-US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3624075" y="4267033"/>
              <a:ext cx="401072" cy="18466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atte"/>
          </p:spPr>
          <p:txBody>
            <a:bodyPr wrap="none" rtlCol="0">
              <a:spAutoFit/>
            </a:bodyPr>
            <a:lstStyle/>
            <a:p>
              <a:r>
                <a:rPr lang="en-US" altLang="zh-CN" sz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6.5%</a:t>
              </a:r>
              <a:endParaRPr lang="zh-CN" altLang="en-US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3294158" y="4437496"/>
            <a:ext cx="932760" cy="258719"/>
            <a:chOff x="3294158" y="4437496"/>
            <a:chExt cx="932760" cy="258719"/>
          </a:xfrm>
        </p:grpSpPr>
        <p:sp>
          <p:nvSpPr>
            <p:cNvPr id="55" name="矩形 54"/>
            <p:cNvSpPr/>
            <p:nvPr/>
          </p:nvSpPr>
          <p:spPr>
            <a:xfrm>
              <a:off x="3294159" y="4511549"/>
              <a:ext cx="576000" cy="45719"/>
            </a:xfrm>
            <a:prstGeom prst="rect">
              <a:avLst/>
            </a:prstGeom>
            <a:solidFill>
              <a:srgbClr val="3FA8EA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3294158" y="4582985"/>
              <a:ext cx="612000" cy="45719"/>
            </a:xfrm>
            <a:prstGeom prst="rect">
              <a:avLst/>
            </a:prstGeom>
            <a:solidFill>
              <a:srgbClr val="7DC164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3613311" y="4437496"/>
              <a:ext cx="389850" cy="18466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atte"/>
          </p:spPr>
          <p:txBody>
            <a:bodyPr wrap="none" rtlCol="0">
              <a:spAutoFit/>
            </a:bodyPr>
            <a:lstStyle/>
            <a:p>
              <a:r>
                <a:rPr lang="en-US" altLang="zh-CN" sz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6.1%</a:t>
              </a:r>
              <a:endParaRPr lang="zh-CN" altLang="en-US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3825846" y="4511549"/>
              <a:ext cx="401072" cy="18466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atte"/>
          </p:spPr>
          <p:txBody>
            <a:bodyPr wrap="none" rtlCol="0">
              <a:spAutoFit/>
            </a:bodyPr>
            <a:lstStyle/>
            <a:p>
              <a:r>
                <a:rPr lang="en-US" altLang="zh-CN" sz="600" dirty="0">
                  <a:solidFill>
                    <a:schemeClr val="bg1"/>
                  </a:solidFill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6.3%</a:t>
              </a:r>
              <a:endParaRPr lang="zh-CN" altLang="en-US" sz="600" dirty="0">
                <a:solidFill>
                  <a:schemeClr val="bg1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3294158" y="4720160"/>
            <a:ext cx="875875" cy="252369"/>
            <a:chOff x="3294158" y="4720160"/>
            <a:chExt cx="875875" cy="252369"/>
          </a:xfrm>
        </p:grpSpPr>
        <p:grpSp>
          <p:nvGrpSpPr>
            <p:cNvPr id="111" name="组合 110"/>
            <p:cNvGrpSpPr/>
            <p:nvPr/>
          </p:nvGrpSpPr>
          <p:grpSpPr>
            <a:xfrm>
              <a:off x="3294158" y="4720160"/>
              <a:ext cx="875875" cy="184666"/>
              <a:chOff x="3294158" y="4720160"/>
              <a:chExt cx="875875" cy="184666"/>
            </a:xfrm>
          </p:grpSpPr>
          <p:sp>
            <p:nvSpPr>
              <p:cNvPr id="57" name="矩形 56"/>
              <p:cNvSpPr/>
              <p:nvPr/>
            </p:nvSpPr>
            <p:spPr>
              <a:xfrm>
                <a:off x="3294159" y="4772800"/>
                <a:ext cx="576000" cy="45719"/>
              </a:xfrm>
              <a:prstGeom prst="rect">
                <a:avLst/>
              </a:prstGeom>
              <a:solidFill>
                <a:srgbClr val="3FA8E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3294158" y="4844236"/>
                <a:ext cx="540000" cy="45719"/>
              </a:xfrm>
              <a:prstGeom prst="rect">
                <a:avLst/>
              </a:prstGeom>
              <a:solidFill>
                <a:srgbClr val="7DC164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文本框 94"/>
              <p:cNvSpPr txBox="1"/>
              <p:nvPr/>
            </p:nvSpPr>
            <p:spPr>
              <a:xfrm>
                <a:off x="3780183" y="4720160"/>
                <a:ext cx="389850" cy="184666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 prstMaterial="matte"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方正兰亭特黑_GBK" panose="02000000000000000000" pitchFamily="2" charset="-122"/>
                    <a:ea typeface="方正兰亭特黑_GBK" panose="02000000000000000000" pitchFamily="2" charset="-122"/>
                  </a:rPr>
                  <a:t>6.1%</a:t>
                </a:r>
                <a:endParaRPr lang="zh-CN" altLang="en-US" sz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兰亭特黑_GBK" panose="02000000000000000000" pitchFamily="2" charset="-122"/>
                  <a:ea typeface="方正兰亭特黑_GBK" panose="02000000000000000000" pitchFamily="2" charset="-122"/>
                </a:endParaRPr>
              </a:p>
            </p:txBody>
          </p:sp>
        </p:grpSp>
        <p:sp>
          <p:nvSpPr>
            <p:cNvPr id="96" name="文本框 95"/>
            <p:cNvSpPr txBox="1"/>
            <p:nvPr/>
          </p:nvSpPr>
          <p:spPr>
            <a:xfrm>
              <a:off x="3557252" y="4787863"/>
              <a:ext cx="401072" cy="18466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atte"/>
          </p:spPr>
          <p:txBody>
            <a:bodyPr wrap="none" rtlCol="0">
              <a:spAutoFit/>
            </a:bodyPr>
            <a:lstStyle/>
            <a:p>
              <a:r>
                <a:rPr lang="en-US" altLang="zh-CN" sz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6.0%</a:t>
              </a:r>
              <a:endParaRPr lang="zh-CN" altLang="en-US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3294158" y="4970103"/>
            <a:ext cx="762140" cy="252369"/>
            <a:chOff x="3294158" y="4970103"/>
            <a:chExt cx="762140" cy="252369"/>
          </a:xfrm>
        </p:grpSpPr>
        <p:sp>
          <p:nvSpPr>
            <p:cNvPr id="59" name="矩形 58"/>
            <p:cNvSpPr/>
            <p:nvPr/>
          </p:nvSpPr>
          <p:spPr>
            <a:xfrm>
              <a:off x="3294159" y="5033936"/>
              <a:ext cx="396000" cy="45719"/>
            </a:xfrm>
            <a:prstGeom prst="rect">
              <a:avLst/>
            </a:prstGeom>
            <a:solidFill>
              <a:srgbClr val="3FA8EA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3294158" y="5105372"/>
              <a:ext cx="432000" cy="45719"/>
            </a:xfrm>
            <a:prstGeom prst="rect">
              <a:avLst/>
            </a:prstGeom>
            <a:solidFill>
              <a:srgbClr val="7DC164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3442726" y="4970103"/>
              <a:ext cx="397866" cy="18466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atte"/>
          </p:spPr>
          <p:txBody>
            <a:bodyPr wrap="none" rtlCol="0">
              <a:spAutoFit/>
            </a:bodyPr>
            <a:lstStyle/>
            <a:p>
              <a:r>
                <a:rPr lang="en-US" altLang="zh-CN" sz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4.7%</a:t>
              </a:r>
              <a:endParaRPr lang="zh-CN" altLang="en-US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3655226" y="5037806"/>
              <a:ext cx="401072" cy="18466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atte"/>
          </p:spPr>
          <p:txBody>
            <a:bodyPr wrap="none" rtlCol="0">
              <a:spAutoFit/>
            </a:bodyPr>
            <a:lstStyle/>
            <a:p>
              <a:r>
                <a:rPr lang="en-US" altLang="zh-CN" sz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5.0%</a:t>
              </a:r>
              <a:endParaRPr lang="zh-CN" altLang="en-US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3230218" y="5208416"/>
            <a:ext cx="726268" cy="244749"/>
            <a:chOff x="3230218" y="5208416"/>
            <a:chExt cx="726268" cy="244749"/>
          </a:xfrm>
        </p:grpSpPr>
        <p:sp>
          <p:nvSpPr>
            <p:cNvPr id="62" name="矩形 61"/>
            <p:cNvSpPr/>
            <p:nvPr/>
          </p:nvSpPr>
          <p:spPr>
            <a:xfrm>
              <a:off x="3294159" y="5272212"/>
              <a:ext cx="216000" cy="45719"/>
            </a:xfrm>
            <a:prstGeom prst="rect">
              <a:avLst/>
            </a:prstGeom>
            <a:solidFill>
              <a:srgbClr val="3FA8EA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3294158" y="5343648"/>
              <a:ext cx="360000" cy="45719"/>
            </a:xfrm>
            <a:prstGeom prst="rect">
              <a:avLst/>
            </a:prstGeom>
            <a:solidFill>
              <a:srgbClr val="7DC164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3230218" y="5208416"/>
              <a:ext cx="399468" cy="18466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atte"/>
          </p:spPr>
          <p:txBody>
            <a:bodyPr wrap="none" rtlCol="0">
              <a:spAutoFit/>
            </a:bodyPr>
            <a:lstStyle/>
            <a:p>
              <a:r>
                <a:rPr lang="en-US" altLang="zh-CN" sz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2.9%</a:t>
              </a:r>
              <a:endParaRPr lang="zh-CN" altLang="en-US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3557018" y="5268499"/>
              <a:ext cx="399468" cy="18466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atte"/>
          </p:spPr>
          <p:txBody>
            <a:bodyPr wrap="none" rtlCol="0">
              <a:spAutoFit/>
            </a:bodyPr>
            <a:lstStyle/>
            <a:p>
              <a:r>
                <a:rPr lang="en-US" altLang="zh-CN" sz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4.2%</a:t>
              </a:r>
              <a:endParaRPr lang="zh-CN" altLang="en-US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3275225" y="5476936"/>
            <a:ext cx="662499" cy="267609"/>
            <a:chOff x="3275225" y="5476936"/>
            <a:chExt cx="662499" cy="267609"/>
          </a:xfrm>
        </p:grpSpPr>
        <p:sp>
          <p:nvSpPr>
            <p:cNvPr id="64" name="矩形 63"/>
            <p:cNvSpPr/>
            <p:nvPr/>
          </p:nvSpPr>
          <p:spPr>
            <a:xfrm>
              <a:off x="3294159" y="5552259"/>
              <a:ext cx="324000" cy="45719"/>
            </a:xfrm>
            <a:prstGeom prst="rect">
              <a:avLst/>
            </a:prstGeom>
            <a:solidFill>
              <a:srgbClr val="3FA8EA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64"/>
            <p:cNvSpPr/>
            <p:nvPr/>
          </p:nvSpPr>
          <p:spPr>
            <a:xfrm>
              <a:off x="3294158" y="5623695"/>
              <a:ext cx="252000" cy="45719"/>
            </a:xfrm>
            <a:prstGeom prst="rect">
              <a:avLst/>
            </a:prstGeom>
            <a:solidFill>
              <a:srgbClr val="7DC164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3536652" y="5476936"/>
              <a:ext cx="401072" cy="18466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atte"/>
          </p:spPr>
          <p:txBody>
            <a:bodyPr wrap="none" rtlCol="0">
              <a:spAutoFit/>
            </a:bodyPr>
            <a:lstStyle/>
            <a:p>
              <a:r>
                <a:rPr lang="en-US" altLang="zh-CN" sz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3.9%</a:t>
              </a:r>
              <a:endParaRPr lang="zh-CN" altLang="en-US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3275225" y="5559879"/>
              <a:ext cx="397866" cy="18466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atte"/>
          </p:spPr>
          <p:txBody>
            <a:bodyPr wrap="none" rtlCol="0">
              <a:spAutoFit/>
            </a:bodyPr>
            <a:lstStyle/>
            <a:p>
              <a:r>
                <a:rPr lang="en-US" altLang="zh-CN" sz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兰亭特黑_GBK" panose="02000000000000000000" pitchFamily="2" charset="-122"/>
                  <a:ea typeface="方正兰亭特黑_GBK" panose="02000000000000000000" pitchFamily="2" charset="-122"/>
                </a:rPr>
                <a:t>3.7%</a:t>
              </a:r>
              <a:endParaRPr lang="zh-CN" altLang="en-US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endParaRPr>
            </a:p>
          </p:txBody>
        </p:sp>
      </p:grpSp>
      <p:sp>
        <p:nvSpPr>
          <p:cNvPr id="103" name="标题 1"/>
          <p:cNvSpPr txBox="1"/>
          <p:nvPr/>
        </p:nvSpPr>
        <p:spPr>
          <a:xfrm>
            <a:off x="2578101" y="569913"/>
            <a:ext cx="6643706" cy="915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手机成新增网民第一来源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5070262" y="2520157"/>
            <a:ext cx="2451099" cy="1055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推广渠道</a:t>
            </a:r>
            <a:endParaRPr lang="en-US" altLang="zh-CN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036403" y="1191787"/>
            <a:ext cx="5772440" cy="2926162"/>
            <a:chOff x="2036403" y="1191787"/>
            <a:chExt cx="5772440" cy="292616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6403" y="1191787"/>
              <a:ext cx="2592747" cy="65547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257" y="1767630"/>
              <a:ext cx="974586" cy="42084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8143" y="3575844"/>
              <a:ext cx="2114209" cy="542105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2597842" y="1647729"/>
            <a:ext cx="6974321" cy="2626535"/>
            <a:chOff x="2597842" y="1647729"/>
            <a:chExt cx="6974321" cy="2626535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4656" y="1647729"/>
              <a:ext cx="1052359" cy="399069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7842" y="2858734"/>
              <a:ext cx="1018577" cy="57123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4138" y="3005760"/>
              <a:ext cx="1088025" cy="471835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658" y="3676420"/>
              <a:ext cx="2044480" cy="597844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2320209" y="1519525"/>
            <a:ext cx="7353452" cy="3516793"/>
            <a:chOff x="2320209" y="1519525"/>
            <a:chExt cx="7353452" cy="351679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0236" y="4276592"/>
              <a:ext cx="2003425" cy="759726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2404" y="1519525"/>
              <a:ext cx="1018577" cy="362348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0209" y="3676420"/>
              <a:ext cx="1296209" cy="395186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330" y="4282899"/>
              <a:ext cx="1066813" cy="50344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5542002" y="34429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关于我们</a:t>
            </a:r>
          </a:p>
        </p:txBody>
      </p:sp>
      <p:sp>
        <p:nvSpPr>
          <p:cNvPr id="15" name="矩形 14"/>
          <p:cNvSpPr/>
          <p:nvPr/>
        </p:nvSpPr>
        <p:spPr>
          <a:xfrm>
            <a:off x="3669695" y="3812328"/>
            <a:ext cx="48526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大道至简，这就是我们的信仰，给用户最简单直接的体验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3843338" y="2300288"/>
            <a:ext cx="4443412" cy="1028406"/>
          </a:xfrm>
          <a:prstGeom prst="roundRect">
            <a:avLst/>
          </a:prstGeom>
          <a:solidFill>
            <a:srgbClr val="3FA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PUT YOUR LOGO HERE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65" y="1480310"/>
            <a:ext cx="603746" cy="603746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222" y="1480310"/>
            <a:ext cx="603746" cy="603746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379" y="1480310"/>
            <a:ext cx="603746" cy="60374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536" y="1480310"/>
            <a:ext cx="603746" cy="603746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693" y="1480310"/>
            <a:ext cx="603746" cy="603746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850" y="1480310"/>
            <a:ext cx="603746" cy="60374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007" y="1480310"/>
            <a:ext cx="603746" cy="603746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162" y="1480310"/>
            <a:ext cx="603746" cy="603746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65" y="2166110"/>
            <a:ext cx="603746" cy="603746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222" y="2166110"/>
            <a:ext cx="603746" cy="603746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379" y="2166110"/>
            <a:ext cx="603746" cy="603746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536" y="2166110"/>
            <a:ext cx="603746" cy="60374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693" y="2166110"/>
            <a:ext cx="603746" cy="603746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850" y="2166110"/>
            <a:ext cx="603746" cy="603746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007" y="2166110"/>
            <a:ext cx="603746" cy="603746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162" y="2166110"/>
            <a:ext cx="603746" cy="60374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986417" y="1480310"/>
            <a:ext cx="1305066" cy="1305066"/>
            <a:chOff x="2986417" y="1480310"/>
            <a:chExt cx="1305066" cy="1305066"/>
          </a:xfrm>
        </p:grpSpPr>
        <p:sp>
          <p:nvSpPr>
            <p:cNvPr id="52" name="圆角矩形 51"/>
            <p:cNvSpPr/>
            <p:nvPr/>
          </p:nvSpPr>
          <p:spPr>
            <a:xfrm>
              <a:off x="2986417" y="1480310"/>
              <a:ext cx="1305066" cy="1305066"/>
            </a:xfrm>
            <a:prstGeom prst="roundRect">
              <a:avLst>
                <a:gd name="adj" fmla="val 10828"/>
              </a:avLst>
            </a:prstGeom>
            <a:solidFill>
              <a:srgbClr val="7DC1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7081" y="1528644"/>
              <a:ext cx="923737" cy="1110823"/>
            </a:xfrm>
            <a:prstGeom prst="rect">
              <a:avLst/>
            </a:prstGeom>
          </p:spPr>
        </p:pic>
      </p:grpSp>
      <p:sp>
        <p:nvSpPr>
          <p:cNvPr id="54" name="文本框 53"/>
          <p:cNvSpPr txBox="1"/>
          <p:nvPr/>
        </p:nvSpPr>
        <p:spPr>
          <a:xfrm>
            <a:off x="2442163" y="1955800"/>
            <a:ext cx="723146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altLang="zh-CN" sz="60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  <a:p>
            <a:r>
              <a:rPr lang="en-US" altLang="zh-CN" sz="13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N</a:t>
            </a:r>
            <a:r>
              <a:rPr lang="zh-CN" altLang="en-US" sz="13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款</a:t>
            </a:r>
            <a:r>
              <a:rPr lang="zh-CN" altLang="en-US" sz="4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安卓应用分发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478440" y="1776755"/>
            <a:ext cx="371287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英雄</a:t>
            </a:r>
            <a:endParaRPr lang="en-US" altLang="zh-CN" sz="138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  <a:p>
            <a:r>
              <a:rPr lang="zh-CN" altLang="en-US" sz="2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下一个</a:t>
            </a:r>
            <a:r>
              <a:rPr lang="en-US" altLang="zh-CN" sz="2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LOL</a:t>
            </a:r>
            <a:r>
              <a:rPr lang="zh-CN" altLang="en-US" sz="2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级的世界性游戏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214697" y="1776755"/>
            <a:ext cx="3435905" cy="2554545"/>
            <a:chOff x="5685858" y="1455847"/>
            <a:chExt cx="5172642" cy="3845783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75337" y="1577652"/>
              <a:ext cx="4733925" cy="2952750"/>
            </a:xfrm>
            <a:prstGeom prst="rect">
              <a:avLst/>
            </a:prstGeom>
          </p:spPr>
        </p:pic>
        <p:pic>
          <p:nvPicPr>
            <p:cNvPr id="16" name="Picture 2" descr="C:\Users\unique\Desktop\Nipic_8855643_20120803152614295125.png"/>
            <p:cNvPicPr>
              <a:picLocks noChangeAspect="1" noChangeArrowheads="1"/>
            </p:cNvPicPr>
            <p:nvPr/>
          </p:nvPicPr>
          <p:blipFill rotWithShape="1">
            <a:blip r:embed="rId3" cstate="screen"/>
            <a:srcRect t="7344" b="18308"/>
            <a:stretch>
              <a:fillRect/>
            </a:stretch>
          </p:blipFill>
          <p:spPr bwMode="auto">
            <a:xfrm>
              <a:off x="5685858" y="1455847"/>
              <a:ext cx="5172642" cy="3845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矩形 1"/>
          <p:cNvSpPr/>
          <p:nvPr/>
        </p:nvSpPr>
        <p:spPr>
          <a:xfrm>
            <a:off x="7422264" y="3987051"/>
            <a:ext cx="981075" cy="176213"/>
          </a:xfrm>
          <a:prstGeom prst="rect">
            <a:avLst/>
          </a:prstGeom>
          <a:solidFill>
            <a:srgbClr val="3FA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5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LOGO HERE</a:t>
            </a:r>
            <a:endParaRPr lang="zh-CN" altLang="en-US" sz="105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605</Words>
  <Application>Microsoft Office PowerPoint</Application>
  <PresentationFormat>宽屏</PresentationFormat>
  <Paragraphs>226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Calibri Light</vt:lpstr>
      <vt:lpstr>Calibri</vt:lpstr>
      <vt:lpstr>方正兰亭纤黑_GBK</vt:lpstr>
      <vt:lpstr>Impact</vt:lpstr>
      <vt:lpstr>方正兰亭特黑_GBK</vt:lpstr>
      <vt:lpstr>微软雅黑 Light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Jelly You</dc:creator>
  <cp:lastModifiedBy>天 下</cp:lastModifiedBy>
  <cp:revision>52</cp:revision>
  <dcterms:created xsi:type="dcterms:W3CDTF">2013-12-07T14:30:00Z</dcterms:created>
  <dcterms:modified xsi:type="dcterms:W3CDTF">2021-01-05T12:14:14Z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