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2" r:id="rId2"/>
    <p:sldId id="282" r:id="rId3"/>
    <p:sldId id="265" r:id="rId4"/>
    <p:sldId id="263" r:id="rId5"/>
    <p:sldId id="274" r:id="rId6"/>
    <p:sldId id="264" r:id="rId7"/>
    <p:sldId id="269" r:id="rId8"/>
    <p:sldId id="280" r:id="rId9"/>
    <p:sldId id="279" r:id="rId10"/>
    <p:sldId id="271" r:id="rId11"/>
    <p:sldId id="272" r:id="rId12"/>
    <p:sldId id="273" r:id="rId13"/>
    <p:sldId id="276" r:id="rId14"/>
    <p:sldId id="281" r:id="rId15"/>
    <p:sldId id="270" r:id="rId16"/>
    <p:sldId id="287" r:id="rId17"/>
    <p:sldId id="285" r:id="rId18"/>
    <p:sldId id="28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5CE"/>
    <a:srgbClr val="006ECC"/>
    <a:srgbClr val="F1F5FB"/>
    <a:srgbClr val="F2F2F2"/>
    <a:srgbClr val="03A6FF"/>
    <a:srgbClr val="DDEEFC"/>
    <a:srgbClr val="B8DBF6"/>
    <a:srgbClr val="F6F6F6"/>
    <a:srgbClr val="0073D2"/>
    <a:srgbClr val="3D7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379" autoAdjust="0"/>
  </p:normalViewPr>
  <p:slideViewPr>
    <p:cSldViewPr snapToGrid="0" showGuides="1">
      <p:cViewPr varScale="1">
        <p:scale>
          <a:sx n="110" d="100"/>
          <a:sy n="110" d="100"/>
        </p:scale>
        <p:origin x="618" y="84"/>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njihua.cn/"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www.lanjihua.cn/"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等腰三角形 58"/>
          <p:cNvSpPr/>
          <p:nvPr/>
        </p:nvSpPr>
        <p:spPr>
          <a:xfrm>
            <a:off x="3852971" y="5941340"/>
            <a:ext cx="1162051" cy="1307229"/>
          </a:xfrm>
          <a:custGeom>
            <a:avLst/>
            <a:gdLst>
              <a:gd name="connsiteX0" fmla="*/ 0 w 628650"/>
              <a:gd name="connsiteY0" fmla="*/ 215029 h 215029"/>
              <a:gd name="connsiteX1" fmla="*/ 314325 w 628650"/>
              <a:gd name="connsiteY1" fmla="*/ 0 h 215029"/>
              <a:gd name="connsiteX2" fmla="*/ 628650 w 628650"/>
              <a:gd name="connsiteY2" fmla="*/ 215029 h 215029"/>
              <a:gd name="connsiteX3" fmla="*/ 0 w 628650"/>
              <a:gd name="connsiteY3" fmla="*/ 215029 h 215029"/>
              <a:gd name="connsiteX0-1" fmla="*/ 14287 w 642937"/>
              <a:gd name="connsiteY0-2" fmla="*/ 186454 h 186454"/>
              <a:gd name="connsiteX1-3" fmla="*/ 0 w 642937"/>
              <a:gd name="connsiteY1-4" fmla="*/ 0 h 186454"/>
              <a:gd name="connsiteX2-5" fmla="*/ 642937 w 642937"/>
              <a:gd name="connsiteY2-6" fmla="*/ 186454 h 186454"/>
              <a:gd name="connsiteX3-7" fmla="*/ 14287 w 642937"/>
              <a:gd name="connsiteY3-8" fmla="*/ 186454 h 186454"/>
              <a:gd name="connsiteX0-9" fmla="*/ 14287 w 995362"/>
              <a:gd name="connsiteY0-10" fmla="*/ 186454 h 641273"/>
              <a:gd name="connsiteX1-11" fmla="*/ 0 w 995362"/>
              <a:gd name="connsiteY1-12" fmla="*/ 0 h 641273"/>
              <a:gd name="connsiteX2-13" fmla="*/ 995362 w 995362"/>
              <a:gd name="connsiteY2-14" fmla="*/ 641273 h 641273"/>
              <a:gd name="connsiteX3-15" fmla="*/ 14287 w 995362"/>
              <a:gd name="connsiteY3-16" fmla="*/ 186454 h 641273"/>
              <a:gd name="connsiteX0-17" fmla="*/ 0 w 1245394"/>
              <a:gd name="connsiteY0-18" fmla="*/ 203123 h 641273"/>
              <a:gd name="connsiteX1-19" fmla="*/ 250032 w 1245394"/>
              <a:gd name="connsiteY1-20" fmla="*/ 0 h 641273"/>
              <a:gd name="connsiteX2-21" fmla="*/ 1245394 w 1245394"/>
              <a:gd name="connsiteY2-22" fmla="*/ 641273 h 641273"/>
              <a:gd name="connsiteX3-23" fmla="*/ 0 w 1245394"/>
              <a:gd name="connsiteY3-24" fmla="*/ 203123 h 641273"/>
              <a:gd name="connsiteX0-25" fmla="*/ 0 w 1774032"/>
              <a:gd name="connsiteY0-26" fmla="*/ 112635 h 641273"/>
              <a:gd name="connsiteX1-27" fmla="*/ 778670 w 1774032"/>
              <a:gd name="connsiteY1-28" fmla="*/ 0 h 641273"/>
              <a:gd name="connsiteX2-29" fmla="*/ 1774032 w 1774032"/>
              <a:gd name="connsiteY2-30" fmla="*/ 641273 h 641273"/>
              <a:gd name="connsiteX3-31" fmla="*/ 0 w 1774032"/>
              <a:gd name="connsiteY3-32" fmla="*/ 112635 h 641273"/>
              <a:gd name="connsiteX0-33" fmla="*/ 0 w 1774032"/>
              <a:gd name="connsiteY0-34" fmla="*/ 181691 h 710329"/>
              <a:gd name="connsiteX1-35" fmla="*/ 1147764 w 1774032"/>
              <a:gd name="connsiteY1-36" fmla="*/ 0 h 710329"/>
              <a:gd name="connsiteX2-37" fmla="*/ 1774032 w 1774032"/>
              <a:gd name="connsiteY2-38" fmla="*/ 710329 h 710329"/>
              <a:gd name="connsiteX3-39" fmla="*/ 0 w 1774032"/>
              <a:gd name="connsiteY3-40" fmla="*/ 181691 h 710329"/>
              <a:gd name="connsiteX0-41" fmla="*/ 0 w 1147764"/>
              <a:gd name="connsiteY0-42" fmla="*/ 181691 h 348379"/>
              <a:gd name="connsiteX1-43" fmla="*/ 1147764 w 1147764"/>
              <a:gd name="connsiteY1-44" fmla="*/ 0 h 348379"/>
              <a:gd name="connsiteX2-45" fmla="*/ 547688 w 1147764"/>
              <a:gd name="connsiteY2-46" fmla="*/ 348379 h 348379"/>
              <a:gd name="connsiteX3-47" fmla="*/ 0 w 1147764"/>
              <a:gd name="connsiteY3-48" fmla="*/ 181691 h 348379"/>
              <a:gd name="connsiteX0-49" fmla="*/ 452437 w 1600201"/>
              <a:gd name="connsiteY0-50" fmla="*/ 181691 h 732554"/>
              <a:gd name="connsiteX1-51" fmla="*/ 1600201 w 1600201"/>
              <a:gd name="connsiteY1-52" fmla="*/ 0 h 732554"/>
              <a:gd name="connsiteX2-53" fmla="*/ 0 w 1600201"/>
              <a:gd name="connsiteY2-54" fmla="*/ 732554 h 732554"/>
              <a:gd name="connsiteX3-55" fmla="*/ 452437 w 1600201"/>
              <a:gd name="connsiteY3-56" fmla="*/ 181691 h 732554"/>
              <a:gd name="connsiteX0-57" fmla="*/ 547687 w 1600201"/>
              <a:gd name="connsiteY0-58" fmla="*/ 0 h 957263"/>
              <a:gd name="connsiteX1-59" fmla="*/ 1600201 w 1600201"/>
              <a:gd name="connsiteY1-60" fmla="*/ 224709 h 957263"/>
              <a:gd name="connsiteX2-61" fmla="*/ 0 w 1600201"/>
              <a:gd name="connsiteY2-62" fmla="*/ 957263 h 957263"/>
              <a:gd name="connsiteX3-63" fmla="*/ 547687 w 1600201"/>
              <a:gd name="connsiteY3-64" fmla="*/ 0 h 957263"/>
              <a:gd name="connsiteX0-65" fmla="*/ 547687 w 1162051"/>
              <a:gd name="connsiteY0-66" fmla="*/ 349966 h 1307229"/>
              <a:gd name="connsiteX1-67" fmla="*/ 1162051 w 1162051"/>
              <a:gd name="connsiteY1-68" fmla="*/ 0 h 1307229"/>
              <a:gd name="connsiteX2-69" fmla="*/ 0 w 1162051"/>
              <a:gd name="connsiteY2-70" fmla="*/ 1307229 h 1307229"/>
              <a:gd name="connsiteX3-71" fmla="*/ 547687 w 1162051"/>
              <a:gd name="connsiteY3-72" fmla="*/ 349966 h 1307229"/>
            </a:gdLst>
            <a:ahLst/>
            <a:cxnLst>
              <a:cxn ang="0">
                <a:pos x="connsiteX0-1" y="connsiteY0-2"/>
              </a:cxn>
              <a:cxn ang="0">
                <a:pos x="connsiteX1-3" y="connsiteY1-4"/>
              </a:cxn>
              <a:cxn ang="0">
                <a:pos x="connsiteX2-5" y="connsiteY2-6"/>
              </a:cxn>
              <a:cxn ang="0">
                <a:pos x="connsiteX3-7" y="connsiteY3-8"/>
              </a:cxn>
            </a:cxnLst>
            <a:rect l="l" t="t" r="r" b="b"/>
            <a:pathLst>
              <a:path w="1162051" h="1307229">
                <a:moveTo>
                  <a:pt x="547687" y="349966"/>
                </a:moveTo>
                <a:lnTo>
                  <a:pt x="1162051" y="0"/>
                </a:lnTo>
                <a:lnTo>
                  <a:pt x="0" y="1307229"/>
                </a:lnTo>
                <a:lnTo>
                  <a:pt x="547687" y="349966"/>
                </a:lnTo>
                <a:close/>
              </a:path>
            </a:pathLst>
          </a:custGeom>
          <a:solidFill>
            <a:srgbClr val="F2F2F2"/>
          </a:solidFill>
          <a:ln w="6350">
            <a:solidFill>
              <a:srgbClr val="E3E5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
          <p:cNvSpPr/>
          <p:nvPr/>
        </p:nvSpPr>
        <p:spPr>
          <a:xfrm>
            <a:off x="5022140" y="5375663"/>
            <a:ext cx="1474792" cy="557087"/>
          </a:xfrm>
          <a:custGeom>
            <a:avLst/>
            <a:gdLst>
              <a:gd name="connsiteX0" fmla="*/ 0 w 1141417"/>
              <a:gd name="connsiteY0" fmla="*/ 877762 h 877762"/>
              <a:gd name="connsiteX1" fmla="*/ 570709 w 1141417"/>
              <a:gd name="connsiteY1" fmla="*/ 0 h 877762"/>
              <a:gd name="connsiteX2" fmla="*/ 1141417 w 1141417"/>
              <a:gd name="connsiteY2" fmla="*/ 877762 h 877762"/>
              <a:gd name="connsiteX3" fmla="*/ 0 w 1141417"/>
              <a:gd name="connsiteY3" fmla="*/ 877762 h 877762"/>
              <a:gd name="connsiteX0-1" fmla="*/ 0 w 1833567"/>
              <a:gd name="connsiteY0-2" fmla="*/ 877762 h 877762"/>
              <a:gd name="connsiteX1-3" fmla="*/ 570709 w 1833567"/>
              <a:gd name="connsiteY1-4" fmla="*/ 0 h 877762"/>
              <a:gd name="connsiteX2-5" fmla="*/ 1833567 w 1833567"/>
              <a:gd name="connsiteY2-6" fmla="*/ 433262 h 877762"/>
              <a:gd name="connsiteX3-7" fmla="*/ 0 w 1833567"/>
              <a:gd name="connsiteY3-8" fmla="*/ 877762 h 877762"/>
              <a:gd name="connsiteX0-9" fmla="*/ 0 w 1268417"/>
              <a:gd name="connsiteY0-10" fmla="*/ 426912 h 433262"/>
              <a:gd name="connsiteX1-11" fmla="*/ 5559 w 1268417"/>
              <a:gd name="connsiteY1-12" fmla="*/ 0 h 433262"/>
              <a:gd name="connsiteX2-13" fmla="*/ 1268417 w 1268417"/>
              <a:gd name="connsiteY2-14" fmla="*/ 433262 h 433262"/>
              <a:gd name="connsiteX3-15" fmla="*/ 0 w 1268417"/>
              <a:gd name="connsiteY3-16" fmla="*/ 426912 h 433262"/>
              <a:gd name="connsiteX0-17" fmla="*/ 0 w 1474792"/>
              <a:gd name="connsiteY0-18" fmla="*/ 557087 h 557087"/>
              <a:gd name="connsiteX1-19" fmla="*/ 211934 w 1474792"/>
              <a:gd name="connsiteY1-20" fmla="*/ 0 h 557087"/>
              <a:gd name="connsiteX2-21" fmla="*/ 1474792 w 1474792"/>
              <a:gd name="connsiteY2-22" fmla="*/ 433262 h 557087"/>
              <a:gd name="connsiteX3-23" fmla="*/ 0 w 1474792"/>
              <a:gd name="connsiteY3-24" fmla="*/ 557087 h 557087"/>
            </a:gdLst>
            <a:ahLst/>
            <a:cxnLst>
              <a:cxn ang="0">
                <a:pos x="connsiteX0-1" y="connsiteY0-2"/>
              </a:cxn>
              <a:cxn ang="0">
                <a:pos x="connsiteX1-3" y="connsiteY1-4"/>
              </a:cxn>
              <a:cxn ang="0">
                <a:pos x="connsiteX2-5" y="connsiteY2-6"/>
              </a:cxn>
              <a:cxn ang="0">
                <a:pos x="connsiteX3-7" y="connsiteY3-8"/>
              </a:cxn>
            </a:cxnLst>
            <a:rect l="l" t="t" r="r" b="b"/>
            <a:pathLst>
              <a:path w="1474792" h="557087">
                <a:moveTo>
                  <a:pt x="0" y="557087"/>
                </a:moveTo>
                <a:lnTo>
                  <a:pt x="211934" y="0"/>
                </a:lnTo>
                <a:lnTo>
                  <a:pt x="1474792" y="433262"/>
                </a:lnTo>
                <a:lnTo>
                  <a:pt x="0" y="557087"/>
                </a:lnTo>
                <a:close/>
              </a:path>
            </a:pathLst>
          </a:custGeom>
          <a:solidFill>
            <a:srgbClr val="EDEEEF"/>
          </a:solidFill>
          <a:ln>
            <a:solidFill>
              <a:srgbClr val="E4E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8"/>
          <p:cNvSpPr/>
          <p:nvPr/>
        </p:nvSpPr>
        <p:spPr>
          <a:xfrm>
            <a:off x="5241892" y="5165173"/>
            <a:ext cx="1245394" cy="641273"/>
          </a:xfrm>
          <a:custGeom>
            <a:avLst/>
            <a:gdLst>
              <a:gd name="connsiteX0" fmla="*/ 0 w 628650"/>
              <a:gd name="connsiteY0" fmla="*/ 215029 h 215029"/>
              <a:gd name="connsiteX1" fmla="*/ 314325 w 628650"/>
              <a:gd name="connsiteY1" fmla="*/ 0 h 215029"/>
              <a:gd name="connsiteX2" fmla="*/ 628650 w 628650"/>
              <a:gd name="connsiteY2" fmla="*/ 215029 h 215029"/>
              <a:gd name="connsiteX3" fmla="*/ 0 w 628650"/>
              <a:gd name="connsiteY3" fmla="*/ 215029 h 215029"/>
              <a:gd name="connsiteX0-1" fmla="*/ 14287 w 642937"/>
              <a:gd name="connsiteY0-2" fmla="*/ 186454 h 186454"/>
              <a:gd name="connsiteX1-3" fmla="*/ 0 w 642937"/>
              <a:gd name="connsiteY1-4" fmla="*/ 0 h 186454"/>
              <a:gd name="connsiteX2-5" fmla="*/ 642937 w 642937"/>
              <a:gd name="connsiteY2-6" fmla="*/ 186454 h 186454"/>
              <a:gd name="connsiteX3-7" fmla="*/ 14287 w 642937"/>
              <a:gd name="connsiteY3-8" fmla="*/ 186454 h 186454"/>
              <a:gd name="connsiteX0-9" fmla="*/ 14287 w 995362"/>
              <a:gd name="connsiteY0-10" fmla="*/ 186454 h 641273"/>
              <a:gd name="connsiteX1-11" fmla="*/ 0 w 995362"/>
              <a:gd name="connsiteY1-12" fmla="*/ 0 h 641273"/>
              <a:gd name="connsiteX2-13" fmla="*/ 995362 w 995362"/>
              <a:gd name="connsiteY2-14" fmla="*/ 641273 h 641273"/>
              <a:gd name="connsiteX3-15" fmla="*/ 14287 w 995362"/>
              <a:gd name="connsiteY3-16" fmla="*/ 186454 h 641273"/>
              <a:gd name="connsiteX0-17" fmla="*/ 0 w 1245394"/>
              <a:gd name="connsiteY0-18" fmla="*/ 203123 h 641273"/>
              <a:gd name="connsiteX1-19" fmla="*/ 250032 w 1245394"/>
              <a:gd name="connsiteY1-20" fmla="*/ 0 h 641273"/>
              <a:gd name="connsiteX2-21" fmla="*/ 1245394 w 1245394"/>
              <a:gd name="connsiteY2-22" fmla="*/ 641273 h 641273"/>
              <a:gd name="connsiteX3-23" fmla="*/ 0 w 1245394"/>
              <a:gd name="connsiteY3-24" fmla="*/ 203123 h 641273"/>
            </a:gdLst>
            <a:ahLst/>
            <a:cxnLst>
              <a:cxn ang="0">
                <a:pos x="connsiteX0-1" y="connsiteY0-2"/>
              </a:cxn>
              <a:cxn ang="0">
                <a:pos x="connsiteX1-3" y="connsiteY1-4"/>
              </a:cxn>
              <a:cxn ang="0">
                <a:pos x="connsiteX2-5" y="connsiteY2-6"/>
              </a:cxn>
              <a:cxn ang="0">
                <a:pos x="connsiteX3-7" y="connsiteY3-8"/>
              </a:cxn>
            </a:cxnLst>
            <a:rect l="l" t="t" r="r" b="b"/>
            <a:pathLst>
              <a:path w="1245394" h="641273">
                <a:moveTo>
                  <a:pt x="0" y="203123"/>
                </a:moveTo>
                <a:lnTo>
                  <a:pt x="250032" y="0"/>
                </a:lnTo>
                <a:lnTo>
                  <a:pt x="1245394" y="641273"/>
                </a:lnTo>
                <a:lnTo>
                  <a:pt x="0" y="203123"/>
                </a:lnTo>
                <a:close/>
              </a:path>
            </a:pathLst>
          </a:custGeom>
          <a:solidFill>
            <a:srgbClr val="F2F2F2"/>
          </a:solidFill>
          <a:ln w="6350">
            <a:solidFill>
              <a:srgbClr val="E3E5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34"/>
          <p:cNvSpPr/>
          <p:nvPr/>
        </p:nvSpPr>
        <p:spPr>
          <a:xfrm rot="7233140">
            <a:off x="3761347" y="5141123"/>
            <a:ext cx="1793112" cy="804826"/>
          </a:xfrm>
          <a:custGeom>
            <a:avLst/>
            <a:gdLst>
              <a:gd name="connsiteX0" fmla="*/ 0 w 1634073"/>
              <a:gd name="connsiteY0" fmla="*/ 702844 h 702844"/>
              <a:gd name="connsiteX1" fmla="*/ 412538 w 1634073"/>
              <a:gd name="connsiteY1" fmla="*/ 0 h 702844"/>
              <a:gd name="connsiteX2" fmla="*/ 1634073 w 1634073"/>
              <a:gd name="connsiteY2" fmla="*/ 702844 h 702844"/>
              <a:gd name="connsiteX3" fmla="*/ 0 w 1634073"/>
              <a:gd name="connsiteY3" fmla="*/ 702844 h 702844"/>
              <a:gd name="connsiteX0-1" fmla="*/ 0 w 1767688"/>
              <a:gd name="connsiteY0-2" fmla="*/ 807522 h 807522"/>
              <a:gd name="connsiteX1-3" fmla="*/ 546153 w 1767688"/>
              <a:gd name="connsiteY1-4" fmla="*/ 0 h 807522"/>
              <a:gd name="connsiteX2-5" fmla="*/ 1767688 w 1767688"/>
              <a:gd name="connsiteY2-6" fmla="*/ 702844 h 807522"/>
              <a:gd name="connsiteX3-7" fmla="*/ 0 w 1767688"/>
              <a:gd name="connsiteY3-8" fmla="*/ 807522 h 807522"/>
              <a:gd name="connsiteX0-9" fmla="*/ 0 w 1793112"/>
              <a:gd name="connsiteY0-10" fmla="*/ 807522 h 807522"/>
              <a:gd name="connsiteX1-11" fmla="*/ 546153 w 1793112"/>
              <a:gd name="connsiteY1-12" fmla="*/ 0 h 807522"/>
              <a:gd name="connsiteX2-13" fmla="*/ 1793112 w 1793112"/>
              <a:gd name="connsiteY2-14" fmla="*/ 802128 h 807522"/>
              <a:gd name="connsiteX3-15" fmla="*/ 0 w 1793112"/>
              <a:gd name="connsiteY3-16" fmla="*/ 807522 h 807522"/>
              <a:gd name="connsiteX0-17" fmla="*/ 0 w 1793112"/>
              <a:gd name="connsiteY0-18" fmla="*/ 804826 h 804826"/>
              <a:gd name="connsiteX1-19" fmla="*/ 466633 w 1793112"/>
              <a:gd name="connsiteY1-20" fmla="*/ 0 h 804826"/>
              <a:gd name="connsiteX2-21" fmla="*/ 1793112 w 1793112"/>
              <a:gd name="connsiteY2-22" fmla="*/ 799432 h 804826"/>
              <a:gd name="connsiteX3-23" fmla="*/ 0 w 1793112"/>
              <a:gd name="connsiteY3-24" fmla="*/ 804826 h 804826"/>
            </a:gdLst>
            <a:ahLst/>
            <a:cxnLst>
              <a:cxn ang="0">
                <a:pos x="connsiteX0-1" y="connsiteY0-2"/>
              </a:cxn>
              <a:cxn ang="0">
                <a:pos x="connsiteX1-3" y="connsiteY1-4"/>
              </a:cxn>
              <a:cxn ang="0">
                <a:pos x="connsiteX2-5" y="connsiteY2-6"/>
              </a:cxn>
              <a:cxn ang="0">
                <a:pos x="connsiteX3-7" y="connsiteY3-8"/>
              </a:cxn>
            </a:cxnLst>
            <a:rect l="l" t="t" r="r" b="b"/>
            <a:pathLst>
              <a:path w="1793112" h="804826">
                <a:moveTo>
                  <a:pt x="0" y="804826"/>
                </a:moveTo>
                <a:lnTo>
                  <a:pt x="466633" y="0"/>
                </a:lnTo>
                <a:lnTo>
                  <a:pt x="1793112" y="799432"/>
                </a:lnTo>
                <a:lnTo>
                  <a:pt x="0" y="804826"/>
                </a:lnTo>
                <a:close/>
              </a:path>
            </a:pathLst>
          </a:cu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333824" y="4595619"/>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7"/>
          </p:cNvCxnSpPr>
          <p:nvPr/>
        </p:nvCxnSpPr>
        <p:spPr>
          <a:xfrm flipV="1">
            <a:off x="3372848" y="4290821"/>
            <a:ext cx="1232563" cy="311493"/>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584932" y="4272723"/>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V="1">
            <a:off x="3867149" y="4584996"/>
            <a:ext cx="889220" cy="1524954"/>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0" idx="1"/>
          </p:cNvCxnSpPr>
          <p:nvPr/>
        </p:nvCxnSpPr>
        <p:spPr>
          <a:xfrm flipH="1" flipV="1">
            <a:off x="3515359" y="4917416"/>
            <a:ext cx="330288" cy="1187970"/>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538220" y="4894557"/>
            <a:ext cx="1692139" cy="475776"/>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6" idx="1"/>
            <a:endCxn id="18" idx="5"/>
          </p:cNvCxnSpPr>
          <p:nvPr/>
        </p:nvCxnSpPr>
        <p:spPr>
          <a:xfrm flipH="1" flipV="1">
            <a:off x="4623956" y="4311747"/>
            <a:ext cx="588881" cy="1042423"/>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0" idx="7"/>
            <a:endCxn id="26" idx="3"/>
          </p:cNvCxnSpPr>
          <p:nvPr/>
        </p:nvCxnSpPr>
        <p:spPr>
          <a:xfrm flipV="1">
            <a:off x="3877976" y="5386499"/>
            <a:ext cx="1334861" cy="718887"/>
          </a:xfrm>
          <a:prstGeom prst="line">
            <a:avLst/>
          </a:prstGeom>
          <a:ln w="6350">
            <a:solidFill>
              <a:srgbClr val="C7CBD8"/>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999835" y="5918019"/>
            <a:ext cx="36000" cy="360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476857" y="5153904"/>
            <a:ext cx="28800" cy="288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206142" y="5347475"/>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1"/>
          <p:cNvSpPr/>
          <p:nvPr/>
        </p:nvSpPr>
        <p:spPr>
          <a:xfrm>
            <a:off x="3846920" y="6116559"/>
            <a:ext cx="560392" cy="1135731"/>
          </a:xfrm>
          <a:custGeom>
            <a:avLst/>
            <a:gdLst>
              <a:gd name="connsiteX0" fmla="*/ 0 w 1141417"/>
              <a:gd name="connsiteY0" fmla="*/ 877762 h 877762"/>
              <a:gd name="connsiteX1" fmla="*/ 570709 w 1141417"/>
              <a:gd name="connsiteY1" fmla="*/ 0 h 877762"/>
              <a:gd name="connsiteX2" fmla="*/ 1141417 w 1141417"/>
              <a:gd name="connsiteY2" fmla="*/ 877762 h 877762"/>
              <a:gd name="connsiteX3" fmla="*/ 0 w 1141417"/>
              <a:gd name="connsiteY3" fmla="*/ 877762 h 877762"/>
              <a:gd name="connsiteX0-1" fmla="*/ 0 w 1833567"/>
              <a:gd name="connsiteY0-2" fmla="*/ 877762 h 877762"/>
              <a:gd name="connsiteX1-3" fmla="*/ 570709 w 1833567"/>
              <a:gd name="connsiteY1-4" fmla="*/ 0 h 877762"/>
              <a:gd name="connsiteX2-5" fmla="*/ 1833567 w 1833567"/>
              <a:gd name="connsiteY2-6" fmla="*/ 433262 h 877762"/>
              <a:gd name="connsiteX3-7" fmla="*/ 0 w 1833567"/>
              <a:gd name="connsiteY3-8" fmla="*/ 877762 h 877762"/>
              <a:gd name="connsiteX0-9" fmla="*/ 0 w 1268417"/>
              <a:gd name="connsiteY0-10" fmla="*/ 426912 h 433262"/>
              <a:gd name="connsiteX1-11" fmla="*/ 5559 w 1268417"/>
              <a:gd name="connsiteY1-12" fmla="*/ 0 h 433262"/>
              <a:gd name="connsiteX2-13" fmla="*/ 1268417 w 1268417"/>
              <a:gd name="connsiteY2-14" fmla="*/ 433262 h 433262"/>
              <a:gd name="connsiteX3-15" fmla="*/ 0 w 1268417"/>
              <a:gd name="connsiteY3-16" fmla="*/ 426912 h 433262"/>
              <a:gd name="connsiteX0-17" fmla="*/ 0 w 1474792"/>
              <a:gd name="connsiteY0-18" fmla="*/ 557087 h 557087"/>
              <a:gd name="connsiteX1-19" fmla="*/ 211934 w 1474792"/>
              <a:gd name="connsiteY1-20" fmla="*/ 0 h 557087"/>
              <a:gd name="connsiteX2-21" fmla="*/ 1474792 w 1474792"/>
              <a:gd name="connsiteY2-22" fmla="*/ 433262 h 557087"/>
              <a:gd name="connsiteX3-23" fmla="*/ 0 w 1474792"/>
              <a:gd name="connsiteY3-24" fmla="*/ 557087 h 557087"/>
              <a:gd name="connsiteX0-25" fmla="*/ 0 w 579442"/>
              <a:gd name="connsiteY0-26" fmla="*/ 557087 h 557087"/>
              <a:gd name="connsiteX1-27" fmla="*/ 211934 w 579442"/>
              <a:gd name="connsiteY1-28" fmla="*/ 0 h 557087"/>
              <a:gd name="connsiteX2-29" fmla="*/ 579442 w 579442"/>
              <a:gd name="connsiteY2-30" fmla="*/ 273719 h 557087"/>
              <a:gd name="connsiteX3-31" fmla="*/ 0 w 579442"/>
              <a:gd name="connsiteY3-32" fmla="*/ 557087 h 557087"/>
              <a:gd name="connsiteX0-33" fmla="*/ 0 w 758036"/>
              <a:gd name="connsiteY0-34" fmla="*/ 557087 h 557087"/>
              <a:gd name="connsiteX1-35" fmla="*/ 211934 w 758036"/>
              <a:gd name="connsiteY1-36" fmla="*/ 0 h 557087"/>
              <a:gd name="connsiteX2-37" fmla="*/ 758036 w 758036"/>
              <a:gd name="connsiteY2-38" fmla="*/ 164181 h 557087"/>
              <a:gd name="connsiteX3-39" fmla="*/ 0 w 758036"/>
              <a:gd name="connsiteY3-40" fmla="*/ 557087 h 557087"/>
              <a:gd name="connsiteX0-41" fmla="*/ 0 w 569917"/>
              <a:gd name="connsiteY0-42" fmla="*/ 1145256 h 1145256"/>
              <a:gd name="connsiteX1-43" fmla="*/ 23815 w 569917"/>
              <a:gd name="connsiteY1-44" fmla="*/ 0 h 1145256"/>
              <a:gd name="connsiteX2-45" fmla="*/ 569917 w 569917"/>
              <a:gd name="connsiteY2-46" fmla="*/ 164181 h 1145256"/>
              <a:gd name="connsiteX3-47" fmla="*/ 0 w 569917"/>
              <a:gd name="connsiteY3-48" fmla="*/ 1145256 h 1145256"/>
              <a:gd name="connsiteX0-49" fmla="*/ 0 w 560392"/>
              <a:gd name="connsiteY0-50" fmla="*/ 1135731 h 1135731"/>
              <a:gd name="connsiteX1-51" fmla="*/ 14290 w 560392"/>
              <a:gd name="connsiteY1-52" fmla="*/ 0 h 1135731"/>
              <a:gd name="connsiteX2-53" fmla="*/ 560392 w 560392"/>
              <a:gd name="connsiteY2-54" fmla="*/ 164181 h 1135731"/>
              <a:gd name="connsiteX3-55" fmla="*/ 0 w 560392"/>
              <a:gd name="connsiteY3-56" fmla="*/ 1135731 h 1135731"/>
            </a:gdLst>
            <a:ahLst/>
            <a:cxnLst>
              <a:cxn ang="0">
                <a:pos x="connsiteX0-1" y="connsiteY0-2"/>
              </a:cxn>
              <a:cxn ang="0">
                <a:pos x="connsiteX1-3" y="connsiteY1-4"/>
              </a:cxn>
              <a:cxn ang="0">
                <a:pos x="connsiteX2-5" y="connsiteY2-6"/>
              </a:cxn>
              <a:cxn ang="0">
                <a:pos x="connsiteX3-7" y="connsiteY3-8"/>
              </a:cxn>
            </a:cxnLst>
            <a:rect l="l" t="t" r="r" b="b"/>
            <a:pathLst>
              <a:path w="560392" h="1135731">
                <a:moveTo>
                  <a:pt x="0" y="1135731"/>
                </a:moveTo>
                <a:lnTo>
                  <a:pt x="14290" y="0"/>
                </a:lnTo>
                <a:lnTo>
                  <a:pt x="560392" y="164181"/>
                </a:lnTo>
                <a:lnTo>
                  <a:pt x="0" y="1135731"/>
                </a:lnTo>
                <a:close/>
              </a:path>
            </a:pathLst>
          </a:custGeom>
          <a:solidFill>
            <a:srgbClr val="EDEEEF"/>
          </a:solidFill>
          <a:ln>
            <a:solidFill>
              <a:srgbClr val="E4E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32756" y="7236039"/>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58"/>
          <p:cNvSpPr/>
          <p:nvPr/>
        </p:nvSpPr>
        <p:spPr>
          <a:xfrm>
            <a:off x="3866500" y="5939814"/>
            <a:ext cx="1147764" cy="348379"/>
          </a:xfrm>
          <a:custGeom>
            <a:avLst/>
            <a:gdLst>
              <a:gd name="connsiteX0" fmla="*/ 0 w 628650"/>
              <a:gd name="connsiteY0" fmla="*/ 215029 h 215029"/>
              <a:gd name="connsiteX1" fmla="*/ 314325 w 628650"/>
              <a:gd name="connsiteY1" fmla="*/ 0 h 215029"/>
              <a:gd name="connsiteX2" fmla="*/ 628650 w 628650"/>
              <a:gd name="connsiteY2" fmla="*/ 215029 h 215029"/>
              <a:gd name="connsiteX3" fmla="*/ 0 w 628650"/>
              <a:gd name="connsiteY3" fmla="*/ 215029 h 215029"/>
              <a:gd name="connsiteX0-1" fmla="*/ 14287 w 642937"/>
              <a:gd name="connsiteY0-2" fmla="*/ 186454 h 186454"/>
              <a:gd name="connsiteX1-3" fmla="*/ 0 w 642937"/>
              <a:gd name="connsiteY1-4" fmla="*/ 0 h 186454"/>
              <a:gd name="connsiteX2-5" fmla="*/ 642937 w 642937"/>
              <a:gd name="connsiteY2-6" fmla="*/ 186454 h 186454"/>
              <a:gd name="connsiteX3-7" fmla="*/ 14287 w 642937"/>
              <a:gd name="connsiteY3-8" fmla="*/ 186454 h 186454"/>
              <a:gd name="connsiteX0-9" fmla="*/ 14287 w 995362"/>
              <a:gd name="connsiteY0-10" fmla="*/ 186454 h 641273"/>
              <a:gd name="connsiteX1-11" fmla="*/ 0 w 995362"/>
              <a:gd name="connsiteY1-12" fmla="*/ 0 h 641273"/>
              <a:gd name="connsiteX2-13" fmla="*/ 995362 w 995362"/>
              <a:gd name="connsiteY2-14" fmla="*/ 641273 h 641273"/>
              <a:gd name="connsiteX3-15" fmla="*/ 14287 w 995362"/>
              <a:gd name="connsiteY3-16" fmla="*/ 186454 h 641273"/>
              <a:gd name="connsiteX0-17" fmla="*/ 0 w 1245394"/>
              <a:gd name="connsiteY0-18" fmla="*/ 203123 h 641273"/>
              <a:gd name="connsiteX1-19" fmla="*/ 250032 w 1245394"/>
              <a:gd name="connsiteY1-20" fmla="*/ 0 h 641273"/>
              <a:gd name="connsiteX2-21" fmla="*/ 1245394 w 1245394"/>
              <a:gd name="connsiteY2-22" fmla="*/ 641273 h 641273"/>
              <a:gd name="connsiteX3-23" fmla="*/ 0 w 1245394"/>
              <a:gd name="connsiteY3-24" fmla="*/ 203123 h 641273"/>
              <a:gd name="connsiteX0-25" fmla="*/ 0 w 1774032"/>
              <a:gd name="connsiteY0-26" fmla="*/ 112635 h 641273"/>
              <a:gd name="connsiteX1-27" fmla="*/ 778670 w 1774032"/>
              <a:gd name="connsiteY1-28" fmla="*/ 0 h 641273"/>
              <a:gd name="connsiteX2-29" fmla="*/ 1774032 w 1774032"/>
              <a:gd name="connsiteY2-30" fmla="*/ 641273 h 641273"/>
              <a:gd name="connsiteX3-31" fmla="*/ 0 w 1774032"/>
              <a:gd name="connsiteY3-32" fmla="*/ 112635 h 641273"/>
              <a:gd name="connsiteX0-33" fmla="*/ 0 w 1774032"/>
              <a:gd name="connsiteY0-34" fmla="*/ 181691 h 710329"/>
              <a:gd name="connsiteX1-35" fmla="*/ 1147764 w 1774032"/>
              <a:gd name="connsiteY1-36" fmla="*/ 0 h 710329"/>
              <a:gd name="connsiteX2-37" fmla="*/ 1774032 w 1774032"/>
              <a:gd name="connsiteY2-38" fmla="*/ 710329 h 710329"/>
              <a:gd name="connsiteX3-39" fmla="*/ 0 w 1774032"/>
              <a:gd name="connsiteY3-40" fmla="*/ 181691 h 710329"/>
              <a:gd name="connsiteX0-41" fmla="*/ 0 w 1147764"/>
              <a:gd name="connsiteY0-42" fmla="*/ 181691 h 348379"/>
              <a:gd name="connsiteX1-43" fmla="*/ 1147764 w 1147764"/>
              <a:gd name="connsiteY1-44" fmla="*/ 0 h 348379"/>
              <a:gd name="connsiteX2-45" fmla="*/ 547688 w 1147764"/>
              <a:gd name="connsiteY2-46" fmla="*/ 348379 h 348379"/>
              <a:gd name="connsiteX3-47" fmla="*/ 0 w 1147764"/>
              <a:gd name="connsiteY3-48" fmla="*/ 181691 h 348379"/>
            </a:gdLst>
            <a:ahLst/>
            <a:cxnLst>
              <a:cxn ang="0">
                <a:pos x="connsiteX0-1" y="connsiteY0-2"/>
              </a:cxn>
              <a:cxn ang="0">
                <a:pos x="connsiteX1-3" y="connsiteY1-4"/>
              </a:cxn>
              <a:cxn ang="0">
                <a:pos x="connsiteX2-5" y="connsiteY2-6"/>
              </a:cxn>
              <a:cxn ang="0">
                <a:pos x="connsiteX3-7" y="connsiteY3-8"/>
              </a:cxn>
            </a:cxnLst>
            <a:rect l="l" t="t" r="r" b="b"/>
            <a:pathLst>
              <a:path w="1147764" h="348379">
                <a:moveTo>
                  <a:pt x="0" y="181691"/>
                </a:moveTo>
                <a:lnTo>
                  <a:pt x="1147764" y="0"/>
                </a:lnTo>
                <a:lnTo>
                  <a:pt x="547688" y="348379"/>
                </a:lnTo>
                <a:lnTo>
                  <a:pt x="0" y="181691"/>
                </a:lnTo>
                <a:close/>
              </a:path>
            </a:pathLst>
          </a:custGeom>
          <a:solidFill>
            <a:srgbClr val="F2F2F2"/>
          </a:solidFill>
          <a:ln w="6350">
            <a:solidFill>
              <a:srgbClr val="E3E5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38952" y="6098691"/>
            <a:ext cx="45719" cy="45719"/>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384289" y="6274857"/>
            <a:ext cx="36000" cy="360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491063" y="5794987"/>
            <a:ext cx="28800" cy="28800"/>
          </a:xfrm>
          <a:prstGeom prst="ellipse">
            <a:avLst/>
          </a:prstGeom>
          <a:solidFill>
            <a:srgbClr val="C7C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9540"/>
            <a:ext cx="12192000" cy="3530600"/>
          </a:xfrm>
          <a:prstGeom prst="rect">
            <a:avLst/>
          </a:prstGeom>
        </p:spPr>
      </p:pic>
      <p:grpSp>
        <p:nvGrpSpPr>
          <p:cNvPr id="33" name="组合 32"/>
          <p:cNvGrpSpPr/>
          <p:nvPr/>
        </p:nvGrpSpPr>
        <p:grpSpPr>
          <a:xfrm>
            <a:off x="-12700" y="1539875"/>
            <a:ext cx="12204700" cy="4019550"/>
            <a:chOff x="-12700" y="1539875"/>
            <a:chExt cx="12204700" cy="401955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291" r="17638"/>
            <a:stretch>
              <a:fillRect/>
            </a:stretch>
          </p:blipFill>
          <p:spPr>
            <a:xfrm>
              <a:off x="-12700" y="1539875"/>
              <a:ext cx="12204700" cy="4019550"/>
            </a:xfrm>
            <a:prstGeom prst="rect">
              <a:avLst/>
            </a:prstGeom>
          </p:spPr>
        </p:pic>
        <p:sp>
          <p:nvSpPr>
            <p:cNvPr id="4" name="矩形 3"/>
            <p:cNvSpPr/>
            <p:nvPr/>
          </p:nvSpPr>
          <p:spPr>
            <a:xfrm>
              <a:off x="2578100" y="2501900"/>
              <a:ext cx="5105400" cy="2362200"/>
            </a:xfrm>
            <a:prstGeom prst="rect">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4"/>
          <a:stretch>
            <a:fillRect/>
          </a:stretch>
        </p:blipFill>
        <p:spPr>
          <a:xfrm>
            <a:off x="10610850" y="4864100"/>
            <a:ext cx="519178" cy="152421"/>
          </a:xfrm>
          <a:prstGeom prst="rect">
            <a:avLst/>
          </a:prstGeom>
        </p:spPr>
      </p:pic>
      <p:sp>
        <p:nvSpPr>
          <p:cNvPr id="10" name="文本框 9"/>
          <p:cNvSpPr txBox="1"/>
          <p:nvPr/>
        </p:nvSpPr>
        <p:spPr>
          <a:xfrm>
            <a:off x="10528768" y="4805294"/>
            <a:ext cx="697627" cy="246221"/>
          </a:xfrm>
          <a:prstGeom prst="rect">
            <a:avLst/>
          </a:prstGeom>
          <a:noFill/>
        </p:spPr>
        <p:txBody>
          <a:bodyPr wrap="none" rtlCol="0">
            <a:spAutoFit/>
          </a:body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免费模版</a:t>
            </a:r>
          </a:p>
        </p:txBody>
      </p:sp>
      <p:sp>
        <p:nvSpPr>
          <p:cNvPr id="5" name="文本框 4"/>
          <p:cNvSpPr txBox="1"/>
          <p:nvPr/>
        </p:nvSpPr>
        <p:spPr>
          <a:xfrm>
            <a:off x="866492" y="2627241"/>
            <a:ext cx="4339650" cy="646331"/>
          </a:xfrm>
          <a:prstGeom prst="rect">
            <a:avLst/>
          </a:prstGeom>
          <a:noFill/>
        </p:spPr>
        <p:txBody>
          <a:bodyPr wrap="none" rtlCol="0">
            <a:spAutoFit/>
          </a:bodyPr>
          <a:lstStyle/>
          <a:p>
            <a:r>
              <a:rPr lang="zh-CN" altLang="en-US" sz="3600" dirty="0">
                <a:solidFill>
                  <a:schemeClr val="bg1"/>
                </a:solidFill>
                <a:latin typeface="思源黑体 CN Heavy" panose="020B0A00000000000000" pitchFamily="34" charset="-122"/>
                <a:ea typeface="思源黑体 CN Heavy" panose="020B0A00000000000000" pitchFamily="34" charset="-122"/>
              </a:rPr>
              <a:t>腾讯云科技产品模版</a:t>
            </a:r>
          </a:p>
        </p:txBody>
      </p:sp>
      <p:sp>
        <p:nvSpPr>
          <p:cNvPr id="7" name="文本框 6"/>
          <p:cNvSpPr txBox="1"/>
          <p:nvPr/>
        </p:nvSpPr>
        <p:spPr>
          <a:xfrm>
            <a:off x="866492" y="3801691"/>
            <a:ext cx="3154680" cy="368300"/>
          </a:xfrm>
          <a:prstGeom prst="rect">
            <a:avLst/>
          </a:prstGeom>
          <a:noFill/>
        </p:spPr>
        <p:txBody>
          <a:bodyPr wrap="none" rtlCol="0">
            <a:spAutoFit/>
          </a:bodyPr>
          <a:lstStyle/>
          <a:p>
            <a:r>
              <a:rPr lang="zh-CN" altLang="en-US" dirty="0">
                <a:solidFill>
                  <a:schemeClr val="bg1"/>
                </a:solidFill>
                <a:latin typeface="思源黑体 CN Light" panose="020B0300000000000000" pitchFamily="34" charset="-122"/>
                <a:ea typeface="思源黑体 CN Light" panose="020B0300000000000000" pitchFamily="34" charset="-122"/>
              </a:rPr>
              <a:t>制作人：小佑      </a:t>
            </a:r>
            <a:r>
              <a:rPr lang="en-US" altLang="zh-CN" dirty="0">
                <a:solidFill>
                  <a:schemeClr val="bg1"/>
                </a:solidFill>
                <a:latin typeface="思源黑体 CN Light" panose="020B0300000000000000" pitchFamily="34" charset="-122"/>
                <a:ea typeface="思源黑体 CN Light" panose="020B0300000000000000" pitchFamily="34" charset="-122"/>
              </a:rPr>
              <a:t>2020/3/4</a:t>
            </a: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768834" y="3273572"/>
            <a:ext cx="5090427" cy="338554"/>
          </a:xfrm>
          <a:prstGeom prst="rect">
            <a:avLst/>
          </a:prstGeom>
          <a:noFill/>
        </p:spPr>
        <p:txBody>
          <a:bodyPr wrap="square" rtlCol="0">
            <a:spAutoFit/>
          </a:bodyPr>
          <a:lstStyle/>
          <a:p>
            <a:r>
              <a:rPr lang="en-US" altLang="zh-CN" sz="1600" dirty="0">
                <a:solidFill>
                  <a:schemeClr val="bg1"/>
                </a:solidFill>
                <a:latin typeface="方正中等线简体" panose="03000509000000000000" pitchFamily="65" charset="-122"/>
                <a:ea typeface="方正中等线简体" panose="03000509000000000000" pitchFamily="65" charset="-122"/>
              </a:rPr>
              <a:t>《</a:t>
            </a:r>
            <a:r>
              <a:rPr lang="zh-CN" altLang="en-US" sz="1600" dirty="0">
                <a:solidFill>
                  <a:schemeClr val="bg1"/>
                </a:solidFill>
                <a:latin typeface="方正中等线简体" panose="03000509000000000000" pitchFamily="65" charset="-122"/>
                <a:ea typeface="方正中等线简体" panose="03000509000000000000" pitchFamily="65" charset="-122"/>
              </a:rPr>
              <a:t>腾讯云</a:t>
            </a:r>
            <a:r>
              <a:rPr lang="en-US" altLang="zh-CN" sz="1600" dirty="0">
                <a:solidFill>
                  <a:schemeClr val="bg1"/>
                </a:solidFill>
                <a:latin typeface="方正中等线简体" panose="03000509000000000000" pitchFamily="65" charset="-122"/>
                <a:ea typeface="方正中等线简体" panose="03000509000000000000" pitchFamily="65" charset="-122"/>
              </a:rPr>
              <a:t>》——</a:t>
            </a:r>
            <a:r>
              <a:rPr lang="zh-CN" altLang="en-US" sz="1600" dirty="0">
                <a:solidFill>
                  <a:schemeClr val="bg1"/>
                </a:solidFill>
                <a:latin typeface="方正中等线简体" panose="03000509000000000000" pitchFamily="65" charset="-122"/>
                <a:ea typeface="方正中等线简体" panose="03000509000000000000" pitchFamily="65" charset="-122"/>
              </a:rPr>
              <a:t>互联网</a:t>
            </a:r>
            <a:r>
              <a:rPr lang="zh-CN" altLang="en-US" sz="1600">
                <a:solidFill>
                  <a:schemeClr val="bg1"/>
                </a:solidFill>
                <a:latin typeface="方正中等线简体" panose="03000509000000000000" pitchFamily="65" charset="-122"/>
                <a:ea typeface="方正中等线简体" panose="03000509000000000000" pitchFamily="65" charset="-122"/>
              </a:rPr>
              <a:t>产品系列模版</a:t>
            </a:r>
            <a:r>
              <a:rPr lang="en-US" altLang="zh-CN" sz="1600">
                <a:solidFill>
                  <a:schemeClr val="bg1"/>
                </a:solidFill>
                <a:latin typeface="方正中等线简体" panose="03000509000000000000" pitchFamily="65" charset="-122"/>
                <a:ea typeface="方正中等线简体" panose="03000509000000000000" pitchFamily="65" charset="-122"/>
              </a:rPr>
              <a:t>02——</a:t>
            </a:r>
            <a:r>
              <a:rPr lang="zh-CN" altLang="en-US" sz="1600" dirty="0">
                <a:solidFill>
                  <a:schemeClr val="bg1"/>
                </a:solidFill>
                <a:latin typeface="方正中等线简体" panose="03000509000000000000" pitchFamily="65" charset="-122"/>
                <a:ea typeface="方正中等线简体" panose="03000509000000000000" pitchFamily="65" charset="-122"/>
              </a:rPr>
              <a:t>蓝计划</a:t>
            </a:r>
            <a:r>
              <a:rPr lang="en-US" altLang="zh-CN" sz="1600" dirty="0">
                <a:solidFill>
                  <a:schemeClr val="bg1"/>
                </a:solidFill>
                <a:latin typeface="方正中等线简体" panose="03000509000000000000" pitchFamily="65" charset="-122"/>
                <a:ea typeface="方正中等线简体" panose="03000509000000000000" pitchFamily="65" charset="-122"/>
              </a:rPr>
              <a:t>PPT</a:t>
            </a:r>
            <a:endParaRPr lang="zh-CN" altLang="en-US" sz="1600" dirty="0">
              <a:solidFill>
                <a:schemeClr val="bg1"/>
              </a:solidFill>
              <a:latin typeface="方正中等线简体" panose="03000509000000000000" pitchFamily="65" charset="-122"/>
              <a:ea typeface="方正中等线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5"/>
                                        </p:tgtEl>
                                        <p:attrNameLst>
                                          <p:attrName>ppt_y</p:attrName>
                                        </p:attrNameLst>
                                      </p:cBhvr>
                                      <p:tavLst>
                                        <p:tav tm="0">
                                          <p:val>
                                            <p:strVal val="#ppt_y"/>
                                          </p:val>
                                        </p:tav>
                                        <p:tav tm="100000">
                                          <p:val>
                                            <p:strVal val="#ppt_y"/>
                                          </p:val>
                                        </p:tav>
                                      </p:tavLst>
                                    </p:anim>
                                    <p:anim calcmode="lin" valueType="num">
                                      <p:cBhvr>
                                        <p:cTn id="9"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2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200" fill="hold"/>
                                        <p:tgtEl>
                                          <p:spTgt spid="8"/>
                                        </p:tgtEl>
                                        <p:attrNameLst>
                                          <p:attrName>ppt_y</p:attrName>
                                        </p:attrNameLst>
                                      </p:cBhvr>
                                      <p:tavLst>
                                        <p:tav tm="0">
                                          <p:val>
                                            <p:strVal val="#ppt_y"/>
                                          </p:val>
                                        </p:tav>
                                        <p:tav tm="100000">
                                          <p:val>
                                            <p:strVal val="#ppt_y"/>
                                          </p:val>
                                        </p:tav>
                                      </p:tavLst>
                                    </p:anim>
                                    <p:anim calcmode="lin" valueType="num">
                                      <p:cBhvr>
                                        <p:cTn id="16" dur="2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2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 tmFilter="0,0; .5, 1; 1, 1"/>
                                        <p:tgtEl>
                                          <p:spTgt spid="8"/>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200" fill="hold"/>
                                        <p:tgtEl>
                                          <p:spTgt spid="7"/>
                                        </p:tgtEl>
                                        <p:attrNameLst>
                                          <p:attrName>ppt_y</p:attrName>
                                        </p:attrNameLst>
                                      </p:cBhvr>
                                      <p:tavLst>
                                        <p:tav tm="0">
                                          <p:val>
                                            <p:strVal val="#ppt_y"/>
                                          </p:val>
                                        </p:tav>
                                        <p:tav tm="100000">
                                          <p:val>
                                            <p:strVal val="#ppt_y"/>
                                          </p:val>
                                        </p:tav>
                                      </p:tavLst>
                                    </p:anim>
                                    <p:anim calcmode="lin" valueType="num">
                                      <p:cBhvr>
                                        <p:cTn id="23"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00" tmFilter="0,0; .5, 1; 1, 1"/>
                                        <p:tgtEl>
                                          <p:spTgt spid="7"/>
                                        </p:tgtEl>
                                      </p:cBhvr>
                                    </p:animEffect>
                                  </p:childTnLst>
                                </p:cTn>
                              </p:par>
                            </p:childTnLst>
                          </p:cTn>
                        </p:par>
                        <p:par>
                          <p:cTn id="26" fill="hold">
                            <p:stCondLst>
                              <p:cond delay="0"/>
                            </p:stCondLst>
                            <p:childTnLst>
                              <p:par>
                                <p:cTn id="27" presetID="26" presetClass="emph" presetSubtype="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12192000" cy="4330700"/>
          </a:xfrm>
          <a:prstGeom prst="rect">
            <a:avLst/>
          </a:prstGeom>
        </p:spPr>
      </p:pic>
      <p:sp>
        <p:nvSpPr>
          <p:cNvPr id="2" name="文本框 1"/>
          <p:cNvSpPr txBox="1"/>
          <p:nvPr/>
        </p:nvSpPr>
        <p:spPr>
          <a:xfrm>
            <a:off x="603250" y="461804"/>
            <a:ext cx="5929828"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游戏专属云产品，加速游戏上云进程</a:t>
            </a:r>
          </a:p>
        </p:txBody>
      </p:sp>
      <p:sp>
        <p:nvSpPr>
          <p:cNvPr id="3" name="文本框 2"/>
          <p:cNvSpPr txBox="1"/>
          <p:nvPr/>
        </p:nvSpPr>
        <p:spPr>
          <a:xfrm>
            <a:off x="603250" y="1037411"/>
            <a:ext cx="5262979"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为游戏行业用户量身定制，满足各类业务场景需求</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790732" y="2208326"/>
            <a:ext cx="2325600" cy="3311421"/>
            <a:chOff x="8790732" y="2208326"/>
            <a:chExt cx="2325600" cy="3311421"/>
          </a:xfrm>
        </p:grpSpPr>
        <p:sp>
          <p:nvSpPr>
            <p:cNvPr id="23" name="圆角矩形 22"/>
            <p:cNvSpPr/>
            <p:nvPr/>
          </p:nvSpPr>
          <p:spPr>
            <a:xfrm>
              <a:off x="8790732" y="2208327"/>
              <a:ext cx="2324100" cy="3311420"/>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833599" y="4281587"/>
              <a:ext cx="2186941" cy="1015663"/>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34" name="矩形 33"/>
            <p:cNvSpPr/>
            <p:nvPr/>
          </p:nvSpPr>
          <p:spPr>
            <a:xfrm>
              <a:off x="8833599" y="3932935"/>
              <a:ext cx="1370888"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金融反欺诈</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732" y="2208326"/>
              <a:ext cx="2325600" cy="1651513"/>
            </a:xfrm>
            <a:prstGeom prst="rect">
              <a:avLst/>
            </a:prstGeom>
          </p:spPr>
        </p:pic>
      </p:grpSp>
      <p:grpSp>
        <p:nvGrpSpPr>
          <p:cNvPr id="8" name="组合 7"/>
          <p:cNvGrpSpPr/>
          <p:nvPr/>
        </p:nvGrpSpPr>
        <p:grpSpPr>
          <a:xfrm>
            <a:off x="992484" y="2208327"/>
            <a:ext cx="2325600" cy="3311419"/>
            <a:chOff x="992484" y="2208327"/>
            <a:chExt cx="2325600" cy="3311419"/>
          </a:xfrm>
        </p:grpSpPr>
        <p:sp>
          <p:nvSpPr>
            <p:cNvPr id="7" name="圆角矩形 6"/>
            <p:cNvSpPr/>
            <p:nvPr/>
          </p:nvSpPr>
          <p:spPr>
            <a:xfrm>
              <a:off x="993984" y="2208433"/>
              <a:ext cx="2324100" cy="3311313"/>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29081" y="4281587"/>
              <a:ext cx="2186941" cy="1015663"/>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26" name="矩形 25"/>
            <p:cNvSpPr/>
            <p:nvPr/>
          </p:nvSpPr>
          <p:spPr>
            <a:xfrm>
              <a:off x="1044930" y="3927935"/>
              <a:ext cx="1608133"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定期容灾演习</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84" y="2208327"/>
              <a:ext cx="2325600" cy="1651513"/>
            </a:xfrm>
            <a:prstGeom prst="rect">
              <a:avLst/>
            </a:prstGeom>
          </p:spPr>
        </p:pic>
      </p:grpSp>
      <p:grpSp>
        <p:nvGrpSpPr>
          <p:cNvPr id="9" name="组合 8"/>
          <p:cNvGrpSpPr/>
          <p:nvPr/>
        </p:nvGrpSpPr>
        <p:grpSpPr>
          <a:xfrm>
            <a:off x="3592900" y="2208327"/>
            <a:ext cx="2330527" cy="3311419"/>
            <a:chOff x="3592900" y="2208327"/>
            <a:chExt cx="2330527" cy="3311419"/>
          </a:xfrm>
        </p:grpSpPr>
        <p:sp>
          <p:nvSpPr>
            <p:cNvPr id="14" name="圆角矩形 13"/>
            <p:cNvSpPr/>
            <p:nvPr/>
          </p:nvSpPr>
          <p:spPr>
            <a:xfrm>
              <a:off x="3592900" y="2208327"/>
              <a:ext cx="2324100" cy="3311419"/>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30059" y="4281587"/>
              <a:ext cx="2186941" cy="1015663"/>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27" name="矩形 26"/>
            <p:cNvSpPr/>
            <p:nvPr/>
          </p:nvSpPr>
          <p:spPr>
            <a:xfrm>
              <a:off x="3641459" y="3925798"/>
              <a:ext cx="1608133"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快速故障恢复</a:t>
              </a: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7827" y="2208327"/>
              <a:ext cx="2325600" cy="1651513"/>
            </a:xfrm>
            <a:prstGeom prst="rect">
              <a:avLst/>
            </a:prstGeom>
          </p:spPr>
        </p:pic>
      </p:grpSp>
      <p:grpSp>
        <p:nvGrpSpPr>
          <p:cNvPr id="11" name="组合 10"/>
          <p:cNvGrpSpPr/>
          <p:nvPr/>
        </p:nvGrpSpPr>
        <p:grpSpPr>
          <a:xfrm>
            <a:off x="6190316" y="2208327"/>
            <a:ext cx="2325600" cy="3311419"/>
            <a:chOff x="6190316" y="2208327"/>
            <a:chExt cx="2325600" cy="3311419"/>
          </a:xfrm>
        </p:grpSpPr>
        <p:sp>
          <p:nvSpPr>
            <p:cNvPr id="17" name="圆角矩形 16"/>
            <p:cNvSpPr/>
            <p:nvPr/>
          </p:nvSpPr>
          <p:spPr>
            <a:xfrm>
              <a:off x="6191816" y="2208327"/>
              <a:ext cx="2324100" cy="3311419"/>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241125" y="4281587"/>
              <a:ext cx="2186941" cy="784830"/>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31" name="矩形 30"/>
            <p:cNvSpPr/>
            <p:nvPr/>
          </p:nvSpPr>
          <p:spPr>
            <a:xfrm>
              <a:off x="6241125" y="3925798"/>
              <a:ext cx="1608133"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防止数据泄露</a:t>
              </a:r>
              <a:endParaRPr lang="en-US" altLang="zh-CN"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0316" y="2208327"/>
              <a:ext cx="2325600" cy="1651513"/>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6" decel="100000" fill="hold"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12192000" cy="4330700"/>
          </a:xfrm>
          <a:prstGeom prst="rect">
            <a:avLst/>
          </a:prstGeom>
        </p:spPr>
      </p:pic>
      <p:sp>
        <p:nvSpPr>
          <p:cNvPr id="2" name="文本框 1"/>
          <p:cNvSpPr txBox="1"/>
          <p:nvPr/>
        </p:nvSpPr>
        <p:spPr>
          <a:xfrm>
            <a:off x="603250" y="461804"/>
            <a:ext cx="2339102"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金融专属产品</a:t>
            </a:r>
          </a:p>
        </p:txBody>
      </p:sp>
      <p:sp>
        <p:nvSpPr>
          <p:cNvPr id="3" name="文本框 2"/>
          <p:cNvSpPr txBox="1"/>
          <p:nvPr/>
        </p:nvSpPr>
        <p:spPr>
          <a:xfrm>
            <a:off x="603250" y="1037411"/>
            <a:ext cx="5840060"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提供</a:t>
            </a:r>
            <a:r>
              <a:rPr lang="en-US" altLang="zh-CN" dirty="0">
                <a:solidFill>
                  <a:schemeClr val="tx1">
                    <a:lumMod val="85000"/>
                    <a:lumOff val="15000"/>
                  </a:schemeClr>
                </a:solidFill>
                <a:latin typeface="思源黑体 CN Light" panose="020B0300000000000000" pitchFamily="34" charset="-122"/>
                <a:ea typeface="思源黑体 CN Light" panose="020B0300000000000000" pitchFamily="34" charset="-122"/>
              </a:rPr>
              <a:t>100%</a:t>
            </a:r>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为您量身打造的金融云服务，业务上云无门槛</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57" y="2412131"/>
            <a:ext cx="3990867" cy="2798194"/>
          </a:xfrm>
          <a:prstGeom prst="rect">
            <a:avLst/>
          </a:prstGeom>
        </p:spPr>
      </p:pic>
      <p:sp>
        <p:nvSpPr>
          <p:cNvPr id="8" name="矩形 7"/>
          <p:cNvSpPr/>
          <p:nvPr/>
        </p:nvSpPr>
        <p:spPr>
          <a:xfrm>
            <a:off x="4077297" y="2380654"/>
            <a:ext cx="1236236" cy="400110"/>
          </a:xfrm>
          <a:prstGeom prst="rect">
            <a:avLst/>
          </a:prstGeom>
        </p:spPr>
        <p:txBody>
          <a:bodyPr wrap="none">
            <a:spAutoFit/>
          </a:bodyPr>
          <a:lstStyle/>
          <a:p>
            <a:r>
              <a:rPr lang="zh-CN" altLang="en-US" sz="2000" b="1" dirty="0">
                <a:solidFill>
                  <a:srgbClr val="0073D2"/>
                </a:solidFill>
                <a:latin typeface="思源黑体 CN Light" panose="020B0300000000000000" pitchFamily="34" charset="-122"/>
                <a:ea typeface="思源黑体 CN Light" panose="020B0300000000000000" pitchFamily="34" charset="-122"/>
              </a:rPr>
              <a:t>金融专区</a:t>
            </a:r>
          </a:p>
        </p:txBody>
      </p:sp>
      <p:sp>
        <p:nvSpPr>
          <p:cNvPr id="9" name="矩形 8"/>
          <p:cNvSpPr/>
          <p:nvPr/>
        </p:nvSpPr>
        <p:spPr>
          <a:xfrm>
            <a:off x="4077297" y="2879703"/>
            <a:ext cx="7178988" cy="1200329"/>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思源黑体 CN Light" panose="020B0300000000000000" pitchFamily="34" charset="-122"/>
                <a:ea typeface="思源黑体 CN Light" panose="020B0300000000000000" pitchFamily="34" charset="-122"/>
              </a:rPr>
              <a:t>国内公有云领域首家国标</a:t>
            </a:r>
            <a:r>
              <a:rPr lang="en-US" altLang="zh-CN" sz="1600" dirty="0">
                <a:solidFill>
                  <a:schemeClr val="tx1">
                    <a:lumMod val="50000"/>
                    <a:lumOff val="50000"/>
                  </a:schemeClr>
                </a:solidFill>
                <a:latin typeface="思源黑体 CN Light" panose="020B0300000000000000" pitchFamily="34" charset="-122"/>
                <a:ea typeface="思源黑体 CN Light" panose="020B0300000000000000" pitchFamily="34" charset="-122"/>
              </a:rPr>
              <a:t>GB50174-A</a:t>
            </a:r>
            <a:r>
              <a:rPr lang="zh-CN" altLang="en-US" sz="1600" dirty="0">
                <a:solidFill>
                  <a:schemeClr val="tx1">
                    <a:lumMod val="50000"/>
                    <a:lumOff val="50000"/>
                  </a:schemeClr>
                </a:solidFill>
                <a:latin typeface="思源黑体 CN Light" panose="020B0300000000000000" pitchFamily="34" charset="-122"/>
                <a:ea typeface="思源黑体 CN Light" panose="020B0300000000000000" pitchFamily="34" charset="-122"/>
              </a:rPr>
              <a:t>类金融合规机房，十万级数据中心多年运营经验，国际顶尖数据中心技术；双路独立网络出口，消除单点故障风险；特殊设备物理托管。</a:t>
            </a:r>
          </a:p>
        </p:txBody>
      </p:sp>
      <p:grpSp>
        <p:nvGrpSpPr>
          <p:cNvPr id="5" name="组合 4"/>
          <p:cNvGrpSpPr/>
          <p:nvPr/>
        </p:nvGrpSpPr>
        <p:grpSpPr>
          <a:xfrm>
            <a:off x="4737697" y="4266424"/>
            <a:ext cx="1435228" cy="1113353"/>
            <a:chOff x="4737697" y="4266424"/>
            <a:chExt cx="1435228" cy="1113353"/>
          </a:xfrm>
        </p:grpSpPr>
        <p:sp>
          <p:nvSpPr>
            <p:cNvPr id="11" name="文本框 10"/>
            <p:cNvSpPr txBox="1"/>
            <p:nvPr/>
          </p:nvSpPr>
          <p:spPr>
            <a:xfrm>
              <a:off x="4737697" y="4266424"/>
              <a:ext cx="1415772" cy="830997"/>
            </a:xfrm>
            <a:prstGeom prst="rect">
              <a:avLst/>
            </a:prstGeom>
            <a:solidFill>
              <a:srgbClr val="F2F2F2"/>
            </a:solidFill>
          </p:spPr>
          <p:txBody>
            <a:bodyPr wrap="none" rtlCol="0">
              <a:spAutoFit/>
            </a:bodyPr>
            <a:lstStyle/>
            <a:p>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合规</a:t>
              </a:r>
            </a:p>
          </p:txBody>
        </p:sp>
        <p:sp>
          <p:nvSpPr>
            <p:cNvPr id="13" name="矩形 12"/>
            <p:cNvSpPr/>
            <p:nvPr/>
          </p:nvSpPr>
          <p:spPr>
            <a:xfrm>
              <a:off x="4757153" y="4956456"/>
              <a:ext cx="1415772" cy="423321"/>
            </a:xfrm>
            <a:prstGeom prst="rect">
              <a:avLst/>
            </a:prstGeom>
          </p:spPr>
          <p:txBody>
            <a:bodyPr wrap="none">
              <a:spAutoFit/>
            </a:bodyPr>
            <a:lstStyle/>
            <a:p>
              <a:pP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金融监管验收</a:t>
              </a:r>
            </a:p>
          </p:txBody>
        </p:sp>
      </p:grpSp>
      <p:cxnSp>
        <p:nvCxnSpPr>
          <p:cNvPr id="16" name="直接连接符 15"/>
          <p:cNvCxnSpPr/>
          <p:nvPr/>
        </p:nvCxnSpPr>
        <p:spPr>
          <a:xfrm>
            <a:off x="6496387" y="4396085"/>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902317" y="4266424"/>
            <a:ext cx="1415772" cy="1113353"/>
            <a:chOff x="6902317" y="4266424"/>
            <a:chExt cx="1415772" cy="1113353"/>
          </a:xfrm>
        </p:grpSpPr>
        <p:sp>
          <p:nvSpPr>
            <p:cNvPr id="27" name="文本框 26"/>
            <p:cNvSpPr txBox="1"/>
            <p:nvPr/>
          </p:nvSpPr>
          <p:spPr>
            <a:xfrm>
              <a:off x="6902317" y="4266424"/>
              <a:ext cx="1415772" cy="830997"/>
            </a:xfrm>
            <a:prstGeom prst="rect">
              <a:avLst/>
            </a:prstGeom>
            <a:solidFill>
              <a:srgbClr val="F2F2F2"/>
            </a:solidFill>
          </p:spPr>
          <p:txBody>
            <a:bodyPr wrap="none" rtlCol="0">
              <a:spAutoFit/>
            </a:bodyPr>
            <a:lstStyle/>
            <a:p>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独享</a:t>
              </a:r>
            </a:p>
          </p:txBody>
        </p:sp>
        <p:sp>
          <p:nvSpPr>
            <p:cNvPr id="28" name="矩形 27"/>
            <p:cNvSpPr/>
            <p:nvPr/>
          </p:nvSpPr>
          <p:spPr>
            <a:xfrm>
              <a:off x="7005593" y="4956456"/>
              <a:ext cx="1210588" cy="423321"/>
            </a:xfrm>
            <a:prstGeom prst="rect">
              <a:avLst/>
            </a:prstGeom>
          </p:spPr>
          <p:txBody>
            <a:bodyPr wrap="none">
              <a:spAutoFit/>
            </a:bodyPr>
            <a:lstStyle/>
            <a:p>
              <a:pP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专属服务器</a:t>
              </a:r>
            </a:p>
          </p:txBody>
        </p:sp>
      </p:grpSp>
      <p:cxnSp>
        <p:nvCxnSpPr>
          <p:cNvPr id="29" name="直接连接符 28"/>
          <p:cNvCxnSpPr/>
          <p:nvPr/>
        </p:nvCxnSpPr>
        <p:spPr>
          <a:xfrm>
            <a:off x="8751907" y="4396085"/>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9066937" y="4266423"/>
            <a:ext cx="1415772" cy="1113353"/>
            <a:chOff x="9066937" y="4266423"/>
            <a:chExt cx="1415772" cy="1113353"/>
          </a:xfrm>
        </p:grpSpPr>
        <p:sp>
          <p:nvSpPr>
            <p:cNvPr id="30" name="文本框 29"/>
            <p:cNvSpPr txBox="1"/>
            <p:nvPr/>
          </p:nvSpPr>
          <p:spPr>
            <a:xfrm>
              <a:off x="9066937" y="4266423"/>
              <a:ext cx="1415772" cy="830997"/>
            </a:xfrm>
            <a:prstGeom prst="rect">
              <a:avLst/>
            </a:prstGeom>
            <a:solidFill>
              <a:srgbClr val="F2F2F2"/>
            </a:solidFill>
          </p:spPr>
          <p:txBody>
            <a:bodyPr wrap="none" rtlCol="0">
              <a:spAutoFit/>
            </a:bodyPr>
            <a:lstStyle/>
            <a:p>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灵活</a:t>
              </a:r>
            </a:p>
          </p:txBody>
        </p:sp>
        <p:sp>
          <p:nvSpPr>
            <p:cNvPr id="31" name="矩形 30"/>
            <p:cNvSpPr/>
            <p:nvPr/>
          </p:nvSpPr>
          <p:spPr>
            <a:xfrm>
              <a:off x="9284513" y="4956455"/>
              <a:ext cx="1005403" cy="423321"/>
            </a:xfrm>
            <a:prstGeom prst="rect">
              <a:avLst/>
            </a:prstGeom>
          </p:spPr>
          <p:txBody>
            <a:bodyPr wrap="none">
              <a:spAutoFit/>
            </a:bodyPr>
            <a:lstStyle/>
            <a:p>
              <a:pP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弹性扩展</a:t>
              </a: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12192000" cy="4330700"/>
          </a:xfrm>
          <a:prstGeom prst="rect">
            <a:avLst/>
          </a:prstGeom>
        </p:spPr>
      </p:pic>
      <p:sp>
        <p:nvSpPr>
          <p:cNvPr id="2" name="文本框 1"/>
          <p:cNvSpPr txBox="1"/>
          <p:nvPr/>
        </p:nvSpPr>
        <p:spPr>
          <a:xfrm>
            <a:off x="603250" y="461804"/>
            <a:ext cx="2339102"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金融专属产品</a:t>
            </a:r>
          </a:p>
        </p:txBody>
      </p:sp>
      <p:sp>
        <p:nvSpPr>
          <p:cNvPr id="3" name="文本框 2"/>
          <p:cNvSpPr txBox="1"/>
          <p:nvPr/>
        </p:nvSpPr>
        <p:spPr>
          <a:xfrm>
            <a:off x="603250" y="1037411"/>
            <a:ext cx="5840060"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提供</a:t>
            </a:r>
            <a:r>
              <a:rPr lang="en-US" altLang="zh-CN" dirty="0">
                <a:solidFill>
                  <a:schemeClr val="tx1">
                    <a:lumMod val="85000"/>
                    <a:lumOff val="15000"/>
                  </a:schemeClr>
                </a:solidFill>
                <a:latin typeface="思源黑体 CN Light" panose="020B0300000000000000" pitchFamily="34" charset="-122"/>
                <a:ea typeface="思源黑体 CN Light" panose="020B0300000000000000" pitchFamily="34" charset="-122"/>
              </a:rPr>
              <a:t>100%</a:t>
            </a:r>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为您量身打造的金融云服务，业务上云无门槛</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0406" y="2173465"/>
            <a:ext cx="1499128" cy="400110"/>
          </a:xfrm>
          <a:prstGeom prst="rect">
            <a:avLst/>
          </a:prstGeom>
        </p:spPr>
        <p:txBody>
          <a:bodyPr wrap="none">
            <a:spAutoFit/>
          </a:bodyPr>
          <a:lstStyle/>
          <a:p>
            <a:r>
              <a:rPr lang="zh-CN" altLang="en-US" sz="2000" b="1" dirty="0">
                <a:solidFill>
                  <a:srgbClr val="0073D2"/>
                </a:solidFill>
                <a:latin typeface="思源黑体 CN Light" panose="020B0300000000000000" pitchFamily="34" charset="-122"/>
                <a:ea typeface="思源黑体 CN Light" panose="020B0300000000000000" pitchFamily="34" charset="-122"/>
              </a:rPr>
              <a:t>金融大数据</a:t>
            </a:r>
          </a:p>
        </p:txBody>
      </p:sp>
      <p:sp>
        <p:nvSpPr>
          <p:cNvPr id="9" name="矩形 8"/>
          <p:cNvSpPr/>
          <p:nvPr/>
        </p:nvSpPr>
        <p:spPr>
          <a:xfrm>
            <a:off x="710406" y="2672514"/>
            <a:ext cx="7178988" cy="1569660"/>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思源黑体 CN Light" panose="020B0300000000000000" pitchFamily="34" charset="-122"/>
                <a:ea typeface="思源黑体 CN Light" panose="020B0300000000000000" pitchFamily="34" charset="-122"/>
              </a:rPr>
              <a:t>腾讯云大数据依托腾讯多年积累，为您一键式搭建独享大数据分析平台，提供精准个性化用户分析报告，以及反欺诈风控、数据分析等数据应用，深入挖掘客户价值，有效提升数据分析和商业决策效率，降低金融风险，精准触达目标用户。</a:t>
            </a:r>
          </a:p>
        </p:txBody>
      </p:sp>
      <p:grpSp>
        <p:nvGrpSpPr>
          <p:cNvPr id="7" name="组合 6"/>
          <p:cNvGrpSpPr/>
          <p:nvPr/>
        </p:nvGrpSpPr>
        <p:grpSpPr>
          <a:xfrm>
            <a:off x="1370806" y="4364035"/>
            <a:ext cx="1415772" cy="1113353"/>
            <a:chOff x="1370806" y="4364035"/>
            <a:chExt cx="1415772" cy="1113353"/>
          </a:xfrm>
        </p:grpSpPr>
        <p:sp>
          <p:nvSpPr>
            <p:cNvPr id="11" name="文本框 10"/>
            <p:cNvSpPr txBox="1"/>
            <p:nvPr/>
          </p:nvSpPr>
          <p:spPr>
            <a:xfrm>
              <a:off x="1370806" y="4364035"/>
              <a:ext cx="1415772" cy="830997"/>
            </a:xfrm>
            <a:prstGeom prst="rect">
              <a:avLst/>
            </a:prstGeom>
            <a:solidFill>
              <a:srgbClr val="F2F2F2"/>
            </a:solidFill>
          </p:spPr>
          <p:txBody>
            <a:bodyPr wrap="none" rtlCol="0">
              <a:spAutoFit/>
            </a:bodyPr>
            <a:lstStyle/>
            <a:p>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海量</a:t>
              </a:r>
            </a:p>
          </p:txBody>
        </p:sp>
        <p:sp>
          <p:nvSpPr>
            <p:cNvPr id="13" name="矩形 12"/>
            <p:cNvSpPr/>
            <p:nvPr/>
          </p:nvSpPr>
          <p:spPr>
            <a:xfrm>
              <a:off x="1451222" y="5054067"/>
              <a:ext cx="1210588" cy="423321"/>
            </a:xfrm>
            <a:prstGeom prst="rect">
              <a:avLst/>
            </a:prstGeom>
          </p:spPr>
          <p:txBody>
            <a:bodyPr wrap="none">
              <a:spAutoFit/>
            </a:bodyPr>
            <a:lstStyle/>
            <a:p>
              <a:pP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多维度数据</a:t>
              </a:r>
            </a:p>
          </p:txBody>
        </p:sp>
      </p:grpSp>
      <p:cxnSp>
        <p:nvCxnSpPr>
          <p:cNvPr id="16" name="直接连接符 15"/>
          <p:cNvCxnSpPr/>
          <p:nvPr/>
        </p:nvCxnSpPr>
        <p:spPr>
          <a:xfrm>
            <a:off x="3129496" y="4493696"/>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501542" y="4364035"/>
            <a:ext cx="1449656" cy="1151697"/>
            <a:chOff x="3501542" y="4364035"/>
            <a:chExt cx="1449656" cy="1151697"/>
          </a:xfrm>
        </p:grpSpPr>
        <p:sp>
          <p:nvSpPr>
            <p:cNvPr id="27" name="文本框 26"/>
            <p:cNvSpPr txBox="1"/>
            <p:nvPr/>
          </p:nvSpPr>
          <p:spPr>
            <a:xfrm>
              <a:off x="3535426" y="4364035"/>
              <a:ext cx="1415772" cy="830997"/>
            </a:xfrm>
            <a:prstGeom prst="rect">
              <a:avLst/>
            </a:prstGeom>
            <a:solidFill>
              <a:srgbClr val="F2F2F2"/>
            </a:solidFill>
          </p:spPr>
          <p:txBody>
            <a:bodyPr wrap="none" rtlCol="0">
              <a:spAutoFit/>
            </a:bodyPr>
            <a:lstStyle/>
            <a:p>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实时</a:t>
              </a:r>
            </a:p>
          </p:txBody>
        </p:sp>
        <p:sp>
          <p:nvSpPr>
            <p:cNvPr id="28" name="矩形 27"/>
            <p:cNvSpPr/>
            <p:nvPr/>
          </p:nvSpPr>
          <p:spPr>
            <a:xfrm>
              <a:off x="3501542" y="5054067"/>
              <a:ext cx="1415772" cy="461665"/>
            </a:xfrm>
            <a:prstGeom prst="rect">
              <a:avLst/>
            </a:prstGeom>
          </p:spPr>
          <p:txBody>
            <a:bodyPr wrap="none">
              <a:spAutoFit/>
            </a:bodyPr>
            <a:lstStyle/>
            <a:p>
              <a:pP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秒级数据转化</a:t>
              </a:r>
            </a:p>
          </p:txBody>
        </p:sp>
      </p:grpSp>
      <p:cxnSp>
        <p:nvCxnSpPr>
          <p:cNvPr id="29" name="直接连接符 28"/>
          <p:cNvCxnSpPr/>
          <p:nvPr/>
        </p:nvCxnSpPr>
        <p:spPr>
          <a:xfrm>
            <a:off x="5385016" y="4493696"/>
            <a:ext cx="0" cy="77203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00046" y="4364034"/>
            <a:ext cx="1415772" cy="1113353"/>
            <a:chOff x="5700046" y="4364034"/>
            <a:chExt cx="1415772" cy="1113353"/>
          </a:xfrm>
        </p:grpSpPr>
        <p:sp>
          <p:nvSpPr>
            <p:cNvPr id="30" name="文本框 29"/>
            <p:cNvSpPr txBox="1"/>
            <p:nvPr/>
          </p:nvSpPr>
          <p:spPr>
            <a:xfrm>
              <a:off x="5700046" y="4364034"/>
              <a:ext cx="1415772" cy="830997"/>
            </a:xfrm>
            <a:prstGeom prst="rect">
              <a:avLst/>
            </a:prstGeom>
            <a:solidFill>
              <a:srgbClr val="F2F2F2"/>
            </a:solidFill>
          </p:spPr>
          <p:txBody>
            <a:bodyPr wrap="none" rtlCol="0">
              <a:spAutoFit/>
            </a:bodyPr>
            <a:lstStyle/>
            <a:p>
              <a:r>
                <a:rPr lang="zh-CN" altLang="en-US" sz="48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精准</a:t>
              </a:r>
            </a:p>
          </p:txBody>
        </p:sp>
        <p:sp>
          <p:nvSpPr>
            <p:cNvPr id="31" name="矩形 30"/>
            <p:cNvSpPr/>
            <p:nvPr/>
          </p:nvSpPr>
          <p:spPr>
            <a:xfrm>
              <a:off x="5803322" y="5054066"/>
              <a:ext cx="1210588" cy="423321"/>
            </a:xfrm>
            <a:prstGeom prst="rect">
              <a:avLst/>
            </a:prstGeom>
          </p:spPr>
          <p:txBody>
            <a:bodyPr wrap="none">
              <a:spAutoFit/>
            </a:bodyPr>
            <a:lstStyle/>
            <a:p>
              <a:pP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场景化营销</a:t>
              </a: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357" y="2274720"/>
            <a:ext cx="3800967" cy="2665046"/>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12192000" cy="4330700"/>
          </a:xfrm>
          <a:prstGeom prst="rect">
            <a:avLst/>
          </a:prstGeom>
        </p:spPr>
      </p:pic>
      <p:sp>
        <p:nvSpPr>
          <p:cNvPr id="2" name="文本框 1"/>
          <p:cNvSpPr txBox="1"/>
          <p:nvPr/>
        </p:nvSpPr>
        <p:spPr>
          <a:xfrm>
            <a:off x="603250" y="461804"/>
            <a:ext cx="1620957"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活动流程</a:t>
            </a:r>
          </a:p>
        </p:txBody>
      </p:sp>
      <p:sp>
        <p:nvSpPr>
          <p:cNvPr id="3" name="文本框 2"/>
          <p:cNvSpPr txBox="1"/>
          <p:nvPr/>
        </p:nvSpPr>
        <p:spPr>
          <a:xfrm>
            <a:off x="603250" y="1037411"/>
            <a:ext cx="2262158"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前海梦工场走进腾讯</a:t>
            </a:r>
          </a:p>
        </p:txBody>
      </p:sp>
      <p:cxnSp>
        <p:nvCxnSpPr>
          <p:cNvPr id="4" name="直接连接符 3"/>
          <p:cNvCxnSpPr/>
          <p:nvPr/>
        </p:nvCxnSpPr>
        <p:spPr>
          <a:xfrm>
            <a:off x="710406" y="1006455"/>
            <a:ext cx="194524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399723" y="2842245"/>
            <a:ext cx="725683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rot="5400000">
            <a:off x="1451884" y="2744818"/>
            <a:ext cx="386715" cy="194854"/>
            <a:chOff x="5866133" y="6441144"/>
            <a:chExt cx="386715" cy="194854"/>
          </a:xfrm>
        </p:grpSpPr>
        <p:cxnSp>
          <p:nvCxnSpPr>
            <p:cNvPr id="11" name="直接连接符 10"/>
            <p:cNvCxnSpPr/>
            <p:nvPr/>
          </p:nvCxnSpPr>
          <p:spPr>
            <a:xfrm>
              <a:off x="5866133" y="6441144"/>
              <a:ext cx="194854" cy="194854"/>
            </a:xfrm>
            <a:prstGeom prst="line">
              <a:avLst/>
            </a:prstGeom>
            <a:solidFill>
              <a:srgbClr val="FFC000"/>
            </a:solidFill>
            <a:ln w="19050">
              <a:solidFill>
                <a:srgbClr val="006ECC"/>
              </a:solidFil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V="1">
              <a:off x="6051461" y="6441621"/>
              <a:ext cx="201387" cy="193358"/>
            </a:xfrm>
            <a:prstGeom prst="line">
              <a:avLst/>
            </a:prstGeom>
            <a:solidFill>
              <a:srgbClr val="FFC000"/>
            </a:solidFill>
            <a:ln w="19050">
              <a:solidFill>
                <a:srgbClr val="006ECC"/>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3151590" y="2746995"/>
            <a:ext cx="190500" cy="190500"/>
          </a:xfrm>
          <a:prstGeom prst="ellipse">
            <a:avLst/>
          </a:prstGeom>
          <a:solidFill>
            <a:srgbClr val="F2F2F2"/>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rot="16200000" flipH="1">
            <a:off x="10215067" y="2744819"/>
            <a:ext cx="386715" cy="194854"/>
            <a:chOff x="5866133" y="6441144"/>
            <a:chExt cx="386715" cy="194854"/>
          </a:xfrm>
        </p:grpSpPr>
        <p:cxnSp>
          <p:nvCxnSpPr>
            <p:cNvPr id="15" name="直接连接符 14"/>
            <p:cNvCxnSpPr/>
            <p:nvPr/>
          </p:nvCxnSpPr>
          <p:spPr>
            <a:xfrm>
              <a:off x="5866133" y="6441144"/>
              <a:ext cx="194854" cy="194854"/>
            </a:xfrm>
            <a:prstGeom prst="line">
              <a:avLst/>
            </a:prstGeom>
            <a:solidFill>
              <a:srgbClr val="FFC000"/>
            </a:solidFill>
            <a:ln w="19050">
              <a:solidFill>
                <a:srgbClr val="006ECC"/>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V="1">
              <a:off x="6051461" y="6441621"/>
              <a:ext cx="201387" cy="193358"/>
            </a:xfrm>
            <a:prstGeom prst="line">
              <a:avLst/>
            </a:prstGeom>
            <a:solidFill>
              <a:srgbClr val="FFC000"/>
            </a:solidFill>
            <a:ln w="19050">
              <a:solidFill>
                <a:srgbClr val="006ECC"/>
              </a:solidFill>
            </a:ln>
          </p:spPr>
          <p:style>
            <a:lnRef idx="1">
              <a:schemeClr val="accent1"/>
            </a:lnRef>
            <a:fillRef idx="0">
              <a:schemeClr val="accent1"/>
            </a:fillRef>
            <a:effectRef idx="0">
              <a:schemeClr val="accent1"/>
            </a:effectRef>
            <a:fontRef idx="minor">
              <a:schemeClr val="tx1"/>
            </a:fontRef>
          </p:style>
        </p:cxnSp>
      </p:grpSp>
      <p:sp>
        <p:nvSpPr>
          <p:cNvPr id="17" name="椭圆 16"/>
          <p:cNvSpPr/>
          <p:nvPr/>
        </p:nvSpPr>
        <p:spPr>
          <a:xfrm>
            <a:off x="4586190" y="2746995"/>
            <a:ext cx="190500" cy="190500"/>
          </a:xfrm>
          <a:prstGeom prst="ellipse">
            <a:avLst/>
          </a:prstGeom>
          <a:solidFill>
            <a:srgbClr val="F2F2F2"/>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020790" y="2746995"/>
            <a:ext cx="190500" cy="190500"/>
          </a:xfrm>
          <a:prstGeom prst="ellipse">
            <a:avLst/>
          </a:prstGeom>
          <a:solidFill>
            <a:srgbClr val="006ECC"/>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455390" y="2746995"/>
            <a:ext cx="190500" cy="190500"/>
          </a:xfrm>
          <a:prstGeom prst="ellipse">
            <a:avLst/>
          </a:prstGeom>
          <a:solidFill>
            <a:srgbClr val="F2F2F2"/>
          </a:solidFill>
          <a:ln>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889990" y="2747810"/>
            <a:ext cx="190500" cy="190500"/>
          </a:xfrm>
          <a:prstGeom prst="ellipse">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08258" y="3031930"/>
            <a:ext cx="877163" cy="584775"/>
          </a:xfrm>
          <a:prstGeom prst="rect">
            <a:avLst/>
          </a:prstGeom>
          <a:noFill/>
        </p:spPr>
        <p:txBody>
          <a:bodyPr wrap="none" rtlCol="0">
            <a:spAutoFit/>
          </a:bodyPr>
          <a:lstStyle/>
          <a:p>
            <a:pPr algn="ctr"/>
            <a:r>
              <a:rPr lang="zh-CN" altLang="en-US" dirty="0">
                <a:solidFill>
                  <a:schemeClr val="tx1">
                    <a:lumMod val="50000"/>
                    <a:lumOff val="50000"/>
                  </a:schemeClr>
                </a:solidFill>
                <a:latin typeface="思源黑体 CN Light" panose="020B0300000000000000" pitchFamily="34" charset="-122"/>
                <a:ea typeface="思源黑体 CN Light" panose="020B0300000000000000" pitchFamily="34" charset="-122"/>
              </a:rPr>
              <a:t>北京站</a:t>
            </a:r>
            <a:endParaRPr lang="en-US" altLang="zh-CN"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gn="ct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1</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月</a:t>
            </a: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1</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日</a:t>
            </a:r>
          </a:p>
        </p:txBody>
      </p:sp>
      <p:sp>
        <p:nvSpPr>
          <p:cNvPr id="24" name="文本框 23"/>
          <p:cNvSpPr txBox="1"/>
          <p:nvPr/>
        </p:nvSpPr>
        <p:spPr>
          <a:xfrm>
            <a:off x="4242860" y="3031930"/>
            <a:ext cx="877163" cy="584775"/>
          </a:xfrm>
          <a:prstGeom prst="rect">
            <a:avLst/>
          </a:prstGeom>
          <a:noFill/>
        </p:spPr>
        <p:txBody>
          <a:bodyPr wrap="none" rtlCol="0">
            <a:spAutoFit/>
          </a:bodyPr>
          <a:lstStyle/>
          <a:p>
            <a:pPr algn="ctr"/>
            <a:r>
              <a:rPr lang="zh-CN" altLang="en-US" dirty="0">
                <a:solidFill>
                  <a:schemeClr val="tx1">
                    <a:lumMod val="50000"/>
                    <a:lumOff val="50000"/>
                  </a:schemeClr>
                </a:solidFill>
                <a:latin typeface="思源黑体 CN Light" panose="020B0300000000000000" pitchFamily="34" charset="-122"/>
                <a:ea typeface="思源黑体 CN Light" panose="020B0300000000000000" pitchFamily="34" charset="-122"/>
              </a:rPr>
              <a:t>深圳站</a:t>
            </a:r>
            <a:endParaRPr lang="en-US" altLang="zh-CN"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gn="ct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3</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月底</a:t>
            </a:r>
          </a:p>
        </p:txBody>
      </p:sp>
      <p:sp>
        <p:nvSpPr>
          <p:cNvPr id="25" name="文本框 24"/>
          <p:cNvSpPr txBox="1"/>
          <p:nvPr/>
        </p:nvSpPr>
        <p:spPr>
          <a:xfrm>
            <a:off x="5663854" y="3031930"/>
            <a:ext cx="877163" cy="584775"/>
          </a:xfrm>
          <a:prstGeom prst="rect">
            <a:avLst/>
          </a:prstGeom>
          <a:noFill/>
        </p:spPr>
        <p:txBody>
          <a:bodyPr wrap="none" rtlCol="0">
            <a:spAutoFit/>
          </a:bodyPr>
          <a:lstStyle/>
          <a:p>
            <a:pPr algn="ctr"/>
            <a:r>
              <a:rPr lang="zh-CN" altLang="en-US" dirty="0">
                <a:solidFill>
                  <a:schemeClr val="tx1">
                    <a:lumMod val="50000"/>
                    <a:lumOff val="50000"/>
                  </a:schemeClr>
                </a:solidFill>
                <a:latin typeface="思源黑体 CN Light" panose="020B0300000000000000" pitchFamily="34" charset="-122"/>
                <a:ea typeface="思源黑体 CN Light" panose="020B0300000000000000" pitchFamily="34" charset="-122"/>
              </a:rPr>
              <a:t>杭州站</a:t>
            </a:r>
            <a:endParaRPr lang="en-US" altLang="zh-CN"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gn="ct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6</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月</a:t>
            </a: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15</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日</a:t>
            </a:r>
          </a:p>
        </p:txBody>
      </p:sp>
      <p:sp>
        <p:nvSpPr>
          <p:cNvPr id="26" name="文本框 25"/>
          <p:cNvSpPr txBox="1"/>
          <p:nvPr/>
        </p:nvSpPr>
        <p:spPr>
          <a:xfrm>
            <a:off x="7112058" y="3031930"/>
            <a:ext cx="877163" cy="584775"/>
          </a:xfrm>
          <a:prstGeom prst="rect">
            <a:avLst/>
          </a:prstGeom>
          <a:noFill/>
        </p:spPr>
        <p:txBody>
          <a:bodyPr wrap="none" rtlCol="0">
            <a:spAutoFit/>
          </a:bodyPr>
          <a:lstStyle/>
          <a:p>
            <a:pPr algn="ctr"/>
            <a:r>
              <a:rPr lang="zh-CN" altLang="en-US" dirty="0">
                <a:solidFill>
                  <a:schemeClr val="tx1">
                    <a:lumMod val="50000"/>
                    <a:lumOff val="50000"/>
                  </a:schemeClr>
                </a:solidFill>
                <a:latin typeface="思源黑体 CN Light" panose="020B0300000000000000" pitchFamily="34" charset="-122"/>
                <a:ea typeface="思源黑体 CN Light" panose="020B0300000000000000" pitchFamily="34" charset="-122"/>
              </a:rPr>
              <a:t>广州站</a:t>
            </a:r>
            <a:endParaRPr lang="en-US" altLang="zh-CN"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gn="ct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7</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月</a:t>
            </a:r>
            <a:r>
              <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25</a:t>
            </a: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日</a:t>
            </a:r>
          </a:p>
        </p:txBody>
      </p:sp>
      <p:sp>
        <p:nvSpPr>
          <p:cNvPr id="27" name="文本框 26"/>
          <p:cNvSpPr txBox="1"/>
          <p:nvPr/>
        </p:nvSpPr>
        <p:spPr>
          <a:xfrm>
            <a:off x="8537912" y="3031930"/>
            <a:ext cx="902811" cy="307777"/>
          </a:xfrm>
          <a:prstGeom prst="rect">
            <a:avLst/>
          </a:prstGeom>
          <a:noFill/>
        </p:spPr>
        <p:txBody>
          <a:bodyPr wrap="none" rtlCol="0">
            <a:spAutoFit/>
          </a:bodyPr>
          <a:lstStyle/>
          <a:p>
            <a:pPr algn="ctr"/>
            <a:r>
              <a:rPr lang="zh-CN" altLang="en-US" sz="1400" dirty="0">
                <a:solidFill>
                  <a:schemeClr val="bg1">
                    <a:lumMod val="65000"/>
                  </a:schemeClr>
                </a:solidFill>
                <a:latin typeface="思源黑体 CN Light" panose="020B0300000000000000" pitchFamily="34" charset="-122"/>
                <a:ea typeface="思源黑体 CN Light" panose="020B0300000000000000" pitchFamily="34" charset="-122"/>
              </a:rPr>
              <a:t>尽情期待</a:t>
            </a:r>
            <a:endParaRPr lang="zh-CN" altLang="en-US" sz="11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sp>
        <p:nvSpPr>
          <p:cNvPr id="28" name="矩形 27"/>
          <p:cNvSpPr/>
          <p:nvPr/>
        </p:nvSpPr>
        <p:spPr>
          <a:xfrm>
            <a:off x="1490678" y="4113626"/>
            <a:ext cx="1236236" cy="400110"/>
          </a:xfrm>
          <a:prstGeom prst="rect">
            <a:avLst/>
          </a:prstGeom>
        </p:spPr>
        <p:txBody>
          <a:bodyPr wrap="none">
            <a:spAutoFit/>
          </a:bodyPr>
          <a:lstStyle/>
          <a:p>
            <a:r>
              <a:rPr lang="zh-CN" altLang="en-US" sz="2000" b="1" dirty="0">
                <a:solidFill>
                  <a:srgbClr val="0073D2"/>
                </a:solidFill>
                <a:latin typeface="思源黑体 CN Light" panose="020B0300000000000000" pitchFamily="34" charset="-122"/>
                <a:ea typeface="思源黑体 CN Light" panose="020B0300000000000000" pitchFamily="34" charset="-122"/>
              </a:rPr>
              <a:t>活动描述</a:t>
            </a:r>
          </a:p>
        </p:txBody>
      </p:sp>
      <p:sp>
        <p:nvSpPr>
          <p:cNvPr id="29" name="矩形 28"/>
          <p:cNvSpPr/>
          <p:nvPr/>
        </p:nvSpPr>
        <p:spPr>
          <a:xfrm>
            <a:off x="1490678" y="4612675"/>
            <a:ext cx="9210644" cy="1569660"/>
          </a:xfrm>
          <a:prstGeom prst="rect">
            <a:avLst/>
          </a:prstGeom>
        </p:spPr>
        <p:txBody>
          <a:bodyPr wrap="square">
            <a:spAutoFit/>
          </a:bodyPr>
          <a:lstStyle/>
          <a:p>
            <a:pPr>
              <a:lnSpc>
                <a:spcPct val="150000"/>
              </a:lnSpc>
            </a:pPr>
            <a:r>
              <a:rPr lang="zh-CN" altLang="en-US" sz="1600" dirty="0">
                <a:solidFill>
                  <a:schemeClr val="tx1">
                    <a:lumMod val="50000"/>
                    <a:lumOff val="50000"/>
                  </a:schemeClr>
                </a:solidFill>
                <a:latin typeface="思源黑体 CN Light" panose="020B0300000000000000" pitchFamily="34" charset="-122"/>
                <a:ea typeface="思源黑体 CN Light" panose="020B0300000000000000" pitchFamily="34" charset="-122"/>
              </a:rPr>
              <a:t>这是一大段的活动描述，请在这里输入文字这是一大段的活动描述，请在这里输入文字这是一大段的活动描述，请在这里输入文字这是一大段的活动描述，请在这里输入文字这是一大段的活动描述，请在这里输入文字</a:t>
            </a:r>
          </a:p>
          <a:p>
            <a:pPr>
              <a:lnSpc>
                <a:spcPct val="150000"/>
              </a:lnSpc>
            </a:pPr>
            <a:endParaRPr lang="zh-CN" altLang="en-US" sz="16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300"/>
                                        <p:tgtEl>
                                          <p:spTgt spid="21"/>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300"/>
                                        <p:tgtEl>
                                          <p:spTgt spid="24"/>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300"/>
                                        <p:tgtEl>
                                          <p:spTgt spid="25"/>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300"/>
                                        <p:tgtEl>
                                          <p:spTgt spid="2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300"/>
                                        <p:tgtEl>
                                          <p:spTgt spid="27"/>
                                        </p:tgtEl>
                                      </p:cBhvr>
                                    </p:animEffect>
                                  </p:childTnLst>
                                </p:cTn>
                              </p:par>
                            </p:childTnLst>
                          </p:cTn>
                        </p:par>
                        <p:par>
                          <p:cTn id="54" fill="hold">
                            <p:stCondLst>
                              <p:cond delay="3500"/>
                            </p:stCondLst>
                            <p:childTnLst>
                              <p:par>
                                <p:cTn id="55" presetID="1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400"/>
                                        <p:tgtEl>
                                          <p:spTgt spid="14"/>
                                        </p:tgtEl>
                                        <p:attrNameLst>
                                          <p:attrName>ppt_x</p:attrName>
                                        </p:attrNameLst>
                                      </p:cBhvr>
                                      <p:tavLst>
                                        <p:tav tm="0">
                                          <p:val>
                                            <p:strVal val="#ppt_x-#ppt_w*1.125000"/>
                                          </p:val>
                                        </p:tav>
                                        <p:tav tm="100000">
                                          <p:val>
                                            <p:strVal val="#ppt_x"/>
                                          </p:val>
                                        </p:tav>
                                      </p:tavLst>
                                    </p:anim>
                                    <p:animEffect transition="in" filter="wipe(right)">
                                      <p:cBhvr>
                                        <p:cTn id="58" dur="400"/>
                                        <p:tgtEl>
                                          <p:spTgt spid="14"/>
                                        </p:tgtEl>
                                      </p:cBhvr>
                                    </p:animEffect>
                                  </p:childTnLst>
                                </p:cTn>
                              </p:par>
                              <p:par>
                                <p:cTn id="59" presetID="12" presetClass="entr" presetSubtype="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400"/>
                                        <p:tgtEl>
                                          <p:spTgt spid="10"/>
                                        </p:tgtEl>
                                        <p:attrNameLst>
                                          <p:attrName>ppt_x</p:attrName>
                                        </p:attrNameLst>
                                      </p:cBhvr>
                                      <p:tavLst>
                                        <p:tav tm="0">
                                          <p:val>
                                            <p:strVal val="#ppt_x+#ppt_w*1.125000"/>
                                          </p:val>
                                        </p:tav>
                                        <p:tav tm="100000">
                                          <p:val>
                                            <p:strVal val="#ppt_x"/>
                                          </p:val>
                                        </p:tav>
                                      </p:tavLst>
                                    </p:anim>
                                    <p:animEffect transition="in" filter="wipe(left)">
                                      <p:cBhvr>
                                        <p:cTn id="62" dur="400"/>
                                        <p:tgtEl>
                                          <p:spTgt spid="10"/>
                                        </p:tgtEl>
                                      </p:cBhvr>
                                    </p:animEffect>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1"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6740" r="10302"/>
          <a:stretch>
            <a:fillRect/>
          </a:stretch>
        </p:blipFill>
        <p:spPr>
          <a:xfrm>
            <a:off x="0" y="0"/>
            <a:ext cx="12204700" cy="6858000"/>
          </a:xfrm>
          <a:prstGeom prst="rect">
            <a:avLst/>
          </a:prstGeom>
        </p:spPr>
      </p:pic>
      <p:sp>
        <p:nvSpPr>
          <p:cNvPr id="5" name="矩形 4"/>
          <p:cNvSpPr/>
          <p:nvPr/>
        </p:nvSpPr>
        <p:spPr>
          <a:xfrm>
            <a:off x="0" y="0"/>
            <a:ext cx="122047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23952" y="2560935"/>
            <a:ext cx="6671071" cy="646331"/>
          </a:xfrm>
          <a:prstGeom prst="rect">
            <a:avLst/>
          </a:prstGeom>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用设计帮助客户创造更大的价值</a:t>
            </a:r>
          </a:p>
        </p:txBody>
      </p:sp>
      <p:sp>
        <p:nvSpPr>
          <p:cNvPr id="4" name="矩形 3"/>
          <p:cNvSpPr/>
          <p:nvPr/>
        </p:nvSpPr>
        <p:spPr>
          <a:xfrm>
            <a:off x="2517776" y="3429000"/>
            <a:ext cx="7083424" cy="338554"/>
          </a:xfrm>
          <a:prstGeom prst="rect">
            <a:avLst/>
          </a:prstGeom>
        </p:spPr>
        <p:txBody>
          <a:bodyPr wrap="square">
            <a:spAutoFit/>
          </a:bodyPr>
          <a:lstStyle/>
          <a:p>
            <a:pPr algn="ctr"/>
            <a:r>
              <a:rPr lang="en-US" altLang="zh-CN" sz="1600" dirty="0">
                <a:solidFill>
                  <a:srgbClr val="FFFFFF"/>
                </a:solidFill>
                <a:latin typeface="微软雅黑" panose="020B0503020204020204" pitchFamily="34" charset="-122"/>
                <a:ea typeface="微软雅黑" panose="020B0503020204020204" pitchFamily="34" charset="-122"/>
              </a:rPr>
              <a:t>PPT</a:t>
            </a:r>
            <a:r>
              <a:rPr lang="zh-CN" altLang="en-US" sz="1600" dirty="0">
                <a:solidFill>
                  <a:srgbClr val="FFFFFF"/>
                </a:solidFill>
                <a:latin typeface="微软雅黑" panose="020B0503020204020204" pitchFamily="34" charset="-122"/>
                <a:ea typeface="微软雅黑" panose="020B0503020204020204" pitchFamily="34" charset="-122"/>
              </a:rPr>
              <a:t>设计中我们将充分融合商业价值、用户价值、以及可以整合的技术</a:t>
            </a:r>
          </a:p>
        </p:txBody>
      </p:sp>
      <p:sp>
        <p:nvSpPr>
          <p:cNvPr id="6" name="Freeform 5">
            <a:hlinkClick r:id="rId3"/>
          </p:cNvPr>
          <p:cNvSpPr>
            <a:spLocks noEditPoints="1"/>
          </p:cNvSpPr>
          <p:nvPr/>
        </p:nvSpPr>
        <p:spPr bwMode="auto">
          <a:xfrm>
            <a:off x="11082703" y="6202424"/>
            <a:ext cx="781050" cy="251733"/>
          </a:xfrm>
          <a:custGeom>
            <a:avLst/>
            <a:gdLst>
              <a:gd name="T0" fmla="*/ 34 w 534"/>
              <a:gd name="T1" fmla="*/ 1 h 170"/>
              <a:gd name="T2" fmla="*/ 115 w 534"/>
              <a:gd name="T3" fmla="*/ 8 h 170"/>
              <a:gd name="T4" fmla="*/ 137 w 534"/>
              <a:gd name="T5" fmla="*/ 4 h 170"/>
              <a:gd name="T6" fmla="*/ 170 w 534"/>
              <a:gd name="T7" fmla="*/ 26 h 170"/>
              <a:gd name="T8" fmla="*/ 134 w 534"/>
              <a:gd name="T9" fmla="*/ 36 h 170"/>
              <a:gd name="T10" fmla="*/ 53 w 534"/>
              <a:gd name="T11" fmla="*/ 30 h 170"/>
              <a:gd name="T12" fmla="*/ 31 w 534"/>
              <a:gd name="T13" fmla="*/ 33 h 170"/>
              <a:gd name="T14" fmla="*/ 0 w 534"/>
              <a:gd name="T15" fmla="*/ 12 h 170"/>
              <a:gd name="T16" fmla="*/ 491 w 534"/>
              <a:gd name="T17" fmla="*/ 129 h 170"/>
              <a:gd name="T18" fmla="*/ 476 w 534"/>
              <a:gd name="T19" fmla="*/ 8 h 170"/>
              <a:gd name="T20" fmla="*/ 524 w 534"/>
              <a:gd name="T21" fmla="*/ 170 h 170"/>
              <a:gd name="T22" fmla="*/ 516 w 534"/>
              <a:gd name="T23" fmla="*/ 1 h 170"/>
              <a:gd name="T24" fmla="*/ 470 w 534"/>
              <a:gd name="T25" fmla="*/ 148 h 170"/>
              <a:gd name="T26" fmla="*/ 426 w 534"/>
              <a:gd name="T27" fmla="*/ 20 h 170"/>
              <a:gd name="T28" fmla="*/ 462 w 534"/>
              <a:gd name="T29" fmla="*/ 24 h 170"/>
              <a:gd name="T30" fmla="*/ 426 w 534"/>
              <a:gd name="T31" fmla="*/ 20 h 170"/>
              <a:gd name="T32" fmla="*/ 375 w 534"/>
              <a:gd name="T33" fmla="*/ 64 h 170"/>
              <a:gd name="T34" fmla="*/ 393 w 534"/>
              <a:gd name="T35" fmla="*/ 42 h 170"/>
              <a:gd name="T36" fmla="*/ 415 w 534"/>
              <a:gd name="T37" fmla="*/ 5 h 170"/>
              <a:gd name="T38" fmla="*/ 467 w 534"/>
              <a:gd name="T39" fmla="*/ 60 h 170"/>
              <a:gd name="T40" fmla="*/ 444 w 534"/>
              <a:gd name="T41" fmla="*/ 78 h 170"/>
              <a:gd name="T42" fmla="*/ 420 w 534"/>
              <a:gd name="T43" fmla="*/ 139 h 170"/>
              <a:gd name="T44" fmla="*/ 452 w 534"/>
              <a:gd name="T45" fmla="*/ 152 h 170"/>
              <a:gd name="T46" fmla="*/ 392 w 534"/>
              <a:gd name="T47" fmla="*/ 160 h 170"/>
              <a:gd name="T48" fmla="*/ 376 w 534"/>
              <a:gd name="T49" fmla="*/ 145 h 170"/>
              <a:gd name="T50" fmla="*/ 226 w 534"/>
              <a:gd name="T51" fmla="*/ 27 h 170"/>
              <a:gd name="T52" fmla="*/ 190 w 534"/>
              <a:gd name="T53" fmla="*/ 13 h 170"/>
              <a:gd name="T54" fmla="*/ 224 w 534"/>
              <a:gd name="T55" fmla="*/ 51 h 170"/>
              <a:gd name="T56" fmla="*/ 247 w 534"/>
              <a:gd name="T57" fmla="*/ 151 h 170"/>
              <a:gd name="T58" fmla="*/ 202 w 534"/>
              <a:gd name="T59" fmla="*/ 160 h 170"/>
              <a:gd name="T60" fmla="*/ 186 w 534"/>
              <a:gd name="T61" fmla="*/ 60 h 170"/>
              <a:gd name="T62" fmla="*/ 230 w 534"/>
              <a:gd name="T63" fmla="*/ 45 h 170"/>
              <a:gd name="T64" fmla="*/ 286 w 534"/>
              <a:gd name="T65" fmla="*/ 167 h 170"/>
              <a:gd name="T66" fmla="*/ 308 w 534"/>
              <a:gd name="T67" fmla="*/ 64 h 170"/>
              <a:gd name="T68" fmla="*/ 351 w 534"/>
              <a:gd name="T69" fmla="*/ 41 h 170"/>
              <a:gd name="T70" fmla="*/ 289 w 534"/>
              <a:gd name="T71" fmla="*/ 2 h 170"/>
              <a:gd name="T72" fmla="*/ 32 w 534"/>
              <a:gd name="T73" fmla="*/ 49 h 170"/>
              <a:gd name="T74" fmla="*/ 10 w 534"/>
              <a:gd name="T75" fmla="*/ 95 h 170"/>
              <a:gd name="T76" fmla="*/ 32 w 534"/>
              <a:gd name="T77" fmla="*/ 49 h 170"/>
              <a:gd name="T78" fmla="*/ 97 w 534"/>
              <a:gd name="T79" fmla="*/ 42 h 170"/>
              <a:gd name="T80" fmla="*/ 155 w 534"/>
              <a:gd name="T81" fmla="*/ 52 h 170"/>
              <a:gd name="T82" fmla="*/ 133 w 534"/>
              <a:gd name="T83" fmla="*/ 74 h 170"/>
              <a:gd name="T84" fmla="*/ 135 w 534"/>
              <a:gd name="T85" fmla="*/ 105 h 170"/>
              <a:gd name="T86" fmla="*/ 106 w 534"/>
              <a:gd name="T87" fmla="*/ 74 h 170"/>
              <a:gd name="T88" fmla="*/ 74 w 534"/>
              <a:gd name="T89" fmla="*/ 99 h 170"/>
              <a:gd name="T90" fmla="*/ 52 w 534"/>
              <a:gd name="T91" fmla="*/ 45 h 170"/>
              <a:gd name="T92" fmla="*/ 3 w 534"/>
              <a:gd name="T93" fmla="*/ 148 h 170"/>
              <a:gd name="T94" fmla="*/ 32 w 534"/>
              <a:gd name="T95" fmla="*/ 107 h 170"/>
              <a:gd name="T96" fmla="*/ 153 w 534"/>
              <a:gd name="T97" fmla="*/ 107 h 170"/>
              <a:gd name="T98" fmla="*/ 166 w 534"/>
              <a:gd name="T99" fmla="*/ 148 h 170"/>
              <a:gd name="T100" fmla="*/ 3 w 534"/>
              <a:gd name="T101" fmla="*/ 170 h 170"/>
              <a:gd name="T102" fmla="*/ 36 w 534"/>
              <a:gd name="T103" fmla="*/ 148 h 170"/>
              <a:gd name="T104" fmla="*/ 48 w 534"/>
              <a:gd name="T105" fmla="*/ 129 h 170"/>
              <a:gd name="T106" fmla="*/ 36 w 534"/>
              <a:gd name="T107" fmla="*/ 148 h 170"/>
              <a:gd name="T108" fmla="*/ 93 w 534"/>
              <a:gd name="T109" fmla="*/ 133 h 170"/>
              <a:gd name="T110" fmla="*/ 74 w 534"/>
              <a:gd name="T111" fmla="*/ 144 h 170"/>
              <a:gd name="T112" fmla="*/ 136 w 534"/>
              <a:gd name="T113" fmla="*/ 144 h 170"/>
              <a:gd name="T114" fmla="*/ 115 w 534"/>
              <a:gd name="T115"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170">
                <a:moveTo>
                  <a:pt x="3" y="8"/>
                </a:moveTo>
                <a:cubicBezTo>
                  <a:pt x="31" y="8"/>
                  <a:pt x="31" y="8"/>
                  <a:pt x="31" y="8"/>
                </a:cubicBezTo>
                <a:cubicBezTo>
                  <a:pt x="31" y="7"/>
                  <a:pt x="31" y="6"/>
                  <a:pt x="31" y="5"/>
                </a:cubicBezTo>
                <a:cubicBezTo>
                  <a:pt x="31" y="3"/>
                  <a:pt x="32" y="1"/>
                  <a:pt x="34" y="1"/>
                </a:cubicBezTo>
                <a:cubicBezTo>
                  <a:pt x="39" y="1"/>
                  <a:pt x="44" y="1"/>
                  <a:pt x="49" y="1"/>
                </a:cubicBezTo>
                <a:cubicBezTo>
                  <a:pt x="51" y="1"/>
                  <a:pt x="53" y="3"/>
                  <a:pt x="53" y="5"/>
                </a:cubicBezTo>
                <a:cubicBezTo>
                  <a:pt x="53" y="8"/>
                  <a:pt x="53" y="8"/>
                  <a:pt x="53" y="8"/>
                </a:cubicBezTo>
                <a:cubicBezTo>
                  <a:pt x="115" y="8"/>
                  <a:pt x="115" y="8"/>
                  <a:pt x="115" y="8"/>
                </a:cubicBezTo>
                <a:cubicBezTo>
                  <a:pt x="115" y="7"/>
                  <a:pt x="115" y="6"/>
                  <a:pt x="115" y="5"/>
                </a:cubicBezTo>
                <a:cubicBezTo>
                  <a:pt x="115" y="3"/>
                  <a:pt x="116" y="1"/>
                  <a:pt x="118" y="1"/>
                </a:cubicBezTo>
                <a:cubicBezTo>
                  <a:pt x="123" y="1"/>
                  <a:pt x="129" y="1"/>
                  <a:pt x="134" y="1"/>
                </a:cubicBezTo>
                <a:cubicBezTo>
                  <a:pt x="135" y="1"/>
                  <a:pt x="137" y="2"/>
                  <a:pt x="137" y="4"/>
                </a:cubicBezTo>
                <a:cubicBezTo>
                  <a:pt x="137" y="8"/>
                  <a:pt x="137" y="8"/>
                  <a:pt x="137" y="8"/>
                </a:cubicBezTo>
                <a:cubicBezTo>
                  <a:pt x="147" y="8"/>
                  <a:pt x="157" y="8"/>
                  <a:pt x="166" y="8"/>
                </a:cubicBezTo>
                <a:cubicBezTo>
                  <a:pt x="168" y="8"/>
                  <a:pt x="169" y="10"/>
                  <a:pt x="170" y="12"/>
                </a:cubicBezTo>
                <a:cubicBezTo>
                  <a:pt x="170" y="17"/>
                  <a:pt x="170" y="22"/>
                  <a:pt x="170" y="26"/>
                </a:cubicBezTo>
                <a:cubicBezTo>
                  <a:pt x="170" y="29"/>
                  <a:pt x="169" y="30"/>
                  <a:pt x="166" y="30"/>
                </a:cubicBezTo>
                <a:cubicBezTo>
                  <a:pt x="137" y="30"/>
                  <a:pt x="137" y="30"/>
                  <a:pt x="137" y="30"/>
                </a:cubicBezTo>
                <a:cubicBezTo>
                  <a:pt x="137" y="31"/>
                  <a:pt x="137" y="32"/>
                  <a:pt x="137" y="33"/>
                </a:cubicBezTo>
                <a:cubicBezTo>
                  <a:pt x="137" y="35"/>
                  <a:pt x="135" y="36"/>
                  <a:pt x="134" y="36"/>
                </a:cubicBezTo>
                <a:cubicBezTo>
                  <a:pt x="128" y="36"/>
                  <a:pt x="123" y="36"/>
                  <a:pt x="118" y="36"/>
                </a:cubicBezTo>
                <a:cubicBezTo>
                  <a:pt x="117" y="36"/>
                  <a:pt x="115" y="35"/>
                  <a:pt x="115" y="33"/>
                </a:cubicBezTo>
                <a:cubicBezTo>
                  <a:pt x="115" y="30"/>
                  <a:pt x="115" y="30"/>
                  <a:pt x="115" y="30"/>
                </a:cubicBezTo>
                <a:cubicBezTo>
                  <a:pt x="53" y="30"/>
                  <a:pt x="53" y="30"/>
                  <a:pt x="53" y="30"/>
                </a:cubicBezTo>
                <a:cubicBezTo>
                  <a:pt x="53" y="33"/>
                  <a:pt x="53" y="33"/>
                  <a:pt x="53" y="33"/>
                </a:cubicBezTo>
                <a:cubicBezTo>
                  <a:pt x="53" y="35"/>
                  <a:pt x="51" y="36"/>
                  <a:pt x="49" y="36"/>
                </a:cubicBezTo>
                <a:cubicBezTo>
                  <a:pt x="44" y="36"/>
                  <a:pt x="39" y="36"/>
                  <a:pt x="34" y="36"/>
                </a:cubicBezTo>
                <a:cubicBezTo>
                  <a:pt x="32" y="36"/>
                  <a:pt x="31" y="35"/>
                  <a:pt x="31" y="33"/>
                </a:cubicBezTo>
                <a:cubicBezTo>
                  <a:pt x="31" y="30"/>
                  <a:pt x="31" y="30"/>
                  <a:pt x="31" y="30"/>
                </a:cubicBezTo>
                <a:cubicBezTo>
                  <a:pt x="22" y="30"/>
                  <a:pt x="12" y="30"/>
                  <a:pt x="3" y="30"/>
                </a:cubicBezTo>
                <a:cubicBezTo>
                  <a:pt x="1" y="30"/>
                  <a:pt x="0" y="29"/>
                  <a:pt x="0" y="27"/>
                </a:cubicBezTo>
                <a:cubicBezTo>
                  <a:pt x="0" y="22"/>
                  <a:pt x="0" y="17"/>
                  <a:pt x="0" y="12"/>
                </a:cubicBezTo>
                <a:cubicBezTo>
                  <a:pt x="0" y="9"/>
                  <a:pt x="2" y="8"/>
                  <a:pt x="3" y="8"/>
                </a:cubicBezTo>
                <a:close/>
                <a:moveTo>
                  <a:pt x="495" y="12"/>
                </a:moveTo>
                <a:cubicBezTo>
                  <a:pt x="495" y="126"/>
                  <a:pt x="495" y="126"/>
                  <a:pt x="495" y="126"/>
                </a:cubicBezTo>
                <a:cubicBezTo>
                  <a:pt x="495" y="128"/>
                  <a:pt x="493" y="129"/>
                  <a:pt x="491" y="129"/>
                </a:cubicBezTo>
                <a:cubicBezTo>
                  <a:pt x="486" y="129"/>
                  <a:pt x="481" y="129"/>
                  <a:pt x="476" y="129"/>
                </a:cubicBezTo>
                <a:cubicBezTo>
                  <a:pt x="474" y="129"/>
                  <a:pt x="473" y="128"/>
                  <a:pt x="473" y="126"/>
                </a:cubicBezTo>
                <a:cubicBezTo>
                  <a:pt x="473" y="88"/>
                  <a:pt x="473" y="50"/>
                  <a:pt x="473" y="12"/>
                </a:cubicBezTo>
                <a:cubicBezTo>
                  <a:pt x="473" y="10"/>
                  <a:pt x="474" y="8"/>
                  <a:pt x="476" y="8"/>
                </a:cubicBezTo>
                <a:cubicBezTo>
                  <a:pt x="481" y="8"/>
                  <a:pt x="486" y="8"/>
                  <a:pt x="491" y="8"/>
                </a:cubicBezTo>
                <a:cubicBezTo>
                  <a:pt x="493" y="8"/>
                  <a:pt x="495" y="10"/>
                  <a:pt x="495" y="12"/>
                </a:cubicBezTo>
                <a:close/>
                <a:moveTo>
                  <a:pt x="470" y="170"/>
                </a:moveTo>
                <a:cubicBezTo>
                  <a:pt x="524" y="170"/>
                  <a:pt x="524" y="170"/>
                  <a:pt x="524" y="170"/>
                </a:cubicBezTo>
                <a:cubicBezTo>
                  <a:pt x="530" y="170"/>
                  <a:pt x="534" y="166"/>
                  <a:pt x="534" y="160"/>
                </a:cubicBezTo>
                <a:cubicBezTo>
                  <a:pt x="534" y="108"/>
                  <a:pt x="534" y="57"/>
                  <a:pt x="534" y="5"/>
                </a:cubicBezTo>
                <a:cubicBezTo>
                  <a:pt x="534" y="3"/>
                  <a:pt x="533" y="1"/>
                  <a:pt x="531" y="1"/>
                </a:cubicBezTo>
                <a:cubicBezTo>
                  <a:pt x="526" y="1"/>
                  <a:pt x="521" y="1"/>
                  <a:pt x="516" y="1"/>
                </a:cubicBezTo>
                <a:cubicBezTo>
                  <a:pt x="514" y="1"/>
                  <a:pt x="512" y="3"/>
                  <a:pt x="512" y="5"/>
                </a:cubicBezTo>
                <a:cubicBezTo>
                  <a:pt x="512" y="144"/>
                  <a:pt x="512" y="144"/>
                  <a:pt x="512" y="144"/>
                </a:cubicBezTo>
                <a:cubicBezTo>
                  <a:pt x="512" y="146"/>
                  <a:pt x="511" y="148"/>
                  <a:pt x="509" y="148"/>
                </a:cubicBezTo>
                <a:cubicBezTo>
                  <a:pt x="496" y="148"/>
                  <a:pt x="483" y="148"/>
                  <a:pt x="470" y="148"/>
                </a:cubicBezTo>
                <a:cubicBezTo>
                  <a:pt x="468" y="148"/>
                  <a:pt x="467" y="149"/>
                  <a:pt x="466" y="151"/>
                </a:cubicBezTo>
                <a:cubicBezTo>
                  <a:pt x="466" y="156"/>
                  <a:pt x="466" y="162"/>
                  <a:pt x="466" y="167"/>
                </a:cubicBezTo>
                <a:cubicBezTo>
                  <a:pt x="467" y="169"/>
                  <a:pt x="468" y="170"/>
                  <a:pt x="470" y="170"/>
                </a:cubicBezTo>
                <a:close/>
                <a:moveTo>
                  <a:pt x="426" y="20"/>
                </a:moveTo>
                <a:cubicBezTo>
                  <a:pt x="434" y="26"/>
                  <a:pt x="439" y="32"/>
                  <a:pt x="446" y="39"/>
                </a:cubicBezTo>
                <a:cubicBezTo>
                  <a:pt x="448" y="41"/>
                  <a:pt x="450" y="41"/>
                  <a:pt x="452" y="40"/>
                </a:cubicBezTo>
                <a:cubicBezTo>
                  <a:pt x="455" y="36"/>
                  <a:pt x="458" y="32"/>
                  <a:pt x="462" y="29"/>
                </a:cubicBezTo>
                <a:cubicBezTo>
                  <a:pt x="464" y="27"/>
                  <a:pt x="463" y="25"/>
                  <a:pt x="462" y="24"/>
                </a:cubicBezTo>
                <a:cubicBezTo>
                  <a:pt x="450" y="12"/>
                  <a:pt x="445" y="8"/>
                  <a:pt x="439" y="4"/>
                </a:cubicBezTo>
                <a:cubicBezTo>
                  <a:pt x="437" y="2"/>
                  <a:pt x="435" y="4"/>
                  <a:pt x="434" y="5"/>
                </a:cubicBezTo>
                <a:cubicBezTo>
                  <a:pt x="432" y="8"/>
                  <a:pt x="429" y="11"/>
                  <a:pt x="425" y="15"/>
                </a:cubicBezTo>
                <a:cubicBezTo>
                  <a:pt x="424" y="16"/>
                  <a:pt x="424" y="19"/>
                  <a:pt x="426" y="20"/>
                </a:cubicBezTo>
                <a:close/>
                <a:moveTo>
                  <a:pt x="376" y="145"/>
                </a:moveTo>
                <a:cubicBezTo>
                  <a:pt x="380" y="142"/>
                  <a:pt x="386" y="138"/>
                  <a:pt x="393" y="133"/>
                </a:cubicBezTo>
                <a:cubicBezTo>
                  <a:pt x="393" y="64"/>
                  <a:pt x="393" y="64"/>
                  <a:pt x="393" y="64"/>
                </a:cubicBezTo>
                <a:cubicBezTo>
                  <a:pt x="387" y="64"/>
                  <a:pt x="381" y="64"/>
                  <a:pt x="375" y="64"/>
                </a:cubicBezTo>
                <a:cubicBezTo>
                  <a:pt x="373" y="64"/>
                  <a:pt x="372" y="62"/>
                  <a:pt x="372" y="60"/>
                </a:cubicBezTo>
                <a:cubicBezTo>
                  <a:pt x="372" y="55"/>
                  <a:pt x="372" y="50"/>
                  <a:pt x="372" y="45"/>
                </a:cubicBezTo>
                <a:cubicBezTo>
                  <a:pt x="372" y="43"/>
                  <a:pt x="373" y="42"/>
                  <a:pt x="375" y="42"/>
                </a:cubicBezTo>
                <a:cubicBezTo>
                  <a:pt x="393" y="42"/>
                  <a:pt x="393" y="42"/>
                  <a:pt x="393" y="42"/>
                </a:cubicBezTo>
                <a:cubicBezTo>
                  <a:pt x="393" y="27"/>
                  <a:pt x="393" y="20"/>
                  <a:pt x="393" y="5"/>
                </a:cubicBezTo>
                <a:cubicBezTo>
                  <a:pt x="393" y="3"/>
                  <a:pt x="394" y="1"/>
                  <a:pt x="396" y="1"/>
                </a:cubicBezTo>
                <a:cubicBezTo>
                  <a:pt x="401" y="1"/>
                  <a:pt x="406" y="1"/>
                  <a:pt x="411" y="1"/>
                </a:cubicBezTo>
                <a:cubicBezTo>
                  <a:pt x="414" y="1"/>
                  <a:pt x="415" y="3"/>
                  <a:pt x="415" y="5"/>
                </a:cubicBezTo>
                <a:cubicBezTo>
                  <a:pt x="415" y="42"/>
                  <a:pt x="415" y="42"/>
                  <a:pt x="415" y="42"/>
                </a:cubicBezTo>
                <a:cubicBezTo>
                  <a:pt x="431" y="42"/>
                  <a:pt x="447" y="42"/>
                  <a:pt x="463" y="42"/>
                </a:cubicBezTo>
                <a:cubicBezTo>
                  <a:pt x="465" y="42"/>
                  <a:pt x="466" y="43"/>
                  <a:pt x="467" y="45"/>
                </a:cubicBezTo>
                <a:cubicBezTo>
                  <a:pt x="467" y="50"/>
                  <a:pt x="467" y="55"/>
                  <a:pt x="467" y="60"/>
                </a:cubicBezTo>
                <a:cubicBezTo>
                  <a:pt x="466" y="63"/>
                  <a:pt x="465" y="64"/>
                  <a:pt x="463" y="64"/>
                </a:cubicBezTo>
                <a:cubicBezTo>
                  <a:pt x="415" y="64"/>
                  <a:pt x="415" y="64"/>
                  <a:pt x="415" y="64"/>
                </a:cubicBezTo>
                <a:cubicBezTo>
                  <a:pt x="415" y="114"/>
                  <a:pt x="415" y="114"/>
                  <a:pt x="415" y="114"/>
                </a:cubicBezTo>
                <a:cubicBezTo>
                  <a:pt x="426" y="104"/>
                  <a:pt x="437" y="91"/>
                  <a:pt x="444" y="78"/>
                </a:cubicBezTo>
                <a:cubicBezTo>
                  <a:pt x="444" y="78"/>
                  <a:pt x="446" y="75"/>
                  <a:pt x="449" y="77"/>
                </a:cubicBezTo>
                <a:cubicBezTo>
                  <a:pt x="453" y="80"/>
                  <a:pt x="458" y="81"/>
                  <a:pt x="462" y="84"/>
                </a:cubicBezTo>
                <a:cubicBezTo>
                  <a:pt x="464" y="85"/>
                  <a:pt x="464" y="87"/>
                  <a:pt x="463" y="89"/>
                </a:cubicBezTo>
                <a:cubicBezTo>
                  <a:pt x="452" y="108"/>
                  <a:pt x="435" y="125"/>
                  <a:pt x="420" y="139"/>
                </a:cubicBezTo>
                <a:cubicBezTo>
                  <a:pt x="419" y="139"/>
                  <a:pt x="416" y="142"/>
                  <a:pt x="416" y="142"/>
                </a:cubicBezTo>
                <a:cubicBezTo>
                  <a:pt x="414" y="144"/>
                  <a:pt x="415" y="148"/>
                  <a:pt x="418" y="148"/>
                </a:cubicBezTo>
                <a:cubicBezTo>
                  <a:pt x="449" y="148"/>
                  <a:pt x="449" y="148"/>
                  <a:pt x="449" y="148"/>
                </a:cubicBezTo>
                <a:cubicBezTo>
                  <a:pt x="451" y="148"/>
                  <a:pt x="452" y="150"/>
                  <a:pt x="452" y="152"/>
                </a:cubicBezTo>
                <a:cubicBezTo>
                  <a:pt x="452" y="157"/>
                  <a:pt x="452" y="162"/>
                  <a:pt x="452" y="167"/>
                </a:cubicBezTo>
                <a:cubicBezTo>
                  <a:pt x="452" y="169"/>
                  <a:pt x="451" y="170"/>
                  <a:pt x="449" y="170"/>
                </a:cubicBezTo>
                <a:cubicBezTo>
                  <a:pt x="402" y="170"/>
                  <a:pt x="402" y="170"/>
                  <a:pt x="402" y="170"/>
                </a:cubicBezTo>
                <a:cubicBezTo>
                  <a:pt x="397" y="170"/>
                  <a:pt x="392" y="166"/>
                  <a:pt x="392" y="160"/>
                </a:cubicBezTo>
                <a:cubicBezTo>
                  <a:pt x="390" y="161"/>
                  <a:pt x="388" y="163"/>
                  <a:pt x="387" y="164"/>
                </a:cubicBezTo>
                <a:cubicBezTo>
                  <a:pt x="385" y="165"/>
                  <a:pt x="383" y="164"/>
                  <a:pt x="382" y="162"/>
                </a:cubicBezTo>
                <a:cubicBezTo>
                  <a:pt x="379" y="158"/>
                  <a:pt x="377" y="154"/>
                  <a:pt x="375" y="149"/>
                </a:cubicBezTo>
                <a:cubicBezTo>
                  <a:pt x="374" y="148"/>
                  <a:pt x="374" y="146"/>
                  <a:pt x="376" y="145"/>
                </a:cubicBezTo>
                <a:close/>
                <a:moveTo>
                  <a:pt x="190" y="18"/>
                </a:moveTo>
                <a:cubicBezTo>
                  <a:pt x="198" y="24"/>
                  <a:pt x="203" y="29"/>
                  <a:pt x="211" y="37"/>
                </a:cubicBezTo>
                <a:cubicBezTo>
                  <a:pt x="212" y="38"/>
                  <a:pt x="214" y="39"/>
                  <a:pt x="216" y="38"/>
                </a:cubicBezTo>
                <a:cubicBezTo>
                  <a:pt x="219" y="34"/>
                  <a:pt x="222" y="30"/>
                  <a:pt x="226" y="27"/>
                </a:cubicBezTo>
                <a:cubicBezTo>
                  <a:pt x="228" y="25"/>
                  <a:pt x="227" y="23"/>
                  <a:pt x="226" y="21"/>
                </a:cubicBezTo>
                <a:cubicBezTo>
                  <a:pt x="214" y="10"/>
                  <a:pt x="209" y="6"/>
                  <a:pt x="204" y="2"/>
                </a:cubicBezTo>
                <a:cubicBezTo>
                  <a:pt x="201" y="0"/>
                  <a:pt x="199" y="2"/>
                  <a:pt x="198" y="3"/>
                </a:cubicBezTo>
                <a:cubicBezTo>
                  <a:pt x="196" y="6"/>
                  <a:pt x="193" y="9"/>
                  <a:pt x="190" y="13"/>
                </a:cubicBezTo>
                <a:cubicBezTo>
                  <a:pt x="188" y="14"/>
                  <a:pt x="188" y="17"/>
                  <a:pt x="190" y="18"/>
                </a:cubicBezTo>
                <a:close/>
                <a:moveTo>
                  <a:pt x="190" y="41"/>
                </a:moveTo>
                <a:cubicBezTo>
                  <a:pt x="214" y="41"/>
                  <a:pt x="214" y="41"/>
                  <a:pt x="214" y="41"/>
                </a:cubicBezTo>
                <a:cubicBezTo>
                  <a:pt x="220" y="41"/>
                  <a:pt x="224" y="46"/>
                  <a:pt x="224" y="51"/>
                </a:cubicBezTo>
                <a:cubicBezTo>
                  <a:pt x="224" y="79"/>
                  <a:pt x="224" y="116"/>
                  <a:pt x="224" y="144"/>
                </a:cubicBezTo>
                <a:cubicBezTo>
                  <a:pt x="224" y="146"/>
                  <a:pt x="226" y="148"/>
                  <a:pt x="228" y="148"/>
                </a:cubicBezTo>
                <a:cubicBezTo>
                  <a:pt x="233" y="148"/>
                  <a:pt x="238" y="148"/>
                  <a:pt x="244" y="148"/>
                </a:cubicBezTo>
                <a:cubicBezTo>
                  <a:pt x="246" y="148"/>
                  <a:pt x="247" y="149"/>
                  <a:pt x="247" y="151"/>
                </a:cubicBezTo>
                <a:cubicBezTo>
                  <a:pt x="247" y="157"/>
                  <a:pt x="247" y="162"/>
                  <a:pt x="247" y="167"/>
                </a:cubicBezTo>
                <a:cubicBezTo>
                  <a:pt x="247" y="169"/>
                  <a:pt x="246" y="170"/>
                  <a:pt x="244" y="170"/>
                </a:cubicBezTo>
                <a:cubicBezTo>
                  <a:pt x="212" y="170"/>
                  <a:pt x="212" y="170"/>
                  <a:pt x="212" y="170"/>
                </a:cubicBezTo>
                <a:cubicBezTo>
                  <a:pt x="206" y="170"/>
                  <a:pt x="202" y="166"/>
                  <a:pt x="202" y="160"/>
                </a:cubicBezTo>
                <a:cubicBezTo>
                  <a:pt x="202" y="132"/>
                  <a:pt x="202" y="96"/>
                  <a:pt x="202" y="67"/>
                </a:cubicBezTo>
                <a:cubicBezTo>
                  <a:pt x="202" y="65"/>
                  <a:pt x="200" y="64"/>
                  <a:pt x="198" y="64"/>
                </a:cubicBezTo>
                <a:cubicBezTo>
                  <a:pt x="190" y="64"/>
                  <a:pt x="190" y="64"/>
                  <a:pt x="190" y="64"/>
                </a:cubicBezTo>
                <a:cubicBezTo>
                  <a:pt x="188" y="64"/>
                  <a:pt x="186" y="63"/>
                  <a:pt x="186" y="60"/>
                </a:cubicBezTo>
                <a:cubicBezTo>
                  <a:pt x="186" y="55"/>
                  <a:pt x="186" y="50"/>
                  <a:pt x="186" y="45"/>
                </a:cubicBezTo>
                <a:cubicBezTo>
                  <a:pt x="186" y="43"/>
                  <a:pt x="187" y="41"/>
                  <a:pt x="190" y="41"/>
                </a:cubicBezTo>
                <a:close/>
                <a:moveTo>
                  <a:pt x="234" y="42"/>
                </a:moveTo>
                <a:cubicBezTo>
                  <a:pt x="232" y="42"/>
                  <a:pt x="231" y="43"/>
                  <a:pt x="230" y="45"/>
                </a:cubicBezTo>
                <a:cubicBezTo>
                  <a:pt x="230" y="50"/>
                  <a:pt x="230" y="55"/>
                  <a:pt x="230" y="60"/>
                </a:cubicBezTo>
                <a:cubicBezTo>
                  <a:pt x="230" y="61"/>
                  <a:pt x="231" y="64"/>
                  <a:pt x="234" y="64"/>
                </a:cubicBezTo>
                <a:cubicBezTo>
                  <a:pt x="286" y="64"/>
                  <a:pt x="286" y="64"/>
                  <a:pt x="286" y="64"/>
                </a:cubicBezTo>
                <a:cubicBezTo>
                  <a:pt x="286" y="167"/>
                  <a:pt x="286" y="167"/>
                  <a:pt x="286" y="167"/>
                </a:cubicBezTo>
                <a:cubicBezTo>
                  <a:pt x="286" y="169"/>
                  <a:pt x="287" y="170"/>
                  <a:pt x="289" y="170"/>
                </a:cubicBezTo>
                <a:cubicBezTo>
                  <a:pt x="294" y="170"/>
                  <a:pt x="299" y="170"/>
                  <a:pt x="304" y="170"/>
                </a:cubicBezTo>
                <a:cubicBezTo>
                  <a:pt x="307" y="170"/>
                  <a:pt x="308" y="168"/>
                  <a:pt x="308" y="167"/>
                </a:cubicBezTo>
                <a:cubicBezTo>
                  <a:pt x="308" y="135"/>
                  <a:pt x="308" y="95"/>
                  <a:pt x="308" y="64"/>
                </a:cubicBezTo>
                <a:cubicBezTo>
                  <a:pt x="352" y="64"/>
                  <a:pt x="352" y="64"/>
                  <a:pt x="352" y="64"/>
                </a:cubicBezTo>
                <a:cubicBezTo>
                  <a:pt x="354" y="63"/>
                  <a:pt x="355" y="62"/>
                  <a:pt x="355" y="60"/>
                </a:cubicBezTo>
                <a:cubicBezTo>
                  <a:pt x="355" y="55"/>
                  <a:pt x="355" y="50"/>
                  <a:pt x="355" y="45"/>
                </a:cubicBezTo>
                <a:cubicBezTo>
                  <a:pt x="355" y="43"/>
                  <a:pt x="354" y="42"/>
                  <a:pt x="351" y="41"/>
                </a:cubicBezTo>
                <a:cubicBezTo>
                  <a:pt x="337" y="41"/>
                  <a:pt x="322" y="41"/>
                  <a:pt x="308" y="41"/>
                </a:cubicBezTo>
                <a:cubicBezTo>
                  <a:pt x="308" y="5"/>
                  <a:pt x="308" y="5"/>
                  <a:pt x="308" y="5"/>
                </a:cubicBezTo>
                <a:cubicBezTo>
                  <a:pt x="308" y="3"/>
                  <a:pt x="306" y="2"/>
                  <a:pt x="304" y="2"/>
                </a:cubicBezTo>
                <a:cubicBezTo>
                  <a:pt x="299" y="2"/>
                  <a:pt x="294" y="2"/>
                  <a:pt x="289" y="2"/>
                </a:cubicBezTo>
                <a:cubicBezTo>
                  <a:pt x="287" y="2"/>
                  <a:pt x="286" y="3"/>
                  <a:pt x="286" y="5"/>
                </a:cubicBezTo>
                <a:cubicBezTo>
                  <a:pt x="286" y="21"/>
                  <a:pt x="286" y="26"/>
                  <a:pt x="286" y="42"/>
                </a:cubicBezTo>
                <a:cubicBezTo>
                  <a:pt x="234" y="42"/>
                  <a:pt x="234" y="42"/>
                  <a:pt x="234" y="42"/>
                </a:cubicBezTo>
                <a:close/>
                <a:moveTo>
                  <a:pt x="32" y="49"/>
                </a:moveTo>
                <a:cubicBezTo>
                  <a:pt x="32" y="64"/>
                  <a:pt x="32" y="80"/>
                  <a:pt x="32" y="95"/>
                </a:cubicBezTo>
                <a:cubicBezTo>
                  <a:pt x="32" y="97"/>
                  <a:pt x="30" y="99"/>
                  <a:pt x="29" y="99"/>
                </a:cubicBezTo>
                <a:cubicBezTo>
                  <a:pt x="13" y="99"/>
                  <a:pt x="13" y="99"/>
                  <a:pt x="13" y="99"/>
                </a:cubicBezTo>
                <a:cubicBezTo>
                  <a:pt x="11" y="98"/>
                  <a:pt x="10" y="96"/>
                  <a:pt x="10" y="95"/>
                </a:cubicBezTo>
                <a:cubicBezTo>
                  <a:pt x="10" y="80"/>
                  <a:pt x="10" y="65"/>
                  <a:pt x="10" y="49"/>
                </a:cubicBezTo>
                <a:cubicBezTo>
                  <a:pt x="10" y="47"/>
                  <a:pt x="11" y="46"/>
                  <a:pt x="13" y="46"/>
                </a:cubicBezTo>
                <a:cubicBezTo>
                  <a:pt x="18" y="46"/>
                  <a:pt x="23" y="46"/>
                  <a:pt x="29" y="46"/>
                </a:cubicBezTo>
                <a:cubicBezTo>
                  <a:pt x="31" y="46"/>
                  <a:pt x="32" y="47"/>
                  <a:pt x="32" y="49"/>
                </a:cubicBezTo>
                <a:close/>
                <a:moveTo>
                  <a:pt x="74" y="45"/>
                </a:moveTo>
                <a:cubicBezTo>
                  <a:pt x="74" y="88"/>
                  <a:pt x="74" y="88"/>
                  <a:pt x="74" y="88"/>
                </a:cubicBezTo>
                <a:cubicBezTo>
                  <a:pt x="82" y="74"/>
                  <a:pt x="89" y="60"/>
                  <a:pt x="93" y="45"/>
                </a:cubicBezTo>
                <a:cubicBezTo>
                  <a:pt x="93" y="43"/>
                  <a:pt x="95" y="42"/>
                  <a:pt x="97" y="42"/>
                </a:cubicBezTo>
                <a:cubicBezTo>
                  <a:pt x="102" y="44"/>
                  <a:pt x="107" y="44"/>
                  <a:pt x="111" y="45"/>
                </a:cubicBezTo>
                <a:cubicBezTo>
                  <a:pt x="113" y="46"/>
                  <a:pt x="115" y="47"/>
                  <a:pt x="114" y="50"/>
                </a:cubicBezTo>
                <a:cubicBezTo>
                  <a:pt x="114" y="50"/>
                  <a:pt x="114" y="51"/>
                  <a:pt x="114" y="52"/>
                </a:cubicBezTo>
                <a:cubicBezTo>
                  <a:pt x="127" y="52"/>
                  <a:pt x="141" y="52"/>
                  <a:pt x="155" y="52"/>
                </a:cubicBezTo>
                <a:cubicBezTo>
                  <a:pt x="157" y="52"/>
                  <a:pt x="159" y="53"/>
                  <a:pt x="159" y="56"/>
                </a:cubicBezTo>
                <a:cubicBezTo>
                  <a:pt x="159" y="61"/>
                  <a:pt x="159" y="65"/>
                  <a:pt x="159" y="70"/>
                </a:cubicBezTo>
                <a:cubicBezTo>
                  <a:pt x="158" y="73"/>
                  <a:pt x="157" y="74"/>
                  <a:pt x="155" y="74"/>
                </a:cubicBezTo>
                <a:cubicBezTo>
                  <a:pt x="133" y="74"/>
                  <a:pt x="133" y="74"/>
                  <a:pt x="133" y="74"/>
                </a:cubicBezTo>
                <a:cubicBezTo>
                  <a:pt x="137" y="77"/>
                  <a:pt x="142" y="81"/>
                  <a:pt x="150" y="89"/>
                </a:cubicBezTo>
                <a:cubicBezTo>
                  <a:pt x="150" y="89"/>
                  <a:pt x="152" y="92"/>
                  <a:pt x="150" y="94"/>
                </a:cubicBezTo>
                <a:cubicBezTo>
                  <a:pt x="147" y="97"/>
                  <a:pt x="143" y="101"/>
                  <a:pt x="140" y="105"/>
                </a:cubicBezTo>
                <a:cubicBezTo>
                  <a:pt x="139" y="106"/>
                  <a:pt x="137" y="106"/>
                  <a:pt x="135" y="105"/>
                </a:cubicBezTo>
                <a:cubicBezTo>
                  <a:pt x="127" y="97"/>
                  <a:pt x="122" y="91"/>
                  <a:pt x="114" y="85"/>
                </a:cubicBezTo>
                <a:cubicBezTo>
                  <a:pt x="112" y="84"/>
                  <a:pt x="113" y="81"/>
                  <a:pt x="114" y="80"/>
                </a:cubicBezTo>
                <a:cubicBezTo>
                  <a:pt x="116" y="78"/>
                  <a:pt x="118" y="76"/>
                  <a:pt x="120" y="74"/>
                </a:cubicBezTo>
                <a:cubicBezTo>
                  <a:pt x="106" y="74"/>
                  <a:pt x="106" y="74"/>
                  <a:pt x="106" y="74"/>
                </a:cubicBezTo>
                <a:cubicBezTo>
                  <a:pt x="102" y="84"/>
                  <a:pt x="97" y="93"/>
                  <a:pt x="92" y="102"/>
                </a:cubicBezTo>
                <a:cubicBezTo>
                  <a:pt x="91" y="103"/>
                  <a:pt x="88" y="104"/>
                  <a:pt x="87" y="102"/>
                </a:cubicBezTo>
                <a:cubicBezTo>
                  <a:pt x="74" y="94"/>
                  <a:pt x="74" y="94"/>
                  <a:pt x="74" y="94"/>
                </a:cubicBezTo>
                <a:cubicBezTo>
                  <a:pt x="74" y="96"/>
                  <a:pt x="74" y="97"/>
                  <a:pt x="74" y="99"/>
                </a:cubicBezTo>
                <a:cubicBezTo>
                  <a:pt x="74" y="101"/>
                  <a:pt x="72" y="102"/>
                  <a:pt x="70" y="102"/>
                </a:cubicBezTo>
                <a:cubicBezTo>
                  <a:pt x="56" y="102"/>
                  <a:pt x="56" y="102"/>
                  <a:pt x="56" y="102"/>
                </a:cubicBezTo>
                <a:cubicBezTo>
                  <a:pt x="53" y="102"/>
                  <a:pt x="52" y="100"/>
                  <a:pt x="52" y="99"/>
                </a:cubicBezTo>
                <a:cubicBezTo>
                  <a:pt x="52" y="81"/>
                  <a:pt x="52" y="63"/>
                  <a:pt x="52" y="45"/>
                </a:cubicBezTo>
                <a:cubicBezTo>
                  <a:pt x="52" y="43"/>
                  <a:pt x="53" y="42"/>
                  <a:pt x="56" y="42"/>
                </a:cubicBezTo>
                <a:cubicBezTo>
                  <a:pt x="61" y="42"/>
                  <a:pt x="66" y="42"/>
                  <a:pt x="71" y="42"/>
                </a:cubicBezTo>
                <a:cubicBezTo>
                  <a:pt x="73" y="42"/>
                  <a:pt x="74" y="43"/>
                  <a:pt x="74" y="45"/>
                </a:cubicBezTo>
                <a:close/>
                <a:moveTo>
                  <a:pt x="3" y="148"/>
                </a:moveTo>
                <a:cubicBezTo>
                  <a:pt x="10" y="148"/>
                  <a:pt x="10" y="148"/>
                  <a:pt x="10" y="148"/>
                </a:cubicBezTo>
                <a:cubicBezTo>
                  <a:pt x="10" y="135"/>
                  <a:pt x="10" y="123"/>
                  <a:pt x="10" y="111"/>
                </a:cubicBezTo>
                <a:cubicBezTo>
                  <a:pt x="10" y="109"/>
                  <a:pt x="11" y="107"/>
                  <a:pt x="13" y="107"/>
                </a:cubicBezTo>
                <a:cubicBezTo>
                  <a:pt x="32" y="107"/>
                  <a:pt x="32" y="107"/>
                  <a:pt x="32" y="107"/>
                </a:cubicBezTo>
                <a:cubicBezTo>
                  <a:pt x="93" y="107"/>
                  <a:pt x="93" y="107"/>
                  <a:pt x="93" y="107"/>
                </a:cubicBezTo>
                <a:cubicBezTo>
                  <a:pt x="115" y="107"/>
                  <a:pt x="115" y="107"/>
                  <a:pt x="115" y="107"/>
                </a:cubicBezTo>
                <a:cubicBezTo>
                  <a:pt x="136" y="107"/>
                  <a:pt x="136" y="107"/>
                  <a:pt x="136" y="107"/>
                </a:cubicBezTo>
                <a:cubicBezTo>
                  <a:pt x="153" y="107"/>
                  <a:pt x="153" y="107"/>
                  <a:pt x="153" y="107"/>
                </a:cubicBezTo>
                <a:cubicBezTo>
                  <a:pt x="154" y="107"/>
                  <a:pt x="154" y="107"/>
                  <a:pt x="155" y="107"/>
                </a:cubicBezTo>
                <a:cubicBezTo>
                  <a:pt x="157" y="107"/>
                  <a:pt x="158" y="109"/>
                  <a:pt x="158" y="110"/>
                </a:cubicBezTo>
                <a:cubicBezTo>
                  <a:pt x="158" y="148"/>
                  <a:pt x="158" y="148"/>
                  <a:pt x="158" y="148"/>
                </a:cubicBezTo>
                <a:cubicBezTo>
                  <a:pt x="161" y="148"/>
                  <a:pt x="163" y="148"/>
                  <a:pt x="166" y="148"/>
                </a:cubicBezTo>
                <a:cubicBezTo>
                  <a:pt x="168" y="148"/>
                  <a:pt x="170" y="149"/>
                  <a:pt x="170" y="151"/>
                </a:cubicBezTo>
                <a:cubicBezTo>
                  <a:pt x="170" y="156"/>
                  <a:pt x="170" y="161"/>
                  <a:pt x="170" y="167"/>
                </a:cubicBezTo>
                <a:cubicBezTo>
                  <a:pt x="170" y="169"/>
                  <a:pt x="168" y="170"/>
                  <a:pt x="166" y="170"/>
                </a:cubicBezTo>
                <a:cubicBezTo>
                  <a:pt x="3" y="170"/>
                  <a:pt x="3" y="170"/>
                  <a:pt x="3" y="170"/>
                </a:cubicBezTo>
                <a:cubicBezTo>
                  <a:pt x="1" y="170"/>
                  <a:pt x="0" y="168"/>
                  <a:pt x="0" y="167"/>
                </a:cubicBezTo>
                <a:cubicBezTo>
                  <a:pt x="0" y="162"/>
                  <a:pt x="0" y="156"/>
                  <a:pt x="0" y="151"/>
                </a:cubicBezTo>
                <a:cubicBezTo>
                  <a:pt x="0" y="150"/>
                  <a:pt x="1" y="148"/>
                  <a:pt x="3" y="148"/>
                </a:cubicBezTo>
                <a:close/>
                <a:moveTo>
                  <a:pt x="36" y="148"/>
                </a:moveTo>
                <a:cubicBezTo>
                  <a:pt x="48" y="148"/>
                  <a:pt x="48" y="148"/>
                  <a:pt x="48" y="148"/>
                </a:cubicBezTo>
                <a:cubicBezTo>
                  <a:pt x="50" y="148"/>
                  <a:pt x="52" y="146"/>
                  <a:pt x="52" y="145"/>
                </a:cubicBezTo>
                <a:cubicBezTo>
                  <a:pt x="52" y="141"/>
                  <a:pt x="52" y="137"/>
                  <a:pt x="52" y="133"/>
                </a:cubicBezTo>
                <a:cubicBezTo>
                  <a:pt x="52" y="131"/>
                  <a:pt x="50" y="129"/>
                  <a:pt x="48" y="129"/>
                </a:cubicBezTo>
                <a:cubicBezTo>
                  <a:pt x="44" y="129"/>
                  <a:pt x="40" y="129"/>
                  <a:pt x="36" y="129"/>
                </a:cubicBezTo>
                <a:cubicBezTo>
                  <a:pt x="34" y="129"/>
                  <a:pt x="32" y="131"/>
                  <a:pt x="32" y="133"/>
                </a:cubicBezTo>
                <a:cubicBezTo>
                  <a:pt x="32" y="137"/>
                  <a:pt x="32" y="140"/>
                  <a:pt x="32" y="144"/>
                </a:cubicBezTo>
                <a:cubicBezTo>
                  <a:pt x="32" y="146"/>
                  <a:pt x="34" y="148"/>
                  <a:pt x="36" y="148"/>
                </a:cubicBezTo>
                <a:close/>
                <a:moveTo>
                  <a:pt x="77" y="148"/>
                </a:moveTo>
                <a:cubicBezTo>
                  <a:pt x="90" y="148"/>
                  <a:pt x="90" y="148"/>
                  <a:pt x="90" y="148"/>
                </a:cubicBezTo>
                <a:cubicBezTo>
                  <a:pt x="92" y="148"/>
                  <a:pt x="93" y="146"/>
                  <a:pt x="93" y="145"/>
                </a:cubicBezTo>
                <a:cubicBezTo>
                  <a:pt x="93" y="141"/>
                  <a:pt x="93" y="137"/>
                  <a:pt x="93" y="133"/>
                </a:cubicBezTo>
                <a:cubicBezTo>
                  <a:pt x="93" y="131"/>
                  <a:pt x="92" y="129"/>
                  <a:pt x="90" y="129"/>
                </a:cubicBezTo>
                <a:cubicBezTo>
                  <a:pt x="86" y="129"/>
                  <a:pt x="81" y="129"/>
                  <a:pt x="77" y="129"/>
                </a:cubicBezTo>
                <a:cubicBezTo>
                  <a:pt x="75" y="129"/>
                  <a:pt x="74" y="131"/>
                  <a:pt x="74" y="133"/>
                </a:cubicBezTo>
                <a:cubicBezTo>
                  <a:pt x="74" y="137"/>
                  <a:pt x="74" y="141"/>
                  <a:pt x="74" y="144"/>
                </a:cubicBezTo>
                <a:cubicBezTo>
                  <a:pt x="74" y="146"/>
                  <a:pt x="75" y="148"/>
                  <a:pt x="77" y="148"/>
                </a:cubicBezTo>
                <a:close/>
                <a:moveTo>
                  <a:pt x="119" y="148"/>
                </a:moveTo>
                <a:cubicBezTo>
                  <a:pt x="123" y="148"/>
                  <a:pt x="128" y="148"/>
                  <a:pt x="133" y="148"/>
                </a:cubicBezTo>
                <a:cubicBezTo>
                  <a:pt x="135" y="148"/>
                  <a:pt x="136" y="146"/>
                  <a:pt x="136" y="144"/>
                </a:cubicBezTo>
                <a:cubicBezTo>
                  <a:pt x="136" y="140"/>
                  <a:pt x="136" y="137"/>
                  <a:pt x="136" y="133"/>
                </a:cubicBezTo>
                <a:cubicBezTo>
                  <a:pt x="136" y="131"/>
                  <a:pt x="135" y="129"/>
                  <a:pt x="132" y="129"/>
                </a:cubicBezTo>
                <a:cubicBezTo>
                  <a:pt x="128" y="129"/>
                  <a:pt x="123" y="129"/>
                  <a:pt x="119" y="129"/>
                </a:cubicBezTo>
                <a:cubicBezTo>
                  <a:pt x="117" y="129"/>
                  <a:pt x="116" y="131"/>
                  <a:pt x="115" y="132"/>
                </a:cubicBezTo>
                <a:cubicBezTo>
                  <a:pt x="115" y="136"/>
                  <a:pt x="115" y="140"/>
                  <a:pt x="115" y="145"/>
                </a:cubicBezTo>
                <a:cubicBezTo>
                  <a:pt x="116" y="146"/>
                  <a:pt x="117" y="148"/>
                  <a:pt x="119" y="1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7" name="Freeform 9">
            <a:hlinkClick r:id="rId3"/>
          </p:cNvPr>
          <p:cNvSpPr/>
          <p:nvPr/>
        </p:nvSpPr>
        <p:spPr bwMode="auto">
          <a:xfrm>
            <a:off x="10672540" y="6110349"/>
            <a:ext cx="318960" cy="440470"/>
          </a:xfrm>
          <a:custGeom>
            <a:avLst/>
            <a:gdLst>
              <a:gd name="T0" fmla="*/ 0 w 228"/>
              <a:gd name="T1" fmla="*/ 306 h 316"/>
              <a:gd name="T2" fmla="*/ 10 w 228"/>
              <a:gd name="T3" fmla="*/ 315 h 316"/>
              <a:gd name="T4" fmla="*/ 123 w 228"/>
              <a:gd name="T5" fmla="*/ 315 h 316"/>
              <a:gd name="T6" fmla="*/ 154 w 228"/>
              <a:gd name="T7" fmla="*/ 312 h 316"/>
              <a:gd name="T8" fmla="*/ 221 w 228"/>
              <a:gd name="T9" fmla="*/ 204 h 316"/>
              <a:gd name="T10" fmla="*/ 132 w 228"/>
              <a:gd name="T11" fmla="*/ 116 h 316"/>
              <a:gd name="T12" fmla="*/ 39 w 228"/>
              <a:gd name="T13" fmla="*/ 117 h 316"/>
              <a:gd name="T14" fmla="*/ 39 w 228"/>
              <a:gd name="T15" fmla="*/ 44 h 316"/>
              <a:gd name="T16" fmla="*/ 48 w 228"/>
              <a:gd name="T17" fmla="*/ 36 h 316"/>
              <a:gd name="T18" fmla="*/ 91 w 228"/>
              <a:gd name="T19" fmla="*/ 36 h 316"/>
              <a:gd name="T20" fmla="*/ 146 w 228"/>
              <a:gd name="T21" fmla="*/ 98 h 316"/>
              <a:gd name="T22" fmla="*/ 147 w 228"/>
              <a:gd name="T23" fmla="*/ 108 h 316"/>
              <a:gd name="T24" fmla="*/ 169 w 228"/>
              <a:gd name="T25" fmla="*/ 116 h 316"/>
              <a:gd name="T26" fmla="*/ 180 w 228"/>
              <a:gd name="T27" fmla="*/ 108 h 316"/>
              <a:gd name="T28" fmla="*/ 126 w 228"/>
              <a:gd name="T29" fmla="*/ 3 h 316"/>
              <a:gd name="T30" fmla="*/ 96 w 228"/>
              <a:gd name="T31" fmla="*/ 0 h 316"/>
              <a:gd name="T32" fmla="*/ 8 w 228"/>
              <a:gd name="T33" fmla="*/ 0 h 316"/>
              <a:gd name="T34" fmla="*/ 0 w 228"/>
              <a:gd name="T35" fmla="*/ 9 h 316"/>
              <a:gd name="T36" fmla="*/ 0 w 228"/>
              <a:gd name="T37" fmla="*/ 144 h 316"/>
              <a:gd name="T38" fmla="*/ 8 w 228"/>
              <a:gd name="T39" fmla="*/ 152 h 316"/>
              <a:gd name="T40" fmla="*/ 128 w 228"/>
              <a:gd name="T41" fmla="*/ 152 h 316"/>
              <a:gd name="T42" fmla="*/ 185 w 228"/>
              <a:gd name="T43" fmla="*/ 200 h 316"/>
              <a:gd name="T44" fmla="*/ 121 w 228"/>
              <a:gd name="T45" fmla="*/ 280 h 316"/>
              <a:gd name="T46" fmla="*/ 39 w 228"/>
              <a:gd name="T47" fmla="*/ 280 h 316"/>
              <a:gd name="T48" fmla="*/ 39 w 228"/>
              <a:gd name="T49" fmla="*/ 168 h 316"/>
              <a:gd name="T50" fmla="*/ 31 w 228"/>
              <a:gd name="T51" fmla="*/ 159 h 316"/>
              <a:gd name="T52" fmla="*/ 8 w 228"/>
              <a:gd name="T53" fmla="*/ 159 h 316"/>
              <a:gd name="T54" fmla="*/ 0 w 228"/>
              <a:gd name="T55" fmla="*/ 168 h 316"/>
              <a:gd name="T56" fmla="*/ 0 w 228"/>
              <a:gd name="T57"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 h="316">
                <a:moveTo>
                  <a:pt x="0" y="306"/>
                </a:moveTo>
                <a:cubicBezTo>
                  <a:pt x="0" y="313"/>
                  <a:pt x="4" y="315"/>
                  <a:pt x="10" y="315"/>
                </a:cubicBezTo>
                <a:cubicBezTo>
                  <a:pt x="48" y="315"/>
                  <a:pt x="86" y="315"/>
                  <a:pt x="123" y="315"/>
                </a:cubicBezTo>
                <a:cubicBezTo>
                  <a:pt x="134" y="315"/>
                  <a:pt x="143" y="316"/>
                  <a:pt x="154" y="312"/>
                </a:cubicBezTo>
                <a:cubicBezTo>
                  <a:pt x="195" y="300"/>
                  <a:pt x="228" y="252"/>
                  <a:pt x="221" y="204"/>
                </a:cubicBezTo>
                <a:cubicBezTo>
                  <a:pt x="216" y="158"/>
                  <a:pt x="180" y="116"/>
                  <a:pt x="132" y="116"/>
                </a:cubicBezTo>
                <a:cubicBezTo>
                  <a:pt x="39" y="117"/>
                  <a:pt x="39" y="117"/>
                  <a:pt x="39" y="117"/>
                </a:cubicBezTo>
                <a:cubicBezTo>
                  <a:pt x="40" y="92"/>
                  <a:pt x="39" y="68"/>
                  <a:pt x="39" y="44"/>
                </a:cubicBezTo>
                <a:cubicBezTo>
                  <a:pt x="40" y="40"/>
                  <a:pt x="43" y="36"/>
                  <a:pt x="48" y="36"/>
                </a:cubicBezTo>
                <a:cubicBezTo>
                  <a:pt x="91" y="36"/>
                  <a:pt x="91" y="36"/>
                  <a:pt x="91" y="36"/>
                </a:cubicBezTo>
                <a:cubicBezTo>
                  <a:pt x="128" y="36"/>
                  <a:pt x="150" y="62"/>
                  <a:pt x="146" y="98"/>
                </a:cubicBezTo>
                <a:cubicBezTo>
                  <a:pt x="145" y="102"/>
                  <a:pt x="143" y="106"/>
                  <a:pt x="147" y="108"/>
                </a:cubicBezTo>
                <a:cubicBezTo>
                  <a:pt x="150" y="109"/>
                  <a:pt x="166" y="115"/>
                  <a:pt x="169" y="116"/>
                </a:cubicBezTo>
                <a:cubicBezTo>
                  <a:pt x="175" y="119"/>
                  <a:pt x="178" y="117"/>
                  <a:pt x="180" y="108"/>
                </a:cubicBezTo>
                <a:cubicBezTo>
                  <a:pt x="193" y="66"/>
                  <a:pt x="169" y="17"/>
                  <a:pt x="126" y="3"/>
                </a:cubicBezTo>
                <a:cubicBezTo>
                  <a:pt x="114" y="0"/>
                  <a:pt x="107" y="0"/>
                  <a:pt x="96" y="0"/>
                </a:cubicBezTo>
                <a:cubicBezTo>
                  <a:pt x="67" y="0"/>
                  <a:pt x="42" y="0"/>
                  <a:pt x="8" y="0"/>
                </a:cubicBezTo>
                <a:cubicBezTo>
                  <a:pt x="4" y="0"/>
                  <a:pt x="0" y="4"/>
                  <a:pt x="0" y="9"/>
                </a:cubicBezTo>
                <a:cubicBezTo>
                  <a:pt x="0" y="54"/>
                  <a:pt x="0" y="99"/>
                  <a:pt x="0" y="144"/>
                </a:cubicBezTo>
                <a:cubicBezTo>
                  <a:pt x="0" y="146"/>
                  <a:pt x="2" y="151"/>
                  <a:pt x="8" y="152"/>
                </a:cubicBezTo>
                <a:cubicBezTo>
                  <a:pt x="48" y="152"/>
                  <a:pt x="89" y="152"/>
                  <a:pt x="128" y="152"/>
                </a:cubicBezTo>
                <a:cubicBezTo>
                  <a:pt x="157" y="152"/>
                  <a:pt x="178" y="172"/>
                  <a:pt x="185" y="200"/>
                </a:cubicBezTo>
                <a:cubicBezTo>
                  <a:pt x="195" y="244"/>
                  <a:pt x="164" y="280"/>
                  <a:pt x="121" y="280"/>
                </a:cubicBezTo>
                <a:cubicBezTo>
                  <a:pt x="94" y="281"/>
                  <a:pt x="66" y="280"/>
                  <a:pt x="39" y="280"/>
                </a:cubicBezTo>
                <a:cubicBezTo>
                  <a:pt x="39" y="246"/>
                  <a:pt x="39" y="201"/>
                  <a:pt x="39" y="168"/>
                </a:cubicBezTo>
                <a:cubicBezTo>
                  <a:pt x="39" y="162"/>
                  <a:pt x="35" y="159"/>
                  <a:pt x="31" y="159"/>
                </a:cubicBezTo>
                <a:cubicBezTo>
                  <a:pt x="8" y="159"/>
                  <a:pt x="8" y="159"/>
                  <a:pt x="8" y="159"/>
                </a:cubicBezTo>
                <a:cubicBezTo>
                  <a:pt x="4" y="159"/>
                  <a:pt x="0" y="163"/>
                  <a:pt x="0" y="168"/>
                </a:cubicBezTo>
                <a:cubicBezTo>
                  <a:pt x="0" y="210"/>
                  <a:pt x="0" y="264"/>
                  <a:pt x="0" y="30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05000" y="105000"/>
                                    </p:animScale>
                                  </p:childTnLst>
                                </p:cTn>
                              </p:par>
                              <p:par>
                                <p:cTn id="7" presetID="10" presetClass="entr" presetSubtype="0" fill="hold" grpId="0" nodeType="withEffect">
                                  <p:stCondLst>
                                    <p:cond delay="1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12192000" cy="4330700"/>
          </a:xfrm>
          <a:prstGeom prst="rect">
            <a:avLst/>
          </a:prstGeom>
        </p:spPr>
      </p:pic>
      <p:sp>
        <p:nvSpPr>
          <p:cNvPr id="2" name="文本框 1"/>
          <p:cNvSpPr txBox="1"/>
          <p:nvPr/>
        </p:nvSpPr>
        <p:spPr>
          <a:xfrm>
            <a:off x="603250" y="461804"/>
            <a:ext cx="5570756"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游戏特色服务，提升运维开发效率</a:t>
            </a:r>
          </a:p>
        </p:txBody>
      </p:sp>
      <p:sp>
        <p:nvSpPr>
          <p:cNvPr id="3" name="文本框 2"/>
          <p:cNvSpPr txBox="1"/>
          <p:nvPr/>
        </p:nvSpPr>
        <p:spPr>
          <a:xfrm>
            <a:off x="603250" y="1037411"/>
            <a:ext cx="3877985"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腾讯云开放海量游戏运维、开发经验</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80505" y="2550705"/>
            <a:ext cx="4606925" cy="1154162"/>
            <a:chOff x="880505" y="2550705"/>
            <a:chExt cx="4606925" cy="1154162"/>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61" y="2563921"/>
              <a:ext cx="304800" cy="304800"/>
            </a:xfrm>
            <a:prstGeom prst="rect">
              <a:avLst/>
            </a:prstGeom>
          </p:spPr>
        </p:pic>
        <p:sp>
          <p:nvSpPr>
            <p:cNvPr id="10" name="矩形 9"/>
            <p:cNvSpPr/>
            <p:nvPr/>
          </p:nvSpPr>
          <p:spPr>
            <a:xfrm>
              <a:off x="1311511" y="2550705"/>
              <a:ext cx="1133644"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蓝鲸平台</a:t>
              </a:r>
            </a:p>
          </p:txBody>
        </p:sp>
        <p:sp>
          <p:nvSpPr>
            <p:cNvPr id="36" name="矩形 35"/>
            <p:cNvSpPr/>
            <p:nvPr/>
          </p:nvSpPr>
          <p:spPr>
            <a:xfrm>
              <a:off x="880505" y="2920037"/>
              <a:ext cx="4606925" cy="784830"/>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请输入你的描述文字在这里请输入你的描述文字在这里请输入你的描述文字在这里请输入你的描述文字在这里请输入你的描述文字在这里请输入你的描述文字在这里</a:t>
              </a:r>
            </a:p>
          </p:txBody>
        </p:sp>
      </p:grpSp>
      <p:grpSp>
        <p:nvGrpSpPr>
          <p:cNvPr id="8" name="组合 7"/>
          <p:cNvGrpSpPr/>
          <p:nvPr/>
        </p:nvGrpSpPr>
        <p:grpSpPr>
          <a:xfrm>
            <a:off x="6535300" y="2522130"/>
            <a:ext cx="4606925" cy="1154162"/>
            <a:chOff x="6535300" y="2522130"/>
            <a:chExt cx="4606925" cy="1154162"/>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652" y="2563921"/>
              <a:ext cx="304800" cy="304800"/>
            </a:xfrm>
            <a:prstGeom prst="rect">
              <a:avLst/>
            </a:prstGeom>
          </p:spPr>
        </p:pic>
        <p:sp>
          <p:nvSpPr>
            <p:cNvPr id="37" name="矩形 36"/>
            <p:cNvSpPr/>
            <p:nvPr/>
          </p:nvSpPr>
          <p:spPr>
            <a:xfrm>
              <a:off x="6966306" y="2522130"/>
              <a:ext cx="1608133"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腾讯游戏服务</a:t>
              </a:r>
            </a:p>
          </p:txBody>
        </p:sp>
        <p:sp>
          <p:nvSpPr>
            <p:cNvPr id="38" name="矩形 37"/>
            <p:cNvSpPr/>
            <p:nvPr/>
          </p:nvSpPr>
          <p:spPr>
            <a:xfrm>
              <a:off x="6535300" y="2891462"/>
              <a:ext cx="4606925" cy="784830"/>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请输入你的描述文字在这里请输入你的描述文字在这里请输入你的描述文字在这里请输入你的描述文字在这里请输入你的描述文字在这里请输入你的描述文字在这里</a:t>
              </a:r>
            </a:p>
          </p:txBody>
        </p:sp>
      </p:grpSp>
      <p:grpSp>
        <p:nvGrpSpPr>
          <p:cNvPr id="11" name="组合 10"/>
          <p:cNvGrpSpPr/>
          <p:nvPr/>
        </p:nvGrpSpPr>
        <p:grpSpPr>
          <a:xfrm>
            <a:off x="880505" y="4391540"/>
            <a:ext cx="4606925" cy="1154162"/>
            <a:chOff x="880505" y="4391540"/>
            <a:chExt cx="4606925" cy="1154162"/>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1" y="4414797"/>
              <a:ext cx="304800" cy="304800"/>
            </a:xfrm>
            <a:prstGeom prst="rect">
              <a:avLst/>
            </a:prstGeom>
          </p:spPr>
        </p:pic>
        <p:sp>
          <p:nvSpPr>
            <p:cNvPr id="41" name="矩形 40"/>
            <p:cNvSpPr/>
            <p:nvPr/>
          </p:nvSpPr>
          <p:spPr>
            <a:xfrm>
              <a:off x="1311511" y="4391540"/>
              <a:ext cx="1370888"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分项目管理</a:t>
              </a:r>
            </a:p>
          </p:txBody>
        </p:sp>
        <p:sp>
          <p:nvSpPr>
            <p:cNvPr id="42" name="矩形 41"/>
            <p:cNvSpPr/>
            <p:nvPr/>
          </p:nvSpPr>
          <p:spPr>
            <a:xfrm>
              <a:off x="880505" y="4760872"/>
              <a:ext cx="4606925" cy="784830"/>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请输入你的描述文字在这里请输入你的描述文字在这里请输入你的描述文字在这里请输入你的描述文字在这里请输入你的描述文字在这里请输入你的描述文字在这里</a:t>
              </a:r>
            </a:p>
          </p:txBody>
        </p:sp>
      </p:grpSp>
      <p:grpSp>
        <p:nvGrpSpPr>
          <p:cNvPr id="9" name="组合 8"/>
          <p:cNvGrpSpPr/>
          <p:nvPr/>
        </p:nvGrpSpPr>
        <p:grpSpPr>
          <a:xfrm>
            <a:off x="6535300" y="4391540"/>
            <a:ext cx="4606925" cy="1154162"/>
            <a:chOff x="6535300" y="4391540"/>
            <a:chExt cx="4606925" cy="1154162"/>
          </a:xfrm>
        </p:grpSpPr>
        <p:sp>
          <p:nvSpPr>
            <p:cNvPr id="44" name="矩形 43"/>
            <p:cNvSpPr/>
            <p:nvPr/>
          </p:nvSpPr>
          <p:spPr>
            <a:xfrm>
              <a:off x="6966306" y="4391540"/>
              <a:ext cx="1910459" cy="369332"/>
            </a:xfrm>
            <a:prstGeom prst="rect">
              <a:avLst/>
            </a:prstGeom>
          </p:spPr>
          <p:txBody>
            <a:bodyPr wrap="none">
              <a:spAutoFit/>
            </a:bodyPr>
            <a:lstStyle/>
            <a:p>
              <a:r>
                <a:rPr lang="en-US" altLang="zh-CN" b="1" dirty="0" err="1">
                  <a:solidFill>
                    <a:schemeClr val="tx1">
                      <a:lumMod val="85000"/>
                      <a:lumOff val="15000"/>
                    </a:schemeClr>
                  </a:solidFill>
                  <a:latin typeface="思源黑体 CN Light" panose="020B0300000000000000" pitchFamily="34" charset="-122"/>
                  <a:ea typeface="思源黑体 CN Light" panose="020B0300000000000000" pitchFamily="34" charset="-122"/>
                </a:rPr>
                <a:t>WeTest</a:t>
              </a:r>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手游测试</a:t>
              </a:r>
            </a:p>
          </p:txBody>
        </p:sp>
        <p:sp>
          <p:nvSpPr>
            <p:cNvPr id="45" name="矩形 44"/>
            <p:cNvSpPr/>
            <p:nvPr/>
          </p:nvSpPr>
          <p:spPr>
            <a:xfrm>
              <a:off x="6535300" y="4760872"/>
              <a:ext cx="4606925" cy="784830"/>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请输入你的描述文字在这里请输入你的描述文字在这里请输入你的描述文字在这里请输入你的描述文字在这里请输入你的描述文字在这里请输入你的描述文字在这里</a:t>
              </a:r>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652" y="4410352"/>
              <a:ext cx="304800" cy="3048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2" decel="100000" fill="hold"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700"/>
            <a:ext cx="12192000" cy="3530600"/>
          </a:xfrm>
          <a:prstGeom prst="rect">
            <a:avLst/>
          </a:prstGeom>
        </p:spPr>
      </p:pic>
      <p:pic>
        <p:nvPicPr>
          <p:cNvPr id="2" name="Picture 10" descr="http://imgcache.qq.com/open_proj/proj_qcloud_v2/gateway/event/pc/server01/css/img/img2.32.png"/>
          <p:cNvPicPr>
            <a:picLocks noChangeAspect="1" noChangeArrowheads="1"/>
          </p:cNvPicPr>
          <p:nvPr/>
        </p:nvPicPr>
        <p:blipFill rotWithShape="1">
          <a:blip r:embed="rId3">
            <a:extLst>
              <a:ext uri="{28A0092B-C50C-407E-A947-70E740481C1C}">
                <a14:useLocalDpi xmlns:a14="http://schemas.microsoft.com/office/drawing/2010/main" val="0"/>
              </a:ext>
            </a:extLst>
          </a:blip>
          <a:srcRect r="48432"/>
          <a:stretch>
            <a:fillRect/>
          </a:stretch>
        </p:blipFill>
        <p:spPr bwMode="auto">
          <a:xfrm>
            <a:off x="1268304" y="2018879"/>
            <a:ext cx="1994508" cy="2820242"/>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603250" y="461804"/>
            <a:ext cx="1980029"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我们的产品</a:t>
            </a:r>
          </a:p>
        </p:txBody>
      </p:sp>
      <p:sp>
        <p:nvSpPr>
          <p:cNvPr id="4" name="文本框 3"/>
          <p:cNvSpPr txBox="1"/>
          <p:nvPr/>
        </p:nvSpPr>
        <p:spPr>
          <a:xfrm>
            <a:off x="603250" y="1037411"/>
            <a:ext cx="2671757"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提供专业的</a:t>
            </a:r>
            <a:r>
              <a:rPr lang="en-US" altLang="zh-CN" dirty="0">
                <a:solidFill>
                  <a:schemeClr val="tx1">
                    <a:lumMod val="85000"/>
                    <a:lumOff val="15000"/>
                  </a:schemeClr>
                </a:solidFill>
                <a:latin typeface="思源黑体 CN Light" panose="020B0300000000000000" pitchFamily="34" charset="-122"/>
                <a:ea typeface="思源黑体 CN Light" panose="020B0300000000000000" pitchFamily="34" charset="-122"/>
              </a:rPr>
              <a:t>PPT</a:t>
            </a:r>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演示方案</a:t>
            </a:r>
          </a:p>
        </p:txBody>
      </p:sp>
      <p:cxnSp>
        <p:nvCxnSpPr>
          <p:cNvPr id="5" name="直接连接符 4"/>
          <p:cNvCxnSpPr/>
          <p:nvPr/>
        </p:nvCxnSpPr>
        <p:spPr>
          <a:xfrm>
            <a:off x="710406" y="1006455"/>
            <a:ext cx="19549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292975" y="2764753"/>
            <a:ext cx="2413623" cy="1483397"/>
            <a:chOff x="3292975" y="2764753"/>
            <a:chExt cx="2413623" cy="1483397"/>
          </a:xfrm>
        </p:grpSpPr>
        <p:sp>
          <p:nvSpPr>
            <p:cNvPr id="10" name="圆角矩形 9"/>
            <p:cNvSpPr/>
            <p:nvPr/>
          </p:nvSpPr>
          <p:spPr>
            <a:xfrm>
              <a:off x="4062912" y="3877621"/>
              <a:ext cx="1643686" cy="370529"/>
            </a:xfrm>
            <a:prstGeom prst="roundRect">
              <a:avLst>
                <a:gd name="adj" fmla="val 7576"/>
              </a:avLst>
            </a:prstGeom>
            <a:noFill/>
            <a:ln w="19050">
              <a:solidFill>
                <a:srgbClr val="097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292975" y="3499796"/>
              <a:ext cx="723900" cy="0"/>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3975" y="2909246"/>
              <a:ext cx="342900" cy="0"/>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3975" y="4028434"/>
              <a:ext cx="342900" cy="0"/>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73975" y="2909246"/>
              <a:ext cx="0" cy="1119188"/>
            </a:xfrm>
            <a:prstGeom prst="line">
              <a:avLst/>
            </a:prstGeom>
            <a:ln w="19050">
              <a:solidFill>
                <a:srgbClr val="0975CE"/>
              </a:solidFill>
              <a:roun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11011" y="3900401"/>
              <a:ext cx="1524776" cy="338554"/>
            </a:xfrm>
            <a:prstGeom prst="rect">
              <a:avLst/>
            </a:prstGeom>
            <a:noFill/>
          </p:spPr>
          <p:txBody>
            <a:bodyPr wrap="none" rtlCol="0">
              <a:spAutoFit/>
            </a:bodyPr>
            <a:lstStyle/>
            <a:p>
              <a:pPr algn="ctr"/>
              <a:r>
                <a:rPr lang="en-US" altLang="zh-CN" sz="1600" dirty="0">
                  <a:solidFill>
                    <a:srgbClr val="006ECC"/>
                  </a:solidFill>
                  <a:latin typeface="思源黑体 CN Light" panose="020B0300000000000000" pitchFamily="34" charset="-122"/>
                  <a:ea typeface="思源黑体 CN Light" panose="020B0300000000000000" pitchFamily="34" charset="-122"/>
                </a:rPr>
                <a:t>3</a:t>
              </a:r>
              <a:r>
                <a:rPr lang="zh-CN" altLang="en-US" sz="1600" dirty="0">
                  <a:solidFill>
                    <a:srgbClr val="006ECC"/>
                  </a:solidFill>
                  <a:latin typeface="思源黑体 CN Light" panose="020B0300000000000000" pitchFamily="34" charset="-122"/>
                  <a:ea typeface="思源黑体 CN Light" panose="020B0300000000000000" pitchFamily="34" charset="-122"/>
                </a:rPr>
                <a:t>这是你的内容</a:t>
              </a:r>
            </a:p>
          </p:txBody>
        </p:sp>
        <p:sp>
          <p:nvSpPr>
            <p:cNvPr id="22" name="圆角矩形 21"/>
            <p:cNvSpPr/>
            <p:nvPr/>
          </p:nvSpPr>
          <p:spPr>
            <a:xfrm>
              <a:off x="4062912" y="3323052"/>
              <a:ext cx="1643686" cy="370529"/>
            </a:xfrm>
            <a:prstGeom prst="roundRect">
              <a:avLst>
                <a:gd name="adj" fmla="val 7576"/>
              </a:avLst>
            </a:prstGeom>
            <a:noFill/>
            <a:ln w="19050">
              <a:solidFill>
                <a:srgbClr val="097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111011" y="3345832"/>
              <a:ext cx="1524776" cy="338554"/>
            </a:xfrm>
            <a:prstGeom prst="rect">
              <a:avLst/>
            </a:prstGeom>
            <a:noFill/>
          </p:spPr>
          <p:txBody>
            <a:bodyPr wrap="none" rtlCol="0">
              <a:spAutoFit/>
            </a:bodyPr>
            <a:lstStyle/>
            <a:p>
              <a:pPr algn="ctr"/>
              <a:r>
                <a:rPr lang="en-US" altLang="zh-CN" sz="1600" dirty="0">
                  <a:solidFill>
                    <a:srgbClr val="006ECC"/>
                  </a:solidFill>
                  <a:latin typeface="思源黑体 CN Light" panose="020B0300000000000000" pitchFamily="34" charset="-122"/>
                  <a:ea typeface="思源黑体 CN Light" panose="020B0300000000000000" pitchFamily="34" charset="-122"/>
                </a:rPr>
                <a:t>2</a:t>
              </a:r>
              <a:r>
                <a:rPr lang="zh-CN" altLang="en-US" sz="1600" dirty="0">
                  <a:solidFill>
                    <a:srgbClr val="006ECC"/>
                  </a:solidFill>
                  <a:latin typeface="思源黑体 CN Light" panose="020B0300000000000000" pitchFamily="34" charset="-122"/>
                  <a:ea typeface="思源黑体 CN Light" panose="020B0300000000000000" pitchFamily="34" charset="-122"/>
                </a:rPr>
                <a:t>这是你的内容</a:t>
              </a:r>
            </a:p>
          </p:txBody>
        </p:sp>
        <p:sp>
          <p:nvSpPr>
            <p:cNvPr id="24" name="圆角矩形 23"/>
            <p:cNvSpPr/>
            <p:nvPr/>
          </p:nvSpPr>
          <p:spPr>
            <a:xfrm>
              <a:off x="4062912" y="2764753"/>
              <a:ext cx="1643686" cy="370529"/>
            </a:xfrm>
            <a:prstGeom prst="roundRect">
              <a:avLst>
                <a:gd name="adj" fmla="val 7576"/>
              </a:avLst>
            </a:prstGeom>
            <a:noFill/>
            <a:ln w="19050">
              <a:solidFill>
                <a:srgbClr val="097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111011" y="2787533"/>
              <a:ext cx="1524776" cy="338554"/>
            </a:xfrm>
            <a:prstGeom prst="rect">
              <a:avLst/>
            </a:prstGeom>
            <a:noFill/>
          </p:spPr>
          <p:txBody>
            <a:bodyPr wrap="none" rtlCol="0">
              <a:spAutoFit/>
            </a:bodyPr>
            <a:lstStyle/>
            <a:p>
              <a:pPr algn="ctr"/>
              <a:r>
                <a:rPr lang="en-US" altLang="zh-CN" sz="1600" dirty="0">
                  <a:solidFill>
                    <a:srgbClr val="006ECC"/>
                  </a:solidFill>
                  <a:latin typeface="思源黑体 CN Light" panose="020B0300000000000000" pitchFamily="34" charset="-122"/>
                  <a:ea typeface="思源黑体 CN Light" panose="020B0300000000000000" pitchFamily="34" charset="-122"/>
                </a:rPr>
                <a:t>1</a:t>
              </a:r>
              <a:r>
                <a:rPr lang="zh-CN" altLang="en-US" sz="1600" dirty="0">
                  <a:solidFill>
                    <a:srgbClr val="006ECC"/>
                  </a:solidFill>
                  <a:latin typeface="思源黑体 CN Light" panose="020B0300000000000000" pitchFamily="34" charset="-122"/>
                  <a:ea typeface="思源黑体 CN Light" panose="020B0300000000000000" pitchFamily="34" charset="-122"/>
                </a:rPr>
                <a:t>这是你的内容</a:t>
              </a:r>
            </a:p>
          </p:txBody>
        </p:sp>
      </p:grpSp>
      <p:sp>
        <p:nvSpPr>
          <p:cNvPr id="6" name="圆角矩形 5"/>
          <p:cNvSpPr/>
          <p:nvPr/>
        </p:nvSpPr>
        <p:spPr>
          <a:xfrm>
            <a:off x="6252698" y="2798435"/>
            <a:ext cx="4129552" cy="1474201"/>
          </a:xfrm>
          <a:prstGeom prst="roundRect">
            <a:avLst>
              <a:gd name="adj" fmla="val 1876"/>
            </a:avLst>
          </a:pr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286571" y="2841962"/>
            <a:ext cx="4095679" cy="1351460"/>
          </a:xfrm>
          <a:prstGeom prst="rect">
            <a:avLst/>
          </a:prstGeom>
        </p:spPr>
        <p:txBody>
          <a:bodyPr wrap="square">
            <a:spAutoFit/>
          </a:bodyPr>
          <a:lstStyle/>
          <a:p>
            <a:pPr algn="dist">
              <a:lnSpc>
                <a:spcPct val="150000"/>
              </a:lnSpc>
            </a:pP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请输入你的描述文字在这里请输入你的描述文字在这里请输入你的描述文字在这里请输入你的描述文字在这里请输入你的描述文字在这里文字在这里请输入你的描述文字在这里文字在这里文字在这里</a:t>
            </a:r>
            <a:endPar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975075"/>
            <a:ext cx="12192000" cy="3778636"/>
          </a:xfrm>
          <a:prstGeom prst="rect">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2D557"/>
              </a:solidFill>
            </a:endParaRPr>
          </a:p>
        </p:txBody>
      </p:sp>
      <p:graphicFrame>
        <p:nvGraphicFramePr>
          <p:cNvPr id="2" name="表格 1"/>
          <p:cNvGraphicFramePr>
            <a:graphicFrameLocks noGrp="1"/>
          </p:cNvGraphicFramePr>
          <p:nvPr/>
        </p:nvGraphicFramePr>
        <p:xfrm>
          <a:off x="9207116" y="4200140"/>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3" name="表格 2"/>
          <p:cNvGraphicFramePr>
            <a:graphicFrameLocks noGrp="1"/>
          </p:cNvGraphicFramePr>
          <p:nvPr/>
        </p:nvGraphicFramePr>
        <p:xfrm>
          <a:off x="6179201" y="4196385"/>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4" name="表格 3"/>
          <p:cNvGraphicFramePr>
            <a:graphicFrameLocks noGrp="1"/>
          </p:cNvGraphicFramePr>
          <p:nvPr/>
        </p:nvGraphicFramePr>
        <p:xfrm>
          <a:off x="130470" y="4210661"/>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nvGraphicFramePr>
        <p:xfrm>
          <a:off x="6175559" y="2661524"/>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6" name="表格 5"/>
          <p:cNvGraphicFramePr>
            <a:graphicFrameLocks noGrp="1"/>
          </p:cNvGraphicFramePr>
          <p:nvPr/>
        </p:nvGraphicFramePr>
        <p:xfrm>
          <a:off x="3153255" y="2663915"/>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nvGraphicFramePr>
        <p:xfrm>
          <a:off x="129795" y="2661636"/>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8" name="TextBox 1"/>
          <p:cNvSpPr txBox="1">
            <a:spLocks noChangeArrowheads="1"/>
          </p:cNvSpPr>
          <p:nvPr/>
        </p:nvSpPr>
        <p:spPr bwMode="auto">
          <a:xfrm>
            <a:off x="4200057" y="2729493"/>
            <a:ext cx="1915953" cy="938719"/>
          </a:xfrm>
          <a:prstGeom prst="rect">
            <a:avLst/>
          </a:prstGeom>
          <a:noFill/>
          <a:ln w="9525">
            <a:noFill/>
            <a:miter lim="800000"/>
          </a:ln>
        </p:spPr>
        <p:txBody>
          <a:bodyPr wrap="square">
            <a:spAutoFit/>
          </a:bodyPr>
          <a:lstStyle/>
          <a:p>
            <a:pPr>
              <a:lnSpc>
                <a:spcPts val="2160"/>
              </a:lnSpc>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课程格子</a:t>
            </a:r>
            <a:endPar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lnSpc>
                <a:spcPts val="2160"/>
              </a:lnSpc>
              <a:defRPr/>
            </a:pPr>
            <a:r>
              <a:rPr lang="zh-CN" altLang="en-US" sz="1200" dirty="0">
                <a:solidFill>
                  <a:schemeClr val="bg1"/>
                </a:solidFill>
                <a:ea typeface="微软雅黑" panose="020B0503020204020204" pitchFamily="34" charset="-122"/>
              </a:rPr>
              <a:t>只为大学生设计的课表应用</a:t>
            </a:r>
            <a:r>
              <a:rPr lang="zh-CN" altLang="en-US" sz="1400" dirty="0">
                <a:solidFill>
                  <a:schemeClr val="bg1"/>
                </a:solidFill>
                <a:ea typeface="微软雅黑" panose="020B0503020204020204" pitchFamily="34" charset="-122"/>
              </a:rPr>
              <a:t>。</a:t>
            </a:r>
            <a:endParaRPr lang="en-US" altLang="zh-CN" sz="1400" dirty="0">
              <a:solidFill>
                <a:schemeClr val="bg1"/>
              </a:solidFill>
              <a:ea typeface="微软雅黑" panose="020B0503020204020204" pitchFamily="34" charset="-122"/>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4596" y="2809082"/>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7261932" y="4208632"/>
            <a:ext cx="1915953" cy="715581"/>
          </a:xfrm>
          <a:prstGeom prst="rect">
            <a:avLst/>
          </a:prstGeom>
          <a:noFill/>
          <a:ln w="9525">
            <a:noFill/>
            <a:miter lim="800000"/>
          </a:ln>
        </p:spPr>
        <p:txBody>
          <a:bodyPr wrap="square">
            <a:spAutoFit/>
          </a:bodyPr>
          <a:lstStyle/>
          <a:p>
            <a:pPr>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微信</a:t>
            </a:r>
            <a:endPar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defRPr/>
            </a:pPr>
            <a:endParaRPr lang="en-US" altLang="zh-CN" sz="1050" dirty="0">
              <a:solidFill>
                <a:schemeClr val="bg1"/>
              </a:solidFill>
              <a:ea typeface="微软雅黑" panose="020B0503020204020204" pitchFamily="34" charset="-122"/>
            </a:endParaRPr>
          </a:p>
          <a:p>
            <a:pPr>
              <a:defRPr/>
            </a:pPr>
            <a:r>
              <a:rPr lang="zh-CN" altLang="en-US" sz="1200" dirty="0">
                <a:solidFill>
                  <a:schemeClr val="bg1"/>
                </a:solidFill>
                <a:ea typeface="微软雅黑" panose="020B0503020204020204" pitchFamily="34" charset="-122"/>
              </a:rPr>
              <a:t>国内移动社交软件</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3475" y="4342479"/>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
          <p:cNvSpPr txBox="1">
            <a:spLocks noChangeArrowheads="1"/>
          </p:cNvSpPr>
          <p:nvPr/>
        </p:nvSpPr>
        <p:spPr bwMode="auto">
          <a:xfrm>
            <a:off x="10269656" y="4229645"/>
            <a:ext cx="1915953" cy="938719"/>
          </a:xfrm>
          <a:prstGeom prst="rect">
            <a:avLst/>
          </a:prstGeom>
          <a:noFill/>
          <a:ln w="9525">
            <a:noFill/>
            <a:miter lim="800000"/>
          </a:ln>
        </p:spPr>
        <p:txBody>
          <a:bodyPr wrap="square">
            <a:spAutoFit/>
          </a:bodyPr>
          <a:lstStyle/>
          <a:p>
            <a:pPr>
              <a:lnSpc>
                <a:spcPts val="2160"/>
              </a:lnSpc>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微博</a:t>
            </a:r>
            <a:endPar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lnSpc>
                <a:spcPts val="2160"/>
              </a:lnSpc>
              <a:defRPr/>
            </a:pPr>
            <a:r>
              <a:rPr lang="zh-CN" altLang="en-US" sz="1200" dirty="0">
                <a:solidFill>
                  <a:schemeClr val="bg1"/>
                </a:solidFill>
                <a:ea typeface="微软雅黑" panose="020B0503020204020204" pitchFamily="34" charset="-122"/>
              </a:rPr>
              <a:t>随时随地同朋友分享身边新鲜事</a:t>
            </a:r>
          </a:p>
        </p:txBody>
      </p:sp>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90939" y="4342479"/>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652" y="2808858"/>
            <a:ext cx="657357" cy="65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
          <p:cNvSpPr txBox="1">
            <a:spLocks noChangeArrowheads="1"/>
          </p:cNvSpPr>
          <p:nvPr/>
        </p:nvSpPr>
        <p:spPr bwMode="auto">
          <a:xfrm>
            <a:off x="1146748" y="2770627"/>
            <a:ext cx="1915953" cy="656590"/>
          </a:xfrm>
          <a:prstGeom prst="rect">
            <a:avLst/>
          </a:prstGeom>
          <a:noFill/>
          <a:ln w="9525">
            <a:noFill/>
            <a:miter lim="800000"/>
          </a:ln>
        </p:spPr>
        <p:txBody>
          <a:bodyPr wrap="square">
            <a:spAutoFit/>
          </a:bodyPr>
          <a:lstStyle/>
          <a:p>
            <a:pPr>
              <a:lnSpc>
                <a:spcPts val="2160"/>
              </a:lnSpc>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人人网</a:t>
            </a:r>
          </a:p>
          <a:p>
            <a:pPr>
              <a:lnSpc>
                <a:spcPts val="2160"/>
              </a:lnSpc>
              <a:defRPr/>
            </a:pPr>
            <a:r>
              <a:rPr lang="zh-CN" altLang="en-US" sz="1200" dirty="0">
                <a:solidFill>
                  <a:schemeClr val="bg1"/>
                </a:solidFill>
                <a:ea typeface="微软雅黑" panose="020B0503020204020204" pitchFamily="34" charset="-122"/>
              </a:rPr>
              <a:t>国内首家实名制社交网站</a:t>
            </a:r>
          </a:p>
        </p:txBody>
      </p:sp>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4782" y="2801710"/>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
          <p:cNvSpPr txBox="1">
            <a:spLocks noChangeArrowheads="1"/>
          </p:cNvSpPr>
          <p:nvPr/>
        </p:nvSpPr>
        <p:spPr bwMode="auto">
          <a:xfrm>
            <a:off x="7199343" y="2691393"/>
            <a:ext cx="1915953" cy="938719"/>
          </a:xfrm>
          <a:prstGeom prst="rect">
            <a:avLst/>
          </a:prstGeom>
          <a:noFill/>
          <a:ln w="9525">
            <a:noFill/>
            <a:miter lim="800000"/>
          </a:ln>
        </p:spPr>
        <p:txBody>
          <a:bodyPr wrap="square">
            <a:spAutoFit/>
          </a:bodyPr>
          <a:lstStyle/>
          <a:p>
            <a:pPr>
              <a:lnSpc>
                <a:spcPts val="2160"/>
              </a:lnSpc>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超级课程表</a:t>
            </a:r>
            <a:endPar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lnSpc>
                <a:spcPts val="2160"/>
              </a:lnSpc>
              <a:defRPr/>
            </a:pPr>
            <a:r>
              <a:rPr lang="zh-CN" altLang="en-US" sz="1200" dirty="0">
                <a:solidFill>
                  <a:schemeClr val="bg1"/>
                </a:solidFill>
                <a:ea typeface="微软雅黑" panose="020B0503020204020204" pitchFamily="34" charset="-122"/>
              </a:rPr>
              <a:t>快速登录教务系统</a:t>
            </a:r>
            <a:endParaRPr lang="en-US" altLang="zh-CN" sz="1200" dirty="0">
              <a:solidFill>
                <a:schemeClr val="bg1"/>
              </a:solidFill>
              <a:ea typeface="微软雅黑" panose="020B0503020204020204" pitchFamily="34" charset="-122"/>
            </a:endParaRPr>
          </a:p>
          <a:p>
            <a:pPr>
              <a:lnSpc>
                <a:spcPts val="2160"/>
              </a:lnSpc>
              <a:defRPr/>
            </a:pPr>
            <a:r>
              <a:rPr lang="en-US" altLang="zh-CN" sz="1200" dirty="0">
                <a:solidFill>
                  <a:schemeClr val="bg1"/>
                </a:solidFill>
                <a:ea typeface="微软雅黑" panose="020B0503020204020204" pitchFamily="34" charset="-122"/>
              </a:rPr>
              <a:t>1</a:t>
            </a:r>
            <a:r>
              <a:rPr lang="zh-CN" altLang="en-US" sz="1200" dirty="0">
                <a:solidFill>
                  <a:schemeClr val="bg1"/>
                </a:solidFill>
                <a:ea typeface="微软雅黑" panose="020B0503020204020204" pitchFamily="34" charset="-122"/>
              </a:rPr>
              <a:t>秒导入课程表</a:t>
            </a:r>
          </a:p>
        </p:txBody>
      </p:sp>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3743" y="4342479"/>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
          <p:cNvSpPr txBox="1">
            <a:spLocks noChangeArrowheads="1"/>
          </p:cNvSpPr>
          <p:nvPr/>
        </p:nvSpPr>
        <p:spPr bwMode="auto">
          <a:xfrm>
            <a:off x="1182590" y="4261589"/>
            <a:ext cx="1915953" cy="938719"/>
          </a:xfrm>
          <a:prstGeom prst="rect">
            <a:avLst/>
          </a:prstGeom>
          <a:noFill/>
          <a:ln w="9525">
            <a:noFill/>
            <a:miter lim="800000"/>
          </a:ln>
        </p:spPr>
        <p:txBody>
          <a:bodyPr wrap="square">
            <a:spAutoFit/>
          </a:bodyPr>
          <a:lstStyle/>
          <a:p>
            <a:pPr>
              <a:lnSpc>
                <a:spcPts val="2160"/>
              </a:lnSpc>
              <a:defRPr/>
            </a:pPr>
            <a:r>
              <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rPr>
              <a:t>T</a:t>
            </a: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派校园</a:t>
            </a:r>
            <a:endParaRPr lang="en-US" altLang="zh-CN" sz="1200"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lnSpc>
                <a:spcPts val="2160"/>
              </a:lnSpc>
              <a:defRPr/>
            </a:pPr>
            <a:r>
              <a:rPr lang="zh-CN" altLang="en-US" sz="1200" dirty="0">
                <a:solidFill>
                  <a:schemeClr val="bg1"/>
                </a:solidFill>
                <a:ea typeface="微软雅黑" panose="020B0503020204020204" pitchFamily="34" charset="-122"/>
              </a:rPr>
              <a:t>面向大学生的兴趣同好社区</a:t>
            </a:r>
            <a:endParaRPr lang="en-US" altLang="zh-CN" sz="1200" dirty="0">
              <a:solidFill>
                <a:schemeClr val="bg1"/>
              </a:solidFill>
              <a:ea typeface="微软雅黑" panose="020B0503020204020204" pitchFamily="34" charset="-122"/>
            </a:endParaRPr>
          </a:p>
        </p:txBody>
      </p:sp>
      <p:graphicFrame>
        <p:nvGraphicFramePr>
          <p:cNvPr id="20" name="表格 19"/>
          <p:cNvGraphicFramePr>
            <a:graphicFrameLocks noGrp="1"/>
          </p:cNvGraphicFramePr>
          <p:nvPr/>
        </p:nvGraphicFramePr>
        <p:xfrm>
          <a:off x="3142037" y="4199326"/>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graphicFrame>
        <p:nvGraphicFramePr>
          <p:cNvPr id="21" name="表格 20"/>
          <p:cNvGraphicFramePr>
            <a:graphicFrameLocks noGrp="1"/>
          </p:cNvGraphicFramePr>
          <p:nvPr/>
        </p:nvGraphicFramePr>
        <p:xfrm>
          <a:off x="9201716" y="2634606"/>
          <a:ext cx="2866081" cy="940357"/>
        </p:xfrm>
        <a:graphic>
          <a:graphicData uri="http://schemas.openxmlformats.org/drawingml/2006/table">
            <a:tbl>
              <a:tblPr firstRow="1" bandRow="1">
                <a:tableStyleId>{5C22544A-7EE6-4342-B048-85BDC9FD1C3A}</a:tableStyleId>
              </a:tblPr>
              <a:tblGrid>
                <a:gridCol w="1045019">
                  <a:extLst>
                    <a:ext uri="{9D8B030D-6E8A-4147-A177-3AD203B41FA5}">
                      <a16:colId xmlns:a16="http://schemas.microsoft.com/office/drawing/2014/main" val="20000"/>
                    </a:ext>
                  </a:extLst>
                </a:gridCol>
                <a:gridCol w="1821062">
                  <a:extLst>
                    <a:ext uri="{9D8B030D-6E8A-4147-A177-3AD203B41FA5}">
                      <a16:colId xmlns:a16="http://schemas.microsoft.com/office/drawing/2014/main" val="20001"/>
                    </a:ext>
                  </a:extLst>
                </a:gridCol>
              </a:tblGrid>
              <a:tr h="940357">
                <a:tc>
                  <a:txBody>
                    <a:bodyPr/>
                    <a:lstStyle/>
                    <a:p>
                      <a:endParaRPr lang="zh-CN" altLang="en-US" sz="1400" dirty="0"/>
                    </a:p>
                  </a:txBody>
                  <a:tcPr marL="71423" marR="71423" marT="35711" marB="35711">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1423" marR="71423" marT="35711" marB="35711">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bl>
          </a:graphicData>
        </a:graphic>
      </p:graphicFrame>
      <p:sp>
        <p:nvSpPr>
          <p:cNvPr id="22" name="TextBox 1"/>
          <p:cNvSpPr txBox="1">
            <a:spLocks noChangeArrowheads="1"/>
          </p:cNvSpPr>
          <p:nvPr/>
        </p:nvSpPr>
        <p:spPr bwMode="auto">
          <a:xfrm>
            <a:off x="4200056" y="4237560"/>
            <a:ext cx="1915953" cy="938719"/>
          </a:xfrm>
          <a:prstGeom prst="rect">
            <a:avLst/>
          </a:prstGeom>
          <a:noFill/>
          <a:ln w="9525">
            <a:noFill/>
            <a:miter lim="800000"/>
          </a:ln>
        </p:spPr>
        <p:txBody>
          <a:bodyPr wrap="square">
            <a:spAutoFit/>
          </a:bodyPr>
          <a:lstStyle/>
          <a:p>
            <a:pPr>
              <a:lnSpc>
                <a:spcPts val="2160"/>
              </a:lnSpc>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百度贴吧</a:t>
            </a:r>
            <a:endPar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lnSpc>
                <a:spcPts val="2160"/>
              </a:lnSpc>
              <a:defRPr/>
            </a:pPr>
            <a:r>
              <a:rPr lang="zh-CN" altLang="en-US" sz="1200" dirty="0">
                <a:solidFill>
                  <a:schemeClr val="bg1"/>
                </a:solidFill>
                <a:ea typeface="微软雅黑" panose="020B0503020204020204" pitchFamily="34" charset="-122"/>
              </a:rPr>
              <a:t>以兴趣主题聚合志同道合的互动平台</a:t>
            </a:r>
          </a:p>
        </p:txBody>
      </p:sp>
      <p:pic>
        <p:nvPicPr>
          <p:cNvPr id="23" name="Picture 7"/>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35559" y="4345669"/>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390939" y="2774792"/>
            <a:ext cx="659305" cy="65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1"/>
          <p:cNvSpPr txBox="1">
            <a:spLocks noChangeArrowheads="1"/>
          </p:cNvSpPr>
          <p:nvPr/>
        </p:nvSpPr>
        <p:spPr bwMode="auto">
          <a:xfrm>
            <a:off x="10237947" y="2690156"/>
            <a:ext cx="1915953" cy="707886"/>
          </a:xfrm>
          <a:prstGeom prst="rect">
            <a:avLst/>
          </a:prstGeom>
          <a:noFill/>
          <a:ln w="9525">
            <a:noFill/>
            <a:miter lim="800000"/>
          </a:ln>
        </p:spPr>
        <p:txBody>
          <a:bodyPr wrap="square">
            <a:spAutoFit/>
          </a:bodyPr>
          <a:lstStyle/>
          <a:p>
            <a:pPr>
              <a:defRPr/>
            </a:pPr>
            <a:r>
              <a:rPr lang="zh-CN" altLang="en-US" b="1" dirty="0">
                <a:solidFill>
                  <a:schemeClr val="bg1"/>
                </a:solidFill>
                <a:effectLst>
                  <a:outerShdw blurRad="38100" dist="38100" dir="2700000" algn="tl">
                    <a:srgbClr val="000000">
                      <a:alpha val="43137"/>
                    </a:srgbClr>
                  </a:outerShdw>
                </a:effectLst>
                <a:ea typeface="微软雅黑" panose="020B0503020204020204" pitchFamily="34" charset="-122"/>
              </a:rPr>
              <a:t>黑白校园</a:t>
            </a:r>
            <a:endParaRPr lang="en-US" altLang="zh-CN" b="1" dirty="0">
              <a:solidFill>
                <a:schemeClr val="bg1"/>
              </a:solidFill>
              <a:effectLst>
                <a:outerShdw blurRad="38100" dist="38100" dir="2700000" algn="tl">
                  <a:srgbClr val="000000">
                    <a:alpha val="43137"/>
                  </a:srgbClr>
                </a:outerShdw>
              </a:effectLst>
              <a:ea typeface="微软雅黑" panose="020B0503020204020204" pitchFamily="34" charset="-122"/>
            </a:endParaRPr>
          </a:p>
          <a:p>
            <a:pPr>
              <a:defRPr/>
            </a:pPr>
            <a:endParaRPr lang="en-US" altLang="zh-CN" sz="1000" dirty="0">
              <a:solidFill>
                <a:schemeClr val="bg1"/>
              </a:solidFill>
              <a:ea typeface="微软雅黑" panose="020B0503020204020204" pitchFamily="34" charset="-122"/>
            </a:endParaRPr>
          </a:p>
          <a:p>
            <a:pPr>
              <a:defRPr/>
            </a:pPr>
            <a:r>
              <a:rPr lang="zh-CN" altLang="en-US" sz="1200" dirty="0">
                <a:solidFill>
                  <a:schemeClr val="bg1"/>
                </a:solidFill>
                <a:ea typeface="微软雅黑" panose="020B0503020204020204" pitchFamily="34" charset="-122"/>
              </a:rPr>
              <a:t>白天实名，黑夜匿名</a:t>
            </a:r>
          </a:p>
        </p:txBody>
      </p:sp>
      <p:sp>
        <p:nvSpPr>
          <p:cNvPr id="27" name="文本框 26"/>
          <p:cNvSpPr txBox="1"/>
          <p:nvPr/>
        </p:nvSpPr>
        <p:spPr>
          <a:xfrm>
            <a:off x="603250" y="461804"/>
            <a:ext cx="1620957"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合作伙伴</a:t>
            </a:r>
          </a:p>
        </p:txBody>
      </p:sp>
      <p:sp>
        <p:nvSpPr>
          <p:cNvPr id="28" name="文本框 27"/>
          <p:cNvSpPr txBox="1"/>
          <p:nvPr/>
        </p:nvSpPr>
        <p:spPr>
          <a:xfrm>
            <a:off x="603250" y="1037411"/>
            <a:ext cx="2492990"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他们是我们成长的力量</a:t>
            </a:r>
          </a:p>
        </p:txBody>
      </p:sp>
      <p:cxnSp>
        <p:nvCxnSpPr>
          <p:cNvPr id="29" name="直接连接符 28"/>
          <p:cNvCxnSpPr/>
          <p:nvPr/>
        </p:nvCxnSpPr>
        <p:spPr>
          <a:xfrm>
            <a:off x="710406" y="1006455"/>
            <a:ext cx="19549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 fill="hold"/>
                                        <p:tgtEl>
                                          <p:spTgt spid="15"/>
                                        </p:tgtEl>
                                        <p:attrNameLst>
                                          <p:attrName>ppt_w</p:attrName>
                                        </p:attrNameLst>
                                      </p:cBhvr>
                                      <p:tavLst>
                                        <p:tav tm="0">
                                          <p:val>
                                            <p:fltVal val="0"/>
                                          </p:val>
                                        </p:tav>
                                        <p:tav tm="100000">
                                          <p:val>
                                            <p:strVal val="#ppt_w"/>
                                          </p:val>
                                        </p:tav>
                                      </p:tavLst>
                                    </p:anim>
                                    <p:anim calcmode="lin" valueType="num">
                                      <p:cBhvr>
                                        <p:cTn id="8" dur="100" fill="hold"/>
                                        <p:tgtEl>
                                          <p:spTgt spid="15"/>
                                        </p:tgtEl>
                                        <p:attrNameLst>
                                          <p:attrName>ppt_h</p:attrName>
                                        </p:attrNameLst>
                                      </p:cBhvr>
                                      <p:tavLst>
                                        <p:tav tm="0">
                                          <p:val>
                                            <p:fltVal val="0"/>
                                          </p:val>
                                        </p:tav>
                                        <p:tav tm="100000">
                                          <p:val>
                                            <p:strVal val="#ppt_h"/>
                                          </p:val>
                                        </p:tav>
                                      </p:tavLst>
                                    </p:anim>
                                    <p:animEffect transition="in" filter="fade">
                                      <p:cBhvr>
                                        <p:cTn id="9" dur="100"/>
                                        <p:tgtEl>
                                          <p:spTgt spid="15"/>
                                        </p:tgtEl>
                                      </p:cBhvr>
                                    </p:animEffect>
                                  </p:childTnLst>
                                </p:cTn>
                              </p:par>
                              <p:par>
                                <p:cTn id="10" presetID="6" presetClass="emph" presetSubtype="0" fill="hold" grpId="1" nodeType="withEffect">
                                  <p:stCondLst>
                                    <p:cond delay="100"/>
                                  </p:stCondLst>
                                  <p:childTnLst>
                                    <p:animScale>
                                      <p:cBhvr>
                                        <p:cTn id="11" dur="100" fill="hold"/>
                                        <p:tgtEl>
                                          <p:spTgt spid="15"/>
                                        </p:tgtEl>
                                      </p:cBhvr>
                                      <p:by x="110000" y="110000"/>
                                    </p:animScale>
                                  </p:childTnLst>
                                </p:cTn>
                              </p:par>
                              <p:par>
                                <p:cTn id="12" presetID="6" presetClass="emph" presetSubtype="0" fill="hold" grpId="2" nodeType="withEffect">
                                  <p:stCondLst>
                                    <p:cond delay="200"/>
                                  </p:stCondLst>
                                  <p:childTnLst>
                                    <p:animScale>
                                      <p:cBhvr>
                                        <p:cTn id="13" dur="200" fill="hold"/>
                                        <p:tgtEl>
                                          <p:spTgt spid="15"/>
                                        </p:tgtEl>
                                      </p:cBhvr>
                                      <p:by x="90000" y="90000"/>
                                    </p:animScale>
                                  </p:childTnLst>
                                </p:cTn>
                              </p:par>
                              <p:par>
                                <p:cTn id="14" presetID="6" presetClass="emph" presetSubtype="0" fill="hold" grpId="3" nodeType="withEffect">
                                  <p:stCondLst>
                                    <p:cond delay="400"/>
                                  </p:stCondLst>
                                  <p:childTnLst>
                                    <p:animScale>
                                      <p:cBhvr>
                                        <p:cTn id="15" dur="100" fill="hold"/>
                                        <p:tgtEl>
                                          <p:spTgt spid="15"/>
                                        </p:tgtEl>
                                      </p:cBhvr>
                                      <p:by x="105000" y="105000"/>
                                    </p:animScale>
                                  </p:childTnLst>
                                </p:cTn>
                              </p:par>
                              <p:par>
                                <p:cTn id="16" presetID="6" presetClass="emph" presetSubtype="0" fill="hold" grpId="4" nodeType="withEffect">
                                  <p:stCondLst>
                                    <p:cond delay="500"/>
                                  </p:stCondLst>
                                  <p:childTnLst>
                                    <p:animScale>
                                      <p:cBhvr>
                                        <p:cTn id="17" dur="200" fill="hold"/>
                                        <p:tgtEl>
                                          <p:spTgt spid="15"/>
                                        </p:tgtEl>
                                      </p:cBhvr>
                                      <p:by x="95000" y="95000"/>
                                    </p:animScale>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 fill="hold"/>
                                        <p:tgtEl>
                                          <p:spTgt spid="14"/>
                                        </p:tgtEl>
                                        <p:attrNameLst>
                                          <p:attrName>ppt_w</p:attrName>
                                        </p:attrNameLst>
                                      </p:cBhvr>
                                      <p:tavLst>
                                        <p:tav tm="0">
                                          <p:val>
                                            <p:fltVal val="0"/>
                                          </p:val>
                                        </p:tav>
                                        <p:tav tm="100000">
                                          <p:val>
                                            <p:strVal val="#ppt_w"/>
                                          </p:val>
                                        </p:tav>
                                      </p:tavLst>
                                    </p:anim>
                                    <p:anim calcmode="lin" valueType="num">
                                      <p:cBhvr>
                                        <p:cTn id="21" dur="100" fill="hold"/>
                                        <p:tgtEl>
                                          <p:spTgt spid="14"/>
                                        </p:tgtEl>
                                        <p:attrNameLst>
                                          <p:attrName>ppt_h</p:attrName>
                                        </p:attrNameLst>
                                      </p:cBhvr>
                                      <p:tavLst>
                                        <p:tav tm="0">
                                          <p:val>
                                            <p:fltVal val="0"/>
                                          </p:val>
                                        </p:tav>
                                        <p:tav tm="100000">
                                          <p:val>
                                            <p:strVal val="#ppt_h"/>
                                          </p:val>
                                        </p:tav>
                                      </p:tavLst>
                                    </p:anim>
                                    <p:animEffect transition="in" filter="fade">
                                      <p:cBhvr>
                                        <p:cTn id="22" dur="100"/>
                                        <p:tgtEl>
                                          <p:spTgt spid="14"/>
                                        </p:tgtEl>
                                      </p:cBhvr>
                                    </p:animEffect>
                                  </p:childTnLst>
                                </p:cTn>
                              </p:par>
                              <p:par>
                                <p:cTn id="23" presetID="6" presetClass="emph" presetSubtype="0" fill="hold" nodeType="withEffect">
                                  <p:stCondLst>
                                    <p:cond delay="100"/>
                                  </p:stCondLst>
                                  <p:childTnLst>
                                    <p:animScale>
                                      <p:cBhvr>
                                        <p:cTn id="24" dur="100" fill="hold"/>
                                        <p:tgtEl>
                                          <p:spTgt spid="14"/>
                                        </p:tgtEl>
                                      </p:cBhvr>
                                      <p:by x="110000" y="110000"/>
                                    </p:animScale>
                                  </p:childTnLst>
                                </p:cTn>
                              </p:par>
                              <p:par>
                                <p:cTn id="25" presetID="6" presetClass="emph" presetSubtype="0" fill="hold" nodeType="withEffect">
                                  <p:stCondLst>
                                    <p:cond delay="200"/>
                                  </p:stCondLst>
                                  <p:childTnLst>
                                    <p:animScale>
                                      <p:cBhvr>
                                        <p:cTn id="26" dur="200" fill="hold"/>
                                        <p:tgtEl>
                                          <p:spTgt spid="14"/>
                                        </p:tgtEl>
                                      </p:cBhvr>
                                      <p:by x="90000" y="90000"/>
                                    </p:animScale>
                                  </p:childTnLst>
                                </p:cTn>
                              </p:par>
                              <p:par>
                                <p:cTn id="27" presetID="6" presetClass="emph" presetSubtype="0" fill="hold" nodeType="withEffect">
                                  <p:stCondLst>
                                    <p:cond delay="400"/>
                                  </p:stCondLst>
                                  <p:childTnLst>
                                    <p:animScale>
                                      <p:cBhvr>
                                        <p:cTn id="28" dur="100" fill="hold"/>
                                        <p:tgtEl>
                                          <p:spTgt spid="14"/>
                                        </p:tgtEl>
                                      </p:cBhvr>
                                      <p:by x="105000" y="105000"/>
                                    </p:animScale>
                                  </p:childTnLst>
                                </p:cTn>
                              </p:par>
                              <p:par>
                                <p:cTn id="29" presetID="6" presetClass="emph" presetSubtype="0" fill="hold" nodeType="withEffect">
                                  <p:stCondLst>
                                    <p:cond delay="500"/>
                                  </p:stCondLst>
                                  <p:childTnLst>
                                    <p:animScale>
                                      <p:cBhvr>
                                        <p:cTn id="30" dur="200" fill="hold"/>
                                        <p:tgtEl>
                                          <p:spTgt spid="14"/>
                                        </p:tgtEl>
                                      </p:cBhvr>
                                      <p:by x="95000" y="95000"/>
                                    </p:animScale>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 fill="hold"/>
                                        <p:tgtEl>
                                          <p:spTgt spid="7"/>
                                        </p:tgtEl>
                                        <p:attrNameLst>
                                          <p:attrName>ppt_w</p:attrName>
                                        </p:attrNameLst>
                                      </p:cBhvr>
                                      <p:tavLst>
                                        <p:tav tm="0">
                                          <p:val>
                                            <p:fltVal val="0"/>
                                          </p:val>
                                        </p:tav>
                                        <p:tav tm="100000">
                                          <p:val>
                                            <p:strVal val="#ppt_w"/>
                                          </p:val>
                                        </p:tav>
                                      </p:tavLst>
                                    </p:anim>
                                    <p:anim calcmode="lin" valueType="num">
                                      <p:cBhvr>
                                        <p:cTn id="34" dur="100" fill="hold"/>
                                        <p:tgtEl>
                                          <p:spTgt spid="7"/>
                                        </p:tgtEl>
                                        <p:attrNameLst>
                                          <p:attrName>ppt_h</p:attrName>
                                        </p:attrNameLst>
                                      </p:cBhvr>
                                      <p:tavLst>
                                        <p:tav tm="0">
                                          <p:val>
                                            <p:fltVal val="0"/>
                                          </p:val>
                                        </p:tav>
                                        <p:tav tm="100000">
                                          <p:val>
                                            <p:strVal val="#ppt_h"/>
                                          </p:val>
                                        </p:tav>
                                      </p:tavLst>
                                    </p:anim>
                                    <p:animEffect transition="in" filter="fade">
                                      <p:cBhvr>
                                        <p:cTn id="35" dur="100"/>
                                        <p:tgtEl>
                                          <p:spTgt spid="7"/>
                                        </p:tgtEl>
                                      </p:cBhvr>
                                    </p:animEffect>
                                  </p:childTnLst>
                                </p:cTn>
                              </p:par>
                              <p:par>
                                <p:cTn id="36" presetID="6" presetClass="emph" presetSubtype="0" fill="hold" nodeType="withEffect">
                                  <p:stCondLst>
                                    <p:cond delay="100"/>
                                  </p:stCondLst>
                                  <p:childTnLst>
                                    <p:animScale>
                                      <p:cBhvr>
                                        <p:cTn id="37" dur="100" fill="hold"/>
                                        <p:tgtEl>
                                          <p:spTgt spid="7"/>
                                        </p:tgtEl>
                                      </p:cBhvr>
                                      <p:by x="110000" y="110000"/>
                                    </p:animScale>
                                  </p:childTnLst>
                                </p:cTn>
                              </p:par>
                              <p:par>
                                <p:cTn id="38" presetID="6" presetClass="emph" presetSubtype="0" fill="hold" nodeType="withEffect">
                                  <p:stCondLst>
                                    <p:cond delay="200"/>
                                  </p:stCondLst>
                                  <p:childTnLst>
                                    <p:animScale>
                                      <p:cBhvr>
                                        <p:cTn id="39" dur="200" fill="hold"/>
                                        <p:tgtEl>
                                          <p:spTgt spid="7"/>
                                        </p:tgtEl>
                                      </p:cBhvr>
                                      <p:by x="90000" y="90000"/>
                                    </p:animScale>
                                  </p:childTnLst>
                                </p:cTn>
                              </p:par>
                              <p:par>
                                <p:cTn id="40" presetID="6" presetClass="emph" presetSubtype="0" fill="hold" nodeType="withEffect">
                                  <p:stCondLst>
                                    <p:cond delay="400"/>
                                  </p:stCondLst>
                                  <p:childTnLst>
                                    <p:animScale>
                                      <p:cBhvr>
                                        <p:cTn id="41" dur="100" fill="hold"/>
                                        <p:tgtEl>
                                          <p:spTgt spid="7"/>
                                        </p:tgtEl>
                                      </p:cBhvr>
                                      <p:by x="105000" y="105000"/>
                                    </p:animScale>
                                  </p:childTnLst>
                                </p:cTn>
                              </p:par>
                              <p:par>
                                <p:cTn id="42" presetID="6" presetClass="emph" presetSubtype="0" fill="hold" nodeType="withEffect">
                                  <p:stCondLst>
                                    <p:cond delay="500"/>
                                  </p:stCondLst>
                                  <p:childTnLst>
                                    <p:animScale>
                                      <p:cBhvr>
                                        <p:cTn id="43" dur="200" fill="hold"/>
                                        <p:tgtEl>
                                          <p:spTgt spid="7"/>
                                        </p:tgtEl>
                                      </p:cBhvr>
                                      <p:by x="95000" y="95000"/>
                                    </p:animScale>
                                  </p:childTnLst>
                                </p:cTn>
                              </p:par>
                              <p:par>
                                <p:cTn id="44" presetID="53" presetClass="entr" presetSubtype="16" fill="hold" nodeType="withEffect">
                                  <p:stCondLst>
                                    <p:cond delay="10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 fill="hold"/>
                                        <p:tgtEl>
                                          <p:spTgt spid="9"/>
                                        </p:tgtEl>
                                        <p:attrNameLst>
                                          <p:attrName>ppt_w</p:attrName>
                                        </p:attrNameLst>
                                      </p:cBhvr>
                                      <p:tavLst>
                                        <p:tav tm="0">
                                          <p:val>
                                            <p:fltVal val="0"/>
                                          </p:val>
                                        </p:tav>
                                        <p:tav tm="100000">
                                          <p:val>
                                            <p:strVal val="#ppt_w"/>
                                          </p:val>
                                        </p:tav>
                                      </p:tavLst>
                                    </p:anim>
                                    <p:anim calcmode="lin" valueType="num">
                                      <p:cBhvr>
                                        <p:cTn id="47" dur="100" fill="hold"/>
                                        <p:tgtEl>
                                          <p:spTgt spid="9"/>
                                        </p:tgtEl>
                                        <p:attrNameLst>
                                          <p:attrName>ppt_h</p:attrName>
                                        </p:attrNameLst>
                                      </p:cBhvr>
                                      <p:tavLst>
                                        <p:tav tm="0">
                                          <p:val>
                                            <p:fltVal val="0"/>
                                          </p:val>
                                        </p:tav>
                                        <p:tav tm="100000">
                                          <p:val>
                                            <p:strVal val="#ppt_h"/>
                                          </p:val>
                                        </p:tav>
                                      </p:tavLst>
                                    </p:anim>
                                    <p:animEffect transition="in" filter="fade">
                                      <p:cBhvr>
                                        <p:cTn id="48" dur="100"/>
                                        <p:tgtEl>
                                          <p:spTgt spid="9"/>
                                        </p:tgtEl>
                                      </p:cBhvr>
                                    </p:animEffect>
                                  </p:childTnLst>
                                </p:cTn>
                              </p:par>
                              <p:par>
                                <p:cTn id="49" presetID="6" presetClass="emph" presetSubtype="0" fill="hold" nodeType="withEffect">
                                  <p:stCondLst>
                                    <p:cond delay="200"/>
                                  </p:stCondLst>
                                  <p:childTnLst>
                                    <p:animScale>
                                      <p:cBhvr>
                                        <p:cTn id="50" dur="100" fill="hold"/>
                                        <p:tgtEl>
                                          <p:spTgt spid="9"/>
                                        </p:tgtEl>
                                      </p:cBhvr>
                                      <p:by x="110000" y="110000"/>
                                    </p:animScale>
                                  </p:childTnLst>
                                </p:cTn>
                              </p:par>
                              <p:par>
                                <p:cTn id="51" presetID="6" presetClass="emph" presetSubtype="0" fill="hold" nodeType="withEffect">
                                  <p:stCondLst>
                                    <p:cond delay="400"/>
                                  </p:stCondLst>
                                  <p:childTnLst>
                                    <p:animScale>
                                      <p:cBhvr>
                                        <p:cTn id="52" dur="200" fill="hold"/>
                                        <p:tgtEl>
                                          <p:spTgt spid="9"/>
                                        </p:tgtEl>
                                      </p:cBhvr>
                                      <p:by x="90000" y="90000"/>
                                    </p:animScale>
                                  </p:childTnLst>
                                </p:cTn>
                              </p:par>
                              <p:par>
                                <p:cTn id="53" presetID="6" presetClass="emph" presetSubtype="0" fill="hold" nodeType="withEffect">
                                  <p:stCondLst>
                                    <p:cond delay="600"/>
                                  </p:stCondLst>
                                  <p:childTnLst>
                                    <p:animScale>
                                      <p:cBhvr>
                                        <p:cTn id="54" dur="100" fill="hold"/>
                                        <p:tgtEl>
                                          <p:spTgt spid="9"/>
                                        </p:tgtEl>
                                      </p:cBhvr>
                                      <p:by x="105000" y="105000"/>
                                    </p:animScale>
                                  </p:childTnLst>
                                </p:cTn>
                              </p:par>
                              <p:par>
                                <p:cTn id="55" presetID="6" presetClass="emph" presetSubtype="0" fill="hold" nodeType="withEffect">
                                  <p:stCondLst>
                                    <p:cond delay="700"/>
                                  </p:stCondLst>
                                  <p:childTnLst>
                                    <p:animScale>
                                      <p:cBhvr>
                                        <p:cTn id="56" dur="200" fill="hold"/>
                                        <p:tgtEl>
                                          <p:spTgt spid="9"/>
                                        </p:tgtEl>
                                      </p:cBhvr>
                                      <p:by x="95000" y="95000"/>
                                    </p:animScale>
                                  </p:childTnLst>
                                </p:cTn>
                              </p:par>
                              <p:par>
                                <p:cTn id="57" presetID="53" presetClass="entr" presetSubtype="16" fill="hold" nodeType="withEffect">
                                  <p:stCondLst>
                                    <p:cond delay="100"/>
                                  </p:stCondLst>
                                  <p:childTnLst>
                                    <p:set>
                                      <p:cBhvr>
                                        <p:cTn id="58" dur="1" fill="hold">
                                          <p:stCondLst>
                                            <p:cond delay="0"/>
                                          </p:stCondLst>
                                        </p:cTn>
                                        <p:tgtEl>
                                          <p:spTgt spid="6"/>
                                        </p:tgtEl>
                                        <p:attrNameLst>
                                          <p:attrName>style.visibility</p:attrName>
                                        </p:attrNameLst>
                                      </p:cBhvr>
                                      <p:to>
                                        <p:strVal val="visible"/>
                                      </p:to>
                                    </p:set>
                                    <p:anim calcmode="lin" valueType="num">
                                      <p:cBhvr>
                                        <p:cTn id="59" dur="100" fill="hold"/>
                                        <p:tgtEl>
                                          <p:spTgt spid="6"/>
                                        </p:tgtEl>
                                        <p:attrNameLst>
                                          <p:attrName>ppt_w</p:attrName>
                                        </p:attrNameLst>
                                      </p:cBhvr>
                                      <p:tavLst>
                                        <p:tav tm="0">
                                          <p:val>
                                            <p:fltVal val="0"/>
                                          </p:val>
                                        </p:tav>
                                        <p:tav tm="100000">
                                          <p:val>
                                            <p:strVal val="#ppt_w"/>
                                          </p:val>
                                        </p:tav>
                                      </p:tavLst>
                                    </p:anim>
                                    <p:anim calcmode="lin" valueType="num">
                                      <p:cBhvr>
                                        <p:cTn id="60" dur="100" fill="hold"/>
                                        <p:tgtEl>
                                          <p:spTgt spid="6"/>
                                        </p:tgtEl>
                                        <p:attrNameLst>
                                          <p:attrName>ppt_h</p:attrName>
                                        </p:attrNameLst>
                                      </p:cBhvr>
                                      <p:tavLst>
                                        <p:tav tm="0">
                                          <p:val>
                                            <p:fltVal val="0"/>
                                          </p:val>
                                        </p:tav>
                                        <p:tav tm="100000">
                                          <p:val>
                                            <p:strVal val="#ppt_h"/>
                                          </p:val>
                                        </p:tav>
                                      </p:tavLst>
                                    </p:anim>
                                    <p:animEffect transition="in" filter="fade">
                                      <p:cBhvr>
                                        <p:cTn id="61" dur="100"/>
                                        <p:tgtEl>
                                          <p:spTgt spid="6"/>
                                        </p:tgtEl>
                                      </p:cBhvr>
                                    </p:animEffect>
                                  </p:childTnLst>
                                </p:cTn>
                              </p:par>
                              <p:par>
                                <p:cTn id="62" presetID="6" presetClass="emph" presetSubtype="0" fill="hold" nodeType="withEffect">
                                  <p:stCondLst>
                                    <p:cond delay="200"/>
                                  </p:stCondLst>
                                  <p:childTnLst>
                                    <p:animScale>
                                      <p:cBhvr>
                                        <p:cTn id="63" dur="100" fill="hold"/>
                                        <p:tgtEl>
                                          <p:spTgt spid="6"/>
                                        </p:tgtEl>
                                      </p:cBhvr>
                                      <p:by x="110000" y="110000"/>
                                    </p:animScale>
                                  </p:childTnLst>
                                </p:cTn>
                              </p:par>
                              <p:par>
                                <p:cTn id="64" presetID="6" presetClass="emph" presetSubtype="0" fill="hold" nodeType="withEffect">
                                  <p:stCondLst>
                                    <p:cond delay="400"/>
                                  </p:stCondLst>
                                  <p:childTnLst>
                                    <p:animScale>
                                      <p:cBhvr>
                                        <p:cTn id="65" dur="200" fill="hold"/>
                                        <p:tgtEl>
                                          <p:spTgt spid="6"/>
                                        </p:tgtEl>
                                      </p:cBhvr>
                                      <p:by x="90000" y="90000"/>
                                    </p:animScale>
                                  </p:childTnLst>
                                </p:cTn>
                              </p:par>
                              <p:par>
                                <p:cTn id="66" presetID="6" presetClass="emph" presetSubtype="0" fill="hold" nodeType="withEffect">
                                  <p:stCondLst>
                                    <p:cond delay="600"/>
                                  </p:stCondLst>
                                  <p:childTnLst>
                                    <p:animScale>
                                      <p:cBhvr>
                                        <p:cTn id="67" dur="100" fill="hold"/>
                                        <p:tgtEl>
                                          <p:spTgt spid="6"/>
                                        </p:tgtEl>
                                      </p:cBhvr>
                                      <p:by x="105000" y="105000"/>
                                    </p:animScale>
                                  </p:childTnLst>
                                </p:cTn>
                              </p:par>
                              <p:par>
                                <p:cTn id="68" presetID="6" presetClass="emph" presetSubtype="0" fill="hold" nodeType="withEffect">
                                  <p:stCondLst>
                                    <p:cond delay="700"/>
                                  </p:stCondLst>
                                  <p:childTnLst>
                                    <p:animScale>
                                      <p:cBhvr>
                                        <p:cTn id="69" dur="200" fill="hold"/>
                                        <p:tgtEl>
                                          <p:spTgt spid="6"/>
                                        </p:tgtEl>
                                      </p:cBhvr>
                                      <p:by x="95000" y="95000"/>
                                    </p:animScale>
                                  </p:childTnLst>
                                </p:cTn>
                              </p:par>
                              <p:par>
                                <p:cTn id="70" presetID="53" presetClass="entr" presetSubtype="16" fill="hold" grpId="0" nodeType="withEffect">
                                  <p:stCondLst>
                                    <p:cond delay="10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 fill="hold"/>
                                        <p:tgtEl>
                                          <p:spTgt spid="8"/>
                                        </p:tgtEl>
                                        <p:attrNameLst>
                                          <p:attrName>ppt_w</p:attrName>
                                        </p:attrNameLst>
                                      </p:cBhvr>
                                      <p:tavLst>
                                        <p:tav tm="0">
                                          <p:val>
                                            <p:fltVal val="0"/>
                                          </p:val>
                                        </p:tav>
                                        <p:tav tm="100000">
                                          <p:val>
                                            <p:strVal val="#ppt_w"/>
                                          </p:val>
                                        </p:tav>
                                      </p:tavLst>
                                    </p:anim>
                                    <p:anim calcmode="lin" valueType="num">
                                      <p:cBhvr>
                                        <p:cTn id="73" dur="100" fill="hold"/>
                                        <p:tgtEl>
                                          <p:spTgt spid="8"/>
                                        </p:tgtEl>
                                        <p:attrNameLst>
                                          <p:attrName>ppt_h</p:attrName>
                                        </p:attrNameLst>
                                      </p:cBhvr>
                                      <p:tavLst>
                                        <p:tav tm="0">
                                          <p:val>
                                            <p:fltVal val="0"/>
                                          </p:val>
                                        </p:tav>
                                        <p:tav tm="100000">
                                          <p:val>
                                            <p:strVal val="#ppt_h"/>
                                          </p:val>
                                        </p:tav>
                                      </p:tavLst>
                                    </p:anim>
                                    <p:animEffect transition="in" filter="fade">
                                      <p:cBhvr>
                                        <p:cTn id="74" dur="100"/>
                                        <p:tgtEl>
                                          <p:spTgt spid="8"/>
                                        </p:tgtEl>
                                      </p:cBhvr>
                                    </p:animEffect>
                                  </p:childTnLst>
                                </p:cTn>
                              </p:par>
                              <p:par>
                                <p:cTn id="75" presetID="6" presetClass="emph" presetSubtype="0" fill="hold" grpId="1" nodeType="withEffect">
                                  <p:stCondLst>
                                    <p:cond delay="200"/>
                                  </p:stCondLst>
                                  <p:childTnLst>
                                    <p:animScale>
                                      <p:cBhvr>
                                        <p:cTn id="76" dur="100" fill="hold"/>
                                        <p:tgtEl>
                                          <p:spTgt spid="8"/>
                                        </p:tgtEl>
                                      </p:cBhvr>
                                      <p:by x="110000" y="110000"/>
                                    </p:animScale>
                                  </p:childTnLst>
                                </p:cTn>
                              </p:par>
                              <p:par>
                                <p:cTn id="77" presetID="6" presetClass="emph" presetSubtype="0" fill="hold" grpId="2" nodeType="withEffect">
                                  <p:stCondLst>
                                    <p:cond delay="400"/>
                                  </p:stCondLst>
                                  <p:childTnLst>
                                    <p:animScale>
                                      <p:cBhvr>
                                        <p:cTn id="78" dur="200" fill="hold"/>
                                        <p:tgtEl>
                                          <p:spTgt spid="8"/>
                                        </p:tgtEl>
                                      </p:cBhvr>
                                      <p:by x="90000" y="90000"/>
                                    </p:animScale>
                                  </p:childTnLst>
                                </p:cTn>
                              </p:par>
                              <p:par>
                                <p:cTn id="79" presetID="6" presetClass="emph" presetSubtype="0" fill="hold" grpId="3" nodeType="withEffect">
                                  <p:stCondLst>
                                    <p:cond delay="600"/>
                                  </p:stCondLst>
                                  <p:childTnLst>
                                    <p:animScale>
                                      <p:cBhvr>
                                        <p:cTn id="80" dur="100" fill="hold"/>
                                        <p:tgtEl>
                                          <p:spTgt spid="8"/>
                                        </p:tgtEl>
                                      </p:cBhvr>
                                      <p:by x="105000" y="105000"/>
                                    </p:animScale>
                                  </p:childTnLst>
                                </p:cTn>
                              </p:par>
                              <p:par>
                                <p:cTn id="81" presetID="6" presetClass="emph" presetSubtype="0" fill="hold" grpId="4" nodeType="withEffect">
                                  <p:stCondLst>
                                    <p:cond delay="700"/>
                                  </p:stCondLst>
                                  <p:childTnLst>
                                    <p:animScale>
                                      <p:cBhvr>
                                        <p:cTn id="82" dur="200" fill="hold"/>
                                        <p:tgtEl>
                                          <p:spTgt spid="8"/>
                                        </p:tgtEl>
                                      </p:cBhvr>
                                      <p:by x="95000" y="95000"/>
                                    </p:animScale>
                                  </p:childTnLst>
                                </p:cTn>
                              </p:par>
                              <p:par>
                                <p:cTn id="83" presetID="53" presetClass="entr" presetSubtype="16" fill="hold" nodeType="withEffect">
                                  <p:stCondLst>
                                    <p:cond delay="10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 fill="hold"/>
                                        <p:tgtEl>
                                          <p:spTgt spid="16"/>
                                        </p:tgtEl>
                                        <p:attrNameLst>
                                          <p:attrName>ppt_w</p:attrName>
                                        </p:attrNameLst>
                                      </p:cBhvr>
                                      <p:tavLst>
                                        <p:tav tm="0">
                                          <p:val>
                                            <p:fltVal val="0"/>
                                          </p:val>
                                        </p:tav>
                                        <p:tav tm="100000">
                                          <p:val>
                                            <p:strVal val="#ppt_w"/>
                                          </p:val>
                                        </p:tav>
                                      </p:tavLst>
                                    </p:anim>
                                    <p:anim calcmode="lin" valueType="num">
                                      <p:cBhvr>
                                        <p:cTn id="86" dur="100" fill="hold"/>
                                        <p:tgtEl>
                                          <p:spTgt spid="16"/>
                                        </p:tgtEl>
                                        <p:attrNameLst>
                                          <p:attrName>ppt_h</p:attrName>
                                        </p:attrNameLst>
                                      </p:cBhvr>
                                      <p:tavLst>
                                        <p:tav tm="0">
                                          <p:val>
                                            <p:fltVal val="0"/>
                                          </p:val>
                                        </p:tav>
                                        <p:tav tm="100000">
                                          <p:val>
                                            <p:strVal val="#ppt_h"/>
                                          </p:val>
                                        </p:tav>
                                      </p:tavLst>
                                    </p:anim>
                                    <p:animEffect transition="in" filter="fade">
                                      <p:cBhvr>
                                        <p:cTn id="87" dur="100"/>
                                        <p:tgtEl>
                                          <p:spTgt spid="16"/>
                                        </p:tgtEl>
                                      </p:cBhvr>
                                    </p:animEffect>
                                  </p:childTnLst>
                                </p:cTn>
                              </p:par>
                              <p:par>
                                <p:cTn id="88" presetID="6" presetClass="emph" presetSubtype="0" fill="hold" nodeType="withEffect">
                                  <p:stCondLst>
                                    <p:cond delay="200"/>
                                  </p:stCondLst>
                                  <p:childTnLst>
                                    <p:animScale>
                                      <p:cBhvr>
                                        <p:cTn id="89" dur="100" fill="hold"/>
                                        <p:tgtEl>
                                          <p:spTgt spid="16"/>
                                        </p:tgtEl>
                                      </p:cBhvr>
                                      <p:by x="110000" y="110000"/>
                                    </p:animScale>
                                  </p:childTnLst>
                                </p:cTn>
                              </p:par>
                              <p:par>
                                <p:cTn id="90" presetID="6" presetClass="emph" presetSubtype="0" fill="hold" nodeType="withEffect">
                                  <p:stCondLst>
                                    <p:cond delay="300"/>
                                  </p:stCondLst>
                                  <p:childTnLst>
                                    <p:animScale>
                                      <p:cBhvr>
                                        <p:cTn id="91" dur="200" fill="hold"/>
                                        <p:tgtEl>
                                          <p:spTgt spid="16"/>
                                        </p:tgtEl>
                                      </p:cBhvr>
                                      <p:by x="90000" y="90000"/>
                                    </p:animScale>
                                  </p:childTnLst>
                                </p:cTn>
                              </p:par>
                              <p:par>
                                <p:cTn id="92" presetID="6" presetClass="emph" presetSubtype="0" fill="hold" nodeType="withEffect">
                                  <p:stCondLst>
                                    <p:cond delay="500"/>
                                  </p:stCondLst>
                                  <p:childTnLst>
                                    <p:animScale>
                                      <p:cBhvr>
                                        <p:cTn id="93" dur="100" fill="hold"/>
                                        <p:tgtEl>
                                          <p:spTgt spid="16"/>
                                        </p:tgtEl>
                                      </p:cBhvr>
                                      <p:by x="105000" y="105000"/>
                                    </p:animScale>
                                  </p:childTnLst>
                                </p:cTn>
                              </p:par>
                              <p:par>
                                <p:cTn id="94" presetID="6" presetClass="emph" presetSubtype="0" fill="hold" nodeType="withEffect">
                                  <p:stCondLst>
                                    <p:cond delay="600"/>
                                  </p:stCondLst>
                                  <p:childTnLst>
                                    <p:animScale>
                                      <p:cBhvr>
                                        <p:cTn id="95" dur="200" fill="hold"/>
                                        <p:tgtEl>
                                          <p:spTgt spid="16"/>
                                        </p:tgtEl>
                                      </p:cBhvr>
                                      <p:by x="95000" y="95000"/>
                                    </p:animScale>
                                  </p:childTnLst>
                                </p:cTn>
                              </p:par>
                              <p:par>
                                <p:cTn id="96" presetID="53" presetClass="entr" presetSubtype="16"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 calcmode="lin" valueType="num">
                                      <p:cBhvr>
                                        <p:cTn id="98" dur="100" fill="hold"/>
                                        <p:tgtEl>
                                          <p:spTgt spid="17"/>
                                        </p:tgtEl>
                                        <p:attrNameLst>
                                          <p:attrName>ppt_w</p:attrName>
                                        </p:attrNameLst>
                                      </p:cBhvr>
                                      <p:tavLst>
                                        <p:tav tm="0">
                                          <p:val>
                                            <p:fltVal val="0"/>
                                          </p:val>
                                        </p:tav>
                                        <p:tav tm="100000">
                                          <p:val>
                                            <p:strVal val="#ppt_w"/>
                                          </p:val>
                                        </p:tav>
                                      </p:tavLst>
                                    </p:anim>
                                    <p:anim calcmode="lin" valueType="num">
                                      <p:cBhvr>
                                        <p:cTn id="99" dur="100" fill="hold"/>
                                        <p:tgtEl>
                                          <p:spTgt spid="17"/>
                                        </p:tgtEl>
                                        <p:attrNameLst>
                                          <p:attrName>ppt_h</p:attrName>
                                        </p:attrNameLst>
                                      </p:cBhvr>
                                      <p:tavLst>
                                        <p:tav tm="0">
                                          <p:val>
                                            <p:fltVal val="0"/>
                                          </p:val>
                                        </p:tav>
                                        <p:tav tm="100000">
                                          <p:val>
                                            <p:strVal val="#ppt_h"/>
                                          </p:val>
                                        </p:tav>
                                      </p:tavLst>
                                    </p:anim>
                                    <p:animEffect transition="in" filter="fade">
                                      <p:cBhvr>
                                        <p:cTn id="100" dur="100"/>
                                        <p:tgtEl>
                                          <p:spTgt spid="17"/>
                                        </p:tgtEl>
                                      </p:cBhvr>
                                    </p:animEffect>
                                  </p:childTnLst>
                                </p:cTn>
                              </p:par>
                              <p:par>
                                <p:cTn id="101" presetID="6" presetClass="emph" presetSubtype="0" fill="hold" grpId="1" nodeType="withEffect">
                                  <p:stCondLst>
                                    <p:cond delay="200"/>
                                  </p:stCondLst>
                                  <p:childTnLst>
                                    <p:animScale>
                                      <p:cBhvr>
                                        <p:cTn id="102" dur="100" fill="hold"/>
                                        <p:tgtEl>
                                          <p:spTgt spid="17"/>
                                        </p:tgtEl>
                                      </p:cBhvr>
                                      <p:by x="110000" y="110000"/>
                                    </p:animScale>
                                  </p:childTnLst>
                                </p:cTn>
                              </p:par>
                              <p:par>
                                <p:cTn id="103" presetID="6" presetClass="emph" presetSubtype="0" fill="hold" grpId="2" nodeType="withEffect">
                                  <p:stCondLst>
                                    <p:cond delay="300"/>
                                  </p:stCondLst>
                                  <p:childTnLst>
                                    <p:animScale>
                                      <p:cBhvr>
                                        <p:cTn id="104" dur="200" fill="hold"/>
                                        <p:tgtEl>
                                          <p:spTgt spid="17"/>
                                        </p:tgtEl>
                                      </p:cBhvr>
                                      <p:by x="90000" y="90000"/>
                                    </p:animScale>
                                  </p:childTnLst>
                                </p:cTn>
                              </p:par>
                              <p:par>
                                <p:cTn id="105" presetID="6" presetClass="emph" presetSubtype="0" fill="hold" grpId="3" nodeType="withEffect">
                                  <p:stCondLst>
                                    <p:cond delay="500"/>
                                  </p:stCondLst>
                                  <p:childTnLst>
                                    <p:animScale>
                                      <p:cBhvr>
                                        <p:cTn id="106" dur="100" fill="hold"/>
                                        <p:tgtEl>
                                          <p:spTgt spid="17"/>
                                        </p:tgtEl>
                                      </p:cBhvr>
                                      <p:by x="105000" y="105000"/>
                                    </p:animScale>
                                  </p:childTnLst>
                                </p:cTn>
                              </p:par>
                              <p:par>
                                <p:cTn id="107" presetID="6" presetClass="emph" presetSubtype="0" fill="hold" grpId="4" nodeType="withEffect">
                                  <p:stCondLst>
                                    <p:cond delay="600"/>
                                  </p:stCondLst>
                                  <p:childTnLst>
                                    <p:animScale>
                                      <p:cBhvr>
                                        <p:cTn id="108" dur="200" fill="hold"/>
                                        <p:tgtEl>
                                          <p:spTgt spid="17"/>
                                        </p:tgtEl>
                                      </p:cBhvr>
                                      <p:by x="95000" y="95000"/>
                                    </p:animScale>
                                  </p:childTnLst>
                                </p:cTn>
                              </p:par>
                              <p:par>
                                <p:cTn id="109" presetID="53" presetClass="entr" presetSubtype="16" fill="hold" nodeType="withEffect">
                                  <p:stCondLst>
                                    <p:cond delay="100"/>
                                  </p:stCondLst>
                                  <p:childTnLst>
                                    <p:set>
                                      <p:cBhvr>
                                        <p:cTn id="110" dur="1" fill="hold">
                                          <p:stCondLst>
                                            <p:cond delay="0"/>
                                          </p:stCondLst>
                                        </p:cTn>
                                        <p:tgtEl>
                                          <p:spTgt spid="5"/>
                                        </p:tgtEl>
                                        <p:attrNameLst>
                                          <p:attrName>style.visibility</p:attrName>
                                        </p:attrNameLst>
                                      </p:cBhvr>
                                      <p:to>
                                        <p:strVal val="visible"/>
                                      </p:to>
                                    </p:set>
                                    <p:anim calcmode="lin" valueType="num">
                                      <p:cBhvr>
                                        <p:cTn id="111" dur="100" fill="hold"/>
                                        <p:tgtEl>
                                          <p:spTgt spid="5"/>
                                        </p:tgtEl>
                                        <p:attrNameLst>
                                          <p:attrName>ppt_w</p:attrName>
                                        </p:attrNameLst>
                                      </p:cBhvr>
                                      <p:tavLst>
                                        <p:tav tm="0">
                                          <p:val>
                                            <p:fltVal val="0"/>
                                          </p:val>
                                        </p:tav>
                                        <p:tav tm="100000">
                                          <p:val>
                                            <p:strVal val="#ppt_w"/>
                                          </p:val>
                                        </p:tav>
                                      </p:tavLst>
                                    </p:anim>
                                    <p:anim calcmode="lin" valueType="num">
                                      <p:cBhvr>
                                        <p:cTn id="112" dur="100" fill="hold"/>
                                        <p:tgtEl>
                                          <p:spTgt spid="5"/>
                                        </p:tgtEl>
                                        <p:attrNameLst>
                                          <p:attrName>ppt_h</p:attrName>
                                        </p:attrNameLst>
                                      </p:cBhvr>
                                      <p:tavLst>
                                        <p:tav tm="0">
                                          <p:val>
                                            <p:fltVal val="0"/>
                                          </p:val>
                                        </p:tav>
                                        <p:tav tm="100000">
                                          <p:val>
                                            <p:strVal val="#ppt_h"/>
                                          </p:val>
                                        </p:tav>
                                      </p:tavLst>
                                    </p:anim>
                                    <p:animEffect transition="in" filter="fade">
                                      <p:cBhvr>
                                        <p:cTn id="113" dur="100"/>
                                        <p:tgtEl>
                                          <p:spTgt spid="5"/>
                                        </p:tgtEl>
                                      </p:cBhvr>
                                    </p:animEffect>
                                  </p:childTnLst>
                                </p:cTn>
                              </p:par>
                              <p:par>
                                <p:cTn id="114" presetID="6" presetClass="emph" presetSubtype="0" fill="hold" nodeType="withEffect">
                                  <p:stCondLst>
                                    <p:cond delay="200"/>
                                  </p:stCondLst>
                                  <p:childTnLst>
                                    <p:animScale>
                                      <p:cBhvr>
                                        <p:cTn id="115" dur="100" fill="hold"/>
                                        <p:tgtEl>
                                          <p:spTgt spid="5"/>
                                        </p:tgtEl>
                                      </p:cBhvr>
                                      <p:by x="110000" y="110000"/>
                                    </p:animScale>
                                  </p:childTnLst>
                                </p:cTn>
                              </p:par>
                              <p:par>
                                <p:cTn id="116" presetID="6" presetClass="emph" presetSubtype="0" fill="hold" nodeType="withEffect">
                                  <p:stCondLst>
                                    <p:cond delay="300"/>
                                  </p:stCondLst>
                                  <p:childTnLst>
                                    <p:animScale>
                                      <p:cBhvr>
                                        <p:cTn id="117" dur="200" fill="hold"/>
                                        <p:tgtEl>
                                          <p:spTgt spid="5"/>
                                        </p:tgtEl>
                                      </p:cBhvr>
                                      <p:by x="90000" y="90000"/>
                                    </p:animScale>
                                  </p:childTnLst>
                                </p:cTn>
                              </p:par>
                              <p:par>
                                <p:cTn id="118" presetID="6" presetClass="emph" presetSubtype="0" fill="hold" nodeType="withEffect">
                                  <p:stCondLst>
                                    <p:cond delay="500"/>
                                  </p:stCondLst>
                                  <p:childTnLst>
                                    <p:animScale>
                                      <p:cBhvr>
                                        <p:cTn id="119" dur="100" fill="hold"/>
                                        <p:tgtEl>
                                          <p:spTgt spid="5"/>
                                        </p:tgtEl>
                                      </p:cBhvr>
                                      <p:by x="105000" y="105000"/>
                                    </p:animScale>
                                  </p:childTnLst>
                                </p:cTn>
                              </p:par>
                              <p:par>
                                <p:cTn id="120" presetID="6" presetClass="emph" presetSubtype="0" fill="hold" nodeType="withEffect">
                                  <p:stCondLst>
                                    <p:cond delay="600"/>
                                  </p:stCondLst>
                                  <p:childTnLst>
                                    <p:animScale>
                                      <p:cBhvr>
                                        <p:cTn id="121" dur="200" fill="hold"/>
                                        <p:tgtEl>
                                          <p:spTgt spid="5"/>
                                        </p:tgtEl>
                                      </p:cBhvr>
                                      <p:by x="95000" y="95000"/>
                                    </p:animScale>
                                  </p:childTnLst>
                                </p:cTn>
                              </p:par>
                              <p:par>
                                <p:cTn id="122" presetID="53" presetClass="entr" presetSubtype="16" fill="hold" grpId="0" nodeType="withEffect">
                                  <p:stCondLst>
                                    <p:cond delay="300"/>
                                  </p:stCondLst>
                                  <p:childTnLst>
                                    <p:set>
                                      <p:cBhvr>
                                        <p:cTn id="123" dur="1" fill="hold">
                                          <p:stCondLst>
                                            <p:cond delay="0"/>
                                          </p:stCondLst>
                                        </p:cTn>
                                        <p:tgtEl>
                                          <p:spTgt spid="12"/>
                                        </p:tgtEl>
                                        <p:attrNameLst>
                                          <p:attrName>style.visibility</p:attrName>
                                        </p:attrNameLst>
                                      </p:cBhvr>
                                      <p:to>
                                        <p:strVal val="visible"/>
                                      </p:to>
                                    </p:set>
                                    <p:anim calcmode="lin" valueType="num">
                                      <p:cBhvr>
                                        <p:cTn id="124" dur="100" fill="hold"/>
                                        <p:tgtEl>
                                          <p:spTgt spid="12"/>
                                        </p:tgtEl>
                                        <p:attrNameLst>
                                          <p:attrName>ppt_w</p:attrName>
                                        </p:attrNameLst>
                                      </p:cBhvr>
                                      <p:tavLst>
                                        <p:tav tm="0">
                                          <p:val>
                                            <p:fltVal val="0"/>
                                          </p:val>
                                        </p:tav>
                                        <p:tav tm="100000">
                                          <p:val>
                                            <p:strVal val="#ppt_w"/>
                                          </p:val>
                                        </p:tav>
                                      </p:tavLst>
                                    </p:anim>
                                    <p:anim calcmode="lin" valueType="num">
                                      <p:cBhvr>
                                        <p:cTn id="125" dur="100" fill="hold"/>
                                        <p:tgtEl>
                                          <p:spTgt spid="12"/>
                                        </p:tgtEl>
                                        <p:attrNameLst>
                                          <p:attrName>ppt_h</p:attrName>
                                        </p:attrNameLst>
                                      </p:cBhvr>
                                      <p:tavLst>
                                        <p:tav tm="0">
                                          <p:val>
                                            <p:fltVal val="0"/>
                                          </p:val>
                                        </p:tav>
                                        <p:tav tm="100000">
                                          <p:val>
                                            <p:strVal val="#ppt_h"/>
                                          </p:val>
                                        </p:tav>
                                      </p:tavLst>
                                    </p:anim>
                                    <p:animEffect transition="in" filter="fade">
                                      <p:cBhvr>
                                        <p:cTn id="126" dur="100"/>
                                        <p:tgtEl>
                                          <p:spTgt spid="12"/>
                                        </p:tgtEl>
                                      </p:cBhvr>
                                    </p:animEffect>
                                  </p:childTnLst>
                                </p:cTn>
                              </p:par>
                              <p:par>
                                <p:cTn id="127" presetID="6" presetClass="emph" presetSubtype="0" fill="hold" grpId="1" nodeType="withEffect">
                                  <p:stCondLst>
                                    <p:cond delay="400"/>
                                  </p:stCondLst>
                                  <p:childTnLst>
                                    <p:animScale>
                                      <p:cBhvr>
                                        <p:cTn id="128" dur="100" fill="hold"/>
                                        <p:tgtEl>
                                          <p:spTgt spid="12"/>
                                        </p:tgtEl>
                                      </p:cBhvr>
                                      <p:by x="110000" y="110000"/>
                                    </p:animScale>
                                  </p:childTnLst>
                                </p:cTn>
                              </p:par>
                              <p:par>
                                <p:cTn id="129" presetID="6" presetClass="emph" presetSubtype="0" fill="hold" grpId="2" nodeType="withEffect">
                                  <p:stCondLst>
                                    <p:cond delay="500"/>
                                  </p:stCondLst>
                                  <p:childTnLst>
                                    <p:animScale>
                                      <p:cBhvr>
                                        <p:cTn id="130" dur="200" fill="hold"/>
                                        <p:tgtEl>
                                          <p:spTgt spid="12"/>
                                        </p:tgtEl>
                                      </p:cBhvr>
                                      <p:by x="90000" y="90000"/>
                                    </p:animScale>
                                  </p:childTnLst>
                                </p:cTn>
                              </p:par>
                              <p:par>
                                <p:cTn id="131" presetID="6" presetClass="emph" presetSubtype="0" fill="hold" grpId="3" nodeType="withEffect">
                                  <p:stCondLst>
                                    <p:cond delay="700"/>
                                  </p:stCondLst>
                                  <p:childTnLst>
                                    <p:animScale>
                                      <p:cBhvr>
                                        <p:cTn id="132" dur="100" fill="hold"/>
                                        <p:tgtEl>
                                          <p:spTgt spid="12"/>
                                        </p:tgtEl>
                                      </p:cBhvr>
                                      <p:by x="105000" y="105000"/>
                                    </p:animScale>
                                  </p:childTnLst>
                                </p:cTn>
                              </p:par>
                              <p:par>
                                <p:cTn id="133" presetID="6" presetClass="emph" presetSubtype="0" fill="hold" grpId="4" nodeType="withEffect">
                                  <p:stCondLst>
                                    <p:cond delay="800"/>
                                  </p:stCondLst>
                                  <p:childTnLst>
                                    <p:animScale>
                                      <p:cBhvr>
                                        <p:cTn id="134" dur="200" fill="hold"/>
                                        <p:tgtEl>
                                          <p:spTgt spid="12"/>
                                        </p:tgtEl>
                                      </p:cBhvr>
                                      <p:by x="95000" y="95000"/>
                                    </p:animScale>
                                  </p:childTnLst>
                                </p:cTn>
                              </p:par>
                              <p:par>
                                <p:cTn id="135" presetID="53" presetClass="entr" presetSubtype="16" fill="hold" nodeType="withEffect">
                                  <p:stCondLst>
                                    <p:cond delay="300"/>
                                  </p:stCondLst>
                                  <p:childTnLst>
                                    <p:set>
                                      <p:cBhvr>
                                        <p:cTn id="136" dur="1" fill="hold">
                                          <p:stCondLst>
                                            <p:cond delay="0"/>
                                          </p:stCondLst>
                                        </p:cTn>
                                        <p:tgtEl>
                                          <p:spTgt spid="13"/>
                                        </p:tgtEl>
                                        <p:attrNameLst>
                                          <p:attrName>style.visibility</p:attrName>
                                        </p:attrNameLst>
                                      </p:cBhvr>
                                      <p:to>
                                        <p:strVal val="visible"/>
                                      </p:to>
                                    </p:set>
                                    <p:anim calcmode="lin" valueType="num">
                                      <p:cBhvr>
                                        <p:cTn id="137" dur="100" fill="hold"/>
                                        <p:tgtEl>
                                          <p:spTgt spid="13"/>
                                        </p:tgtEl>
                                        <p:attrNameLst>
                                          <p:attrName>ppt_w</p:attrName>
                                        </p:attrNameLst>
                                      </p:cBhvr>
                                      <p:tavLst>
                                        <p:tav tm="0">
                                          <p:val>
                                            <p:fltVal val="0"/>
                                          </p:val>
                                        </p:tav>
                                        <p:tav tm="100000">
                                          <p:val>
                                            <p:strVal val="#ppt_w"/>
                                          </p:val>
                                        </p:tav>
                                      </p:tavLst>
                                    </p:anim>
                                    <p:anim calcmode="lin" valueType="num">
                                      <p:cBhvr>
                                        <p:cTn id="138" dur="100" fill="hold"/>
                                        <p:tgtEl>
                                          <p:spTgt spid="13"/>
                                        </p:tgtEl>
                                        <p:attrNameLst>
                                          <p:attrName>ppt_h</p:attrName>
                                        </p:attrNameLst>
                                      </p:cBhvr>
                                      <p:tavLst>
                                        <p:tav tm="0">
                                          <p:val>
                                            <p:fltVal val="0"/>
                                          </p:val>
                                        </p:tav>
                                        <p:tav tm="100000">
                                          <p:val>
                                            <p:strVal val="#ppt_h"/>
                                          </p:val>
                                        </p:tav>
                                      </p:tavLst>
                                    </p:anim>
                                    <p:animEffect transition="in" filter="fade">
                                      <p:cBhvr>
                                        <p:cTn id="139" dur="100"/>
                                        <p:tgtEl>
                                          <p:spTgt spid="13"/>
                                        </p:tgtEl>
                                      </p:cBhvr>
                                    </p:animEffect>
                                  </p:childTnLst>
                                </p:cTn>
                              </p:par>
                              <p:par>
                                <p:cTn id="140" presetID="6" presetClass="emph" presetSubtype="0" fill="hold" nodeType="withEffect">
                                  <p:stCondLst>
                                    <p:cond delay="400"/>
                                  </p:stCondLst>
                                  <p:childTnLst>
                                    <p:animScale>
                                      <p:cBhvr>
                                        <p:cTn id="141" dur="100" fill="hold"/>
                                        <p:tgtEl>
                                          <p:spTgt spid="13"/>
                                        </p:tgtEl>
                                      </p:cBhvr>
                                      <p:by x="110000" y="110000"/>
                                    </p:animScale>
                                  </p:childTnLst>
                                </p:cTn>
                              </p:par>
                              <p:par>
                                <p:cTn id="142" presetID="6" presetClass="emph" presetSubtype="0" fill="hold" nodeType="withEffect">
                                  <p:stCondLst>
                                    <p:cond delay="500"/>
                                  </p:stCondLst>
                                  <p:childTnLst>
                                    <p:animScale>
                                      <p:cBhvr>
                                        <p:cTn id="143" dur="200" fill="hold"/>
                                        <p:tgtEl>
                                          <p:spTgt spid="13"/>
                                        </p:tgtEl>
                                      </p:cBhvr>
                                      <p:by x="90000" y="90000"/>
                                    </p:animScale>
                                  </p:childTnLst>
                                </p:cTn>
                              </p:par>
                              <p:par>
                                <p:cTn id="144" presetID="6" presetClass="emph" presetSubtype="0" fill="hold" nodeType="withEffect">
                                  <p:stCondLst>
                                    <p:cond delay="700"/>
                                  </p:stCondLst>
                                  <p:childTnLst>
                                    <p:animScale>
                                      <p:cBhvr>
                                        <p:cTn id="145" dur="100" fill="hold"/>
                                        <p:tgtEl>
                                          <p:spTgt spid="13"/>
                                        </p:tgtEl>
                                      </p:cBhvr>
                                      <p:by x="105000" y="105000"/>
                                    </p:animScale>
                                  </p:childTnLst>
                                </p:cTn>
                              </p:par>
                              <p:par>
                                <p:cTn id="146" presetID="6" presetClass="emph" presetSubtype="0" fill="hold" nodeType="withEffect">
                                  <p:stCondLst>
                                    <p:cond delay="800"/>
                                  </p:stCondLst>
                                  <p:childTnLst>
                                    <p:animScale>
                                      <p:cBhvr>
                                        <p:cTn id="147" dur="200" fill="hold"/>
                                        <p:tgtEl>
                                          <p:spTgt spid="13"/>
                                        </p:tgtEl>
                                      </p:cBhvr>
                                      <p:by x="95000" y="95000"/>
                                    </p:animScale>
                                  </p:childTnLst>
                                </p:cTn>
                              </p:par>
                              <p:par>
                                <p:cTn id="148" presetID="53" presetClass="entr" presetSubtype="16" fill="hold" nodeType="withEffect">
                                  <p:stCondLst>
                                    <p:cond delay="300"/>
                                  </p:stCondLst>
                                  <p:childTnLst>
                                    <p:set>
                                      <p:cBhvr>
                                        <p:cTn id="149" dur="1" fill="hold">
                                          <p:stCondLst>
                                            <p:cond delay="0"/>
                                          </p:stCondLst>
                                        </p:cTn>
                                        <p:tgtEl>
                                          <p:spTgt spid="2"/>
                                        </p:tgtEl>
                                        <p:attrNameLst>
                                          <p:attrName>style.visibility</p:attrName>
                                        </p:attrNameLst>
                                      </p:cBhvr>
                                      <p:to>
                                        <p:strVal val="visible"/>
                                      </p:to>
                                    </p:set>
                                    <p:anim calcmode="lin" valueType="num">
                                      <p:cBhvr>
                                        <p:cTn id="150" dur="100" fill="hold"/>
                                        <p:tgtEl>
                                          <p:spTgt spid="2"/>
                                        </p:tgtEl>
                                        <p:attrNameLst>
                                          <p:attrName>ppt_w</p:attrName>
                                        </p:attrNameLst>
                                      </p:cBhvr>
                                      <p:tavLst>
                                        <p:tav tm="0">
                                          <p:val>
                                            <p:fltVal val="0"/>
                                          </p:val>
                                        </p:tav>
                                        <p:tav tm="100000">
                                          <p:val>
                                            <p:strVal val="#ppt_w"/>
                                          </p:val>
                                        </p:tav>
                                      </p:tavLst>
                                    </p:anim>
                                    <p:anim calcmode="lin" valueType="num">
                                      <p:cBhvr>
                                        <p:cTn id="151" dur="100" fill="hold"/>
                                        <p:tgtEl>
                                          <p:spTgt spid="2"/>
                                        </p:tgtEl>
                                        <p:attrNameLst>
                                          <p:attrName>ppt_h</p:attrName>
                                        </p:attrNameLst>
                                      </p:cBhvr>
                                      <p:tavLst>
                                        <p:tav tm="0">
                                          <p:val>
                                            <p:fltVal val="0"/>
                                          </p:val>
                                        </p:tav>
                                        <p:tav tm="100000">
                                          <p:val>
                                            <p:strVal val="#ppt_h"/>
                                          </p:val>
                                        </p:tav>
                                      </p:tavLst>
                                    </p:anim>
                                    <p:animEffect transition="in" filter="fade">
                                      <p:cBhvr>
                                        <p:cTn id="152" dur="100"/>
                                        <p:tgtEl>
                                          <p:spTgt spid="2"/>
                                        </p:tgtEl>
                                      </p:cBhvr>
                                    </p:animEffect>
                                  </p:childTnLst>
                                </p:cTn>
                              </p:par>
                              <p:par>
                                <p:cTn id="153" presetID="6" presetClass="emph" presetSubtype="0" fill="hold" nodeType="withEffect">
                                  <p:stCondLst>
                                    <p:cond delay="400"/>
                                  </p:stCondLst>
                                  <p:childTnLst>
                                    <p:animScale>
                                      <p:cBhvr>
                                        <p:cTn id="154" dur="100" fill="hold"/>
                                        <p:tgtEl>
                                          <p:spTgt spid="2"/>
                                        </p:tgtEl>
                                      </p:cBhvr>
                                      <p:by x="110000" y="110000"/>
                                    </p:animScale>
                                  </p:childTnLst>
                                </p:cTn>
                              </p:par>
                              <p:par>
                                <p:cTn id="155" presetID="6" presetClass="emph" presetSubtype="0" fill="hold" nodeType="withEffect">
                                  <p:stCondLst>
                                    <p:cond delay="500"/>
                                  </p:stCondLst>
                                  <p:childTnLst>
                                    <p:animScale>
                                      <p:cBhvr>
                                        <p:cTn id="156" dur="200" fill="hold"/>
                                        <p:tgtEl>
                                          <p:spTgt spid="2"/>
                                        </p:tgtEl>
                                      </p:cBhvr>
                                      <p:by x="90000" y="90000"/>
                                    </p:animScale>
                                  </p:childTnLst>
                                </p:cTn>
                              </p:par>
                              <p:par>
                                <p:cTn id="157" presetID="6" presetClass="emph" presetSubtype="0" fill="hold" nodeType="withEffect">
                                  <p:stCondLst>
                                    <p:cond delay="700"/>
                                  </p:stCondLst>
                                  <p:childTnLst>
                                    <p:animScale>
                                      <p:cBhvr>
                                        <p:cTn id="158" dur="100" fill="hold"/>
                                        <p:tgtEl>
                                          <p:spTgt spid="2"/>
                                        </p:tgtEl>
                                      </p:cBhvr>
                                      <p:by x="105000" y="105000"/>
                                    </p:animScale>
                                  </p:childTnLst>
                                </p:cTn>
                              </p:par>
                              <p:par>
                                <p:cTn id="159" presetID="6" presetClass="emph" presetSubtype="0" fill="hold" nodeType="withEffect">
                                  <p:stCondLst>
                                    <p:cond delay="800"/>
                                  </p:stCondLst>
                                  <p:childTnLst>
                                    <p:animScale>
                                      <p:cBhvr>
                                        <p:cTn id="160" dur="200" fill="hold"/>
                                        <p:tgtEl>
                                          <p:spTgt spid="2"/>
                                        </p:tgtEl>
                                      </p:cBhvr>
                                      <p:by x="95000" y="95000"/>
                                    </p:animScale>
                                  </p:childTnLst>
                                </p:cTn>
                              </p:par>
                              <p:par>
                                <p:cTn id="161" presetID="53" presetClass="entr" presetSubtype="16" fill="hold" grpId="0" nodeType="withEffect">
                                  <p:stCondLst>
                                    <p:cond delay="100"/>
                                  </p:stCondLst>
                                  <p:childTnLst>
                                    <p:set>
                                      <p:cBhvr>
                                        <p:cTn id="162" dur="1" fill="hold">
                                          <p:stCondLst>
                                            <p:cond delay="0"/>
                                          </p:stCondLst>
                                        </p:cTn>
                                        <p:tgtEl>
                                          <p:spTgt spid="10"/>
                                        </p:tgtEl>
                                        <p:attrNameLst>
                                          <p:attrName>style.visibility</p:attrName>
                                        </p:attrNameLst>
                                      </p:cBhvr>
                                      <p:to>
                                        <p:strVal val="visible"/>
                                      </p:to>
                                    </p:set>
                                    <p:anim calcmode="lin" valueType="num">
                                      <p:cBhvr>
                                        <p:cTn id="163" dur="100" fill="hold"/>
                                        <p:tgtEl>
                                          <p:spTgt spid="10"/>
                                        </p:tgtEl>
                                        <p:attrNameLst>
                                          <p:attrName>ppt_w</p:attrName>
                                        </p:attrNameLst>
                                      </p:cBhvr>
                                      <p:tavLst>
                                        <p:tav tm="0">
                                          <p:val>
                                            <p:fltVal val="0"/>
                                          </p:val>
                                        </p:tav>
                                        <p:tav tm="100000">
                                          <p:val>
                                            <p:strVal val="#ppt_w"/>
                                          </p:val>
                                        </p:tav>
                                      </p:tavLst>
                                    </p:anim>
                                    <p:anim calcmode="lin" valueType="num">
                                      <p:cBhvr>
                                        <p:cTn id="164" dur="100" fill="hold"/>
                                        <p:tgtEl>
                                          <p:spTgt spid="10"/>
                                        </p:tgtEl>
                                        <p:attrNameLst>
                                          <p:attrName>ppt_h</p:attrName>
                                        </p:attrNameLst>
                                      </p:cBhvr>
                                      <p:tavLst>
                                        <p:tav tm="0">
                                          <p:val>
                                            <p:fltVal val="0"/>
                                          </p:val>
                                        </p:tav>
                                        <p:tav tm="100000">
                                          <p:val>
                                            <p:strVal val="#ppt_h"/>
                                          </p:val>
                                        </p:tav>
                                      </p:tavLst>
                                    </p:anim>
                                    <p:animEffect transition="in" filter="fade">
                                      <p:cBhvr>
                                        <p:cTn id="165" dur="100"/>
                                        <p:tgtEl>
                                          <p:spTgt spid="10"/>
                                        </p:tgtEl>
                                      </p:cBhvr>
                                    </p:animEffect>
                                  </p:childTnLst>
                                </p:cTn>
                              </p:par>
                              <p:par>
                                <p:cTn id="166" presetID="6" presetClass="emph" presetSubtype="0" fill="hold" grpId="1" nodeType="withEffect">
                                  <p:stCondLst>
                                    <p:cond delay="200"/>
                                  </p:stCondLst>
                                  <p:childTnLst>
                                    <p:animScale>
                                      <p:cBhvr>
                                        <p:cTn id="167" dur="100" fill="hold"/>
                                        <p:tgtEl>
                                          <p:spTgt spid="10"/>
                                        </p:tgtEl>
                                      </p:cBhvr>
                                      <p:by x="110000" y="110000"/>
                                    </p:animScale>
                                  </p:childTnLst>
                                </p:cTn>
                              </p:par>
                              <p:par>
                                <p:cTn id="168" presetID="6" presetClass="emph" presetSubtype="0" fill="hold" grpId="2" nodeType="withEffect">
                                  <p:stCondLst>
                                    <p:cond delay="300"/>
                                  </p:stCondLst>
                                  <p:childTnLst>
                                    <p:animScale>
                                      <p:cBhvr>
                                        <p:cTn id="169" dur="200" fill="hold"/>
                                        <p:tgtEl>
                                          <p:spTgt spid="10"/>
                                        </p:tgtEl>
                                      </p:cBhvr>
                                      <p:by x="90000" y="90000"/>
                                    </p:animScale>
                                  </p:childTnLst>
                                </p:cTn>
                              </p:par>
                              <p:par>
                                <p:cTn id="170" presetID="6" presetClass="emph" presetSubtype="0" fill="hold" grpId="3" nodeType="withEffect">
                                  <p:stCondLst>
                                    <p:cond delay="500"/>
                                  </p:stCondLst>
                                  <p:childTnLst>
                                    <p:animScale>
                                      <p:cBhvr>
                                        <p:cTn id="171" dur="100" fill="hold"/>
                                        <p:tgtEl>
                                          <p:spTgt spid="10"/>
                                        </p:tgtEl>
                                      </p:cBhvr>
                                      <p:by x="105000" y="105000"/>
                                    </p:animScale>
                                  </p:childTnLst>
                                </p:cTn>
                              </p:par>
                              <p:par>
                                <p:cTn id="172" presetID="6" presetClass="emph" presetSubtype="0" fill="hold" grpId="4" nodeType="withEffect">
                                  <p:stCondLst>
                                    <p:cond delay="600"/>
                                  </p:stCondLst>
                                  <p:childTnLst>
                                    <p:animScale>
                                      <p:cBhvr>
                                        <p:cTn id="173" dur="200" fill="hold"/>
                                        <p:tgtEl>
                                          <p:spTgt spid="10"/>
                                        </p:tgtEl>
                                      </p:cBhvr>
                                      <p:by x="95000" y="95000"/>
                                    </p:animScale>
                                  </p:childTnLst>
                                </p:cTn>
                              </p:par>
                              <p:par>
                                <p:cTn id="174" presetID="53" presetClass="entr" presetSubtype="16" fill="hold" nodeType="withEffect">
                                  <p:stCondLst>
                                    <p:cond delay="100"/>
                                  </p:stCondLst>
                                  <p:childTnLst>
                                    <p:set>
                                      <p:cBhvr>
                                        <p:cTn id="175" dur="1" fill="hold">
                                          <p:stCondLst>
                                            <p:cond delay="0"/>
                                          </p:stCondLst>
                                        </p:cTn>
                                        <p:tgtEl>
                                          <p:spTgt spid="11"/>
                                        </p:tgtEl>
                                        <p:attrNameLst>
                                          <p:attrName>style.visibility</p:attrName>
                                        </p:attrNameLst>
                                      </p:cBhvr>
                                      <p:to>
                                        <p:strVal val="visible"/>
                                      </p:to>
                                    </p:set>
                                    <p:anim calcmode="lin" valueType="num">
                                      <p:cBhvr>
                                        <p:cTn id="176" dur="100" fill="hold"/>
                                        <p:tgtEl>
                                          <p:spTgt spid="11"/>
                                        </p:tgtEl>
                                        <p:attrNameLst>
                                          <p:attrName>ppt_w</p:attrName>
                                        </p:attrNameLst>
                                      </p:cBhvr>
                                      <p:tavLst>
                                        <p:tav tm="0">
                                          <p:val>
                                            <p:fltVal val="0"/>
                                          </p:val>
                                        </p:tav>
                                        <p:tav tm="100000">
                                          <p:val>
                                            <p:strVal val="#ppt_w"/>
                                          </p:val>
                                        </p:tav>
                                      </p:tavLst>
                                    </p:anim>
                                    <p:anim calcmode="lin" valueType="num">
                                      <p:cBhvr>
                                        <p:cTn id="177" dur="100" fill="hold"/>
                                        <p:tgtEl>
                                          <p:spTgt spid="11"/>
                                        </p:tgtEl>
                                        <p:attrNameLst>
                                          <p:attrName>ppt_h</p:attrName>
                                        </p:attrNameLst>
                                      </p:cBhvr>
                                      <p:tavLst>
                                        <p:tav tm="0">
                                          <p:val>
                                            <p:fltVal val="0"/>
                                          </p:val>
                                        </p:tav>
                                        <p:tav tm="100000">
                                          <p:val>
                                            <p:strVal val="#ppt_h"/>
                                          </p:val>
                                        </p:tav>
                                      </p:tavLst>
                                    </p:anim>
                                    <p:animEffect transition="in" filter="fade">
                                      <p:cBhvr>
                                        <p:cTn id="178" dur="100"/>
                                        <p:tgtEl>
                                          <p:spTgt spid="11"/>
                                        </p:tgtEl>
                                      </p:cBhvr>
                                    </p:animEffect>
                                  </p:childTnLst>
                                </p:cTn>
                              </p:par>
                              <p:par>
                                <p:cTn id="179" presetID="6" presetClass="emph" presetSubtype="0" fill="hold" nodeType="withEffect">
                                  <p:stCondLst>
                                    <p:cond delay="200"/>
                                  </p:stCondLst>
                                  <p:childTnLst>
                                    <p:animScale>
                                      <p:cBhvr>
                                        <p:cTn id="180" dur="100" fill="hold"/>
                                        <p:tgtEl>
                                          <p:spTgt spid="11"/>
                                        </p:tgtEl>
                                      </p:cBhvr>
                                      <p:by x="110000" y="110000"/>
                                    </p:animScale>
                                  </p:childTnLst>
                                </p:cTn>
                              </p:par>
                              <p:par>
                                <p:cTn id="181" presetID="6" presetClass="emph" presetSubtype="0" fill="hold" nodeType="withEffect">
                                  <p:stCondLst>
                                    <p:cond delay="300"/>
                                  </p:stCondLst>
                                  <p:childTnLst>
                                    <p:animScale>
                                      <p:cBhvr>
                                        <p:cTn id="182" dur="200" fill="hold"/>
                                        <p:tgtEl>
                                          <p:spTgt spid="11"/>
                                        </p:tgtEl>
                                      </p:cBhvr>
                                      <p:by x="90000" y="90000"/>
                                    </p:animScale>
                                  </p:childTnLst>
                                </p:cTn>
                              </p:par>
                              <p:par>
                                <p:cTn id="183" presetID="6" presetClass="emph" presetSubtype="0" fill="hold" nodeType="withEffect">
                                  <p:stCondLst>
                                    <p:cond delay="500"/>
                                  </p:stCondLst>
                                  <p:childTnLst>
                                    <p:animScale>
                                      <p:cBhvr>
                                        <p:cTn id="184" dur="100" fill="hold"/>
                                        <p:tgtEl>
                                          <p:spTgt spid="11"/>
                                        </p:tgtEl>
                                      </p:cBhvr>
                                      <p:by x="105000" y="105000"/>
                                    </p:animScale>
                                  </p:childTnLst>
                                </p:cTn>
                              </p:par>
                              <p:par>
                                <p:cTn id="185" presetID="6" presetClass="emph" presetSubtype="0" fill="hold" nodeType="withEffect">
                                  <p:stCondLst>
                                    <p:cond delay="600"/>
                                  </p:stCondLst>
                                  <p:childTnLst>
                                    <p:animScale>
                                      <p:cBhvr>
                                        <p:cTn id="186" dur="200" fill="hold"/>
                                        <p:tgtEl>
                                          <p:spTgt spid="11"/>
                                        </p:tgtEl>
                                      </p:cBhvr>
                                      <p:by x="95000" y="95000"/>
                                    </p:animScale>
                                  </p:childTnLst>
                                </p:cTn>
                              </p:par>
                              <p:par>
                                <p:cTn id="187" presetID="53" presetClass="entr" presetSubtype="16" fill="hold" nodeType="withEffect">
                                  <p:stCondLst>
                                    <p:cond delay="100"/>
                                  </p:stCondLst>
                                  <p:childTnLst>
                                    <p:set>
                                      <p:cBhvr>
                                        <p:cTn id="188" dur="1" fill="hold">
                                          <p:stCondLst>
                                            <p:cond delay="0"/>
                                          </p:stCondLst>
                                        </p:cTn>
                                        <p:tgtEl>
                                          <p:spTgt spid="3"/>
                                        </p:tgtEl>
                                        <p:attrNameLst>
                                          <p:attrName>style.visibility</p:attrName>
                                        </p:attrNameLst>
                                      </p:cBhvr>
                                      <p:to>
                                        <p:strVal val="visible"/>
                                      </p:to>
                                    </p:set>
                                    <p:anim calcmode="lin" valueType="num">
                                      <p:cBhvr>
                                        <p:cTn id="189" dur="100" fill="hold"/>
                                        <p:tgtEl>
                                          <p:spTgt spid="3"/>
                                        </p:tgtEl>
                                        <p:attrNameLst>
                                          <p:attrName>ppt_w</p:attrName>
                                        </p:attrNameLst>
                                      </p:cBhvr>
                                      <p:tavLst>
                                        <p:tav tm="0">
                                          <p:val>
                                            <p:fltVal val="0"/>
                                          </p:val>
                                        </p:tav>
                                        <p:tav tm="100000">
                                          <p:val>
                                            <p:strVal val="#ppt_w"/>
                                          </p:val>
                                        </p:tav>
                                      </p:tavLst>
                                    </p:anim>
                                    <p:anim calcmode="lin" valueType="num">
                                      <p:cBhvr>
                                        <p:cTn id="190" dur="100" fill="hold"/>
                                        <p:tgtEl>
                                          <p:spTgt spid="3"/>
                                        </p:tgtEl>
                                        <p:attrNameLst>
                                          <p:attrName>ppt_h</p:attrName>
                                        </p:attrNameLst>
                                      </p:cBhvr>
                                      <p:tavLst>
                                        <p:tav tm="0">
                                          <p:val>
                                            <p:fltVal val="0"/>
                                          </p:val>
                                        </p:tav>
                                        <p:tav tm="100000">
                                          <p:val>
                                            <p:strVal val="#ppt_h"/>
                                          </p:val>
                                        </p:tav>
                                      </p:tavLst>
                                    </p:anim>
                                    <p:animEffect transition="in" filter="fade">
                                      <p:cBhvr>
                                        <p:cTn id="191" dur="100"/>
                                        <p:tgtEl>
                                          <p:spTgt spid="3"/>
                                        </p:tgtEl>
                                      </p:cBhvr>
                                    </p:animEffect>
                                  </p:childTnLst>
                                </p:cTn>
                              </p:par>
                              <p:par>
                                <p:cTn id="192" presetID="6" presetClass="emph" presetSubtype="0" fill="hold" nodeType="withEffect">
                                  <p:stCondLst>
                                    <p:cond delay="200"/>
                                  </p:stCondLst>
                                  <p:childTnLst>
                                    <p:animScale>
                                      <p:cBhvr>
                                        <p:cTn id="193" dur="100" fill="hold"/>
                                        <p:tgtEl>
                                          <p:spTgt spid="3"/>
                                        </p:tgtEl>
                                      </p:cBhvr>
                                      <p:by x="110000" y="110000"/>
                                    </p:animScale>
                                  </p:childTnLst>
                                </p:cTn>
                              </p:par>
                              <p:par>
                                <p:cTn id="194" presetID="6" presetClass="emph" presetSubtype="0" fill="hold" nodeType="withEffect">
                                  <p:stCondLst>
                                    <p:cond delay="300"/>
                                  </p:stCondLst>
                                  <p:childTnLst>
                                    <p:animScale>
                                      <p:cBhvr>
                                        <p:cTn id="195" dur="200" fill="hold"/>
                                        <p:tgtEl>
                                          <p:spTgt spid="3"/>
                                        </p:tgtEl>
                                      </p:cBhvr>
                                      <p:by x="90000" y="90000"/>
                                    </p:animScale>
                                  </p:childTnLst>
                                </p:cTn>
                              </p:par>
                              <p:par>
                                <p:cTn id="196" presetID="6" presetClass="emph" presetSubtype="0" fill="hold" nodeType="withEffect">
                                  <p:stCondLst>
                                    <p:cond delay="500"/>
                                  </p:stCondLst>
                                  <p:childTnLst>
                                    <p:animScale>
                                      <p:cBhvr>
                                        <p:cTn id="197" dur="100" fill="hold"/>
                                        <p:tgtEl>
                                          <p:spTgt spid="3"/>
                                        </p:tgtEl>
                                      </p:cBhvr>
                                      <p:by x="105000" y="105000"/>
                                    </p:animScale>
                                  </p:childTnLst>
                                </p:cTn>
                              </p:par>
                              <p:par>
                                <p:cTn id="198" presetID="6" presetClass="emph" presetSubtype="0" fill="hold" nodeType="withEffect">
                                  <p:stCondLst>
                                    <p:cond delay="600"/>
                                  </p:stCondLst>
                                  <p:childTnLst>
                                    <p:animScale>
                                      <p:cBhvr>
                                        <p:cTn id="199" dur="200" fill="hold"/>
                                        <p:tgtEl>
                                          <p:spTgt spid="3"/>
                                        </p:tgtEl>
                                      </p:cBhvr>
                                      <p:by x="95000" y="95000"/>
                                    </p:animScale>
                                  </p:childTnLst>
                                </p:cTn>
                              </p:par>
                              <p:par>
                                <p:cTn id="200" presetID="53" presetClass="entr" presetSubtype="16" fill="hold" nodeType="withEffect">
                                  <p:stCondLst>
                                    <p:cond delay="0"/>
                                  </p:stCondLst>
                                  <p:childTnLst>
                                    <p:set>
                                      <p:cBhvr>
                                        <p:cTn id="201" dur="1" fill="hold">
                                          <p:stCondLst>
                                            <p:cond delay="0"/>
                                          </p:stCondLst>
                                        </p:cTn>
                                        <p:tgtEl>
                                          <p:spTgt spid="18"/>
                                        </p:tgtEl>
                                        <p:attrNameLst>
                                          <p:attrName>style.visibility</p:attrName>
                                        </p:attrNameLst>
                                      </p:cBhvr>
                                      <p:to>
                                        <p:strVal val="visible"/>
                                      </p:to>
                                    </p:set>
                                    <p:anim calcmode="lin" valueType="num">
                                      <p:cBhvr>
                                        <p:cTn id="202" dur="100" fill="hold"/>
                                        <p:tgtEl>
                                          <p:spTgt spid="18"/>
                                        </p:tgtEl>
                                        <p:attrNameLst>
                                          <p:attrName>ppt_w</p:attrName>
                                        </p:attrNameLst>
                                      </p:cBhvr>
                                      <p:tavLst>
                                        <p:tav tm="0">
                                          <p:val>
                                            <p:fltVal val="0"/>
                                          </p:val>
                                        </p:tav>
                                        <p:tav tm="100000">
                                          <p:val>
                                            <p:strVal val="#ppt_w"/>
                                          </p:val>
                                        </p:tav>
                                      </p:tavLst>
                                    </p:anim>
                                    <p:anim calcmode="lin" valueType="num">
                                      <p:cBhvr>
                                        <p:cTn id="203" dur="100" fill="hold"/>
                                        <p:tgtEl>
                                          <p:spTgt spid="18"/>
                                        </p:tgtEl>
                                        <p:attrNameLst>
                                          <p:attrName>ppt_h</p:attrName>
                                        </p:attrNameLst>
                                      </p:cBhvr>
                                      <p:tavLst>
                                        <p:tav tm="0">
                                          <p:val>
                                            <p:fltVal val="0"/>
                                          </p:val>
                                        </p:tav>
                                        <p:tav tm="100000">
                                          <p:val>
                                            <p:strVal val="#ppt_h"/>
                                          </p:val>
                                        </p:tav>
                                      </p:tavLst>
                                    </p:anim>
                                    <p:animEffect transition="in" filter="fade">
                                      <p:cBhvr>
                                        <p:cTn id="204" dur="100"/>
                                        <p:tgtEl>
                                          <p:spTgt spid="18"/>
                                        </p:tgtEl>
                                      </p:cBhvr>
                                    </p:animEffect>
                                  </p:childTnLst>
                                </p:cTn>
                              </p:par>
                              <p:par>
                                <p:cTn id="205" presetID="6" presetClass="emph" presetSubtype="0" fill="hold" nodeType="withEffect">
                                  <p:stCondLst>
                                    <p:cond delay="100"/>
                                  </p:stCondLst>
                                  <p:childTnLst>
                                    <p:animScale>
                                      <p:cBhvr>
                                        <p:cTn id="206" dur="100" fill="hold"/>
                                        <p:tgtEl>
                                          <p:spTgt spid="18"/>
                                        </p:tgtEl>
                                      </p:cBhvr>
                                      <p:by x="110000" y="110000"/>
                                    </p:animScale>
                                  </p:childTnLst>
                                </p:cTn>
                              </p:par>
                              <p:par>
                                <p:cTn id="207" presetID="6" presetClass="emph" presetSubtype="0" fill="hold" nodeType="withEffect">
                                  <p:stCondLst>
                                    <p:cond delay="200"/>
                                  </p:stCondLst>
                                  <p:childTnLst>
                                    <p:animScale>
                                      <p:cBhvr>
                                        <p:cTn id="208" dur="200" fill="hold"/>
                                        <p:tgtEl>
                                          <p:spTgt spid="18"/>
                                        </p:tgtEl>
                                      </p:cBhvr>
                                      <p:by x="90000" y="90000"/>
                                    </p:animScale>
                                  </p:childTnLst>
                                </p:cTn>
                              </p:par>
                              <p:par>
                                <p:cTn id="209" presetID="6" presetClass="emph" presetSubtype="0" fill="hold" nodeType="withEffect">
                                  <p:stCondLst>
                                    <p:cond delay="400"/>
                                  </p:stCondLst>
                                  <p:childTnLst>
                                    <p:animScale>
                                      <p:cBhvr>
                                        <p:cTn id="210" dur="100" fill="hold"/>
                                        <p:tgtEl>
                                          <p:spTgt spid="18"/>
                                        </p:tgtEl>
                                      </p:cBhvr>
                                      <p:by x="105000" y="105000"/>
                                    </p:animScale>
                                  </p:childTnLst>
                                </p:cTn>
                              </p:par>
                              <p:par>
                                <p:cTn id="211" presetID="6" presetClass="emph" presetSubtype="0" fill="hold" nodeType="withEffect">
                                  <p:stCondLst>
                                    <p:cond delay="500"/>
                                  </p:stCondLst>
                                  <p:childTnLst>
                                    <p:animScale>
                                      <p:cBhvr>
                                        <p:cTn id="212" dur="200" fill="hold"/>
                                        <p:tgtEl>
                                          <p:spTgt spid="18"/>
                                        </p:tgtEl>
                                      </p:cBhvr>
                                      <p:by x="95000" y="95000"/>
                                    </p:animScale>
                                  </p:childTnLst>
                                </p:cTn>
                              </p:par>
                              <p:par>
                                <p:cTn id="213" presetID="53" presetClass="entr" presetSubtype="16" fill="hold" grpId="0" nodeType="withEffect">
                                  <p:stCondLst>
                                    <p:cond delay="0"/>
                                  </p:stCondLst>
                                  <p:childTnLst>
                                    <p:set>
                                      <p:cBhvr>
                                        <p:cTn id="214" dur="1" fill="hold">
                                          <p:stCondLst>
                                            <p:cond delay="0"/>
                                          </p:stCondLst>
                                        </p:cTn>
                                        <p:tgtEl>
                                          <p:spTgt spid="19"/>
                                        </p:tgtEl>
                                        <p:attrNameLst>
                                          <p:attrName>style.visibility</p:attrName>
                                        </p:attrNameLst>
                                      </p:cBhvr>
                                      <p:to>
                                        <p:strVal val="visible"/>
                                      </p:to>
                                    </p:set>
                                    <p:anim calcmode="lin" valueType="num">
                                      <p:cBhvr>
                                        <p:cTn id="215" dur="100" fill="hold"/>
                                        <p:tgtEl>
                                          <p:spTgt spid="19"/>
                                        </p:tgtEl>
                                        <p:attrNameLst>
                                          <p:attrName>ppt_w</p:attrName>
                                        </p:attrNameLst>
                                      </p:cBhvr>
                                      <p:tavLst>
                                        <p:tav tm="0">
                                          <p:val>
                                            <p:fltVal val="0"/>
                                          </p:val>
                                        </p:tav>
                                        <p:tav tm="100000">
                                          <p:val>
                                            <p:strVal val="#ppt_w"/>
                                          </p:val>
                                        </p:tav>
                                      </p:tavLst>
                                    </p:anim>
                                    <p:anim calcmode="lin" valueType="num">
                                      <p:cBhvr>
                                        <p:cTn id="216" dur="100" fill="hold"/>
                                        <p:tgtEl>
                                          <p:spTgt spid="19"/>
                                        </p:tgtEl>
                                        <p:attrNameLst>
                                          <p:attrName>ppt_h</p:attrName>
                                        </p:attrNameLst>
                                      </p:cBhvr>
                                      <p:tavLst>
                                        <p:tav tm="0">
                                          <p:val>
                                            <p:fltVal val="0"/>
                                          </p:val>
                                        </p:tav>
                                        <p:tav tm="100000">
                                          <p:val>
                                            <p:strVal val="#ppt_h"/>
                                          </p:val>
                                        </p:tav>
                                      </p:tavLst>
                                    </p:anim>
                                    <p:animEffect transition="in" filter="fade">
                                      <p:cBhvr>
                                        <p:cTn id="217" dur="100"/>
                                        <p:tgtEl>
                                          <p:spTgt spid="19"/>
                                        </p:tgtEl>
                                      </p:cBhvr>
                                    </p:animEffect>
                                  </p:childTnLst>
                                </p:cTn>
                              </p:par>
                              <p:par>
                                <p:cTn id="218" presetID="6" presetClass="emph" presetSubtype="0" fill="hold" grpId="1" nodeType="withEffect">
                                  <p:stCondLst>
                                    <p:cond delay="100"/>
                                  </p:stCondLst>
                                  <p:childTnLst>
                                    <p:animScale>
                                      <p:cBhvr>
                                        <p:cTn id="219" dur="100" fill="hold"/>
                                        <p:tgtEl>
                                          <p:spTgt spid="19"/>
                                        </p:tgtEl>
                                      </p:cBhvr>
                                      <p:by x="110000" y="110000"/>
                                    </p:animScale>
                                  </p:childTnLst>
                                </p:cTn>
                              </p:par>
                              <p:par>
                                <p:cTn id="220" presetID="6" presetClass="emph" presetSubtype="0" fill="hold" grpId="2" nodeType="withEffect">
                                  <p:stCondLst>
                                    <p:cond delay="200"/>
                                  </p:stCondLst>
                                  <p:childTnLst>
                                    <p:animScale>
                                      <p:cBhvr>
                                        <p:cTn id="221" dur="200" fill="hold"/>
                                        <p:tgtEl>
                                          <p:spTgt spid="19"/>
                                        </p:tgtEl>
                                      </p:cBhvr>
                                      <p:by x="90000" y="90000"/>
                                    </p:animScale>
                                  </p:childTnLst>
                                </p:cTn>
                              </p:par>
                              <p:par>
                                <p:cTn id="222" presetID="6" presetClass="emph" presetSubtype="0" fill="hold" grpId="3" nodeType="withEffect">
                                  <p:stCondLst>
                                    <p:cond delay="400"/>
                                  </p:stCondLst>
                                  <p:childTnLst>
                                    <p:animScale>
                                      <p:cBhvr>
                                        <p:cTn id="223" dur="100" fill="hold"/>
                                        <p:tgtEl>
                                          <p:spTgt spid="19"/>
                                        </p:tgtEl>
                                      </p:cBhvr>
                                      <p:by x="105000" y="105000"/>
                                    </p:animScale>
                                  </p:childTnLst>
                                </p:cTn>
                              </p:par>
                              <p:par>
                                <p:cTn id="224" presetID="6" presetClass="emph" presetSubtype="0" fill="hold" grpId="4" nodeType="withEffect">
                                  <p:stCondLst>
                                    <p:cond delay="500"/>
                                  </p:stCondLst>
                                  <p:childTnLst>
                                    <p:animScale>
                                      <p:cBhvr>
                                        <p:cTn id="225" dur="200" fill="hold"/>
                                        <p:tgtEl>
                                          <p:spTgt spid="19"/>
                                        </p:tgtEl>
                                      </p:cBhvr>
                                      <p:by x="95000" y="95000"/>
                                    </p:animScale>
                                  </p:childTnLst>
                                </p:cTn>
                              </p:par>
                              <p:par>
                                <p:cTn id="226" presetID="53" presetClass="entr" presetSubtype="16" fill="hold" nodeType="withEffect">
                                  <p:stCondLst>
                                    <p:cond delay="0"/>
                                  </p:stCondLst>
                                  <p:childTnLst>
                                    <p:set>
                                      <p:cBhvr>
                                        <p:cTn id="227" dur="1" fill="hold">
                                          <p:stCondLst>
                                            <p:cond delay="0"/>
                                          </p:stCondLst>
                                        </p:cTn>
                                        <p:tgtEl>
                                          <p:spTgt spid="4"/>
                                        </p:tgtEl>
                                        <p:attrNameLst>
                                          <p:attrName>style.visibility</p:attrName>
                                        </p:attrNameLst>
                                      </p:cBhvr>
                                      <p:to>
                                        <p:strVal val="visible"/>
                                      </p:to>
                                    </p:set>
                                    <p:anim calcmode="lin" valueType="num">
                                      <p:cBhvr>
                                        <p:cTn id="228" dur="100" fill="hold"/>
                                        <p:tgtEl>
                                          <p:spTgt spid="4"/>
                                        </p:tgtEl>
                                        <p:attrNameLst>
                                          <p:attrName>ppt_w</p:attrName>
                                        </p:attrNameLst>
                                      </p:cBhvr>
                                      <p:tavLst>
                                        <p:tav tm="0">
                                          <p:val>
                                            <p:fltVal val="0"/>
                                          </p:val>
                                        </p:tav>
                                        <p:tav tm="100000">
                                          <p:val>
                                            <p:strVal val="#ppt_w"/>
                                          </p:val>
                                        </p:tav>
                                      </p:tavLst>
                                    </p:anim>
                                    <p:anim calcmode="lin" valueType="num">
                                      <p:cBhvr>
                                        <p:cTn id="229" dur="100" fill="hold"/>
                                        <p:tgtEl>
                                          <p:spTgt spid="4"/>
                                        </p:tgtEl>
                                        <p:attrNameLst>
                                          <p:attrName>ppt_h</p:attrName>
                                        </p:attrNameLst>
                                      </p:cBhvr>
                                      <p:tavLst>
                                        <p:tav tm="0">
                                          <p:val>
                                            <p:fltVal val="0"/>
                                          </p:val>
                                        </p:tav>
                                        <p:tav tm="100000">
                                          <p:val>
                                            <p:strVal val="#ppt_h"/>
                                          </p:val>
                                        </p:tav>
                                      </p:tavLst>
                                    </p:anim>
                                    <p:animEffect transition="in" filter="fade">
                                      <p:cBhvr>
                                        <p:cTn id="230" dur="100"/>
                                        <p:tgtEl>
                                          <p:spTgt spid="4"/>
                                        </p:tgtEl>
                                      </p:cBhvr>
                                    </p:animEffect>
                                  </p:childTnLst>
                                </p:cTn>
                              </p:par>
                              <p:par>
                                <p:cTn id="231" presetID="6" presetClass="emph" presetSubtype="0" fill="hold" nodeType="withEffect">
                                  <p:stCondLst>
                                    <p:cond delay="100"/>
                                  </p:stCondLst>
                                  <p:childTnLst>
                                    <p:animScale>
                                      <p:cBhvr>
                                        <p:cTn id="232" dur="100" fill="hold"/>
                                        <p:tgtEl>
                                          <p:spTgt spid="4"/>
                                        </p:tgtEl>
                                      </p:cBhvr>
                                      <p:by x="110000" y="110000"/>
                                    </p:animScale>
                                  </p:childTnLst>
                                </p:cTn>
                              </p:par>
                              <p:par>
                                <p:cTn id="233" presetID="6" presetClass="emph" presetSubtype="0" fill="hold" nodeType="withEffect">
                                  <p:stCondLst>
                                    <p:cond delay="200"/>
                                  </p:stCondLst>
                                  <p:childTnLst>
                                    <p:animScale>
                                      <p:cBhvr>
                                        <p:cTn id="234" dur="200" fill="hold"/>
                                        <p:tgtEl>
                                          <p:spTgt spid="4"/>
                                        </p:tgtEl>
                                      </p:cBhvr>
                                      <p:by x="90000" y="90000"/>
                                    </p:animScale>
                                  </p:childTnLst>
                                </p:cTn>
                              </p:par>
                              <p:par>
                                <p:cTn id="235" presetID="6" presetClass="emph" presetSubtype="0" fill="hold" nodeType="withEffect">
                                  <p:stCondLst>
                                    <p:cond delay="400"/>
                                  </p:stCondLst>
                                  <p:childTnLst>
                                    <p:animScale>
                                      <p:cBhvr>
                                        <p:cTn id="236" dur="100" fill="hold"/>
                                        <p:tgtEl>
                                          <p:spTgt spid="4"/>
                                        </p:tgtEl>
                                      </p:cBhvr>
                                      <p:by x="105000" y="105000"/>
                                    </p:animScale>
                                  </p:childTnLst>
                                </p:cTn>
                              </p:par>
                              <p:par>
                                <p:cTn id="237" presetID="6" presetClass="emph" presetSubtype="0" fill="hold" nodeType="withEffect">
                                  <p:stCondLst>
                                    <p:cond delay="500"/>
                                  </p:stCondLst>
                                  <p:childTnLst>
                                    <p:animScale>
                                      <p:cBhvr>
                                        <p:cTn id="238" dur="200" fill="hold"/>
                                        <p:tgtEl>
                                          <p:spTgt spid="4"/>
                                        </p:tgtEl>
                                      </p:cBhvr>
                                      <p:by x="95000" y="95000"/>
                                    </p:animScale>
                                  </p:childTnLst>
                                </p:cTn>
                              </p:par>
                              <p:par>
                                <p:cTn id="239" presetID="53" presetClass="entr" presetSubtype="16" fill="hold" nodeType="withEffect">
                                  <p:stCondLst>
                                    <p:cond delay="100"/>
                                  </p:stCondLst>
                                  <p:childTnLst>
                                    <p:set>
                                      <p:cBhvr>
                                        <p:cTn id="240" dur="1" fill="hold">
                                          <p:stCondLst>
                                            <p:cond delay="0"/>
                                          </p:stCondLst>
                                        </p:cTn>
                                        <p:tgtEl>
                                          <p:spTgt spid="24"/>
                                        </p:tgtEl>
                                        <p:attrNameLst>
                                          <p:attrName>style.visibility</p:attrName>
                                        </p:attrNameLst>
                                      </p:cBhvr>
                                      <p:to>
                                        <p:strVal val="visible"/>
                                      </p:to>
                                    </p:set>
                                    <p:anim calcmode="lin" valueType="num">
                                      <p:cBhvr>
                                        <p:cTn id="241" dur="100" fill="hold"/>
                                        <p:tgtEl>
                                          <p:spTgt spid="24"/>
                                        </p:tgtEl>
                                        <p:attrNameLst>
                                          <p:attrName>ppt_w</p:attrName>
                                        </p:attrNameLst>
                                      </p:cBhvr>
                                      <p:tavLst>
                                        <p:tav tm="0">
                                          <p:val>
                                            <p:fltVal val="0"/>
                                          </p:val>
                                        </p:tav>
                                        <p:tav tm="100000">
                                          <p:val>
                                            <p:strVal val="#ppt_w"/>
                                          </p:val>
                                        </p:tav>
                                      </p:tavLst>
                                    </p:anim>
                                    <p:anim calcmode="lin" valueType="num">
                                      <p:cBhvr>
                                        <p:cTn id="242" dur="100" fill="hold"/>
                                        <p:tgtEl>
                                          <p:spTgt spid="24"/>
                                        </p:tgtEl>
                                        <p:attrNameLst>
                                          <p:attrName>ppt_h</p:attrName>
                                        </p:attrNameLst>
                                      </p:cBhvr>
                                      <p:tavLst>
                                        <p:tav tm="0">
                                          <p:val>
                                            <p:fltVal val="0"/>
                                          </p:val>
                                        </p:tav>
                                        <p:tav tm="100000">
                                          <p:val>
                                            <p:strVal val="#ppt_h"/>
                                          </p:val>
                                        </p:tav>
                                      </p:tavLst>
                                    </p:anim>
                                    <p:animEffect transition="in" filter="fade">
                                      <p:cBhvr>
                                        <p:cTn id="243" dur="100"/>
                                        <p:tgtEl>
                                          <p:spTgt spid="24"/>
                                        </p:tgtEl>
                                      </p:cBhvr>
                                    </p:animEffect>
                                  </p:childTnLst>
                                </p:cTn>
                              </p:par>
                              <p:par>
                                <p:cTn id="244" presetID="6" presetClass="emph" presetSubtype="0" fill="hold" nodeType="withEffect">
                                  <p:stCondLst>
                                    <p:cond delay="200"/>
                                  </p:stCondLst>
                                  <p:childTnLst>
                                    <p:animScale>
                                      <p:cBhvr>
                                        <p:cTn id="245" dur="100" fill="hold"/>
                                        <p:tgtEl>
                                          <p:spTgt spid="24"/>
                                        </p:tgtEl>
                                      </p:cBhvr>
                                      <p:by x="110000" y="110000"/>
                                    </p:animScale>
                                  </p:childTnLst>
                                </p:cTn>
                              </p:par>
                              <p:par>
                                <p:cTn id="246" presetID="6" presetClass="emph" presetSubtype="0" fill="hold" nodeType="withEffect">
                                  <p:stCondLst>
                                    <p:cond delay="300"/>
                                  </p:stCondLst>
                                  <p:childTnLst>
                                    <p:animScale>
                                      <p:cBhvr>
                                        <p:cTn id="247" dur="200" fill="hold"/>
                                        <p:tgtEl>
                                          <p:spTgt spid="24"/>
                                        </p:tgtEl>
                                      </p:cBhvr>
                                      <p:by x="90000" y="90000"/>
                                    </p:animScale>
                                  </p:childTnLst>
                                </p:cTn>
                              </p:par>
                              <p:par>
                                <p:cTn id="248" presetID="6" presetClass="emph" presetSubtype="0" fill="hold" nodeType="withEffect">
                                  <p:stCondLst>
                                    <p:cond delay="500"/>
                                  </p:stCondLst>
                                  <p:childTnLst>
                                    <p:animScale>
                                      <p:cBhvr>
                                        <p:cTn id="249" dur="100" fill="hold"/>
                                        <p:tgtEl>
                                          <p:spTgt spid="24"/>
                                        </p:tgtEl>
                                      </p:cBhvr>
                                      <p:by x="105000" y="105000"/>
                                    </p:animScale>
                                  </p:childTnLst>
                                </p:cTn>
                              </p:par>
                              <p:par>
                                <p:cTn id="250" presetID="6" presetClass="emph" presetSubtype="0" fill="hold" nodeType="withEffect">
                                  <p:stCondLst>
                                    <p:cond delay="600"/>
                                  </p:stCondLst>
                                  <p:childTnLst>
                                    <p:animScale>
                                      <p:cBhvr>
                                        <p:cTn id="251" dur="200" fill="hold"/>
                                        <p:tgtEl>
                                          <p:spTgt spid="24"/>
                                        </p:tgtEl>
                                      </p:cBhvr>
                                      <p:by x="95000" y="95000"/>
                                    </p:animScale>
                                  </p:childTnLst>
                                </p:cTn>
                              </p:par>
                              <p:par>
                                <p:cTn id="252" presetID="53" presetClass="entr" presetSubtype="16" fill="hold" grpId="0" nodeType="withEffect">
                                  <p:stCondLst>
                                    <p:cond delay="100"/>
                                  </p:stCondLst>
                                  <p:childTnLst>
                                    <p:set>
                                      <p:cBhvr>
                                        <p:cTn id="253" dur="1" fill="hold">
                                          <p:stCondLst>
                                            <p:cond delay="0"/>
                                          </p:stCondLst>
                                        </p:cTn>
                                        <p:tgtEl>
                                          <p:spTgt spid="25"/>
                                        </p:tgtEl>
                                        <p:attrNameLst>
                                          <p:attrName>style.visibility</p:attrName>
                                        </p:attrNameLst>
                                      </p:cBhvr>
                                      <p:to>
                                        <p:strVal val="visible"/>
                                      </p:to>
                                    </p:set>
                                    <p:anim calcmode="lin" valueType="num">
                                      <p:cBhvr>
                                        <p:cTn id="254" dur="100" fill="hold"/>
                                        <p:tgtEl>
                                          <p:spTgt spid="25"/>
                                        </p:tgtEl>
                                        <p:attrNameLst>
                                          <p:attrName>ppt_w</p:attrName>
                                        </p:attrNameLst>
                                      </p:cBhvr>
                                      <p:tavLst>
                                        <p:tav tm="0">
                                          <p:val>
                                            <p:fltVal val="0"/>
                                          </p:val>
                                        </p:tav>
                                        <p:tav tm="100000">
                                          <p:val>
                                            <p:strVal val="#ppt_w"/>
                                          </p:val>
                                        </p:tav>
                                      </p:tavLst>
                                    </p:anim>
                                    <p:anim calcmode="lin" valueType="num">
                                      <p:cBhvr>
                                        <p:cTn id="255" dur="100" fill="hold"/>
                                        <p:tgtEl>
                                          <p:spTgt spid="25"/>
                                        </p:tgtEl>
                                        <p:attrNameLst>
                                          <p:attrName>ppt_h</p:attrName>
                                        </p:attrNameLst>
                                      </p:cBhvr>
                                      <p:tavLst>
                                        <p:tav tm="0">
                                          <p:val>
                                            <p:fltVal val="0"/>
                                          </p:val>
                                        </p:tav>
                                        <p:tav tm="100000">
                                          <p:val>
                                            <p:strVal val="#ppt_h"/>
                                          </p:val>
                                        </p:tav>
                                      </p:tavLst>
                                    </p:anim>
                                    <p:animEffect transition="in" filter="fade">
                                      <p:cBhvr>
                                        <p:cTn id="256" dur="100"/>
                                        <p:tgtEl>
                                          <p:spTgt spid="25"/>
                                        </p:tgtEl>
                                      </p:cBhvr>
                                    </p:animEffect>
                                  </p:childTnLst>
                                </p:cTn>
                              </p:par>
                              <p:par>
                                <p:cTn id="257" presetID="6" presetClass="emph" presetSubtype="0" fill="hold" grpId="1" nodeType="withEffect">
                                  <p:stCondLst>
                                    <p:cond delay="200"/>
                                  </p:stCondLst>
                                  <p:childTnLst>
                                    <p:animScale>
                                      <p:cBhvr>
                                        <p:cTn id="258" dur="100" fill="hold"/>
                                        <p:tgtEl>
                                          <p:spTgt spid="25"/>
                                        </p:tgtEl>
                                      </p:cBhvr>
                                      <p:by x="110000" y="110000"/>
                                    </p:animScale>
                                  </p:childTnLst>
                                </p:cTn>
                              </p:par>
                              <p:par>
                                <p:cTn id="259" presetID="6" presetClass="emph" presetSubtype="0" fill="hold" grpId="2" nodeType="withEffect">
                                  <p:stCondLst>
                                    <p:cond delay="300"/>
                                  </p:stCondLst>
                                  <p:childTnLst>
                                    <p:animScale>
                                      <p:cBhvr>
                                        <p:cTn id="260" dur="200" fill="hold"/>
                                        <p:tgtEl>
                                          <p:spTgt spid="25"/>
                                        </p:tgtEl>
                                      </p:cBhvr>
                                      <p:by x="90000" y="90000"/>
                                    </p:animScale>
                                  </p:childTnLst>
                                </p:cTn>
                              </p:par>
                              <p:par>
                                <p:cTn id="261" presetID="6" presetClass="emph" presetSubtype="0" fill="hold" grpId="3" nodeType="withEffect">
                                  <p:stCondLst>
                                    <p:cond delay="500"/>
                                  </p:stCondLst>
                                  <p:childTnLst>
                                    <p:animScale>
                                      <p:cBhvr>
                                        <p:cTn id="262" dur="100" fill="hold"/>
                                        <p:tgtEl>
                                          <p:spTgt spid="25"/>
                                        </p:tgtEl>
                                      </p:cBhvr>
                                      <p:by x="105000" y="105000"/>
                                    </p:animScale>
                                  </p:childTnLst>
                                </p:cTn>
                              </p:par>
                              <p:par>
                                <p:cTn id="263" presetID="6" presetClass="emph" presetSubtype="0" fill="hold" grpId="4" nodeType="withEffect">
                                  <p:stCondLst>
                                    <p:cond delay="600"/>
                                  </p:stCondLst>
                                  <p:childTnLst>
                                    <p:animScale>
                                      <p:cBhvr>
                                        <p:cTn id="264" dur="200" fill="hold"/>
                                        <p:tgtEl>
                                          <p:spTgt spid="25"/>
                                        </p:tgtEl>
                                      </p:cBhvr>
                                      <p:by x="95000" y="95000"/>
                                    </p:animScale>
                                  </p:childTnLst>
                                </p:cTn>
                              </p:par>
                              <p:par>
                                <p:cTn id="265" presetID="53" presetClass="entr" presetSubtype="16" fill="hold" nodeType="withEffect">
                                  <p:stCondLst>
                                    <p:cond delay="100"/>
                                  </p:stCondLst>
                                  <p:childTnLst>
                                    <p:set>
                                      <p:cBhvr>
                                        <p:cTn id="266" dur="1" fill="hold">
                                          <p:stCondLst>
                                            <p:cond delay="0"/>
                                          </p:stCondLst>
                                        </p:cTn>
                                        <p:tgtEl>
                                          <p:spTgt spid="21"/>
                                        </p:tgtEl>
                                        <p:attrNameLst>
                                          <p:attrName>style.visibility</p:attrName>
                                        </p:attrNameLst>
                                      </p:cBhvr>
                                      <p:to>
                                        <p:strVal val="visible"/>
                                      </p:to>
                                    </p:set>
                                    <p:anim calcmode="lin" valueType="num">
                                      <p:cBhvr>
                                        <p:cTn id="267" dur="100" fill="hold"/>
                                        <p:tgtEl>
                                          <p:spTgt spid="21"/>
                                        </p:tgtEl>
                                        <p:attrNameLst>
                                          <p:attrName>ppt_w</p:attrName>
                                        </p:attrNameLst>
                                      </p:cBhvr>
                                      <p:tavLst>
                                        <p:tav tm="0">
                                          <p:val>
                                            <p:fltVal val="0"/>
                                          </p:val>
                                        </p:tav>
                                        <p:tav tm="100000">
                                          <p:val>
                                            <p:strVal val="#ppt_w"/>
                                          </p:val>
                                        </p:tav>
                                      </p:tavLst>
                                    </p:anim>
                                    <p:anim calcmode="lin" valueType="num">
                                      <p:cBhvr>
                                        <p:cTn id="268" dur="100" fill="hold"/>
                                        <p:tgtEl>
                                          <p:spTgt spid="21"/>
                                        </p:tgtEl>
                                        <p:attrNameLst>
                                          <p:attrName>ppt_h</p:attrName>
                                        </p:attrNameLst>
                                      </p:cBhvr>
                                      <p:tavLst>
                                        <p:tav tm="0">
                                          <p:val>
                                            <p:fltVal val="0"/>
                                          </p:val>
                                        </p:tav>
                                        <p:tav tm="100000">
                                          <p:val>
                                            <p:strVal val="#ppt_h"/>
                                          </p:val>
                                        </p:tav>
                                      </p:tavLst>
                                    </p:anim>
                                    <p:animEffect transition="in" filter="fade">
                                      <p:cBhvr>
                                        <p:cTn id="269" dur="100"/>
                                        <p:tgtEl>
                                          <p:spTgt spid="21"/>
                                        </p:tgtEl>
                                      </p:cBhvr>
                                    </p:animEffect>
                                  </p:childTnLst>
                                </p:cTn>
                              </p:par>
                              <p:par>
                                <p:cTn id="270" presetID="6" presetClass="emph" presetSubtype="0" fill="hold" nodeType="withEffect">
                                  <p:stCondLst>
                                    <p:cond delay="200"/>
                                  </p:stCondLst>
                                  <p:childTnLst>
                                    <p:animScale>
                                      <p:cBhvr>
                                        <p:cTn id="271" dur="100" fill="hold"/>
                                        <p:tgtEl>
                                          <p:spTgt spid="21"/>
                                        </p:tgtEl>
                                      </p:cBhvr>
                                      <p:by x="110000" y="110000"/>
                                    </p:animScale>
                                  </p:childTnLst>
                                </p:cTn>
                              </p:par>
                              <p:par>
                                <p:cTn id="272" presetID="6" presetClass="emph" presetSubtype="0" fill="hold" nodeType="withEffect">
                                  <p:stCondLst>
                                    <p:cond delay="300"/>
                                  </p:stCondLst>
                                  <p:childTnLst>
                                    <p:animScale>
                                      <p:cBhvr>
                                        <p:cTn id="273" dur="200" fill="hold"/>
                                        <p:tgtEl>
                                          <p:spTgt spid="21"/>
                                        </p:tgtEl>
                                      </p:cBhvr>
                                      <p:by x="90000" y="90000"/>
                                    </p:animScale>
                                  </p:childTnLst>
                                </p:cTn>
                              </p:par>
                              <p:par>
                                <p:cTn id="274" presetID="6" presetClass="emph" presetSubtype="0" fill="hold" nodeType="withEffect">
                                  <p:stCondLst>
                                    <p:cond delay="500"/>
                                  </p:stCondLst>
                                  <p:childTnLst>
                                    <p:animScale>
                                      <p:cBhvr>
                                        <p:cTn id="275" dur="100" fill="hold"/>
                                        <p:tgtEl>
                                          <p:spTgt spid="21"/>
                                        </p:tgtEl>
                                      </p:cBhvr>
                                      <p:by x="105000" y="105000"/>
                                    </p:animScale>
                                  </p:childTnLst>
                                </p:cTn>
                              </p:par>
                              <p:par>
                                <p:cTn id="276" presetID="6" presetClass="emph" presetSubtype="0" fill="hold" nodeType="withEffect">
                                  <p:stCondLst>
                                    <p:cond delay="600"/>
                                  </p:stCondLst>
                                  <p:childTnLst>
                                    <p:animScale>
                                      <p:cBhvr>
                                        <p:cTn id="277" dur="200" fill="hold"/>
                                        <p:tgtEl>
                                          <p:spTgt spid="21"/>
                                        </p:tgtEl>
                                      </p:cBhvr>
                                      <p:by x="95000" y="95000"/>
                                    </p:animScale>
                                  </p:childTnLst>
                                </p:cTn>
                              </p:par>
                              <p:par>
                                <p:cTn id="278" presetID="53" presetClass="entr" presetSubtype="16" fill="hold" grpId="0" nodeType="withEffect">
                                  <p:stCondLst>
                                    <p:cond delay="300"/>
                                  </p:stCondLst>
                                  <p:childTnLst>
                                    <p:set>
                                      <p:cBhvr>
                                        <p:cTn id="279" dur="1" fill="hold">
                                          <p:stCondLst>
                                            <p:cond delay="0"/>
                                          </p:stCondLst>
                                        </p:cTn>
                                        <p:tgtEl>
                                          <p:spTgt spid="22"/>
                                        </p:tgtEl>
                                        <p:attrNameLst>
                                          <p:attrName>style.visibility</p:attrName>
                                        </p:attrNameLst>
                                      </p:cBhvr>
                                      <p:to>
                                        <p:strVal val="visible"/>
                                      </p:to>
                                    </p:set>
                                    <p:anim calcmode="lin" valueType="num">
                                      <p:cBhvr>
                                        <p:cTn id="280" dur="100" fill="hold"/>
                                        <p:tgtEl>
                                          <p:spTgt spid="22"/>
                                        </p:tgtEl>
                                        <p:attrNameLst>
                                          <p:attrName>ppt_w</p:attrName>
                                        </p:attrNameLst>
                                      </p:cBhvr>
                                      <p:tavLst>
                                        <p:tav tm="0">
                                          <p:val>
                                            <p:fltVal val="0"/>
                                          </p:val>
                                        </p:tav>
                                        <p:tav tm="100000">
                                          <p:val>
                                            <p:strVal val="#ppt_w"/>
                                          </p:val>
                                        </p:tav>
                                      </p:tavLst>
                                    </p:anim>
                                    <p:anim calcmode="lin" valueType="num">
                                      <p:cBhvr>
                                        <p:cTn id="281" dur="100" fill="hold"/>
                                        <p:tgtEl>
                                          <p:spTgt spid="22"/>
                                        </p:tgtEl>
                                        <p:attrNameLst>
                                          <p:attrName>ppt_h</p:attrName>
                                        </p:attrNameLst>
                                      </p:cBhvr>
                                      <p:tavLst>
                                        <p:tav tm="0">
                                          <p:val>
                                            <p:fltVal val="0"/>
                                          </p:val>
                                        </p:tav>
                                        <p:tav tm="100000">
                                          <p:val>
                                            <p:strVal val="#ppt_h"/>
                                          </p:val>
                                        </p:tav>
                                      </p:tavLst>
                                    </p:anim>
                                    <p:animEffect transition="in" filter="fade">
                                      <p:cBhvr>
                                        <p:cTn id="282" dur="100"/>
                                        <p:tgtEl>
                                          <p:spTgt spid="22"/>
                                        </p:tgtEl>
                                      </p:cBhvr>
                                    </p:animEffect>
                                  </p:childTnLst>
                                </p:cTn>
                              </p:par>
                              <p:par>
                                <p:cTn id="283" presetID="6" presetClass="emph" presetSubtype="0" fill="hold" grpId="1" nodeType="withEffect">
                                  <p:stCondLst>
                                    <p:cond delay="400"/>
                                  </p:stCondLst>
                                  <p:childTnLst>
                                    <p:animScale>
                                      <p:cBhvr>
                                        <p:cTn id="284" dur="100" fill="hold"/>
                                        <p:tgtEl>
                                          <p:spTgt spid="22"/>
                                        </p:tgtEl>
                                      </p:cBhvr>
                                      <p:by x="110000" y="110000"/>
                                    </p:animScale>
                                  </p:childTnLst>
                                </p:cTn>
                              </p:par>
                              <p:par>
                                <p:cTn id="285" presetID="6" presetClass="emph" presetSubtype="0" fill="hold" grpId="2" nodeType="withEffect">
                                  <p:stCondLst>
                                    <p:cond delay="500"/>
                                  </p:stCondLst>
                                  <p:childTnLst>
                                    <p:animScale>
                                      <p:cBhvr>
                                        <p:cTn id="286" dur="200" fill="hold"/>
                                        <p:tgtEl>
                                          <p:spTgt spid="22"/>
                                        </p:tgtEl>
                                      </p:cBhvr>
                                      <p:by x="90000" y="90000"/>
                                    </p:animScale>
                                  </p:childTnLst>
                                </p:cTn>
                              </p:par>
                              <p:par>
                                <p:cTn id="287" presetID="6" presetClass="emph" presetSubtype="0" fill="hold" grpId="3" nodeType="withEffect">
                                  <p:stCondLst>
                                    <p:cond delay="700"/>
                                  </p:stCondLst>
                                  <p:childTnLst>
                                    <p:animScale>
                                      <p:cBhvr>
                                        <p:cTn id="288" dur="100" fill="hold"/>
                                        <p:tgtEl>
                                          <p:spTgt spid="22"/>
                                        </p:tgtEl>
                                      </p:cBhvr>
                                      <p:by x="105000" y="105000"/>
                                    </p:animScale>
                                  </p:childTnLst>
                                </p:cTn>
                              </p:par>
                              <p:par>
                                <p:cTn id="289" presetID="6" presetClass="emph" presetSubtype="0" fill="hold" grpId="4" nodeType="withEffect">
                                  <p:stCondLst>
                                    <p:cond delay="800"/>
                                  </p:stCondLst>
                                  <p:childTnLst>
                                    <p:animScale>
                                      <p:cBhvr>
                                        <p:cTn id="290" dur="200" fill="hold"/>
                                        <p:tgtEl>
                                          <p:spTgt spid="22"/>
                                        </p:tgtEl>
                                      </p:cBhvr>
                                      <p:by x="95000" y="95000"/>
                                    </p:animScale>
                                  </p:childTnLst>
                                </p:cTn>
                              </p:par>
                              <p:par>
                                <p:cTn id="291" presetID="53" presetClass="entr" presetSubtype="16" fill="hold" nodeType="withEffect">
                                  <p:stCondLst>
                                    <p:cond delay="300"/>
                                  </p:stCondLst>
                                  <p:childTnLst>
                                    <p:set>
                                      <p:cBhvr>
                                        <p:cTn id="292" dur="1" fill="hold">
                                          <p:stCondLst>
                                            <p:cond delay="0"/>
                                          </p:stCondLst>
                                        </p:cTn>
                                        <p:tgtEl>
                                          <p:spTgt spid="23"/>
                                        </p:tgtEl>
                                        <p:attrNameLst>
                                          <p:attrName>style.visibility</p:attrName>
                                        </p:attrNameLst>
                                      </p:cBhvr>
                                      <p:to>
                                        <p:strVal val="visible"/>
                                      </p:to>
                                    </p:set>
                                    <p:anim calcmode="lin" valueType="num">
                                      <p:cBhvr>
                                        <p:cTn id="293" dur="100" fill="hold"/>
                                        <p:tgtEl>
                                          <p:spTgt spid="23"/>
                                        </p:tgtEl>
                                        <p:attrNameLst>
                                          <p:attrName>ppt_w</p:attrName>
                                        </p:attrNameLst>
                                      </p:cBhvr>
                                      <p:tavLst>
                                        <p:tav tm="0">
                                          <p:val>
                                            <p:fltVal val="0"/>
                                          </p:val>
                                        </p:tav>
                                        <p:tav tm="100000">
                                          <p:val>
                                            <p:strVal val="#ppt_w"/>
                                          </p:val>
                                        </p:tav>
                                      </p:tavLst>
                                    </p:anim>
                                    <p:anim calcmode="lin" valueType="num">
                                      <p:cBhvr>
                                        <p:cTn id="294" dur="100" fill="hold"/>
                                        <p:tgtEl>
                                          <p:spTgt spid="23"/>
                                        </p:tgtEl>
                                        <p:attrNameLst>
                                          <p:attrName>ppt_h</p:attrName>
                                        </p:attrNameLst>
                                      </p:cBhvr>
                                      <p:tavLst>
                                        <p:tav tm="0">
                                          <p:val>
                                            <p:fltVal val="0"/>
                                          </p:val>
                                        </p:tav>
                                        <p:tav tm="100000">
                                          <p:val>
                                            <p:strVal val="#ppt_h"/>
                                          </p:val>
                                        </p:tav>
                                      </p:tavLst>
                                    </p:anim>
                                    <p:animEffect transition="in" filter="fade">
                                      <p:cBhvr>
                                        <p:cTn id="295" dur="100"/>
                                        <p:tgtEl>
                                          <p:spTgt spid="23"/>
                                        </p:tgtEl>
                                      </p:cBhvr>
                                    </p:animEffect>
                                  </p:childTnLst>
                                </p:cTn>
                              </p:par>
                              <p:par>
                                <p:cTn id="296" presetID="6" presetClass="emph" presetSubtype="0" fill="hold" nodeType="withEffect">
                                  <p:stCondLst>
                                    <p:cond delay="400"/>
                                  </p:stCondLst>
                                  <p:childTnLst>
                                    <p:animScale>
                                      <p:cBhvr>
                                        <p:cTn id="297" dur="100" fill="hold"/>
                                        <p:tgtEl>
                                          <p:spTgt spid="23"/>
                                        </p:tgtEl>
                                      </p:cBhvr>
                                      <p:by x="110000" y="110000"/>
                                    </p:animScale>
                                  </p:childTnLst>
                                </p:cTn>
                              </p:par>
                              <p:par>
                                <p:cTn id="298" presetID="6" presetClass="emph" presetSubtype="0" fill="hold" nodeType="withEffect">
                                  <p:stCondLst>
                                    <p:cond delay="500"/>
                                  </p:stCondLst>
                                  <p:childTnLst>
                                    <p:animScale>
                                      <p:cBhvr>
                                        <p:cTn id="299" dur="200" fill="hold"/>
                                        <p:tgtEl>
                                          <p:spTgt spid="23"/>
                                        </p:tgtEl>
                                      </p:cBhvr>
                                      <p:by x="90000" y="90000"/>
                                    </p:animScale>
                                  </p:childTnLst>
                                </p:cTn>
                              </p:par>
                              <p:par>
                                <p:cTn id="300" presetID="6" presetClass="emph" presetSubtype="0" fill="hold" nodeType="withEffect">
                                  <p:stCondLst>
                                    <p:cond delay="700"/>
                                  </p:stCondLst>
                                  <p:childTnLst>
                                    <p:animScale>
                                      <p:cBhvr>
                                        <p:cTn id="301" dur="100" fill="hold"/>
                                        <p:tgtEl>
                                          <p:spTgt spid="23"/>
                                        </p:tgtEl>
                                      </p:cBhvr>
                                      <p:by x="105000" y="105000"/>
                                    </p:animScale>
                                  </p:childTnLst>
                                </p:cTn>
                              </p:par>
                              <p:par>
                                <p:cTn id="302" presetID="6" presetClass="emph" presetSubtype="0" fill="hold" nodeType="withEffect">
                                  <p:stCondLst>
                                    <p:cond delay="800"/>
                                  </p:stCondLst>
                                  <p:childTnLst>
                                    <p:animScale>
                                      <p:cBhvr>
                                        <p:cTn id="303" dur="200" fill="hold"/>
                                        <p:tgtEl>
                                          <p:spTgt spid="23"/>
                                        </p:tgtEl>
                                      </p:cBhvr>
                                      <p:by x="95000" y="95000"/>
                                    </p:animScale>
                                  </p:childTnLst>
                                </p:cTn>
                              </p:par>
                              <p:par>
                                <p:cTn id="304" presetID="53" presetClass="entr" presetSubtype="16" fill="hold" nodeType="withEffect">
                                  <p:stCondLst>
                                    <p:cond delay="300"/>
                                  </p:stCondLst>
                                  <p:childTnLst>
                                    <p:set>
                                      <p:cBhvr>
                                        <p:cTn id="305" dur="1" fill="hold">
                                          <p:stCondLst>
                                            <p:cond delay="0"/>
                                          </p:stCondLst>
                                        </p:cTn>
                                        <p:tgtEl>
                                          <p:spTgt spid="20"/>
                                        </p:tgtEl>
                                        <p:attrNameLst>
                                          <p:attrName>style.visibility</p:attrName>
                                        </p:attrNameLst>
                                      </p:cBhvr>
                                      <p:to>
                                        <p:strVal val="visible"/>
                                      </p:to>
                                    </p:set>
                                    <p:anim calcmode="lin" valueType="num">
                                      <p:cBhvr>
                                        <p:cTn id="306" dur="100" fill="hold"/>
                                        <p:tgtEl>
                                          <p:spTgt spid="20"/>
                                        </p:tgtEl>
                                        <p:attrNameLst>
                                          <p:attrName>ppt_w</p:attrName>
                                        </p:attrNameLst>
                                      </p:cBhvr>
                                      <p:tavLst>
                                        <p:tav tm="0">
                                          <p:val>
                                            <p:fltVal val="0"/>
                                          </p:val>
                                        </p:tav>
                                        <p:tav tm="100000">
                                          <p:val>
                                            <p:strVal val="#ppt_w"/>
                                          </p:val>
                                        </p:tav>
                                      </p:tavLst>
                                    </p:anim>
                                    <p:anim calcmode="lin" valueType="num">
                                      <p:cBhvr>
                                        <p:cTn id="307" dur="100" fill="hold"/>
                                        <p:tgtEl>
                                          <p:spTgt spid="20"/>
                                        </p:tgtEl>
                                        <p:attrNameLst>
                                          <p:attrName>ppt_h</p:attrName>
                                        </p:attrNameLst>
                                      </p:cBhvr>
                                      <p:tavLst>
                                        <p:tav tm="0">
                                          <p:val>
                                            <p:fltVal val="0"/>
                                          </p:val>
                                        </p:tav>
                                        <p:tav tm="100000">
                                          <p:val>
                                            <p:strVal val="#ppt_h"/>
                                          </p:val>
                                        </p:tav>
                                      </p:tavLst>
                                    </p:anim>
                                    <p:animEffect transition="in" filter="fade">
                                      <p:cBhvr>
                                        <p:cTn id="308" dur="100"/>
                                        <p:tgtEl>
                                          <p:spTgt spid="20"/>
                                        </p:tgtEl>
                                      </p:cBhvr>
                                    </p:animEffect>
                                  </p:childTnLst>
                                </p:cTn>
                              </p:par>
                              <p:par>
                                <p:cTn id="309" presetID="6" presetClass="emph" presetSubtype="0" fill="hold" nodeType="withEffect">
                                  <p:stCondLst>
                                    <p:cond delay="400"/>
                                  </p:stCondLst>
                                  <p:childTnLst>
                                    <p:animScale>
                                      <p:cBhvr>
                                        <p:cTn id="310" dur="100" fill="hold"/>
                                        <p:tgtEl>
                                          <p:spTgt spid="20"/>
                                        </p:tgtEl>
                                      </p:cBhvr>
                                      <p:by x="110000" y="110000"/>
                                    </p:animScale>
                                  </p:childTnLst>
                                </p:cTn>
                              </p:par>
                              <p:par>
                                <p:cTn id="311" presetID="6" presetClass="emph" presetSubtype="0" fill="hold" nodeType="withEffect">
                                  <p:stCondLst>
                                    <p:cond delay="500"/>
                                  </p:stCondLst>
                                  <p:childTnLst>
                                    <p:animScale>
                                      <p:cBhvr>
                                        <p:cTn id="312" dur="200" fill="hold"/>
                                        <p:tgtEl>
                                          <p:spTgt spid="20"/>
                                        </p:tgtEl>
                                      </p:cBhvr>
                                      <p:by x="90000" y="90000"/>
                                    </p:animScale>
                                  </p:childTnLst>
                                </p:cTn>
                              </p:par>
                              <p:par>
                                <p:cTn id="313" presetID="6" presetClass="emph" presetSubtype="0" fill="hold" nodeType="withEffect">
                                  <p:stCondLst>
                                    <p:cond delay="700"/>
                                  </p:stCondLst>
                                  <p:childTnLst>
                                    <p:animScale>
                                      <p:cBhvr>
                                        <p:cTn id="314" dur="100" fill="hold"/>
                                        <p:tgtEl>
                                          <p:spTgt spid="20"/>
                                        </p:tgtEl>
                                      </p:cBhvr>
                                      <p:by x="105000" y="105000"/>
                                    </p:animScale>
                                  </p:childTnLst>
                                </p:cTn>
                              </p:par>
                              <p:par>
                                <p:cTn id="315" presetID="6" presetClass="emph" presetSubtype="0" fill="hold" nodeType="withEffect">
                                  <p:stCondLst>
                                    <p:cond delay="800"/>
                                  </p:stCondLst>
                                  <p:childTnLst>
                                    <p:animScale>
                                      <p:cBhvr>
                                        <p:cTn id="316" dur="200" fill="hold"/>
                                        <p:tgtEl>
                                          <p:spTgt spid="20"/>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8" grpId="4"/>
      <p:bldP spid="10" grpId="0"/>
      <p:bldP spid="10" grpId="1"/>
      <p:bldP spid="10" grpId="2"/>
      <p:bldP spid="10" grpId="3"/>
      <p:bldP spid="10" grpId="4"/>
      <p:bldP spid="12" grpId="0"/>
      <p:bldP spid="12" grpId="1"/>
      <p:bldP spid="12" grpId="2"/>
      <p:bldP spid="12" grpId="3"/>
      <p:bldP spid="12" grpId="4"/>
      <p:bldP spid="15" grpId="0"/>
      <p:bldP spid="15" grpId="1"/>
      <p:bldP spid="15" grpId="2"/>
      <p:bldP spid="15" grpId="3"/>
      <p:bldP spid="15" grpId="4"/>
      <p:bldP spid="17" grpId="0"/>
      <p:bldP spid="17" grpId="1"/>
      <p:bldP spid="17" grpId="2"/>
      <p:bldP spid="17" grpId="3"/>
      <p:bldP spid="17" grpId="4"/>
      <p:bldP spid="19" grpId="0"/>
      <p:bldP spid="19" grpId="1"/>
      <p:bldP spid="19" grpId="2"/>
      <p:bldP spid="19" grpId="3"/>
      <p:bldP spid="19" grpId="4"/>
      <p:bldP spid="22" grpId="0"/>
      <p:bldP spid="22" grpId="1"/>
      <p:bldP spid="22" grpId="2"/>
      <p:bldP spid="22" grpId="3"/>
      <p:bldP spid="22" grpId="4"/>
      <p:bldP spid="25" grpId="0"/>
      <p:bldP spid="25" grpId="1"/>
      <p:bldP spid="25" grpId="2"/>
      <p:bldP spid="25" grpId="3"/>
      <p:bldP spid="25" grpId="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16957"/>
          <a:stretch>
            <a:fillRect/>
          </a:stretch>
        </p:blipFill>
        <p:spPr>
          <a:xfrm>
            <a:off x="0" y="0"/>
            <a:ext cx="12217400" cy="6858000"/>
          </a:xfrm>
          <a:prstGeom prst="rect">
            <a:avLst/>
          </a:prstGeom>
        </p:spPr>
      </p:pic>
      <p:sp>
        <p:nvSpPr>
          <p:cNvPr id="3" name="矩形 2"/>
          <p:cNvSpPr/>
          <p:nvPr/>
        </p:nvSpPr>
        <p:spPr>
          <a:xfrm>
            <a:off x="12700" y="0"/>
            <a:ext cx="122047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80792" y="2170041"/>
            <a:ext cx="2954655" cy="646331"/>
          </a:xfrm>
          <a:prstGeom prst="rect">
            <a:avLst/>
          </a:prstGeom>
          <a:noFill/>
        </p:spPr>
        <p:txBody>
          <a:bodyPr wrap="none" rtlCol="0">
            <a:spAutoFit/>
          </a:bodyPr>
          <a:lstStyle/>
          <a:p>
            <a:r>
              <a:rPr lang="zh-CN" altLang="en-US" sz="3600" dirty="0">
                <a:solidFill>
                  <a:schemeClr val="bg1"/>
                </a:solidFill>
                <a:latin typeface="思源黑体 CN Heavy" panose="020B0A00000000000000" pitchFamily="34" charset="-122"/>
                <a:ea typeface="思源黑体 CN Heavy" panose="020B0A00000000000000" pitchFamily="34" charset="-122"/>
              </a:rPr>
              <a:t>欢迎联系我们</a:t>
            </a:r>
          </a:p>
        </p:txBody>
      </p:sp>
      <p:sp>
        <p:nvSpPr>
          <p:cNvPr id="5" name="文本框 4"/>
          <p:cNvSpPr txBox="1"/>
          <p:nvPr/>
        </p:nvSpPr>
        <p:spPr>
          <a:xfrm>
            <a:off x="980792" y="2816372"/>
            <a:ext cx="3672800" cy="338554"/>
          </a:xfrm>
          <a:prstGeom prst="rect">
            <a:avLst/>
          </a:prstGeom>
          <a:noFill/>
        </p:spPr>
        <p:txBody>
          <a:bodyPr wrap="none" rtlCol="0">
            <a:spAutoFit/>
          </a:bodyPr>
          <a:lstStyle/>
          <a:p>
            <a:r>
              <a:rPr lang="zh-CN" altLang="en-US" sz="1600" dirty="0">
                <a:solidFill>
                  <a:schemeClr val="bg1"/>
                </a:solidFill>
                <a:latin typeface="思源黑体 CN Light" panose="020B0300000000000000" pitchFamily="34" charset="-122"/>
                <a:ea typeface="思源黑体 CN Light" panose="020B0300000000000000" pitchFamily="34" charset="-122"/>
              </a:rPr>
              <a:t>一封邮件或许就是一次出色演示的开端</a:t>
            </a:r>
          </a:p>
        </p:txBody>
      </p:sp>
      <p:sp>
        <p:nvSpPr>
          <p:cNvPr id="6" name="Freeform 5">
            <a:hlinkClick r:id="rId3"/>
          </p:cNvPr>
          <p:cNvSpPr>
            <a:spLocks noEditPoints="1"/>
          </p:cNvSpPr>
          <p:nvPr/>
        </p:nvSpPr>
        <p:spPr bwMode="auto">
          <a:xfrm>
            <a:off x="11082703" y="6202424"/>
            <a:ext cx="781050" cy="251733"/>
          </a:xfrm>
          <a:custGeom>
            <a:avLst/>
            <a:gdLst>
              <a:gd name="T0" fmla="*/ 34 w 534"/>
              <a:gd name="T1" fmla="*/ 1 h 170"/>
              <a:gd name="T2" fmla="*/ 115 w 534"/>
              <a:gd name="T3" fmla="*/ 8 h 170"/>
              <a:gd name="T4" fmla="*/ 137 w 534"/>
              <a:gd name="T5" fmla="*/ 4 h 170"/>
              <a:gd name="T6" fmla="*/ 170 w 534"/>
              <a:gd name="T7" fmla="*/ 26 h 170"/>
              <a:gd name="T8" fmla="*/ 134 w 534"/>
              <a:gd name="T9" fmla="*/ 36 h 170"/>
              <a:gd name="T10" fmla="*/ 53 w 534"/>
              <a:gd name="T11" fmla="*/ 30 h 170"/>
              <a:gd name="T12" fmla="*/ 31 w 534"/>
              <a:gd name="T13" fmla="*/ 33 h 170"/>
              <a:gd name="T14" fmla="*/ 0 w 534"/>
              <a:gd name="T15" fmla="*/ 12 h 170"/>
              <a:gd name="T16" fmla="*/ 491 w 534"/>
              <a:gd name="T17" fmla="*/ 129 h 170"/>
              <a:gd name="T18" fmla="*/ 476 w 534"/>
              <a:gd name="T19" fmla="*/ 8 h 170"/>
              <a:gd name="T20" fmla="*/ 524 w 534"/>
              <a:gd name="T21" fmla="*/ 170 h 170"/>
              <a:gd name="T22" fmla="*/ 516 w 534"/>
              <a:gd name="T23" fmla="*/ 1 h 170"/>
              <a:gd name="T24" fmla="*/ 470 w 534"/>
              <a:gd name="T25" fmla="*/ 148 h 170"/>
              <a:gd name="T26" fmla="*/ 426 w 534"/>
              <a:gd name="T27" fmla="*/ 20 h 170"/>
              <a:gd name="T28" fmla="*/ 462 w 534"/>
              <a:gd name="T29" fmla="*/ 24 h 170"/>
              <a:gd name="T30" fmla="*/ 426 w 534"/>
              <a:gd name="T31" fmla="*/ 20 h 170"/>
              <a:gd name="T32" fmla="*/ 375 w 534"/>
              <a:gd name="T33" fmla="*/ 64 h 170"/>
              <a:gd name="T34" fmla="*/ 393 w 534"/>
              <a:gd name="T35" fmla="*/ 42 h 170"/>
              <a:gd name="T36" fmla="*/ 415 w 534"/>
              <a:gd name="T37" fmla="*/ 5 h 170"/>
              <a:gd name="T38" fmla="*/ 467 w 534"/>
              <a:gd name="T39" fmla="*/ 60 h 170"/>
              <a:gd name="T40" fmla="*/ 444 w 534"/>
              <a:gd name="T41" fmla="*/ 78 h 170"/>
              <a:gd name="T42" fmla="*/ 420 w 534"/>
              <a:gd name="T43" fmla="*/ 139 h 170"/>
              <a:gd name="T44" fmla="*/ 452 w 534"/>
              <a:gd name="T45" fmla="*/ 152 h 170"/>
              <a:gd name="T46" fmla="*/ 392 w 534"/>
              <a:gd name="T47" fmla="*/ 160 h 170"/>
              <a:gd name="T48" fmla="*/ 376 w 534"/>
              <a:gd name="T49" fmla="*/ 145 h 170"/>
              <a:gd name="T50" fmla="*/ 226 w 534"/>
              <a:gd name="T51" fmla="*/ 27 h 170"/>
              <a:gd name="T52" fmla="*/ 190 w 534"/>
              <a:gd name="T53" fmla="*/ 13 h 170"/>
              <a:gd name="T54" fmla="*/ 224 w 534"/>
              <a:gd name="T55" fmla="*/ 51 h 170"/>
              <a:gd name="T56" fmla="*/ 247 w 534"/>
              <a:gd name="T57" fmla="*/ 151 h 170"/>
              <a:gd name="T58" fmla="*/ 202 w 534"/>
              <a:gd name="T59" fmla="*/ 160 h 170"/>
              <a:gd name="T60" fmla="*/ 186 w 534"/>
              <a:gd name="T61" fmla="*/ 60 h 170"/>
              <a:gd name="T62" fmla="*/ 230 w 534"/>
              <a:gd name="T63" fmla="*/ 45 h 170"/>
              <a:gd name="T64" fmla="*/ 286 w 534"/>
              <a:gd name="T65" fmla="*/ 167 h 170"/>
              <a:gd name="T66" fmla="*/ 308 w 534"/>
              <a:gd name="T67" fmla="*/ 64 h 170"/>
              <a:gd name="T68" fmla="*/ 351 w 534"/>
              <a:gd name="T69" fmla="*/ 41 h 170"/>
              <a:gd name="T70" fmla="*/ 289 w 534"/>
              <a:gd name="T71" fmla="*/ 2 h 170"/>
              <a:gd name="T72" fmla="*/ 32 w 534"/>
              <a:gd name="T73" fmla="*/ 49 h 170"/>
              <a:gd name="T74" fmla="*/ 10 w 534"/>
              <a:gd name="T75" fmla="*/ 95 h 170"/>
              <a:gd name="T76" fmla="*/ 32 w 534"/>
              <a:gd name="T77" fmla="*/ 49 h 170"/>
              <a:gd name="T78" fmla="*/ 97 w 534"/>
              <a:gd name="T79" fmla="*/ 42 h 170"/>
              <a:gd name="T80" fmla="*/ 155 w 534"/>
              <a:gd name="T81" fmla="*/ 52 h 170"/>
              <a:gd name="T82" fmla="*/ 133 w 534"/>
              <a:gd name="T83" fmla="*/ 74 h 170"/>
              <a:gd name="T84" fmla="*/ 135 w 534"/>
              <a:gd name="T85" fmla="*/ 105 h 170"/>
              <a:gd name="T86" fmla="*/ 106 w 534"/>
              <a:gd name="T87" fmla="*/ 74 h 170"/>
              <a:gd name="T88" fmla="*/ 74 w 534"/>
              <a:gd name="T89" fmla="*/ 99 h 170"/>
              <a:gd name="T90" fmla="*/ 52 w 534"/>
              <a:gd name="T91" fmla="*/ 45 h 170"/>
              <a:gd name="T92" fmla="*/ 3 w 534"/>
              <a:gd name="T93" fmla="*/ 148 h 170"/>
              <a:gd name="T94" fmla="*/ 32 w 534"/>
              <a:gd name="T95" fmla="*/ 107 h 170"/>
              <a:gd name="T96" fmla="*/ 153 w 534"/>
              <a:gd name="T97" fmla="*/ 107 h 170"/>
              <a:gd name="T98" fmla="*/ 166 w 534"/>
              <a:gd name="T99" fmla="*/ 148 h 170"/>
              <a:gd name="T100" fmla="*/ 3 w 534"/>
              <a:gd name="T101" fmla="*/ 170 h 170"/>
              <a:gd name="T102" fmla="*/ 36 w 534"/>
              <a:gd name="T103" fmla="*/ 148 h 170"/>
              <a:gd name="T104" fmla="*/ 48 w 534"/>
              <a:gd name="T105" fmla="*/ 129 h 170"/>
              <a:gd name="T106" fmla="*/ 36 w 534"/>
              <a:gd name="T107" fmla="*/ 148 h 170"/>
              <a:gd name="T108" fmla="*/ 93 w 534"/>
              <a:gd name="T109" fmla="*/ 133 h 170"/>
              <a:gd name="T110" fmla="*/ 74 w 534"/>
              <a:gd name="T111" fmla="*/ 144 h 170"/>
              <a:gd name="T112" fmla="*/ 136 w 534"/>
              <a:gd name="T113" fmla="*/ 144 h 170"/>
              <a:gd name="T114" fmla="*/ 115 w 534"/>
              <a:gd name="T115"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170">
                <a:moveTo>
                  <a:pt x="3" y="8"/>
                </a:moveTo>
                <a:cubicBezTo>
                  <a:pt x="31" y="8"/>
                  <a:pt x="31" y="8"/>
                  <a:pt x="31" y="8"/>
                </a:cubicBezTo>
                <a:cubicBezTo>
                  <a:pt x="31" y="7"/>
                  <a:pt x="31" y="6"/>
                  <a:pt x="31" y="5"/>
                </a:cubicBezTo>
                <a:cubicBezTo>
                  <a:pt x="31" y="3"/>
                  <a:pt x="32" y="1"/>
                  <a:pt x="34" y="1"/>
                </a:cubicBezTo>
                <a:cubicBezTo>
                  <a:pt x="39" y="1"/>
                  <a:pt x="44" y="1"/>
                  <a:pt x="49" y="1"/>
                </a:cubicBezTo>
                <a:cubicBezTo>
                  <a:pt x="51" y="1"/>
                  <a:pt x="53" y="3"/>
                  <a:pt x="53" y="5"/>
                </a:cubicBezTo>
                <a:cubicBezTo>
                  <a:pt x="53" y="8"/>
                  <a:pt x="53" y="8"/>
                  <a:pt x="53" y="8"/>
                </a:cubicBezTo>
                <a:cubicBezTo>
                  <a:pt x="115" y="8"/>
                  <a:pt x="115" y="8"/>
                  <a:pt x="115" y="8"/>
                </a:cubicBezTo>
                <a:cubicBezTo>
                  <a:pt x="115" y="7"/>
                  <a:pt x="115" y="6"/>
                  <a:pt x="115" y="5"/>
                </a:cubicBezTo>
                <a:cubicBezTo>
                  <a:pt x="115" y="3"/>
                  <a:pt x="116" y="1"/>
                  <a:pt x="118" y="1"/>
                </a:cubicBezTo>
                <a:cubicBezTo>
                  <a:pt x="123" y="1"/>
                  <a:pt x="129" y="1"/>
                  <a:pt x="134" y="1"/>
                </a:cubicBezTo>
                <a:cubicBezTo>
                  <a:pt x="135" y="1"/>
                  <a:pt x="137" y="2"/>
                  <a:pt x="137" y="4"/>
                </a:cubicBezTo>
                <a:cubicBezTo>
                  <a:pt x="137" y="8"/>
                  <a:pt x="137" y="8"/>
                  <a:pt x="137" y="8"/>
                </a:cubicBezTo>
                <a:cubicBezTo>
                  <a:pt x="147" y="8"/>
                  <a:pt x="157" y="8"/>
                  <a:pt x="166" y="8"/>
                </a:cubicBezTo>
                <a:cubicBezTo>
                  <a:pt x="168" y="8"/>
                  <a:pt x="169" y="10"/>
                  <a:pt x="170" y="12"/>
                </a:cubicBezTo>
                <a:cubicBezTo>
                  <a:pt x="170" y="17"/>
                  <a:pt x="170" y="22"/>
                  <a:pt x="170" y="26"/>
                </a:cubicBezTo>
                <a:cubicBezTo>
                  <a:pt x="170" y="29"/>
                  <a:pt x="169" y="30"/>
                  <a:pt x="166" y="30"/>
                </a:cubicBezTo>
                <a:cubicBezTo>
                  <a:pt x="137" y="30"/>
                  <a:pt x="137" y="30"/>
                  <a:pt x="137" y="30"/>
                </a:cubicBezTo>
                <a:cubicBezTo>
                  <a:pt x="137" y="31"/>
                  <a:pt x="137" y="32"/>
                  <a:pt x="137" y="33"/>
                </a:cubicBezTo>
                <a:cubicBezTo>
                  <a:pt x="137" y="35"/>
                  <a:pt x="135" y="36"/>
                  <a:pt x="134" y="36"/>
                </a:cubicBezTo>
                <a:cubicBezTo>
                  <a:pt x="128" y="36"/>
                  <a:pt x="123" y="36"/>
                  <a:pt x="118" y="36"/>
                </a:cubicBezTo>
                <a:cubicBezTo>
                  <a:pt x="117" y="36"/>
                  <a:pt x="115" y="35"/>
                  <a:pt x="115" y="33"/>
                </a:cubicBezTo>
                <a:cubicBezTo>
                  <a:pt x="115" y="30"/>
                  <a:pt x="115" y="30"/>
                  <a:pt x="115" y="30"/>
                </a:cubicBezTo>
                <a:cubicBezTo>
                  <a:pt x="53" y="30"/>
                  <a:pt x="53" y="30"/>
                  <a:pt x="53" y="30"/>
                </a:cubicBezTo>
                <a:cubicBezTo>
                  <a:pt x="53" y="33"/>
                  <a:pt x="53" y="33"/>
                  <a:pt x="53" y="33"/>
                </a:cubicBezTo>
                <a:cubicBezTo>
                  <a:pt x="53" y="35"/>
                  <a:pt x="51" y="36"/>
                  <a:pt x="49" y="36"/>
                </a:cubicBezTo>
                <a:cubicBezTo>
                  <a:pt x="44" y="36"/>
                  <a:pt x="39" y="36"/>
                  <a:pt x="34" y="36"/>
                </a:cubicBezTo>
                <a:cubicBezTo>
                  <a:pt x="32" y="36"/>
                  <a:pt x="31" y="35"/>
                  <a:pt x="31" y="33"/>
                </a:cubicBezTo>
                <a:cubicBezTo>
                  <a:pt x="31" y="30"/>
                  <a:pt x="31" y="30"/>
                  <a:pt x="31" y="30"/>
                </a:cubicBezTo>
                <a:cubicBezTo>
                  <a:pt x="22" y="30"/>
                  <a:pt x="12" y="30"/>
                  <a:pt x="3" y="30"/>
                </a:cubicBezTo>
                <a:cubicBezTo>
                  <a:pt x="1" y="30"/>
                  <a:pt x="0" y="29"/>
                  <a:pt x="0" y="27"/>
                </a:cubicBezTo>
                <a:cubicBezTo>
                  <a:pt x="0" y="22"/>
                  <a:pt x="0" y="17"/>
                  <a:pt x="0" y="12"/>
                </a:cubicBezTo>
                <a:cubicBezTo>
                  <a:pt x="0" y="9"/>
                  <a:pt x="2" y="8"/>
                  <a:pt x="3" y="8"/>
                </a:cubicBezTo>
                <a:close/>
                <a:moveTo>
                  <a:pt x="495" y="12"/>
                </a:moveTo>
                <a:cubicBezTo>
                  <a:pt x="495" y="126"/>
                  <a:pt x="495" y="126"/>
                  <a:pt x="495" y="126"/>
                </a:cubicBezTo>
                <a:cubicBezTo>
                  <a:pt x="495" y="128"/>
                  <a:pt x="493" y="129"/>
                  <a:pt x="491" y="129"/>
                </a:cubicBezTo>
                <a:cubicBezTo>
                  <a:pt x="486" y="129"/>
                  <a:pt x="481" y="129"/>
                  <a:pt x="476" y="129"/>
                </a:cubicBezTo>
                <a:cubicBezTo>
                  <a:pt x="474" y="129"/>
                  <a:pt x="473" y="128"/>
                  <a:pt x="473" y="126"/>
                </a:cubicBezTo>
                <a:cubicBezTo>
                  <a:pt x="473" y="88"/>
                  <a:pt x="473" y="50"/>
                  <a:pt x="473" y="12"/>
                </a:cubicBezTo>
                <a:cubicBezTo>
                  <a:pt x="473" y="10"/>
                  <a:pt x="474" y="8"/>
                  <a:pt x="476" y="8"/>
                </a:cubicBezTo>
                <a:cubicBezTo>
                  <a:pt x="481" y="8"/>
                  <a:pt x="486" y="8"/>
                  <a:pt x="491" y="8"/>
                </a:cubicBezTo>
                <a:cubicBezTo>
                  <a:pt x="493" y="8"/>
                  <a:pt x="495" y="10"/>
                  <a:pt x="495" y="12"/>
                </a:cubicBezTo>
                <a:close/>
                <a:moveTo>
                  <a:pt x="470" y="170"/>
                </a:moveTo>
                <a:cubicBezTo>
                  <a:pt x="524" y="170"/>
                  <a:pt x="524" y="170"/>
                  <a:pt x="524" y="170"/>
                </a:cubicBezTo>
                <a:cubicBezTo>
                  <a:pt x="530" y="170"/>
                  <a:pt x="534" y="166"/>
                  <a:pt x="534" y="160"/>
                </a:cubicBezTo>
                <a:cubicBezTo>
                  <a:pt x="534" y="108"/>
                  <a:pt x="534" y="57"/>
                  <a:pt x="534" y="5"/>
                </a:cubicBezTo>
                <a:cubicBezTo>
                  <a:pt x="534" y="3"/>
                  <a:pt x="533" y="1"/>
                  <a:pt x="531" y="1"/>
                </a:cubicBezTo>
                <a:cubicBezTo>
                  <a:pt x="526" y="1"/>
                  <a:pt x="521" y="1"/>
                  <a:pt x="516" y="1"/>
                </a:cubicBezTo>
                <a:cubicBezTo>
                  <a:pt x="514" y="1"/>
                  <a:pt x="512" y="3"/>
                  <a:pt x="512" y="5"/>
                </a:cubicBezTo>
                <a:cubicBezTo>
                  <a:pt x="512" y="144"/>
                  <a:pt x="512" y="144"/>
                  <a:pt x="512" y="144"/>
                </a:cubicBezTo>
                <a:cubicBezTo>
                  <a:pt x="512" y="146"/>
                  <a:pt x="511" y="148"/>
                  <a:pt x="509" y="148"/>
                </a:cubicBezTo>
                <a:cubicBezTo>
                  <a:pt x="496" y="148"/>
                  <a:pt x="483" y="148"/>
                  <a:pt x="470" y="148"/>
                </a:cubicBezTo>
                <a:cubicBezTo>
                  <a:pt x="468" y="148"/>
                  <a:pt x="467" y="149"/>
                  <a:pt x="466" y="151"/>
                </a:cubicBezTo>
                <a:cubicBezTo>
                  <a:pt x="466" y="156"/>
                  <a:pt x="466" y="162"/>
                  <a:pt x="466" y="167"/>
                </a:cubicBezTo>
                <a:cubicBezTo>
                  <a:pt x="467" y="169"/>
                  <a:pt x="468" y="170"/>
                  <a:pt x="470" y="170"/>
                </a:cubicBezTo>
                <a:close/>
                <a:moveTo>
                  <a:pt x="426" y="20"/>
                </a:moveTo>
                <a:cubicBezTo>
                  <a:pt x="434" y="26"/>
                  <a:pt x="439" y="32"/>
                  <a:pt x="446" y="39"/>
                </a:cubicBezTo>
                <a:cubicBezTo>
                  <a:pt x="448" y="41"/>
                  <a:pt x="450" y="41"/>
                  <a:pt x="452" y="40"/>
                </a:cubicBezTo>
                <a:cubicBezTo>
                  <a:pt x="455" y="36"/>
                  <a:pt x="458" y="32"/>
                  <a:pt x="462" y="29"/>
                </a:cubicBezTo>
                <a:cubicBezTo>
                  <a:pt x="464" y="27"/>
                  <a:pt x="463" y="25"/>
                  <a:pt x="462" y="24"/>
                </a:cubicBezTo>
                <a:cubicBezTo>
                  <a:pt x="450" y="12"/>
                  <a:pt x="445" y="8"/>
                  <a:pt x="439" y="4"/>
                </a:cubicBezTo>
                <a:cubicBezTo>
                  <a:pt x="437" y="2"/>
                  <a:pt x="435" y="4"/>
                  <a:pt x="434" y="5"/>
                </a:cubicBezTo>
                <a:cubicBezTo>
                  <a:pt x="432" y="8"/>
                  <a:pt x="429" y="11"/>
                  <a:pt x="425" y="15"/>
                </a:cubicBezTo>
                <a:cubicBezTo>
                  <a:pt x="424" y="16"/>
                  <a:pt x="424" y="19"/>
                  <a:pt x="426" y="20"/>
                </a:cubicBezTo>
                <a:close/>
                <a:moveTo>
                  <a:pt x="376" y="145"/>
                </a:moveTo>
                <a:cubicBezTo>
                  <a:pt x="380" y="142"/>
                  <a:pt x="386" y="138"/>
                  <a:pt x="393" y="133"/>
                </a:cubicBezTo>
                <a:cubicBezTo>
                  <a:pt x="393" y="64"/>
                  <a:pt x="393" y="64"/>
                  <a:pt x="393" y="64"/>
                </a:cubicBezTo>
                <a:cubicBezTo>
                  <a:pt x="387" y="64"/>
                  <a:pt x="381" y="64"/>
                  <a:pt x="375" y="64"/>
                </a:cubicBezTo>
                <a:cubicBezTo>
                  <a:pt x="373" y="64"/>
                  <a:pt x="372" y="62"/>
                  <a:pt x="372" y="60"/>
                </a:cubicBezTo>
                <a:cubicBezTo>
                  <a:pt x="372" y="55"/>
                  <a:pt x="372" y="50"/>
                  <a:pt x="372" y="45"/>
                </a:cubicBezTo>
                <a:cubicBezTo>
                  <a:pt x="372" y="43"/>
                  <a:pt x="373" y="42"/>
                  <a:pt x="375" y="42"/>
                </a:cubicBezTo>
                <a:cubicBezTo>
                  <a:pt x="393" y="42"/>
                  <a:pt x="393" y="42"/>
                  <a:pt x="393" y="42"/>
                </a:cubicBezTo>
                <a:cubicBezTo>
                  <a:pt x="393" y="27"/>
                  <a:pt x="393" y="20"/>
                  <a:pt x="393" y="5"/>
                </a:cubicBezTo>
                <a:cubicBezTo>
                  <a:pt x="393" y="3"/>
                  <a:pt x="394" y="1"/>
                  <a:pt x="396" y="1"/>
                </a:cubicBezTo>
                <a:cubicBezTo>
                  <a:pt x="401" y="1"/>
                  <a:pt x="406" y="1"/>
                  <a:pt x="411" y="1"/>
                </a:cubicBezTo>
                <a:cubicBezTo>
                  <a:pt x="414" y="1"/>
                  <a:pt x="415" y="3"/>
                  <a:pt x="415" y="5"/>
                </a:cubicBezTo>
                <a:cubicBezTo>
                  <a:pt x="415" y="42"/>
                  <a:pt x="415" y="42"/>
                  <a:pt x="415" y="42"/>
                </a:cubicBezTo>
                <a:cubicBezTo>
                  <a:pt x="431" y="42"/>
                  <a:pt x="447" y="42"/>
                  <a:pt x="463" y="42"/>
                </a:cubicBezTo>
                <a:cubicBezTo>
                  <a:pt x="465" y="42"/>
                  <a:pt x="466" y="43"/>
                  <a:pt x="467" y="45"/>
                </a:cubicBezTo>
                <a:cubicBezTo>
                  <a:pt x="467" y="50"/>
                  <a:pt x="467" y="55"/>
                  <a:pt x="467" y="60"/>
                </a:cubicBezTo>
                <a:cubicBezTo>
                  <a:pt x="466" y="63"/>
                  <a:pt x="465" y="64"/>
                  <a:pt x="463" y="64"/>
                </a:cubicBezTo>
                <a:cubicBezTo>
                  <a:pt x="415" y="64"/>
                  <a:pt x="415" y="64"/>
                  <a:pt x="415" y="64"/>
                </a:cubicBezTo>
                <a:cubicBezTo>
                  <a:pt x="415" y="114"/>
                  <a:pt x="415" y="114"/>
                  <a:pt x="415" y="114"/>
                </a:cubicBezTo>
                <a:cubicBezTo>
                  <a:pt x="426" y="104"/>
                  <a:pt x="437" y="91"/>
                  <a:pt x="444" y="78"/>
                </a:cubicBezTo>
                <a:cubicBezTo>
                  <a:pt x="444" y="78"/>
                  <a:pt x="446" y="75"/>
                  <a:pt x="449" y="77"/>
                </a:cubicBezTo>
                <a:cubicBezTo>
                  <a:pt x="453" y="80"/>
                  <a:pt x="458" y="81"/>
                  <a:pt x="462" y="84"/>
                </a:cubicBezTo>
                <a:cubicBezTo>
                  <a:pt x="464" y="85"/>
                  <a:pt x="464" y="87"/>
                  <a:pt x="463" y="89"/>
                </a:cubicBezTo>
                <a:cubicBezTo>
                  <a:pt x="452" y="108"/>
                  <a:pt x="435" y="125"/>
                  <a:pt x="420" y="139"/>
                </a:cubicBezTo>
                <a:cubicBezTo>
                  <a:pt x="419" y="139"/>
                  <a:pt x="416" y="142"/>
                  <a:pt x="416" y="142"/>
                </a:cubicBezTo>
                <a:cubicBezTo>
                  <a:pt x="414" y="144"/>
                  <a:pt x="415" y="148"/>
                  <a:pt x="418" y="148"/>
                </a:cubicBezTo>
                <a:cubicBezTo>
                  <a:pt x="449" y="148"/>
                  <a:pt x="449" y="148"/>
                  <a:pt x="449" y="148"/>
                </a:cubicBezTo>
                <a:cubicBezTo>
                  <a:pt x="451" y="148"/>
                  <a:pt x="452" y="150"/>
                  <a:pt x="452" y="152"/>
                </a:cubicBezTo>
                <a:cubicBezTo>
                  <a:pt x="452" y="157"/>
                  <a:pt x="452" y="162"/>
                  <a:pt x="452" y="167"/>
                </a:cubicBezTo>
                <a:cubicBezTo>
                  <a:pt x="452" y="169"/>
                  <a:pt x="451" y="170"/>
                  <a:pt x="449" y="170"/>
                </a:cubicBezTo>
                <a:cubicBezTo>
                  <a:pt x="402" y="170"/>
                  <a:pt x="402" y="170"/>
                  <a:pt x="402" y="170"/>
                </a:cubicBezTo>
                <a:cubicBezTo>
                  <a:pt x="397" y="170"/>
                  <a:pt x="392" y="166"/>
                  <a:pt x="392" y="160"/>
                </a:cubicBezTo>
                <a:cubicBezTo>
                  <a:pt x="390" y="161"/>
                  <a:pt x="388" y="163"/>
                  <a:pt x="387" y="164"/>
                </a:cubicBezTo>
                <a:cubicBezTo>
                  <a:pt x="385" y="165"/>
                  <a:pt x="383" y="164"/>
                  <a:pt x="382" y="162"/>
                </a:cubicBezTo>
                <a:cubicBezTo>
                  <a:pt x="379" y="158"/>
                  <a:pt x="377" y="154"/>
                  <a:pt x="375" y="149"/>
                </a:cubicBezTo>
                <a:cubicBezTo>
                  <a:pt x="374" y="148"/>
                  <a:pt x="374" y="146"/>
                  <a:pt x="376" y="145"/>
                </a:cubicBezTo>
                <a:close/>
                <a:moveTo>
                  <a:pt x="190" y="18"/>
                </a:moveTo>
                <a:cubicBezTo>
                  <a:pt x="198" y="24"/>
                  <a:pt x="203" y="29"/>
                  <a:pt x="211" y="37"/>
                </a:cubicBezTo>
                <a:cubicBezTo>
                  <a:pt x="212" y="38"/>
                  <a:pt x="214" y="39"/>
                  <a:pt x="216" y="38"/>
                </a:cubicBezTo>
                <a:cubicBezTo>
                  <a:pt x="219" y="34"/>
                  <a:pt x="222" y="30"/>
                  <a:pt x="226" y="27"/>
                </a:cubicBezTo>
                <a:cubicBezTo>
                  <a:pt x="228" y="25"/>
                  <a:pt x="227" y="23"/>
                  <a:pt x="226" y="21"/>
                </a:cubicBezTo>
                <a:cubicBezTo>
                  <a:pt x="214" y="10"/>
                  <a:pt x="209" y="6"/>
                  <a:pt x="204" y="2"/>
                </a:cubicBezTo>
                <a:cubicBezTo>
                  <a:pt x="201" y="0"/>
                  <a:pt x="199" y="2"/>
                  <a:pt x="198" y="3"/>
                </a:cubicBezTo>
                <a:cubicBezTo>
                  <a:pt x="196" y="6"/>
                  <a:pt x="193" y="9"/>
                  <a:pt x="190" y="13"/>
                </a:cubicBezTo>
                <a:cubicBezTo>
                  <a:pt x="188" y="14"/>
                  <a:pt x="188" y="17"/>
                  <a:pt x="190" y="18"/>
                </a:cubicBezTo>
                <a:close/>
                <a:moveTo>
                  <a:pt x="190" y="41"/>
                </a:moveTo>
                <a:cubicBezTo>
                  <a:pt x="214" y="41"/>
                  <a:pt x="214" y="41"/>
                  <a:pt x="214" y="41"/>
                </a:cubicBezTo>
                <a:cubicBezTo>
                  <a:pt x="220" y="41"/>
                  <a:pt x="224" y="46"/>
                  <a:pt x="224" y="51"/>
                </a:cubicBezTo>
                <a:cubicBezTo>
                  <a:pt x="224" y="79"/>
                  <a:pt x="224" y="116"/>
                  <a:pt x="224" y="144"/>
                </a:cubicBezTo>
                <a:cubicBezTo>
                  <a:pt x="224" y="146"/>
                  <a:pt x="226" y="148"/>
                  <a:pt x="228" y="148"/>
                </a:cubicBezTo>
                <a:cubicBezTo>
                  <a:pt x="233" y="148"/>
                  <a:pt x="238" y="148"/>
                  <a:pt x="244" y="148"/>
                </a:cubicBezTo>
                <a:cubicBezTo>
                  <a:pt x="246" y="148"/>
                  <a:pt x="247" y="149"/>
                  <a:pt x="247" y="151"/>
                </a:cubicBezTo>
                <a:cubicBezTo>
                  <a:pt x="247" y="157"/>
                  <a:pt x="247" y="162"/>
                  <a:pt x="247" y="167"/>
                </a:cubicBezTo>
                <a:cubicBezTo>
                  <a:pt x="247" y="169"/>
                  <a:pt x="246" y="170"/>
                  <a:pt x="244" y="170"/>
                </a:cubicBezTo>
                <a:cubicBezTo>
                  <a:pt x="212" y="170"/>
                  <a:pt x="212" y="170"/>
                  <a:pt x="212" y="170"/>
                </a:cubicBezTo>
                <a:cubicBezTo>
                  <a:pt x="206" y="170"/>
                  <a:pt x="202" y="166"/>
                  <a:pt x="202" y="160"/>
                </a:cubicBezTo>
                <a:cubicBezTo>
                  <a:pt x="202" y="132"/>
                  <a:pt x="202" y="96"/>
                  <a:pt x="202" y="67"/>
                </a:cubicBezTo>
                <a:cubicBezTo>
                  <a:pt x="202" y="65"/>
                  <a:pt x="200" y="64"/>
                  <a:pt x="198" y="64"/>
                </a:cubicBezTo>
                <a:cubicBezTo>
                  <a:pt x="190" y="64"/>
                  <a:pt x="190" y="64"/>
                  <a:pt x="190" y="64"/>
                </a:cubicBezTo>
                <a:cubicBezTo>
                  <a:pt x="188" y="64"/>
                  <a:pt x="186" y="63"/>
                  <a:pt x="186" y="60"/>
                </a:cubicBezTo>
                <a:cubicBezTo>
                  <a:pt x="186" y="55"/>
                  <a:pt x="186" y="50"/>
                  <a:pt x="186" y="45"/>
                </a:cubicBezTo>
                <a:cubicBezTo>
                  <a:pt x="186" y="43"/>
                  <a:pt x="187" y="41"/>
                  <a:pt x="190" y="41"/>
                </a:cubicBezTo>
                <a:close/>
                <a:moveTo>
                  <a:pt x="234" y="42"/>
                </a:moveTo>
                <a:cubicBezTo>
                  <a:pt x="232" y="42"/>
                  <a:pt x="231" y="43"/>
                  <a:pt x="230" y="45"/>
                </a:cubicBezTo>
                <a:cubicBezTo>
                  <a:pt x="230" y="50"/>
                  <a:pt x="230" y="55"/>
                  <a:pt x="230" y="60"/>
                </a:cubicBezTo>
                <a:cubicBezTo>
                  <a:pt x="230" y="61"/>
                  <a:pt x="231" y="64"/>
                  <a:pt x="234" y="64"/>
                </a:cubicBezTo>
                <a:cubicBezTo>
                  <a:pt x="286" y="64"/>
                  <a:pt x="286" y="64"/>
                  <a:pt x="286" y="64"/>
                </a:cubicBezTo>
                <a:cubicBezTo>
                  <a:pt x="286" y="167"/>
                  <a:pt x="286" y="167"/>
                  <a:pt x="286" y="167"/>
                </a:cubicBezTo>
                <a:cubicBezTo>
                  <a:pt x="286" y="169"/>
                  <a:pt x="287" y="170"/>
                  <a:pt x="289" y="170"/>
                </a:cubicBezTo>
                <a:cubicBezTo>
                  <a:pt x="294" y="170"/>
                  <a:pt x="299" y="170"/>
                  <a:pt x="304" y="170"/>
                </a:cubicBezTo>
                <a:cubicBezTo>
                  <a:pt x="307" y="170"/>
                  <a:pt x="308" y="168"/>
                  <a:pt x="308" y="167"/>
                </a:cubicBezTo>
                <a:cubicBezTo>
                  <a:pt x="308" y="135"/>
                  <a:pt x="308" y="95"/>
                  <a:pt x="308" y="64"/>
                </a:cubicBezTo>
                <a:cubicBezTo>
                  <a:pt x="352" y="64"/>
                  <a:pt x="352" y="64"/>
                  <a:pt x="352" y="64"/>
                </a:cubicBezTo>
                <a:cubicBezTo>
                  <a:pt x="354" y="63"/>
                  <a:pt x="355" y="62"/>
                  <a:pt x="355" y="60"/>
                </a:cubicBezTo>
                <a:cubicBezTo>
                  <a:pt x="355" y="55"/>
                  <a:pt x="355" y="50"/>
                  <a:pt x="355" y="45"/>
                </a:cubicBezTo>
                <a:cubicBezTo>
                  <a:pt x="355" y="43"/>
                  <a:pt x="354" y="42"/>
                  <a:pt x="351" y="41"/>
                </a:cubicBezTo>
                <a:cubicBezTo>
                  <a:pt x="337" y="41"/>
                  <a:pt x="322" y="41"/>
                  <a:pt x="308" y="41"/>
                </a:cubicBezTo>
                <a:cubicBezTo>
                  <a:pt x="308" y="5"/>
                  <a:pt x="308" y="5"/>
                  <a:pt x="308" y="5"/>
                </a:cubicBezTo>
                <a:cubicBezTo>
                  <a:pt x="308" y="3"/>
                  <a:pt x="306" y="2"/>
                  <a:pt x="304" y="2"/>
                </a:cubicBezTo>
                <a:cubicBezTo>
                  <a:pt x="299" y="2"/>
                  <a:pt x="294" y="2"/>
                  <a:pt x="289" y="2"/>
                </a:cubicBezTo>
                <a:cubicBezTo>
                  <a:pt x="287" y="2"/>
                  <a:pt x="286" y="3"/>
                  <a:pt x="286" y="5"/>
                </a:cubicBezTo>
                <a:cubicBezTo>
                  <a:pt x="286" y="21"/>
                  <a:pt x="286" y="26"/>
                  <a:pt x="286" y="42"/>
                </a:cubicBezTo>
                <a:cubicBezTo>
                  <a:pt x="234" y="42"/>
                  <a:pt x="234" y="42"/>
                  <a:pt x="234" y="42"/>
                </a:cubicBezTo>
                <a:close/>
                <a:moveTo>
                  <a:pt x="32" y="49"/>
                </a:moveTo>
                <a:cubicBezTo>
                  <a:pt x="32" y="64"/>
                  <a:pt x="32" y="80"/>
                  <a:pt x="32" y="95"/>
                </a:cubicBezTo>
                <a:cubicBezTo>
                  <a:pt x="32" y="97"/>
                  <a:pt x="30" y="99"/>
                  <a:pt x="29" y="99"/>
                </a:cubicBezTo>
                <a:cubicBezTo>
                  <a:pt x="13" y="99"/>
                  <a:pt x="13" y="99"/>
                  <a:pt x="13" y="99"/>
                </a:cubicBezTo>
                <a:cubicBezTo>
                  <a:pt x="11" y="98"/>
                  <a:pt x="10" y="96"/>
                  <a:pt x="10" y="95"/>
                </a:cubicBezTo>
                <a:cubicBezTo>
                  <a:pt x="10" y="80"/>
                  <a:pt x="10" y="65"/>
                  <a:pt x="10" y="49"/>
                </a:cubicBezTo>
                <a:cubicBezTo>
                  <a:pt x="10" y="47"/>
                  <a:pt x="11" y="46"/>
                  <a:pt x="13" y="46"/>
                </a:cubicBezTo>
                <a:cubicBezTo>
                  <a:pt x="18" y="46"/>
                  <a:pt x="23" y="46"/>
                  <a:pt x="29" y="46"/>
                </a:cubicBezTo>
                <a:cubicBezTo>
                  <a:pt x="31" y="46"/>
                  <a:pt x="32" y="47"/>
                  <a:pt x="32" y="49"/>
                </a:cubicBezTo>
                <a:close/>
                <a:moveTo>
                  <a:pt x="74" y="45"/>
                </a:moveTo>
                <a:cubicBezTo>
                  <a:pt x="74" y="88"/>
                  <a:pt x="74" y="88"/>
                  <a:pt x="74" y="88"/>
                </a:cubicBezTo>
                <a:cubicBezTo>
                  <a:pt x="82" y="74"/>
                  <a:pt x="89" y="60"/>
                  <a:pt x="93" y="45"/>
                </a:cubicBezTo>
                <a:cubicBezTo>
                  <a:pt x="93" y="43"/>
                  <a:pt x="95" y="42"/>
                  <a:pt x="97" y="42"/>
                </a:cubicBezTo>
                <a:cubicBezTo>
                  <a:pt x="102" y="44"/>
                  <a:pt x="107" y="44"/>
                  <a:pt x="111" y="45"/>
                </a:cubicBezTo>
                <a:cubicBezTo>
                  <a:pt x="113" y="46"/>
                  <a:pt x="115" y="47"/>
                  <a:pt x="114" y="50"/>
                </a:cubicBezTo>
                <a:cubicBezTo>
                  <a:pt x="114" y="50"/>
                  <a:pt x="114" y="51"/>
                  <a:pt x="114" y="52"/>
                </a:cubicBezTo>
                <a:cubicBezTo>
                  <a:pt x="127" y="52"/>
                  <a:pt x="141" y="52"/>
                  <a:pt x="155" y="52"/>
                </a:cubicBezTo>
                <a:cubicBezTo>
                  <a:pt x="157" y="52"/>
                  <a:pt x="159" y="53"/>
                  <a:pt x="159" y="56"/>
                </a:cubicBezTo>
                <a:cubicBezTo>
                  <a:pt x="159" y="61"/>
                  <a:pt x="159" y="65"/>
                  <a:pt x="159" y="70"/>
                </a:cubicBezTo>
                <a:cubicBezTo>
                  <a:pt x="158" y="73"/>
                  <a:pt x="157" y="74"/>
                  <a:pt x="155" y="74"/>
                </a:cubicBezTo>
                <a:cubicBezTo>
                  <a:pt x="133" y="74"/>
                  <a:pt x="133" y="74"/>
                  <a:pt x="133" y="74"/>
                </a:cubicBezTo>
                <a:cubicBezTo>
                  <a:pt x="137" y="77"/>
                  <a:pt x="142" y="81"/>
                  <a:pt x="150" y="89"/>
                </a:cubicBezTo>
                <a:cubicBezTo>
                  <a:pt x="150" y="89"/>
                  <a:pt x="152" y="92"/>
                  <a:pt x="150" y="94"/>
                </a:cubicBezTo>
                <a:cubicBezTo>
                  <a:pt x="147" y="97"/>
                  <a:pt x="143" y="101"/>
                  <a:pt x="140" y="105"/>
                </a:cubicBezTo>
                <a:cubicBezTo>
                  <a:pt x="139" y="106"/>
                  <a:pt x="137" y="106"/>
                  <a:pt x="135" y="105"/>
                </a:cubicBezTo>
                <a:cubicBezTo>
                  <a:pt x="127" y="97"/>
                  <a:pt x="122" y="91"/>
                  <a:pt x="114" y="85"/>
                </a:cubicBezTo>
                <a:cubicBezTo>
                  <a:pt x="112" y="84"/>
                  <a:pt x="113" y="81"/>
                  <a:pt x="114" y="80"/>
                </a:cubicBezTo>
                <a:cubicBezTo>
                  <a:pt x="116" y="78"/>
                  <a:pt x="118" y="76"/>
                  <a:pt x="120" y="74"/>
                </a:cubicBezTo>
                <a:cubicBezTo>
                  <a:pt x="106" y="74"/>
                  <a:pt x="106" y="74"/>
                  <a:pt x="106" y="74"/>
                </a:cubicBezTo>
                <a:cubicBezTo>
                  <a:pt x="102" y="84"/>
                  <a:pt x="97" y="93"/>
                  <a:pt x="92" y="102"/>
                </a:cubicBezTo>
                <a:cubicBezTo>
                  <a:pt x="91" y="103"/>
                  <a:pt x="88" y="104"/>
                  <a:pt x="87" y="102"/>
                </a:cubicBezTo>
                <a:cubicBezTo>
                  <a:pt x="74" y="94"/>
                  <a:pt x="74" y="94"/>
                  <a:pt x="74" y="94"/>
                </a:cubicBezTo>
                <a:cubicBezTo>
                  <a:pt x="74" y="96"/>
                  <a:pt x="74" y="97"/>
                  <a:pt x="74" y="99"/>
                </a:cubicBezTo>
                <a:cubicBezTo>
                  <a:pt x="74" y="101"/>
                  <a:pt x="72" y="102"/>
                  <a:pt x="70" y="102"/>
                </a:cubicBezTo>
                <a:cubicBezTo>
                  <a:pt x="56" y="102"/>
                  <a:pt x="56" y="102"/>
                  <a:pt x="56" y="102"/>
                </a:cubicBezTo>
                <a:cubicBezTo>
                  <a:pt x="53" y="102"/>
                  <a:pt x="52" y="100"/>
                  <a:pt x="52" y="99"/>
                </a:cubicBezTo>
                <a:cubicBezTo>
                  <a:pt x="52" y="81"/>
                  <a:pt x="52" y="63"/>
                  <a:pt x="52" y="45"/>
                </a:cubicBezTo>
                <a:cubicBezTo>
                  <a:pt x="52" y="43"/>
                  <a:pt x="53" y="42"/>
                  <a:pt x="56" y="42"/>
                </a:cubicBezTo>
                <a:cubicBezTo>
                  <a:pt x="61" y="42"/>
                  <a:pt x="66" y="42"/>
                  <a:pt x="71" y="42"/>
                </a:cubicBezTo>
                <a:cubicBezTo>
                  <a:pt x="73" y="42"/>
                  <a:pt x="74" y="43"/>
                  <a:pt x="74" y="45"/>
                </a:cubicBezTo>
                <a:close/>
                <a:moveTo>
                  <a:pt x="3" y="148"/>
                </a:moveTo>
                <a:cubicBezTo>
                  <a:pt x="10" y="148"/>
                  <a:pt x="10" y="148"/>
                  <a:pt x="10" y="148"/>
                </a:cubicBezTo>
                <a:cubicBezTo>
                  <a:pt x="10" y="135"/>
                  <a:pt x="10" y="123"/>
                  <a:pt x="10" y="111"/>
                </a:cubicBezTo>
                <a:cubicBezTo>
                  <a:pt x="10" y="109"/>
                  <a:pt x="11" y="107"/>
                  <a:pt x="13" y="107"/>
                </a:cubicBezTo>
                <a:cubicBezTo>
                  <a:pt x="32" y="107"/>
                  <a:pt x="32" y="107"/>
                  <a:pt x="32" y="107"/>
                </a:cubicBezTo>
                <a:cubicBezTo>
                  <a:pt x="93" y="107"/>
                  <a:pt x="93" y="107"/>
                  <a:pt x="93" y="107"/>
                </a:cubicBezTo>
                <a:cubicBezTo>
                  <a:pt x="115" y="107"/>
                  <a:pt x="115" y="107"/>
                  <a:pt x="115" y="107"/>
                </a:cubicBezTo>
                <a:cubicBezTo>
                  <a:pt x="136" y="107"/>
                  <a:pt x="136" y="107"/>
                  <a:pt x="136" y="107"/>
                </a:cubicBezTo>
                <a:cubicBezTo>
                  <a:pt x="153" y="107"/>
                  <a:pt x="153" y="107"/>
                  <a:pt x="153" y="107"/>
                </a:cubicBezTo>
                <a:cubicBezTo>
                  <a:pt x="154" y="107"/>
                  <a:pt x="154" y="107"/>
                  <a:pt x="155" y="107"/>
                </a:cubicBezTo>
                <a:cubicBezTo>
                  <a:pt x="157" y="107"/>
                  <a:pt x="158" y="109"/>
                  <a:pt x="158" y="110"/>
                </a:cubicBezTo>
                <a:cubicBezTo>
                  <a:pt x="158" y="148"/>
                  <a:pt x="158" y="148"/>
                  <a:pt x="158" y="148"/>
                </a:cubicBezTo>
                <a:cubicBezTo>
                  <a:pt x="161" y="148"/>
                  <a:pt x="163" y="148"/>
                  <a:pt x="166" y="148"/>
                </a:cubicBezTo>
                <a:cubicBezTo>
                  <a:pt x="168" y="148"/>
                  <a:pt x="170" y="149"/>
                  <a:pt x="170" y="151"/>
                </a:cubicBezTo>
                <a:cubicBezTo>
                  <a:pt x="170" y="156"/>
                  <a:pt x="170" y="161"/>
                  <a:pt x="170" y="167"/>
                </a:cubicBezTo>
                <a:cubicBezTo>
                  <a:pt x="170" y="169"/>
                  <a:pt x="168" y="170"/>
                  <a:pt x="166" y="170"/>
                </a:cubicBezTo>
                <a:cubicBezTo>
                  <a:pt x="3" y="170"/>
                  <a:pt x="3" y="170"/>
                  <a:pt x="3" y="170"/>
                </a:cubicBezTo>
                <a:cubicBezTo>
                  <a:pt x="1" y="170"/>
                  <a:pt x="0" y="168"/>
                  <a:pt x="0" y="167"/>
                </a:cubicBezTo>
                <a:cubicBezTo>
                  <a:pt x="0" y="162"/>
                  <a:pt x="0" y="156"/>
                  <a:pt x="0" y="151"/>
                </a:cubicBezTo>
                <a:cubicBezTo>
                  <a:pt x="0" y="150"/>
                  <a:pt x="1" y="148"/>
                  <a:pt x="3" y="148"/>
                </a:cubicBezTo>
                <a:close/>
                <a:moveTo>
                  <a:pt x="36" y="148"/>
                </a:moveTo>
                <a:cubicBezTo>
                  <a:pt x="48" y="148"/>
                  <a:pt x="48" y="148"/>
                  <a:pt x="48" y="148"/>
                </a:cubicBezTo>
                <a:cubicBezTo>
                  <a:pt x="50" y="148"/>
                  <a:pt x="52" y="146"/>
                  <a:pt x="52" y="145"/>
                </a:cubicBezTo>
                <a:cubicBezTo>
                  <a:pt x="52" y="141"/>
                  <a:pt x="52" y="137"/>
                  <a:pt x="52" y="133"/>
                </a:cubicBezTo>
                <a:cubicBezTo>
                  <a:pt x="52" y="131"/>
                  <a:pt x="50" y="129"/>
                  <a:pt x="48" y="129"/>
                </a:cubicBezTo>
                <a:cubicBezTo>
                  <a:pt x="44" y="129"/>
                  <a:pt x="40" y="129"/>
                  <a:pt x="36" y="129"/>
                </a:cubicBezTo>
                <a:cubicBezTo>
                  <a:pt x="34" y="129"/>
                  <a:pt x="32" y="131"/>
                  <a:pt x="32" y="133"/>
                </a:cubicBezTo>
                <a:cubicBezTo>
                  <a:pt x="32" y="137"/>
                  <a:pt x="32" y="140"/>
                  <a:pt x="32" y="144"/>
                </a:cubicBezTo>
                <a:cubicBezTo>
                  <a:pt x="32" y="146"/>
                  <a:pt x="34" y="148"/>
                  <a:pt x="36" y="148"/>
                </a:cubicBezTo>
                <a:close/>
                <a:moveTo>
                  <a:pt x="77" y="148"/>
                </a:moveTo>
                <a:cubicBezTo>
                  <a:pt x="90" y="148"/>
                  <a:pt x="90" y="148"/>
                  <a:pt x="90" y="148"/>
                </a:cubicBezTo>
                <a:cubicBezTo>
                  <a:pt x="92" y="148"/>
                  <a:pt x="93" y="146"/>
                  <a:pt x="93" y="145"/>
                </a:cubicBezTo>
                <a:cubicBezTo>
                  <a:pt x="93" y="141"/>
                  <a:pt x="93" y="137"/>
                  <a:pt x="93" y="133"/>
                </a:cubicBezTo>
                <a:cubicBezTo>
                  <a:pt x="93" y="131"/>
                  <a:pt x="92" y="129"/>
                  <a:pt x="90" y="129"/>
                </a:cubicBezTo>
                <a:cubicBezTo>
                  <a:pt x="86" y="129"/>
                  <a:pt x="81" y="129"/>
                  <a:pt x="77" y="129"/>
                </a:cubicBezTo>
                <a:cubicBezTo>
                  <a:pt x="75" y="129"/>
                  <a:pt x="74" y="131"/>
                  <a:pt x="74" y="133"/>
                </a:cubicBezTo>
                <a:cubicBezTo>
                  <a:pt x="74" y="137"/>
                  <a:pt x="74" y="141"/>
                  <a:pt x="74" y="144"/>
                </a:cubicBezTo>
                <a:cubicBezTo>
                  <a:pt x="74" y="146"/>
                  <a:pt x="75" y="148"/>
                  <a:pt x="77" y="148"/>
                </a:cubicBezTo>
                <a:close/>
                <a:moveTo>
                  <a:pt x="119" y="148"/>
                </a:moveTo>
                <a:cubicBezTo>
                  <a:pt x="123" y="148"/>
                  <a:pt x="128" y="148"/>
                  <a:pt x="133" y="148"/>
                </a:cubicBezTo>
                <a:cubicBezTo>
                  <a:pt x="135" y="148"/>
                  <a:pt x="136" y="146"/>
                  <a:pt x="136" y="144"/>
                </a:cubicBezTo>
                <a:cubicBezTo>
                  <a:pt x="136" y="140"/>
                  <a:pt x="136" y="137"/>
                  <a:pt x="136" y="133"/>
                </a:cubicBezTo>
                <a:cubicBezTo>
                  <a:pt x="136" y="131"/>
                  <a:pt x="135" y="129"/>
                  <a:pt x="132" y="129"/>
                </a:cubicBezTo>
                <a:cubicBezTo>
                  <a:pt x="128" y="129"/>
                  <a:pt x="123" y="129"/>
                  <a:pt x="119" y="129"/>
                </a:cubicBezTo>
                <a:cubicBezTo>
                  <a:pt x="117" y="129"/>
                  <a:pt x="116" y="131"/>
                  <a:pt x="115" y="132"/>
                </a:cubicBezTo>
                <a:cubicBezTo>
                  <a:pt x="115" y="136"/>
                  <a:pt x="115" y="140"/>
                  <a:pt x="115" y="145"/>
                </a:cubicBezTo>
                <a:cubicBezTo>
                  <a:pt x="116" y="146"/>
                  <a:pt x="117" y="148"/>
                  <a:pt x="119" y="1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7" name="Freeform 9">
            <a:hlinkClick r:id="rId3"/>
          </p:cNvPr>
          <p:cNvSpPr/>
          <p:nvPr/>
        </p:nvSpPr>
        <p:spPr bwMode="auto">
          <a:xfrm>
            <a:off x="10672540" y="6110349"/>
            <a:ext cx="318960" cy="440470"/>
          </a:xfrm>
          <a:custGeom>
            <a:avLst/>
            <a:gdLst>
              <a:gd name="T0" fmla="*/ 0 w 228"/>
              <a:gd name="T1" fmla="*/ 306 h 316"/>
              <a:gd name="T2" fmla="*/ 10 w 228"/>
              <a:gd name="T3" fmla="*/ 315 h 316"/>
              <a:gd name="T4" fmla="*/ 123 w 228"/>
              <a:gd name="T5" fmla="*/ 315 h 316"/>
              <a:gd name="T6" fmla="*/ 154 w 228"/>
              <a:gd name="T7" fmla="*/ 312 h 316"/>
              <a:gd name="T8" fmla="*/ 221 w 228"/>
              <a:gd name="T9" fmla="*/ 204 h 316"/>
              <a:gd name="T10" fmla="*/ 132 w 228"/>
              <a:gd name="T11" fmla="*/ 116 h 316"/>
              <a:gd name="T12" fmla="*/ 39 w 228"/>
              <a:gd name="T13" fmla="*/ 117 h 316"/>
              <a:gd name="T14" fmla="*/ 39 w 228"/>
              <a:gd name="T15" fmla="*/ 44 h 316"/>
              <a:gd name="T16" fmla="*/ 48 w 228"/>
              <a:gd name="T17" fmla="*/ 36 h 316"/>
              <a:gd name="T18" fmla="*/ 91 w 228"/>
              <a:gd name="T19" fmla="*/ 36 h 316"/>
              <a:gd name="T20" fmla="*/ 146 w 228"/>
              <a:gd name="T21" fmla="*/ 98 h 316"/>
              <a:gd name="T22" fmla="*/ 147 w 228"/>
              <a:gd name="T23" fmla="*/ 108 h 316"/>
              <a:gd name="T24" fmla="*/ 169 w 228"/>
              <a:gd name="T25" fmla="*/ 116 h 316"/>
              <a:gd name="T26" fmla="*/ 180 w 228"/>
              <a:gd name="T27" fmla="*/ 108 h 316"/>
              <a:gd name="T28" fmla="*/ 126 w 228"/>
              <a:gd name="T29" fmla="*/ 3 h 316"/>
              <a:gd name="T30" fmla="*/ 96 w 228"/>
              <a:gd name="T31" fmla="*/ 0 h 316"/>
              <a:gd name="T32" fmla="*/ 8 w 228"/>
              <a:gd name="T33" fmla="*/ 0 h 316"/>
              <a:gd name="T34" fmla="*/ 0 w 228"/>
              <a:gd name="T35" fmla="*/ 9 h 316"/>
              <a:gd name="T36" fmla="*/ 0 w 228"/>
              <a:gd name="T37" fmla="*/ 144 h 316"/>
              <a:gd name="T38" fmla="*/ 8 w 228"/>
              <a:gd name="T39" fmla="*/ 152 h 316"/>
              <a:gd name="T40" fmla="*/ 128 w 228"/>
              <a:gd name="T41" fmla="*/ 152 h 316"/>
              <a:gd name="T42" fmla="*/ 185 w 228"/>
              <a:gd name="T43" fmla="*/ 200 h 316"/>
              <a:gd name="T44" fmla="*/ 121 w 228"/>
              <a:gd name="T45" fmla="*/ 280 h 316"/>
              <a:gd name="T46" fmla="*/ 39 w 228"/>
              <a:gd name="T47" fmla="*/ 280 h 316"/>
              <a:gd name="T48" fmla="*/ 39 w 228"/>
              <a:gd name="T49" fmla="*/ 168 h 316"/>
              <a:gd name="T50" fmla="*/ 31 w 228"/>
              <a:gd name="T51" fmla="*/ 159 h 316"/>
              <a:gd name="T52" fmla="*/ 8 w 228"/>
              <a:gd name="T53" fmla="*/ 159 h 316"/>
              <a:gd name="T54" fmla="*/ 0 w 228"/>
              <a:gd name="T55" fmla="*/ 168 h 316"/>
              <a:gd name="T56" fmla="*/ 0 w 228"/>
              <a:gd name="T57"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 h="316">
                <a:moveTo>
                  <a:pt x="0" y="306"/>
                </a:moveTo>
                <a:cubicBezTo>
                  <a:pt x="0" y="313"/>
                  <a:pt x="4" y="315"/>
                  <a:pt x="10" y="315"/>
                </a:cubicBezTo>
                <a:cubicBezTo>
                  <a:pt x="48" y="315"/>
                  <a:pt x="86" y="315"/>
                  <a:pt x="123" y="315"/>
                </a:cubicBezTo>
                <a:cubicBezTo>
                  <a:pt x="134" y="315"/>
                  <a:pt x="143" y="316"/>
                  <a:pt x="154" y="312"/>
                </a:cubicBezTo>
                <a:cubicBezTo>
                  <a:pt x="195" y="300"/>
                  <a:pt x="228" y="252"/>
                  <a:pt x="221" y="204"/>
                </a:cubicBezTo>
                <a:cubicBezTo>
                  <a:pt x="216" y="158"/>
                  <a:pt x="180" y="116"/>
                  <a:pt x="132" y="116"/>
                </a:cubicBezTo>
                <a:cubicBezTo>
                  <a:pt x="39" y="117"/>
                  <a:pt x="39" y="117"/>
                  <a:pt x="39" y="117"/>
                </a:cubicBezTo>
                <a:cubicBezTo>
                  <a:pt x="40" y="92"/>
                  <a:pt x="39" y="68"/>
                  <a:pt x="39" y="44"/>
                </a:cubicBezTo>
                <a:cubicBezTo>
                  <a:pt x="40" y="40"/>
                  <a:pt x="43" y="36"/>
                  <a:pt x="48" y="36"/>
                </a:cubicBezTo>
                <a:cubicBezTo>
                  <a:pt x="91" y="36"/>
                  <a:pt x="91" y="36"/>
                  <a:pt x="91" y="36"/>
                </a:cubicBezTo>
                <a:cubicBezTo>
                  <a:pt x="128" y="36"/>
                  <a:pt x="150" y="62"/>
                  <a:pt x="146" y="98"/>
                </a:cubicBezTo>
                <a:cubicBezTo>
                  <a:pt x="145" y="102"/>
                  <a:pt x="143" y="106"/>
                  <a:pt x="147" y="108"/>
                </a:cubicBezTo>
                <a:cubicBezTo>
                  <a:pt x="150" y="109"/>
                  <a:pt x="166" y="115"/>
                  <a:pt x="169" y="116"/>
                </a:cubicBezTo>
                <a:cubicBezTo>
                  <a:pt x="175" y="119"/>
                  <a:pt x="178" y="117"/>
                  <a:pt x="180" y="108"/>
                </a:cubicBezTo>
                <a:cubicBezTo>
                  <a:pt x="193" y="66"/>
                  <a:pt x="169" y="17"/>
                  <a:pt x="126" y="3"/>
                </a:cubicBezTo>
                <a:cubicBezTo>
                  <a:pt x="114" y="0"/>
                  <a:pt x="107" y="0"/>
                  <a:pt x="96" y="0"/>
                </a:cubicBezTo>
                <a:cubicBezTo>
                  <a:pt x="67" y="0"/>
                  <a:pt x="42" y="0"/>
                  <a:pt x="8" y="0"/>
                </a:cubicBezTo>
                <a:cubicBezTo>
                  <a:pt x="4" y="0"/>
                  <a:pt x="0" y="4"/>
                  <a:pt x="0" y="9"/>
                </a:cubicBezTo>
                <a:cubicBezTo>
                  <a:pt x="0" y="54"/>
                  <a:pt x="0" y="99"/>
                  <a:pt x="0" y="144"/>
                </a:cubicBezTo>
                <a:cubicBezTo>
                  <a:pt x="0" y="146"/>
                  <a:pt x="2" y="151"/>
                  <a:pt x="8" y="152"/>
                </a:cubicBezTo>
                <a:cubicBezTo>
                  <a:pt x="48" y="152"/>
                  <a:pt x="89" y="152"/>
                  <a:pt x="128" y="152"/>
                </a:cubicBezTo>
                <a:cubicBezTo>
                  <a:pt x="157" y="152"/>
                  <a:pt x="178" y="172"/>
                  <a:pt x="185" y="200"/>
                </a:cubicBezTo>
                <a:cubicBezTo>
                  <a:pt x="195" y="244"/>
                  <a:pt x="164" y="280"/>
                  <a:pt x="121" y="280"/>
                </a:cubicBezTo>
                <a:cubicBezTo>
                  <a:pt x="94" y="281"/>
                  <a:pt x="66" y="280"/>
                  <a:pt x="39" y="280"/>
                </a:cubicBezTo>
                <a:cubicBezTo>
                  <a:pt x="39" y="246"/>
                  <a:pt x="39" y="201"/>
                  <a:pt x="39" y="168"/>
                </a:cubicBezTo>
                <a:cubicBezTo>
                  <a:pt x="39" y="162"/>
                  <a:pt x="35" y="159"/>
                  <a:pt x="31" y="159"/>
                </a:cubicBezTo>
                <a:cubicBezTo>
                  <a:pt x="8" y="159"/>
                  <a:pt x="8" y="159"/>
                  <a:pt x="8" y="159"/>
                </a:cubicBezTo>
                <a:cubicBezTo>
                  <a:pt x="4" y="159"/>
                  <a:pt x="0" y="163"/>
                  <a:pt x="0" y="168"/>
                </a:cubicBezTo>
                <a:cubicBezTo>
                  <a:pt x="0" y="210"/>
                  <a:pt x="0" y="264"/>
                  <a:pt x="0" y="30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 name="文本框 7"/>
          <p:cNvSpPr txBox="1"/>
          <p:nvPr/>
        </p:nvSpPr>
        <p:spPr>
          <a:xfrm>
            <a:off x="980792" y="3344491"/>
            <a:ext cx="3999813" cy="1569660"/>
          </a:xfrm>
          <a:prstGeom prst="rect">
            <a:avLst/>
          </a:prstGeom>
          <a:noFill/>
        </p:spPr>
        <p:txBody>
          <a:bodyPr wrap="none" rtlCol="0">
            <a:spAutoFit/>
          </a:bodyPr>
          <a:lstStyle/>
          <a:p>
            <a:pPr>
              <a:lnSpc>
                <a:spcPct val="150000"/>
              </a:lnSpc>
            </a:pPr>
            <a:r>
              <a:rPr lang="zh-CN" altLang="en-US" sz="1600" dirty="0">
                <a:solidFill>
                  <a:schemeClr val="bg1"/>
                </a:solidFill>
                <a:latin typeface="思源黑体 CN Light" panose="020B0300000000000000" pitchFamily="34" charset="-122"/>
                <a:ea typeface="思源黑体 CN Light" panose="020B0300000000000000" pitchFamily="34" charset="-122"/>
              </a:rPr>
              <a:t>联系人：小佑</a:t>
            </a:r>
            <a:endParaRPr lang="en-US" altLang="zh-CN" sz="1600" dirty="0">
              <a:solidFill>
                <a:schemeClr val="bg1"/>
              </a:solidFill>
              <a:latin typeface="思源黑体 CN Light" panose="020B0300000000000000" pitchFamily="34" charset="-122"/>
              <a:ea typeface="思源黑体 CN Light" panose="020B0300000000000000" pitchFamily="34" charset="-122"/>
            </a:endParaRPr>
          </a:p>
          <a:p>
            <a:pPr>
              <a:lnSpc>
                <a:spcPct val="150000"/>
              </a:lnSpc>
            </a:pPr>
            <a:r>
              <a:rPr lang="zh-CN" altLang="en-US" sz="1600" dirty="0">
                <a:solidFill>
                  <a:schemeClr val="bg1"/>
                </a:solidFill>
                <a:latin typeface="思源黑体 CN Light" panose="020B0300000000000000" pitchFamily="34" charset="-122"/>
                <a:ea typeface="思源黑体 CN Light" panose="020B0300000000000000" pitchFamily="34" charset="-122"/>
              </a:rPr>
              <a:t>电话（微信）：</a:t>
            </a:r>
            <a:r>
              <a:rPr lang="en-US" altLang="zh-CN" sz="1600" dirty="0">
                <a:solidFill>
                  <a:schemeClr val="bg1"/>
                </a:solidFill>
                <a:latin typeface="思源黑体 CN Light" panose="020B0300000000000000" pitchFamily="34" charset="-122"/>
                <a:ea typeface="思源黑体 CN Light" panose="020B0300000000000000" pitchFamily="34" charset="-122"/>
              </a:rPr>
              <a:t>15985823781</a:t>
            </a:r>
          </a:p>
          <a:p>
            <a:pPr>
              <a:lnSpc>
                <a:spcPct val="150000"/>
              </a:lnSpc>
            </a:pPr>
            <a:r>
              <a:rPr lang="en-US" altLang="zh-CN" sz="1600" dirty="0">
                <a:solidFill>
                  <a:schemeClr val="bg1"/>
                </a:solidFill>
                <a:latin typeface="思源黑体 CN Light" panose="020B0300000000000000" pitchFamily="34" charset="-122"/>
                <a:ea typeface="思源黑体 CN Light" panose="020B0300000000000000" pitchFamily="34" charset="-122"/>
              </a:rPr>
              <a:t>QQ</a:t>
            </a:r>
            <a:r>
              <a:rPr lang="zh-CN" altLang="en-US" sz="1600" dirty="0">
                <a:solidFill>
                  <a:schemeClr val="bg1"/>
                </a:solidFill>
                <a:latin typeface="思源黑体 CN Light" panose="020B0300000000000000" pitchFamily="34" charset="-122"/>
                <a:ea typeface="思源黑体 CN Light" panose="020B0300000000000000" pitchFamily="34" charset="-122"/>
              </a:rPr>
              <a:t>（邮箱）：</a:t>
            </a:r>
            <a:r>
              <a:rPr lang="en-US" altLang="zh-CN" sz="1600">
                <a:solidFill>
                  <a:schemeClr val="bg1"/>
                </a:solidFill>
                <a:latin typeface="思源黑体 CN Light" panose="020B0300000000000000" pitchFamily="34" charset="-122"/>
                <a:ea typeface="思源黑体 CN Light" panose="020B0300000000000000" pitchFamily="34" charset="-122"/>
              </a:rPr>
              <a:t>1822998979</a:t>
            </a:r>
          </a:p>
          <a:p>
            <a:pPr>
              <a:lnSpc>
                <a:spcPct val="150000"/>
              </a:lnSpc>
            </a:pPr>
            <a:r>
              <a:rPr lang="zh-CN" altLang="en-US" sz="1600">
                <a:solidFill>
                  <a:schemeClr val="bg1"/>
                </a:solidFill>
                <a:latin typeface="思源黑体 CN Light" panose="020B0300000000000000" pitchFamily="34" charset="-122"/>
                <a:ea typeface="思源黑体 CN Light" panose="020B0300000000000000" pitchFamily="34" charset="-122"/>
              </a:rPr>
              <a:t>地址</a:t>
            </a:r>
            <a:r>
              <a:rPr lang="zh-CN" altLang="en-US" sz="1600" dirty="0">
                <a:solidFill>
                  <a:schemeClr val="bg1"/>
                </a:solidFill>
                <a:latin typeface="思源黑体 CN Light" panose="020B0300000000000000" pitchFamily="34" charset="-122"/>
                <a:ea typeface="思源黑体 CN Light" panose="020B0300000000000000" pitchFamily="34" charset="-122"/>
              </a:rPr>
              <a:t>：厦门市集美区霞梧路顶斌大厦</a:t>
            </a:r>
            <a:r>
              <a:rPr lang="en-US" altLang="zh-CN" sz="1600" dirty="0">
                <a:solidFill>
                  <a:schemeClr val="bg1"/>
                </a:solidFill>
                <a:latin typeface="思源黑体 CN Light" panose="020B0300000000000000" pitchFamily="34" charset="-122"/>
                <a:ea typeface="思源黑体 CN Light" panose="020B0300000000000000" pitchFamily="34" charset="-122"/>
              </a:rPr>
              <a:t>611</a:t>
            </a:r>
            <a:r>
              <a:rPr lang="zh-CN" altLang="en-US" sz="1600" dirty="0">
                <a:solidFill>
                  <a:schemeClr val="bg1"/>
                </a:solidFill>
                <a:latin typeface="思源黑体 CN Light" panose="020B0300000000000000" pitchFamily="34" charset="-122"/>
                <a:ea typeface="思源黑体 CN Light" panose="020B0300000000000000" pitchFamily="34" charset="-122"/>
              </a:rPr>
              <a:t>室</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05000" y="105000"/>
                                    </p:animScale>
                                  </p:childTnLst>
                                </p:cTn>
                              </p:par>
                              <p:par>
                                <p:cTn id="7" presetID="10"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图片 1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330700"/>
          </a:xfrm>
          <a:prstGeom prst="rect">
            <a:avLst/>
          </a:prstGeom>
        </p:spPr>
      </p:pic>
      <p:sp>
        <p:nvSpPr>
          <p:cNvPr id="23" name="文本框 22"/>
          <p:cNvSpPr txBox="1"/>
          <p:nvPr/>
        </p:nvSpPr>
        <p:spPr>
          <a:xfrm>
            <a:off x="603250" y="461804"/>
            <a:ext cx="902811"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目录</a:t>
            </a:r>
          </a:p>
        </p:txBody>
      </p:sp>
      <p:sp>
        <p:nvSpPr>
          <p:cNvPr id="24" name="文本框 23"/>
          <p:cNvSpPr txBox="1"/>
          <p:nvPr/>
        </p:nvSpPr>
        <p:spPr>
          <a:xfrm>
            <a:off x="603250" y="1037411"/>
            <a:ext cx="1228478" cy="400110"/>
          </a:xfrm>
          <a:prstGeom prst="rect">
            <a:avLst/>
          </a:prstGeom>
          <a:noFill/>
        </p:spPr>
        <p:txBody>
          <a:bodyPr wrap="none" rtlCol="0">
            <a:spAutoFit/>
          </a:bodyPr>
          <a:lstStyle/>
          <a:p>
            <a:r>
              <a:rPr lang="en-US" altLang="zh-CN" sz="2000" dirty="0">
                <a:solidFill>
                  <a:schemeClr val="tx1">
                    <a:lumMod val="85000"/>
                    <a:lumOff val="15000"/>
                  </a:schemeClr>
                </a:solidFill>
                <a:latin typeface="思源黑体 CN Light" panose="020B0300000000000000" pitchFamily="34" charset="-122"/>
                <a:ea typeface="思源黑体 CN Light" panose="020B0300000000000000" pitchFamily="34" charset="-122"/>
              </a:rPr>
              <a:t>Contents</a:t>
            </a:r>
            <a:endParaRPr lang="zh-CN" altLang="en-US" sz="20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cxnSp>
        <p:nvCxnSpPr>
          <p:cNvPr id="25" name="直接连接符 24"/>
          <p:cNvCxnSpPr/>
          <p:nvPr/>
        </p:nvCxnSpPr>
        <p:spPr>
          <a:xfrm>
            <a:off x="710406" y="1006455"/>
            <a:ext cx="129256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913606" y="2466975"/>
            <a:ext cx="2413794" cy="1343025"/>
            <a:chOff x="913606" y="2466975"/>
            <a:chExt cx="2413794" cy="1343025"/>
          </a:xfrm>
        </p:grpSpPr>
        <p:sp>
          <p:nvSpPr>
            <p:cNvPr id="87" name="矩形 86"/>
            <p:cNvSpPr/>
            <p:nvPr/>
          </p:nvSpPr>
          <p:spPr>
            <a:xfrm>
              <a:off x="913606" y="2466975"/>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1" name="图片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55" y="2604710"/>
              <a:ext cx="762000" cy="762000"/>
            </a:xfrm>
            <a:prstGeom prst="rect">
              <a:avLst/>
            </a:prstGeom>
          </p:spPr>
        </p:pic>
        <p:sp>
          <p:nvSpPr>
            <p:cNvPr id="103" name="矩形 102"/>
            <p:cNvSpPr/>
            <p:nvPr/>
          </p:nvSpPr>
          <p:spPr>
            <a:xfrm>
              <a:off x="1053061" y="3425256"/>
              <a:ext cx="826887" cy="323165"/>
            </a:xfrm>
            <a:prstGeom prst="rect">
              <a:avLst/>
            </a:prstGeom>
          </p:spPr>
          <p:txBody>
            <a:bodyPr wrap="square">
              <a:spAutoFit/>
            </a:bodyPr>
            <a:lstStyle/>
            <a:p>
              <a:pP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标题一</a:t>
              </a:r>
            </a:p>
          </p:txBody>
        </p:sp>
        <p:cxnSp>
          <p:nvCxnSpPr>
            <p:cNvPr id="104" name="直接连接符 103"/>
            <p:cNvCxnSpPr/>
            <p:nvPr/>
          </p:nvCxnSpPr>
          <p:spPr>
            <a:xfrm>
              <a:off x="2033165" y="2645618"/>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2084478" y="2572139"/>
              <a:ext cx="800219" cy="1200329"/>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一子标题</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二子标题</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三子标题</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四子标题</a:t>
              </a:r>
            </a:p>
          </p:txBody>
        </p:sp>
      </p:grpSp>
      <p:grpSp>
        <p:nvGrpSpPr>
          <p:cNvPr id="135" name="组合 134"/>
          <p:cNvGrpSpPr/>
          <p:nvPr/>
        </p:nvGrpSpPr>
        <p:grpSpPr>
          <a:xfrm>
            <a:off x="3529806" y="2466974"/>
            <a:ext cx="2413794" cy="1343025"/>
            <a:chOff x="3529806" y="2466974"/>
            <a:chExt cx="2413794" cy="1343025"/>
          </a:xfrm>
        </p:grpSpPr>
        <p:sp>
          <p:nvSpPr>
            <p:cNvPr id="88" name="矩形 87"/>
            <p:cNvSpPr/>
            <p:nvPr/>
          </p:nvSpPr>
          <p:spPr>
            <a:xfrm>
              <a:off x="3529806" y="2466974"/>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 name="图片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371" y="2604710"/>
              <a:ext cx="762000" cy="762000"/>
            </a:xfrm>
            <a:prstGeom prst="rect">
              <a:avLst/>
            </a:prstGeom>
          </p:spPr>
        </p:pic>
        <p:sp>
          <p:nvSpPr>
            <p:cNvPr id="106" name="矩形 105"/>
            <p:cNvSpPr/>
            <p:nvPr/>
          </p:nvSpPr>
          <p:spPr>
            <a:xfrm>
              <a:off x="3670864" y="3425256"/>
              <a:ext cx="826887" cy="323165"/>
            </a:xfrm>
            <a:prstGeom prst="rect">
              <a:avLst/>
            </a:prstGeom>
          </p:spPr>
          <p:txBody>
            <a:bodyPr wrap="square">
              <a:spAutoFit/>
            </a:bodyPr>
            <a:lstStyle/>
            <a:p>
              <a:pP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标题二</a:t>
              </a:r>
            </a:p>
          </p:txBody>
        </p:sp>
        <p:cxnSp>
          <p:nvCxnSpPr>
            <p:cNvPr id="107" name="直接连接符 106"/>
            <p:cNvCxnSpPr/>
            <p:nvPr/>
          </p:nvCxnSpPr>
          <p:spPr>
            <a:xfrm>
              <a:off x="4652799" y="2651774"/>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4656678" y="2572139"/>
              <a:ext cx="800219" cy="1200329"/>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一子标题</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二子标题</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三子标题</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四子标题</a:t>
              </a:r>
            </a:p>
          </p:txBody>
        </p:sp>
      </p:grpSp>
      <p:grpSp>
        <p:nvGrpSpPr>
          <p:cNvPr id="134" name="组合 133"/>
          <p:cNvGrpSpPr/>
          <p:nvPr/>
        </p:nvGrpSpPr>
        <p:grpSpPr>
          <a:xfrm>
            <a:off x="6146006" y="2466973"/>
            <a:ext cx="2413794" cy="1343025"/>
            <a:chOff x="6146006" y="2466973"/>
            <a:chExt cx="2413794" cy="1343025"/>
          </a:xfrm>
        </p:grpSpPr>
        <p:sp>
          <p:nvSpPr>
            <p:cNvPr id="89" name="矩形 88"/>
            <p:cNvSpPr/>
            <p:nvPr/>
          </p:nvSpPr>
          <p:spPr>
            <a:xfrm>
              <a:off x="6146006" y="2466973"/>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0" name="图片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8117" y="2604710"/>
              <a:ext cx="762000" cy="762000"/>
            </a:xfrm>
            <a:prstGeom prst="rect">
              <a:avLst/>
            </a:prstGeom>
          </p:spPr>
        </p:pic>
        <p:sp>
          <p:nvSpPr>
            <p:cNvPr id="109" name="矩形 108"/>
            <p:cNvSpPr/>
            <p:nvPr/>
          </p:nvSpPr>
          <p:spPr>
            <a:xfrm>
              <a:off x="6198819" y="3425256"/>
              <a:ext cx="1013839" cy="323165"/>
            </a:xfrm>
            <a:prstGeom prst="rect">
              <a:avLst/>
            </a:prstGeom>
          </p:spPr>
          <p:txBody>
            <a:bodyPr wrap="square">
              <a:spAutoFit/>
            </a:bodyPr>
            <a:lstStyle/>
            <a:p>
              <a:pP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域名服务</a:t>
              </a:r>
            </a:p>
          </p:txBody>
        </p:sp>
        <p:cxnSp>
          <p:nvCxnSpPr>
            <p:cNvPr id="110" name="直接连接符 109"/>
            <p:cNvCxnSpPr/>
            <p:nvPr/>
          </p:nvCxnSpPr>
          <p:spPr>
            <a:xfrm>
              <a:off x="7265603" y="2651774"/>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7272497" y="2572139"/>
              <a:ext cx="800219" cy="923330"/>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域名注册</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云解析</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域名备案</a:t>
              </a:r>
            </a:p>
          </p:txBody>
        </p:sp>
      </p:grpSp>
      <p:grpSp>
        <p:nvGrpSpPr>
          <p:cNvPr id="133" name="组合 132"/>
          <p:cNvGrpSpPr/>
          <p:nvPr/>
        </p:nvGrpSpPr>
        <p:grpSpPr>
          <a:xfrm>
            <a:off x="8762206" y="2466973"/>
            <a:ext cx="2413794" cy="1343025"/>
            <a:chOff x="8762206" y="2466973"/>
            <a:chExt cx="2413794" cy="1343025"/>
          </a:xfrm>
        </p:grpSpPr>
        <p:sp>
          <p:nvSpPr>
            <p:cNvPr id="90" name="矩形 89"/>
            <p:cNvSpPr/>
            <p:nvPr/>
          </p:nvSpPr>
          <p:spPr>
            <a:xfrm>
              <a:off x="8762206" y="2466973"/>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图片 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7300" y="2604710"/>
              <a:ext cx="762000" cy="762000"/>
            </a:xfrm>
            <a:prstGeom prst="rect">
              <a:avLst/>
            </a:prstGeom>
          </p:spPr>
        </p:pic>
        <p:sp>
          <p:nvSpPr>
            <p:cNvPr id="112" name="矩形 111"/>
            <p:cNvSpPr/>
            <p:nvPr/>
          </p:nvSpPr>
          <p:spPr>
            <a:xfrm>
              <a:off x="8938911" y="3425255"/>
              <a:ext cx="640750" cy="323165"/>
            </a:xfrm>
            <a:prstGeom prst="rect">
              <a:avLst/>
            </a:prstGeom>
          </p:spPr>
          <p:txBody>
            <a:bodyPr wrap="square">
              <a:spAutoFit/>
            </a:bodyPr>
            <a:lstStyle/>
            <a:p>
              <a:pPr algn="ct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安全</a:t>
              </a:r>
            </a:p>
          </p:txBody>
        </p:sp>
        <p:cxnSp>
          <p:nvCxnSpPr>
            <p:cNvPr id="113" name="直接连接符 112"/>
            <p:cNvCxnSpPr/>
            <p:nvPr/>
          </p:nvCxnSpPr>
          <p:spPr>
            <a:xfrm>
              <a:off x="9878790" y="2634770"/>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9885684" y="2572139"/>
              <a:ext cx="1261884" cy="1200329"/>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云安全</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大禹分布式防御</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天御业务防护</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应用乐固</a:t>
              </a:r>
            </a:p>
          </p:txBody>
        </p:sp>
      </p:grpSp>
      <p:grpSp>
        <p:nvGrpSpPr>
          <p:cNvPr id="129" name="组合 128"/>
          <p:cNvGrpSpPr/>
          <p:nvPr/>
        </p:nvGrpSpPr>
        <p:grpSpPr>
          <a:xfrm>
            <a:off x="913606" y="3977461"/>
            <a:ext cx="2413794" cy="1343025"/>
            <a:chOff x="913606" y="3977461"/>
            <a:chExt cx="2413794" cy="1343025"/>
          </a:xfrm>
        </p:grpSpPr>
        <p:sp>
          <p:nvSpPr>
            <p:cNvPr id="91" name="矩形 90"/>
            <p:cNvSpPr/>
            <p:nvPr/>
          </p:nvSpPr>
          <p:spPr>
            <a:xfrm>
              <a:off x="913606" y="3977461"/>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8" name="图片 9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815" y="4179887"/>
              <a:ext cx="762000" cy="762000"/>
            </a:xfrm>
            <a:prstGeom prst="rect">
              <a:avLst/>
            </a:prstGeom>
          </p:spPr>
        </p:pic>
        <p:sp>
          <p:nvSpPr>
            <p:cNvPr id="115" name="矩形 114"/>
            <p:cNvSpPr/>
            <p:nvPr/>
          </p:nvSpPr>
          <p:spPr>
            <a:xfrm>
              <a:off x="1043017" y="4901995"/>
              <a:ext cx="826887" cy="323165"/>
            </a:xfrm>
            <a:prstGeom prst="rect">
              <a:avLst/>
            </a:prstGeom>
          </p:spPr>
          <p:txBody>
            <a:bodyPr wrap="square">
              <a:spAutoFit/>
            </a:bodyPr>
            <a:lstStyle/>
            <a:p>
              <a:pPr algn="ct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数据库</a:t>
              </a:r>
            </a:p>
          </p:txBody>
        </p:sp>
        <p:cxnSp>
          <p:nvCxnSpPr>
            <p:cNvPr id="116" name="直接连接符 115"/>
            <p:cNvCxnSpPr/>
            <p:nvPr/>
          </p:nvCxnSpPr>
          <p:spPr>
            <a:xfrm>
              <a:off x="2023121" y="4122357"/>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2074434" y="4048878"/>
              <a:ext cx="984500" cy="1200329"/>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云数据库</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云存储</a:t>
              </a:r>
              <a:r>
                <a:rPr lang="en-US" altLang="zh-CN" sz="1200" dirty="0" err="1">
                  <a:solidFill>
                    <a:schemeClr val="bg1">
                      <a:lumMod val="50000"/>
                    </a:schemeClr>
                  </a:solidFill>
                  <a:latin typeface="思源黑体 CN Light" panose="020B0300000000000000" pitchFamily="34" charset="-122"/>
                  <a:ea typeface="思源黑体 CN Light" panose="020B0300000000000000" pitchFamily="34" charset="-122"/>
                </a:rPr>
                <a:t>redis</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rPr>
                <a:t>MongoDB</a:t>
              </a: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云缓存</a:t>
              </a:r>
            </a:p>
          </p:txBody>
        </p:sp>
      </p:grpSp>
      <p:grpSp>
        <p:nvGrpSpPr>
          <p:cNvPr id="137" name="组合 136"/>
          <p:cNvGrpSpPr/>
          <p:nvPr/>
        </p:nvGrpSpPr>
        <p:grpSpPr>
          <a:xfrm>
            <a:off x="3352557" y="3977460"/>
            <a:ext cx="2591043" cy="1343025"/>
            <a:chOff x="3352557" y="3977460"/>
            <a:chExt cx="2591043" cy="1343025"/>
          </a:xfrm>
        </p:grpSpPr>
        <p:grpSp>
          <p:nvGrpSpPr>
            <p:cNvPr id="130" name="组合 129"/>
            <p:cNvGrpSpPr/>
            <p:nvPr/>
          </p:nvGrpSpPr>
          <p:grpSpPr>
            <a:xfrm>
              <a:off x="3529806" y="3977460"/>
              <a:ext cx="2413794" cy="1343025"/>
              <a:chOff x="3529806" y="3977460"/>
              <a:chExt cx="2413794" cy="1343025"/>
            </a:xfrm>
          </p:grpSpPr>
          <p:sp>
            <p:nvSpPr>
              <p:cNvPr id="92" name="矩形 91"/>
              <p:cNvSpPr/>
              <p:nvPr/>
            </p:nvSpPr>
            <p:spPr>
              <a:xfrm>
                <a:off x="3529806" y="3977460"/>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7" name="图片 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493" y="4152492"/>
                <a:ext cx="762000" cy="762000"/>
              </a:xfrm>
              <a:prstGeom prst="rect">
                <a:avLst/>
              </a:prstGeom>
            </p:spPr>
          </p:pic>
          <p:cxnSp>
            <p:nvCxnSpPr>
              <p:cNvPr id="119" name="直接连接符 118"/>
              <p:cNvCxnSpPr/>
              <p:nvPr/>
            </p:nvCxnSpPr>
            <p:spPr>
              <a:xfrm>
                <a:off x="4656247" y="4131880"/>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4707560" y="4058401"/>
                <a:ext cx="1107996" cy="617605"/>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对象存储服务</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rPr>
                  <a:t>CDN</a:t>
                </a:r>
                <a:endPar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sp>
          <p:nvSpPr>
            <p:cNvPr id="118" name="矩形 117"/>
            <p:cNvSpPr/>
            <p:nvPr/>
          </p:nvSpPr>
          <p:spPr>
            <a:xfrm>
              <a:off x="3352557" y="4911518"/>
              <a:ext cx="1474060" cy="323165"/>
            </a:xfrm>
            <a:prstGeom prst="rect">
              <a:avLst/>
            </a:prstGeom>
          </p:spPr>
          <p:txBody>
            <a:bodyPr wrap="square">
              <a:spAutoFit/>
            </a:bodyPr>
            <a:lstStyle/>
            <a:p>
              <a:pPr algn="ct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存储与</a:t>
              </a:r>
              <a:r>
                <a:rPr lang="en-US" altLang="zh-CN"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CDN</a:t>
              </a:r>
              <a:endPar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136" name="组合 135"/>
          <p:cNvGrpSpPr/>
          <p:nvPr/>
        </p:nvGrpSpPr>
        <p:grpSpPr>
          <a:xfrm>
            <a:off x="5953058" y="3977459"/>
            <a:ext cx="2606742" cy="1343025"/>
            <a:chOff x="5953058" y="3977459"/>
            <a:chExt cx="2606742" cy="1343025"/>
          </a:xfrm>
        </p:grpSpPr>
        <p:grpSp>
          <p:nvGrpSpPr>
            <p:cNvPr id="131" name="组合 130"/>
            <p:cNvGrpSpPr/>
            <p:nvPr/>
          </p:nvGrpSpPr>
          <p:grpSpPr>
            <a:xfrm>
              <a:off x="6146006" y="3977459"/>
              <a:ext cx="2413794" cy="1343025"/>
              <a:chOff x="6146006" y="3977459"/>
              <a:chExt cx="2413794" cy="1343025"/>
            </a:xfrm>
          </p:grpSpPr>
          <p:sp>
            <p:nvSpPr>
              <p:cNvPr id="93" name="矩形 92"/>
              <p:cNvSpPr/>
              <p:nvPr/>
            </p:nvSpPr>
            <p:spPr>
              <a:xfrm>
                <a:off x="6146006" y="3977459"/>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图片 9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5567" y="4152492"/>
                <a:ext cx="762000" cy="762000"/>
              </a:xfrm>
              <a:prstGeom prst="rect">
                <a:avLst/>
              </a:prstGeom>
            </p:spPr>
          </p:pic>
          <p:cxnSp>
            <p:nvCxnSpPr>
              <p:cNvPr id="122" name="直接连接符 121"/>
              <p:cNvCxnSpPr/>
              <p:nvPr/>
            </p:nvCxnSpPr>
            <p:spPr>
              <a:xfrm>
                <a:off x="7256748" y="4113459"/>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7308061" y="4039980"/>
                <a:ext cx="800219" cy="1200329"/>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云服务器</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负载均衡</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私有网络</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专线接入</a:t>
                </a:r>
              </a:p>
            </p:txBody>
          </p:sp>
        </p:grpSp>
        <p:sp>
          <p:nvSpPr>
            <p:cNvPr id="121" name="矩形 120"/>
            <p:cNvSpPr/>
            <p:nvPr/>
          </p:nvSpPr>
          <p:spPr>
            <a:xfrm>
              <a:off x="5953058" y="4893097"/>
              <a:ext cx="1474060" cy="323165"/>
            </a:xfrm>
            <a:prstGeom prst="rect">
              <a:avLst/>
            </a:prstGeom>
          </p:spPr>
          <p:txBody>
            <a:bodyPr wrap="square">
              <a:spAutoFit/>
            </a:bodyPr>
            <a:lstStyle/>
            <a:p>
              <a:pPr algn="ct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计算与网络</a:t>
              </a:r>
            </a:p>
          </p:txBody>
        </p:sp>
      </p:grpSp>
      <p:grpSp>
        <p:nvGrpSpPr>
          <p:cNvPr id="132" name="组合 131"/>
          <p:cNvGrpSpPr/>
          <p:nvPr/>
        </p:nvGrpSpPr>
        <p:grpSpPr>
          <a:xfrm>
            <a:off x="8573119" y="3977459"/>
            <a:ext cx="2602881" cy="1343025"/>
            <a:chOff x="8573119" y="3977459"/>
            <a:chExt cx="2602881" cy="1343025"/>
          </a:xfrm>
        </p:grpSpPr>
        <p:sp>
          <p:nvSpPr>
            <p:cNvPr id="94" name="矩形 93"/>
            <p:cNvSpPr/>
            <p:nvPr/>
          </p:nvSpPr>
          <p:spPr>
            <a:xfrm>
              <a:off x="8762206" y="3977459"/>
              <a:ext cx="2413794" cy="1343025"/>
            </a:xfrm>
            <a:prstGeom prst="rect">
              <a:avLst/>
            </a:prstGeom>
            <a:solidFill>
              <a:schemeClr val="bg1"/>
            </a:solidFill>
            <a:ln>
              <a:noFill/>
            </a:ln>
            <a:effectLst>
              <a:outerShdw blurRad="12700" dist="12700" dir="2700000" algn="tl"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5" name="图片 9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7300" y="4127500"/>
              <a:ext cx="762000" cy="762000"/>
            </a:xfrm>
            <a:prstGeom prst="rect">
              <a:avLst/>
            </a:prstGeom>
          </p:spPr>
        </p:pic>
        <p:sp>
          <p:nvSpPr>
            <p:cNvPr id="124" name="矩形 123"/>
            <p:cNvSpPr/>
            <p:nvPr/>
          </p:nvSpPr>
          <p:spPr>
            <a:xfrm>
              <a:off x="8573119" y="4899773"/>
              <a:ext cx="1474060" cy="323165"/>
            </a:xfrm>
            <a:prstGeom prst="rect">
              <a:avLst/>
            </a:prstGeom>
          </p:spPr>
          <p:txBody>
            <a:bodyPr wrap="square">
              <a:spAutoFit/>
            </a:bodyPr>
            <a:lstStyle/>
            <a:p>
              <a:pPr algn="ctr">
                <a:lnSpc>
                  <a:spcPts val="18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监控</a:t>
              </a:r>
            </a:p>
          </p:txBody>
        </p:sp>
        <p:cxnSp>
          <p:nvCxnSpPr>
            <p:cNvPr id="125" name="直接连接符 124"/>
            <p:cNvCxnSpPr/>
            <p:nvPr/>
          </p:nvCxnSpPr>
          <p:spPr>
            <a:xfrm>
              <a:off x="9876809" y="4120135"/>
              <a:ext cx="0" cy="10619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9928122" y="4046656"/>
              <a:ext cx="800219" cy="923330"/>
            </a:xfrm>
            <a:prstGeom prst="rect">
              <a:avLst/>
            </a:prstGeom>
            <a:noFill/>
          </p:spPr>
          <p:txBody>
            <a:bodyPr wrap="none" rtlCol="0">
              <a:spAutoFit/>
            </a:bodyPr>
            <a:lstStyle/>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云监控</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云拔测</a:t>
              </a:r>
              <a:endParaRPr lang="en-US" altLang="zh-CN" sz="1200" dirty="0">
                <a:solidFill>
                  <a:schemeClr val="bg1">
                    <a:lumMod val="50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rPr>
                <a:t>蓝鲸平台</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ppt_x"/>
                                          </p:val>
                                        </p:tav>
                                        <p:tav tm="100000">
                                          <p:val>
                                            <p:strVal val="#ppt_x"/>
                                          </p:val>
                                        </p:tav>
                                      </p:tavLst>
                                    </p:anim>
                                    <p:anim calcmode="lin" valueType="num">
                                      <p:cBhvr additive="base">
                                        <p:cTn id="8" dur="500" fill="hold"/>
                                        <p:tgtEl>
                                          <p:spTgt spid="12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fill="hold"/>
                                        <p:tgtEl>
                                          <p:spTgt spid="135"/>
                                        </p:tgtEl>
                                        <p:attrNameLst>
                                          <p:attrName>ppt_x</p:attrName>
                                        </p:attrNameLst>
                                      </p:cBhvr>
                                      <p:tavLst>
                                        <p:tav tm="0">
                                          <p:val>
                                            <p:strVal val="#ppt_x"/>
                                          </p:val>
                                        </p:tav>
                                        <p:tav tm="100000">
                                          <p:val>
                                            <p:strVal val="#ppt_x"/>
                                          </p:val>
                                        </p:tav>
                                      </p:tavLst>
                                    </p:anim>
                                    <p:anim calcmode="lin" valueType="num">
                                      <p:cBhvr additive="base">
                                        <p:cTn id="12" dur="500" fill="hold"/>
                                        <p:tgtEl>
                                          <p:spTgt spid="13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500" fill="hold"/>
                                        <p:tgtEl>
                                          <p:spTgt spid="134"/>
                                        </p:tgtEl>
                                        <p:attrNameLst>
                                          <p:attrName>ppt_x</p:attrName>
                                        </p:attrNameLst>
                                      </p:cBhvr>
                                      <p:tavLst>
                                        <p:tav tm="0">
                                          <p:val>
                                            <p:strVal val="#ppt_x"/>
                                          </p:val>
                                        </p:tav>
                                        <p:tav tm="100000">
                                          <p:val>
                                            <p:strVal val="#ppt_x"/>
                                          </p:val>
                                        </p:tav>
                                      </p:tavLst>
                                    </p:anim>
                                    <p:anim calcmode="lin" valueType="num">
                                      <p:cBhvr additive="base">
                                        <p:cTn id="16" dur="500" fill="hold"/>
                                        <p:tgtEl>
                                          <p:spTgt spid="13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133"/>
                                        </p:tgtEl>
                                        <p:attrNameLst>
                                          <p:attrName>style.visibility</p:attrName>
                                        </p:attrNameLst>
                                      </p:cBhvr>
                                      <p:to>
                                        <p:strVal val="visible"/>
                                      </p:to>
                                    </p:set>
                                    <p:anim calcmode="lin" valueType="num">
                                      <p:cBhvr additive="base">
                                        <p:cTn id="19" dur="500" fill="hold"/>
                                        <p:tgtEl>
                                          <p:spTgt spid="133"/>
                                        </p:tgtEl>
                                        <p:attrNameLst>
                                          <p:attrName>ppt_x</p:attrName>
                                        </p:attrNameLst>
                                      </p:cBhvr>
                                      <p:tavLst>
                                        <p:tav tm="0">
                                          <p:val>
                                            <p:strVal val="#ppt_x"/>
                                          </p:val>
                                        </p:tav>
                                        <p:tav tm="100000">
                                          <p:val>
                                            <p:strVal val="#ppt_x"/>
                                          </p:val>
                                        </p:tav>
                                      </p:tavLst>
                                    </p:anim>
                                    <p:anim calcmode="lin" valueType="num">
                                      <p:cBhvr additive="base">
                                        <p:cTn id="20" dur="500" fill="hold"/>
                                        <p:tgtEl>
                                          <p:spTgt spid="1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decel="100000"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additive="base">
                                        <p:cTn id="24" dur="500" fill="hold"/>
                                        <p:tgtEl>
                                          <p:spTgt spid="129"/>
                                        </p:tgtEl>
                                        <p:attrNameLst>
                                          <p:attrName>ppt_x</p:attrName>
                                        </p:attrNameLst>
                                      </p:cBhvr>
                                      <p:tavLst>
                                        <p:tav tm="0">
                                          <p:val>
                                            <p:strVal val="#ppt_x"/>
                                          </p:val>
                                        </p:tav>
                                        <p:tav tm="100000">
                                          <p:val>
                                            <p:strVal val="#ppt_x"/>
                                          </p:val>
                                        </p:tav>
                                      </p:tavLst>
                                    </p:anim>
                                    <p:anim calcmode="lin" valueType="num">
                                      <p:cBhvr additive="base">
                                        <p:cTn id="25" dur="500" fill="hold"/>
                                        <p:tgtEl>
                                          <p:spTgt spid="129"/>
                                        </p:tgtEl>
                                        <p:attrNameLst>
                                          <p:attrName>ppt_y</p:attrName>
                                        </p:attrNameLst>
                                      </p:cBhvr>
                                      <p:tavLst>
                                        <p:tav tm="0">
                                          <p:val>
                                            <p:strVal val="0-#ppt_h/2"/>
                                          </p:val>
                                        </p:tav>
                                        <p:tav tm="100000">
                                          <p:val>
                                            <p:strVal val="#ppt_y"/>
                                          </p:val>
                                        </p:tav>
                                      </p:tavLst>
                                    </p:anim>
                                  </p:childTnLst>
                                </p:cTn>
                              </p:par>
                              <p:par>
                                <p:cTn id="26" presetID="2" presetClass="entr" presetSubtype="1" decel="100000" fill="hold" nodeType="withEffect">
                                  <p:stCondLst>
                                    <p:cond delay="100"/>
                                  </p:stCondLst>
                                  <p:childTnLst>
                                    <p:set>
                                      <p:cBhvr>
                                        <p:cTn id="27" dur="1" fill="hold">
                                          <p:stCondLst>
                                            <p:cond delay="0"/>
                                          </p:stCondLst>
                                        </p:cTn>
                                        <p:tgtEl>
                                          <p:spTgt spid="137"/>
                                        </p:tgtEl>
                                        <p:attrNameLst>
                                          <p:attrName>style.visibility</p:attrName>
                                        </p:attrNameLst>
                                      </p:cBhvr>
                                      <p:to>
                                        <p:strVal val="visible"/>
                                      </p:to>
                                    </p:set>
                                    <p:anim calcmode="lin" valueType="num">
                                      <p:cBhvr additive="base">
                                        <p:cTn id="28" dur="500" fill="hold"/>
                                        <p:tgtEl>
                                          <p:spTgt spid="137"/>
                                        </p:tgtEl>
                                        <p:attrNameLst>
                                          <p:attrName>ppt_x</p:attrName>
                                        </p:attrNameLst>
                                      </p:cBhvr>
                                      <p:tavLst>
                                        <p:tav tm="0">
                                          <p:val>
                                            <p:strVal val="#ppt_x"/>
                                          </p:val>
                                        </p:tav>
                                        <p:tav tm="100000">
                                          <p:val>
                                            <p:strVal val="#ppt_x"/>
                                          </p:val>
                                        </p:tav>
                                      </p:tavLst>
                                    </p:anim>
                                    <p:anim calcmode="lin" valueType="num">
                                      <p:cBhvr additive="base">
                                        <p:cTn id="29" dur="500" fill="hold"/>
                                        <p:tgtEl>
                                          <p:spTgt spid="137"/>
                                        </p:tgtEl>
                                        <p:attrNameLst>
                                          <p:attrName>ppt_y</p:attrName>
                                        </p:attrNameLst>
                                      </p:cBhvr>
                                      <p:tavLst>
                                        <p:tav tm="0">
                                          <p:val>
                                            <p:strVal val="0-#ppt_h/2"/>
                                          </p:val>
                                        </p:tav>
                                        <p:tav tm="100000">
                                          <p:val>
                                            <p:strVal val="#ppt_y"/>
                                          </p:val>
                                        </p:tav>
                                      </p:tavLst>
                                    </p:anim>
                                  </p:childTnLst>
                                </p:cTn>
                              </p:par>
                              <p:par>
                                <p:cTn id="30" presetID="2" presetClass="entr" presetSubtype="1" decel="100000" fill="hold" nodeType="withEffect">
                                  <p:stCondLst>
                                    <p:cond delay="200"/>
                                  </p:stCondLst>
                                  <p:childTnLst>
                                    <p:set>
                                      <p:cBhvr>
                                        <p:cTn id="31" dur="1" fill="hold">
                                          <p:stCondLst>
                                            <p:cond delay="0"/>
                                          </p:stCondLst>
                                        </p:cTn>
                                        <p:tgtEl>
                                          <p:spTgt spid="136"/>
                                        </p:tgtEl>
                                        <p:attrNameLst>
                                          <p:attrName>style.visibility</p:attrName>
                                        </p:attrNameLst>
                                      </p:cBhvr>
                                      <p:to>
                                        <p:strVal val="visible"/>
                                      </p:to>
                                    </p:set>
                                    <p:anim calcmode="lin" valueType="num">
                                      <p:cBhvr additive="base">
                                        <p:cTn id="32" dur="500" fill="hold"/>
                                        <p:tgtEl>
                                          <p:spTgt spid="136"/>
                                        </p:tgtEl>
                                        <p:attrNameLst>
                                          <p:attrName>ppt_x</p:attrName>
                                        </p:attrNameLst>
                                      </p:cBhvr>
                                      <p:tavLst>
                                        <p:tav tm="0">
                                          <p:val>
                                            <p:strVal val="#ppt_x"/>
                                          </p:val>
                                        </p:tav>
                                        <p:tav tm="100000">
                                          <p:val>
                                            <p:strVal val="#ppt_x"/>
                                          </p:val>
                                        </p:tav>
                                      </p:tavLst>
                                    </p:anim>
                                    <p:anim calcmode="lin" valueType="num">
                                      <p:cBhvr additive="base">
                                        <p:cTn id="33" dur="500" fill="hold"/>
                                        <p:tgtEl>
                                          <p:spTgt spid="136"/>
                                        </p:tgtEl>
                                        <p:attrNameLst>
                                          <p:attrName>ppt_y</p:attrName>
                                        </p:attrNameLst>
                                      </p:cBhvr>
                                      <p:tavLst>
                                        <p:tav tm="0">
                                          <p:val>
                                            <p:strVal val="0-#ppt_h/2"/>
                                          </p:val>
                                        </p:tav>
                                        <p:tav tm="100000">
                                          <p:val>
                                            <p:strVal val="#ppt_y"/>
                                          </p:val>
                                        </p:tav>
                                      </p:tavLst>
                                    </p:anim>
                                  </p:childTnLst>
                                </p:cTn>
                              </p:par>
                              <p:par>
                                <p:cTn id="34" presetID="2" presetClass="entr" presetSubtype="1" decel="100000" fill="hold" nodeType="withEffect">
                                  <p:stCondLst>
                                    <p:cond delay="300"/>
                                  </p:stCondLst>
                                  <p:childTnLst>
                                    <p:set>
                                      <p:cBhvr>
                                        <p:cTn id="35" dur="1" fill="hold">
                                          <p:stCondLst>
                                            <p:cond delay="0"/>
                                          </p:stCondLst>
                                        </p:cTn>
                                        <p:tgtEl>
                                          <p:spTgt spid="132"/>
                                        </p:tgtEl>
                                        <p:attrNameLst>
                                          <p:attrName>style.visibility</p:attrName>
                                        </p:attrNameLst>
                                      </p:cBhvr>
                                      <p:to>
                                        <p:strVal val="visible"/>
                                      </p:to>
                                    </p:set>
                                    <p:anim calcmode="lin" valueType="num">
                                      <p:cBhvr additive="base">
                                        <p:cTn id="36" dur="500" fill="hold"/>
                                        <p:tgtEl>
                                          <p:spTgt spid="132"/>
                                        </p:tgtEl>
                                        <p:attrNameLst>
                                          <p:attrName>ppt_x</p:attrName>
                                        </p:attrNameLst>
                                      </p:cBhvr>
                                      <p:tavLst>
                                        <p:tav tm="0">
                                          <p:val>
                                            <p:strVal val="#ppt_x"/>
                                          </p:val>
                                        </p:tav>
                                        <p:tav tm="100000">
                                          <p:val>
                                            <p:strVal val="#ppt_x"/>
                                          </p:val>
                                        </p:tav>
                                      </p:tavLst>
                                    </p:anim>
                                    <p:anim calcmode="lin" valueType="num">
                                      <p:cBhvr additive="base">
                                        <p:cTn id="37" dur="500" fill="hold"/>
                                        <p:tgtEl>
                                          <p:spTgt spid="1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330700"/>
          </a:xfrm>
          <a:prstGeom prst="rect">
            <a:avLst/>
          </a:prstGeom>
        </p:spPr>
      </p:pic>
      <p:sp>
        <p:nvSpPr>
          <p:cNvPr id="3" name="文本框 2"/>
          <p:cNvSpPr txBox="1"/>
          <p:nvPr/>
        </p:nvSpPr>
        <p:spPr>
          <a:xfrm>
            <a:off x="603250" y="461804"/>
            <a:ext cx="1620957"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公司介绍</a:t>
            </a:r>
          </a:p>
        </p:txBody>
      </p:sp>
      <p:sp>
        <p:nvSpPr>
          <p:cNvPr id="4" name="文本框 3"/>
          <p:cNvSpPr txBox="1"/>
          <p:nvPr/>
        </p:nvSpPr>
        <p:spPr>
          <a:xfrm>
            <a:off x="603250" y="1037411"/>
            <a:ext cx="2104294" cy="400110"/>
          </a:xfrm>
          <a:prstGeom prst="rect">
            <a:avLst/>
          </a:prstGeom>
          <a:noFill/>
        </p:spPr>
        <p:txBody>
          <a:bodyPr wrap="none" rtlCol="0">
            <a:spAutoFit/>
          </a:bodyPr>
          <a:lstStyle/>
          <a:p>
            <a:r>
              <a:rPr lang="en-US" altLang="zh-CN" sz="2000" dirty="0">
                <a:solidFill>
                  <a:schemeClr val="tx1">
                    <a:lumMod val="85000"/>
                    <a:lumOff val="15000"/>
                  </a:schemeClr>
                </a:solidFill>
                <a:latin typeface="思源黑体 CN Light" panose="020B0300000000000000" pitchFamily="34" charset="-122"/>
                <a:ea typeface="思源黑体 CN Light" panose="020B0300000000000000" pitchFamily="34" charset="-122"/>
              </a:rPr>
              <a:t>Company Profile</a:t>
            </a:r>
            <a:endParaRPr lang="zh-CN" altLang="en-US" sz="20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cxnSp>
        <p:nvCxnSpPr>
          <p:cNvPr id="5" name="直接连接符 4"/>
          <p:cNvCxnSpPr/>
          <p:nvPr/>
        </p:nvCxnSpPr>
        <p:spPr>
          <a:xfrm>
            <a:off x="710406" y="1006455"/>
            <a:ext cx="1893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9" name="图片 58"/>
          <p:cNvPicPr>
            <a:picLocks noChangeAspect="1"/>
          </p:cNvPicPr>
          <p:nvPr/>
        </p:nvPicPr>
        <p:blipFill rotWithShape="1">
          <a:blip r:embed="rId3">
            <a:extLst>
              <a:ext uri="{28A0092B-C50C-407E-A947-70E740481C1C}">
                <a14:useLocalDpi xmlns:a14="http://schemas.microsoft.com/office/drawing/2010/main" val="0"/>
              </a:ext>
            </a:extLst>
          </a:blip>
          <a:srcRect t="35943"/>
          <a:stretch>
            <a:fillRect/>
          </a:stretch>
        </p:blipFill>
        <p:spPr>
          <a:xfrm>
            <a:off x="1878013" y="4149940"/>
            <a:ext cx="8362950" cy="1750542"/>
          </a:xfrm>
          <a:prstGeom prst="rect">
            <a:avLst/>
          </a:prstGeom>
        </p:spPr>
      </p:pic>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4290" t="4282" r="86826" b="68880"/>
          <a:stretch>
            <a:fillRect/>
          </a:stretch>
        </p:blipFill>
        <p:spPr>
          <a:xfrm>
            <a:off x="7374150" y="4451545"/>
            <a:ext cx="742950" cy="733425"/>
          </a:xfrm>
          <a:prstGeom prst="rect">
            <a:avLst/>
          </a:prstGeom>
        </p:spPr>
      </p:pic>
      <p:sp>
        <p:nvSpPr>
          <p:cNvPr id="61" name="矩形 60"/>
          <p:cNvSpPr/>
          <p:nvPr/>
        </p:nvSpPr>
        <p:spPr>
          <a:xfrm>
            <a:off x="1877695" y="2286466"/>
            <a:ext cx="8363162" cy="1200329"/>
          </a:xfrm>
          <a:prstGeom prst="rect">
            <a:avLst/>
          </a:prstGeom>
        </p:spPr>
        <p:txBody>
          <a:bodyPr wrap="square">
            <a:spAutoFit/>
          </a:bodyPr>
          <a:lstStyle/>
          <a:p>
            <a:pPr>
              <a:lnSpc>
                <a:spcPct val="150000"/>
              </a:lnSpc>
              <a:spcAft>
                <a:spcPts val="1200"/>
              </a:spcAft>
            </a:pPr>
            <a:r>
              <a:rPr lang="zh-CN" altLang="en-US" sz="1600" dirty="0">
                <a:solidFill>
                  <a:srgbClr val="006ECC"/>
                </a:solidFill>
                <a:latin typeface="微软雅黑" panose="020B0503020204020204" pitchFamily="34" charset="-122"/>
                <a:ea typeface="微软雅黑" panose="020B0503020204020204" pitchFamily="34" charset="-122"/>
              </a:rPr>
              <a:t>蓝计划</a:t>
            </a:r>
            <a:r>
              <a:rPr lang="en-US" altLang="zh-CN" sz="1600" dirty="0">
                <a:solidFill>
                  <a:srgbClr val="006ECC"/>
                </a:solidFill>
                <a:latin typeface="微软雅黑" panose="020B0503020204020204" pitchFamily="34" charset="-122"/>
                <a:ea typeface="微软雅黑" panose="020B0503020204020204" pitchFamily="34" charset="-122"/>
              </a:rPr>
              <a:t>PPT</a:t>
            </a: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致力于为互联网行业提供演示服务，擅长融资、创业、招商、企业宣传类型</a:t>
            </a:r>
            <a:r>
              <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PPT</a:t>
            </a: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，有专业的互联网产品经理梳理演示思路，策划每一个细节。专业的设计师为你提供多种风格，追求极致演示，轻易不说完美。</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20000"/>
                                  </p:iterate>
                                  <p:childTnLst>
                                    <p:set>
                                      <p:cBhvr>
                                        <p:cTn id="6" dur="1" fill="hold">
                                          <p:stCondLst>
                                            <p:cond delay="0"/>
                                          </p:stCondLst>
                                        </p:cTn>
                                        <p:tgtEl>
                                          <p:spTgt spid="61"/>
                                        </p:tgtEl>
                                        <p:attrNameLst>
                                          <p:attrName>style.visibility</p:attrName>
                                        </p:attrNameLst>
                                      </p:cBhvr>
                                      <p:to>
                                        <p:strVal val="visible"/>
                                      </p:to>
                                    </p:set>
                                    <p:animEffect transition="in" filter="fade">
                                      <p:cBhvr>
                                        <p:cTn id="7" dur="150"/>
                                        <p:tgtEl>
                                          <p:spTgt spid="61"/>
                                        </p:tgtEl>
                                      </p:cBhvr>
                                    </p:animEffect>
                                  </p:childTnLst>
                                </p:cTn>
                              </p:par>
                              <p:par>
                                <p:cTn id="8" presetID="42"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anim calcmode="lin" valueType="num">
                                      <p:cBhvr>
                                        <p:cTn id="11" dur="500" fill="hold"/>
                                        <p:tgtEl>
                                          <p:spTgt spid="59"/>
                                        </p:tgtEl>
                                        <p:attrNameLst>
                                          <p:attrName>ppt_x</p:attrName>
                                        </p:attrNameLst>
                                      </p:cBhvr>
                                      <p:tavLst>
                                        <p:tav tm="0">
                                          <p:val>
                                            <p:strVal val="#ppt_x"/>
                                          </p:val>
                                        </p:tav>
                                        <p:tav tm="100000">
                                          <p:val>
                                            <p:strVal val="#ppt_x"/>
                                          </p:val>
                                        </p:tav>
                                      </p:tavLst>
                                    </p:anim>
                                    <p:anim calcmode="lin" valueType="num">
                                      <p:cBhvr>
                                        <p:cTn id="12" dur="500" fill="hold"/>
                                        <p:tgtEl>
                                          <p:spTgt spid="59"/>
                                        </p:tgtEl>
                                        <p:attrNameLst>
                                          <p:attrName>ppt_y</p:attrName>
                                        </p:attrNameLst>
                                      </p:cBhvr>
                                      <p:tavLst>
                                        <p:tav tm="0">
                                          <p:val>
                                            <p:strVal val="#ppt_y+.1"/>
                                          </p:val>
                                        </p:tav>
                                        <p:tav tm="100000">
                                          <p:val>
                                            <p:strVal val="#ppt_y"/>
                                          </p:val>
                                        </p:tav>
                                      </p:tavLst>
                                    </p:anim>
                                  </p:childTnLst>
                                </p:cTn>
                              </p:par>
                            </p:childTnLst>
                          </p:cTn>
                        </p:par>
                        <p:par>
                          <p:cTn id="13" fill="hold">
                            <p:stCondLst>
                              <p:cond delay="0"/>
                            </p:stCondLst>
                            <p:childTnLst>
                              <p:par>
                                <p:cTn id="14" presetID="49" presetClass="entr" presetSubtype="0" decel="100000"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 calcmode="lin" valueType="num">
                                      <p:cBhvr>
                                        <p:cTn id="18" dur="500" fill="hold"/>
                                        <p:tgtEl>
                                          <p:spTgt spid="60"/>
                                        </p:tgtEl>
                                        <p:attrNameLst>
                                          <p:attrName>style.rotation</p:attrName>
                                        </p:attrNameLst>
                                      </p:cBhvr>
                                      <p:tavLst>
                                        <p:tav tm="0">
                                          <p:val>
                                            <p:fltVal val="360"/>
                                          </p:val>
                                        </p:tav>
                                        <p:tav tm="100000">
                                          <p:val>
                                            <p:fltVal val="0"/>
                                          </p:val>
                                        </p:tav>
                                      </p:tavLst>
                                    </p:anim>
                                    <p:animEffect transition="in" filter="fade">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3250" y="500348"/>
            <a:ext cx="3416320"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我们的业务覆盖全球</a:t>
            </a:r>
          </a:p>
        </p:txBody>
      </p:sp>
      <p:sp>
        <p:nvSpPr>
          <p:cNvPr id="4" name="文本框 3"/>
          <p:cNvSpPr txBox="1"/>
          <p:nvPr/>
        </p:nvSpPr>
        <p:spPr>
          <a:xfrm>
            <a:off x="603250" y="1075955"/>
            <a:ext cx="1677062" cy="400110"/>
          </a:xfrm>
          <a:prstGeom prst="rect">
            <a:avLst/>
          </a:prstGeom>
          <a:noFill/>
        </p:spPr>
        <p:txBody>
          <a:bodyPr wrap="none" rtlCol="0">
            <a:spAutoFit/>
          </a:bodyPr>
          <a:lstStyle/>
          <a:p>
            <a:r>
              <a:rPr lang="en-US" altLang="zh-CN" sz="2000" dirty="0">
                <a:solidFill>
                  <a:schemeClr val="tx1">
                    <a:lumMod val="85000"/>
                    <a:lumOff val="15000"/>
                  </a:schemeClr>
                </a:solidFill>
                <a:latin typeface="思源黑体 CN Light" panose="020B0300000000000000" pitchFamily="34" charset="-122"/>
                <a:ea typeface="思源黑体 CN Light" panose="020B0300000000000000" pitchFamily="34" charset="-122"/>
              </a:rPr>
              <a:t>Our business</a:t>
            </a:r>
            <a:endParaRPr lang="zh-CN" altLang="en-US" sz="20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cxnSp>
        <p:nvCxnSpPr>
          <p:cNvPr id="6" name="直接连接符 5"/>
          <p:cNvCxnSpPr/>
          <p:nvPr/>
        </p:nvCxnSpPr>
        <p:spPr>
          <a:xfrm>
            <a:off x="710406" y="1044999"/>
            <a:ext cx="31051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11663" y="1939668"/>
            <a:ext cx="1537600" cy="1138774"/>
            <a:chOff x="666750" y="2813476"/>
            <a:chExt cx="1537600" cy="1138774"/>
          </a:xfrm>
        </p:grpSpPr>
        <p:sp>
          <p:nvSpPr>
            <p:cNvPr id="7" name="文本框 6"/>
            <p:cNvSpPr txBox="1"/>
            <p:nvPr/>
          </p:nvSpPr>
          <p:spPr>
            <a:xfrm>
              <a:off x="666750" y="2813476"/>
              <a:ext cx="1537600" cy="830997"/>
            </a:xfrm>
            <a:prstGeom prst="rect">
              <a:avLst/>
            </a:prstGeom>
            <a:noFill/>
          </p:spPr>
          <p:txBody>
            <a:bodyPr wrap="none" rtlCol="0">
              <a:spAutoFit/>
            </a:bodyPr>
            <a:lstStyle/>
            <a:p>
              <a:r>
                <a:rPr lang="en-US" altLang="zh-CN" sz="4800" dirty="0">
                  <a:solidFill>
                    <a:schemeClr val="bg1">
                      <a:lumMod val="50000"/>
                    </a:schemeClr>
                  </a:solidFill>
                  <a:latin typeface="等线 Light" panose="02010600030101010101" pitchFamily="2" charset="-122"/>
                  <a:ea typeface="等线 Light" panose="02010600030101010101" pitchFamily="2" charset="-122"/>
                </a:rPr>
                <a:t>400+</a:t>
              </a:r>
              <a:endParaRPr lang="zh-CN" altLang="en-US" sz="4800" dirty="0">
                <a:solidFill>
                  <a:schemeClr val="bg1">
                    <a:lumMod val="50000"/>
                  </a:schemeClr>
                </a:solidFill>
                <a:latin typeface="等线 Light" panose="02010600030101010101" pitchFamily="2" charset="-122"/>
                <a:ea typeface="等线 Light" panose="02010600030101010101" pitchFamily="2" charset="-122"/>
              </a:endParaRPr>
            </a:p>
          </p:txBody>
        </p:sp>
        <p:sp>
          <p:nvSpPr>
            <p:cNvPr id="8" name="文本框 7"/>
            <p:cNvSpPr txBox="1"/>
            <p:nvPr/>
          </p:nvSpPr>
          <p:spPr>
            <a:xfrm>
              <a:off x="864954" y="3644473"/>
              <a:ext cx="1082348" cy="307777"/>
            </a:xfrm>
            <a:prstGeom prst="rect">
              <a:avLst/>
            </a:prstGeom>
            <a:noFill/>
          </p:spPr>
          <p:txBody>
            <a:bodyPr wrap="none" rtlCol="0">
              <a:spAutoFit/>
            </a:bodyPr>
            <a:lstStyle/>
            <a:p>
              <a:r>
                <a:rPr lang="zh-CN" altLang="en-US" sz="1400" dirty="0">
                  <a:solidFill>
                    <a:schemeClr val="bg1">
                      <a:lumMod val="50000"/>
                    </a:schemeClr>
                  </a:solidFill>
                  <a:latin typeface="思源黑体 CN Light" panose="020B0300000000000000" pitchFamily="34" charset="-122"/>
                  <a:ea typeface="思源黑体 CN Light" panose="020B0300000000000000" pitchFamily="34" charset="-122"/>
                </a:rPr>
                <a:t>请输入文字</a:t>
              </a:r>
            </a:p>
          </p:txBody>
        </p:sp>
        <p:cxnSp>
          <p:nvCxnSpPr>
            <p:cNvPr id="10" name="直接连接符 9"/>
            <p:cNvCxnSpPr/>
            <p:nvPr/>
          </p:nvCxnSpPr>
          <p:spPr>
            <a:xfrm>
              <a:off x="773906" y="3570654"/>
              <a:ext cx="126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010150" y="0"/>
            <a:ext cx="6858000" cy="6858000"/>
            <a:chOff x="5010150" y="0"/>
            <a:chExt cx="6858000" cy="685800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150" y="0"/>
              <a:ext cx="6858000" cy="6858000"/>
            </a:xfrm>
            <a:prstGeom prst="rect">
              <a:avLst/>
            </a:prstGeom>
          </p:spPr>
        </p:pic>
        <p:sp>
          <p:nvSpPr>
            <p:cNvPr id="12" name="圆角矩形 11"/>
            <p:cNvSpPr/>
            <p:nvPr/>
          </p:nvSpPr>
          <p:spPr>
            <a:xfrm>
              <a:off x="9910763" y="1777743"/>
              <a:ext cx="1577117" cy="715224"/>
            </a:xfrm>
            <a:prstGeom prst="roundRect">
              <a:avLst>
                <a:gd name="adj" fmla="val 168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075652" y="1880532"/>
              <a:ext cx="1437837" cy="553998"/>
            </a:xfrm>
            <a:prstGeom prst="rect">
              <a:avLst/>
            </a:prstGeom>
            <a:noFill/>
          </p:spPr>
          <p:txBody>
            <a:bodyPr wrap="square" rtlCol="0">
              <a:spAutoFit/>
            </a:bodyPr>
            <a:lstStyle/>
            <a:p>
              <a:r>
                <a:rPr lang="zh-CN" altLang="en-US" sz="1000" dirty="0">
                  <a:solidFill>
                    <a:schemeClr val="bg1">
                      <a:lumMod val="50000"/>
                    </a:schemeClr>
                  </a:solidFill>
                  <a:latin typeface="思源黑体 CN Light" panose="020B0300000000000000" pitchFamily="34" charset="-122"/>
                  <a:ea typeface="思源黑体 CN Light" panose="020B0300000000000000" pitchFamily="34" charset="-122"/>
                </a:rPr>
                <a:t>这里是一段文字描述这里是一段文字描述</a:t>
              </a:r>
              <a:endParaRPr lang="en-US" altLang="zh-CN" sz="1000" dirty="0">
                <a:solidFill>
                  <a:schemeClr val="bg1">
                    <a:lumMod val="50000"/>
                  </a:schemeClr>
                </a:solidFill>
                <a:latin typeface="思源黑体 CN Light" panose="020B0300000000000000" pitchFamily="34" charset="-122"/>
                <a:ea typeface="思源黑体 CN Light" panose="020B0300000000000000" pitchFamily="34" charset="-122"/>
              </a:endParaRPr>
            </a:p>
            <a:p>
              <a:r>
                <a:rPr lang="zh-CN" altLang="en-US" sz="1000" dirty="0">
                  <a:solidFill>
                    <a:schemeClr val="bg1">
                      <a:lumMod val="50000"/>
                    </a:schemeClr>
                  </a:solidFill>
                  <a:latin typeface="思源黑体 CN Light" panose="020B0300000000000000" pitchFamily="34" charset="-122"/>
                  <a:ea typeface="思源黑体 CN Light" panose="020B0300000000000000" pitchFamily="34" charset="-122"/>
                </a:rPr>
                <a:t>这里是一段文字描述</a:t>
              </a:r>
            </a:p>
          </p:txBody>
        </p:sp>
      </p:grpSp>
      <p:grpSp>
        <p:nvGrpSpPr>
          <p:cNvPr id="21" name="组合 20"/>
          <p:cNvGrpSpPr/>
          <p:nvPr/>
        </p:nvGrpSpPr>
        <p:grpSpPr>
          <a:xfrm>
            <a:off x="806450" y="3246001"/>
            <a:ext cx="1534394" cy="1138774"/>
            <a:chOff x="668353" y="4125514"/>
            <a:chExt cx="1534394" cy="1138774"/>
          </a:xfrm>
        </p:grpSpPr>
        <p:sp>
          <p:nvSpPr>
            <p:cNvPr id="14" name="文本框 13"/>
            <p:cNvSpPr txBox="1"/>
            <p:nvPr/>
          </p:nvSpPr>
          <p:spPr>
            <a:xfrm>
              <a:off x="668353" y="4125514"/>
              <a:ext cx="1534394" cy="830997"/>
            </a:xfrm>
            <a:prstGeom prst="rect">
              <a:avLst/>
            </a:prstGeom>
            <a:noFill/>
          </p:spPr>
          <p:txBody>
            <a:bodyPr wrap="none" rtlCol="0">
              <a:spAutoFit/>
            </a:bodyPr>
            <a:lstStyle/>
            <a:p>
              <a:r>
                <a:rPr lang="en-US" altLang="zh-CN" sz="4800" dirty="0">
                  <a:solidFill>
                    <a:schemeClr val="bg1">
                      <a:lumMod val="50000"/>
                    </a:schemeClr>
                  </a:solidFill>
                  <a:latin typeface="等线 Light" panose="02010600030101010101" pitchFamily="2" charset="-122"/>
                  <a:ea typeface="等线 Light" panose="02010600030101010101" pitchFamily="2" charset="-122"/>
                </a:rPr>
                <a:t>20T+</a:t>
              </a:r>
              <a:endParaRPr lang="zh-CN" altLang="en-US" sz="4800" dirty="0">
                <a:solidFill>
                  <a:schemeClr val="bg1">
                    <a:lumMod val="50000"/>
                  </a:schemeClr>
                </a:solidFill>
                <a:latin typeface="等线 Light" panose="02010600030101010101" pitchFamily="2" charset="-122"/>
                <a:ea typeface="等线 Light" panose="02010600030101010101" pitchFamily="2" charset="-122"/>
              </a:endParaRPr>
            </a:p>
          </p:txBody>
        </p:sp>
        <p:sp>
          <p:nvSpPr>
            <p:cNvPr id="15" name="文本框 14"/>
            <p:cNvSpPr txBox="1"/>
            <p:nvPr/>
          </p:nvSpPr>
          <p:spPr>
            <a:xfrm>
              <a:off x="864954" y="4956511"/>
              <a:ext cx="1082348" cy="307777"/>
            </a:xfrm>
            <a:prstGeom prst="rect">
              <a:avLst/>
            </a:prstGeom>
            <a:noFill/>
          </p:spPr>
          <p:txBody>
            <a:bodyPr wrap="none" rtlCol="0">
              <a:spAutoFit/>
            </a:bodyPr>
            <a:lstStyle/>
            <a:p>
              <a:r>
                <a:rPr lang="zh-CN" altLang="en-US" sz="1400" dirty="0">
                  <a:solidFill>
                    <a:schemeClr val="bg1">
                      <a:lumMod val="50000"/>
                    </a:schemeClr>
                  </a:solidFill>
                  <a:latin typeface="思源黑体 CN Light" panose="020B0300000000000000" pitchFamily="34" charset="-122"/>
                  <a:ea typeface="思源黑体 CN Light" panose="020B0300000000000000" pitchFamily="34" charset="-122"/>
                </a:rPr>
                <a:t>请输入文字</a:t>
              </a:r>
            </a:p>
          </p:txBody>
        </p:sp>
        <p:cxnSp>
          <p:nvCxnSpPr>
            <p:cNvPr id="16" name="直接连接符 15"/>
            <p:cNvCxnSpPr/>
            <p:nvPr/>
          </p:nvCxnSpPr>
          <p:spPr>
            <a:xfrm>
              <a:off x="773906" y="4882692"/>
              <a:ext cx="126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06450" y="4552335"/>
            <a:ext cx="1264444" cy="1138774"/>
            <a:chOff x="773906" y="5338106"/>
            <a:chExt cx="1264444" cy="1138774"/>
          </a:xfrm>
        </p:grpSpPr>
        <p:sp>
          <p:nvSpPr>
            <p:cNvPr id="17" name="文本框 16"/>
            <p:cNvSpPr txBox="1"/>
            <p:nvPr/>
          </p:nvSpPr>
          <p:spPr>
            <a:xfrm>
              <a:off x="842512" y="5338106"/>
              <a:ext cx="1127232" cy="830997"/>
            </a:xfrm>
            <a:prstGeom prst="rect">
              <a:avLst/>
            </a:prstGeom>
            <a:noFill/>
          </p:spPr>
          <p:txBody>
            <a:bodyPr wrap="none" rtlCol="0">
              <a:spAutoFit/>
            </a:bodyPr>
            <a:lstStyle/>
            <a:p>
              <a:r>
                <a:rPr lang="en-US" altLang="zh-CN" sz="4800" dirty="0">
                  <a:solidFill>
                    <a:schemeClr val="bg1">
                      <a:lumMod val="50000"/>
                    </a:schemeClr>
                  </a:solidFill>
                  <a:latin typeface="等线 Light" panose="02010600030101010101" pitchFamily="2" charset="-122"/>
                  <a:ea typeface="等线 Light" panose="02010600030101010101" pitchFamily="2" charset="-122"/>
                </a:rPr>
                <a:t>30%</a:t>
              </a:r>
              <a:endParaRPr lang="zh-CN" altLang="en-US" sz="4800" dirty="0">
                <a:solidFill>
                  <a:schemeClr val="bg1">
                    <a:lumMod val="50000"/>
                  </a:schemeClr>
                </a:solidFill>
                <a:latin typeface="等线 Light" panose="02010600030101010101" pitchFamily="2" charset="-122"/>
                <a:ea typeface="等线 Light" panose="02010600030101010101" pitchFamily="2" charset="-122"/>
              </a:endParaRPr>
            </a:p>
          </p:txBody>
        </p:sp>
        <p:sp>
          <p:nvSpPr>
            <p:cNvPr id="18" name="文本框 17"/>
            <p:cNvSpPr txBox="1"/>
            <p:nvPr/>
          </p:nvSpPr>
          <p:spPr>
            <a:xfrm>
              <a:off x="864954" y="6169103"/>
              <a:ext cx="1082348" cy="307777"/>
            </a:xfrm>
            <a:prstGeom prst="rect">
              <a:avLst/>
            </a:prstGeom>
            <a:noFill/>
          </p:spPr>
          <p:txBody>
            <a:bodyPr wrap="none" rtlCol="0">
              <a:spAutoFit/>
            </a:bodyPr>
            <a:lstStyle/>
            <a:p>
              <a:r>
                <a:rPr lang="zh-CN" altLang="en-US" sz="1400" dirty="0">
                  <a:solidFill>
                    <a:schemeClr val="bg1">
                      <a:lumMod val="50000"/>
                    </a:schemeClr>
                  </a:solidFill>
                  <a:latin typeface="思源黑体 CN Light" panose="020B0300000000000000" pitchFamily="34" charset="-122"/>
                  <a:ea typeface="思源黑体 CN Light" panose="020B0300000000000000" pitchFamily="34" charset="-122"/>
                </a:rPr>
                <a:t>请输入文字</a:t>
              </a:r>
            </a:p>
          </p:txBody>
        </p:sp>
        <p:cxnSp>
          <p:nvCxnSpPr>
            <p:cNvPr id="19" name="直接连接符 18"/>
            <p:cNvCxnSpPr/>
            <p:nvPr/>
          </p:nvCxnSpPr>
          <p:spPr>
            <a:xfrm>
              <a:off x="773906" y="6095284"/>
              <a:ext cx="12644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 calcmode="lin" valueType="num">
                                      <p:cBhvr>
                                        <p:cTn id="16" dur="500" fill="hold"/>
                                        <p:tgtEl>
                                          <p:spTgt spid="20"/>
                                        </p:tgtEl>
                                        <p:attrNameLst>
                                          <p:attrName>style.rotation</p:attrName>
                                        </p:attrNameLst>
                                      </p:cBhvr>
                                      <p:tavLst>
                                        <p:tav tm="0">
                                          <p:val>
                                            <p:fltVal val="90"/>
                                          </p:val>
                                        </p:tav>
                                        <p:tav tm="100000">
                                          <p:val>
                                            <p:fltVal val="0"/>
                                          </p:val>
                                        </p:tav>
                                      </p:tavLst>
                                    </p:anim>
                                    <p:animEffect transition="in" filter="fade">
                                      <p:cBhvr>
                                        <p:cTn id="17" dur="500"/>
                                        <p:tgtEl>
                                          <p:spTgt spid="20"/>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 calcmode="lin" valueType="num">
                                      <p:cBhvr>
                                        <p:cTn id="23" dur="500" fill="hold"/>
                                        <p:tgtEl>
                                          <p:spTgt spid="21"/>
                                        </p:tgtEl>
                                        <p:attrNameLst>
                                          <p:attrName>style.rotation</p:attrName>
                                        </p:attrNameLst>
                                      </p:cBhvr>
                                      <p:tavLst>
                                        <p:tav tm="0">
                                          <p:val>
                                            <p:fltVal val="90"/>
                                          </p:val>
                                        </p:tav>
                                        <p:tav tm="100000">
                                          <p:val>
                                            <p:fltVal val="0"/>
                                          </p:val>
                                        </p:tav>
                                      </p:tavLst>
                                    </p:anim>
                                    <p:animEffect transition="in" filter="fade">
                                      <p:cBhvr>
                                        <p:cTn id="24" dur="500"/>
                                        <p:tgtEl>
                                          <p:spTgt spid="21"/>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 calcmode="lin" valueType="num">
                                      <p:cBhvr>
                                        <p:cTn id="30" dur="500" fill="hold"/>
                                        <p:tgtEl>
                                          <p:spTgt spid="22"/>
                                        </p:tgtEl>
                                        <p:attrNameLst>
                                          <p:attrName>style.rotation</p:attrName>
                                        </p:attrNameLst>
                                      </p:cBhvr>
                                      <p:tavLst>
                                        <p:tav tm="0">
                                          <p:val>
                                            <p:fltVal val="90"/>
                                          </p:val>
                                        </p:tav>
                                        <p:tav tm="100000">
                                          <p:val>
                                            <p:fltVal val="0"/>
                                          </p:val>
                                        </p:tav>
                                      </p:tavLst>
                                    </p:anim>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348" r="14517"/>
          <a:stretch>
            <a:fillRect/>
          </a:stretch>
        </p:blipFill>
        <p:spPr>
          <a:xfrm>
            <a:off x="-29029" y="0"/>
            <a:ext cx="12230554" cy="6858000"/>
          </a:xfrm>
          <a:prstGeom prst="rect">
            <a:avLst/>
          </a:prstGeom>
        </p:spPr>
      </p:pic>
      <p:sp>
        <p:nvSpPr>
          <p:cNvPr id="7" name="文本框 6"/>
          <p:cNvSpPr txBox="1"/>
          <p:nvPr/>
        </p:nvSpPr>
        <p:spPr>
          <a:xfrm>
            <a:off x="603250" y="461804"/>
            <a:ext cx="3416320" cy="523220"/>
          </a:xfrm>
          <a:prstGeom prst="rect">
            <a:avLst/>
          </a:prstGeom>
          <a:noFill/>
        </p:spPr>
        <p:txBody>
          <a:bodyPr wrap="none" rtlCol="0">
            <a:spAutoFit/>
          </a:bodyPr>
          <a:lstStyle/>
          <a:p>
            <a:r>
              <a:rPr lang="zh-CN" altLang="en-US" sz="2800" dirty="0">
                <a:solidFill>
                  <a:schemeClr val="bg1"/>
                </a:solidFill>
                <a:latin typeface="思源黑体 CN Light" panose="020B0300000000000000" pitchFamily="34" charset="-122"/>
                <a:ea typeface="思源黑体 CN Light" panose="020B0300000000000000" pitchFamily="34" charset="-122"/>
              </a:rPr>
              <a:t>在云端继续你的业务</a:t>
            </a:r>
          </a:p>
        </p:txBody>
      </p:sp>
      <p:sp>
        <p:nvSpPr>
          <p:cNvPr id="8" name="文本框 7"/>
          <p:cNvSpPr txBox="1"/>
          <p:nvPr/>
        </p:nvSpPr>
        <p:spPr>
          <a:xfrm>
            <a:off x="603250" y="1037411"/>
            <a:ext cx="8618065" cy="369332"/>
          </a:xfrm>
          <a:prstGeom prst="rect">
            <a:avLst/>
          </a:prstGeom>
          <a:noFill/>
        </p:spPr>
        <p:txBody>
          <a:bodyPr wrap="none" rtlCol="0">
            <a:spAutoFit/>
          </a:bodyPr>
          <a:lstStyle/>
          <a:p>
            <a:r>
              <a:rPr lang="zh-CN" altLang="en-US" dirty="0">
                <a:solidFill>
                  <a:schemeClr val="bg1"/>
                </a:solidFill>
                <a:latin typeface="思源黑体 CN Light" panose="020B0300000000000000" pitchFamily="34" charset="-122"/>
                <a:ea typeface="思源黑体 CN Light" panose="020B0300000000000000" pitchFamily="34" charset="-122"/>
              </a:rPr>
              <a:t>不管你处于什么行业，腾讯云已定制多套解决方案，助你轻松跨入“互联网</a:t>
            </a:r>
            <a:r>
              <a:rPr lang="en-US" altLang="zh-CN" dirty="0">
                <a:solidFill>
                  <a:schemeClr val="bg1"/>
                </a:solidFill>
                <a:latin typeface="思源黑体 CN Light" panose="020B0300000000000000" pitchFamily="34" charset="-122"/>
                <a:ea typeface="思源黑体 CN Light" panose="020B0300000000000000" pitchFamily="34" charset="-122"/>
              </a:rPr>
              <a:t>+”</a:t>
            </a:r>
            <a:r>
              <a:rPr lang="zh-CN" altLang="en-US" dirty="0">
                <a:solidFill>
                  <a:schemeClr val="bg1"/>
                </a:solidFill>
                <a:latin typeface="思源黑体 CN Light" panose="020B0300000000000000" pitchFamily="34" charset="-122"/>
                <a:ea typeface="思源黑体 CN Light" panose="020B0300000000000000" pitchFamily="34" charset="-122"/>
              </a:rPr>
              <a:t>时代</a:t>
            </a:r>
          </a:p>
        </p:txBody>
      </p:sp>
      <p:cxnSp>
        <p:nvCxnSpPr>
          <p:cNvPr id="9" name="直接连接符 8"/>
          <p:cNvCxnSpPr/>
          <p:nvPr/>
        </p:nvCxnSpPr>
        <p:spPr>
          <a:xfrm>
            <a:off x="710406" y="1006455"/>
            <a:ext cx="55760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962236" y="2152571"/>
            <a:ext cx="1507990" cy="1507990"/>
            <a:chOff x="1962236" y="2152571"/>
            <a:chExt cx="1507990" cy="1507990"/>
          </a:xfrm>
        </p:grpSpPr>
        <p:sp>
          <p:nvSpPr>
            <p:cNvPr id="16" name="圆角矩形 15"/>
            <p:cNvSpPr/>
            <p:nvPr/>
          </p:nvSpPr>
          <p:spPr>
            <a:xfrm>
              <a:off x="1962236" y="2152571"/>
              <a:ext cx="1507990" cy="1507990"/>
            </a:xfrm>
            <a:prstGeom prst="roundRect">
              <a:avLst>
                <a:gd name="adj" fmla="val 637"/>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731" y="2334129"/>
              <a:ext cx="1143000" cy="1143000"/>
            </a:xfrm>
            <a:prstGeom prst="rect">
              <a:avLst/>
            </a:prstGeom>
          </p:spPr>
        </p:pic>
      </p:grpSp>
      <p:grpSp>
        <p:nvGrpSpPr>
          <p:cNvPr id="5" name="组合 4"/>
          <p:cNvGrpSpPr/>
          <p:nvPr/>
        </p:nvGrpSpPr>
        <p:grpSpPr>
          <a:xfrm>
            <a:off x="5342950" y="2152571"/>
            <a:ext cx="1507990" cy="1507990"/>
            <a:chOff x="5342950" y="2152571"/>
            <a:chExt cx="1507990" cy="1507990"/>
          </a:xfrm>
        </p:grpSpPr>
        <p:sp>
          <p:nvSpPr>
            <p:cNvPr id="18" name="圆角矩形 17"/>
            <p:cNvSpPr/>
            <p:nvPr/>
          </p:nvSpPr>
          <p:spPr>
            <a:xfrm>
              <a:off x="5342950" y="2152571"/>
              <a:ext cx="1507990" cy="1507990"/>
            </a:xfrm>
            <a:prstGeom prst="roundRect">
              <a:avLst>
                <a:gd name="adj" fmla="val 637"/>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88" y="2344075"/>
              <a:ext cx="1143000" cy="1143000"/>
            </a:xfrm>
            <a:prstGeom prst="rect">
              <a:avLst/>
            </a:prstGeom>
          </p:spPr>
        </p:pic>
      </p:grpSp>
      <p:grpSp>
        <p:nvGrpSpPr>
          <p:cNvPr id="4" name="组合 3"/>
          <p:cNvGrpSpPr/>
          <p:nvPr/>
        </p:nvGrpSpPr>
        <p:grpSpPr>
          <a:xfrm>
            <a:off x="3652593" y="2152571"/>
            <a:ext cx="1507990" cy="1507990"/>
            <a:chOff x="3652593" y="2152571"/>
            <a:chExt cx="1507990" cy="1507990"/>
          </a:xfrm>
        </p:grpSpPr>
        <p:sp>
          <p:nvSpPr>
            <p:cNvPr id="17" name="圆角矩形 16"/>
            <p:cNvSpPr/>
            <p:nvPr/>
          </p:nvSpPr>
          <p:spPr>
            <a:xfrm>
              <a:off x="3652593" y="2152571"/>
              <a:ext cx="1507990" cy="1507990"/>
            </a:xfrm>
            <a:prstGeom prst="roundRect">
              <a:avLst>
                <a:gd name="adj" fmla="val 637"/>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629" y="2235376"/>
              <a:ext cx="1340506" cy="1340506"/>
            </a:xfrm>
            <a:prstGeom prst="rect">
              <a:avLst/>
            </a:prstGeom>
          </p:spPr>
        </p:pic>
      </p:grpSp>
      <p:grpSp>
        <p:nvGrpSpPr>
          <p:cNvPr id="10" name="组合 9"/>
          <p:cNvGrpSpPr/>
          <p:nvPr/>
        </p:nvGrpSpPr>
        <p:grpSpPr>
          <a:xfrm>
            <a:off x="8723663" y="2152571"/>
            <a:ext cx="1507990" cy="1507990"/>
            <a:chOff x="8723663" y="2152571"/>
            <a:chExt cx="1507990" cy="1507990"/>
          </a:xfrm>
        </p:grpSpPr>
        <p:sp>
          <p:nvSpPr>
            <p:cNvPr id="20" name="圆角矩形 19"/>
            <p:cNvSpPr/>
            <p:nvPr/>
          </p:nvSpPr>
          <p:spPr>
            <a:xfrm>
              <a:off x="8723663" y="2152571"/>
              <a:ext cx="1507990" cy="1507990"/>
            </a:xfrm>
            <a:prstGeom prst="roundRect">
              <a:avLst>
                <a:gd name="adj" fmla="val 637"/>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992" y="2344075"/>
              <a:ext cx="1143000" cy="1143000"/>
            </a:xfrm>
            <a:prstGeom prst="rect">
              <a:avLst/>
            </a:prstGeom>
          </p:spPr>
        </p:pic>
      </p:grpSp>
      <p:grpSp>
        <p:nvGrpSpPr>
          <p:cNvPr id="6" name="组合 5"/>
          <p:cNvGrpSpPr/>
          <p:nvPr/>
        </p:nvGrpSpPr>
        <p:grpSpPr>
          <a:xfrm>
            <a:off x="7033307" y="2152571"/>
            <a:ext cx="1507990" cy="1507990"/>
            <a:chOff x="7033307" y="2152571"/>
            <a:chExt cx="1507990" cy="1507990"/>
          </a:xfrm>
        </p:grpSpPr>
        <p:sp>
          <p:nvSpPr>
            <p:cNvPr id="19" name="圆角矩形 18"/>
            <p:cNvSpPr/>
            <p:nvPr/>
          </p:nvSpPr>
          <p:spPr>
            <a:xfrm>
              <a:off x="7033307" y="2152571"/>
              <a:ext cx="1507990" cy="1507990"/>
            </a:xfrm>
            <a:prstGeom prst="roundRect">
              <a:avLst>
                <a:gd name="adj" fmla="val 637"/>
              </a:avLst>
            </a:prstGeom>
            <a:solidFill>
              <a:schemeClr val="bg1">
                <a:alpha val="3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5048" y="2213321"/>
              <a:ext cx="1404508" cy="1404508"/>
            </a:xfrm>
            <a:prstGeom prst="rect">
              <a:avLst/>
            </a:prstGeom>
          </p:spPr>
        </p:pic>
      </p:grpSp>
      <p:pic>
        <p:nvPicPr>
          <p:cNvPr id="1026" name="Picture 2" descr="http://imgcache.qq.com/open_proj/proj_qcloud_v2/gateway/portal/css/img/home/solution/game/tit.png"/>
          <p:cNvPicPr>
            <a:picLocks noChangeAspect="1" noChangeArrowheads="1"/>
          </p:cNvPicPr>
          <p:nvPr/>
        </p:nvPicPr>
        <p:blipFill rotWithShape="1">
          <a:blip r:embed="rId8">
            <a:extLst>
              <a:ext uri="{28A0092B-C50C-407E-A947-70E740481C1C}">
                <a14:useLocalDpi xmlns:a14="http://schemas.microsoft.com/office/drawing/2010/main" val="0"/>
              </a:ext>
            </a:extLst>
          </a:blip>
          <a:srcRect l="85268"/>
          <a:stretch>
            <a:fillRect/>
          </a:stretch>
        </p:blipFill>
        <p:spPr bwMode="auto">
          <a:xfrm>
            <a:off x="3676913" y="4182415"/>
            <a:ext cx="412798" cy="513241"/>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1962235" y="4799791"/>
            <a:ext cx="8269417" cy="830997"/>
          </a:xfrm>
          <a:prstGeom prst="rect">
            <a:avLst/>
          </a:prstGeom>
        </p:spPr>
        <p:txBody>
          <a:bodyPr wrap="square">
            <a:spAutoFit/>
          </a:bodyPr>
          <a:lstStyle/>
          <a:p>
            <a:r>
              <a:rPr lang="zh-CN" altLang="en-US" sz="1600" dirty="0">
                <a:solidFill>
                  <a:schemeClr val="bg1"/>
                </a:solidFill>
                <a:latin typeface="思源黑体 CN Light" panose="020B0300000000000000" pitchFamily="34" charset="-122"/>
                <a:ea typeface="思源黑体 CN Light" panose="020B0300000000000000" pitchFamily="34" charset="-122"/>
              </a:rPr>
              <a:t>腾讯云信心共享海量游戏运营经验，致力于打造高质量、全方位生态的游戏云服务平台。高可用，高性能的基础设施、丰富的游戏特色产品、大平台优质渠道资源、以及丰厚的专项扶持金，助力您的游戏业务腾飞。</a:t>
            </a:r>
          </a:p>
        </p:txBody>
      </p:sp>
      <p:sp>
        <p:nvSpPr>
          <p:cNvPr id="24" name="矩形 23"/>
          <p:cNvSpPr/>
          <p:nvPr/>
        </p:nvSpPr>
        <p:spPr>
          <a:xfrm>
            <a:off x="1958545" y="4331701"/>
            <a:ext cx="1762021" cy="400110"/>
          </a:xfrm>
          <a:prstGeom prst="rect">
            <a:avLst/>
          </a:prstGeom>
        </p:spPr>
        <p:txBody>
          <a:bodyPr wrap="none">
            <a:spAutoFit/>
          </a:bodyPr>
          <a:lstStyle/>
          <a:p>
            <a:r>
              <a:rPr lang="zh-CN" altLang="en-US" sz="2000" b="1" dirty="0">
                <a:solidFill>
                  <a:schemeClr val="bg1"/>
                </a:solidFill>
                <a:latin typeface="思源黑体 CN Light" panose="020B0300000000000000" pitchFamily="34" charset="-122"/>
                <a:ea typeface="思源黑体 CN Light" panose="020B0300000000000000" pitchFamily="34" charset="-122"/>
              </a:rPr>
              <a:t>游戏解决方案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05000" y="105000"/>
                                    </p:animScale>
                                  </p:childTnLst>
                                </p:cTn>
                              </p:par>
                              <p:par>
                                <p:cTn id="7" presetID="23" presetClass="entr" presetSubtype="52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350" fill="hold"/>
                                        <p:tgtEl>
                                          <p:spTgt spid="3"/>
                                        </p:tgtEl>
                                        <p:attrNameLst>
                                          <p:attrName>ppt_w</p:attrName>
                                        </p:attrNameLst>
                                      </p:cBhvr>
                                      <p:tavLst>
                                        <p:tav tm="0">
                                          <p:val>
                                            <p:fltVal val="0"/>
                                          </p:val>
                                        </p:tav>
                                        <p:tav tm="100000">
                                          <p:val>
                                            <p:strVal val="#ppt_w"/>
                                          </p:val>
                                        </p:tav>
                                      </p:tavLst>
                                    </p:anim>
                                    <p:anim calcmode="lin" valueType="num">
                                      <p:cBhvr>
                                        <p:cTn id="10" dur="350" fill="hold"/>
                                        <p:tgtEl>
                                          <p:spTgt spid="3"/>
                                        </p:tgtEl>
                                        <p:attrNameLst>
                                          <p:attrName>ppt_h</p:attrName>
                                        </p:attrNameLst>
                                      </p:cBhvr>
                                      <p:tavLst>
                                        <p:tav tm="0">
                                          <p:val>
                                            <p:fltVal val="0"/>
                                          </p:val>
                                        </p:tav>
                                        <p:tav tm="100000">
                                          <p:val>
                                            <p:strVal val="#ppt_h"/>
                                          </p:val>
                                        </p:tav>
                                      </p:tavLst>
                                    </p:anim>
                                    <p:anim calcmode="lin" valueType="num">
                                      <p:cBhvr>
                                        <p:cTn id="11" dur="350" fill="hold"/>
                                        <p:tgtEl>
                                          <p:spTgt spid="3"/>
                                        </p:tgtEl>
                                        <p:attrNameLst>
                                          <p:attrName>ppt_x</p:attrName>
                                        </p:attrNameLst>
                                      </p:cBhvr>
                                      <p:tavLst>
                                        <p:tav tm="0">
                                          <p:val>
                                            <p:fltVal val="0.5"/>
                                          </p:val>
                                        </p:tav>
                                        <p:tav tm="100000">
                                          <p:val>
                                            <p:strVal val="#ppt_x"/>
                                          </p:val>
                                        </p:tav>
                                      </p:tavLst>
                                    </p:anim>
                                    <p:anim calcmode="lin" valueType="num">
                                      <p:cBhvr>
                                        <p:cTn id="12" dur="350" fill="hold"/>
                                        <p:tgtEl>
                                          <p:spTgt spid="3"/>
                                        </p:tgtEl>
                                        <p:attrNameLst>
                                          <p:attrName>ppt_y</p:attrName>
                                        </p:attrNameLst>
                                      </p:cBhvr>
                                      <p:tavLst>
                                        <p:tav tm="0">
                                          <p:val>
                                            <p:fltVal val="0.5"/>
                                          </p:val>
                                        </p:tav>
                                        <p:tav tm="100000">
                                          <p:val>
                                            <p:strVal val="#ppt_y"/>
                                          </p:val>
                                        </p:tav>
                                      </p:tavLst>
                                    </p:anim>
                                  </p:childTnLst>
                                </p:cTn>
                              </p:par>
                              <p:par>
                                <p:cTn id="13" presetID="23" presetClass="entr" presetSubtype="528" fill="hold" nodeType="withEffect">
                                  <p:stCondLst>
                                    <p:cond delay="350"/>
                                  </p:stCondLst>
                                  <p:childTnLst>
                                    <p:set>
                                      <p:cBhvr>
                                        <p:cTn id="14" dur="1" fill="hold">
                                          <p:stCondLst>
                                            <p:cond delay="0"/>
                                          </p:stCondLst>
                                        </p:cTn>
                                        <p:tgtEl>
                                          <p:spTgt spid="4"/>
                                        </p:tgtEl>
                                        <p:attrNameLst>
                                          <p:attrName>style.visibility</p:attrName>
                                        </p:attrNameLst>
                                      </p:cBhvr>
                                      <p:to>
                                        <p:strVal val="visible"/>
                                      </p:to>
                                    </p:set>
                                    <p:anim calcmode="lin" valueType="num">
                                      <p:cBhvr>
                                        <p:cTn id="15" dur="350" fill="hold"/>
                                        <p:tgtEl>
                                          <p:spTgt spid="4"/>
                                        </p:tgtEl>
                                        <p:attrNameLst>
                                          <p:attrName>ppt_w</p:attrName>
                                        </p:attrNameLst>
                                      </p:cBhvr>
                                      <p:tavLst>
                                        <p:tav tm="0">
                                          <p:val>
                                            <p:fltVal val="0"/>
                                          </p:val>
                                        </p:tav>
                                        <p:tav tm="100000">
                                          <p:val>
                                            <p:strVal val="#ppt_w"/>
                                          </p:val>
                                        </p:tav>
                                      </p:tavLst>
                                    </p:anim>
                                    <p:anim calcmode="lin" valueType="num">
                                      <p:cBhvr>
                                        <p:cTn id="16" dur="350" fill="hold"/>
                                        <p:tgtEl>
                                          <p:spTgt spid="4"/>
                                        </p:tgtEl>
                                        <p:attrNameLst>
                                          <p:attrName>ppt_h</p:attrName>
                                        </p:attrNameLst>
                                      </p:cBhvr>
                                      <p:tavLst>
                                        <p:tav tm="0">
                                          <p:val>
                                            <p:fltVal val="0"/>
                                          </p:val>
                                        </p:tav>
                                        <p:tav tm="100000">
                                          <p:val>
                                            <p:strVal val="#ppt_h"/>
                                          </p:val>
                                        </p:tav>
                                      </p:tavLst>
                                    </p:anim>
                                    <p:anim calcmode="lin" valueType="num">
                                      <p:cBhvr>
                                        <p:cTn id="17" dur="350" fill="hold"/>
                                        <p:tgtEl>
                                          <p:spTgt spid="4"/>
                                        </p:tgtEl>
                                        <p:attrNameLst>
                                          <p:attrName>ppt_x</p:attrName>
                                        </p:attrNameLst>
                                      </p:cBhvr>
                                      <p:tavLst>
                                        <p:tav tm="0">
                                          <p:val>
                                            <p:fltVal val="0.5"/>
                                          </p:val>
                                        </p:tav>
                                        <p:tav tm="100000">
                                          <p:val>
                                            <p:strVal val="#ppt_x"/>
                                          </p:val>
                                        </p:tav>
                                      </p:tavLst>
                                    </p:anim>
                                    <p:anim calcmode="lin" valueType="num">
                                      <p:cBhvr>
                                        <p:cTn id="18" dur="350" fill="hold"/>
                                        <p:tgtEl>
                                          <p:spTgt spid="4"/>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700"/>
                                  </p:stCondLst>
                                  <p:childTnLst>
                                    <p:set>
                                      <p:cBhvr>
                                        <p:cTn id="20" dur="1" fill="hold">
                                          <p:stCondLst>
                                            <p:cond delay="0"/>
                                          </p:stCondLst>
                                        </p:cTn>
                                        <p:tgtEl>
                                          <p:spTgt spid="5"/>
                                        </p:tgtEl>
                                        <p:attrNameLst>
                                          <p:attrName>style.visibility</p:attrName>
                                        </p:attrNameLst>
                                      </p:cBhvr>
                                      <p:to>
                                        <p:strVal val="visible"/>
                                      </p:to>
                                    </p:set>
                                    <p:anim calcmode="lin" valueType="num">
                                      <p:cBhvr>
                                        <p:cTn id="21" dur="350" fill="hold"/>
                                        <p:tgtEl>
                                          <p:spTgt spid="5"/>
                                        </p:tgtEl>
                                        <p:attrNameLst>
                                          <p:attrName>ppt_w</p:attrName>
                                        </p:attrNameLst>
                                      </p:cBhvr>
                                      <p:tavLst>
                                        <p:tav tm="0">
                                          <p:val>
                                            <p:fltVal val="0"/>
                                          </p:val>
                                        </p:tav>
                                        <p:tav tm="100000">
                                          <p:val>
                                            <p:strVal val="#ppt_w"/>
                                          </p:val>
                                        </p:tav>
                                      </p:tavLst>
                                    </p:anim>
                                    <p:anim calcmode="lin" valueType="num">
                                      <p:cBhvr>
                                        <p:cTn id="22" dur="350" fill="hold"/>
                                        <p:tgtEl>
                                          <p:spTgt spid="5"/>
                                        </p:tgtEl>
                                        <p:attrNameLst>
                                          <p:attrName>ppt_h</p:attrName>
                                        </p:attrNameLst>
                                      </p:cBhvr>
                                      <p:tavLst>
                                        <p:tav tm="0">
                                          <p:val>
                                            <p:fltVal val="0"/>
                                          </p:val>
                                        </p:tav>
                                        <p:tav tm="100000">
                                          <p:val>
                                            <p:strVal val="#ppt_h"/>
                                          </p:val>
                                        </p:tav>
                                      </p:tavLst>
                                    </p:anim>
                                    <p:anim calcmode="lin" valueType="num">
                                      <p:cBhvr>
                                        <p:cTn id="23" dur="350" fill="hold"/>
                                        <p:tgtEl>
                                          <p:spTgt spid="5"/>
                                        </p:tgtEl>
                                        <p:attrNameLst>
                                          <p:attrName>ppt_x</p:attrName>
                                        </p:attrNameLst>
                                      </p:cBhvr>
                                      <p:tavLst>
                                        <p:tav tm="0">
                                          <p:val>
                                            <p:fltVal val="0.5"/>
                                          </p:val>
                                        </p:tav>
                                        <p:tav tm="100000">
                                          <p:val>
                                            <p:strVal val="#ppt_x"/>
                                          </p:val>
                                        </p:tav>
                                      </p:tavLst>
                                    </p:anim>
                                    <p:anim calcmode="lin" valueType="num">
                                      <p:cBhvr>
                                        <p:cTn id="24" dur="350" fill="hold"/>
                                        <p:tgtEl>
                                          <p:spTgt spid="5"/>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1050"/>
                                  </p:stCondLst>
                                  <p:childTnLst>
                                    <p:set>
                                      <p:cBhvr>
                                        <p:cTn id="26" dur="1" fill="hold">
                                          <p:stCondLst>
                                            <p:cond delay="0"/>
                                          </p:stCondLst>
                                        </p:cTn>
                                        <p:tgtEl>
                                          <p:spTgt spid="6"/>
                                        </p:tgtEl>
                                        <p:attrNameLst>
                                          <p:attrName>style.visibility</p:attrName>
                                        </p:attrNameLst>
                                      </p:cBhvr>
                                      <p:to>
                                        <p:strVal val="visible"/>
                                      </p:to>
                                    </p:set>
                                    <p:anim calcmode="lin" valueType="num">
                                      <p:cBhvr>
                                        <p:cTn id="27" dur="350" fill="hold"/>
                                        <p:tgtEl>
                                          <p:spTgt spid="6"/>
                                        </p:tgtEl>
                                        <p:attrNameLst>
                                          <p:attrName>ppt_w</p:attrName>
                                        </p:attrNameLst>
                                      </p:cBhvr>
                                      <p:tavLst>
                                        <p:tav tm="0">
                                          <p:val>
                                            <p:fltVal val="0"/>
                                          </p:val>
                                        </p:tav>
                                        <p:tav tm="100000">
                                          <p:val>
                                            <p:strVal val="#ppt_w"/>
                                          </p:val>
                                        </p:tav>
                                      </p:tavLst>
                                    </p:anim>
                                    <p:anim calcmode="lin" valueType="num">
                                      <p:cBhvr>
                                        <p:cTn id="28" dur="350" fill="hold"/>
                                        <p:tgtEl>
                                          <p:spTgt spid="6"/>
                                        </p:tgtEl>
                                        <p:attrNameLst>
                                          <p:attrName>ppt_h</p:attrName>
                                        </p:attrNameLst>
                                      </p:cBhvr>
                                      <p:tavLst>
                                        <p:tav tm="0">
                                          <p:val>
                                            <p:fltVal val="0"/>
                                          </p:val>
                                        </p:tav>
                                        <p:tav tm="100000">
                                          <p:val>
                                            <p:strVal val="#ppt_h"/>
                                          </p:val>
                                        </p:tav>
                                      </p:tavLst>
                                    </p:anim>
                                    <p:anim calcmode="lin" valueType="num">
                                      <p:cBhvr>
                                        <p:cTn id="29" dur="350" fill="hold"/>
                                        <p:tgtEl>
                                          <p:spTgt spid="6"/>
                                        </p:tgtEl>
                                        <p:attrNameLst>
                                          <p:attrName>ppt_x</p:attrName>
                                        </p:attrNameLst>
                                      </p:cBhvr>
                                      <p:tavLst>
                                        <p:tav tm="0">
                                          <p:val>
                                            <p:fltVal val="0.5"/>
                                          </p:val>
                                        </p:tav>
                                        <p:tav tm="100000">
                                          <p:val>
                                            <p:strVal val="#ppt_x"/>
                                          </p:val>
                                        </p:tav>
                                      </p:tavLst>
                                    </p:anim>
                                    <p:anim calcmode="lin" valueType="num">
                                      <p:cBhvr>
                                        <p:cTn id="30" dur="350" fill="hold"/>
                                        <p:tgtEl>
                                          <p:spTgt spid="6"/>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14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350" fill="hold"/>
                                        <p:tgtEl>
                                          <p:spTgt spid="10"/>
                                        </p:tgtEl>
                                        <p:attrNameLst>
                                          <p:attrName>ppt_w</p:attrName>
                                        </p:attrNameLst>
                                      </p:cBhvr>
                                      <p:tavLst>
                                        <p:tav tm="0">
                                          <p:val>
                                            <p:fltVal val="0"/>
                                          </p:val>
                                        </p:tav>
                                        <p:tav tm="100000">
                                          <p:val>
                                            <p:strVal val="#ppt_w"/>
                                          </p:val>
                                        </p:tav>
                                      </p:tavLst>
                                    </p:anim>
                                    <p:anim calcmode="lin" valueType="num">
                                      <p:cBhvr>
                                        <p:cTn id="34" dur="350" fill="hold"/>
                                        <p:tgtEl>
                                          <p:spTgt spid="10"/>
                                        </p:tgtEl>
                                        <p:attrNameLst>
                                          <p:attrName>ppt_h</p:attrName>
                                        </p:attrNameLst>
                                      </p:cBhvr>
                                      <p:tavLst>
                                        <p:tav tm="0">
                                          <p:val>
                                            <p:fltVal val="0"/>
                                          </p:val>
                                        </p:tav>
                                        <p:tav tm="100000">
                                          <p:val>
                                            <p:strVal val="#ppt_h"/>
                                          </p:val>
                                        </p:tav>
                                      </p:tavLst>
                                    </p:anim>
                                    <p:anim calcmode="lin" valueType="num">
                                      <p:cBhvr>
                                        <p:cTn id="35" dur="350" fill="hold"/>
                                        <p:tgtEl>
                                          <p:spTgt spid="10"/>
                                        </p:tgtEl>
                                        <p:attrNameLst>
                                          <p:attrName>ppt_x</p:attrName>
                                        </p:attrNameLst>
                                      </p:cBhvr>
                                      <p:tavLst>
                                        <p:tav tm="0">
                                          <p:val>
                                            <p:fltVal val="0.5"/>
                                          </p:val>
                                        </p:tav>
                                        <p:tav tm="100000">
                                          <p:val>
                                            <p:strVal val="#ppt_x"/>
                                          </p:val>
                                        </p:tav>
                                      </p:tavLst>
                                    </p:anim>
                                    <p:anim calcmode="lin" valueType="num">
                                      <p:cBhvr>
                                        <p:cTn id="36" dur="350" fill="hold"/>
                                        <p:tgtEl>
                                          <p:spTgt spid="10"/>
                                        </p:tgtEl>
                                        <p:attrNameLst>
                                          <p:attrName>ppt_y</p:attrName>
                                        </p:attrNameLst>
                                      </p:cBhvr>
                                      <p:tavLst>
                                        <p:tav tm="0">
                                          <p:val>
                                            <p:fltVal val="0.5"/>
                                          </p:val>
                                        </p:tav>
                                        <p:tav tm="100000">
                                          <p:val>
                                            <p:strVal val="#ppt_y"/>
                                          </p:val>
                                        </p:tav>
                                      </p:tavLst>
                                    </p:anim>
                                  </p:childTnLst>
                                </p:cTn>
                              </p:par>
                              <p:par>
                                <p:cTn id="37" presetID="10" presetClass="entr" presetSubtype="0" fill="hold" nodeType="withEffect">
                                  <p:stCondLst>
                                    <p:cond delay="150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06" y="1061356"/>
            <a:ext cx="7715250" cy="5715000"/>
          </a:xfrm>
          <a:prstGeom prst="rect">
            <a:avLst/>
          </a:prstGeom>
        </p:spPr>
      </p:pic>
      <p:sp>
        <p:nvSpPr>
          <p:cNvPr id="5" name="矩形 4"/>
          <p:cNvSpPr/>
          <p:nvPr/>
        </p:nvSpPr>
        <p:spPr>
          <a:xfrm>
            <a:off x="2247964" y="1862470"/>
            <a:ext cx="2664365" cy="1552728"/>
          </a:xfrm>
          <a:custGeom>
            <a:avLst/>
            <a:gdLst>
              <a:gd name="connsiteX0" fmla="*/ 0 w 1702340"/>
              <a:gd name="connsiteY0" fmla="*/ 0 h 1322962"/>
              <a:gd name="connsiteX1" fmla="*/ 1702340 w 1702340"/>
              <a:gd name="connsiteY1" fmla="*/ 0 h 1322962"/>
              <a:gd name="connsiteX2" fmla="*/ 1702340 w 1702340"/>
              <a:gd name="connsiteY2" fmla="*/ 1322962 h 1322962"/>
              <a:gd name="connsiteX3" fmla="*/ 0 w 1702340"/>
              <a:gd name="connsiteY3" fmla="*/ 1322962 h 1322962"/>
              <a:gd name="connsiteX4" fmla="*/ 0 w 1702340"/>
              <a:gd name="connsiteY4" fmla="*/ 0 h 1322962"/>
              <a:gd name="connsiteX0-1" fmla="*/ 1050587 w 1702340"/>
              <a:gd name="connsiteY0-2" fmla="*/ 58366 h 1322962"/>
              <a:gd name="connsiteX1-3" fmla="*/ 1702340 w 1702340"/>
              <a:gd name="connsiteY1-4" fmla="*/ 0 h 1322962"/>
              <a:gd name="connsiteX2-5" fmla="*/ 1702340 w 1702340"/>
              <a:gd name="connsiteY2-6" fmla="*/ 1322962 h 1322962"/>
              <a:gd name="connsiteX3-7" fmla="*/ 0 w 1702340"/>
              <a:gd name="connsiteY3-8" fmla="*/ 1322962 h 1322962"/>
              <a:gd name="connsiteX4-9" fmla="*/ 1050587 w 1702340"/>
              <a:gd name="connsiteY4-10" fmla="*/ 58366 h 1322962"/>
              <a:gd name="connsiteX0-11" fmla="*/ 1050587 w 1702340"/>
              <a:gd name="connsiteY0-12" fmla="*/ 10741 h 1322962"/>
              <a:gd name="connsiteX1-13" fmla="*/ 1702340 w 1702340"/>
              <a:gd name="connsiteY1-14" fmla="*/ 0 h 1322962"/>
              <a:gd name="connsiteX2-15" fmla="*/ 1702340 w 1702340"/>
              <a:gd name="connsiteY2-16" fmla="*/ 1322962 h 1322962"/>
              <a:gd name="connsiteX3-17" fmla="*/ 0 w 1702340"/>
              <a:gd name="connsiteY3-18" fmla="*/ 1322962 h 1322962"/>
              <a:gd name="connsiteX4-19" fmla="*/ 1050587 w 1702340"/>
              <a:gd name="connsiteY4-20" fmla="*/ 10741 h 1322962"/>
              <a:gd name="connsiteX0-21" fmla="*/ 1567318 w 2219071"/>
              <a:gd name="connsiteY0-22" fmla="*/ 10741 h 1322962"/>
              <a:gd name="connsiteX1-23" fmla="*/ 2219071 w 2219071"/>
              <a:gd name="connsiteY1-24" fmla="*/ 0 h 1322962"/>
              <a:gd name="connsiteX2-25" fmla="*/ 2219071 w 2219071"/>
              <a:gd name="connsiteY2-26" fmla="*/ 1322962 h 1322962"/>
              <a:gd name="connsiteX3-27" fmla="*/ 0 w 2219071"/>
              <a:gd name="connsiteY3-28" fmla="*/ 946724 h 1322962"/>
              <a:gd name="connsiteX4-29" fmla="*/ 1567318 w 2219071"/>
              <a:gd name="connsiteY4-30" fmla="*/ 10741 h 1322962"/>
              <a:gd name="connsiteX0-31" fmla="*/ 1567318 w 2219071"/>
              <a:gd name="connsiteY0-32" fmla="*/ 10741 h 1563469"/>
              <a:gd name="connsiteX1-33" fmla="*/ 2219071 w 2219071"/>
              <a:gd name="connsiteY1-34" fmla="*/ 0 h 1563469"/>
              <a:gd name="connsiteX2-35" fmla="*/ 1040352 w 2219071"/>
              <a:gd name="connsiteY2-36" fmla="*/ 1563469 h 1563469"/>
              <a:gd name="connsiteX3-37" fmla="*/ 0 w 2219071"/>
              <a:gd name="connsiteY3-38" fmla="*/ 946724 h 1563469"/>
              <a:gd name="connsiteX4-39" fmla="*/ 1567318 w 2219071"/>
              <a:gd name="connsiteY4-40" fmla="*/ 10741 h 1563469"/>
              <a:gd name="connsiteX0-41" fmla="*/ 1583987 w 2235740"/>
              <a:gd name="connsiteY0-42" fmla="*/ 10741 h 1563469"/>
              <a:gd name="connsiteX1-43" fmla="*/ 2235740 w 2235740"/>
              <a:gd name="connsiteY1-44" fmla="*/ 0 h 1563469"/>
              <a:gd name="connsiteX2-45" fmla="*/ 1057021 w 2235740"/>
              <a:gd name="connsiteY2-46" fmla="*/ 1563469 h 1563469"/>
              <a:gd name="connsiteX3-47" fmla="*/ 0 w 2235740"/>
              <a:gd name="connsiteY3-48" fmla="*/ 930055 h 1563469"/>
              <a:gd name="connsiteX4-49" fmla="*/ 1583987 w 2235740"/>
              <a:gd name="connsiteY4-50" fmla="*/ 10741 h 1563469"/>
              <a:gd name="connsiteX0-51" fmla="*/ 1583987 w 2664365"/>
              <a:gd name="connsiteY0-52" fmla="*/ 0 h 1552728"/>
              <a:gd name="connsiteX1-53" fmla="*/ 2664365 w 2664365"/>
              <a:gd name="connsiteY1-54" fmla="*/ 598859 h 1552728"/>
              <a:gd name="connsiteX2-55" fmla="*/ 1057021 w 2664365"/>
              <a:gd name="connsiteY2-56" fmla="*/ 1552728 h 1552728"/>
              <a:gd name="connsiteX3-57" fmla="*/ 0 w 2664365"/>
              <a:gd name="connsiteY3-58" fmla="*/ 919314 h 1552728"/>
              <a:gd name="connsiteX4-59" fmla="*/ 1583987 w 2664365"/>
              <a:gd name="connsiteY4-60" fmla="*/ 0 h 1552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4365" h="1552728">
                <a:moveTo>
                  <a:pt x="1583987" y="0"/>
                </a:moveTo>
                <a:lnTo>
                  <a:pt x="2664365" y="598859"/>
                </a:lnTo>
                <a:lnTo>
                  <a:pt x="1057021" y="1552728"/>
                </a:lnTo>
                <a:lnTo>
                  <a:pt x="0" y="919314"/>
                </a:lnTo>
                <a:lnTo>
                  <a:pt x="1583987" y="0"/>
                </a:lnTo>
                <a:close/>
              </a:path>
            </a:pathLst>
          </a:custGeom>
          <a:solidFill>
            <a:srgbClr val="FEBC10">
              <a:alpha val="20000"/>
            </a:srgbClr>
          </a:solidFill>
          <a:ln>
            <a:solidFill>
              <a:srgbClr val="FEB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66750" y="480986"/>
            <a:ext cx="1980029"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服务器架构</a:t>
            </a:r>
          </a:p>
        </p:txBody>
      </p:sp>
      <p:sp>
        <p:nvSpPr>
          <p:cNvPr id="7" name="文本框 6"/>
          <p:cNvSpPr txBox="1"/>
          <p:nvPr/>
        </p:nvSpPr>
        <p:spPr>
          <a:xfrm>
            <a:off x="666750" y="1056593"/>
            <a:ext cx="2104294" cy="400110"/>
          </a:xfrm>
          <a:prstGeom prst="rect">
            <a:avLst/>
          </a:prstGeom>
          <a:noFill/>
        </p:spPr>
        <p:txBody>
          <a:bodyPr wrap="none" rtlCol="0">
            <a:spAutoFit/>
          </a:bodyPr>
          <a:lstStyle/>
          <a:p>
            <a:r>
              <a:rPr lang="en-US" altLang="zh-CN" sz="2000" dirty="0">
                <a:solidFill>
                  <a:schemeClr val="tx1">
                    <a:lumMod val="85000"/>
                    <a:lumOff val="15000"/>
                  </a:schemeClr>
                </a:solidFill>
                <a:latin typeface="思源黑体 CN Light" panose="020B0300000000000000" pitchFamily="34" charset="-122"/>
                <a:ea typeface="思源黑体 CN Light" panose="020B0300000000000000" pitchFamily="34" charset="-122"/>
              </a:rPr>
              <a:t>Company Profile</a:t>
            </a:r>
            <a:endParaRPr lang="zh-CN" altLang="en-US" sz="20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cxnSp>
        <p:nvCxnSpPr>
          <p:cNvPr id="8" name="直接连接符 7"/>
          <p:cNvCxnSpPr/>
          <p:nvPr/>
        </p:nvCxnSpPr>
        <p:spPr>
          <a:xfrm>
            <a:off x="773906" y="1025637"/>
            <a:ext cx="1893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013700" y="0"/>
            <a:ext cx="4178300" cy="6858000"/>
          </a:xfrm>
          <a:prstGeom prst="rect">
            <a:avLst/>
          </a:prstGeom>
          <a:solidFill>
            <a:srgbClr val="DDEE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356" y="2716406"/>
            <a:ext cx="5094594" cy="4494794"/>
          </a:xfrm>
          <a:prstGeom prst="rect">
            <a:avLst/>
          </a:prstGeom>
        </p:spPr>
      </p:pic>
      <p:sp>
        <p:nvSpPr>
          <p:cNvPr id="14" name="文本框 13"/>
          <p:cNvSpPr txBox="1"/>
          <p:nvPr/>
        </p:nvSpPr>
        <p:spPr>
          <a:xfrm>
            <a:off x="8147857" y="876690"/>
            <a:ext cx="2202847" cy="369332"/>
          </a:xfrm>
          <a:prstGeom prst="rect">
            <a:avLst/>
          </a:prstGeom>
          <a:noFill/>
        </p:spPr>
        <p:txBody>
          <a:bodyPr wrap="none" rtlCol="0">
            <a:spAutoFit/>
          </a:bodyPr>
          <a:lstStyle>
            <a:defPPr>
              <a:defRPr lang="zh-CN"/>
            </a:defPPr>
            <a:lvl1pPr>
              <a:defRPr sz="1400">
                <a:solidFill>
                  <a:schemeClr val="bg1">
                    <a:lumMod val="50000"/>
                  </a:schemeClr>
                </a:solidFill>
                <a:latin typeface="思源黑体 CN Light" panose="020B0300000000000000" pitchFamily="34" charset="-122"/>
                <a:ea typeface="思源黑体 CN Light" panose="020B0300000000000000" pitchFamily="34" charset="-122"/>
              </a:defRPr>
            </a:lvl1pPr>
          </a:lstStyle>
          <a:p>
            <a:r>
              <a:rPr lang="en-US" altLang="zh-CN" sz="1800" dirty="0">
                <a:solidFill>
                  <a:schemeClr val="tx1">
                    <a:lumMod val="85000"/>
                    <a:lumOff val="15000"/>
                  </a:schemeClr>
                </a:solidFill>
              </a:rPr>
              <a:t>MOBA</a:t>
            </a:r>
            <a:r>
              <a:rPr lang="zh-CN" altLang="en-US" sz="1800" dirty="0">
                <a:solidFill>
                  <a:schemeClr val="tx1">
                    <a:lumMod val="85000"/>
                    <a:lumOff val="15000"/>
                  </a:schemeClr>
                </a:solidFill>
              </a:rPr>
              <a:t>游戏解决方案</a:t>
            </a:r>
          </a:p>
        </p:txBody>
      </p:sp>
      <p:cxnSp>
        <p:nvCxnSpPr>
          <p:cNvPr id="16" name="直接连接符 15"/>
          <p:cNvCxnSpPr/>
          <p:nvPr/>
        </p:nvCxnSpPr>
        <p:spPr>
          <a:xfrm>
            <a:off x="8258662" y="1347753"/>
            <a:ext cx="3163396"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147856" y="1611882"/>
            <a:ext cx="902811" cy="307777"/>
          </a:xfrm>
          <a:prstGeom prst="rect">
            <a:avLst/>
          </a:prstGeom>
          <a:noFill/>
        </p:spPr>
        <p:txBody>
          <a:bodyPr wrap="none" rtlCol="0">
            <a:spAutoFit/>
          </a:bodyPr>
          <a:lstStyle>
            <a:defPPr>
              <a:defRPr lang="zh-CN"/>
            </a:defPPr>
            <a:lvl1pPr>
              <a:defRPr sz="1400">
                <a:solidFill>
                  <a:schemeClr val="bg1">
                    <a:lumMod val="50000"/>
                  </a:schemeClr>
                </a:solidFill>
                <a:latin typeface="思源黑体 CN Light" panose="020B0300000000000000" pitchFamily="34" charset="-122"/>
                <a:ea typeface="思源黑体 CN Light" panose="020B0300000000000000" pitchFamily="34" charset="-122"/>
              </a:defRPr>
            </a:lvl1pPr>
          </a:lstStyle>
          <a:p>
            <a:r>
              <a:rPr lang="zh-CN" altLang="en-US" dirty="0">
                <a:solidFill>
                  <a:schemeClr val="tx1">
                    <a:lumMod val="85000"/>
                    <a:lumOff val="15000"/>
                  </a:schemeClr>
                </a:solidFill>
              </a:rPr>
              <a:t>核心需求</a:t>
            </a:r>
          </a:p>
        </p:txBody>
      </p:sp>
      <p:sp>
        <p:nvSpPr>
          <p:cNvPr id="18" name="矩形 17"/>
          <p:cNvSpPr/>
          <p:nvPr/>
        </p:nvSpPr>
        <p:spPr>
          <a:xfrm>
            <a:off x="8129885" y="2042769"/>
            <a:ext cx="3408066" cy="1384995"/>
          </a:xfrm>
          <a:prstGeom prst="rect">
            <a:avLst/>
          </a:prstGeom>
        </p:spPr>
        <p:txBody>
          <a:bodyPr wrap="square">
            <a:spAutoFit/>
          </a:bodyPr>
          <a:lstStyle/>
          <a:p>
            <a:pPr indent="-285750">
              <a:buFont typeface="Arial" panose="020B0604020202020204" pitchFamily="34" charset="0"/>
              <a:buChar char="•"/>
            </a:pPr>
            <a:r>
              <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MOBA</a:t>
            </a: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实时竞技，客户端与服务器端频繁产生交互，对网络环境要求非常高。</a:t>
            </a:r>
          </a:p>
          <a:p>
            <a:pPr indent="-285750">
              <a:buFont typeface="Arial" panose="020B0604020202020204" pitchFamily="34" charset="0"/>
              <a:buChar char="•"/>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地图走位，技能、装备、人物属性频繁发生变化，需要服务端进行大量计算。</a:t>
            </a:r>
          </a:p>
          <a:p>
            <a:pPr indent="-285750">
              <a:buFont typeface="Arial" panose="020B0604020202020204" pitchFamily="34" charset="0"/>
              <a:buChar char="•"/>
            </a:pPr>
            <a:r>
              <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MOBA</a:t>
            </a: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游戏通常是单点服务，单机可靠性和单机故障快速恢复的能力至关重要。</a:t>
            </a:r>
          </a:p>
          <a:p>
            <a:pPr indent="-285750">
              <a:buFont typeface="Arial" panose="020B0604020202020204" pitchFamily="34" charset="0"/>
              <a:buChar char="•"/>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批量部署提升运维效率。</a:t>
            </a:r>
          </a:p>
        </p:txBody>
      </p:sp>
      <p:sp>
        <p:nvSpPr>
          <p:cNvPr id="19" name="矩形 18"/>
          <p:cNvSpPr/>
          <p:nvPr/>
        </p:nvSpPr>
        <p:spPr>
          <a:xfrm>
            <a:off x="8147856" y="4224511"/>
            <a:ext cx="3387112" cy="1569660"/>
          </a:xfrm>
          <a:prstGeom prst="rect">
            <a:avLst/>
          </a:prstGeom>
        </p:spPr>
        <p:txBody>
          <a:bodyPr wrap="square">
            <a:spAutoFit/>
          </a:bodyPr>
          <a:lstStyle/>
          <a:p>
            <a:pPr indent="-285750">
              <a:buFont typeface="Arial" panose="020B0604020202020204" pitchFamily="34" charset="0"/>
              <a:buChar char="•"/>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业界领先</a:t>
            </a:r>
            <a:r>
              <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BGP</a:t>
            </a: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网络：腾讯云多线</a:t>
            </a:r>
            <a:r>
              <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BGP</a:t>
            </a: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网络接入</a:t>
            </a:r>
            <a:r>
              <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20</a:t>
            </a: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家运营商，解决网络质量问题。</a:t>
            </a:r>
          </a:p>
          <a:p>
            <a:pPr indent="-285750">
              <a:buFont typeface="Arial" panose="020B0604020202020204" pitchFamily="34" charset="0"/>
              <a:buChar char="•"/>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高性能云服务器：腾讯云服务器计算资源独享，确保游戏服务稳定地运营。</a:t>
            </a:r>
          </a:p>
          <a:p>
            <a:pPr indent="-285750">
              <a:buFont typeface="Arial" panose="020B0604020202020204" pitchFamily="34" charset="0"/>
              <a:buChar char="•"/>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单机故障快速迁移能力：腾讯云乾坤系统在物理机器出现故障时快速迁移。</a:t>
            </a:r>
          </a:p>
          <a:p>
            <a:pPr indent="-285750">
              <a:buFont typeface="Arial" panose="020B0604020202020204" pitchFamily="34" charset="0"/>
              <a:buChar char="•"/>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高效运维：自定义镜像及蓝鲸自动化运维系统，提高运维效率。</a:t>
            </a:r>
          </a:p>
        </p:txBody>
      </p:sp>
      <p:sp>
        <p:nvSpPr>
          <p:cNvPr id="20" name="矩形 19"/>
          <p:cNvSpPr/>
          <p:nvPr/>
        </p:nvSpPr>
        <p:spPr>
          <a:xfrm>
            <a:off x="8154068" y="3706876"/>
            <a:ext cx="1261884" cy="307777"/>
          </a:xfrm>
          <a:prstGeom prst="rect">
            <a:avLst/>
          </a:prstGeom>
        </p:spPr>
        <p:txBody>
          <a:bodyPr wrap="none">
            <a:spAutoFit/>
          </a:bodyPr>
          <a:lstStyle/>
          <a:p>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对应解决方案</a:t>
            </a:r>
          </a:p>
        </p:txBody>
      </p:sp>
      <p:sp>
        <p:nvSpPr>
          <p:cNvPr id="21" name="矩形 4"/>
          <p:cNvSpPr/>
          <p:nvPr/>
        </p:nvSpPr>
        <p:spPr>
          <a:xfrm>
            <a:off x="3628367" y="2684692"/>
            <a:ext cx="2664365" cy="1552728"/>
          </a:xfrm>
          <a:custGeom>
            <a:avLst/>
            <a:gdLst>
              <a:gd name="connsiteX0" fmla="*/ 0 w 1702340"/>
              <a:gd name="connsiteY0" fmla="*/ 0 h 1322962"/>
              <a:gd name="connsiteX1" fmla="*/ 1702340 w 1702340"/>
              <a:gd name="connsiteY1" fmla="*/ 0 h 1322962"/>
              <a:gd name="connsiteX2" fmla="*/ 1702340 w 1702340"/>
              <a:gd name="connsiteY2" fmla="*/ 1322962 h 1322962"/>
              <a:gd name="connsiteX3" fmla="*/ 0 w 1702340"/>
              <a:gd name="connsiteY3" fmla="*/ 1322962 h 1322962"/>
              <a:gd name="connsiteX4" fmla="*/ 0 w 1702340"/>
              <a:gd name="connsiteY4" fmla="*/ 0 h 1322962"/>
              <a:gd name="connsiteX0-1" fmla="*/ 1050587 w 1702340"/>
              <a:gd name="connsiteY0-2" fmla="*/ 58366 h 1322962"/>
              <a:gd name="connsiteX1-3" fmla="*/ 1702340 w 1702340"/>
              <a:gd name="connsiteY1-4" fmla="*/ 0 h 1322962"/>
              <a:gd name="connsiteX2-5" fmla="*/ 1702340 w 1702340"/>
              <a:gd name="connsiteY2-6" fmla="*/ 1322962 h 1322962"/>
              <a:gd name="connsiteX3-7" fmla="*/ 0 w 1702340"/>
              <a:gd name="connsiteY3-8" fmla="*/ 1322962 h 1322962"/>
              <a:gd name="connsiteX4-9" fmla="*/ 1050587 w 1702340"/>
              <a:gd name="connsiteY4-10" fmla="*/ 58366 h 1322962"/>
              <a:gd name="connsiteX0-11" fmla="*/ 1050587 w 1702340"/>
              <a:gd name="connsiteY0-12" fmla="*/ 10741 h 1322962"/>
              <a:gd name="connsiteX1-13" fmla="*/ 1702340 w 1702340"/>
              <a:gd name="connsiteY1-14" fmla="*/ 0 h 1322962"/>
              <a:gd name="connsiteX2-15" fmla="*/ 1702340 w 1702340"/>
              <a:gd name="connsiteY2-16" fmla="*/ 1322962 h 1322962"/>
              <a:gd name="connsiteX3-17" fmla="*/ 0 w 1702340"/>
              <a:gd name="connsiteY3-18" fmla="*/ 1322962 h 1322962"/>
              <a:gd name="connsiteX4-19" fmla="*/ 1050587 w 1702340"/>
              <a:gd name="connsiteY4-20" fmla="*/ 10741 h 1322962"/>
              <a:gd name="connsiteX0-21" fmla="*/ 1567318 w 2219071"/>
              <a:gd name="connsiteY0-22" fmla="*/ 10741 h 1322962"/>
              <a:gd name="connsiteX1-23" fmla="*/ 2219071 w 2219071"/>
              <a:gd name="connsiteY1-24" fmla="*/ 0 h 1322962"/>
              <a:gd name="connsiteX2-25" fmla="*/ 2219071 w 2219071"/>
              <a:gd name="connsiteY2-26" fmla="*/ 1322962 h 1322962"/>
              <a:gd name="connsiteX3-27" fmla="*/ 0 w 2219071"/>
              <a:gd name="connsiteY3-28" fmla="*/ 946724 h 1322962"/>
              <a:gd name="connsiteX4-29" fmla="*/ 1567318 w 2219071"/>
              <a:gd name="connsiteY4-30" fmla="*/ 10741 h 1322962"/>
              <a:gd name="connsiteX0-31" fmla="*/ 1567318 w 2219071"/>
              <a:gd name="connsiteY0-32" fmla="*/ 10741 h 1563469"/>
              <a:gd name="connsiteX1-33" fmla="*/ 2219071 w 2219071"/>
              <a:gd name="connsiteY1-34" fmla="*/ 0 h 1563469"/>
              <a:gd name="connsiteX2-35" fmla="*/ 1040352 w 2219071"/>
              <a:gd name="connsiteY2-36" fmla="*/ 1563469 h 1563469"/>
              <a:gd name="connsiteX3-37" fmla="*/ 0 w 2219071"/>
              <a:gd name="connsiteY3-38" fmla="*/ 946724 h 1563469"/>
              <a:gd name="connsiteX4-39" fmla="*/ 1567318 w 2219071"/>
              <a:gd name="connsiteY4-40" fmla="*/ 10741 h 1563469"/>
              <a:gd name="connsiteX0-41" fmla="*/ 1583987 w 2235740"/>
              <a:gd name="connsiteY0-42" fmla="*/ 10741 h 1563469"/>
              <a:gd name="connsiteX1-43" fmla="*/ 2235740 w 2235740"/>
              <a:gd name="connsiteY1-44" fmla="*/ 0 h 1563469"/>
              <a:gd name="connsiteX2-45" fmla="*/ 1057021 w 2235740"/>
              <a:gd name="connsiteY2-46" fmla="*/ 1563469 h 1563469"/>
              <a:gd name="connsiteX3-47" fmla="*/ 0 w 2235740"/>
              <a:gd name="connsiteY3-48" fmla="*/ 930055 h 1563469"/>
              <a:gd name="connsiteX4-49" fmla="*/ 1583987 w 2235740"/>
              <a:gd name="connsiteY4-50" fmla="*/ 10741 h 1563469"/>
              <a:gd name="connsiteX0-51" fmla="*/ 1583987 w 2664365"/>
              <a:gd name="connsiteY0-52" fmla="*/ 0 h 1552728"/>
              <a:gd name="connsiteX1-53" fmla="*/ 2664365 w 2664365"/>
              <a:gd name="connsiteY1-54" fmla="*/ 598859 h 1552728"/>
              <a:gd name="connsiteX2-55" fmla="*/ 1057021 w 2664365"/>
              <a:gd name="connsiteY2-56" fmla="*/ 1552728 h 1552728"/>
              <a:gd name="connsiteX3-57" fmla="*/ 0 w 2664365"/>
              <a:gd name="connsiteY3-58" fmla="*/ 919314 h 1552728"/>
              <a:gd name="connsiteX4-59" fmla="*/ 1583987 w 2664365"/>
              <a:gd name="connsiteY4-60" fmla="*/ 0 h 1552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4365" h="1552728">
                <a:moveTo>
                  <a:pt x="1583987" y="0"/>
                </a:moveTo>
                <a:lnTo>
                  <a:pt x="2664365" y="598859"/>
                </a:lnTo>
                <a:lnTo>
                  <a:pt x="1057021" y="1552728"/>
                </a:lnTo>
                <a:lnTo>
                  <a:pt x="0" y="919314"/>
                </a:lnTo>
                <a:lnTo>
                  <a:pt x="1583987" y="0"/>
                </a:lnTo>
                <a:close/>
              </a:path>
            </a:pathLst>
          </a:custGeom>
          <a:solidFill>
            <a:srgbClr val="FEBC10">
              <a:alpha val="20000"/>
            </a:srgbClr>
          </a:solidFill>
          <a:ln>
            <a:solidFill>
              <a:srgbClr val="FEB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
          <p:cNvSpPr/>
          <p:nvPr/>
        </p:nvSpPr>
        <p:spPr>
          <a:xfrm>
            <a:off x="5027837" y="3501878"/>
            <a:ext cx="2664365" cy="1552728"/>
          </a:xfrm>
          <a:custGeom>
            <a:avLst/>
            <a:gdLst>
              <a:gd name="connsiteX0" fmla="*/ 0 w 1702340"/>
              <a:gd name="connsiteY0" fmla="*/ 0 h 1322962"/>
              <a:gd name="connsiteX1" fmla="*/ 1702340 w 1702340"/>
              <a:gd name="connsiteY1" fmla="*/ 0 h 1322962"/>
              <a:gd name="connsiteX2" fmla="*/ 1702340 w 1702340"/>
              <a:gd name="connsiteY2" fmla="*/ 1322962 h 1322962"/>
              <a:gd name="connsiteX3" fmla="*/ 0 w 1702340"/>
              <a:gd name="connsiteY3" fmla="*/ 1322962 h 1322962"/>
              <a:gd name="connsiteX4" fmla="*/ 0 w 1702340"/>
              <a:gd name="connsiteY4" fmla="*/ 0 h 1322962"/>
              <a:gd name="connsiteX0-1" fmla="*/ 1050587 w 1702340"/>
              <a:gd name="connsiteY0-2" fmla="*/ 58366 h 1322962"/>
              <a:gd name="connsiteX1-3" fmla="*/ 1702340 w 1702340"/>
              <a:gd name="connsiteY1-4" fmla="*/ 0 h 1322962"/>
              <a:gd name="connsiteX2-5" fmla="*/ 1702340 w 1702340"/>
              <a:gd name="connsiteY2-6" fmla="*/ 1322962 h 1322962"/>
              <a:gd name="connsiteX3-7" fmla="*/ 0 w 1702340"/>
              <a:gd name="connsiteY3-8" fmla="*/ 1322962 h 1322962"/>
              <a:gd name="connsiteX4-9" fmla="*/ 1050587 w 1702340"/>
              <a:gd name="connsiteY4-10" fmla="*/ 58366 h 1322962"/>
              <a:gd name="connsiteX0-11" fmla="*/ 1050587 w 1702340"/>
              <a:gd name="connsiteY0-12" fmla="*/ 10741 h 1322962"/>
              <a:gd name="connsiteX1-13" fmla="*/ 1702340 w 1702340"/>
              <a:gd name="connsiteY1-14" fmla="*/ 0 h 1322962"/>
              <a:gd name="connsiteX2-15" fmla="*/ 1702340 w 1702340"/>
              <a:gd name="connsiteY2-16" fmla="*/ 1322962 h 1322962"/>
              <a:gd name="connsiteX3-17" fmla="*/ 0 w 1702340"/>
              <a:gd name="connsiteY3-18" fmla="*/ 1322962 h 1322962"/>
              <a:gd name="connsiteX4-19" fmla="*/ 1050587 w 1702340"/>
              <a:gd name="connsiteY4-20" fmla="*/ 10741 h 1322962"/>
              <a:gd name="connsiteX0-21" fmla="*/ 1567318 w 2219071"/>
              <a:gd name="connsiteY0-22" fmla="*/ 10741 h 1322962"/>
              <a:gd name="connsiteX1-23" fmla="*/ 2219071 w 2219071"/>
              <a:gd name="connsiteY1-24" fmla="*/ 0 h 1322962"/>
              <a:gd name="connsiteX2-25" fmla="*/ 2219071 w 2219071"/>
              <a:gd name="connsiteY2-26" fmla="*/ 1322962 h 1322962"/>
              <a:gd name="connsiteX3-27" fmla="*/ 0 w 2219071"/>
              <a:gd name="connsiteY3-28" fmla="*/ 946724 h 1322962"/>
              <a:gd name="connsiteX4-29" fmla="*/ 1567318 w 2219071"/>
              <a:gd name="connsiteY4-30" fmla="*/ 10741 h 1322962"/>
              <a:gd name="connsiteX0-31" fmla="*/ 1567318 w 2219071"/>
              <a:gd name="connsiteY0-32" fmla="*/ 10741 h 1563469"/>
              <a:gd name="connsiteX1-33" fmla="*/ 2219071 w 2219071"/>
              <a:gd name="connsiteY1-34" fmla="*/ 0 h 1563469"/>
              <a:gd name="connsiteX2-35" fmla="*/ 1040352 w 2219071"/>
              <a:gd name="connsiteY2-36" fmla="*/ 1563469 h 1563469"/>
              <a:gd name="connsiteX3-37" fmla="*/ 0 w 2219071"/>
              <a:gd name="connsiteY3-38" fmla="*/ 946724 h 1563469"/>
              <a:gd name="connsiteX4-39" fmla="*/ 1567318 w 2219071"/>
              <a:gd name="connsiteY4-40" fmla="*/ 10741 h 1563469"/>
              <a:gd name="connsiteX0-41" fmla="*/ 1583987 w 2235740"/>
              <a:gd name="connsiteY0-42" fmla="*/ 10741 h 1563469"/>
              <a:gd name="connsiteX1-43" fmla="*/ 2235740 w 2235740"/>
              <a:gd name="connsiteY1-44" fmla="*/ 0 h 1563469"/>
              <a:gd name="connsiteX2-45" fmla="*/ 1057021 w 2235740"/>
              <a:gd name="connsiteY2-46" fmla="*/ 1563469 h 1563469"/>
              <a:gd name="connsiteX3-47" fmla="*/ 0 w 2235740"/>
              <a:gd name="connsiteY3-48" fmla="*/ 930055 h 1563469"/>
              <a:gd name="connsiteX4-49" fmla="*/ 1583987 w 2235740"/>
              <a:gd name="connsiteY4-50" fmla="*/ 10741 h 1563469"/>
              <a:gd name="connsiteX0-51" fmla="*/ 1583987 w 2664365"/>
              <a:gd name="connsiteY0-52" fmla="*/ 0 h 1552728"/>
              <a:gd name="connsiteX1-53" fmla="*/ 2664365 w 2664365"/>
              <a:gd name="connsiteY1-54" fmla="*/ 598859 h 1552728"/>
              <a:gd name="connsiteX2-55" fmla="*/ 1057021 w 2664365"/>
              <a:gd name="connsiteY2-56" fmla="*/ 1552728 h 1552728"/>
              <a:gd name="connsiteX3-57" fmla="*/ 0 w 2664365"/>
              <a:gd name="connsiteY3-58" fmla="*/ 919314 h 1552728"/>
              <a:gd name="connsiteX4-59" fmla="*/ 1583987 w 2664365"/>
              <a:gd name="connsiteY4-60" fmla="*/ 0 h 1552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4365" h="1552728">
                <a:moveTo>
                  <a:pt x="1583987" y="0"/>
                </a:moveTo>
                <a:lnTo>
                  <a:pt x="2664365" y="598859"/>
                </a:lnTo>
                <a:lnTo>
                  <a:pt x="1057021" y="1552728"/>
                </a:lnTo>
                <a:lnTo>
                  <a:pt x="0" y="919314"/>
                </a:lnTo>
                <a:lnTo>
                  <a:pt x="1583987" y="0"/>
                </a:lnTo>
                <a:close/>
              </a:path>
            </a:pathLst>
          </a:custGeom>
          <a:solidFill>
            <a:srgbClr val="FEBC10">
              <a:alpha val="20000"/>
            </a:srgbClr>
          </a:solidFill>
          <a:ln>
            <a:solidFill>
              <a:srgbClr val="FEB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20" y="1047069"/>
            <a:ext cx="7715250"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ppt_x</p:attrName>
                                        </p:attrNameLst>
                                      </p:cBhvr>
                                      <p:tavLst>
                                        <p:tav tm="0">
                                          <p:val>
                                            <p:strVal val="#ppt_x+#ppt_w*1.125000"/>
                                          </p:val>
                                        </p:tav>
                                        <p:tav tm="100000">
                                          <p:val>
                                            <p:strVal val="#ppt_x"/>
                                          </p:val>
                                        </p:tav>
                                      </p:tavLst>
                                    </p:anim>
                                    <p:animEffect transition="in" filter="wipe(left)">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1000"/>
                            </p:stCondLst>
                            <p:childTnLst>
                              <p:par>
                                <p:cTn id="35" presetID="10" presetClass="entr" presetSubtype="0" repeatCount="3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 presetClass="exit" presetSubtype="0" fill="hold" grpId="1" nodeType="withEffect">
                                  <p:stCondLst>
                                    <p:cond delay="1500"/>
                                  </p:stCondLst>
                                  <p:childTnLst>
                                    <p:set>
                                      <p:cBhvr>
                                        <p:cTn id="42" dur="1" fill="hold">
                                          <p:stCondLst>
                                            <p:cond delay="0"/>
                                          </p:stCondLst>
                                        </p:cTn>
                                        <p:tgtEl>
                                          <p:spTgt spid="5"/>
                                        </p:tgtEl>
                                        <p:attrNameLst>
                                          <p:attrName>style.visibility</p:attrName>
                                        </p:attrNameLst>
                                      </p:cBhvr>
                                      <p:to>
                                        <p:strVal val="hidden"/>
                                      </p:to>
                                    </p:set>
                                  </p:childTnLst>
                                </p:cTn>
                              </p:par>
                              <p:par>
                                <p:cTn id="43" presetID="10" presetClass="entr" presetSubtype="0" repeatCount="3000" fill="hold" grpId="0" nodeType="withEffect">
                                  <p:stCondLst>
                                    <p:cond delay="1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 presetClass="exit" presetSubtype="0" fill="hold" grpId="1" nodeType="withEffect">
                                  <p:stCondLst>
                                    <p:cond delay="3000"/>
                                  </p:stCondLst>
                                  <p:childTnLst>
                                    <p:set>
                                      <p:cBhvr>
                                        <p:cTn id="47" dur="1" fill="hold">
                                          <p:stCondLst>
                                            <p:cond delay="0"/>
                                          </p:stCondLst>
                                        </p:cTn>
                                        <p:tgtEl>
                                          <p:spTgt spid="21"/>
                                        </p:tgtEl>
                                        <p:attrNameLst>
                                          <p:attrName>style.visibility</p:attrName>
                                        </p:attrNameLst>
                                      </p:cBhvr>
                                      <p:to>
                                        <p:strVal val="hidden"/>
                                      </p:to>
                                    </p:set>
                                  </p:childTnLst>
                                </p:cTn>
                              </p:par>
                              <p:par>
                                <p:cTn id="48" presetID="10" presetClass="entr" presetSubtype="0" repeatCount="3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 presetClass="exit" presetSubtype="0" fill="hold" grpId="1" nodeType="withEffect">
                                  <p:stCondLst>
                                    <p:cond delay="450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4" grpId="0"/>
      <p:bldP spid="17" grpId="0"/>
      <p:bldP spid="18" grpId="0"/>
      <p:bldP spid="19" grpId="0"/>
      <p:bldP spid="20" grpId="0"/>
      <p:bldP spid="21" grpId="0" animBg="1"/>
      <p:bldP spid="21" grpId="1" animBg="1"/>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0"/>
            <a:ext cx="12192000" cy="4330700"/>
          </a:xfrm>
          <a:prstGeom prst="rect">
            <a:avLst/>
          </a:prstGeom>
        </p:spPr>
      </p:pic>
      <p:sp>
        <p:nvSpPr>
          <p:cNvPr id="2" name="文本框 1"/>
          <p:cNvSpPr txBox="1"/>
          <p:nvPr/>
        </p:nvSpPr>
        <p:spPr>
          <a:xfrm>
            <a:off x="603250" y="461804"/>
            <a:ext cx="5929828"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游戏专属云产品，加速游戏上云进程</a:t>
            </a:r>
          </a:p>
        </p:txBody>
      </p:sp>
      <p:sp>
        <p:nvSpPr>
          <p:cNvPr id="3" name="文本框 2"/>
          <p:cNvSpPr txBox="1"/>
          <p:nvPr/>
        </p:nvSpPr>
        <p:spPr>
          <a:xfrm>
            <a:off x="603250" y="1037411"/>
            <a:ext cx="5262979"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为游戏行业用户量身定制，满足各类业务场景需求</a:t>
            </a:r>
          </a:p>
        </p:txBody>
      </p:sp>
      <p:cxnSp>
        <p:nvCxnSpPr>
          <p:cNvPr id="4" name="直接连接符 3"/>
          <p:cNvCxnSpPr/>
          <p:nvPr/>
        </p:nvCxnSpPr>
        <p:spPr>
          <a:xfrm>
            <a:off x="710406" y="1006455"/>
            <a:ext cx="55760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43180" y="2282084"/>
            <a:ext cx="2324100" cy="3188928"/>
            <a:chOff x="1043180" y="2282084"/>
            <a:chExt cx="2324100" cy="3188928"/>
          </a:xfrm>
        </p:grpSpPr>
        <p:sp>
          <p:nvSpPr>
            <p:cNvPr id="7" name="圆角矩形 6"/>
            <p:cNvSpPr/>
            <p:nvPr/>
          </p:nvSpPr>
          <p:spPr>
            <a:xfrm>
              <a:off x="1043180" y="2450419"/>
              <a:ext cx="2324100" cy="3020593"/>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046" y="2282084"/>
              <a:ext cx="780098" cy="780098"/>
            </a:xfrm>
            <a:prstGeom prst="rect">
              <a:avLst/>
            </a:prstGeom>
          </p:spPr>
        </p:pic>
        <p:sp>
          <p:nvSpPr>
            <p:cNvPr id="13" name="矩形 12"/>
            <p:cNvSpPr/>
            <p:nvPr/>
          </p:nvSpPr>
          <p:spPr>
            <a:xfrm>
              <a:off x="1118677" y="3611726"/>
              <a:ext cx="2186941" cy="1477328"/>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26" name="矩形 25"/>
            <p:cNvSpPr/>
            <p:nvPr/>
          </p:nvSpPr>
          <p:spPr>
            <a:xfrm>
              <a:off x="1118677" y="2923076"/>
              <a:ext cx="1133644"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云服务器</a:t>
              </a:r>
              <a:endParaRPr lang="en-US" altLang="zh-CN"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28" name="矩形 27"/>
            <p:cNvSpPr/>
            <p:nvPr/>
          </p:nvSpPr>
          <p:spPr>
            <a:xfrm>
              <a:off x="1118677" y="3242394"/>
              <a:ext cx="1800493" cy="307777"/>
            </a:xfrm>
            <a:prstGeom prst="rect">
              <a:avLst/>
            </a:prstGeom>
          </p:spPr>
          <p:txBody>
            <a:bodyPr wrap="none">
              <a:spAutoFit/>
            </a:bodyPr>
            <a:lstStyle/>
            <a:p>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为游戏用户量身定制</a:t>
              </a:r>
              <a:endParaRPr lang="en-US" altLang="zh-CN" sz="14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nvGrpSpPr>
          <p:cNvPr id="10" name="组合 9"/>
          <p:cNvGrpSpPr/>
          <p:nvPr/>
        </p:nvGrpSpPr>
        <p:grpSpPr>
          <a:xfrm>
            <a:off x="3642096" y="2321638"/>
            <a:ext cx="2324100" cy="3149374"/>
            <a:chOff x="3642096" y="2321638"/>
            <a:chExt cx="2324100" cy="3149374"/>
          </a:xfrm>
        </p:grpSpPr>
        <p:sp>
          <p:nvSpPr>
            <p:cNvPr id="14" name="圆角矩形 13"/>
            <p:cNvSpPr/>
            <p:nvPr/>
          </p:nvSpPr>
          <p:spPr>
            <a:xfrm>
              <a:off x="3642096" y="2450419"/>
              <a:ext cx="2324100" cy="3020593"/>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21807" y="3611726"/>
              <a:ext cx="2186941" cy="1229311"/>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659" y="2321638"/>
              <a:ext cx="780098" cy="780098"/>
            </a:xfrm>
            <a:prstGeom prst="rect">
              <a:avLst/>
            </a:prstGeom>
          </p:spPr>
        </p:pic>
        <p:sp>
          <p:nvSpPr>
            <p:cNvPr id="27" name="矩形 26"/>
            <p:cNvSpPr/>
            <p:nvPr/>
          </p:nvSpPr>
          <p:spPr>
            <a:xfrm>
              <a:off x="3715380" y="2917070"/>
              <a:ext cx="1133644"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云数据库</a:t>
              </a:r>
              <a:endParaRPr lang="zh-CN" altLang="en-US" dirty="0"/>
            </a:p>
          </p:txBody>
        </p:sp>
        <p:sp>
          <p:nvSpPr>
            <p:cNvPr id="29" name="矩形 28"/>
            <p:cNvSpPr/>
            <p:nvPr/>
          </p:nvSpPr>
          <p:spPr>
            <a:xfrm>
              <a:off x="3721807" y="3174944"/>
              <a:ext cx="1811522" cy="415498"/>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性能卓越、安全可靠</a:t>
              </a:r>
            </a:p>
          </p:txBody>
        </p:sp>
      </p:grpSp>
      <p:grpSp>
        <p:nvGrpSpPr>
          <p:cNvPr id="15" name="组合 14"/>
          <p:cNvGrpSpPr/>
          <p:nvPr/>
        </p:nvGrpSpPr>
        <p:grpSpPr>
          <a:xfrm>
            <a:off x="6241012" y="2282084"/>
            <a:ext cx="2324100" cy="3188928"/>
            <a:chOff x="6241012" y="2282084"/>
            <a:chExt cx="2324100" cy="3188928"/>
          </a:xfrm>
        </p:grpSpPr>
        <p:sp>
          <p:nvSpPr>
            <p:cNvPr id="17" name="圆角矩形 16"/>
            <p:cNvSpPr/>
            <p:nvPr/>
          </p:nvSpPr>
          <p:spPr>
            <a:xfrm>
              <a:off x="6241012" y="2450419"/>
              <a:ext cx="2324100" cy="3020593"/>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4071" y="2282084"/>
              <a:ext cx="780098" cy="780098"/>
            </a:xfrm>
            <a:prstGeom prst="rect">
              <a:avLst/>
            </a:prstGeom>
          </p:spPr>
        </p:pic>
        <p:sp>
          <p:nvSpPr>
            <p:cNvPr id="30" name="矩形 29"/>
            <p:cNvSpPr/>
            <p:nvPr/>
          </p:nvSpPr>
          <p:spPr>
            <a:xfrm>
              <a:off x="6313033" y="3613305"/>
              <a:ext cx="2186941" cy="1460143"/>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31" name="矩形 30"/>
            <p:cNvSpPr/>
            <p:nvPr/>
          </p:nvSpPr>
          <p:spPr>
            <a:xfrm>
              <a:off x="6306606" y="2918649"/>
              <a:ext cx="1491755" cy="369332"/>
            </a:xfrm>
            <a:prstGeom prst="rect">
              <a:avLst/>
            </a:prstGeom>
          </p:spPr>
          <p:txBody>
            <a:bodyPr wrap="none">
              <a:spAutoFit/>
            </a:bodyPr>
            <a:lstStyle/>
            <a:p>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云存储</a:t>
              </a:r>
              <a:r>
                <a:rPr lang="en-US" altLang="zh-CN" b="1" dirty="0" err="1">
                  <a:solidFill>
                    <a:schemeClr val="tx1">
                      <a:lumMod val="85000"/>
                      <a:lumOff val="15000"/>
                    </a:schemeClr>
                  </a:solidFill>
                  <a:latin typeface="思源黑体 CN Light" panose="020B0300000000000000" pitchFamily="34" charset="-122"/>
                  <a:ea typeface="思源黑体 CN Light" panose="020B0300000000000000" pitchFamily="34" charset="-122"/>
                </a:rPr>
                <a:t>Redis</a:t>
              </a:r>
              <a:endParaRPr lang="en-US" altLang="zh-CN" b="1"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32" name="矩形 31"/>
            <p:cNvSpPr/>
            <p:nvPr/>
          </p:nvSpPr>
          <p:spPr>
            <a:xfrm>
              <a:off x="6313033" y="3176523"/>
              <a:ext cx="1811522" cy="381964"/>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更适合游戏使用场景</a:t>
              </a:r>
            </a:p>
          </p:txBody>
        </p:sp>
      </p:grpSp>
      <p:grpSp>
        <p:nvGrpSpPr>
          <p:cNvPr id="18" name="组合 17"/>
          <p:cNvGrpSpPr/>
          <p:nvPr/>
        </p:nvGrpSpPr>
        <p:grpSpPr>
          <a:xfrm>
            <a:off x="8839928" y="2282084"/>
            <a:ext cx="2324100" cy="3188928"/>
            <a:chOff x="8839928" y="2282084"/>
            <a:chExt cx="2324100" cy="3188928"/>
          </a:xfrm>
        </p:grpSpPr>
        <p:sp>
          <p:nvSpPr>
            <p:cNvPr id="23" name="圆角矩形 22"/>
            <p:cNvSpPr/>
            <p:nvPr/>
          </p:nvSpPr>
          <p:spPr>
            <a:xfrm>
              <a:off x="8839928" y="2450419"/>
              <a:ext cx="2324100" cy="3020593"/>
            </a:xfrm>
            <a:prstGeom prst="roundRect">
              <a:avLst>
                <a:gd name="adj" fmla="val 825"/>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1327" y="2282084"/>
              <a:ext cx="780098" cy="780098"/>
            </a:xfrm>
            <a:prstGeom prst="rect">
              <a:avLst/>
            </a:prstGeom>
          </p:spPr>
        </p:pic>
        <p:sp>
          <p:nvSpPr>
            <p:cNvPr id="33" name="矩形 32"/>
            <p:cNvSpPr/>
            <p:nvPr/>
          </p:nvSpPr>
          <p:spPr>
            <a:xfrm>
              <a:off x="8906011" y="3611726"/>
              <a:ext cx="2186941" cy="1229311"/>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endParaRPr lang="en-US" altLang="zh-CN" sz="12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请输入你的描述文字在这里</a:t>
              </a:r>
            </a:p>
          </p:txBody>
        </p:sp>
        <p:sp>
          <p:nvSpPr>
            <p:cNvPr id="34" name="矩形 33"/>
            <p:cNvSpPr/>
            <p:nvPr/>
          </p:nvSpPr>
          <p:spPr>
            <a:xfrm>
              <a:off x="8899584" y="2917070"/>
              <a:ext cx="1236236" cy="369332"/>
            </a:xfrm>
            <a:prstGeom prst="rect">
              <a:avLst/>
            </a:prstGeom>
          </p:spPr>
          <p:txBody>
            <a:bodyPr wrap="none">
              <a:spAutoFit/>
            </a:bodyPr>
            <a:lstStyle/>
            <a:p>
              <a:r>
                <a:rPr lang="en-US" altLang="zh-CN" b="1" dirty="0" err="1">
                  <a:solidFill>
                    <a:schemeClr val="tx1">
                      <a:lumMod val="85000"/>
                      <a:lumOff val="15000"/>
                    </a:schemeClr>
                  </a:solidFill>
                  <a:latin typeface="思源黑体 CN Light" panose="020B0300000000000000" pitchFamily="34" charset="-122"/>
                  <a:ea typeface="思源黑体 CN Light" panose="020B0300000000000000" pitchFamily="34" charset="-122"/>
                </a:rPr>
                <a:t>DDos</a:t>
              </a:r>
              <a:r>
                <a:rPr lang="zh-CN" altLang="en-US" b="1" dirty="0">
                  <a:solidFill>
                    <a:schemeClr val="tx1">
                      <a:lumMod val="85000"/>
                      <a:lumOff val="15000"/>
                    </a:schemeClr>
                  </a:solidFill>
                  <a:latin typeface="思源黑体 CN Light" panose="020B0300000000000000" pitchFamily="34" charset="-122"/>
                  <a:ea typeface="思源黑体 CN Light" panose="020B0300000000000000" pitchFamily="34" charset="-122"/>
                </a:rPr>
                <a:t>高防</a:t>
              </a:r>
            </a:p>
          </p:txBody>
        </p:sp>
        <p:sp>
          <p:nvSpPr>
            <p:cNvPr id="35" name="矩形 34"/>
            <p:cNvSpPr/>
            <p:nvPr/>
          </p:nvSpPr>
          <p:spPr>
            <a:xfrm>
              <a:off x="8906011" y="3174944"/>
              <a:ext cx="1811522" cy="381964"/>
            </a:xfrm>
            <a:prstGeom prst="rect">
              <a:avLst/>
            </a:prstGeom>
          </p:spPr>
          <p:txBody>
            <a:bodyPr wrap="square">
              <a:spAutoFit/>
            </a:bodyPr>
            <a:lstStyle/>
            <a:p>
              <a:pPr>
                <a:lnSpc>
                  <a:spcPct val="150000"/>
                </a:lnSpc>
              </a:pPr>
              <a:r>
                <a:rPr lang="zh-CN" altLang="en-US" sz="1400" dirty="0">
                  <a:solidFill>
                    <a:schemeClr val="tx1">
                      <a:lumMod val="50000"/>
                      <a:lumOff val="50000"/>
                    </a:schemeClr>
                  </a:solidFill>
                  <a:latin typeface="思源黑体 CN Light" panose="020B0300000000000000" pitchFamily="34" charset="-122"/>
                  <a:ea typeface="思源黑体 CN Light" panose="020B0300000000000000" pitchFamily="34" charset="-122"/>
                </a:rPr>
                <a:t>推广期的定海神针</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2527300"/>
            <a:ext cx="12192000" cy="4330700"/>
          </a:xfrm>
          <a:prstGeom prst="rect">
            <a:avLst/>
          </a:prstGeom>
        </p:spPr>
      </p:pic>
      <p:sp>
        <p:nvSpPr>
          <p:cNvPr id="3" name="文本框 2"/>
          <p:cNvSpPr txBox="1"/>
          <p:nvPr/>
        </p:nvSpPr>
        <p:spPr>
          <a:xfrm>
            <a:off x="603250" y="461804"/>
            <a:ext cx="1620957" cy="523220"/>
          </a:xfrm>
          <a:prstGeom prst="rect">
            <a:avLst/>
          </a:prstGeom>
          <a:noFill/>
        </p:spPr>
        <p:txBody>
          <a:bodyPr wrap="none" rtlCol="0">
            <a:spAutoFit/>
          </a:bodyPr>
          <a:lstStyle/>
          <a:p>
            <a:r>
              <a:rPr lang="zh-CN" altLang="en-US" sz="2800" dirty="0">
                <a:solidFill>
                  <a:schemeClr val="tx1">
                    <a:lumMod val="85000"/>
                    <a:lumOff val="15000"/>
                  </a:schemeClr>
                </a:solidFill>
                <a:latin typeface="思源黑体 CN Light" panose="020B0300000000000000" pitchFamily="34" charset="-122"/>
                <a:ea typeface="思源黑体 CN Light" panose="020B0300000000000000" pitchFamily="34" charset="-122"/>
              </a:rPr>
              <a:t>认证流程</a:t>
            </a:r>
          </a:p>
        </p:txBody>
      </p:sp>
      <p:sp>
        <p:nvSpPr>
          <p:cNvPr id="4" name="文本框 3"/>
          <p:cNvSpPr txBox="1"/>
          <p:nvPr/>
        </p:nvSpPr>
        <p:spPr>
          <a:xfrm>
            <a:off x="603250" y="1037411"/>
            <a:ext cx="2262158" cy="369332"/>
          </a:xfrm>
          <a:prstGeom prst="rect">
            <a:avLst/>
          </a:prstGeom>
          <a:noFill/>
        </p:spPr>
        <p:txBody>
          <a:bodyPr wrap="none" rtlCol="0">
            <a:spAutoFit/>
          </a:bodyPr>
          <a:lstStyle/>
          <a:p>
            <a:r>
              <a:rPr lang="zh-CN" altLang="en-US" dirty="0">
                <a:solidFill>
                  <a:schemeClr val="tx1">
                    <a:lumMod val="85000"/>
                    <a:lumOff val="15000"/>
                  </a:schemeClr>
                </a:solidFill>
                <a:latin typeface="思源黑体 CN Light" panose="020B0300000000000000" pitchFamily="34" charset="-122"/>
                <a:ea typeface="思源黑体 CN Light" panose="020B0300000000000000" pitchFamily="34" charset="-122"/>
              </a:rPr>
              <a:t>前海梦工场走进腾讯</a:t>
            </a:r>
          </a:p>
        </p:txBody>
      </p:sp>
      <p:cxnSp>
        <p:nvCxnSpPr>
          <p:cNvPr id="5" name="直接连接符 4"/>
          <p:cNvCxnSpPr/>
          <p:nvPr/>
        </p:nvCxnSpPr>
        <p:spPr>
          <a:xfrm>
            <a:off x="710406" y="1006455"/>
            <a:ext cx="19549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下箭头 9"/>
          <p:cNvSpPr/>
          <p:nvPr/>
        </p:nvSpPr>
        <p:spPr>
          <a:xfrm rot="16200000">
            <a:off x="3186633" y="2211248"/>
            <a:ext cx="87985" cy="599117"/>
          </a:xfrm>
          <a:prstGeom prst="downArrow">
            <a:avLst>
              <a:gd name="adj1" fmla="val 30093"/>
              <a:gd name="adj2" fmla="val 21263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809893" y="2077926"/>
            <a:ext cx="1855486" cy="865761"/>
            <a:chOff x="1327487" y="2996119"/>
            <a:chExt cx="1855486" cy="865761"/>
          </a:xfrm>
        </p:grpSpPr>
        <p:sp>
          <p:nvSpPr>
            <p:cNvPr id="6" name="矩形 5"/>
            <p:cNvSpPr/>
            <p:nvPr/>
          </p:nvSpPr>
          <p:spPr>
            <a:xfrm>
              <a:off x="1532076"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27487" y="3244333"/>
              <a:ext cx="418704" cy="369332"/>
            </a:xfrm>
            <a:prstGeom prst="rect">
              <a:avLst/>
            </a:prstGeom>
            <a:solidFill>
              <a:srgbClr val="F2F2F2"/>
            </a:solidFill>
          </p:spPr>
          <p:txBody>
            <a:bodyPr wrap="none" rtlCol="0">
              <a:spAutoFit/>
            </a:bodyPr>
            <a:lstStyle/>
            <a:p>
              <a:r>
                <a:rPr lang="en-US" altLang="zh-CN" dirty="0">
                  <a:solidFill>
                    <a:srgbClr val="006ECC"/>
                  </a:solidFill>
                </a:rPr>
                <a:t>01</a:t>
              </a:r>
              <a:endParaRPr lang="zh-CN" altLang="en-US" dirty="0">
                <a:solidFill>
                  <a:srgbClr val="006ECC"/>
                </a:solidFill>
              </a:endParaRPr>
            </a:p>
          </p:txBody>
        </p:sp>
        <p:sp>
          <p:nvSpPr>
            <p:cNvPr id="11" name="矩形 10"/>
            <p:cNvSpPr/>
            <p:nvPr/>
          </p:nvSpPr>
          <p:spPr>
            <a:xfrm>
              <a:off x="1754230" y="3246991"/>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sp>
        <p:nvSpPr>
          <p:cNvPr id="14" name="下箭头 13"/>
          <p:cNvSpPr/>
          <p:nvPr/>
        </p:nvSpPr>
        <p:spPr>
          <a:xfrm rot="16200000">
            <a:off x="5995141" y="2211248"/>
            <a:ext cx="87985" cy="599117"/>
          </a:xfrm>
          <a:prstGeom prst="downArrow">
            <a:avLst>
              <a:gd name="adj1" fmla="val 30093"/>
              <a:gd name="adj2" fmla="val 21263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610512" y="2077926"/>
            <a:ext cx="1855486" cy="865761"/>
            <a:chOff x="4097179" y="2999916"/>
            <a:chExt cx="1855486" cy="865761"/>
          </a:xfrm>
        </p:grpSpPr>
        <p:sp>
          <p:nvSpPr>
            <p:cNvPr id="12" name="矩形 11"/>
            <p:cNvSpPr/>
            <p:nvPr/>
          </p:nvSpPr>
          <p:spPr>
            <a:xfrm>
              <a:off x="4301768" y="2999916"/>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097179" y="3248130"/>
              <a:ext cx="418704" cy="369332"/>
            </a:xfrm>
            <a:prstGeom prst="rect">
              <a:avLst/>
            </a:prstGeom>
            <a:solidFill>
              <a:srgbClr val="F2F2F2"/>
            </a:solidFill>
          </p:spPr>
          <p:txBody>
            <a:bodyPr wrap="none" rtlCol="0">
              <a:spAutoFit/>
            </a:bodyPr>
            <a:lstStyle/>
            <a:p>
              <a:r>
                <a:rPr lang="en-US" altLang="zh-CN" dirty="0">
                  <a:solidFill>
                    <a:srgbClr val="006ECC"/>
                  </a:solidFill>
                </a:rPr>
                <a:t>02</a:t>
              </a:r>
              <a:endParaRPr lang="zh-CN" altLang="en-US" dirty="0">
                <a:solidFill>
                  <a:srgbClr val="006ECC"/>
                </a:solidFill>
              </a:endParaRPr>
            </a:p>
          </p:txBody>
        </p:sp>
        <p:sp>
          <p:nvSpPr>
            <p:cNvPr id="15" name="矩形 14"/>
            <p:cNvSpPr/>
            <p:nvPr/>
          </p:nvSpPr>
          <p:spPr>
            <a:xfrm>
              <a:off x="4586391" y="3248130"/>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sp>
        <p:nvSpPr>
          <p:cNvPr id="18" name="下箭头 17"/>
          <p:cNvSpPr/>
          <p:nvPr/>
        </p:nvSpPr>
        <p:spPr>
          <a:xfrm rot="16200000">
            <a:off x="8755008" y="2211248"/>
            <a:ext cx="87985" cy="599117"/>
          </a:xfrm>
          <a:prstGeom prst="downArrow">
            <a:avLst>
              <a:gd name="adj1" fmla="val 30093"/>
              <a:gd name="adj2" fmla="val 21263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411131" y="2077926"/>
            <a:ext cx="1855486" cy="865761"/>
            <a:chOff x="6866871" y="2996119"/>
            <a:chExt cx="1855486" cy="865761"/>
          </a:xfrm>
        </p:grpSpPr>
        <p:sp>
          <p:nvSpPr>
            <p:cNvPr id="16" name="矩形 15"/>
            <p:cNvSpPr/>
            <p:nvPr/>
          </p:nvSpPr>
          <p:spPr>
            <a:xfrm>
              <a:off x="7071460"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866871" y="3244333"/>
              <a:ext cx="418704" cy="369332"/>
            </a:xfrm>
            <a:prstGeom prst="rect">
              <a:avLst/>
            </a:prstGeom>
            <a:solidFill>
              <a:srgbClr val="F2F2F2"/>
            </a:solidFill>
          </p:spPr>
          <p:txBody>
            <a:bodyPr wrap="none" rtlCol="0">
              <a:spAutoFit/>
            </a:bodyPr>
            <a:lstStyle/>
            <a:p>
              <a:r>
                <a:rPr lang="en-US" altLang="zh-CN" dirty="0">
                  <a:solidFill>
                    <a:srgbClr val="006ECC"/>
                  </a:solidFill>
                </a:rPr>
                <a:t>03</a:t>
              </a:r>
              <a:endParaRPr lang="zh-CN" altLang="en-US" dirty="0">
                <a:solidFill>
                  <a:srgbClr val="006ECC"/>
                </a:solidFill>
              </a:endParaRPr>
            </a:p>
          </p:txBody>
        </p:sp>
        <p:sp>
          <p:nvSpPr>
            <p:cNvPr id="19" name="矩形 18"/>
            <p:cNvSpPr/>
            <p:nvPr/>
          </p:nvSpPr>
          <p:spPr>
            <a:xfrm>
              <a:off x="7297840" y="3241158"/>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grpSp>
        <p:nvGrpSpPr>
          <p:cNvPr id="26" name="组合 25"/>
          <p:cNvGrpSpPr/>
          <p:nvPr/>
        </p:nvGrpSpPr>
        <p:grpSpPr>
          <a:xfrm>
            <a:off x="9211750" y="2077926"/>
            <a:ext cx="1855486" cy="865761"/>
            <a:chOff x="9729344" y="2996119"/>
            <a:chExt cx="1855486" cy="865761"/>
          </a:xfrm>
        </p:grpSpPr>
        <p:sp>
          <p:nvSpPr>
            <p:cNvPr id="20" name="矩形 19"/>
            <p:cNvSpPr/>
            <p:nvPr/>
          </p:nvSpPr>
          <p:spPr>
            <a:xfrm>
              <a:off x="9933933"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729344" y="3244333"/>
              <a:ext cx="418704" cy="369332"/>
            </a:xfrm>
            <a:prstGeom prst="rect">
              <a:avLst/>
            </a:prstGeom>
            <a:solidFill>
              <a:srgbClr val="F2F2F2"/>
            </a:solidFill>
          </p:spPr>
          <p:txBody>
            <a:bodyPr wrap="none" rtlCol="0">
              <a:spAutoFit/>
            </a:bodyPr>
            <a:lstStyle/>
            <a:p>
              <a:r>
                <a:rPr lang="en-US" altLang="zh-CN" dirty="0">
                  <a:solidFill>
                    <a:srgbClr val="006ECC"/>
                  </a:solidFill>
                </a:rPr>
                <a:t>04</a:t>
              </a:r>
              <a:endParaRPr lang="zh-CN" altLang="en-US" dirty="0">
                <a:solidFill>
                  <a:srgbClr val="006ECC"/>
                </a:solidFill>
              </a:endParaRPr>
            </a:p>
          </p:txBody>
        </p:sp>
        <p:sp>
          <p:nvSpPr>
            <p:cNvPr id="22" name="矩形 21"/>
            <p:cNvSpPr/>
            <p:nvPr/>
          </p:nvSpPr>
          <p:spPr>
            <a:xfrm>
              <a:off x="10160313" y="3247508"/>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sp>
        <p:nvSpPr>
          <p:cNvPr id="28" name="矩形 27"/>
          <p:cNvSpPr/>
          <p:nvPr/>
        </p:nvSpPr>
        <p:spPr>
          <a:xfrm>
            <a:off x="1020782" y="3066257"/>
            <a:ext cx="1633388"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
        <p:nvSpPr>
          <p:cNvPr id="32" name="矩形 31"/>
          <p:cNvSpPr/>
          <p:nvPr/>
        </p:nvSpPr>
        <p:spPr>
          <a:xfrm>
            <a:off x="3834557" y="3066257"/>
            <a:ext cx="1633388"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
        <p:nvSpPr>
          <p:cNvPr id="33" name="矩形 32"/>
          <p:cNvSpPr/>
          <p:nvPr/>
        </p:nvSpPr>
        <p:spPr>
          <a:xfrm>
            <a:off x="6663386" y="3066256"/>
            <a:ext cx="1603231"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
        <p:nvSpPr>
          <p:cNvPr id="34" name="矩形 33"/>
          <p:cNvSpPr/>
          <p:nvPr/>
        </p:nvSpPr>
        <p:spPr>
          <a:xfrm>
            <a:off x="9484908" y="3066256"/>
            <a:ext cx="1582328"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
        <p:nvSpPr>
          <p:cNvPr id="29" name="下箭头 28"/>
          <p:cNvSpPr/>
          <p:nvPr/>
        </p:nvSpPr>
        <p:spPr>
          <a:xfrm rot="5400000" flipH="1">
            <a:off x="8762370" y="4696377"/>
            <a:ext cx="87985" cy="599117"/>
          </a:xfrm>
          <a:prstGeom prst="downArrow">
            <a:avLst>
              <a:gd name="adj1" fmla="val 30093"/>
              <a:gd name="adj2" fmla="val 21263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6418493" y="4563055"/>
            <a:ext cx="1855486" cy="865761"/>
            <a:chOff x="6866871" y="2996119"/>
            <a:chExt cx="1855486" cy="865761"/>
          </a:xfrm>
        </p:grpSpPr>
        <p:sp>
          <p:nvSpPr>
            <p:cNvPr id="31" name="矩形 30"/>
            <p:cNvSpPr/>
            <p:nvPr/>
          </p:nvSpPr>
          <p:spPr>
            <a:xfrm>
              <a:off x="7071460"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866871" y="3244333"/>
              <a:ext cx="418704" cy="369332"/>
            </a:xfrm>
            <a:prstGeom prst="rect">
              <a:avLst/>
            </a:prstGeom>
            <a:solidFill>
              <a:srgbClr val="F2F2F2"/>
            </a:solidFill>
          </p:spPr>
          <p:txBody>
            <a:bodyPr wrap="none" rtlCol="0">
              <a:spAutoFit/>
            </a:bodyPr>
            <a:lstStyle/>
            <a:p>
              <a:r>
                <a:rPr lang="en-US" altLang="zh-CN" dirty="0">
                  <a:solidFill>
                    <a:srgbClr val="006ECC"/>
                  </a:solidFill>
                </a:rPr>
                <a:t>06</a:t>
              </a:r>
              <a:endParaRPr lang="zh-CN" altLang="en-US" dirty="0">
                <a:solidFill>
                  <a:srgbClr val="006ECC"/>
                </a:solidFill>
              </a:endParaRPr>
            </a:p>
          </p:txBody>
        </p:sp>
        <p:sp>
          <p:nvSpPr>
            <p:cNvPr id="36" name="矩形 35"/>
            <p:cNvSpPr/>
            <p:nvPr/>
          </p:nvSpPr>
          <p:spPr>
            <a:xfrm>
              <a:off x="7297840" y="3241158"/>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grpSp>
        <p:nvGrpSpPr>
          <p:cNvPr id="37" name="组合 36"/>
          <p:cNvGrpSpPr/>
          <p:nvPr/>
        </p:nvGrpSpPr>
        <p:grpSpPr>
          <a:xfrm>
            <a:off x="9219112" y="4563055"/>
            <a:ext cx="1855486" cy="865761"/>
            <a:chOff x="9729344" y="2996119"/>
            <a:chExt cx="1855486" cy="865761"/>
          </a:xfrm>
        </p:grpSpPr>
        <p:sp>
          <p:nvSpPr>
            <p:cNvPr id="38" name="矩形 37"/>
            <p:cNvSpPr/>
            <p:nvPr/>
          </p:nvSpPr>
          <p:spPr>
            <a:xfrm>
              <a:off x="9933933"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9729344" y="3244333"/>
              <a:ext cx="418704" cy="369332"/>
            </a:xfrm>
            <a:prstGeom prst="rect">
              <a:avLst/>
            </a:prstGeom>
            <a:solidFill>
              <a:srgbClr val="F2F2F2"/>
            </a:solidFill>
          </p:spPr>
          <p:txBody>
            <a:bodyPr wrap="none" rtlCol="0">
              <a:spAutoFit/>
            </a:bodyPr>
            <a:lstStyle/>
            <a:p>
              <a:r>
                <a:rPr lang="en-US" altLang="zh-CN" dirty="0">
                  <a:solidFill>
                    <a:srgbClr val="006ECC"/>
                  </a:solidFill>
                </a:rPr>
                <a:t>05</a:t>
              </a:r>
              <a:endParaRPr lang="zh-CN" altLang="en-US" dirty="0">
                <a:solidFill>
                  <a:srgbClr val="006ECC"/>
                </a:solidFill>
              </a:endParaRPr>
            </a:p>
          </p:txBody>
        </p:sp>
        <p:sp>
          <p:nvSpPr>
            <p:cNvPr id="40" name="矩形 39"/>
            <p:cNvSpPr/>
            <p:nvPr/>
          </p:nvSpPr>
          <p:spPr>
            <a:xfrm>
              <a:off x="10160313" y="3247508"/>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sp>
        <p:nvSpPr>
          <p:cNvPr id="41" name="矩形 40"/>
          <p:cNvSpPr/>
          <p:nvPr/>
        </p:nvSpPr>
        <p:spPr>
          <a:xfrm>
            <a:off x="6670748" y="5551385"/>
            <a:ext cx="1603231"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
        <p:nvSpPr>
          <p:cNvPr id="42" name="矩形 41"/>
          <p:cNvSpPr/>
          <p:nvPr/>
        </p:nvSpPr>
        <p:spPr>
          <a:xfrm>
            <a:off x="9492270" y="5551385"/>
            <a:ext cx="1582328"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
        <p:nvSpPr>
          <p:cNvPr id="43" name="下箭头 42"/>
          <p:cNvSpPr/>
          <p:nvPr/>
        </p:nvSpPr>
        <p:spPr>
          <a:xfrm>
            <a:off x="10184454" y="3619787"/>
            <a:ext cx="87985" cy="599117"/>
          </a:xfrm>
          <a:prstGeom prst="downArrow">
            <a:avLst>
              <a:gd name="adj1" fmla="val 30093"/>
              <a:gd name="adj2" fmla="val 21263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下箭头 43"/>
          <p:cNvSpPr/>
          <p:nvPr/>
        </p:nvSpPr>
        <p:spPr>
          <a:xfrm rot="5400000" flipH="1">
            <a:off x="5964893" y="4696377"/>
            <a:ext cx="87985" cy="599117"/>
          </a:xfrm>
          <a:prstGeom prst="downArrow">
            <a:avLst>
              <a:gd name="adj1" fmla="val 30093"/>
              <a:gd name="adj2" fmla="val 212632"/>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3621016" y="4563055"/>
            <a:ext cx="1855486" cy="865761"/>
            <a:chOff x="6866871" y="2996119"/>
            <a:chExt cx="1855486" cy="865761"/>
          </a:xfrm>
        </p:grpSpPr>
        <p:sp>
          <p:nvSpPr>
            <p:cNvPr id="46" name="矩形 45"/>
            <p:cNvSpPr/>
            <p:nvPr/>
          </p:nvSpPr>
          <p:spPr>
            <a:xfrm>
              <a:off x="7071460" y="2996119"/>
              <a:ext cx="1650897" cy="865761"/>
            </a:xfrm>
            <a:prstGeom prst="rect">
              <a:avLst/>
            </a:prstGeom>
            <a:noFill/>
            <a:ln w="25400">
              <a:solidFill>
                <a:srgbClr val="006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6866871" y="3244333"/>
              <a:ext cx="418704" cy="369332"/>
            </a:xfrm>
            <a:prstGeom prst="rect">
              <a:avLst/>
            </a:prstGeom>
            <a:solidFill>
              <a:srgbClr val="F2F2F2"/>
            </a:solidFill>
          </p:spPr>
          <p:txBody>
            <a:bodyPr wrap="none" rtlCol="0">
              <a:spAutoFit/>
            </a:bodyPr>
            <a:lstStyle/>
            <a:p>
              <a:r>
                <a:rPr lang="en-US" altLang="zh-CN" dirty="0">
                  <a:solidFill>
                    <a:srgbClr val="006ECC"/>
                  </a:solidFill>
                </a:rPr>
                <a:t>07</a:t>
              </a:r>
              <a:endParaRPr lang="zh-CN" altLang="en-US" dirty="0">
                <a:solidFill>
                  <a:srgbClr val="006ECC"/>
                </a:solidFill>
              </a:endParaRPr>
            </a:p>
          </p:txBody>
        </p:sp>
        <p:sp>
          <p:nvSpPr>
            <p:cNvPr id="48" name="矩形 47"/>
            <p:cNvSpPr/>
            <p:nvPr/>
          </p:nvSpPr>
          <p:spPr>
            <a:xfrm>
              <a:off x="7297840" y="3241158"/>
              <a:ext cx="1133644" cy="369332"/>
            </a:xfrm>
            <a:prstGeom prst="rect">
              <a:avLst/>
            </a:prstGeom>
          </p:spPr>
          <p:txBody>
            <a:bodyPr wrap="none">
              <a:spAutoFit/>
            </a:bodyPr>
            <a:lstStyle/>
            <a:p>
              <a:r>
                <a:rPr lang="zh-CN" altLang="en-US" b="1" dirty="0">
                  <a:solidFill>
                    <a:srgbClr val="0073D2"/>
                  </a:solidFill>
                  <a:latin typeface="思源黑体 CN Light" panose="020B0300000000000000" pitchFamily="34" charset="-122"/>
                  <a:ea typeface="思源黑体 CN Light" panose="020B0300000000000000" pitchFamily="34" charset="-122"/>
                </a:rPr>
                <a:t>你的内容</a:t>
              </a:r>
            </a:p>
          </p:txBody>
        </p:sp>
      </p:grpSp>
      <p:sp>
        <p:nvSpPr>
          <p:cNvPr id="49" name="矩形 48"/>
          <p:cNvSpPr/>
          <p:nvPr/>
        </p:nvSpPr>
        <p:spPr>
          <a:xfrm>
            <a:off x="3873271" y="5551385"/>
            <a:ext cx="1603231" cy="323165"/>
          </a:xfrm>
          <a:prstGeom prst="rect">
            <a:avLst/>
          </a:prstGeom>
        </p:spPr>
        <p:txBody>
          <a:bodyPr wrap="square">
            <a:spAutoFit/>
          </a:bodyPr>
          <a:lstStyle/>
          <a:p>
            <a:pPr>
              <a:lnSpc>
                <a:spcPts val="1800"/>
              </a:lnSpc>
            </a:pPr>
            <a:r>
              <a:rPr lang="zh-CN" altLang="en-US" sz="1200" dirty="0">
                <a:solidFill>
                  <a:schemeClr val="tx1">
                    <a:lumMod val="50000"/>
                    <a:lumOff val="50000"/>
                  </a:schemeClr>
                </a:solidFill>
                <a:latin typeface="思源黑体 CN Light" panose="020B0300000000000000" pitchFamily="34" charset="-122"/>
                <a:ea typeface="思源黑体 CN Light" panose="020B0300000000000000" pitchFamily="34" charset="-122"/>
              </a:rPr>
              <a:t>请输入你的描述文字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right)">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3000"/>
                            </p:stCondLst>
                            <p:childTnLst>
                              <p:par>
                                <p:cTn id="77" presetID="53" presetClass="entr" presetSubtype="16"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8" grpId="0"/>
      <p:bldP spid="32" grpId="0"/>
      <p:bldP spid="33" grpId="0"/>
      <p:bldP spid="34" grpId="0"/>
      <p:bldP spid="29" grpId="0" animBg="1"/>
      <p:bldP spid="41" grpId="0"/>
      <p:bldP spid="42" grpId="0"/>
      <p:bldP spid="43" grpId="0" animBg="1"/>
      <p:bldP spid="44"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2527300"/>
            <a:ext cx="12192000" cy="4330700"/>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 b="9678"/>
          <a:stretch>
            <a:fillRect/>
          </a:stretch>
        </p:blipFill>
        <p:spPr>
          <a:xfrm>
            <a:off x="0" y="0"/>
            <a:ext cx="12192000" cy="3733800"/>
          </a:xfrm>
          <a:prstGeom prst="rect">
            <a:avLst/>
          </a:prstGeom>
        </p:spPr>
      </p:pic>
      <p:grpSp>
        <p:nvGrpSpPr>
          <p:cNvPr id="19" name="组合 18"/>
          <p:cNvGrpSpPr/>
          <p:nvPr/>
        </p:nvGrpSpPr>
        <p:grpSpPr>
          <a:xfrm>
            <a:off x="5381527" y="3030439"/>
            <a:ext cx="1355922" cy="1355922"/>
            <a:chOff x="5234561" y="2932038"/>
            <a:chExt cx="1722877" cy="1722877"/>
          </a:xfrm>
        </p:grpSpPr>
        <p:sp>
          <p:nvSpPr>
            <p:cNvPr id="4" name="椭圆 3"/>
            <p:cNvSpPr/>
            <p:nvPr/>
          </p:nvSpPr>
          <p:spPr>
            <a:xfrm>
              <a:off x="5234561" y="2932038"/>
              <a:ext cx="1722877" cy="1722877"/>
            </a:xfrm>
            <a:prstGeom prst="ellipse">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617202" y="3292983"/>
              <a:ext cx="954675" cy="998799"/>
              <a:chOff x="9986202" y="2744416"/>
              <a:chExt cx="554797" cy="580439"/>
            </a:xfrm>
          </p:grpSpPr>
          <p:sp>
            <p:nvSpPr>
              <p:cNvPr id="6" name="矩形 5"/>
              <p:cNvSpPr/>
              <p:nvPr/>
            </p:nvSpPr>
            <p:spPr>
              <a:xfrm rot="18916072">
                <a:off x="10159801" y="2744416"/>
                <a:ext cx="211718" cy="58043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8931703">
                <a:off x="10118443" y="2896900"/>
                <a:ext cx="288618" cy="265475"/>
              </a:xfrm>
              <a:prstGeom prst="rect">
                <a:avLst/>
              </a:prstGeom>
              <a:solidFill>
                <a:srgbClr val="006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9986202" y="2750985"/>
                <a:ext cx="554797" cy="564327"/>
              </a:xfrm>
              <a:custGeom>
                <a:avLst/>
                <a:gdLst>
                  <a:gd name="connsiteX0" fmla="*/ 0 w 606425"/>
                  <a:gd name="connsiteY0" fmla="*/ 593725 h 593725"/>
                  <a:gd name="connsiteX1" fmla="*/ 0 w 606425"/>
                  <a:gd name="connsiteY1" fmla="*/ 593725 h 593725"/>
                  <a:gd name="connsiteX2" fmla="*/ 85725 w 606425"/>
                  <a:gd name="connsiteY2" fmla="*/ 377825 h 593725"/>
                  <a:gd name="connsiteX3" fmla="*/ 476250 w 606425"/>
                  <a:gd name="connsiteY3" fmla="*/ 0 h 593725"/>
                  <a:gd name="connsiteX4" fmla="*/ 606425 w 606425"/>
                  <a:gd name="connsiteY4" fmla="*/ 127000 h 593725"/>
                  <a:gd name="connsiteX5" fmla="*/ 234950 w 606425"/>
                  <a:gd name="connsiteY5" fmla="*/ 511175 h 593725"/>
                  <a:gd name="connsiteX6" fmla="*/ 0 w 606425"/>
                  <a:gd name="connsiteY6" fmla="*/ 593725 h 593725"/>
                  <a:gd name="connsiteX0-1" fmla="*/ 0 w 606425"/>
                  <a:gd name="connsiteY0-2" fmla="*/ 568325 h 568325"/>
                  <a:gd name="connsiteX1-3" fmla="*/ 0 w 606425"/>
                  <a:gd name="connsiteY1-4" fmla="*/ 568325 h 568325"/>
                  <a:gd name="connsiteX2-5" fmla="*/ 85725 w 606425"/>
                  <a:gd name="connsiteY2-6" fmla="*/ 352425 h 568325"/>
                  <a:gd name="connsiteX3-7" fmla="*/ 438150 w 606425"/>
                  <a:gd name="connsiteY3-8" fmla="*/ 0 h 568325"/>
                  <a:gd name="connsiteX4-9" fmla="*/ 606425 w 606425"/>
                  <a:gd name="connsiteY4-10" fmla="*/ 101600 h 568325"/>
                  <a:gd name="connsiteX5-11" fmla="*/ 234950 w 606425"/>
                  <a:gd name="connsiteY5-12" fmla="*/ 485775 h 568325"/>
                  <a:gd name="connsiteX6-13" fmla="*/ 0 w 606425"/>
                  <a:gd name="connsiteY6-14" fmla="*/ 568325 h 568325"/>
                  <a:gd name="connsiteX0-15" fmla="*/ 0 w 584200"/>
                  <a:gd name="connsiteY0-16" fmla="*/ 568325 h 568325"/>
                  <a:gd name="connsiteX1-17" fmla="*/ 0 w 584200"/>
                  <a:gd name="connsiteY1-18" fmla="*/ 568325 h 568325"/>
                  <a:gd name="connsiteX2-19" fmla="*/ 85725 w 584200"/>
                  <a:gd name="connsiteY2-20" fmla="*/ 352425 h 568325"/>
                  <a:gd name="connsiteX3-21" fmla="*/ 438150 w 584200"/>
                  <a:gd name="connsiteY3-22" fmla="*/ 0 h 568325"/>
                  <a:gd name="connsiteX4-23" fmla="*/ 584200 w 584200"/>
                  <a:gd name="connsiteY4-24" fmla="*/ 130175 h 568325"/>
                  <a:gd name="connsiteX5-25" fmla="*/ 234950 w 584200"/>
                  <a:gd name="connsiteY5-26" fmla="*/ 485775 h 568325"/>
                  <a:gd name="connsiteX6-27" fmla="*/ 0 w 584200"/>
                  <a:gd name="connsiteY6-28" fmla="*/ 568325 h 568325"/>
                  <a:gd name="connsiteX0-29" fmla="*/ 0 w 584200"/>
                  <a:gd name="connsiteY0-30" fmla="*/ 568325 h 568325"/>
                  <a:gd name="connsiteX1-31" fmla="*/ 0 w 584200"/>
                  <a:gd name="connsiteY1-32" fmla="*/ 568325 h 568325"/>
                  <a:gd name="connsiteX2-33" fmla="*/ 76200 w 584200"/>
                  <a:gd name="connsiteY2-34" fmla="*/ 342900 h 568325"/>
                  <a:gd name="connsiteX3-35" fmla="*/ 438150 w 584200"/>
                  <a:gd name="connsiteY3-36" fmla="*/ 0 h 568325"/>
                  <a:gd name="connsiteX4-37" fmla="*/ 584200 w 584200"/>
                  <a:gd name="connsiteY4-38" fmla="*/ 130175 h 568325"/>
                  <a:gd name="connsiteX5-39" fmla="*/ 234950 w 584200"/>
                  <a:gd name="connsiteY5-40" fmla="*/ 485775 h 568325"/>
                  <a:gd name="connsiteX6-41" fmla="*/ 0 w 584200"/>
                  <a:gd name="connsiteY6-42" fmla="*/ 568325 h 568325"/>
                  <a:gd name="connsiteX0-43" fmla="*/ 0 w 584200"/>
                  <a:gd name="connsiteY0-44" fmla="*/ 568325 h 568325"/>
                  <a:gd name="connsiteX1-45" fmla="*/ 0 w 584200"/>
                  <a:gd name="connsiteY1-46" fmla="*/ 568325 h 568325"/>
                  <a:gd name="connsiteX2-47" fmla="*/ 76200 w 584200"/>
                  <a:gd name="connsiteY2-48" fmla="*/ 342900 h 568325"/>
                  <a:gd name="connsiteX3-49" fmla="*/ 438150 w 584200"/>
                  <a:gd name="connsiteY3-50" fmla="*/ 0 h 568325"/>
                  <a:gd name="connsiteX4-51" fmla="*/ 584200 w 584200"/>
                  <a:gd name="connsiteY4-52" fmla="*/ 130175 h 568325"/>
                  <a:gd name="connsiteX5-53" fmla="*/ 234950 w 584200"/>
                  <a:gd name="connsiteY5-54" fmla="*/ 498475 h 568325"/>
                  <a:gd name="connsiteX6-55" fmla="*/ 0 w 584200"/>
                  <a:gd name="connsiteY6-56" fmla="*/ 568325 h 568325"/>
                  <a:gd name="connsiteX0-57" fmla="*/ 0 w 593725"/>
                  <a:gd name="connsiteY0-58" fmla="*/ 568325 h 568325"/>
                  <a:gd name="connsiteX1-59" fmla="*/ 0 w 593725"/>
                  <a:gd name="connsiteY1-60" fmla="*/ 568325 h 568325"/>
                  <a:gd name="connsiteX2-61" fmla="*/ 76200 w 593725"/>
                  <a:gd name="connsiteY2-62" fmla="*/ 342900 h 568325"/>
                  <a:gd name="connsiteX3-63" fmla="*/ 438150 w 593725"/>
                  <a:gd name="connsiteY3-64" fmla="*/ 0 h 568325"/>
                  <a:gd name="connsiteX4-65" fmla="*/ 593725 w 593725"/>
                  <a:gd name="connsiteY4-66" fmla="*/ 123825 h 568325"/>
                  <a:gd name="connsiteX5-67" fmla="*/ 234950 w 593725"/>
                  <a:gd name="connsiteY5-68" fmla="*/ 498475 h 568325"/>
                  <a:gd name="connsiteX6-69" fmla="*/ 0 w 593725"/>
                  <a:gd name="connsiteY6-70" fmla="*/ 568325 h 568325"/>
                  <a:gd name="connsiteX0-71" fmla="*/ 0 w 593725"/>
                  <a:gd name="connsiteY0-72" fmla="*/ 587375 h 587375"/>
                  <a:gd name="connsiteX1-73" fmla="*/ 0 w 593725"/>
                  <a:gd name="connsiteY1-74" fmla="*/ 587375 h 587375"/>
                  <a:gd name="connsiteX2-75" fmla="*/ 76200 w 593725"/>
                  <a:gd name="connsiteY2-76" fmla="*/ 361950 h 587375"/>
                  <a:gd name="connsiteX3-77" fmla="*/ 460375 w 593725"/>
                  <a:gd name="connsiteY3-78" fmla="*/ 0 h 587375"/>
                  <a:gd name="connsiteX4-79" fmla="*/ 593725 w 593725"/>
                  <a:gd name="connsiteY4-80" fmla="*/ 142875 h 587375"/>
                  <a:gd name="connsiteX5-81" fmla="*/ 234950 w 593725"/>
                  <a:gd name="connsiteY5-82" fmla="*/ 517525 h 587375"/>
                  <a:gd name="connsiteX6-83" fmla="*/ 0 w 593725"/>
                  <a:gd name="connsiteY6-84" fmla="*/ 587375 h 587375"/>
                  <a:gd name="connsiteX0-85" fmla="*/ 0 w 600075"/>
                  <a:gd name="connsiteY0-86" fmla="*/ 587375 h 587375"/>
                  <a:gd name="connsiteX1-87" fmla="*/ 0 w 600075"/>
                  <a:gd name="connsiteY1-88" fmla="*/ 587375 h 587375"/>
                  <a:gd name="connsiteX2-89" fmla="*/ 76200 w 600075"/>
                  <a:gd name="connsiteY2-90" fmla="*/ 361950 h 587375"/>
                  <a:gd name="connsiteX3-91" fmla="*/ 460375 w 600075"/>
                  <a:gd name="connsiteY3-92" fmla="*/ 0 h 587375"/>
                  <a:gd name="connsiteX4-93" fmla="*/ 600075 w 600075"/>
                  <a:gd name="connsiteY4-94" fmla="*/ 136525 h 587375"/>
                  <a:gd name="connsiteX5-95" fmla="*/ 234950 w 600075"/>
                  <a:gd name="connsiteY5-96" fmla="*/ 517525 h 587375"/>
                  <a:gd name="connsiteX6-97" fmla="*/ 0 w 600075"/>
                  <a:gd name="connsiteY6-98" fmla="*/ 587375 h 587375"/>
                  <a:gd name="connsiteX0-99" fmla="*/ 0 w 600075"/>
                  <a:gd name="connsiteY0-100" fmla="*/ 600075 h 600075"/>
                  <a:gd name="connsiteX1-101" fmla="*/ 0 w 600075"/>
                  <a:gd name="connsiteY1-102" fmla="*/ 600075 h 600075"/>
                  <a:gd name="connsiteX2-103" fmla="*/ 76200 w 600075"/>
                  <a:gd name="connsiteY2-104" fmla="*/ 374650 h 600075"/>
                  <a:gd name="connsiteX3-105" fmla="*/ 441325 w 600075"/>
                  <a:gd name="connsiteY3-106" fmla="*/ 0 h 600075"/>
                  <a:gd name="connsiteX4-107" fmla="*/ 600075 w 600075"/>
                  <a:gd name="connsiteY4-108" fmla="*/ 149225 h 600075"/>
                  <a:gd name="connsiteX5-109" fmla="*/ 234950 w 600075"/>
                  <a:gd name="connsiteY5-110" fmla="*/ 530225 h 600075"/>
                  <a:gd name="connsiteX6-111" fmla="*/ 0 w 600075"/>
                  <a:gd name="connsiteY6-112" fmla="*/ 600075 h 600075"/>
                  <a:gd name="connsiteX0-113" fmla="*/ 0 w 609600"/>
                  <a:gd name="connsiteY0-114" fmla="*/ 600075 h 600075"/>
                  <a:gd name="connsiteX1-115" fmla="*/ 0 w 609600"/>
                  <a:gd name="connsiteY1-116" fmla="*/ 600075 h 600075"/>
                  <a:gd name="connsiteX2-117" fmla="*/ 76200 w 609600"/>
                  <a:gd name="connsiteY2-118" fmla="*/ 374650 h 600075"/>
                  <a:gd name="connsiteX3-119" fmla="*/ 441325 w 609600"/>
                  <a:gd name="connsiteY3-120" fmla="*/ 0 h 600075"/>
                  <a:gd name="connsiteX4-121" fmla="*/ 609600 w 609600"/>
                  <a:gd name="connsiteY4-122" fmla="*/ 149225 h 600075"/>
                  <a:gd name="connsiteX5-123" fmla="*/ 234950 w 609600"/>
                  <a:gd name="connsiteY5-124" fmla="*/ 530225 h 600075"/>
                  <a:gd name="connsiteX6-125" fmla="*/ 0 w 609600"/>
                  <a:gd name="connsiteY6-126" fmla="*/ 600075 h 600075"/>
                  <a:gd name="connsiteX0-127" fmla="*/ 0 w 609600"/>
                  <a:gd name="connsiteY0-128" fmla="*/ 609600 h 609600"/>
                  <a:gd name="connsiteX1-129" fmla="*/ 0 w 609600"/>
                  <a:gd name="connsiteY1-130" fmla="*/ 609600 h 609600"/>
                  <a:gd name="connsiteX2-131" fmla="*/ 76200 w 609600"/>
                  <a:gd name="connsiteY2-132" fmla="*/ 384175 h 609600"/>
                  <a:gd name="connsiteX3-133" fmla="*/ 454025 w 609600"/>
                  <a:gd name="connsiteY3-134" fmla="*/ 0 h 609600"/>
                  <a:gd name="connsiteX4-135" fmla="*/ 609600 w 609600"/>
                  <a:gd name="connsiteY4-136" fmla="*/ 158750 h 609600"/>
                  <a:gd name="connsiteX5-137" fmla="*/ 234950 w 609600"/>
                  <a:gd name="connsiteY5-138" fmla="*/ 539750 h 609600"/>
                  <a:gd name="connsiteX6-139" fmla="*/ 0 w 609600"/>
                  <a:gd name="connsiteY6-140" fmla="*/ 609600 h 609600"/>
                  <a:gd name="connsiteX0-141" fmla="*/ 0 w 627245"/>
                  <a:gd name="connsiteY0-142" fmla="*/ 609600 h 609600"/>
                  <a:gd name="connsiteX1-143" fmla="*/ 0 w 627245"/>
                  <a:gd name="connsiteY1-144" fmla="*/ 609600 h 609600"/>
                  <a:gd name="connsiteX2-145" fmla="*/ 76200 w 627245"/>
                  <a:gd name="connsiteY2-146" fmla="*/ 384175 h 609600"/>
                  <a:gd name="connsiteX3-147" fmla="*/ 454025 w 627245"/>
                  <a:gd name="connsiteY3-148" fmla="*/ 0 h 609600"/>
                  <a:gd name="connsiteX4-149" fmla="*/ 627245 w 627245"/>
                  <a:gd name="connsiteY4-150" fmla="*/ 148461 h 609600"/>
                  <a:gd name="connsiteX5-151" fmla="*/ 234950 w 627245"/>
                  <a:gd name="connsiteY5-152" fmla="*/ 539750 h 609600"/>
                  <a:gd name="connsiteX6-153" fmla="*/ 0 w 627245"/>
                  <a:gd name="connsiteY6-154" fmla="*/ 609600 h 609600"/>
                  <a:gd name="connsiteX0-155" fmla="*/ 0 w 616658"/>
                  <a:gd name="connsiteY0-156" fmla="*/ 609600 h 609600"/>
                  <a:gd name="connsiteX1-157" fmla="*/ 0 w 616658"/>
                  <a:gd name="connsiteY1-158" fmla="*/ 609600 h 609600"/>
                  <a:gd name="connsiteX2-159" fmla="*/ 76200 w 616658"/>
                  <a:gd name="connsiteY2-160" fmla="*/ 384175 h 609600"/>
                  <a:gd name="connsiteX3-161" fmla="*/ 454025 w 616658"/>
                  <a:gd name="connsiteY3-162" fmla="*/ 0 h 609600"/>
                  <a:gd name="connsiteX4-163" fmla="*/ 616658 w 616658"/>
                  <a:gd name="connsiteY4-164" fmla="*/ 158750 h 609600"/>
                  <a:gd name="connsiteX5-165" fmla="*/ 234950 w 616658"/>
                  <a:gd name="connsiteY5-166" fmla="*/ 539750 h 609600"/>
                  <a:gd name="connsiteX6-167" fmla="*/ 0 w 616658"/>
                  <a:gd name="connsiteY6-168" fmla="*/ 609600 h 609600"/>
                  <a:gd name="connsiteX0-169" fmla="*/ 0 w 616658"/>
                  <a:gd name="connsiteY0-170" fmla="*/ 609600 h 609600"/>
                  <a:gd name="connsiteX1-171" fmla="*/ 0 w 616658"/>
                  <a:gd name="connsiteY1-172" fmla="*/ 609600 h 609600"/>
                  <a:gd name="connsiteX2-173" fmla="*/ 76200 w 616658"/>
                  <a:gd name="connsiteY2-174" fmla="*/ 384175 h 609600"/>
                  <a:gd name="connsiteX3-175" fmla="*/ 454025 w 616658"/>
                  <a:gd name="connsiteY3-176" fmla="*/ 0 h 609600"/>
                  <a:gd name="connsiteX4-177" fmla="*/ 616658 w 616658"/>
                  <a:gd name="connsiteY4-178" fmla="*/ 158750 h 609600"/>
                  <a:gd name="connsiteX5-179" fmla="*/ 234950 w 616658"/>
                  <a:gd name="connsiteY5-180" fmla="*/ 539750 h 609600"/>
                  <a:gd name="connsiteX6-181" fmla="*/ 0 w 616658"/>
                  <a:gd name="connsiteY6-182" fmla="*/ 609600 h 609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16658" h="609600">
                    <a:moveTo>
                      <a:pt x="0" y="609600"/>
                    </a:moveTo>
                    <a:lnTo>
                      <a:pt x="0" y="609600"/>
                    </a:lnTo>
                    <a:cubicBezTo>
                      <a:pt x="12700" y="572029"/>
                      <a:pt x="41571" y="453432"/>
                      <a:pt x="76200" y="384175"/>
                    </a:cubicBezTo>
                    <a:lnTo>
                      <a:pt x="454025" y="0"/>
                    </a:lnTo>
                    <a:lnTo>
                      <a:pt x="616658" y="158750"/>
                    </a:lnTo>
                    <a:lnTo>
                      <a:pt x="234950" y="539750"/>
                    </a:lnTo>
                    <a:lnTo>
                      <a:pt x="0" y="609600"/>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p:cNvCxnSpPr/>
              <p:nvPr/>
            </p:nvCxnSpPr>
            <p:spPr>
              <a:xfrm>
                <a:off x="10316856" y="2832950"/>
                <a:ext cx="144020" cy="1421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5551" y="3089959"/>
                <a:ext cx="144020" cy="1421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025016" y="2883398"/>
                <a:ext cx="62914" cy="6358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0065551" y="2901153"/>
                <a:ext cx="74384" cy="751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0308344" y="3154469"/>
                <a:ext cx="80521" cy="813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0348605" y="3214595"/>
                <a:ext cx="57561" cy="5817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矩形 15"/>
          <p:cNvSpPr/>
          <p:nvPr/>
        </p:nvSpPr>
        <p:spPr>
          <a:xfrm>
            <a:off x="1494561" y="4689475"/>
            <a:ext cx="9210644" cy="1200329"/>
          </a:xfrm>
          <a:prstGeom prst="rect">
            <a:avLst/>
          </a:prstGeom>
        </p:spPr>
        <p:txBody>
          <a:bodyPr wrap="square">
            <a:spAutoFit/>
          </a:bodyPr>
          <a:lstStyle/>
          <a:p>
            <a:pPr>
              <a:lnSpc>
                <a:spcPct val="150000"/>
              </a:lnSpc>
              <a:spcAft>
                <a:spcPts val="1200"/>
              </a:spcAft>
            </a:pPr>
            <a:r>
              <a:rPr lang="zh-CN" altLang="en-US" sz="1600" dirty="0">
                <a:solidFill>
                  <a:srgbClr val="006ECC"/>
                </a:solidFill>
                <a:latin typeface="微软雅黑" panose="020B0503020204020204" pitchFamily="34" charset="-122"/>
                <a:ea typeface="微软雅黑" panose="020B0503020204020204" pitchFamily="34" charset="-122"/>
              </a:rPr>
              <a:t>蓝计划</a:t>
            </a:r>
            <a:r>
              <a:rPr lang="en-US" altLang="zh-CN" sz="1600" dirty="0">
                <a:solidFill>
                  <a:srgbClr val="006ECC"/>
                </a:solidFill>
                <a:latin typeface="微软雅黑" panose="020B0503020204020204" pitchFamily="34" charset="-122"/>
                <a:ea typeface="微软雅黑" panose="020B0503020204020204" pitchFamily="34" charset="-122"/>
              </a:rPr>
              <a:t>PPT</a:t>
            </a: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致力于为互联网行业提供演示服务，擅长融资、创业、招商、企业宣传类型</a:t>
            </a:r>
            <a:r>
              <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PPT</a:t>
            </a: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，有专业的互联网产品经理梳理演示思路，策划每一个细节。专业的设计师为你提供多种风格，追求极致演示，轻易不说完美。</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10" presetClass="entr" presetSubtype="0" fill="hold" grpId="0" nodeType="withEffect">
                                  <p:stCondLst>
                                    <p:cond delay="0"/>
                                  </p:stCondLst>
                                  <p:iterate type="lt">
                                    <p:tmPct val="2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150"/>
                                        <p:tgtEl>
                                          <p:spTgt spid="16"/>
                                        </p:tgtEl>
                                      </p:cBhvr>
                                    </p:animEffect>
                                  </p:childTnLst>
                                </p:cTn>
                              </p:par>
                              <p:par>
                                <p:cTn id="14" presetID="6" presetClass="emph" presetSubtype="0" fill="hold" nodeType="withEffect">
                                  <p:stCondLst>
                                    <p:cond delay="0"/>
                                  </p:stCondLst>
                                  <p:childTnLst>
                                    <p:animScale>
                                      <p:cBhvr>
                                        <p:cTn id="15" dur="2000"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自定义 13">
      <a:dk1>
        <a:sysClr val="windowText" lastClr="000000"/>
      </a:dk1>
      <a:lt1>
        <a:sysClr val="window" lastClr="FFFFFF"/>
      </a:lt1>
      <a:dk2>
        <a:srgbClr val="44546A"/>
      </a:dk2>
      <a:lt2>
        <a:srgbClr val="E7E6E6"/>
      </a:lt2>
      <a:accent1>
        <a:srgbClr val="28282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1730</Words>
  <Application>Microsoft Office PowerPoint</Application>
  <PresentationFormat>宽屏</PresentationFormat>
  <Paragraphs>227</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等线</vt:lpstr>
      <vt:lpstr>等线 Light</vt:lpstr>
      <vt:lpstr>方正兰亭细黑_GBK_M</vt:lpstr>
      <vt:lpstr>方正中等线简体</vt:lpstr>
      <vt:lpstr>思源黑体 CN Heavy</vt:lpstr>
      <vt:lpstr>思源黑体 CN Light</vt:lpstr>
      <vt:lpstr>思源黑体 CN Medium</vt:lpstr>
      <vt:lpstr>微软雅黑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325</cp:revision>
  <dcterms:created xsi:type="dcterms:W3CDTF">2015-11-26T12:54:00Z</dcterms:created>
  <dcterms:modified xsi:type="dcterms:W3CDTF">2021-01-05T12:14:16Z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