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4" r:id="rId3"/>
  </p:sldMasterIdLst>
  <p:notesMasterIdLst>
    <p:notesMasterId r:id="rId17"/>
  </p:notesMasterIdLst>
  <p:sldIdLst>
    <p:sldId id="275" r:id="rId4"/>
    <p:sldId id="278" r:id="rId5"/>
    <p:sldId id="280" r:id="rId6"/>
    <p:sldId id="298" r:id="rId7"/>
    <p:sldId id="303" r:id="rId8"/>
    <p:sldId id="288" r:id="rId9"/>
    <p:sldId id="289" r:id="rId10"/>
    <p:sldId id="290" r:id="rId11"/>
    <p:sldId id="291" r:id="rId12"/>
    <p:sldId id="286" r:id="rId13"/>
    <p:sldId id="293" r:id="rId14"/>
    <p:sldId id="270" r:id="rId15"/>
    <p:sldId id="30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BF9"/>
    <a:srgbClr val="6998ED"/>
    <a:srgbClr val="FBDDD8"/>
    <a:srgbClr val="D5F0F1"/>
    <a:srgbClr val="AAE4D7"/>
    <a:srgbClr val="DC6038"/>
    <a:srgbClr val="E76F43"/>
    <a:srgbClr val="F5814F"/>
    <a:srgbClr val="EE784A"/>
    <a:srgbClr val="FB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9" autoAdjust="0"/>
    <p:restoredTop sz="96379" autoAdjust="0"/>
  </p:normalViewPr>
  <p:slideViewPr>
    <p:cSldViewPr snapToGrid="0" showGuides="1">
      <p:cViewPr varScale="1">
        <p:scale>
          <a:sx n="112" d="100"/>
          <a:sy n="112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82B93-D878-4220-82A0-3D8A37C6481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396F-7CC6-42E5-83BE-72592AAF9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95350" y="2246293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突显内容</a:t>
            </a:r>
            <a:b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精妙的设计不应喧宾夺主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95350" y="3200400"/>
            <a:ext cx="609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5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的设计思路便是突出内容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精妙的设计不应该喧宾夺主。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我们更愿意将设计作为内容的辅助。在这个思路下，内容与设计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的协调，便是主要突破的课题。我们从内容中汲取设计灵感，音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乐专辑、视频色调、应用首屏等细节都将被 </a:t>
            </a:r>
            <a:r>
              <a:rPr lang="en-US" altLang="zh-CN" sz="14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5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的控件自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动识别，演变为凸显内容，却又不夺目的背景。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995363" y="4502865"/>
            <a:ext cx="254794" cy="254794"/>
            <a:chOff x="995363" y="4502865"/>
            <a:chExt cx="254794" cy="254794"/>
          </a:xfrm>
        </p:grpSpPr>
        <p:sp>
          <p:nvSpPr>
            <p:cNvPr id="6" name="椭圆 5"/>
            <p:cNvSpPr/>
            <p:nvPr/>
          </p:nvSpPr>
          <p:spPr>
            <a:xfrm>
              <a:off x="995363" y="4502865"/>
              <a:ext cx="254794" cy="2547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7"/>
            <p:cNvGrpSpPr/>
            <p:nvPr/>
          </p:nvGrpSpPr>
          <p:grpSpPr bwMode="auto">
            <a:xfrm rot="5400000">
              <a:off x="1041220" y="4597356"/>
              <a:ext cx="144866" cy="73436"/>
              <a:chOff x="6716" y="33700"/>
              <a:chExt cx="383575" cy="195163"/>
            </a:xfrm>
          </p:grpSpPr>
          <p:cxnSp>
            <p:nvCxnSpPr>
              <p:cNvPr id="8" name="直接连接符 8"/>
              <p:cNvCxnSpPr>
                <a:cxnSpLocks noChangeShapeType="1"/>
              </p:cNvCxnSpPr>
              <p:nvPr/>
            </p:nvCxnSpPr>
            <p:spPr bwMode="auto">
              <a:xfrm>
                <a:off x="6716" y="33700"/>
                <a:ext cx="194444" cy="19516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直接连接符 9"/>
              <p:cNvCxnSpPr>
                <a:cxnSpLocks noChangeShapeType="1"/>
              </p:cNvCxnSpPr>
              <p:nvPr/>
            </p:nvCxnSpPr>
            <p:spPr bwMode="auto">
              <a:xfrm flipV="1">
                <a:off x="188409" y="33700"/>
                <a:ext cx="201882" cy="19303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" name="组合 9"/>
          <p:cNvGrpSpPr/>
          <p:nvPr userDrawn="1"/>
        </p:nvGrpSpPr>
        <p:grpSpPr>
          <a:xfrm>
            <a:off x="1433513" y="4502865"/>
            <a:ext cx="254794" cy="254794"/>
            <a:chOff x="1433513" y="4502865"/>
            <a:chExt cx="254794" cy="254794"/>
          </a:xfrm>
        </p:grpSpPr>
        <p:sp>
          <p:nvSpPr>
            <p:cNvPr id="11" name="椭圆 10"/>
            <p:cNvSpPr/>
            <p:nvPr/>
          </p:nvSpPr>
          <p:spPr>
            <a:xfrm>
              <a:off x="1433513" y="4502865"/>
              <a:ext cx="254794" cy="2547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7"/>
            <p:cNvGrpSpPr/>
            <p:nvPr/>
          </p:nvGrpSpPr>
          <p:grpSpPr bwMode="auto">
            <a:xfrm rot="16200000" flipH="1">
              <a:off x="1498418" y="4597356"/>
              <a:ext cx="144866" cy="73436"/>
              <a:chOff x="6716" y="33700"/>
              <a:chExt cx="383575" cy="195163"/>
            </a:xfrm>
          </p:grpSpPr>
          <p:cxnSp>
            <p:nvCxnSpPr>
              <p:cNvPr id="13" name="直接连接符 8"/>
              <p:cNvCxnSpPr>
                <a:cxnSpLocks noChangeShapeType="1"/>
              </p:cNvCxnSpPr>
              <p:nvPr/>
            </p:nvCxnSpPr>
            <p:spPr bwMode="auto">
              <a:xfrm>
                <a:off x="6716" y="33700"/>
                <a:ext cx="194444" cy="19516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直接连接符 9"/>
              <p:cNvCxnSpPr>
                <a:cxnSpLocks noChangeShapeType="1"/>
              </p:cNvCxnSpPr>
              <p:nvPr/>
            </p:nvCxnSpPr>
            <p:spPr bwMode="auto">
              <a:xfrm flipV="1">
                <a:off x="188409" y="33700"/>
                <a:ext cx="201882" cy="19303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DB7C-2D6B-4C00-98DC-0DA6EC76AE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2" y="1672328"/>
            <a:ext cx="2794807" cy="2720906"/>
          </a:xfrm>
          <a:prstGeom prst="ellipse">
            <a:avLst/>
          </a:prstGeom>
        </p:spPr>
      </p:pic>
      <p:sp>
        <p:nvSpPr>
          <p:cNvPr id="3" name="圆角矩形 2"/>
          <p:cNvSpPr/>
          <p:nvPr/>
        </p:nvSpPr>
        <p:spPr>
          <a:xfrm rot="18892707">
            <a:off x="3038123" y="1397263"/>
            <a:ext cx="921018" cy="2761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 rot="18892707">
            <a:off x="2380242" y="1786302"/>
            <a:ext cx="269037" cy="941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 rot="18892707">
            <a:off x="2434368" y="1617165"/>
            <a:ext cx="196587" cy="656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EC52A"/>
              </a:gs>
              <a:gs pos="50000">
                <a:srgbClr val="F6B646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rot="18892707">
            <a:off x="8418545" y="941628"/>
            <a:ext cx="2667308" cy="799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18892707">
            <a:off x="8972081" y="3626238"/>
            <a:ext cx="527418" cy="1594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8CBA9">
                  <a:alpha val="90000"/>
                </a:srgbClr>
              </a:gs>
              <a:gs pos="50000">
                <a:srgbClr val="30BC9B"/>
              </a:gs>
              <a:gs pos="100000">
                <a:srgbClr val="24A78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 rot="18892707">
            <a:off x="9049920" y="3239082"/>
            <a:ext cx="467340" cy="673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EC82B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rot="18892707">
            <a:off x="11575782" y="4725011"/>
            <a:ext cx="1182617" cy="5925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 rot="18892707">
            <a:off x="10959035" y="4290578"/>
            <a:ext cx="1871352" cy="6944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>
                  <a:alpha val="90000"/>
                </a:srgbClr>
              </a:gs>
              <a:gs pos="50000">
                <a:srgbClr val="E65F4D">
                  <a:alpha val="90000"/>
                </a:srgbClr>
              </a:gs>
              <a:gs pos="100000">
                <a:srgbClr val="DC5153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18892707" flipV="1">
            <a:off x="6793605" y="2080436"/>
            <a:ext cx="378038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8CBA9">
                  <a:alpha val="90000"/>
                </a:srgbClr>
              </a:gs>
              <a:gs pos="50000">
                <a:srgbClr val="30BC9B"/>
              </a:gs>
              <a:gs pos="100000">
                <a:srgbClr val="24A78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 rot="18892707">
            <a:off x="4065316" y="3485864"/>
            <a:ext cx="577502" cy="1766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1A0DE"/>
              </a:gs>
              <a:gs pos="50000">
                <a:srgbClr val="2690DF"/>
              </a:gs>
              <a:gs pos="100000">
                <a:srgbClr val="3186E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 rot="18892707">
            <a:off x="4164412" y="3181908"/>
            <a:ext cx="500729" cy="817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813300" y="2025649"/>
            <a:ext cx="2568503" cy="2568503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 rot="18892707">
            <a:off x="2559442" y="4127433"/>
            <a:ext cx="613748" cy="74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9C657"/>
              </a:gs>
              <a:gs pos="50000">
                <a:srgbClr val="69B048"/>
              </a:gs>
              <a:gs pos="100000">
                <a:srgbClr val="5A9D3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 rot="18892707">
            <a:off x="262709" y="5760972"/>
            <a:ext cx="1486854" cy="6365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55284"/>
              </a:gs>
              <a:gs pos="50000">
                <a:srgbClr val="ED487F"/>
              </a:gs>
              <a:gs pos="100000">
                <a:srgbClr val="EB457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18892707">
            <a:off x="-445469" y="5319922"/>
            <a:ext cx="2270857" cy="7765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9A2DF">
                  <a:alpha val="90000"/>
                </a:srgbClr>
              </a:gs>
              <a:gs pos="50000">
                <a:srgbClr val="2399E0">
                  <a:alpha val="90000"/>
                </a:srgbClr>
              </a:gs>
              <a:gs pos="100000">
                <a:srgbClr val="2D91E0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rot="18892707">
            <a:off x="9486202" y="1264817"/>
            <a:ext cx="1387165" cy="500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7CAA8">
                  <a:alpha val="90000"/>
                </a:srgbClr>
              </a:gs>
              <a:gs pos="50000">
                <a:srgbClr val="2AB394">
                  <a:alpha val="90000"/>
                </a:srgbClr>
              </a:gs>
              <a:gs pos="100000">
                <a:srgbClr val="22A385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 rot="18892707">
            <a:off x="13016" y="2052251"/>
            <a:ext cx="673474" cy="1905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DC62F">
                  <a:alpha val="90000"/>
                </a:srgbClr>
              </a:gs>
              <a:gs pos="50000">
                <a:srgbClr val="F5B547">
                  <a:alpha val="90000"/>
                </a:srgbClr>
              </a:gs>
              <a:gs pos="100000">
                <a:srgbClr val="F5B547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 rot="18892707">
            <a:off x="-290276" y="2470850"/>
            <a:ext cx="732519" cy="27062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8C556"/>
              </a:gs>
              <a:gs pos="50000">
                <a:srgbClr val="70BA4E"/>
              </a:gs>
              <a:gs pos="100000">
                <a:srgbClr val="61A74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 rot="18892707">
            <a:off x="-62143" y="2161909"/>
            <a:ext cx="1524991" cy="449416"/>
          </a:xfrm>
          <a:prstGeom prst="roundRect">
            <a:avLst>
              <a:gd name="adj" fmla="val 50000"/>
            </a:avLst>
          </a:prstGeom>
          <a:solidFill>
            <a:srgbClr val="6057B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 rot="18892707">
            <a:off x="-249264" y="2895972"/>
            <a:ext cx="1172688" cy="3857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DC62F">
                  <a:alpha val="90000"/>
                </a:srgbClr>
              </a:gs>
              <a:gs pos="50000">
                <a:srgbClr val="F5B547">
                  <a:alpha val="90000"/>
                </a:srgbClr>
              </a:gs>
              <a:gs pos="100000">
                <a:srgbClr val="F5B547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16703" y="4695909"/>
            <a:ext cx="556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风格商业计划书模版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844892" y="5342240"/>
            <a:ext cx="4506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魅族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互联网产品系列模版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制作人：小佑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 rot="18892707">
            <a:off x="4838720" y="4034976"/>
            <a:ext cx="327600" cy="28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魅族Flyme5官方介绍视频_高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95951" y="0"/>
            <a:ext cx="609600" cy="6096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343025" y="-523875"/>
            <a:ext cx="351370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6029 0.10487 L 4.16667E-6 -4.44444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029 0.10487 L 4.16667E-6 -4.44444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71 0.1507 L -4.16667E-6 -1.48148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75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grpId="0" nodeType="withEffect">
                                  <p:stCondLst>
                                    <p:cond delay="640"/>
                                  </p:stCondLst>
                                  <p:childTnLst>
                                    <p:animMotion origin="layout" path="M -0.23008 0.4 L -2.29167E-6 7.40741E-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200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073 0.40139 L 2.77556E-17 -1.11111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200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25352 0.44097 L 3.95833E-6 4.07407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2206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21771 0.37893 L 3.33333E-6 4.07407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895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8151 0.49004 L -8.33333E-7 2.59259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58477 1.01713 L 2.08333E-7 -1.85185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508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51329 0.89283 L 4.16667E-6 -3.33333E-6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-4465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8151 0.49004 L -8.33333E-7 2.59259E-6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28151 0.49004 L -8.33333E-7 2.59259E-6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3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8" grpId="0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  <p:bldP spid="25" grpId="0" animBg="1"/>
      <p:bldP spid="25" grpId="1" animBg="1"/>
      <p:bldP spid="27" grpId="0" animBg="1"/>
      <p:bldP spid="27" grpId="1" animBg="1"/>
      <p:bldP spid="26" grpId="0" animBg="1"/>
      <p:bldP spid="26" grpId="1" animBg="1"/>
      <p:bldP spid="23" grpId="0" animBg="1"/>
      <p:bldP spid="23" grpId="1" animBg="1"/>
      <p:bldP spid="22" grpId="0" animBg="1"/>
      <p:bldP spid="22" grpId="1" animBg="1"/>
      <p:bldP spid="12" grpId="0"/>
      <p:bldP spid="28" grpId="0"/>
      <p:bldP spid="17" grpId="0" animBg="1"/>
      <p:bldP spid="17" grpId="1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8008623" y="2651400"/>
            <a:ext cx="2200275" cy="2200275"/>
          </a:xfrm>
          <a:prstGeom prst="ellipse">
            <a:avLst/>
          </a:prstGeom>
          <a:solidFill>
            <a:srgbClr val="F5B54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7910948" y="2787331"/>
            <a:ext cx="2307907" cy="2307907"/>
          </a:xfrm>
          <a:prstGeom prst="ellipse">
            <a:avLst/>
          </a:prstGeom>
          <a:solidFill>
            <a:srgbClr val="F5B5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2139629" y="2746375"/>
            <a:ext cx="2307907" cy="2307907"/>
          </a:xfrm>
          <a:prstGeom prst="ellipse">
            <a:avLst/>
          </a:prstGeom>
          <a:solidFill>
            <a:srgbClr val="FE5F3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2039636" y="2922587"/>
            <a:ext cx="2200275" cy="2200275"/>
          </a:xfrm>
          <a:prstGeom prst="ellipse">
            <a:avLst/>
          </a:prstGeom>
          <a:solidFill>
            <a:srgbClr val="FE5F3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108891" y="2813050"/>
            <a:ext cx="2200275" cy="2200275"/>
          </a:xfrm>
          <a:prstGeom prst="ellipse">
            <a:avLst/>
          </a:prstGeom>
          <a:gradFill flip="none" rotWithShape="1">
            <a:gsLst>
              <a:gs pos="0">
                <a:srgbClr val="FB6D5B"/>
              </a:gs>
              <a:gs pos="38000">
                <a:srgbClr val="FD6950"/>
              </a:gs>
              <a:gs pos="62000">
                <a:srgbClr val="FE603F"/>
              </a:gs>
              <a:gs pos="100000">
                <a:srgbClr val="FE5F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992491" y="2787331"/>
            <a:ext cx="2199600" cy="2199600"/>
          </a:xfrm>
          <a:prstGeom prst="ellipse">
            <a:avLst/>
          </a:prstGeom>
          <a:gradFill flip="none" rotWithShape="1">
            <a:gsLst>
              <a:gs pos="0">
                <a:srgbClr val="7D6AD4"/>
              </a:gs>
              <a:gs pos="38000">
                <a:srgbClr val="6D5BC5"/>
              </a:gs>
              <a:gs pos="62000">
                <a:srgbClr val="604EB9"/>
              </a:gs>
              <a:gs pos="100000">
                <a:srgbClr val="5C49B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024883" y="2922587"/>
            <a:ext cx="2200275" cy="2200275"/>
          </a:xfrm>
          <a:prstGeom prst="ellipse">
            <a:avLst/>
          </a:prstGeom>
          <a:solidFill>
            <a:srgbClr val="6D5BC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4941886" y="2705418"/>
            <a:ext cx="2307907" cy="2307907"/>
          </a:xfrm>
          <a:prstGeom prst="ellipse">
            <a:avLst/>
          </a:prstGeom>
          <a:solidFill>
            <a:srgbClr val="6D5BC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8013939" y="2841762"/>
            <a:ext cx="2199600" cy="2199600"/>
          </a:xfrm>
          <a:prstGeom prst="ellipse">
            <a:avLst/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480302" y="3397594"/>
            <a:ext cx="1457450" cy="1046440"/>
            <a:chOff x="2480302" y="3397594"/>
            <a:chExt cx="1457450" cy="1046440"/>
          </a:xfrm>
        </p:grpSpPr>
        <p:sp>
          <p:nvSpPr>
            <p:cNvPr id="15" name="文本框 14"/>
            <p:cNvSpPr txBox="1"/>
            <p:nvPr/>
          </p:nvSpPr>
          <p:spPr>
            <a:xfrm>
              <a:off x="2480302" y="3397594"/>
              <a:ext cx="14574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22.9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lang="zh-CN" altLang="en-US" sz="4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507234" y="410548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alpha val="9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外放视频功耗</a:t>
              </a:r>
            </a:p>
          </p:txBody>
        </p:sp>
        <p:sp>
          <p:nvSpPr>
            <p:cNvPr id="17" name="等腰三角形 16"/>
            <p:cNvSpPr/>
            <p:nvPr/>
          </p:nvSpPr>
          <p:spPr>
            <a:xfrm flipV="1">
              <a:off x="3674166" y="3558467"/>
              <a:ext cx="138370" cy="1192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94336" y="3397594"/>
            <a:ext cx="1826141" cy="1040628"/>
            <a:chOff x="5194336" y="3397594"/>
            <a:chExt cx="1826141" cy="1040628"/>
          </a:xfrm>
        </p:grpSpPr>
        <p:sp>
          <p:nvSpPr>
            <p:cNvPr id="18" name="文本框 17"/>
            <p:cNvSpPr txBox="1"/>
            <p:nvPr/>
          </p:nvSpPr>
          <p:spPr>
            <a:xfrm>
              <a:off x="5427573" y="3397594"/>
              <a:ext cx="13596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16.6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lang="zh-CN" altLang="en-US" sz="4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94336" y="4099668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alpha val="9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主摄像头对焦功耗</a:t>
              </a:r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6572546" y="3558467"/>
              <a:ext cx="138370" cy="1192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41764" y="3397594"/>
            <a:ext cx="1826141" cy="1040628"/>
            <a:chOff x="8241764" y="3397594"/>
            <a:chExt cx="1826141" cy="1040628"/>
          </a:xfrm>
        </p:grpSpPr>
        <p:sp>
          <p:nvSpPr>
            <p:cNvPr id="21" name="文本框 20"/>
            <p:cNvSpPr txBox="1"/>
            <p:nvPr/>
          </p:nvSpPr>
          <p:spPr>
            <a:xfrm>
              <a:off x="8470192" y="3397594"/>
              <a:ext cx="13692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14.5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lang="zh-CN" altLang="en-US" sz="4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241764" y="4099668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alpha val="9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音乐外音播放功耗</a:t>
              </a:r>
            </a:p>
          </p:txBody>
        </p:sp>
        <p:sp>
          <p:nvSpPr>
            <p:cNvPr id="23" name="等腰三角形 22"/>
            <p:cNvSpPr/>
            <p:nvPr/>
          </p:nvSpPr>
          <p:spPr>
            <a:xfrm flipV="1">
              <a:off x="9619974" y="3558467"/>
              <a:ext cx="138370" cy="1192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578782" y="852405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场景式节能优化</a:t>
            </a:r>
          </a:p>
        </p:txBody>
      </p:sp>
      <p:sp>
        <p:nvSpPr>
          <p:cNvPr id="25" name="矩形 24"/>
          <p:cNvSpPr/>
          <p:nvPr/>
        </p:nvSpPr>
        <p:spPr>
          <a:xfrm>
            <a:off x="3048000" y="1619217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针对上百种核心使用场景，制定相应的节能优化策略，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优化系统应用功耗，让系统在稳定流畅运行的同时更加省电。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9" y="5569157"/>
            <a:ext cx="12192000" cy="1408853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path" presetSubtype="0" accel="12400" decel="124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1273 C 0.00235 -0.01273 0.00521 -0.00787 0.00521 -0.00139 C 0.00521 0.00463 0.00235 0.00995 -0.00117 0.00995 C -0.00469 0.00995 -0.00742 0.00463 -0.00742 -0.00139 C -0.00742 -0.00787 -0.00469 -0.01273 -0.00117 -0.01273 Z " pathEditMode="relative" rAng="0" ptsTypes="AAAAA">
                                      <p:cBhvr>
                                        <p:cTn id="64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path" presetSubtype="0" accel="15400" decel="15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C 0.00351 4.44444E-6 0.00638 0.00463 0.00638 0.01111 C 0.00638 0.01736 0.00351 0.02268 2.08333E-6 0.02268 C -0.00352 0.02268 -0.00625 0.01736 -0.00625 0.01111 C -0.00625 0.00463 -0.00352 4.44444E-6 2.08333E-6 4.44444E-6 Z " pathEditMode="relative" rAng="0" ptsTypes="AAAAA">
                                      <p:cBhvr>
                                        <p:cTn id="66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path" presetSubtype="0" accel="12400" decel="12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1273 C 0.00234 -0.01273 0.00521 -0.00787 0.00521 -0.00139 C 0.00521 0.00463 0.00234 0.00996 -0.00117 0.00996 C -0.00469 0.00996 -0.00742 0.00463 -0.00742 -0.00139 C -0.00742 -0.00787 -0.00469 -0.01273 -0.00117 -0.01273 Z " pathEditMode="relative" rAng="0" ptsTypes="AAAAA">
                                      <p:cBhvr>
                                        <p:cTn id="68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accel="15400" decel="15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C 0.00352 -4.07407E-6 0.00638 0.00463 0.00638 0.01112 C 0.00638 0.01737 0.00352 0.02269 -3.75E-6 0.02269 C -0.00351 0.02269 -0.00625 0.01737 -0.00625 0.01112 C -0.00625 0.00463 -0.00351 -4.07407E-6 -3.75E-6 -4.07407E-6 Z " pathEditMode="relative" rAng="0" ptsTypes="AAAAA">
                                      <p:cBhvr>
                                        <p:cTn id="70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accel="15400" decel="15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C 0.00352 1.48148E-6 0.00638 0.00463 0.00638 0.01111 C 0.00638 0.01736 0.00352 0.02268 4.16667E-7 0.02268 C -0.00352 0.02268 -0.00625 0.01736 -0.00625 0.01111 C -0.00625 0.00463 -0.00352 1.48148E-6 4.16667E-7 1.48148E-6 Z " pathEditMode="relative" rAng="0" ptsTypes="AAAAA">
                                      <p:cBhvr>
                                        <p:cTn id="72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accel="12400" decel="12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1273 C 0.00235 -0.01273 0.00521 -0.00787 0.00521 -0.00139 C 0.00521 0.00463 0.00235 0.00995 -0.00117 0.00995 C -0.00469 0.00995 -0.00742 0.00463 -0.00742 -0.00139 C -0.00742 -0.00787 -0.00469 -0.01273 -0.00117 -0.01273 Z " pathEditMode="relative" rAng="0" ptsTypes="AAAAA">
                                      <p:cBhvr>
                                        <p:cTn id="74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7" grpId="0" animBg="1"/>
      <p:bldP spid="7" grpId="1" animBg="1"/>
      <p:bldP spid="6" grpId="0" animBg="1"/>
      <p:bldP spid="6" grpId="1" animBg="1"/>
      <p:bldP spid="4" grpId="0" animBg="1"/>
      <p:bldP spid="5" grpId="0" animBg="1"/>
      <p:bldP spid="8" grpId="0" animBg="1"/>
      <p:bldP spid="8" grpId="1" animBg="1"/>
      <p:bldP spid="9" grpId="0" animBg="1"/>
      <p:bldP spid="9" grpId="1" animBg="1"/>
      <p:bldP spid="11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3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085610"/>
            <a:ext cx="13027399" cy="15275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399" y="4812209"/>
            <a:ext cx="13027399" cy="15275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48" y="2156819"/>
            <a:ext cx="3487103" cy="47011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67752" y="604515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音乐随心而动</a:t>
            </a:r>
          </a:p>
        </p:txBody>
      </p:sp>
      <p:sp>
        <p:nvSpPr>
          <p:cNvPr id="7" name="矩形 6"/>
          <p:cNvSpPr/>
          <p:nvPr/>
        </p:nvSpPr>
        <p:spPr>
          <a:xfrm>
            <a:off x="2140221" y="1219057"/>
            <a:ext cx="79019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音乐与虾米音乐战略合作，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320K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高品质音乐覆盖率超过 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92%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，超过 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1400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万独家优质歌单，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绝对满足你挑剔的耳朵。加强色彩提取技术的使用，让界面色彩随内容而变，悦耳同时更悦目。</a:t>
            </a:r>
          </a:p>
        </p:txBody>
      </p:sp>
      <p:sp>
        <p:nvSpPr>
          <p:cNvPr id="5" name="矩形 4"/>
          <p:cNvSpPr/>
          <p:nvPr/>
        </p:nvSpPr>
        <p:spPr>
          <a:xfrm>
            <a:off x="190500" y="-508000"/>
            <a:ext cx="292100" cy="16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2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de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59259E-6 L -0.06627 0.00023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2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2.96296E-6 L 0.06796 -2.96296E-6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de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59259E-6 L -0.06627 0.00023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2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2.96296E-6 L 0.06796 -2.96296E-6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685800"/>
            <a:ext cx="8229600" cy="822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469900"/>
            <a:ext cx="5918200" cy="5918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35" y="3067359"/>
            <a:ext cx="2418930" cy="45139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57007" y="1245405"/>
            <a:ext cx="3877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你想看的，这里都有</a:t>
            </a:r>
          </a:p>
        </p:txBody>
      </p:sp>
      <p:sp>
        <p:nvSpPr>
          <p:cNvPr id="8" name="矩形 7"/>
          <p:cNvSpPr/>
          <p:nvPr/>
        </p:nvSpPr>
        <p:spPr>
          <a:xfrm>
            <a:off x="3708400" y="2032185"/>
            <a:ext cx="477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联合逾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450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家在线资讯媒体，为你打造资源丰富的阅读库。根据你的阅读喜好推荐文章，让你看到的都是你关心的。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rot="18892707">
            <a:off x="-113984" y="2395151"/>
            <a:ext cx="673474" cy="1905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DC62F">
                  <a:alpha val="90000"/>
                </a:srgbClr>
              </a:gs>
              <a:gs pos="50000">
                <a:srgbClr val="F5B547">
                  <a:alpha val="90000"/>
                </a:srgbClr>
              </a:gs>
              <a:gs pos="100000">
                <a:srgbClr val="F5B547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18892707">
            <a:off x="-417276" y="2813750"/>
            <a:ext cx="732519" cy="27062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8C556"/>
              </a:gs>
              <a:gs pos="50000">
                <a:srgbClr val="70BA4E"/>
              </a:gs>
              <a:gs pos="100000">
                <a:srgbClr val="61A74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 rot="18892707">
            <a:off x="-189143" y="2504809"/>
            <a:ext cx="1524991" cy="449416"/>
          </a:xfrm>
          <a:prstGeom prst="roundRect">
            <a:avLst>
              <a:gd name="adj" fmla="val 50000"/>
            </a:avLst>
          </a:prstGeom>
          <a:solidFill>
            <a:srgbClr val="6057B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 rot="18892707">
            <a:off x="-376264" y="3238872"/>
            <a:ext cx="1172688" cy="3857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DC62F">
                  <a:alpha val="90000"/>
                </a:srgbClr>
              </a:gs>
              <a:gs pos="50000">
                <a:srgbClr val="F5B547">
                  <a:alpha val="90000"/>
                </a:srgbClr>
              </a:gs>
              <a:gs pos="100000">
                <a:srgbClr val="F5B547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rot="18892707">
            <a:off x="-207557" y="6075040"/>
            <a:ext cx="1486854" cy="6365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55284"/>
              </a:gs>
              <a:gs pos="50000">
                <a:srgbClr val="ED487F"/>
              </a:gs>
              <a:gs pos="100000">
                <a:srgbClr val="EB457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18892707">
            <a:off x="-915735" y="5633990"/>
            <a:ext cx="2270857" cy="7765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9A2DF">
                  <a:alpha val="90000"/>
                </a:srgbClr>
              </a:gs>
              <a:gs pos="50000">
                <a:srgbClr val="2399E0">
                  <a:alpha val="90000"/>
                </a:srgbClr>
              </a:gs>
              <a:gs pos="100000">
                <a:srgbClr val="2D91E0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 rot="18892707">
            <a:off x="2153042" y="4483033"/>
            <a:ext cx="613748" cy="74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9C657"/>
              </a:gs>
              <a:gs pos="50000">
                <a:srgbClr val="69B048"/>
              </a:gs>
              <a:gs pos="100000">
                <a:srgbClr val="5A9D3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 rot="18892707">
            <a:off x="4048532" y="-370225"/>
            <a:ext cx="1637005" cy="799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rot="18892707">
            <a:off x="3314001" y="174983"/>
            <a:ext cx="1387165" cy="500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7CAA8">
                  <a:alpha val="90000"/>
                </a:srgbClr>
              </a:gs>
              <a:gs pos="50000">
                <a:srgbClr val="2AB394">
                  <a:alpha val="90000"/>
                </a:srgbClr>
              </a:gs>
              <a:gs pos="100000">
                <a:srgbClr val="22A385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 rot="18892707">
            <a:off x="1864683" y="432064"/>
            <a:ext cx="921018" cy="2761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 rot="18892707">
            <a:off x="2061483" y="-6527"/>
            <a:ext cx="527418" cy="1594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8CBA9">
                  <a:alpha val="90000"/>
                </a:srgbClr>
              </a:gs>
              <a:gs pos="50000">
                <a:srgbClr val="30BC9B"/>
              </a:gs>
              <a:gs pos="100000">
                <a:srgbClr val="24A78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 rot="18892707">
            <a:off x="9363983" y="2869342"/>
            <a:ext cx="527418" cy="1594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8CBA9">
                  <a:alpha val="90000"/>
                </a:srgbClr>
              </a:gs>
              <a:gs pos="50000">
                <a:srgbClr val="30BC9B"/>
              </a:gs>
              <a:gs pos="100000">
                <a:srgbClr val="24A78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 rot="18892707">
            <a:off x="7051462" y="1334257"/>
            <a:ext cx="269037" cy="941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18892707">
            <a:off x="7105588" y="1165120"/>
            <a:ext cx="196587" cy="656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EC52A"/>
              </a:gs>
              <a:gs pos="50000">
                <a:srgbClr val="F6B646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 rot="18892707">
            <a:off x="9414284" y="2458853"/>
            <a:ext cx="500729" cy="817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 rot="18892707">
            <a:off x="11728183" y="3943575"/>
            <a:ext cx="1182617" cy="5925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 rot="18892707">
            <a:off x="11111436" y="3509142"/>
            <a:ext cx="1871352" cy="6944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6A48">
                  <a:alpha val="90000"/>
                </a:srgbClr>
              </a:gs>
              <a:gs pos="50000">
                <a:srgbClr val="E65F4D">
                  <a:alpha val="90000"/>
                </a:srgbClr>
              </a:gs>
              <a:gs pos="100000">
                <a:srgbClr val="DC5153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rot="18892707">
            <a:off x="8762097" y="-356997"/>
            <a:ext cx="1678288" cy="8309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7CAA8">
                  <a:alpha val="90000"/>
                </a:srgbClr>
              </a:gs>
              <a:gs pos="50000">
                <a:srgbClr val="2AB394">
                  <a:alpha val="90000"/>
                </a:srgbClr>
              </a:gs>
              <a:gs pos="100000">
                <a:srgbClr val="22A385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 rot="18892707">
            <a:off x="7775360" y="-334460"/>
            <a:ext cx="1921564" cy="8554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85599"/>
              </a:gs>
              <a:gs pos="50000">
                <a:srgbClr val="6556A3"/>
              </a:gs>
              <a:gs pos="100000">
                <a:srgbClr val="6456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593298" y="2572779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</a:t>
            </a:r>
          </a:p>
        </p:txBody>
      </p:sp>
      <p:sp>
        <p:nvSpPr>
          <p:cNvPr id="28" name="矩形 27"/>
          <p:cNvSpPr/>
          <p:nvPr/>
        </p:nvSpPr>
        <p:spPr>
          <a:xfrm>
            <a:off x="4045218" y="3157554"/>
            <a:ext cx="41015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该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作品素材来自：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http://www.flyme.cn/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感谢魅族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5" t="69765" r="30664"/>
          <a:stretch>
            <a:fillRect/>
          </a:stretch>
        </p:blipFill>
        <p:spPr>
          <a:xfrm>
            <a:off x="3844047" y="5398851"/>
            <a:ext cx="4503906" cy="14591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3303" y="-889354"/>
            <a:ext cx="224567" cy="56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6029 0.10487 L 4.16667E-6 -4.44444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029 0.10487 L 4.16667E-6 -4.44444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71 0.1507 L -4.16667E-6 -1.48148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75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25352 0.44097 L 3.95833E-6 4.07407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220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58477 1.01713 L 2.08333E-7 -1.85185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508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51329 0.89283 L 4.16667E-6 -3.33333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-4465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073 0.40139 L 2.77556E-17 -1.11111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2006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grpId="1" nodeType="withEffect">
                                  <p:stCondLst>
                                    <p:cond delay="640"/>
                                  </p:stCondLst>
                                  <p:childTnLst>
                                    <p:animMotion origin="layout" path="M -0.23008 0.4 L -2.29167E-6 7.40741E-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200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8151 0.49004 L -8.33333E-7 2.59259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21771 0.37893 L 3.33333E-6 4.07407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895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877522" y="-1777875"/>
            <a:ext cx="6305131" cy="6393178"/>
          </a:xfrm>
          <a:prstGeom prst="ellipse">
            <a:avLst/>
          </a:prstGeom>
          <a:solidFill>
            <a:srgbClr val="CE403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8092490" y="-1634343"/>
            <a:ext cx="6331433" cy="6331433"/>
          </a:xfrm>
          <a:prstGeom prst="ellipse">
            <a:avLst/>
          </a:prstGeom>
          <a:solidFill>
            <a:srgbClr val="E6614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17640" y="1961971"/>
            <a:ext cx="34676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引入更多明亮色彩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让设计更多彩</a:t>
            </a:r>
          </a:p>
        </p:txBody>
      </p:sp>
      <p:sp>
        <p:nvSpPr>
          <p:cNvPr id="7" name="矩形 6"/>
          <p:cNvSpPr/>
          <p:nvPr/>
        </p:nvSpPr>
        <p:spPr>
          <a:xfrm>
            <a:off x="1517640" y="3065546"/>
            <a:ext cx="5314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我们谨慎地从自然色中挑选出更多讨好眼球的明亮色彩，</a:t>
            </a: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并且针对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AMOLED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发光特性进行修正。</a:t>
            </a: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全新色系让 </a:t>
            </a: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5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保持了素雅之余，看起来更活泼。</a:t>
            </a:r>
          </a:p>
        </p:txBody>
      </p:sp>
      <p:sp>
        <p:nvSpPr>
          <p:cNvPr id="9" name="椭圆 8"/>
          <p:cNvSpPr/>
          <p:nvPr/>
        </p:nvSpPr>
        <p:spPr>
          <a:xfrm>
            <a:off x="1694395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D7D31"/>
              </a:gs>
              <a:gs pos="58000">
                <a:srgbClr val="EA7237"/>
              </a:gs>
              <a:gs pos="100000">
                <a:srgbClr val="E9683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hlinkClick r:id="rId2" action="ppaction://hlinksldjump"/>
          </p:cNvPr>
          <p:cNvSpPr/>
          <p:nvPr/>
        </p:nvSpPr>
        <p:spPr>
          <a:xfrm>
            <a:off x="2255108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43E38"/>
              </a:gs>
              <a:gs pos="58000">
                <a:srgbClr val="D4332E"/>
              </a:gs>
              <a:gs pos="100000">
                <a:srgbClr val="CB2C2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815821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4D91EE"/>
              </a:gs>
              <a:gs pos="58000">
                <a:srgbClr val="4C88EB"/>
              </a:gs>
              <a:gs pos="100000">
                <a:srgbClr val="4A7CE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376534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19C291"/>
              </a:gs>
              <a:gs pos="58000">
                <a:srgbClr val="0EB78E"/>
              </a:gs>
              <a:gs pos="100000">
                <a:srgbClr val="08B28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937248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EEEEE"/>
              </a:gs>
              <a:gs pos="58000">
                <a:srgbClr val="EDEDED"/>
              </a:gs>
              <a:gs pos="100000">
                <a:srgbClr val="ECECE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23585" y="4119563"/>
            <a:ext cx="433815" cy="43381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10" y="660811"/>
            <a:ext cx="3147010" cy="6197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775">
        <p15:prstTrans prst="wind"/>
      </p:transition>
    </mc:Choice>
    <mc:Fallback xmlns="">
      <p:transition spd="slow" advClick="0" advTm="4775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12300" decel="129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-2.96296E-6 C 0.01198 -2.96296E-6 0.02135 0.0169 0.02135 0.03773 C 0.02135 0.05834 0.01198 0.07547 0.00039 0.07547 C -0.0112 0.07547 -0.02045 0.05834 -0.02045 0.03773 C -0.02045 0.0169 -0.0112 -2.96296E-6 0.00039 -2.96296E-6 Z " pathEditMode="relative" rAng="0" ptsTypes="AAAAA">
                                          <p:cBhvr>
                                            <p:cTn id="6" dur="5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path" presetSubtype="0" accel="12400" decel="124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1.85185E-6 C 0.01198 1.85185E-6 0.02135 0.0169 0.02135 0.03773 C 0.02135 0.05833 0.01198 0.07546 0.00039 0.07546 C -0.0112 0.07546 -0.02045 0.05833 -0.02045 0.03773 C -0.02045 0.0169 -0.0112 1.85185E-6 0.00039 1.85185E-6 Z " pathEditMode="relative" rAng="0" ptsTypes="AAAAA">
                                          <p:cBhvr>
                                            <p:cTn id="8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1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9" dur="6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" grpId="0" animBg="1"/>
          <p:bldP spid="6" grpId="0"/>
          <p:bldP spid="7" grpId="0"/>
          <p:bldP spid="9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12300" decel="129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-2.96296E-6 C 0.01198 -2.96296E-6 0.02135 0.0169 0.02135 0.03773 C 0.02135 0.05834 0.01198 0.07547 0.00039 0.07547 C -0.0112 0.07547 -0.02045 0.05834 -0.02045 0.03773 C -0.02045 0.0169 -0.0112 -2.96296E-6 0.00039 -2.96296E-6 Z " pathEditMode="relative" rAng="0" ptsTypes="AAAAA">
                                          <p:cBhvr>
                                            <p:cTn id="6" dur="5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path" presetSubtype="0" accel="12400" decel="124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1.85185E-6 C 0.01198 1.85185E-6 0.02135 0.0169 0.02135 0.03773 C 0.02135 0.05833 0.01198 0.07546 0.00039 0.07546 C -0.0112 0.07546 -0.02045 0.05833 -0.02045 0.03773 C -0.02045 0.0169 -0.0112 1.85185E-6 0.00039 1.85185E-6 Z " pathEditMode="relative" rAng="0" ptsTypes="AAAAA">
                                          <p:cBhvr>
                                            <p:cTn id="8" dur="4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1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9" dur="6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" grpId="0" animBg="1"/>
          <p:bldP spid="6" grpId="0"/>
          <p:bldP spid="7" grpId="0"/>
          <p:bldP spid="9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339757" y="-2200425"/>
            <a:ext cx="6305131" cy="6393178"/>
          </a:xfrm>
          <a:prstGeom prst="ellipse">
            <a:avLst/>
          </a:prstGeom>
          <a:solidFill>
            <a:srgbClr val="80A3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878549" y="-1085656"/>
            <a:ext cx="6011310" cy="6095254"/>
          </a:xfrm>
          <a:prstGeom prst="ellipse">
            <a:avLst/>
          </a:prstGeom>
          <a:solidFill>
            <a:srgbClr val="B5E7D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8092490" y="-1726519"/>
            <a:ext cx="6423610" cy="6423610"/>
          </a:xfrm>
          <a:prstGeom prst="ellipse">
            <a:avLst/>
          </a:prstGeom>
          <a:solidFill>
            <a:srgbClr val="D735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10" y="660811"/>
            <a:ext cx="3147010" cy="61971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7640" y="1961971"/>
            <a:ext cx="34676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引入更多明亮色彩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让设计更多彩</a:t>
            </a:r>
          </a:p>
        </p:txBody>
      </p:sp>
      <p:sp>
        <p:nvSpPr>
          <p:cNvPr id="7" name="矩形 6"/>
          <p:cNvSpPr/>
          <p:nvPr/>
        </p:nvSpPr>
        <p:spPr>
          <a:xfrm>
            <a:off x="1517640" y="3065546"/>
            <a:ext cx="5314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我们谨慎地从自然色中挑选出更多讨好眼球的明亮色彩，</a:t>
            </a: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并且针对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AMOLED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发光特性进行修正。</a:t>
            </a: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全新色系让 </a:t>
            </a: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5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保持了素雅之余，看起来更活泼。</a:t>
            </a:r>
          </a:p>
        </p:txBody>
      </p:sp>
      <p:sp>
        <p:nvSpPr>
          <p:cNvPr id="9" name="椭圆 8">
            <a:hlinkClick r:id="rId3" action="ppaction://hlinksldjump"/>
          </p:cNvPr>
          <p:cNvSpPr/>
          <p:nvPr/>
        </p:nvSpPr>
        <p:spPr>
          <a:xfrm>
            <a:off x="1694395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D7D31"/>
              </a:gs>
              <a:gs pos="58000">
                <a:srgbClr val="EA7237"/>
              </a:gs>
              <a:gs pos="100000">
                <a:srgbClr val="E9683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255108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43E38"/>
              </a:gs>
              <a:gs pos="58000">
                <a:srgbClr val="D4332E"/>
              </a:gs>
              <a:gs pos="100000">
                <a:srgbClr val="CB2C2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815821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4D91EE"/>
              </a:gs>
              <a:gs pos="58000">
                <a:srgbClr val="4C88EB"/>
              </a:gs>
              <a:gs pos="100000">
                <a:srgbClr val="4A7CE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376534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19C291"/>
              </a:gs>
              <a:gs pos="58000">
                <a:srgbClr val="0EB78E"/>
              </a:gs>
              <a:gs pos="100000">
                <a:srgbClr val="08B28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937248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EEEEE"/>
              </a:gs>
              <a:gs pos="58000">
                <a:srgbClr val="EDEDED"/>
              </a:gs>
              <a:gs pos="100000">
                <a:srgbClr val="ECECE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185837" y="4123482"/>
            <a:ext cx="433815" cy="43381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663" y="662012"/>
            <a:ext cx="3146400" cy="6195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72 1.11111E-6 C 0.01562 1.11111E-6 0.02135 0.00995 0.02135 0.02245 C 0.02135 0.03472 0.01562 0.04514 0.00872 0.04514 C 0.00182 0.04514 -0.00365 0.03472 -0.00365 0.02245 C -0.00365 0.00995 0.00182 1.11111E-6 0.00872 1.11111E-6 Z " pathEditMode="relative" rAng="0" ptsTypes="AAAAA">
                                          <p:cBhvr>
                                            <p:cTn id="6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2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99 4.81481E-6 C 0.01576 4.81481E-6 0.02136 0.00972 0.02136 0.02199 C 0.02136 0.03402 0.01576 0.04421 0.00899 0.04421 C 0.00222 0.04421 -0.00312 0.03402 -0.00312 0.02199 C -0.00312 0.00972 0.00222 4.81481E-6 0.00899 4.81481E-6 Z " pathEditMode="relative" rAng="0" ptsTypes="AAAAA">
                                          <p:cBhvr>
                                            <p:cTn id="8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21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11111E-6 C 0.00742 -1.11111E-6 0.01341 0.01042 0.01341 0.02384 C 0.01341 0.03681 0.00742 0.04792 -1.04167E-6 0.04792 C -0.00742 0.04792 -0.01315 0.03681 -0.01315 0.02384 C -0.01315 0.01042 -0.00742 -1.11111E-6 -1.04167E-6 -1.11111E-6 Z " pathEditMode="relative" rAng="0" ptsTypes="AAAAA">
                                          <p:cBhvr>
                                            <p:cTn id="10" dur="3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6" grpId="0" animBg="1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72 1.11111E-6 C 0.01562 1.11111E-6 0.02135 0.00995 0.02135 0.02245 C 0.02135 0.03472 0.01562 0.04514 0.00872 0.04514 C 0.00182 0.04514 -0.00365 0.03472 -0.00365 0.02245 C -0.00365 0.00995 0.00182 1.11111E-6 0.00872 1.11111E-6 Z " pathEditMode="relative" rAng="0" ptsTypes="AAAAA">
                                          <p:cBhvr>
                                            <p:cTn id="6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2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99 4.81481E-6 C 0.01576 4.81481E-6 0.02136 0.00972 0.02136 0.02199 C 0.02136 0.03402 0.01576 0.04421 0.00899 0.04421 C 0.00222 0.04421 -0.00312 0.03402 -0.00312 0.02199 C -0.00312 0.00972 0.00222 4.81481E-6 0.00899 4.81481E-6 Z " pathEditMode="relative" rAng="0" ptsTypes="AAAAA">
                                          <p:cBhvr>
                                            <p:cTn id="8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21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11111E-6 C 0.00742 -1.11111E-6 0.01341 0.01042 0.01341 0.02384 C 0.01341 0.03681 0.00742 0.04792 -1.04167E-6 0.04792 C -0.00742 0.04792 -0.01315 0.03681 -0.01315 0.02384 C -0.01315 0.01042 -0.00742 -1.11111E-6 -1.04167E-6 -1.11111E-6 Z " pathEditMode="relative" rAng="0" ptsTypes="AAAAA">
                                          <p:cBhvr>
                                            <p:cTn id="10" dur="3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6" grpId="0" animBg="1"/>
          <p:bldP spid="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938714" y="4978401"/>
            <a:ext cx="2314570" cy="672282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1270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6" y="0"/>
            <a:ext cx="4175250" cy="161782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19400" y="215016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恰到好处的圆角设计</a:t>
            </a:r>
            <a:b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少了些许锋锐，多了一丝温和</a:t>
            </a:r>
          </a:p>
        </p:txBody>
      </p:sp>
      <p:sp>
        <p:nvSpPr>
          <p:cNvPr id="5" name="矩形 4"/>
          <p:cNvSpPr/>
          <p:nvPr/>
        </p:nvSpPr>
        <p:spPr>
          <a:xfrm>
            <a:off x="771523" y="3262442"/>
            <a:ext cx="10668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我们谨慎使用生硬的矩形，与魅族主品牌一同更换更贴近人的视觉风格。控件的圆角弧度跟 </a:t>
            </a:r>
            <a:r>
              <a:rPr lang="en-US" altLang="zh-CN" sz="14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mBack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腰圆保持一致，</a:t>
            </a: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从 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ID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设计到 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UI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设计的打通，种种细节体现在 </a:t>
            </a:r>
            <a:r>
              <a:rPr lang="en-US" altLang="zh-CN" sz="14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5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的各个角落。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938714" y="4733131"/>
            <a:ext cx="2314570" cy="11580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43476" y="4978401"/>
            <a:ext cx="672282" cy="672282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759858" y="4978401"/>
            <a:ext cx="672282" cy="672282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569097" y="4978401"/>
            <a:ext cx="672282" cy="672282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936524" y="4153387"/>
            <a:ext cx="2304855" cy="2304855"/>
          </a:xfrm>
          <a:prstGeom prst="ellipse">
            <a:avLst/>
          </a:prstGeom>
          <a:noFill/>
          <a:ln w="6350">
            <a:solidFill>
              <a:schemeClr val="bg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941094" y="4733130"/>
            <a:ext cx="1158059" cy="1158059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095417" y="4733130"/>
            <a:ext cx="1158059" cy="1158059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12163" y="5266914"/>
            <a:ext cx="100012" cy="100013"/>
          </a:xfrm>
          <a:prstGeom prst="ellipse">
            <a:avLst/>
          </a:prstGeom>
          <a:noFill/>
          <a:ln>
            <a:solidFill>
              <a:schemeClr val="bg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479823" y="5266914"/>
            <a:ext cx="100012" cy="100013"/>
          </a:xfrm>
          <a:prstGeom prst="ellipse">
            <a:avLst/>
          </a:prstGeom>
          <a:noFill/>
          <a:ln>
            <a:solidFill>
              <a:schemeClr val="bg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519445" y="4732746"/>
            <a:ext cx="1158059" cy="1158059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>
            <a:stCxn id="14" idx="6"/>
          </p:cNvCxnSpPr>
          <p:nvPr/>
        </p:nvCxnSpPr>
        <p:spPr>
          <a:xfrm>
            <a:off x="3712175" y="5316921"/>
            <a:ext cx="4765458" cy="4379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194300" y="4427344"/>
            <a:ext cx="1803112" cy="1789306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208474" y="4427344"/>
            <a:ext cx="1780734" cy="1789306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095417" y="4098925"/>
            <a:ext cx="7527" cy="2428875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6688524" y="5084557"/>
            <a:ext cx="473486" cy="473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6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22152 L 8.33333E-7 -4.07407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-4.07407E-6 L 8.33333E-7 -0.0469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H="1">
            <a:off x="3203575" y="3159918"/>
            <a:ext cx="1924050" cy="1924050"/>
          </a:xfrm>
          <a:prstGeom prst="line">
            <a:avLst/>
          </a:prstGeom>
          <a:ln w="12700">
            <a:solidFill>
              <a:srgbClr val="CADC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 rot="18892707">
            <a:off x="4589399" y="3938527"/>
            <a:ext cx="672820" cy="1134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AB38D"/>
              </a:gs>
              <a:gs pos="50000">
                <a:srgbClr val="12BA8F"/>
              </a:gs>
              <a:gs pos="100000">
                <a:srgbClr val="18C09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rot="18892707">
            <a:off x="4205903" y="5077131"/>
            <a:ext cx="1071553" cy="3590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EC8AC"/>
              </a:gs>
              <a:gs pos="50000">
                <a:srgbClr val="53CCAE"/>
              </a:gs>
              <a:gs pos="100000">
                <a:srgbClr val="5AD3B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18892707">
            <a:off x="4364583" y="5808346"/>
            <a:ext cx="1071553" cy="3590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6C650"/>
              </a:gs>
              <a:gs pos="50000">
                <a:srgbClr val="76C650"/>
              </a:gs>
              <a:gs pos="100000">
                <a:srgbClr val="76C6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 rot="18892707">
            <a:off x="5299284" y="5588014"/>
            <a:ext cx="1549630" cy="525643"/>
          </a:xfrm>
          <a:prstGeom prst="roundRect">
            <a:avLst>
              <a:gd name="adj" fmla="val 50000"/>
            </a:avLst>
          </a:prstGeom>
          <a:solidFill>
            <a:srgbClr val="EE4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 rot="18892707">
            <a:off x="6908682" y="5163614"/>
            <a:ext cx="1559200" cy="291684"/>
          </a:xfrm>
          <a:prstGeom prst="roundRect">
            <a:avLst>
              <a:gd name="adj" fmla="val 50000"/>
            </a:avLst>
          </a:prstGeom>
          <a:solidFill>
            <a:srgbClr val="645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rot="18892707">
            <a:off x="7658039" y="5977937"/>
            <a:ext cx="1528421" cy="522105"/>
          </a:xfrm>
          <a:prstGeom prst="roundRect">
            <a:avLst>
              <a:gd name="adj" fmla="val 50000"/>
            </a:avLst>
          </a:prstGeom>
          <a:solidFill>
            <a:srgbClr val="76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 rot="18892707">
            <a:off x="9526055" y="4714182"/>
            <a:ext cx="437111" cy="163000"/>
          </a:xfrm>
          <a:prstGeom prst="roundRect">
            <a:avLst>
              <a:gd name="adj" fmla="val 50000"/>
            </a:avLst>
          </a:prstGeom>
          <a:solidFill>
            <a:srgbClr val="F6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 rot="18892707">
            <a:off x="8811651" y="2989772"/>
            <a:ext cx="464271" cy="163000"/>
          </a:xfrm>
          <a:prstGeom prst="roundRect">
            <a:avLst>
              <a:gd name="adj" fmla="val 50000"/>
            </a:avLst>
          </a:prstGeom>
          <a:solidFill>
            <a:srgbClr val="FB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18892707">
            <a:off x="6970166" y="3519952"/>
            <a:ext cx="1561972" cy="190659"/>
          </a:xfrm>
          <a:prstGeom prst="roundRect">
            <a:avLst>
              <a:gd name="adj" fmla="val 50000"/>
            </a:avLst>
          </a:prstGeom>
          <a:solidFill>
            <a:srgbClr val="EE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 rot="18892707">
            <a:off x="5748212" y="4502940"/>
            <a:ext cx="523347" cy="18211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5814F"/>
              </a:gs>
              <a:gs pos="50000">
                <a:srgbClr val="E76F43"/>
              </a:gs>
              <a:gs pos="100000">
                <a:srgbClr val="DC603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 rot="18892707">
            <a:off x="2103702" y="3631583"/>
            <a:ext cx="1549630" cy="525643"/>
          </a:xfrm>
          <a:prstGeom prst="roundRect">
            <a:avLst>
              <a:gd name="adj" fmla="val 50000"/>
            </a:avLst>
          </a:prstGeom>
          <a:solidFill>
            <a:srgbClr val="EE4C8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 rot="18892707">
            <a:off x="3974487" y="3091957"/>
            <a:ext cx="245913" cy="101074"/>
          </a:xfrm>
          <a:prstGeom prst="roundRect">
            <a:avLst>
              <a:gd name="adj" fmla="val 50000"/>
            </a:avLst>
          </a:prstGeom>
          <a:solidFill>
            <a:srgbClr val="EE4C8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 rot="18892707">
            <a:off x="3877879" y="2255309"/>
            <a:ext cx="673733" cy="1044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5814F"/>
              </a:gs>
              <a:gs pos="50000">
                <a:srgbClr val="E76F43"/>
              </a:gs>
              <a:gs pos="100000">
                <a:srgbClr val="DC603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rot="18892707">
            <a:off x="5421645" y="632393"/>
            <a:ext cx="252471" cy="96361"/>
          </a:xfrm>
          <a:prstGeom prst="roundRect">
            <a:avLst>
              <a:gd name="adj" fmla="val 50000"/>
            </a:avLst>
          </a:prstGeom>
          <a:solidFill>
            <a:srgbClr val="AAE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5341148" y="3969"/>
            <a:ext cx="754852" cy="752475"/>
          </a:xfrm>
          <a:prstGeom prst="line">
            <a:avLst/>
          </a:prstGeom>
          <a:ln w="12700">
            <a:solidFill>
              <a:srgbClr val="D5F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7250906" y="1173388"/>
            <a:ext cx="1090811" cy="1087375"/>
          </a:xfrm>
          <a:prstGeom prst="line">
            <a:avLst/>
          </a:prstGeom>
          <a:ln w="12700">
            <a:solidFill>
              <a:srgbClr val="FBD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 rot="18892707">
            <a:off x="7119230" y="6026419"/>
            <a:ext cx="1124910" cy="172235"/>
          </a:xfrm>
          <a:prstGeom prst="roundRect">
            <a:avLst>
              <a:gd name="adj" fmla="val 50000"/>
            </a:avLst>
          </a:prstGeom>
          <a:solidFill>
            <a:srgbClr val="699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 rot="18892707">
            <a:off x="8122845" y="2494778"/>
            <a:ext cx="769519" cy="45719"/>
          </a:xfrm>
          <a:prstGeom prst="roundRect">
            <a:avLst>
              <a:gd name="adj" fmla="val 50000"/>
            </a:avLst>
          </a:prstGeom>
          <a:solidFill>
            <a:srgbClr val="C8D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14055" r="78507" b="76501"/>
          <a:stretch>
            <a:fillRect/>
          </a:stretch>
        </p:blipFill>
        <p:spPr>
          <a:xfrm>
            <a:off x="3425691" y="947667"/>
            <a:ext cx="514350" cy="6477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6" t="62108" r="8120" b="28448"/>
          <a:stretch>
            <a:fillRect/>
          </a:stretch>
        </p:blipFill>
        <p:spPr>
          <a:xfrm>
            <a:off x="8734223" y="4264924"/>
            <a:ext cx="619125" cy="6477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05" y="2613660"/>
            <a:ext cx="3411590" cy="4244340"/>
          </a:xfrm>
          <a:prstGeom prst="rect">
            <a:avLst/>
          </a:prstGeom>
        </p:spPr>
      </p:pic>
      <p:pic>
        <p:nvPicPr>
          <p:cNvPr id="30" name="anim_s01_e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0159" y="3090477"/>
            <a:ext cx="2511682" cy="376752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4368469" y="809922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更细腻的动态细节</a:t>
            </a:r>
          </a:p>
        </p:txBody>
      </p:sp>
      <p:sp>
        <p:nvSpPr>
          <p:cNvPr id="40" name="矩形 39"/>
          <p:cNvSpPr/>
          <p:nvPr/>
        </p:nvSpPr>
        <p:spPr>
          <a:xfrm>
            <a:off x="2266011" y="1653152"/>
            <a:ext cx="7673340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无论由远到近，还是由上到下，亦或是形状变化，乍一看难以察觉，但细品又如此自然。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不刻意，不追求，这种你难以察觉之细腻，继承了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一贯淡雅的风格。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500">
        <p:circle/>
      </p:transition>
    </mc:Choice>
    <mc:Fallback xmlns="">
      <p:transition spd="slow" advClick="0" advTm="55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58477 1.01713 L 2.08333E-7 -1.8518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50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8151 0.49004 L -8.33333E-7 2.59259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8151 0.49004 L -8.33333E-7 2.59259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6029 0.10487 L 4.16667E-6 -4.44444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029 0.10487 L 4.16667E-6 -4.44444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58477 1.01713 L 2.08333E-7 -1.85185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5085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58477 1.01713 L 2.08333E-7 -1.85185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508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fill="hold" nodeType="withEffect">
                                  <p:stCondLst>
                                    <p:cond delay="640"/>
                                  </p:stCondLst>
                                  <p:childTnLst>
                                    <p:animMotion origin="layout" path="M -0.23008 0.4 L -2.29167E-6 7.40741E-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200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3099 0.22801 L -1.875E-6 3.33333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029 0.10487 L 4.16667E-6 -4.44444E-6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7 -2.59259E-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togglePause">
                                      <p:cBhvr>
                                        <p:cTn id="107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8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1" grpId="0" animBg="1"/>
      <p:bldP spid="31" grpId="1" animBg="1"/>
      <p:bldP spid="32" grpId="0" animBg="1"/>
      <p:bldP spid="32" grpId="1" animBg="1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56C7D"/>
            </a:gs>
            <a:gs pos="61600">
              <a:srgbClr val="2C817C"/>
            </a:gs>
            <a:gs pos="36800">
              <a:srgbClr val="308073"/>
            </a:gs>
            <a:gs pos="50000">
              <a:srgbClr val="318377"/>
            </a:gs>
            <a:gs pos="100000">
              <a:srgbClr val="056F7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56" y="914400"/>
            <a:ext cx="4256190" cy="59436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433513" y="4502865"/>
            <a:ext cx="254794" cy="254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38250" y="-238125"/>
            <a:ext cx="195263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3266"/>
            </a:gs>
            <a:gs pos="89000">
              <a:srgbClr val="533670"/>
            </a:gs>
            <a:gs pos="28000">
              <a:srgbClr val="4A366B"/>
            </a:gs>
            <a:gs pos="43000">
              <a:srgbClr val="7B407A"/>
            </a:gs>
            <a:gs pos="61596">
              <a:srgbClr val="944683"/>
            </a:gs>
            <a:gs pos="55000">
              <a:srgbClr val="994988"/>
            </a:gs>
            <a:gs pos="72000">
              <a:srgbClr val="733B78"/>
            </a:gs>
            <a:gs pos="100000">
              <a:srgbClr val="3A336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56" y="914400"/>
            <a:ext cx="4256190" cy="5943599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33513" y="4502865"/>
            <a:ext cx="254794" cy="254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38250" y="-238125"/>
            <a:ext cx="195263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A409"/>
            </a:gs>
            <a:gs pos="35204">
              <a:srgbClr val="EA9709"/>
            </a:gs>
            <a:gs pos="63184">
              <a:srgbClr val="EE9E0B"/>
            </a:gs>
            <a:gs pos="52000">
              <a:srgbClr val="EA970B"/>
            </a:gs>
            <a:gs pos="100000">
              <a:srgbClr val="F3A40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56" y="914400"/>
            <a:ext cx="4256189" cy="5943599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33513" y="4502865"/>
            <a:ext cx="254794" cy="254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38250" y="-238125"/>
            <a:ext cx="195263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587">
              <a:srgbClr val="3C7495">
                <a:alpha val="99000"/>
              </a:srgbClr>
            </a:gs>
            <a:gs pos="0">
              <a:srgbClr val="2F6B8D"/>
            </a:gs>
            <a:gs pos="43000">
              <a:srgbClr val="1B5F84"/>
            </a:gs>
            <a:gs pos="80000">
              <a:srgbClr val="367294">
                <a:alpha val="98000"/>
              </a:srgbClr>
            </a:gs>
            <a:gs pos="65000">
              <a:srgbClr val="206084"/>
            </a:gs>
            <a:gs pos="100000">
              <a:srgbClr val="2F6B8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56" y="914400"/>
            <a:ext cx="4256189" cy="5943599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33513" y="4502865"/>
            <a:ext cx="254794" cy="254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38250" y="-238125"/>
            <a:ext cx="195263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282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6288cad1d37ca975be72df32d7f5067047c266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412</Words>
  <Application>Microsoft Office PowerPoint</Application>
  <PresentationFormat>宽屏</PresentationFormat>
  <Paragraphs>43</Paragraphs>
  <Slides>13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等线</vt:lpstr>
      <vt:lpstr>微软雅黑 Light</vt:lpstr>
      <vt:lpstr>Arial</vt:lpstr>
      <vt:lpstr>Calibri</vt:lpstr>
      <vt:lpstr>Calibri Light</vt:lpstr>
      <vt:lpstr>Century Gothic</vt:lpstr>
      <vt:lpstr>Office Theme</vt:lpstr>
      <vt:lpstr>b6288cad1d37ca975be72df32d7f5067047c2666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天 下</cp:lastModifiedBy>
  <cp:revision>429</cp:revision>
  <dcterms:created xsi:type="dcterms:W3CDTF">2015-11-26T12:54:00Z</dcterms:created>
  <dcterms:modified xsi:type="dcterms:W3CDTF">2021-01-05T12:14:18Z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