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61" r:id="rId2"/>
    <p:sldId id="283" r:id="rId3"/>
    <p:sldId id="284" r:id="rId4"/>
    <p:sldId id="280" r:id="rId5"/>
    <p:sldId id="275" r:id="rId6"/>
    <p:sldId id="263" r:id="rId7"/>
    <p:sldId id="267" r:id="rId8"/>
    <p:sldId id="271" r:id="rId9"/>
    <p:sldId id="272" r:id="rId10"/>
    <p:sldId id="268" r:id="rId11"/>
    <p:sldId id="274" r:id="rId12"/>
    <p:sldId id="277" r:id="rId13"/>
    <p:sldId id="269" r:id="rId14"/>
    <p:sldId id="281" r:id="rId15"/>
    <p:sldId id="282" r:id="rId16"/>
    <p:sldId id="273" r:id="rId17"/>
    <p:sldId id="276" r:id="rId18"/>
    <p:sldId id="278" r:id="rId19"/>
    <p:sldId id="264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78E8"/>
    <a:srgbClr val="90CCF4"/>
    <a:srgbClr val="30CBF2"/>
    <a:srgbClr val="F36374"/>
    <a:srgbClr val="1E76E2"/>
    <a:srgbClr val="0975CE"/>
    <a:srgbClr val="006ECC"/>
    <a:srgbClr val="F1F5FB"/>
    <a:srgbClr val="F2F2F2"/>
    <a:srgbClr val="03A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08" autoAdjust="0"/>
    <p:restoredTop sz="95911" autoAdjust="0"/>
  </p:normalViewPr>
  <p:slideViewPr>
    <p:cSldViewPr snapToGrid="0" showGuides="1">
      <p:cViewPr varScale="1">
        <p:scale>
          <a:sx n="108" d="100"/>
          <a:sy n="108" d="100"/>
        </p:scale>
        <p:origin x="72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8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7FF-4ABA-BDF0-459E0DDC7FB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7FF-4ABA-BDF0-459E0DDC7FB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28575" cap="rnd">
              <a:solidFill>
                <a:srgbClr val="1E78E8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7FF-4ABA-BDF0-459E0DDC7F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7529552"/>
        <c:axId val="637531232"/>
      </c:lineChart>
      <c:catAx>
        <c:axId val="63752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defRPr>
            </a:pPr>
            <a:endParaRPr lang="zh-CN"/>
          </a:p>
        </c:txPr>
        <c:crossAx val="637531232"/>
        <c:crosses val="autoZero"/>
        <c:auto val="1"/>
        <c:lblAlgn val="ctr"/>
        <c:lblOffset val="100"/>
        <c:noMultiLvlLbl val="0"/>
      </c:catAx>
      <c:valAx>
        <c:axId val="637531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defRPr>
            </a:pPr>
            <a:endParaRPr lang="zh-CN"/>
          </a:p>
        </c:txPr>
        <c:crossAx val="637529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 lang="zh-CN">
          <a:latin typeface="思源黑体 CN Light" panose="020B0300000000000000" pitchFamily="34" charset="-122"/>
          <a:ea typeface="思源黑体 CN Light" panose="020B0300000000000000" pitchFamily="34" charset="-122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982B93-D878-4220-82A0-3D8A37C6481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4396F-7CC6-42E5-83BE-72592AAF95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4396F-7CC6-42E5-83BE-72592AAF95CF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DB7C-2D6B-4C00-98DC-0DA6EC76AE3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51A3-21E8-4EF8-877E-30E54495478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DB7C-2D6B-4C00-98DC-0DA6EC76AE3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51A3-21E8-4EF8-877E-30E54495478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DB7C-2D6B-4C00-98DC-0DA6EC76AE3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51A3-21E8-4EF8-877E-30E54495478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B3F455-7AC8-4AD4-9CF7-1569801F24E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6B4A6B-5880-4940-9CC4-EF9951EF91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6337300" y="6634262"/>
            <a:ext cx="584517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 userDrawn="1"/>
        </p:nvGrpSpPr>
        <p:grpSpPr>
          <a:xfrm>
            <a:off x="5958117" y="6490738"/>
            <a:ext cx="268343" cy="287047"/>
            <a:chOff x="1508125" y="1420813"/>
            <a:chExt cx="2232025" cy="2387600"/>
          </a:xfrm>
        </p:grpSpPr>
        <p:sp>
          <p:nvSpPr>
            <p:cNvPr id="4" name="Freeform 5"/>
            <p:cNvSpPr/>
            <p:nvPr/>
          </p:nvSpPr>
          <p:spPr bwMode="auto">
            <a:xfrm>
              <a:off x="1508125" y="1420813"/>
              <a:ext cx="2232025" cy="2387600"/>
            </a:xfrm>
            <a:custGeom>
              <a:avLst/>
              <a:gdLst>
                <a:gd name="T0" fmla="*/ 741 w 741"/>
                <a:gd name="T1" fmla="*/ 370 h 793"/>
                <a:gd name="T2" fmla="*/ 370 w 741"/>
                <a:gd name="T3" fmla="*/ 0 h 793"/>
                <a:gd name="T4" fmla="*/ 0 w 741"/>
                <a:gd name="T5" fmla="*/ 370 h 793"/>
                <a:gd name="T6" fmla="*/ 223 w 741"/>
                <a:gd name="T7" fmla="*/ 711 h 793"/>
                <a:gd name="T8" fmla="*/ 370 w 741"/>
                <a:gd name="T9" fmla="*/ 793 h 793"/>
                <a:gd name="T10" fmla="*/ 511 w 741"/>
                <a:gd name="T11" fmla="*/ 713 h 793"/>
                <a:gd name="T12" fmla="*/ 741 w 741"/>
                <a:gd name="T13" fmla="*/ 37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1" h="793">
                  <a:moveTo>
                    <a:pt x="741" y="370"/>
                  </a:moveTo>
                  <a:cubicBezTo>
                    <a:pt x="741" y="166"/>
                    <a:pt x="575" y="0"/>
                    <a:pt x="370" y="0"/>
                  </a:cubicBezTo>
                  <a:cubicBezTo>
                    <a:pt x="165" y="0"/>
                    <a:pt x="0" y="166"/>
                    <a:pt x="0" y="370"/>
                  </a:cubicBezTo>
                  <a:cubicBezTo>
                    <a:pt x="0" y="523"/>
                    <a:pt x="97" y="643"/>
                    <a:pt x="223" y="711"/>
                  </a:cubicBezTo>
                  <a:cubicBezTo>
                    <a:pt x="264" y="733"/>
                    <a:pt x="370" y="793"/>
                    <a:pt x="370" y="793"/>
                  </a:cubicBezTo>
                  <a:cubicBezTo>
                    <a:pt x="370" y="793"/>
                    <a:pt x="468" y="737"/>
                    <a:pt x="511" y="713"/>
                  </a:cubicBezTo>
                  <a:cubicBezTo>
                    <a:pt x="639" y="643"/>
                    <a:pt x="741" y="525"/>
                    <a:pt x="741" y="370"/>
                  </a:cubicBezTo>
                  <a:close/>
                </a:path>
              </a:pathLst>
            </a:custGeom>
            <a:solidFill>
              <a:srgbClr val="1E78E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6"/>
            <p:cNvSpPr>
              <a:spLocks noEditPoints="1"/>
            </p:cNvSpPr>
            <p:nvPr/>
          </p:nvSpPr>
          <p:spPr bwMode="auto">
            <a:xfrm>
              <a:off x="2081213" y="1971676"/>
              <a:ext cx="1144588" cy="1095375"/>
            </a:xfrm>
            <a:custGeom>
              <a:avLst/>
              <a:gdLst>
                <a:gd name="T0" fmla="*/ 378 w 380"/>
                <a:gd name="T1" fmla="*/ 357 h 364"/>
                <a:gd name="T2" fmla="*/ 355 w 380"/>
                <a:gd name="T3" fmla="*/ 263 h 364"/>
                <a:gd name="T4" fmla="*/ 355 w 380"/>
                <a:gd name="T5" fmla="*/ 91 h 364"/>
                <a:gd name="T6" fmla="*/ 264 w 380"/>
                <a:gd name="T7" fmla="*/ 0 h 364"/>
                <a:gd name="T8" fmla="*/ 91 w 380"/>
                <a:gd name="T9" fmla="*/ 0 h 364"/>
                <a:gd name="T10" fmla="*/ 0 w 380"/>
                <a:gd name="T11" fmla="*/ 91 h 364"/>
                <a:gd name="T12" fmla="*/ 0 w 380"/>
                <a:gd name="T13" fmla="*/ 263 h 364"/>
                <a:gd name="T14" fmla="*/ 91 w 380"/>
                <a:gd name="T15" fmla="*/ 354 h 364"/>
                <a:gd name="T16" fmla="*/ 264 w 380"/>
                <a:gd name="T17" fmla="*/ 354 h 364"/>
                <a:gd name="T18" fmla="*/ 375 w 380"/>
                <a:gd name="T19" fmla="*/ 362 h 364"/>
                <a:gd name="T20" fmla="*/ 378 w 380"/>
                <a:gd name="T21" fmla="*/ 357 h 364"/>
                <a:gd name="T22" fmla="*/ 141 w 380"/>
                <a:gd name="T23" fmla="*/ 198 h 364"/>
                <a:gd name="T24" fmla="*/ 115 w 380"/>
                <a:gd name="T25" fmla="*/ 224 h 364"/>
                <a:gd name="T26" fmla="*/ 88 w 380"/>
                <a:gd name="T27" fmla="*/ 198 h 364"/>
                <a:gd name="T28" fmla="*/ 88 w 380"/>
                <a:gd name="T29" fmla="*/ 151 h 364"/>
                <a:gd name="T30" fmla="*/ 115 w 380"/>
                <a:gd name="T31" fmla="*/ 124 h 364"/>
                <a:gd name="T32" fmla="*/ 141 w 380"/>
                <a:gd name="T33" fmla="*/ 151 h 364"/>
                <a:gd name="T34" fmla="*/ 141 w 380"/>
                <a:gd name="T35" fmla="*/ 198 h 364"/>
                <a:gd name="T36" fmla="*/ 265 w 380"/>
                <a:gd name="T37" fmla="*/ 198 h 364"/>
                <a:gd name="T38" fmla="*/ 239 w 380"/>
                <a:gd name="T39" fmla="*/ 224 h 364"/>
                <a:gd name="T40" fmla="*/ 212 w 380"/>
                <a:gd name="T41" fmla="*/ 198 h 364"/>
                <a:gd name="T42" fmla="*/ 212 w 380"/>
                <a:gd name="T43" fmla="*/ 151 h 364"/>
                <a:gd name="T44" fmla="*/ 239 w 380"/>
                <a:gd name="T45" fmla="*/ 124 h 364"/>
                <a:gd name="T46" fmla="*/ 265 w 380"/>
                <a:gd name="T47" fmla="*/ 151 h 364"/>
                <a:gd name="T48" fmla="*/ 265 w 380"/>
                <a:gd name="T49" fmla="*/ 198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0" h="364">
                  <a:moveTo>
                    <a:pt x="378" y="357"/>
                  </a:moveTo>
                  <a:cubicBezTo>
                    <a:pt x="365" y="337"/>
                    <a:pt x="355" y="289"/>
                    <a:pt x="355" y="263"/>
                  </a:cubicBezTo>
                  <a:cubicBezTo>
                    <a:pt x="355" y="91"/>
                    <a:pt x="355" y="91"/>
                    <a:pt x="355" y="91"/>
                  </a:cubicBezTo>
                  <a:cubicBezTo>
                    <a:pt x="355" y="41"/>
                    <a:pt x="314" y="0"/>
                    <a:pt x="264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41" y="0"/>
                    <a:pt x="0" y="41"/>
                    <a:pt x="0" y="91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313"/>
                    <a:pt x="41" y="354"/>
                    <a:pt x="91" y="354"/>
                  </a:cubicBezTo>
                  <a:cubicBezTo>
                    <a:pt x="264" y="354"/>
                    <a:pt x="264" y="354"/>
                    <a:pt x="264" y="354"/>
                  </a:cubicBezTo>
                  <a:cubicBezTo>
                    <a:pt x="284" y="354"/>
                    <a:pt x="357" y="352"/>
                    <a:pt x="375" y="362"/>
                  </a:cubicBezTo>
                  <a:cubicBezTo>
                    <a:pt x="377" y="364"/>
                    <a:pt x="380" y="361"/>
                    <a:pt x="378" y="357"/>
                  </a:cubicBezTo>
                  <a:close/>
                  <a:moveTo>
                    <a:pt x="141" y="198"/>
                  </a:moveTo>
                  <a:cubicBezTo>
                    <a:pt x="141" y="213"/>
                    <a:pt x="129" y="224"/>
                    <a:pt x="115" y="224"/>
                  </a:cubicBezTo>
                  <a:cubicBezTo>
                    <a:pt x="100" y="224"/>
                    <a:pt x="88" y="213"/>
                    <a:pt x="88" y="198"/>
                  </a:cubicBezTo>
                  <a:cubicBezTo>
                    <a:pt x="88" y="151"/>
                    <a:pt x="88" y="151"/>
                    <a:pt x="88" y="151"/>
                  </a:cubicBezTo>
                  <a:cubicBezTo>
                    <a:pt x="88" y="136"/>
                    <a:pt x="100" y="124"/>
                    <a:pt x="115" y="124"/>
                  </a:cubicBezTo>
                  <a:cubicBezTo>
                    <a:pt x="129" y="124"/>
                    <a:pt x="141" y="136"/>
                    <a:pt x="141" y="151"/>
                  </a:cubicBezTo>
                  <a:lnTo>
                    <a:pt x="141" y="198"/>
                  </a:lnTo>
                  <a:close/>
                  <a:moveTo>
                    <a:pt x="265" y="198"/>
                  </a:moveTo>
                  <a:cubicBezTo>
                    <a:pt x="265" y="213"/>
                    <a:pt x="253" y="224"/>
                    <a:pt x="239" y="224"/>
                  </a:cubicBezTo>
                  <a:cubicBezTo>
                    <a:pt x="224" y="224"/>
                    <a:pt x="212" y="213"/>
                    <a:pt x="212" y="198"/>
                  </a:cubicBezTo>
                  <a:cubicBezTo>
                    <a:pt x="212" y="151"/>
                    <a:pt x="212" y="151"/>
                    <a:pt x="212" y="151"/>
                  </a:cubicBezTo>
                  <a:cubicBezTo>
                    <a:pt x="212" y="136"/>
                    <a:pt x="224" y="124"/>
                    <a:pt x="239" y="124"/>
                  </a:cubicBezTo>
                  <a:cubicBezTo>
                    <a:pt x="253" y="124"/>
                    <a:pt x="265" y="136"/>
                    <a:pt x="265" y="151"/>
                  </a:cubicBezTo>
                  <a:lnTo>
                    <a:pt x="265" y="198"/>
                  </a:ln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6" name="直接连接符 5"/>
          <p:cNvCxnSpPr/>
          <p:nvPr userDrawn="1"/>
        </p:nvCxnSpPr>
        <p:spPr>
          <a:xfrm>
            <a:off x="0" y="6634262"/>
            <a:ext cx="581025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 userDrawn="1"/>
        </p:nvSpPr>
        <p:spPr>
          <a:xfrm>
            <a:off x="5080340" y="808096"/>
            <a:ext cx="2031325" cy="8370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dirty="0">
                <a:solidFill>
                  <a:srgbClr val="1E78E8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关于陌陌</a:t>
            </a:r>
          </a:p>
        </p:txBody>
      </p:sp>
      <p:sp>
        <p:nvSpPr>
          <p:cNvPr id="8" name="矩形 7"/>
          <p:cNvSpPr/>
          <p:nvPr userDrawn="1"/>
        </p:nvSpPr>
        <p:spPr>
          <a:xfrm>
            <a:off x="5653708" y="1637169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里程碑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DB7C-2D6B-4C00-98DC-0DA6EC76AE3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51A3-21E8-4EF8-877E-30E54495478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DB7C-2D6B-4C00-98DC-0DA6EC76AE3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51A3-21E8-4EF8-877E-30E54495478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DB7C-2D6B-4C00-98DC-0DA6EC76AE3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51A3-21E8-4EF8-877E-30E54495478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DB7C-2D6B-4C00-98DC-0DA6EC76AE3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51A3-21E8-4EF8-877E-30E54495478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DB7C-2D6B-4C00-98DC-0DA6EC76AE3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51A3-21E8-4EF8-877E-30E54495478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DB7C-2D6B-4C00-98DC-0DA6EC76AE3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51A3-21E8-4EF8-877E-30E54495478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3DB7C-2D6B-4C00-98DC-0DA6EC76AE3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651A3-21E8-4EF8-877E-30E54495478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1999" cy="6865637"/>
          </a:xfrm>
          <a:prstGeom prst="rect">
            <a:avLst/>
          </a:prstGeom>
          <a:solidFill>
            <a:srgbClr val="1E7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7" name="组合 6"/>
          <p:cNvGrpSpPr/>
          <p:nvPr/>
        </p:nvGrpSpPr>
        <p:grpSpPr>
          <a:xfrm>
            <a:off x="988450" y="1418265"/>
            <a:ext cx="495934" cy="530501"/>
            <a:chOff x="1508125" y="1420813"/>
            <a:chExt cx="2232025" cy="2387600"/>
          </a:xfrm>
        </p:grpSpPr>
        <p:sp>
          <p:nvSpPr>
            <p:cNvPr id="8" name="Freeform 5"/>
            <p:cNvSpPr/>
            <p:nvPr/>
          </p:nvSpPr>
          <p:spPr bwMode="auto">
            <a:xfrm>
              <a:off x="1508125" y="1420813"/>
              <a:ext cx="2232025" cy="2387600"/>
            </a:xfrm>
            <a:custGeom>
              <a:avLst/>
              <a:gdLst>
                <a:gd name="T0" fmla="*/ 741 w 741"/>
                <a:gd name="T1" fmla="*/ 370 h 793"/>
                <a:gd name="T2" fmla="*/ 370 w 741"/>
                <a:gd name="T3" fmla="*/ 0 h 793"/>
                <a:gd name="T4" fmla="*/ 0 w 741"/>
                <a:gd name="T5" fmla="*/ 370 h 793"/>
                <a:gd name="T6" fmla="*/ 223 w 741"/>
                <a:gd name="T7" fmla="*/ 711 h 793"/>
                <a:gd name="T8" fmla="*/ 370 w 741"/>
                <a:gd name="T9" fmla="*/ 793 h 793"/>
                <a:gd name="T10" fmla="*/ 511 w 741"/>
                <a:gd name="T11" fmla="*/ 713 h 793"/>
                <a:gd name="T12" fmla="*/ 741 w 741"/>
                <a:gd name="T13" fmla="*/ 37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1" h="793">
                  <a:moveTo>
                    <a:pt x="741" y="370"/>
                  </a:moveTo>
                  <a:cubicBezTo>
                    <a:pt x="741" y="166"/>
                    <a:pt x="575" y="0"/>
                    <a:pt x="370" y="0"/>
                  </a:cubicBezTo>
                  <a:cubicBezTo>
                    <a:pt x="165" y="0"/>
                    <a:pt x="0" y="166"/>
                    <a:pt x="0" y="370"/>
                  </a:cubicBezTo>
                  <a:cubicBezTo>
                    <a:pt x="0" y="523"/>
                    <a:pt x="97" y="643"/>
                    <a:pt x="223" y="711"/>
                  </a:cubicBezTo>
                  <a:cubicBezTo>
                    <a:pt x="264" y="733"/>
                    <a:pt x="370" y="793"/>
                    <a:pt x="370" y="793"/>
                  </a:cubicBezTo>
                  <a:cubicBezTo>
                    <a:pt x="370" y="793"/>
                    <a:pt x="468" y="737"/>
                    <a:pt x="511" y="713"/>
                  </a:cubicBezTo>
                  <a:cubicBezTo>
                    <a:pt x="639" y="643"/>
                    <a:pt x="741" y="525"/>
                    <a:pt x="741" y="3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2081213" y="1971676"/>
              <a:ext cx="1144588" cy="1095375"/>
            </a:xfrm>
            <a:custGeom>
              <a:avLst/>
              <a:gdLst>
                <a:gd name="T0" fmla="*/ 378 w 380"/>
                <a:gd name="T1" fmla="*/ 357 h 364"/>
                <a:gd name="T2" fmla="*/ 355 w 380"/>
                <a:gd name="T3" fmla="*/ 263 h 364"/>
                <a:gd name="T4" fmla="*/ 355 w 380"/>
                <a:gd name="T5" fmla="*/ 91 h 364"/>
                <a:gd name="T6" fmla="*/ 264 w 380"/>
                <a:gd name="T7" fmla="*/ 0 h 364"/>
                <a:gd name="T8" fmla="*/ 91 w 380"/>
                <a:gd name="T9" fmla="*/ 0 h 364"/>
                <a:gd name="T10" fmla="*/ 0 w 380"/>
                <a:gd name="T11" fmla="*/ 91 h 364"/>
                <a:gd name="T12" fmla="*/ 0 w 380"/>
                <a:gd name="T13" fmla="*/ 263 h 364"/>
                <a:gd name="T14" fmla="*/ 91 w 380"/>
                <a:gd name="T15" fmla="*/ 354 h 364"/>
                <a:gd name="T16" fmla="*/ 264 w 380"/>
                <a:gd name="T17" fmla="*/ 354 h 364"/>
                <a:gd name="T18" fmla="*/ 375 w 380"/>
                <a:gd name="T19" fmla="*/ 362 h 364"/>
                <a:gd name="T20" fmla="*/ 378 w 380"/>
                <a:gd name="T21" fmla="*/ 357 h 364"/>
                <a:gd name="T22" fmla="*/ 141 w 380"/>
                <a:gd name="T23" fmla="*/ 198 h 364"/>
                <a:gd name="T24" fmla="*/ 115 w 380"/>
                <a:gd name="T25" fmla="*/ 224 h 364"/>
                <a:gd name="T26" fmla="*/ 88 w 380"/>
                <a:gd name="T27" fmla="*/ 198 h 364"/>
                <a:gd name="T28" fmla="*/ 88 w 380"/>
                <a:gd name="T29" fmla="*/ 151 h 364"/>
                <a:gd name="T30" fmla="*/ 115 w 380"/>
                <a:gd name="T31" fmla="*/ 124 h 364"/>
                <a:gd name="T32" fmla="*/ 141 w 380"/>
                <a:gd name="T33" fmla="*/ 151 h 364"/>
                <a:gd name="T34" fmla="*/ 141 w 380"/>
                <a:gd name="T35" fmla="*/ 198 h 364"/>
                <a:gd name="T36" fmla="*/ 265 w 380"/>
                <a:gd name="T37" fmla="*/ 198 h 364"/>
                <a:gd name="T38" fmla="*/ 239 w 380"/>
                <a:gd name="T39" fmla="*/ 224 h 364"/>
                <a:gd name="T40" fmla="*/ 212 w 380"/>
                <a:gd name="T41" fmla="*/ 198 h 364"/>
                <a:gd name="T42" fmla="*/ 212 w 380"/>
                <a:gd name="T43" fmla="*/ 151 h 364"/>
                <a:gd name="T44" fmla="*/ 239 w 380"/>
                <a:gd name="T45" fmla="*/ 124 h 364"/>
                <a:gd name="T46" fmla="*/ 265 w 380"/>
                <a:gd name="T47" fmla="*/ 151 h 364"/>
                <a:gd name="T48" fmla="*/ 265 w 380"/>
                <a:gd name="T49" fmla="*/ 198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0" h="364">
                  <a:moveTo>
                    <a:pt x="378" y="357"/>
                  </a:moveTo>
                  <a:cubicBezTo>
                    <a:pt x="365" y="337"/>
                    <a:pt x="355" y="289"/>
                    <a:pt x="355" y="263"/>
                  </a:cubicBezTo>
                  <a:cubicBezTo>
                    <a:pt x="355" y="91"/>
                    <a:pt x="355" y="91"/>
                    <a:pt x="355" y="91"/>
                  </a:cubicBezTo>
                  <a:cubicBezTo>
                    <a:pt x="355" y="41"/>
                    <a:pt x="314" y="0"/>
                    <a:pt x="264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41" y="0"/>
                    <a:pt x="0" y="41"/>
                    <a:pt x="0" y="91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313"/>
                    <a:pt x="41" y="354"/>
                    <a:pt x="91" y="354"/>
                  </a:cubicBezTo>
                  <a:cubicBezTo>
                    <a:pt x="264" y="354"/>
                    <a:pt x="264" y="354"/>
                    <a:pt x="264" y="354"/>
                  </a:cubicBezTo>
                  <a:cubicBezTo>
                    <a:pt x="284" y="354"/>
                    <a:pt x="357" y="352"/>
                    <a:pt x="375" y="362"/>
                  </a:cubicBezTo>
                  <a:cubicBezTo>
                    <a:pt x="377" y="364"/>
                    <a:pt x="380" y="361"/>
                    <a:pt x="378" y="357"/>
                  </a:cubicBezTo>
                  <a:close/>
                  <a:moveTo>
                    <a:pt x="141" y="198"/>
                  </a:moveTo>
                  <a:cubicBezTo>
                    <a:pt x="141" y="213"/>
                    <a:pt x="129" y="224"/>
                    <a:pt x="115" y="224"/>
                  </a:cubicBezTo>
                  <a:cubicBezTo>
                    <a:pt x="100" y="224"/>
                    <a:pt x="88" y="213"/>
                    <a:pt x="88" y="198"/>
                  </a:cubicBezTo>
                  <a:cubicBezTo>
                    <a:pt x="88" y="151"/>
                    <a:pt x="88" y="151"/>
                    <a:pt x="88" y="151"/>
                  </a:cubicBezTo>
                  <a:cubicBezTo>
                    <a:pt x="88" y="136"/>
                    <a:pt x="100" y="124"/>
                    <a:pt x="115" y="124"/>
                  </a:cubicBezTo>
                  <a:cubicBezTo>
                    <a:pt x="129" y="124"/>
                    <a:pt x="141" y="136"/>
                    <a:pt x="141" y="151"/>
                  </a:cubicBezTo>
                  <a:lnTo>
                    <a:pt x="141" y="198"/>
                  </a:lnTo>
                  <a:close/>
                  <a:moveTo>
                    <a:pt x="265" y="198"/>
                  </a:moveTo>
                  <a:cubicBezTo>
                    <a:pt x="265" y="213"/>
                    <a:pt x="253" y="224"/>
                    <a:pt x="239" y="224"/>
                  </a:cubicBezTo>
                  <a:cubicBezTo>
                    <a:pt x="224" y="224"/>
                    <a:pt x="212" y="213"/>
                    <a:pt x="212" y="198"/>
                  </a:cubicBezTo>
                  <a:cubicBezTo>
                    <a:pt x="212" y="151"/>
                    <a:pt x="212" y="151"/>
                    <a:pt x="212" y="151"/>
                  </a:cubicBezTo>
                  <a:cubicBezTo>
                    <a:pt x="212" y="136"/>
                    <a:pt x="224" y="124"/>
                    <a:pt x="239" y="124"/>
                  </a:cubicBezTo>
                  <a:cubicBezTo>
                    <a:pt x="253" y="124"/>
                    <a:pt x="265" y="136"/>
                    <a:pt x="265" y="151"/>
                  </a:cubicBezTo>
                  <a:lnTo>
                    <a:pt x="265" y="198"/>
                  </a:lnTo>
                  <a:close/>
                </a:path>
              </a:pathLst>
            </a:custGeom>
            <a:solidFill>
              <a:srgbClr val="1E7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517404" y="1448406"/>
            <a:ext cx="442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.黑体-日本语" panose="03000509000000000000" pitchFamily="65" charset="-122"/>
                <a:ea typeface=".黑体-日本语" panose="03000509000000000000" pitchFamily="65" charset="-122"/>
                <a:cs typeface=".黑体-日本语" panose="03000509000000000000" pitchFamily="65" charset="-122"/>
              </a:rPr>
              <a:t>陌</a:t>
            </a:r>
          </a:p>
        </p:txBody>
      </p:sp>
      <p:sp>
        <p:nvSpPr>
          <p:cNvPr id="11" name="矩形 10"/>
          <p:cNvSpPr/>
          <p:nvPr/>
        </p:nvSpPr>
        <p:spPr>
          <a:xfrm>
            <a:off x="1880256" y="1448406"/>
            <a:ext cx="442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.黑体-日本语" panose="03000509000000000000" pitchFamily="65" charset="-122"/>
                <a:ea typeface=".黑体-日本语" panose="03000509000000000000" pitchFamily="65" charset="-122"/>
                <a:cs typeface=".黑体-日本语" panose="03000509000000000000" pitchFamily="65" charset="-122"/>
              </a:rPr>
              <a:t>陌</a:t>
            </a:r>
          </a:p>
        </p:txBody>
      </p:sp>
      <p:sp>
        <p:nvSpPr>
          <p:cNvPr id="13" name="矩形 12"/>
          <p:cNvSpPr/>
          <p:nvPr/>
        </p:nvSpPr>
        <p:spPr>
          <a:xfrm>
            <a:off x="988450" y="3821328"/>
            <a:ext cx="1601225" cy="5143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2960125" y="3821328"/>
            <a:ext cx="1601225" cy="51435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893378" y="2159945"/>
            <a:ext cx="70772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产品商业计划书</a:t>
            </a:r>
            <a:r>
              <a:rPr lang="en-US" altLang="zh-CN" sz="4800" b="1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PPT</a:t>
            </a:r>
            <a:r>
              <a:rPr lang="zh-CN" altLang="en-US" sz="4800" b="1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模版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004163" y="3893837"/>
            <a:ext cx="1778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rgbClr val="1E78E8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演讲人：</a:t>
            </a:r>
            <a:r>
              <a:rPr lang="en-US" altLang="zh-CN">
                <a:solidFill>
                  <a:srgbClr val="1E78E8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xiazaii</a:t>
            </a:r>
            <a:endParaRPr lang="zh-CN" altLang="en-US" dirty="0">
              <a:solidFill>
                <a:srgbClr val="1E78E8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155443" y="3893837"/>
            <a:ext cx="12115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2020/3/17</a:t>
            </a:r>
            <a:endParaRPr lang="zh-CN" altLang="en-US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22987" y="3105499"/>
            <a:ext cx="552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《</a:t>
            </a:r>
            <a:r>
              <a:rPr lang="zh-CN" altLang="en-US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陌陌</a:t>
            </a:r>
            <a:r>
              <a:rPr lang="en-US" altLang="zh-CN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》——</a:t>
            </a:r>
            <a:r>
              <a:rPr lang="zh-CN" altLang="en-US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互联网产品系列模版</a:t>
            </a:r>
            <a:r>
              <a:rPr lang="en-US" altLang="zh-CN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03——</a:t>
            </a:r>
            <a:r>
              <a:rPr lang="zh-CN" altLang="en-US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蓝计划</a:t>
            </a:r>
            <a:r>
              <a:rPr lang="en-US" altLang="zh-CN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PPT</a:t>
            </a:r>
            <a:endParaRPr lang="zh-CN" altLang="en-US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819053" y="4335679"/>
            <a:ext cx="4372945" cy="2522319"/>
            <a:chOff x="7819053" y="4335679"/>
            <a:chExt cx="4372945" cy="2522319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65"/>
            <a:stretch>
              <a:fillRect/>
            </a:stretch>
          </p:blipFill>
          <p:spPr>
            <a:xfrm>
              <a:off x="7819053" y="4335679"/>
              <a:ext cx="4372945" cy="2522319"/>
            </a:xfrm>
            <a:prstGeom prst="rect">
              <a:avLst/>
            </a:prstGeom>
          </p:spPr>
        </p:pic>
        <p:pic>
          <p:nvPicPr>
            <p:cNvPr id="2" name="图片 1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8249" y="5086351"/>
              <a:ext cx="428623" cy="428623"/>
            </a:xfrm>
            <a:prstGeom prst="rect">
              <a:avLst/>
            </a:prstGeom>
          </p:spPr>
        </p:pic>
      </p:grp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24" r="73469" b="43404"/>
          <a:stretch>
            <a:fillRect/>
          </a:stretch>
        </p:blipFill>
        <p:spPr>
          <a:xfrm>
            <a:off x="5953123" y="4681223"/>
            <a:ext cx="1617307" cy="9703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 animBg="1"/>
      <p:bldP spid="14" grpId="0" animBg="1"/>
      <p:bldP spid="16" grpId="0"/>
      <p:bldP spid="17" grpId="0"/>
      <p:bldP spid="18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2905125" y="4107550"/>
            <a:ext cx="3259498" cy="1363633"/>
            <a:chOff x="2905125" y="2116739"/>
            <a:chExt cx="3259498" cy="1363633"/>
          </a:xfrm>
        </p:grpSpPr>
        <p:sp>
          <p:nvSpPr>
            <p:cNvPr id="29" name="圆角矩形 28"/>
            <p:cNvSpPr/>
            <p:nvPr/>
          </p:nvSpPr>
          <p:spPr>
            <a:xfrm>
              <a:off x="3219855" y="2205870"/>
              <a:ext cx="2876145" cy="1152728"/>
            </a:xfrm>
            <a:prstGeom prst="roundRect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2905125" y="2116739"/>
              <a:ext cx="3259498" cy="2326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3023821" y="2233065"/>
              <a:ext cx="392068" cy="12473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矩形 31"/>
          <p:cNvSpPr/>
          <p:nvPr/>
        </p:nvSpPr>
        <p:spPr>
          <a:xfrm>
            <a:off x="3418743" y="4884656"/>
            <a:ext cx="2162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2013 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注册用户数</a:t>
            </a: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:8,423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万</a:t>
            </a:r>
          </a:p>
        </p:txBody>
      </p:sp>
      <p:sp>
        <p:nvSpPr>
          <p:cNvPr id="33" name="矩形 32"/>
          <p:cNvSpPr/>
          <p:nvPr/>
        </p:nvSpPr>
        <p:spPr>
          <a:xfrm>
            <a:off x="3418743" y="5411193"/>
            <a:ext cx="24208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月添加留言板及好友动态等功能</a:t>
            </a:r>
          </a:p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6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月添加会员服务及表情商城</a:t>
            </a:r>
          </a:p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9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月上线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Windows Phone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版本</a:t>
            </a:r>
          </a:p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11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月上线代理的首款联运游戏</a:t>
            </a:r>
          </a:p>
        </p:txBody>
      </p:sp>
      <p:sp>
        <p:nvSpPr>
          <p:cNvPr id="34" name="椭圆 33"/>
          <p:cNvSpPr/>
          <p:nvPr/>
        </p:nvSpPr>
        <p:spPr>
          <a:xfrm>
            <a:off x="6028401" y="4250691"/>
            <a:ext cx="137607" cy="137607"/>
          </a:xfrm>
          <a:prstGeom prst="ellipse">
            <a:avLst/>
          </a:prstGeom>
          <a:solidFill>
            <a:srgbClr val="1E7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 flipH="1">
            <a:off x="6027016" y="2951534"/>
            <a:ext cx="3259498" cy="1363633"/>
            <a:chOff x="2905125" y="2116739"/>
            <a:chExt cx="3259498" cy="1363633"/>
          </a:xfrm>
        </p:grpSpPr>
        <p:sp>
          <p:nvSpPr>
            <p:cNvPr id="22" name="圆角矩形 21"/>
            <p:cNvSpPr/>
            <p:nvPr/>
          </p:nvSpPr>
          <p:spPr>
            <a:xfrm>
              <a:off x="3219855" y="2205870"/>
              <a:ext cx="2876145" cy="1152728"/>
            </a:xfrm>
            <a:prstGeom prst="roundRect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2905125" y="2116739"/>
              <a:ext cx="3259498" cy="2326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3023821" y="2233065"/>
              <a:ext cx="392068" cy="12473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椭圆 24"/>
          <p:cNvSpPr/>
          <p:nvPr/>
        </p:nvSpPr>
        <p:spPr>
          <a:xfrm>
            <a:off x="6027016" y="3155648"/>
            <a:ext cx="137607" cy="137607"/>
          </a:xfrm>
          <a:prstGeom prst="ellipse">
            <a:avLst/>
          </a:prstGeom>
          <a:solidFill>
            <a:srgbClr val="1E7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2905125" y="1921909"/>
            <a:ext cx="3259498" cy="1295402"/>
            <a:chOff x="2905125" y="2184970"/>
            <a:chExt cx="3259498" cy="1295402"/>
          </a:xfrm>
        </p:grpSpPr>
        <p:sp>
          <p:nvSpPr>
            <p:cNvPr id="15" name="圆角矩形 14"/>
            <p:cNvSpPr/>
            <p:nvPr/>
          </p:nvSpPr>
          <p:spPr>
            <a:xfrm>
              <a:off x="3219855" y="2205870"/>
              <a:ext cx="2876145" cy="1152728"/>
            </a:xfrm>
            <a:prstGeom prst="roundRect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2905125" y="2184970"/>
              <a:ext cx="3259498" cy="1644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3023821" y="2233065"/>
              <a:ext cx="392068" cy="12473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矩形 17"/>
          <p:cNvSpPr/>
          <p:nvPr/>
        </p:nvSpPr>
        <p:spPr>
          <a:xfrm>
            <a:off x="3418743" y="2611734"/>
            <a:ext cx="922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2011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418743" y="3138271"/>
            <a:ext cx="16689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8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月上线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iOS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版本</a:t>
            </a:r>
          </a:p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12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月上线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Android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版本</a:t>
            </a:r>
          </a:p>
        </p:txBody>
      </p:sp>
      <p:sp>
        <p:nvSpPr>
          <p:cNvPr id="26" name="矩形 25"/>
          <p:cNvSpPr/>
          <p:nvPr/>
        </p:nvSpPr>
        <p:spPr>
          <a:xfrm>
            <a:off x="6189618" y="3731728"/>
            <a:ext cx="22172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2012 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注册用户数</a:t>
            </a: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:2,250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万</a:t>
            </a:r>
          </a:p>
        </p:txBody>
      </p:sp>
      <p:sp>
        <p:nvSpPr>
          <p:cNvPr id="27" name="矩形 26"/>
          <p:cNvSpPr/>
          <p:nvPr/>
        </p:nvSpPr>
        <p:spPr>
          <a:xfrm>
            <a:off x="6189618" y="4258265"/>
            <a:ext cx="37769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2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月被评为“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APP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中国移动应用热度榜”最受关注应用</a:t>
            </a:r>
          </a:p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10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月添加基于地理位置的群组功能</a:t>
            </a:r>
          </a:p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10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月完成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轮融资，估值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亿美金</a:t>
            </a:r>
          </a:p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App Store2012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年度官方精选应用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TOP20</a:t>
            </a:r>
          </a:p>
        </p:txBody>
      </p:sp>
      <p:cxnSp>
        <p:nvCxnSpPr>
          <p:cNvPr id="35" name="直接连接符 34"/>
          <p:cNvCxnSpPr/>
          <p:nvPr/>
        </p:nvCxnSpPr>
        <p:spPr>
          <a:xfrm>
            <a:off x="6337300" y="6634262"/>
            <a:ext cx="584517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/>
          <p:cNvGrpSpPr/>
          <p:nvPr/>
        </p:nvGrpSpPr>
        <p:grpSpPr>
          <a:xfrm>
            <a:off x="5958117" y="6490738"/>
            <a:ext cx="268343" cy="287047"/>
            <a:chOff x="1508125" y="1420813"/>
            <a:chExt cx="2232025" cy="2387600"/>
          </a:xfrm>
        </p:grpSpPr>
        <p:sp>
          <p:nvSpPr>
            <p:cNvPr id="37" name="Freeform 5"/>
            <p:cNvSpPr/>
            <p:nvPr/>
          </p:nvSpPr>
          <p:spPr bwMode="auto">
            <a:xfrm>
              <a:off x="1508125" y="1420813"/>
              <a:ext cx="2232025" cy="2387600"/>
            </a:xfrm>
            <a:custGeom>
              <a:avLst/>
              <a:gdLst>
                <a:gd name="T0" fmla="*/ 741 w 741"/>
                <a:gd name="T1" fmla="*/ 370 h 793"/>
                <a:gd name="T2" fmla="*/ 370 w 741"/>
                <a:gd name="T3" fmla="*/ 0 h 793"/>
                <a:gd name="T4" fmla="*/ 0 w 741"/>
                <a:gd name="T5" fmla="*/ 370 h 793"/>
                <a:gd name="T6" fmla="*/ 223 w 741"/>
                <a:gd name="T7" fmla="*/ 711 h 793"/>
                <a:gd name="T8" fmla="*/ 370 w 741"/>
                <a:gd name="T9" fmla="*/ 793 h 793"/>
                <a:gd name="T10" fmla="*/ 511 w 741"/>
                <a:gd name="T11" fmla="*/ 713 h 793"/>
                <a:gd name="T12" fmla="*/ 741 w 741"/>
                <a:gd name="T13" fmla="*/ 37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1" h="793">
                  <a:moveTo>
                    <a:pt x="741" y="370"/>
                  </a:moveTo>
                  <a:cubicBezTo>
                    <a:pt x="741" y="166"/>
                    <a:pt x="575" y="0"/>
                    <a:pt x="370" y="0"/>
                  </a:cubicBezTo>
                  <a:cubicBezTo>
                    <a:pt x="165" y="0"/>
                    <a:pt x="0" y="166"/>
                    <a:pt x="0" y="370"/>
                  </a:cubicBezTo>
                  <a:cubicBezTo>
                    <a:pt x="0" y="523"/>
                    <a:pt x="97" y="643"/>
                    <a:pt x="223" y="711"/>
                  </a:cubicBezTo>
                  <a:cubicBezTo>
                    <a:pt x="264" y="733"/>
                    <a:pt x="370" y="793"/>
                    <a:pt x="370" y="793"/>
                  </a:cubicBezTo>
                  <a:cubicBezTo>
                    <a:pt x="370" y="793"/>
                    <a:pt x="468" y="737"/>
                    <a:pt x="511" y="713"/>
                  </a:cubicBezTo>
                  <a:cubicBezTo>
                    <a:pt x="639" y="643"/>
                    <a:pt x="741" y="525"/>
                    <a:pt x="741" y="370"/>
                  </a:cubicBezTo>
                  <a:close/>
                </a:path>
              </a:pathLst>
            </a:custGeom>
            <a:solidFill>
              <a:srgbClr val="1E78E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6"/>
            <p:cNvSpPr>
              <a:spLocks noEditPoints="1"/>
            </p:cNvSpPr>
            <p:nvPr/>
          </p:nvSpPr>
          <p:spPr bwMode="auto">
            <a:xfrm>
              <a:off x="2081213" y="1971676"/>
              <a:ext cx="1144588" cy="1095375"/>
            </a:xfrm>
            <a:custGeom>
              <a:avLst/>
              <a:gdLst>
                <a:gd name="T0" fmla="*/ 378 w 380"/>
                <a:gd name="T1" fmla="*/ 357 h 364"/>
                <a:gd name="T2" fmla="*/ 355 w 380"/>
                <a:gd name="T3" fmla="*/ 263 h 364"/>
                <a:gd name="T4" fmla="*/ 355 w 380"/>
                <a:gd name="T5" fmla="*/ 91 h 364"/>
                <a:gd name="T6" fmla="*/ 264 w 380"/>
                <a:gd name="T7" fmla="*/ 0 h 364"/>
                <a:gd name="T8" fmla="*/ 91 w 380"/>
                <a:gd name="T9" fmla="*/ 0 h 364"/>
                <a:gd name="T10" fmla="*/ 0 w 380"/>
                <a:gd name="T11" fmla="*/ 91 h 364"/>
                <a:gd name="T12" fmla="*/ 0 w 380"/>
                <a:gd name="T13" fmla="*/ 263 h 364"/>
                <a:gd name="T14" fmla="*/ 91 w 380"/>
                <a:gd name="T15" fmla="*/ 354 h 364"/>
                <a:gd name="T16" fmla="*/ 264 w 380"/>
                <a:gd name="T17" fmla="*/ 354 h 364"/>
                <a:gd name="T18" fmla="*/ 375 w 380"/>
                <a:gd name="T19" fmla="*/ 362 h 364"/>
                <a:gd name="T20" fmla="*/ 378 w 380"/>
                <a:gd name="T21" fmla="*/ 357 h 364"/>
                <a:gd name="T22" fmla="*/ 141 w 380"/>
                <a:gd name="T23" fmla="*/ 198 h 364"/>
                <a:gd name="T24" fmla="*/ 115 w 380"/>
                <a:gd name="T25" fmla="*/ 224 h 364"/>
                <a:gd name="T26" fmla="*/ 88 w 380"/>
                <a:gd name="T27" fmla="*/ 198 h 364"/>
                <a:gd name="T28" fmla="*/ 88 w 380"/>
                <a:gd name="T29" fmla="*/ 151 h 364"/>
                <a:gd name="T30" fmla="*/ 115 w 380"/>
                <a:gd name="T31" fmla="*/ 124 h 364"/>
                <a:gd name="T32" fmla="*/ 141 w 380"/>
                <a:gd name="T33" fmla="*/ 151 h 364"/>
                <a:gd name="T34" fmla="*/ 141 w 380"/>
                <a:gd name="T35" fmla="*/ 198 h 364"/>
                <a:gd name="T36" fmla="*/ 265 w 380"/>
                <a:gd name="T37" fmla="*/ 198 h 364"/>
                <a:gd name="T38" fmla="*/ 239 w 380"/>
                <a:gd name="T39" fmla="*/ 224 h 364"/>
                <a:gd name="T40" fmla="*/ 212 w 380"/>
                <a:gd name="T41" fmla="*/ 198 h 364"/>
                <a:gd name="T42" fmla="*/ 212 w 380"/>
                <a:gd name="T43" fmla="*/ 151 h 364"/>
                <a:gd name="T44" fmla="*/ 239 w 380"/>
                <a:gd name="T45" fmla="*/ 124 h 364"/>
                <a:gd name="T46" fmla="*/ 265 w 380"/>
                <a:gd name="T47" fmla="*/ 151 h 364"/>
                <a:gd name="T48" fmla="*/ 265 w 380"/>
                <a:gd name="T49" fmla="*/ 198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0" h="364">
                  <a:moveTo>
                    <a:pt x="378" y="357"/>
                  </a:moveTo>
                  <a:cubicBezTo>
                    <a:pt x="365" y="337"/>
                    <a:pt x="355" y="289"/>
                    <a:pt x="355" y="263"/>
                  </a:cubicBezTo>
                  <a:cubicBezTo>
                    <a:pt x="355" y="91"/>
                    <a:pt x="355" y="91"/>
                    <a:pt x="355" y="91"/>
                  </a:cubicBezTo>
                  <a:cubicBezTo>
                    <a:pt x="355" y="41"/>
                    <a:pt x="314" y="0"/>
                    <a:pt x="264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41" y="0"/>
                    <a:pt x="0" y="41"/>
                    <a:pt x="0" y="91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313"/>
                    <a:pt x="41" y="354"/>
                    <a:pt x="91" y="354"/>
                  </a:cubicBezTo>
                  <a:cubicBezTo>
                    <a:pt x="264" y="354"/>
                    <a:pt x="264" y="354"/>
                    <a:pt x="264" y="354"/>
                  </a:cubicBezTo>
                  <a:cubicBezTo>
                    <a:pt x="284" y="354"/>
                    <a:pt x="357" y="352"/>
                    <a:pt x="375" y="362"/>
                  </a:cubicBezTo>
                  <a:cubicBezTo>
                    <a:pt x="377" y="364"/>
                    <a:pt x="380" y="361"/>
                    <a:pt x="378" y="357"/>
                  </a:cubicBezTo>
                  <a:close/>
                  <a:moveTo>
                    <a:pt x="141" y="198"/>
                  </a:moveTo>
                  <a:cubicBezTo>
                    <a:pt x="141" y="213"/>
                    <a:pt x="129" y="224"/>
                    <a:pt x="115" y="224"/>
                  </a:cubicBezTo>
                  <a:cubicBezTo>
                    <a:pt x="100" y="224"/>
                    <a:pt x="88" y="213"/>
                    <a:pt x="88" y="198"/>
                  </a:cubicBezTo>
                  <a:cubicBezTo>
                    <a:pt x="88" y="151"/>
                    <a:pt x="88" y="151"/>
                    <a:pt x="88" y="151"/>
                  </a:cubicBezTo>
                  <a:cubicBezTo>
                    <a:pt x="88" y="136"/>
                    <a:pt x="100" y="124"/>
                    <a:pt x="115" y="124"/>
                  </a:cubicBezTo>
                  <a:cubicBezTo>
                    <a:pt x="129" y="124"/>
                    <a:pt x="141" y="136"/>
                    <a:pt x="141" y="151"/>
                  </a:cubicBezTo>
                  <a:lnTo>
                    <a:pt x="141" y="198"/>
                  </a:lnTo>
                  <a:close/>
                  <a:moveTo>
                    <a:pt x="265" y="198"/>
                  </a:moveTo>
                  <a:cubicBezTo>
                    <a:pt x="265" y="213"/>
                    <a:pt x="253" y="224"/>
                    <a:pt x="239" y="224"/>
                  </a:cubicBezTo>
                  <a:cubicBezTo>
                    <a:pt x="224" y="224"/>
                    <a:pt x="212" y="213"/>
                    <a:pt x="212" y="198"/>
                  </a:cubicBezTo>
                  <a:cubicBezTo>
                    <a:pt x="212" y="151"/>
                    <a:pt x="212" y="151"/>
                    <a:pt x="212" y="151"/>
                  </a:cubicBezTo>
                  <a:cubicBezTo>
                    <a:pt x="212" y="136"/>
                    <a:pt x="224" y="124"/>
                    <a:pt x="239" y="124"/>
                  </a:cubicBezTo>
                  <a:cubicBezTo>
                    <a:pt x="253" y="124"/>
                    <a:pt x="265" y="136"/>
                    <a:pt x="265" y="151"/>
                  </a:cubicBezTo>
                  <a:lnTo>
                    <a:pt x="265" y="198"/>
                  </a:ln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39" name="直接连接符 38"/>
          <p:cNvCxnSpPr/>
          <p:nvPr/>
        </p:nvCxnSpPr>
        <p:spPr>
          <a:xfrm>
            <a:off x="0" y="6634262"/>
            <a:ext cx="581025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5080340" y="808096"/>
            <a:ext cx="2031325" cy="8370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dirty="0">
                <a:solidFill>
                  <a:srgbClr val="1E78E8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关于陌陌</a:t>
            </a:r>
          </a:p>
        </p:txBody>
      </p:sp>
      <p:sp>
        <p:nvSpPr>
          <p:cNvPr id="41" name="矩形 40"/>
          <p:cNvSpPr/>
          <p:nvPr/>
        </p:nvSpPr>
        <p:spPr>
          <a:xfrm>
            <a:off x="5653708" y="1637169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里程碑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 animBg="1"/>
      <p:bldP spid="25" grpId="0" animBg="1"/>
      <p:bldP spid="18" grpId="0"/>
      <p:bldP spid="19" grpId="0"/>
      <p:bldP spid="26" grpId="0"/>
      <p:bldP spid="27" grpId="0"/>
      <p:bldP spid="40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2917051" y="3379266"/>
            <a:ext cx="3259498" cy="1363633"/>
            <a:chOff x="2905125" y="2116739"/>
            <a:chExt cx="3259498" cy="1363633"/>
          </a:xfrm>
        </p:grpSpPr>
        <p:sp>
          <p:nvSpPr>
            <p:cNvPr id="29" name="圆角矩形 28"/>
            <p:cNvSpPr/>
            <p:nvPr/>
          </p:nvSpPr>
          <p:spPr>
            <a:xfrm>
              <a:off x="3219855" y="2205870"/>
              <a:ext cx="2876145" cy="1152728"/>
            </a:xfrm>
            <a:prstGeom prst="roundRect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2905125" y="2116739"/>
              <a:ext cx="3259498" cy="2326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3023821" y="2233065"/>
              <a:ext cx="392068" cy="12473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矩形 31"/>
          <p:cNvSpPr/>
          <p:nvPr/>
        </p:nvSpPr>
        <p:spPr>
          <a:xfrm>
            <a:off x="3430669" y="4156372"/>
            <a:ext cx="922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2015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430669" y="4682909"/>
            <a:ext cx="27286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月添加礼物商城功能</a:t>
            </a:r>
          </a:p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2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月推出首款自研游戏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《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陌陌熊熊消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》</a:t>
            </a:r>
          </a:p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3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月，陌陌月活跃用户数达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7810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万</a:t>
            </a:r>
          </a:p>
        </p:txBody>
      </p:sp>
      <p:sp>
        <p:nvSpPr>
          <p:cNvPr id="34" name="椭圆 33"/>
          <p:cNvSpPr/>
          <p:nvPr/>
        </p:nvSpPr>
        <p:spPr>
          <a:xfrm>
            <a:off x="6040327" y="3522407"/>
            <a:ext cx="137607" cy="137607"/>
          </a:xfrm>
          <a:prstGeom prst="ellipse">
            <a:avLst/>
          </a:prstGeom>
          <a:solidFill>
            <a:srgbClr val="1E7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 flipH="1">
            <a:off x="6038942" y="2223250"/>
            <a:ext cx="3259498" cy="1363633"/>
            <a:chOff x="2905125" y="2116739"/>
            <a:chExt cx="3259498" cy="1363633"/>
          </a:xfrm>
        </p:grpSpPr>
        <p:sp>
          <p:nvSpPr>
            <p:cNvPr id="22" name="圆角矩形 21"/>
            <p:cNvSpPr/>
            <p:nvPr/>
          </p:nvSpPr>
          <p:spPr>
            <a:xfrm>
              <a:off x="3219855" y="2205870"/>
              <a:ext cx="2876145" cy="1152728"/>
            </a:xfrm>
            <a:prstGeom prst="roundRect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2905125" y="2116739"/>
              <a:ext cx="3259498" cy="2326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3023821" y="2233065"/>
              <a:ext cx="392068" cy="12473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椭圆 24"/>
          <p:cNvSpPr/>
          <p:nvPr/>
        </p:nvSpPr>
        <p:spPr>
          <a:xfrm>
            <a:off x="6038942" y="2427364"/>
            <a:ext cx="137607" cy="137607"/>
          </a:xfrm>
          <a:prstGeom prst="ellipse">
            <a:avLst/>
          </a:prstGeom>
          <a:solidFill>
            <a:srgbClr val="1E7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6201544" y="3003444"/>
            <a:ext cx="922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2014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201544" y="3529981"/>
            <a:ext cx="34355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3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月添加短视频、阅后即焚等功能</a:t>
            </a:r>
          </a:p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4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月上线代理的第四款联运游戏</a:t>
            </a:r>
          </a:p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12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月，陌陌月活跃用户数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6930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万</a:t>
            </a:r>
          </a:p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12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月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11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日，陌陌在美国纳斯达克交易所挂牌上市</a:t>
            </a:r>
          </a:p>
        </p:txBody>
      </p:sp>
      <p:cxnSp>
        <p:nvCxnSpPr>
          <p:cNvPr id="35" name="直接连接符 34"/>
          <p:cNvCxnSpPr/>
          <p:nvPr/>
        </p:nvCxnSpPr>
        <p:spPr>
          <a:xfrm>
            <a:off x="6337300" y="6634262"/>
            <a:ext cx="584517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/>
          <p:cNvGrpSpPr/>
          <p:nvPr/>
        </p:nvGrpSpPr>
        <p:grpSpPr>
          <a:xfrm>
            <a:off x="5958117" y="6490738"/>
            <a:ext cx="268343" cy="287047"/>
            <a:chOff x="1508125" y="1420813"/>
            <a:chExt cx="2232025" cy="2387600"/>
          </a:xfrm>
        </p:grpSpPr>
        <p:sp>
          <p:nvSpPr>
            <p:cNvPr id="37" name="Freeform 5"/>
            <p:cNvSpPr/>
            <p:nvPr/>
          </p:nvSpPr>
          <p:spPr bwMode="auto">
            <a:xfrm>
              <a:off x="1508125" y="1420813"/>
              <a:ext cx="2232025" cy="2387600"/>
            </a:xfrm>
            <a:custGeom>
              <a:avLst/>
              <a:gdLst>
                <a:gd name="T0" fmla="*/ 741 w 741"/>
                <a:gd name="T1" fmla="*/ 370 h 793"/>
                <a:gd name="T2" fmla="*/ 370 w 741"/>
                <a:gd name="T3" fmla="*/ 0 h 793"/>
                <a:gd name="T4" fmla="*/ 0 w 741"/>
                <a:gd name="T5" fmla="*/ 370 h 793"/>
                <a:gd name="T6" fmla="*/ 223 w 741"/>
                <a:gd name="T7" fmla="*/ 711 h 793"/>
                <a:gd name="T8" fmla="*/ 370 w 741"/>
                <a:gd name="T9" fmla="*/ 793 h 793"/>
                <a:gd name="T10" fmla="*/ 511 w 741"/>
                <a:gd name="T11" fmla="*/ 713 h 793"/>
                <a:gd name="T12" fmla="*/ 741 w 741"/>
                <a:gd name="T13" fmla="*/ 37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1" h="793">
                  <a:moveTo>
                    <a:pt x="741" y="370"/>
                  </a:moveTo>
                  <a:cubicBezTo>
                    <a:pt x="741" y="166"/>
                    <a:pt x="575" y="0"/>
                    <a:pt x="370" y="0"/>
                  </a:cubicBezTo>
                  <a:cubicBezTo>
                    <a:pt x="165" y="0"/>
                    <a:pt x="0" y="166"/>
                    <a:pt x="0" y="370"/>
                  </a:cubicBezTo>
                  <a:cubicBezTo>
                    <a:pt x="0" y="523"/>
                    <a:pt x="97" y="643"/>
                    <a:pt x="223" y="711"/>
                  </a:cubicBezTo>
                  <a:cubicBezTo>
                    <a:pt x="264" y="733"/>
                    <a:pt x="370" y="793"/>
                    <a:pt x="370" y="793"/>
                  </a:cubicBezTo>
                  <a:cubicBezTo>
                    <a:pt x="370" y="793"/>
                    <a:pt x="468" y="737"/>
                    <a:pt x="511" y="713"/>
                  </a:cubicBezTo>
                  <a:cubicBezTo>
                    <a:pt x="639" y="643"/>
                    <a:pt x="741" y="525"/>
                    <a:pt x="741" y="370"/>
                  </a:cubicBezTo>
                  <a:close/>
                </a:path>
              </a:pathLst>
            </a:custGeom>
            <a:solidFill>
              <a:srgbClr val="1E78E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6"/>
            <p:cNvSpPr>
              <a:spLocks noEditPoints="1"/>
            </p:cNvSpPr>
            <p:nvPr/>
          </p:nvSpPr>
          <p:spPr bwMode="auto">
            <a:xfrm>
              <a:off x="2081213" y="1971676"/>
              <a:ext cx="1144588" cy="1095375"/>
            </a:xfrm>
            <a:custGeom>
              <a:avLst/>
              <a:gdLst>
                <a:gd name="T0" fmla="*/ 378 w 380"/>
                <a:gd name="T1" fmla="*/ 357 h 364"/>
                <a:gd name="T2" fmla="*/ 355 w 380"/>
                <a:gd name="T3" fmla="*/ 263 h 364"/>
                <a:gd name="T4" fmla="*/ 355 w 380"/>
                <a:gd name="T5" fmla="*/ 91 h 364"/>
                <a:gd name="T6" fmla="*/ 264 w 380"/>
                <a:gd name="T7" fmla="*/ 0 h 364"/>
                <a:gd name="T8" fmla="*/ 91 w 380"/>
                <a:gd name="T9" fmla="*/ 0 h 364"/>
                <a:gd name="T10" fmla="*/ 0 w 380"/>
                <a:gd name="T11" fmla="*/ 91 h 364"/>
                <a:gd name="T12" fmla="*/ 0 w 380"/>
                <a:gd name="T13" fmla="*/ 263 h 364"/>
                <a:gd name="T14" fmla="*/ 91 w 380"/>
                <a:gd name="T15" fmla="*/ 354 h 364"/>
                <a:gd name="T16" fmla="*/ 264 w 380"/>
                <a:gd name="T17" fmla="*/ 354 h 364"/>
                <a:gd name="T18" fmla="*/ 375 w 380"/>
                <a:gd name="T19" fmla="*/ 362 h 364"/>
                <a:gd name="T20" fmla="*/ 378 w 380"/>
                <a:gd name="T21" fmla="*/ 357 h 364"/>
                <a:gd name="T22" fmla="*/ 141 w 380"/>
                <a:gd name="T23" fmla="*/ 198 h 364"/>
                <a:gd name="T24" fmla="*/ 115 w 380"/>
                <a:gd name="T25" fmla="*/ 224 h 364"/>
                <a:gd name="T26" fmla="*/ 88 w 380"/>
                <a:gd name="T27" fmla="*/ 198 h 364"/>
                <a:gd name="T28" fmla="*/ 88 w 380"/>
                <a:gd name="T29" fmla="*/ 151 h 364"/>
                <a:gd name="T30" fmla="*/ 115 w 380"/>
                <a:gd name="T31" fmla="*/ 124 h 364"/>
                <a:gd name="T32" fmla="*/ 141 w 380"/>
                <a:gd name="T33" fmla="*/ 151 h 364"/>
                <a:gd name="T34" fmla="*/ 141 w 380"/>
                <a:gd name="T35" fmla="*/ 198 h 364"/>
                <a:gd name="T36" fmla="*/ 265 w 380"/>
                <a:gd name="T37" fmla="*/ 198 h 364"/>
                <a:gd name="T38" fmla="*/ 239 w 380"/>
                <a:gd name="T39" fmla="*/ 224 h 364"/>
                <a:gd name="T40" fmla="*/ 212 w 380"/>
                <a:gd name="T41" fmla="*/ 198 h 364"/>
                <a:gd name="T42" fmla="*/ 212 w 380"/>
                <a:gd name="T43" fmla="*/ 151 h 364"/>
                <a:gd name="T44" fmla="*/ 239 w 380"/>
                <a:gd name="T45" fmla="*/ 124 h 364"/>
                <a:gd name="T46" fmla="*/ 265 w 380"/>
                <a:gd name="T47" fmla="*/ 151 h 364"/>
                <a:gd name="T48" fmla="*/ 265 w 380"/>
                <a:gd name="T49" fmla="*/ 198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0" h="364">
                  <a:moveTo>
                    <a:pt x="378" y="357"/>
                  </a:moveTo>
                  <a:cubicBezTo>
                    <a:pt x="365" y="337"/>
                    <a:pt x="355" y="289"/>
                    <a:pt x="355" y="263"/>
                  </a:cubicBezTo>
                  <a:cubicBezTo>
                    <a:pt x="355" y="91"/>
                    <a:pt x="355" y="91"/>
                    <a:pt x="355" y="91"/>
                  </a:cubicBezTo>
                  <a:cubicBezTo>
                    <a:pt x="355" y="41"/>
                    <a:pt x="314" y="0"/>
                    <a:pt x="264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41" y="0"/>
                    <a:pt x="0" y="41"/>
                    <a:pt x="0" y="91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313"/>
                    <a:pt x="41" y="354"/>
                    <a:pt x="91" y="354"/>
                  </a:cubicBezTo>
                  <a:cubicBezTo>
                    <a:pt x="264" y="354"/>
                    <a:pt x="264" y="354"/>
                    <a:pt x="264" y="354"/>
                  </a:cubicBezTo>
                  <a:cubicBezTo>
                    <a:pt x="284" y="354"/>
                    <a:pt x="357" y="352"/>
                    <a:pt x="375" y="362"/>
                  </a:cubicBezTo>
                  <a:cubicBezTo>
                    <a:pt x="377" y="364"/>
                    <a:pt x="380" y="361"/>
                    <a:pt x="378" y="357"/>
                  </a:cubicBezTo>
                  <a:close/>
                  <a:moveTo>
                    <a:pt x="141" y="198"/>
                  </a:moveTo>
                  <a:cubicBezTo>
                    <a:pt x="141" y="213"/>
                    <a:pt x="129" y="224"/>
                    <a:pt x="115" y="224"/>
                  </a:cubicBezTo>
                  <a:cubicBezTo>
                    <a:pt x="100" y="224"/>
                    <a:pt x="88" y="213"/>
                    <a:pt x="88" y="198"/>
                  </a:cubicBezTo>
                  <a:cubicBezTo>
                    <a:pt x="88" y="151"/>
                    <a:pt x="88" y="151"/>
                    <a:pt x="88" y="151"/>
                  </a:cubicBezTo>
                  <a:cubicBezTo>
                    <a:pt x="88" y="136"/>
                    <a:pt x="100" y="124"/>
                    <a:pt x="115" y="124"/>
                  </a:cubicBezTo>
                  <a:cubicBezTo>
                    <a:pt x="129" y="124"/>
                    <a:pt x="141" y="136"/>
                    <a:pt x="141" y="151"/>
                  </a:cubicBezTo>
                  <a:lnTo>
                    <a:pt x="141" y="198"/>
                  </a:lnTo>
                  <a:close/>
                  <a:moveTo>
                    <a:pt x="265" y="198"/>
                  </a:moveTo>
                  <a:cubicBezTo>
                    <a:pt x="265" y="213"/>
                    <a:pt x="253" y="224"/>
                    <a:pt x="239" y="224"/>
                  </a:cubicBezTo>
                  <a:cubicBezTo>
                    <a:pt x="224" y="224"/>
                    <a:pt x="212" y="213"/>
                    <a:pt x="212" y="198"/>
                  </a:cubicBezTo>
                  <a:cubicBezTo>
                    <a:pt x="212" y="151"/>
                    <a:pt x="212" y="151"/>
                    <a:pt x="212" y="151"/>
                  </a:cubicBezTo>
                  <a:cubicBezTo>
                    <a:pt x="212" y="136"/>
                    <a:pt x="224" y="124"/>
                    <a:pt x="239" y="124"/>
                  </a:cubicBezTo>
                  <a:cubicBezTo>
                    <a:pt x="253" y="124"/>
                    <a:pt x="265" y="136"/>
                    <a:pt x="265" y="151"/>
                  </a:cubicBezTo>
                  <a:lnTo>
                    <a:pt x="265" y="198"/>
                  </a:ln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39" name="直接连接符 38"/>
          <p:cNvCxnSpPr/>
          <p:nvPr/>
        </p:nvCxnSpPr>
        <p:spPr>
          <a:xfrm>
            <a:off x="0" y="6634262"/>
            <a:ext cx="581025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5080340" y="808096"/>
            <a:ext cx="2031325" cy="8370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dirty="0">
                <a:solidFill>
                  <a:srgbClr val="1E78E8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关于陌陌</a:t>
            </a:r>
          </a:p>
        </p:txBody>
      </p:sp>
      <p:sp>
        <p:nvSpPr>
          <p:cNvPr id="41" name="矩形 40"/>
          <p:cNvSpPr/>
          <p:nvPr/>
        </p:nvSpPr>
        <p:spPr>
          <a:xfrm>
            <a:off x="5653708" y="1637169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里程碑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 animBg="1"/>
      <p:bldP spid="25" grpId="0" animBg="1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080343" y="808096"/>
            <a:ext cx="2031325" cy="8370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dirty="0">
                <a:solidFill>
                  <a:srgbClr val="1E78E8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会员特权</a:t>
            </a:r>
          </a:p>
        </p:txBody>
      </p:sp>
      <p:sp>
        <p:nvSpPr>
          <p:cNvPr id="7" name="矩形 6"/>
          <p:cNvSpPr/>
          <p:nvPr/>
        </p:nvSpPr>
        <p:spPr>
          <a:xfrm>
            <a:off x="4153297" y="1637169"/>
            <a:ext cx="3877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请输入一段你的文字描述在这个位置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6337300" y="6634262"/>
            <a:ext cx="584517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5958117" y="6490738"/>
            <a:ext cx="268343" cy="287047"/>
            <a:chOff x="1508125" y="1420813"/>
            <a:chExt cx="2232025" cy="2387600"/>
          </a:xfrm>
        </p:grpSpPr>
        <p:sp>
          <p:nvSpPr>
            <p:cNvPr id="10" name="Freeform 5"/>
            <p:cNvSpPr/>
            <p:nvPr/>
          </p:nvSpPr>
          <p:spPr bwMode="auto">
            <a:xfrm>
              <a:off x="1508125" y="1420813"/>
              <a:ext cx="2232025" cy="2387600"/>
            </a:xfrm>
            <a:custGeom>
              <a:avLst/>
              <a:gdLst>
                <a:gd name="T0" fmla="*/ 741 w 741"/>
                <a:gd name="T1" fmla="*/ 370 h 793"/>
                <a:gd name="T2" fmla="*/ 370 w 741"/>
                <a:gd name="T3" fmla="*/ 0 h 793"/>
                <a:gd name="T4" fmla="*/ 0 w 741"/>
                <a:gd name="T5" fmla="*/ 370 h 793"/>
                <a:gd name="T6" fmla="*/ 223 w 741"/>
                <a:gd name="T7" fmla="*/ 711 h 793"/>
                <a:gd name="T8" fmla="*/ 370 w 741"/>
                <a:gd name="T9" fmla="*/ 793 h 793"/>
                <a:gd name="T10" fmla="*/ 511 w 741"/>
                <a:gd name="T11" fmla="*/ 713 h 793"/>
                <a:gd name="T12" fmla="*/ 741 w 741"/>
                <a:gd name="T13" fmla="*/ 37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1" h="793">
                  <a:moveTo>
                    <a:pt x="741" y="370"/>
                  </a:moveTo>
                  <a:cubicBezTo>
                    <a:pt x="741" y="166"/>
                    <a:pt x="575" y="0"/>
                    <a:pt x="370" y="0"/>
                  </a:cubicBezTo>
                  <a:cubicBezTo>
                    <a:pt x="165" y="0"/>
                    <a:pt x="0" y="166"/>
                    <a:pt x="0" y="370"/>
                  </a:cubicBezTo>
                  <a:cubicBezTo>
                    <a:pt x="0" y="523"/>
                    <a:pt x="97" y="643"/>
                    <a:pt x="223" y="711"/>
                  </a:cubicBezTo>
                  <a:cubicBezTo>
                    <a:pt x="264" y="733"/>
                    <a:pt x="370" y="793"/>
                    <a:pt x="370" y="793"/>
                  </a:cubicBezTo>
                  <a:cubicBezTo>
                    <a:pt x="370" y="793"/>
                    <a:pt x="468" y="737"/>
                    <a:pt x="511" y="713"/>
                  </a:cubicBezTo>
                  <a:cubicBezTo>
                    <a:pt x="639" y="643"/>
                    <a:pt x="741" y="525"/>
                    <a:pt x="741" y="370"/>
                  </a:cubicBezTo>
                  <a:close/>
                </a:path>
              </a:pathLst>
            </a:custGeom>
            <a:solidFill>
              <a:srgbClr val="1E78E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2081213" y="1971676"/>
              <a:ext cx="1144588" cy="1095375"/>
            </a:xfrm>
            <a:custGeom>
              <a:avLst/>
              <a:gdLst>
                <a:gd name="T0" fmla="*/ 378 w 380"/>
                <a:gd name="T1" fmla="*/ 357 h 364"/>
                <a:gd name="T2" fmla="*/ 355 w 380"/>
                <a:gd name="T3" fmla="*/ 263 h 364"/>
                <a:gd name="T4" fmla="*/ 355 w 380"/>
                <a:gd name="T5" fmla="*/ 91 h 364"/>
                <a:gd name="T6" fmla="*/ 264 w 380"/>
                <a:gd name="T7" fmla="*/ 0 h 364"/>
                <a:gd name="T8" fmla="*/ 91 w 380"/>
                <a:gd name="T9" fmla="*/ 0 h 364"/>
                <a:gd name="T10" fmla="*/ 0 w 380"/>
                <a:gd name="T11" fmla="*/ 91 h 364"/>
                <a:gd name="T12" fmla="*/ 0 w 380"/>
                <a:gd name="T13" fmla="*/ 263 h 364"/>
                <a:gd name="T14" fmla="*/ 91 w 380"/>
                <a:gd name="T15" fmla="*/ 354 h 364"/>
                <a:gd name="T16" fmla="*/ 264 w 380"/>
                <a:gd name="T17" fmla="*/ 354 h 364"/>
                <a:gd name="T18" fmla="*/ 375 w 380"/>
                <a:gd name="T19" fmla="*/ 362 h 364"/>
                <a:gd name="T20" fmla="*/ 378 w 380"/>
                <a:gd name="T21" fmla="*/ 357 h 364"/>
                <a:gd name="T22" fmla="*/ 141 w 380"/>
                <a:gd name="T23" fmla="*/ 198 h 364"/>
                <a:gd name="T24" fmla="*/ 115 w 380"/>
                <a:gd name="T25" fmla="*/ 224 h 364"/>
                <a:gd name="T26" fmla="*/ 88 w 380"/>
                <a:gd name="T27" fmla="*/ 198 h 364"/>
                <a:gd name="T28" fmla="*/ 88 w 380"/>
                <a:gd name="T29" fmla="*/ 151 h 364"/>
                <a:gd name="T30" fmla="*/ 115 w 380"/>
                <a:gd name="T31" fmla="*/ 124 h 364"/>
                <a:gd name="T32" fmla="*/ 141 w 380"/>
                <a:gd name="T33" fmla="*/ 151 h 364"/>
                <a:gd name="T34" fmla="*/ 141 w 380"/>
                <a:gd name="T35" fmla="*/ 198 h 364"/>
                <a:gd name="T36" fmla="*/ 265 w 380"/>
                <a:gd name="T37" fmla="*/ 198 h 364"/>
                <a:gd name="T38" fmla="*/ 239 w 380"/>
                <a:gd name="T39" fmla="*/ 224 h 364"/>
                <a:gd name="T40" fmla="*/ 212 w 380"/>
                <a:gd name="T41" fmla="*/ 198 h 364"/>
                <a:gd name="T42" fmla="*/ 212 w 380"/>
                <a:gd name="T43" fmla="*/ 151 h 364"/>
                <a:gd name="T44" fmla="*/ 239 w 380"/>
                <a:gd name="T45" fmla="*/ 124 h 364"/>
                <a:gd name="T46" fmla="*/ 265 w 380"/>
                <a:gd name="T47" fmla="*/ 151 h 364"/>
                <a:gd name="T48" fmla="*/ 265 w 380"/>
                <a:gd name="T49" fmla="*/ 198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0" h="364">
                  <a:moveTo>
                    <a:pt x="378" y="357"/>
                  </a:moveTo>
                  <a:cubicBezTo>
                    <a:pt x="365" y="337"/>
                    <a:pt x="355" y="289"/>
                    <a:pt x="355" y="263"/>
                  </a:cubicBezTo>
                  <a:cubicBezTo>
                    <a:pt x="355" y="91"/>
                    <a:pt x="355" y="91"/>
                    <a:pt x="355" y="91"/>
                  </a:cubicBezTo>
                  <a:cubicBezTo>
                    <a:pt x="355" y="41"/>
                    <a:pt x="314" y="0"/>
                    <a:pt x="264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41" y="0"/>
                    <a:pt x="0" y="41"/>
                    <a:pt x="0" y="91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313"/>
                    <a:pt x="41" y="354"/>
                    <a:pt x="91" y="354"/>
                  </a:cubicBezTo>
                  <a:cubicBezTo>
                    <a:pt x="264" y="354"/>
                    <a:pt x="264" y="354"/>
                    <a:pt x="264" y="354"/>
                  </a:cubicBezTo>
                  <a:cubicBezTo>
                    <a:pt x="284" y="354"/>
                    <a:pt x="357" y="352"/>
                    <a:pt x="375" y="362"/>
                  </a:cubicBezTo>
                  <a:cubicBezTo>
                    <a:pt x="377" y="364"/>
                    <a:pt x="380" y="361"/>
                    <a:pt x="378" y="357"/>
                  </a:cubicBezTo>
                  <a:close/>
                  <a:moveTo>
                    <a:pt x="141" y="198"/>
                  </a:moveTo>
                  <a:cubicBezTo>
                    <a:pt x="141" y="213"/>
                    <a:pt x="129" y="224"/>
                    <a:pt x="115" y="224"/>
                  </a:cubicBezTo>
                  <a:cubicBezTo>
                    <a:pt x="100" y="224"/>
                    <a:pt x="88" y="213"/>
                    <a:pt x="88" y="198"/>
                  </a:cubicBezTo>
                  <a:cubicBezTo>
                    <a:pt x="88" y="151"/>
                    <a:pt x="88" y="151"/>
                    <a:pt x="88" y="151"/>
                  </a:cubicBezTo>
                  <a:cubicBezTo>
                    <a:pt x="88" y="136"/>
                    <a:pt x="100" y="124"/>
                    <a:pt x="115" y="124"/>
                  </a:cubicBezTo>
                  <a:cubicBezTo>
                    <a:pt x="129" y="124"/>
                    <a:pt x="141" y="136"/>
                    <a:pt x="141" y="151"/>
                  </a:cubicBezTo>
                  <a:lnTo>
                    <a:pt x="141" y="198"/>
                  </a:lnTo>
                  <a:close/>
                  <a:moveTo>
                    <a:pt x="265" y="198"/>
                  </a:moveTo>
                  <a:cubicBezTo>
                    <a:pt x="265" y="213"/>
                    <a:pt x="253" y="224"/>
                    <a:pt x="239" y="224"/>
                  </a:cubicBezTo>
                  <a:cubicBezTo>
                    <a:pt x="224" y="224"/>
                    <a:pt x="212" y="213"/>
                    <a:pt x="212" y="198"/>
                  </a:cubicBezTo>
                  <a:cubicBezTo>
                    <a:pt x="212" y="151"/>
                    <a:pt x="212" y="151"/>
                    <a:pt x="212" y="151"/>
                  </a:cubicBezTo>
                  <a:cubicBezTo>
                    <a:pt x="212" y="136"/>
                    <a:pt x="224" y="124"/>
                    <a:pt x="239" y="124"/>
                  </a:cubicBezTo>
                  <a:cubicBezTo>
                    <a:pt x="253" y="124"/>
                    <a:pt x="265" y="136"/>
                    <a:pt x="265" y="151"/>
                  </a:cubicBezTo>
                  <a:lnTo>
                    <a:pt x="265" y="198"/>
                  </a:ln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12" name="直接连接符 11"/>
          <p:cNvCxnSpPr/>
          <p:nvPr/>
        </p:nvCxnSpPr>
        <p:spPr>
          <a:xfrm>
            <a:off x="0" y="6634262"/>
            <a:ext cx="581025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2300282" y="2653208"/>
            <a:ext cx="1762021" cy="2341456"/>
            <a:chOff x="1931982" y="2653208"/>
            <a:chExt cx="1762021" cy="234145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0686" y="2653208"/>
              <a:ext cx="1744614" cy="2341456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1931982" y="2705100"/>
              <a:ext cx="17620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群组上限提升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244826" y="2653208"/>
            <a:ext cx="1762021" cy="2341456"/>
            <a:chOff x="4130289" y="2653208"/>
            <a:chExt cx="1762021" cy="234145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8993" y="2653208"/>
              <a:ext cx="1744614" cy="2341456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4130289" y="2705100"/>
              <a:ext cx="17620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语音自我介绍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189370" y="2653208"/>
            <a:ext cx="1744614" cy="2341456"/>
            <a:chOff x="6337300" y="2653208"/>
            <a:chExt cx="1744614" cy="234145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7300" y="2653208"/>
              <a:ext cx="1744614" cy="2341456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6591489" y="2705100"/>
              <a:ext cx="12362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悄悄查看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116507" y="2653208"/>
            <a:ext cx="1744614" cy="2341456"/>
            <a:chOff x="8535607" y="2653208"/>
            <a:chExt cx="1744614" cy="2341456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5607" y="2653208"/>
              <a:ext cx="1744614" cy="2341456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8789796" y="2705100"/>
              <a:ext cx="12362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访客记录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4387840" y="808096"/>
            <a:ext cx="3416320" cy="8290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dirty="0">
                <a:solidFill>
                  <a:srgbClr val="1E78E8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总有新奇在身边</a:t>
            </a:r>
          </a:p>
        </p:txBody>
      </p:sp>
      <p:sp>
        <p:nvSpPr>
          <p:cNvPr id="13" name="矩形 12"/>
          <p:cNvSpPr/>
          <p:nvPr/>
        </p:nvSpPr>
        <p:spPr>
          <a:xfrm>
            <a:off x="4153295" y="1637169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请输入一段你的文字描述在这个位置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5681183" y="3429000"/>
            <a:ext cx="847925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组合 44"/>
          <p:cNvGrpSpPr/>
          <p:nvPr/>
        </p:nvGrpSpPr>
        <p:grpSpPr>
          <a:xfrm>
            <a:off x="6817303" y="2889037"/>
            <a:ext cx="1019175" cy="1019175"/>
            <a:chOff x="6817303" y="2889037"/>
            <a:chExt cx="1019175" cy="1019175"/>
          </a:xfrm>
        </p:grpSpPr>
        <p:sp>
          <p:nvSpPr>
            <p:cNvPr id="19" name="椭圆 18"/>
            <p:cNvSpPr/>
            <p:nvPr/>
          </p:nvSpPr>
          <p:spPr>
            <a:xfrm>
              <a:off x="6817303" y="2889037"/>
              <a:ext cx="1019175" cy="1019175"/>
            </a:xfrm>
            <a:prstGeom prst="ellipse">
              <a:avLst/>
            </a:prstGeom>
            <a:solidFill>
              <a:srgbClr val="1E7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02121" y="3010599"/>
              <a:ext cx="649537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步骤</a:t>
              </a:r>
              <a:endParaRPr lang="en-US" altLang="zh-CN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r>
                <a:rPr lang="en-US" altLang="zh-CN" sz="3200" dirty="0">
                  <a:solidFill>
                    <a:schemeClr val="bg1"/>
                  </a:solidFill>
                  <a:latin typeface="华文琥珀" panose="02010800040101010101" pitchFamily="2" charset="-122"/>
                  <a:ea typeface="华文琥珀" panose="02010800040101010101" pitchFamily="2" charset="-122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latin typeface="华文琥珀" panose="02010800040101010101" pitchFamily="2" charset="-122"/>
                <a:ea typeface="华文琥珀" panose="02010800040101010101" pitchFamily="2" charset="-122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6336486" y="4029774"/>
            <a:ext cx="19808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请输入一段你的文字描述在这个位置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9234156" y="2889037"/>
            <a:ext cx="1019175" cy="1019175"/>
            <a:chOff x="9234156" y="2889037"/>
            <a:chExt cx="1019175" cy="1019175"/>
          </a:xfrm>
        </p:grpSpPr>
        <p:sp>
          <p:nvSpPr>
            <p:cNvPr id="25" name="椭圆 24"/>
            <p:cNvSpPr/>
            <p:nvPr/>
          </p:nvSpPr>
          <p:spPr>
            <a:xfrm>
              <a:off x="9234156" y="2889037"/>
              <a:ext cx="1019175" cy="1019175"/>
            </a:xfrm>
            <a:prstGeom prst="ellipse">
              <a:avLst/>
            </a:prstGeom>
            <a:solidFill>
              <a:srgbClr val="1E7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9418974" y="3010599"/>
              <a:ext cx="649537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步骤</a:t>
              </a:r>
              <a:endParaRPr lang="en-US" altLang="zh-CN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r>
                <a:rPr lang="en-US" altLang="zh-CN" sz="3200" dirty="0">
                  <a:solidFill>
                    <a:schemeClr val="bg1"/>
                  </a:solidFill>
                  <a:latin typeface="华文琥珀" panose="02010800040101010101" pitchFamily="2" charset="-122"/>
                  <a:ea typeface="华文琥珀" panose="02010800040101010101" pitchFamily="2" charset="-122"/>
                </a:rPr>
                <a:t>04</a:t>
              </a:r>
              <a:endParaRPr lang="zh-CN" altLang="en-US" sz="3200" dirty="0">
                <a:solidFill>
                  <a:schemeClr val="bg1"/>
                </a:solidFill>
                <a:latin typeface="华文琥珀" panose="02010800040101010101" pitchFamily="2" charset="-122"/>
                <a:ea typeface="华文琥珀" panose="02010800040101010101" pitchFamily="2" charset="-122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8753339" y="4029774"/>
            <a:ext cx="19808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请输入一段你的文字描述在这个位置</a:t>
            </a:r>
          </a:p>
        </p:txBody>
      </p:sp>
      <p:cxnSp>
        <p:nvCxnSpPr>
          <p:cNvPr id="30" name="直接连接符 29"/>
          <p:cNvCxnSpPr/>
          <p:nvPr/>
        </p:nvCxnSpPr>
        <p:spPr>
          <a:xfrm>
            <a:off x="8115364" y="3444906"/>
            <a:ext cx="847925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组合 30"/>
          <p:cNvGrpSpPr/>
          <p:nvPr/>
        </p:nvGrpSpPr>
        <p:grpSpPr>
          <a:xfrm>
            <a:off x="5958117" y="6490738"/>
            <a:ext cx="268343" cy="287047"/>
            <a:chOff x="1508125" y="1420813"/>
            <a:chExt cx="2232025" cy="2387600"/>
          </a:xfrm>
        </p:grpSpPr>
        <p:sp>
          <p:nvSpPr>
            <p:cNvPr id="32" name="Freeform 5"/>
            <p:cNvSpPr/>
            <p:nvPr/>
          </p:nvSpPr>
          <p:spPr bwMode="auto">
            <a:xfrm>
              <a:off x="1508125" y="1420813"/>
              <a:ext cx="2232025" cy="2387600"/>
            </a:xfrm>
            <a:custGeom>
              <a:avLst/>
              <a:gdLst>
                <a:gd name="T0" fmla="*/ 741 w 741"/>
                <a:gd name="T1" fmla="*/ 370 h 793"/>
                <a:gd name="T2" fmla="*/ 370 w 741"/>
                <a:gd name="T3" fmla="*/ 0 h 793"/>
                <a:gd name="T4" fmla="*/ 0 w 741"/>
                <a:gd name="T5" fmla="*/ 370 h 793"/>
                <a:gd name="T6" fmla="*/ 223 w 741"/>
                <a:gd name="T7" fmla="*/ 711 h 793"/>
                <a:gd name="T8" fmla="*/ 370 w 741"/>
                <a:gd name="T9" fmla="*/ 793 h 793"/>
                <a:gd name="T10" fmla="*/ 511 w 741"/>
                <a:gd name="T11" fmla="*/ 713 h 793"/>
                <a:gd name="T12" fmla="*/ 741 w 741"/>
                <a:gd name="T13" fmla="*/ 37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1" h="793">
                  <a:moveTo>
                    <a:pt x="741" y="370"/>
                  </a:moveTo>
                  <a:cubicBezTo>
                    <a:pt x="741" y="166"/>
                    <a:pt x="575" y="0"/>
                    <a:pt x="370" y="0"/>
                  </a:cubicBezTo>
                  <a:cubicBezTo>
                    <a:pt x="165" y="0"/>
                    <a:pt x="0" y="166"/>
                    <a:pt x="0" y="370"/>
                  </a:cubicBezTo>
                  <a:cubicBezTo>
                    <a:pt x="0" y="523"/>
                    <a:pt x="97" y="643"/>
                    <a:pt x="223" y="711"/>
                  </a:cubicBezTo>
                  <a:cubicBezTo>
                    <a:pt x="264" y="733"/>
                    <a:pt x="370" y="793"/>
                    <a:pt x="370" y="793"/>
                  </a:cubicBezTo>
                  <a:cubicBezTo>
                    <a:pt x="370" y="793"/>
                    <a:pt x="468" y="737"/>
                    <a:pt x="511" y="713"/>
                  </a:cubicBezTo>
                  <a:cubicBezTo>
                    <a:pt x="639" y="643"/>
                    <a:pt x="741" y="525"/>
                    <a:pt x="741" y="370"/>
                  </a:cubicBezTo>
                  <a:close/>
                </a:path>
              </a:pathLst>
            </a:custGeom>
            <a:solidFill>
              <a:srgbClr val="1E78E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6"/>
            <p:cNvSpPr>
              <a:spLocks noEditPoints="1"/>
            </p:cNvSpPr>
            <p:nvPr/>
          </p:nvSpPr>
          <p:spPr bwMode="auto">
            <a:xfrm>
              <a:off x="2081213" y="1971676"/>
              <a:ext cx="1144588" cy="1095375"/>
            </a:xfrm>
            <a:custGeom>
              <a:avLst/>
              <a:gdLst>
                <a:gd name="T0" fmla="*/ 378 w 380"/>
                <a:gd name="T1" fmla="*/ 357 h 364"/>
                <a:gd name="T2" fmla="*/ 355 w 380"/>
                <a:gd name="T3" fmla="*/ 263 h 364"/>
                <a:gd name="T4" fmla="*/ 355 w 380"/>
                <a:gd name="T5" fmla="*/ 91 h 364"/>
                <a:gd name="T6" fmla="*/ 264 w 380"/>
                <a:gd name="T7" fmla="*/ 0 h 364"/>
                <a:gd name="T8" fmla="*/ 91 w 380"/>
                <a:gd name="T9" fmla="*/ 0 h 364"/>
                <a:gd name="T10" fmla="*/ 0 w 380"/>
                <a:gd name="T11" fmla="*/ 91 h 364"/>
                <a:gd name="T12" fmla="*/ 0 w 380"/>
                <a:gd name="T13" fmla="*/ 263 h 364"/>
                <a:gd name="T14" fmla="*/ 91 w 380"/>
                <a:gd name="T15" fmla="*/ 354 h 364"/>
                <a:gd name="T16" fmla="*/ 264 w 380"/>
                <a:gd name="T17" fmla="*/ 354 h 364"/>
                <a:gd name="T18" fmla="*/ 375 w 380"/>
                <a:gd name="T19" fmla="*/ 362 h 364"/>
                <a:gd name="T20" fmla="*/ 378 w 380"/>
                <a:gd name="T21" fmla="*/ 357 h 364"/>
                <a:gd name="T22" fmla="*/ 141 w 380"/>
                <a:gd name="T23" fmla="*/ 198 h 364"/>
                <a:gd name="T24" fmla="*/ 115 w 380"/>
                <a:gd name="T25" fmla="*/ 224 h 364"/>
                <a:gd name="T26" fmla="*/ 88 w 380"/>
                <a:gd name="T27" fmla="*/ 198 h 364"/>
                <a:gd name="T28" fmla="*/ 88 w 380"/>
                <a:gd name="T29" fmla="*/ 151 h 364"/>
                <a:gd name="T30" fmla="*/ 115 w 380"/>
                <a:gd name="T31" fmla="*/ 124 h 364"/>
                <a:gd name="T32" fmla="*/ 141 w 380"/>
                <a:gd name="T33" fmla="*/ 151 h 364"/>
                <a:gd name="T34" fmla="*/ 141 w 380"/>
                <a:gd name="T35" fmla="*/ 198 h 364"/>
                <a:gd name="T36" fmla="*/ 265 w 380"/>
                <a:gd name="T37" fmla="*/ 198 h 364"/>
                <a:gd name="T38" fmla="*/ 239 w 380"/>
                <a:gd name="T39" fmla="*/ 224 h 364"/>
                <a:gd name="T40" fmla="*/ 212 w 380"/>
                <a:gd name="T41" fmla="*/ 198 h 364"/>
                <a:gd name="T42" fmla="*/ 212 w 380"/>
                <a:gd name="T43" fmla="*/ 151 h 364"/>
                <a:gd name="T44" fmla="*/ 239 w 380"/>
                <a:gd name="T45" fmla="*/ 124 h 364"/>
                <a:gd name="T46" fmla="*/ 265 w 380"/>
                <a:gd name="T47" fmla="*/ 151 h 364"/>
                <a:gd name="T48" fmla="*/ 265 w 380"/>
                <a:gd name="T49" fmla="*/ 198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0" h="364">
                  <a:moveTo>
                    <a:pt x="378" y="357"/>
                  </a:moveTo>
                  <a:cubicBezTo>
                    <a:pt x="365" y="337"/>
                    <a:pt x="355" y="289"/>
                    <a:pt x="355" y="263"/>
                  </a:cubicBezTo>
                  <a:cubicBezTo>
                    <a:pt x="355" y="91"/>
                    <a:pt x="355" y="91"/>
                    <a:pt x="355" y="91"/>
                  </a:cubicBezTo>
                  <a:cubicBezTo>
                    <a:pt x="355" y="41"/>
                    <a:pt x="314" y="0"/>
                    <a:pt x="264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41" y="0"/>
                    <a:pt x="0" y="41"/>
                    <a:pt x="0" y="91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313"/>
                    <a:pt x="41" y="354"/>
                    <a:pt x="91" y="354"/>
                  </a:cubicBezTo>
                  <a:cubicBezTo>
                    <a:pt x="264" y="354"/>
                    <a:pt x="264" y="354"/>
                    <a:pt x="264" y="354"/>
                  </a:cubicBezTo>
                  <a:cubicBezTo>
                    <a:pt x="284" y="354"/>
                    <a:pt x="357" y="352"/>
                    <a:pt x="375" y="362"/>
                  </a:cubicBezTo>
                  <a:cubicBezTo>
                    <a:pt x="377" y="364"/>
                    <a:pt x="380" y="361"/>
                    <a:pt x="378" y="357"/>
                  </a:cubicBezTo>
                  <a:close/>
                  <a:moveTo>
                    <a:pt x="141" y="198"/>
                  </a:moveTo>
                  <a:cubicBezTo>
                    <a:pt x="141" y="213"/>
                    <a:pt x="129" y="224"/>
                    <a:pt x="115" y="224"/>
                  </a:cubicBezTo>
                  <a:cubicBezTo>
                    <a:pt x="100" y="224"/>
                    <a:pt x="88" y="213"/>
                    <a:pt x="88" y="198"/>
                  </a:cubicBezTo>
                  <a:cubicBezTo>
                    <a:pt x="88" y="151"/>
                    <a:pt x="88" y="151"/>
                    <a:pt x="88" y="151"/>
                  </a:cubicBezTo>
                  <a:cubicBezTo>
                    <a:pt x="88" y="136"/>
                    <a:pt x="100" y="124"/>
                    <a:pt x="115" y="124"/>
                  </a:cubicBezTo>
                  <a:cubicBezTo>
                    <a:pt x="129" y="124"/>
                    <a:pt x="141" y="136"/>
                    <a:pt x="141" y="151"/>
                  </a:cubicBezTo>
                  <a:lnTo>
                    <a:pt x="141" y="198"/>
                  </a:lnTo>
                  <a:close/>
                  <a:moveTo>
                    <a:pt x="265" y="198"/>
                  </a:moveTo>
                  <a:cubicBezTo>
                    <a:pt x="265" y="213"/>
                    <a:pt x="253" y="224"/>
                    <a:pt x="239" y="224"/>
                  </a:cubicBezTo>
                  <a:cubicBezTo>
                    <a:pt x="224" y="224"/>
                    <a:pt x="212" y="213"/>
                    <a:pt x="212" y="198"/>
                  </a:cubicBezTo>
                  <a:cubicBezTo>
                    <a:pt x="212" y="151"/>
                    <a:pt x="212" y="151"/>
                    <a:pt x="212" y="151"/>
                  </a:cubicBezTo>
                  <a:cubicBezTo>
                    <a:pt x="212" y="136"/>
                    <a:pt x="224" y="124"/>
                    <a:pt x="239" y="124"/>
                  </a:cubicBezTo>
                  <a:cubicBezTo>
                    <a:pt x="253" y="124"/>
                    <a:pt x="265" y="136"/>
                    <a:pt x="265" y="151"/>
                  </a:cubicBezTo>
                  <a:lnTo>
                    <a:pt x="265" y="198"/>
                  </a:ln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34" name="直接连接符 33"/>
          <p:cNvCxnSpPr/>
          <p:nvPr/>
        </p:nvCxnSpPr>
        <p:spPr>
          <a:xfrm>
            <a:off x="0" y="6634262"/>
            <a:ext cx="581025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6337300" y="6634262"/>
            <a:ext cx="584517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组合 42"/>
          <p:cNvGrpSpPr/>
          <p:nvPr/>
        </p:nvGrpSpPr>
        <p:grpSpPr>
          <a:xfrm>
            <a:off x="1983599" y="2889037"/>
            <a:ext cx="1019175" cy="1019175"/>
            <a:chOff x="1983599" y="2889037"/>
            <a:chExt cx="1019175" cy="1019175"/>
          </a:xfrm>
        </p:grpSpPr>
        <p:sp>
          <p:nvSpPr>
            <p:cNvPr id="11" name="椭圆 10"/>
            <p:cNvSpPr/>
            <p:nvPr/>
          </p:nvSpPr>
          <p:spPr>
            <a:xfrm>
              <a:off x="1983599" y="2889037"/>
              <a:ext cx="1019175" cy="1019175"/>
            </a:xfrm>
            <a:prstGeom prst="ellipse">
              <a:avLst/>
            </a:prstGeom>
            <a:solidFill>
              <a:srgbClr val="1E7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168417" y="3010599"/>
              <a:ext cx="649537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步骤</a:t>
              </a:r>
              <a:endParaRPr lang="en-US" altLang="zh-CN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r>
                <a:rPr lang="en-US" altLang="zh-CN" sz="3200" dirty="0">
                  <a:solidFill>
                    <a:schemeClr val="bg1"/>
                  </a:solidFill>
                  <a:latin typeface="华文琥珀" panose="02010800040101010101" pitchFamily="2" charset="-122"/>
                  <a:ea typeface="华文琥珀" panose="02010800040101010101" pitchFamily="2" charset="-122"/>
                </a:rPr>
                <a:t>01</a:t>
              </a:r>
              <a:endParaRPr lang="zh-CN" altLang="en-US" sz="3200" dirty="0">
                <a:solidFill>
                  <a:schemeClr val="bg1"/>
                </a:solidFill>
                <a:latin typeface="华文琥珀" panose="02010800040101010101" pitchFamily="2" charset="-122"/>
                <a:ea typeface="华文琥珀" panose="02010800040101010101" pitchFamily="2" charset="-122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1502782" y="4029774"/>
            <a:ext cx="19808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请输入一段你的文字描述在这个位置</a:t>
            </a:r>
          </a:p>
        </p:txBody>
      </p:sp>
      <p:cxnSp>
        <p:nvCxnSpPr>
          <p:cNvPr id="38" name="直接连接符 37"/>
          <p:cNvCxnSpPr/>
          <p:nvPr/>
        </p:nvCxnSpPr>
        <p:spPr>
          <a:xfrm>
            <a:off x="3247002" y="3444906"/>
            <a:ext cx="847925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组合 43"/>
          <p:cNvGrpSpPr/>
          <p:nvPr/>
        </p:nvGrpSpPr>
        <p:grpSpPr>
          <a:xfrm>
            <a:off x="4400451" y="2889037"/>
            <a:ext cx="1019175" cy="1019175"/>
            <a:chOff x="4400451" y="2889037"/>
            <a:chExt cx="1019175" cy="1019175"/>
          </a:xfrm>
        </p:grpSpPr>
        <p:sp>
          <p:nvSpPr>
            <p:cNvPr id="40" name="椭圆 39"/>
            <p:cNvSpPr/>
            <p:nvPr/>
          </p:nvSpPr>
          <p:spPr>
            <a:xfrm>
              <a:off x="4400451" y="2889037"/>
              <a:ext cx="1019175" cy="1019175"/>
            </a:xfrm>
            <a:prstGeom prst="ellipse">
              <a:avLst/>
            </a:prstGeom>
            <a:solidFill>
              <a:srgbClr val="1E7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4585269" y="3010599"/>
              <a:ext cx="649537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步骤</a:t>
              </a:r>
              <a:endParaRPr lang="en-US" altLang="zh-CN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r>
                <a:rPr lang="en-US" altLang="zh-CN" sz="3200" dirty="0">
                  <a:solidFill>
                    <a:schemeClr val="bg1"/>
                  </a:solidFill>
                  <a:latin typeface="华文琥珀" panose="02010800040101010101" pitchFamily="2" charset="-122"/>
                  <a:ea typeface="华文琥珀" panose="02010800040101010101" pitchFamily="2" charset="-122"/>
                </a:rPr>
                <a:t>02</a:t>
              </a:r>
              <a:endParaRPr lang="zh-CN" altLang="en-US" sz="3200" dirty="0">
                <a:solidFill>
                  <a:schemeClr val="bg1"/>
                </a:solidFill>
                <a:latin typeface="华文琥珀" panose="02010800040101010101" pitchFamily="2" charset="-122"/>
                <a:ea typeface="华文琥珀" panose="02010800040101010101" pitchFamily="2" charset="-122"/>
              </a:endParaRPr>
            </a:p>
          </p:txBody>
        </p:sp>
      </p:grpSp>
      <p:sp>
        <p:nvSpPr>
          <p:cNvPr id="42" name="矩形 41"/>
          <p:cNvSpPr/>
          <p:nvPr/>
        </p:nvSpPr>
        <p:spPr>
          <a:xfrm>
            <a:off x="3919634" y="4029774"/>
            <a:ext cx="19808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请输入一段你的文字描述在这个位置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1" grpId="0"/>
      <p:bldP spid="27" grpId="0"/>
      <p:bldP spid="16" grpId="0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387840" y="808096"/>
            <a:ext cx="3416320" cy="8290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dirty="0">
                <a:solidFill>
                  <a:srgbClr val="1E78E8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总有新奇在身边</a:t>
            </a:r>
          </a:p>
        </p:txBody>
      </p:sp>
      <p:sp>
        <p:nvSpPr>
          <p:cNvPr id="8" name="矩形 7"/>
          <p:cNvSpPr/>
          <p:nvPr/>
        </p:nvSpPr>
        <p:spPr>
          <a:xfrm>
            <a:off x="4153295" y="1637169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请输入一段你的文字描述在这个位置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5958117" y="6490738"/>
            <a:ext cx="268343" cy="287047"/>
            <a:chOff x="1508125" y="1420813"/>
            <a:chExt cx="2232025" cy="2387600"/>
          </a:xfrm>
        </p:grpSpPr>
        <p:sp>
          <p:nvSpPr>
            <p:cNvPr id="25" name="Freeform 5"/>
            <p:cNvSpPr/>
            <p:nvPr/>
          </p:nvSpPr>
          <p:spPr bwMode="auto">
            <a:xfrm>
              <a:off x="1508125" y="1420813"/>
              <a:ext cx="2232025" cy="2387600"/>
            </a:xfrm>
            <a:custGeom>
              <a:avLst/>
              <a:gdLst>
                <a:gd name="T0" fmla="*/ 741 w 741"/>
                <a:gd name="T1" fmla="*/ 370 h 793"/>
                <a:gd name="T2" fmla="*/ 370 w 741"/>
                <a:gd name="T3" fmla="*/ 0 h 793"/>
                <a:gd name="T4" fmla="*/ 0 w 741"/>
                <a:gd name="T5" fmla="*/ 370 h 793"/>
                <a:gd name="T6" fmla="*/ 223 w 741"/>
                <a:gd name="T7" fmla="*/ 711 h 793"/>
                <a:gd name="T8" fmla="*/ 370 w 741"/>
                <a:gd name="T9" fmla="*/ 793 h 793"/>
                <a:gd name="T10" fmla="*/ 511 w 741"/>
                <a:gd name="T11" fmla="*/ 713 h 793"/>
                <a:gd name="T12" fmla="*/ 741 w 741"/>
                <a:gd name="T13" fmla="*/ 37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1" h="793">
                  <a:moveTo>
                    <a:pt x="741" y="370"/>
                  </a:moveTo>
                  <a:cubicBezTo>
                    <a:pt x="741" y="166"/>
                    <a:pt x="575" y="0"/>
                    <a:pt x="370" y="0"/>
                  </a:cubicBezTo>
                  <a:cubicBezTo>
                    <a:pt x="165" y="0"/>
                    <a:pt x="0" y="166"/>
                    <a:pt x="0" y="370"/>
                  </a:cubicBezTo>
                  <a:cubicBezTo>
                    <a:pt x="0" y="523"/>
                    <a:pt x="97" y="643"/>
                    <a:pt x="223" y="711"/>
                  </a:cubicBezTo>
                  <a:cubicBezTo>
                    <a:pt x="264" y="733"/>
                    <a:pt x="370" y="793"/>
                    <a:pt x="370" y="793"/>
                  </a:cubicBezTo>
                  <a:cubicBezTo>
                    <a:pt x="370" y="793"/>
                    <a:pt x="468" y="737"/>
                    <a:pt x="511" y="713"/>
                  </a:cubicBezTo>
                  <a:cubicBezTo>
                    <a:pt x="639" y="643"/>
                    <a:pt x="741" y="525"/>
                    <a:pt x="741" y="370"/>
                  </a:cubicBezTo>
                  <a:close/>
                </a:path>
              </a:pathLst>
            </a:custGeom>
            <a:solidFill>
              <a:srgbClr val="1E78E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6"/>
            <p:cNvSpPr>
              <a:spLocks noEditPoints="1"/>
            </p:cNvSpPr>
            <p:nvPr/>
          </p:nvSpPr>
          <p:spPr bwMode="auto">
            <a:xfrm>
              <a:off x="2081213" y="1971676"/>
              <a:ext cx="1144588" cy="1095375"/>
            </a:xfrm>
            <a:custGeom>
              <a:avLst/>
              <a:gdLst>
                <a:gd name="T0" fmla="*/ 378 w 380"/>
                <a:gd name="T1" fmla="*/ 357 h 364"/>
                <a:gd name="T2" fmla="*/ 355 w 380"/>
                <a:gd name="T3" fmla="*/ 263 h 364"/>
                <a:gd name="T4" fmla="*/ 355 w 380"/>
                <a:gd name="T5" fmla="*/ 91 h 364"/>
                <a:gd name="T6" fmla="*/ 264 w 380"/>
                <a:gd name="T7" fmla="*/ 0 h 364"/>
                <a:gd name="T8" fmla="*/ 91 w 380"/>
                <a:gd name="T9" fmla="*/ 0 h 364"/>
                <a:gd name="T10" fmla="*/ 0 w 380"/>
                <a:gd name="T11" fmla="*/ 91 h 364"/>
                <a:gd name="T12" fmla="*/ 0 w 380"/>
                <a:gd name="T13" fmla="*/ 263 h 364"/>
                <a:gd name="T14" fmla="*/ 91 w 380"/>
                <a:gd name="T15" fmla="*/ 354 h 364"/>
                <a:gd name="T16" fmla="*/ 264 w 380"/>
                <a:gd name="T17" fmla="*/ 354 h 364"/>
                <a:gd name="T18" fmla="*/ 375 w 380"/>
                <a:gd name="T19" fmla="*/ 362 h 364"/>
                <a:gd name="T20" fmla="*/ 378 w 380"/>
                <a:gd name="T21" fmla="*/ 357 h 364"/>
                <a:gd name="T22" fmla="*/ 141 w 380"/>
                <a:gd name="T23" fmla="*/ 198 h 364"/>
                <a:gd name="T24" fmla="*/ 115 w 380"/>
                <a:gd name="T25" fmla="*/ 224 h 364"/>
                <a:gd name="T26" fmla="*/ 88 w 380"/>
                <a:gd name="T27" fmla="*/ 198 h 364"/>
                <a:gd name="T28" fmla="*/ 88 w 380"/>
                <a:gd name="T29" fmla="*/ 151 h 364"/>
                <a:gd name="T30" fmla="*/ 115 w 380"/>
                <a:gd name="T31" fmla="*/ 124 h 364"/>
                <a:gd name="T32" fmla="*/ 141 w 380"/>
                <a:gd name="T33" fmla="*/ 151 h 364"/>
                <a:gd name="T34" fmla="*/ 141 w 380"/>
                <a:gd name="T35" fmla="*/ 198 h 364"/>
                <a:gd name="T36" fmla="*/ 265 w 380"/>
                <a:gd name="T37" fmla="*/ 198 h 364"/>
                <a:gd name="T38" fmla="*/ 239 w 380"/>
                <a:gd name="T39" fmla="*/ 224 h 364"/>
                <a:gd name="T40" fmla="*/ 212 w 380"/>
                <a:gd name="T41" fmla="*/ 198 h 364"/>
                <a:gd name="T42" fmla="*/ 212 w 380"/>
                <a:gd name="T43" fmla="*/ 151 h 364"/>
                <a:gd name="T44" fmla="*/ 239 w 380"/>
                <a:gd name="T45" fmla="*/ 124 h 364"/>
                <a:gd name="T46" fmla="*/ 265 w 380"/>
                <a:gd name="T47" fmla="*/ 151 h 364"/>
                <a:gd name="T48" fmla="*/ 265 w 380"/>
                <a:gd name="T49" fmla="*/ 198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0" h="364">
                  <a:moveTo>
                    <a:pt x="378" y="357"/>
                  </a:moveTo>
                  <a:cubicBezTo>
                    <a:pt x="365" y="337"/>
                    <a:pt x="355" y="289"/>
                    <a:pt x="355" y="263"/>
                  </a:cubicBezTo>
                  <a:cubicBezTo>
                    <a:pt x="355" y="91"/>
                    <a:pt x="355" y="91"/>
                    <a:pt x="355" y="91"/>
                  </a:cubicBezTo>
                  <a:cubicBezTo>
                    <a:pt x="355" y="41"/>
                    <a:pt x="314" y="0"/>
                    <a:pt x="264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41" y="0"/>
                    <a:pt x="0" y="41"/>
                    <a:pt x="0" y="91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313"/>
                    <a:pt x="41" y="354"/>
                    <a:pt x="91" y="354"/>
                  </a:cubicBezTo>
                  <a:cubicBezTo>
                    <a:pt x="264" y="354"/>
                    <a:pt x="264" y="354"/>
                    <a:pt x="264" y="354"/>
                  </a:cubicBezTo>
                  <a:cubicBezTo>
                    <a:pt x="284" y="354"/>
                    <a:pt x="357" y="352"/>
                    <a:pt x="375" y="362"/>
                  </a:cubicBezTo>
                  <a:cubicBezTo>
                    <a:pt x="377" y="364"/>
                    <a:pt x="380" y="361"/>
                    <a:pt x="378" y="357"/>
                  </a:cubicBezTo>
                  <a:close/>
                  <a:moveTo>
                    <a:pt x="141" y="198"/>
                  </a:moveTo>
                  <a:cubicBezTo>
                    <a:pt x="141" y="213"/>
                    <a:pt x="129" y="224"/>
                    <a:pt x="115" y="224"/>
                  </a:cubicBezTo>
                  <a:cubicBezTo>
                    <a:pt x="100" y="224"/>
                    <a:pt x="88" y="213"/>
                    <a:pt x="88" y="198"/>
                  </a:cubicBezTo>
                  <a:cubicBezTo>
                    <a:pt x="88" y="151"/>
                    <a:pt x="88" y="151"/>
                    <a:pt x="88" y="151"/>
                  </a:cubicBezTo>
                  <a:cubicBezTo>
                    <a:pt x="88" y="136"/>
                    <a:pt x="100" y="124"/>
                    <a:pt x="115" y="124"/>
                  </a:cubicBezTo>
                  <a:cubicBezTo>
                    <a:pt x="129" y="124"/>
                    <a:pt x="141" y="136"/>
                    <a:pt x="141" y="151"/>
                  </a:cubicBezTo>
                  <a:lnTo>
                    <a:pt x="141" y="198"/>
                  </a:lnTo>
                  <a:close/>
                  <a:moveTo>
                    <a:pt x="265" y="198"/>
                  </a:moveTo>
                  <a:cubicBezTo>
                    <a:pt x="265" y="213"/>
                    <a:pt x="253" y="224"/>
                    <a:pt x="239" y="224"/>
                  </a:cubicBezTo>
                  <a:cubicBezTo>
                    <a:pt x="224" y="224"/>
                    <a:pt x="212" y="213"/>
                    <a:pt x="212" y="198"/>
                  </a:cubicBezTo>
                  <a:cubicBezTo>
                    <a:pt x="212" y="151"/>
                    <a:pt x="212" y="151"/>
                    <a:pt x="212" y="151"/>
                  </a:cubicBezTo>
                  <a:cubicBezTo>
                    <a:pt x="212" y="136"/>
                    <a:pt x="224" y="124"/>
                    <a:pt x="239" y="124"/>
                  </a:cubicBezTo>
                  <a:cubicBezTo>
                    <a:pt x="253" y="124"/>
                    <a:pt x="265" y="136"/>
                    <a:pt x="265" y="151"/>
                  </a:cubicBezTo>
                  <a:lnTo>
                    <a:pt x="265" y="198"/>
                  </a:ln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27" name="直接连接符 26"/>
          <p:cNvCxnSpPr/>
          <p:nvPr/>
        </p:nvCxnSpPr>
        <p:spPr>
          <a:xfrm>
            <a:off x="0" y="6634262"/>
            <a:ext cx="581025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6337300" y="6634262"/>
            <a:ext cx="584517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3759397" y="3000665"/>
            <a:ext cx="65227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近日，陌陌公司（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NASDAQ:MOMO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）在北京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JW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万豪酒店召开首届全国商业合作伙伴峰会。本次峰会主题是“总有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NewBiz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在身边”，来自全国各地的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150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多家广告代理商参加了此次峰会。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2282866" y="2537364"/>
            <a:ext cx="1244518" cy="1279411"/>
            <a:chOff x="1412112" y="2723975"/>
            <a:chExt cx="2109882" cy="2169038"/>
          </a:xfrm>
        </p:grpSpPr>
        <p:sp>
          <p:nvSpPr>
            <p:cNvPr id="40" name="矩形 39"/>
            <p:cNvSpPr/>
            <p:nvPr/>
          </p:nvSpPr>
          <p:spPr>
            <a:xfrm>
              <a:off x="1412112" y="2723975"/>
              <a:ext cx="2109882" cy="2169038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1" name="Picture 2" descr="http://photocdn.sohu.com/20150526/mp16363782_1432602101895_1_th.jpe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1134" y="3061182"/>
              <a:ext cx="1066800" cy="802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文本框 41"/>
            <p:cNvSpPr txBox="1"/>
            <p:nvPr/>
          </p:nvSpPr>
          <p:spPr>
            <a:xfrm>
              <a:off x="1532752" y="3990695"/>
              <a:ext cx="1863561" cy="626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iphone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3759397" y="2537364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1E78E8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请输入副标题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3857626" y="3930105"/>
            <a:ext cx="6248400" cy="1815882"/>
            <a:chOff x="3857626" y="3863430"/>
            <a:chExt cx="6248400" cy="1815882"/>
          </a:xfrm>
        </p:grpSpPr>
        <p:sp>
          <p:nvSpPr>
            <p:cNvPr id="16" name="矩形 15"/>
            <p:cNvSpPr/>
            <p:nvPr/>
          </p:nvSpPr>
          <p:spPr>
            <a:xfrm>
              <a:off x="3857626" y="3863430"/>
              <a:ext cx="6248400" cy="181588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3857626" y="3863430"/>
              <a:ext cx="6248400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9</a:t>
              </a: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月</a:t>
              </a:r>
              <a:r>
                <a:rPr lang="en-US" altLang="zh-CN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7</a:t>
              </a: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日，国内首个音乐互动直播平台</a:t>
              </a:r>
              <a:r>
                <a:rPr lang="en-US" altLang="zh-CN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——</a:t>
              </a: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陌陌现场正式上线，开启演唱会</a:t>
              </a:r>
              <a:r>
                <a:rPr lang="en-US" altLang="zh-CN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3.0</a:t>
              </a: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时代。华语乐坛金牌制作人梁翘柏监制并担任首席内容官。陌陌现场采用职业歌手直播演唱，粉丝发弹幕、赠送虚拟礼物的形式，是一个高音乐水准、可互动、强社交的“全线上互动演唱会”。北京时间</a:t>
              </a:r>
              <a:r>
                <a:rPr lang="en-US" altLang="zh-CN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8</a:t>
              </a: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月</a:t>
              </a:r>
              <a:r>
                <a:rPr lang="en-US" altLang="zh-CN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20</a:t>
              </a: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日，移动社交平台陌陌（纳斯达克股票代码：</a:t>
              </a:r>
              <a:r>
                <a:rPr lang="en-US" altLang="zh-CN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MOMO</a:t>
              </a: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）发布了该公司截至</a:t>
              </a:r>
              <a:r>
                <a:rPr lang="en-US" altLang="zh-CN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2015</a:t>
              </a: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年</a:t>
              </a:r>
              <a:r>
                <a:rPr lang="en-US" altLang="zh-CN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6</a:t>
              </a: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月</a:t>
              </a:r>
              <a:r>
                <a:rPr lang="en-US" altLang="zh-CN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30</a:t>
              </a: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日的第二季度未经审计的财报。财报显 示，</a:t>
              </a:r>
              <a:r>
                <a:rPr lang="en-US" altLang="zh-CN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2015</a:t>
              </a: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年第二季度，陌陌净营收达到</a:t>
              </a:r>
              <a:r>
                <a:rPr lang="en-US" altLang="zh-CN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3070</a:t>
              </a: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万美元，同比大幅增长了</a:t>
              </a:r>
              <a:r>
                <a:rPr lang="en-US" altLang="zh-CN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264%</a:t>
              </a: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；不按照美国通用会计准则计量，归属于陌陌的净利润为</a:t>
              </a:r>
              <a:r>
                <a:rPr lang="en-US" altLang="zh-CN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600</a:t>
              </a: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万美元，去年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  <p:bldP spid="13" grpId="1"/>
      <p:bldP spid="14" grpId="0"/>
      <p:bldP spid="1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387840" y="808096"/>
            <a:ext cx="3416320" cy="8290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dirty="0">
                <a:solidFill>
                  <a:srgbClr val="1E78E8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总有新奇在身边</a:t>
            </a:r>
          </a:p>
        </p:txBody>
      </p:sp>
      <p:sp>
        <p:nvSpPr>
          <p:cNvPr id="8" name="矩形 7"/>
          <p:cNvSpPr/>
          <p:nvPr/>
        </p:nvSpPr>
        <p:spPr>
          <a:xfrm>
            <a:off x="4153295" y="1637169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请输入一段你的文字描述在这个位置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5958117" y="6490738"/>
            <a:ext cx="268343" cy="287047"/>
            <a:chOff x="1508125" y="1420813"/>
            <a:chExt cx="2232025" cy="2387600"/>
          </a:xfrm>
        </p:grpSpPr>
        <p:sp>
          <p:nvSpPr>
            <p:cNvPr id="25" name="Freeform 5"/>
            <p:cNvSpPr/>
            <p:nvPr/>
          </p:nvSpPr>
          <p:spPr bwMode="auto">
            <a:xfrm>
              <a:off x="1508125" y="1420813"/>
              <a:ext cx="2232025" cy="2387600"/>
            </a:xfrm>
            <a:custGeom>
              <a:avLst/>
              <a:gdLst>
                <a:gd name="T0" fmla="*/ 741 w 741"/>
                <a:gd name="T1" fmla="*/ 370 h 793"/>
                <a:gd name="T2" fmla="*/ 370 w 741"/>
                <a:gd name="T3" fmla="*/ 0 h 793"/>
                <a:gd name="T4" fmla="*/ 0 w 741"/>
                <a:gd name="T5" fmla="*/ 370 h 793"/>
                <a:gd name="T6" fmla="*/ 223 w 741"/>
                <a:gd name="T7" fmla="*/ 711 h 793"/>
                <a:gd name="T8" fmla="*/ 370 w 741"/>
                <a:gd name="T9" fmla="*/ 793 h 793"/>
                <a:gd name="T10" fmla="*/ 511 w 741"/>
                <a:gd name="T11" fmla="*/ 713 h 793"/>
                <a:gd name="T12" fmla="*/ 741 w 741"/>
                <a:gd name="T13" fmla="*/ 37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1" h="793">
                  <a:moveTo>
                    <a:pt x="741" y="370"/>
                  </a:moveTo>
                  <a:cubicBezTo>
                    <a:pt x="741" y="166"/>
                    <a:pt x="575" y="0"/>
                    <a:pt x="370" y="0"/>
                  </a:cubicBezTo>
                  <a:cubicBezTo>
                    <a:pt x="165" y="0"/>
                    <a:pt x="0" y="166"/>
                    <a:pt x="0" y="370"/>
                  </a:cubicBezTo>
                  <a:cubicBezTo>
                    <a:pt x="0" y="523"/>
                    <a:pt x="97" y="643"/>
                    <a:pt x="223" y="711"/>
                  </a:cubicBezTo>
                  <a:cubicBezTo>
                    <a:pt x="264" y="733"/>
                    <a:pt x="370" y="793"/>
                    <a:pt x="370" y="793"/>
                  </a:cubicBezTo>
                  <a:cubicBezTo>
                    <a:pt x="370" y="793"/>
                    <a:pt x="468" y="737"/>
                    <a:pt x="511" y="713"/>
                  </a:cubicBezTo>
                  <a:cubicBezTo>
                    <a:pt x="639" y="643"/>
                    <a:pt x="741" y="525"/>
                    <a:pt x="741" y="370"/>
                  </a:cubicBezTo>
                  <a:close/>
                </a:path>
              </a:pathLst>
            </a:custGeom>
            <a:solidFill>
              <a:srgbClr val="1E78E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6"/>
            <p:cNvSpPr>
              <a:spLocks noEditPoints="1"/>
            </p:cNvSpPr>
            <p:nvPr/>
          </p:nvSpPr>
          <p:spPr bwMode="auto">
            <a:xfrm>
              <a:off x="2081213" y="1971676"/>
              <a:ext cx="1144588" cy="1095375"/>
            </a:xfrm>
            <a:custGeom>
              <a:avLst/>
              <a:gdLst>
                <a:gd name="T0" fmla="*/ 378 w 380"/>
                <a:gd name="T1" fmla="*/ 357 h 364"/>
                <a:gd name="T2" fmla="*/ 355 w 380"/>
                <a:gd name="T3" fmla="*/ 263 h 364"/>
                <a:gd name="T4" fmla="*/ 355 w 380"/>
                <a:gd name="T5" fmla="*/ 91 h 364"/>
                <a:gd name="T6" fmla="*/ 264 w 380"/>
                <a:gd name="T7" fmla="*/ 0 h 364"/>
                <a:gd name="T8" fmla="*/ 91 w 380"/>
                <a:gd name="T9" fmla="*/ 0 h 364"/>
                <a:gd name="T10" fmla="*/ 0 w 380"/>
                <a:gd name="T11" fmla="*/ 91 h 364"/>
                <a:gd name="T12" fmla="*/ 0 w 380"/>
                <a:gd name="T13" fmla="*/ 263 h 364"/>
                <a:gd name="T14" fmla="*/ 91 w 380"/>
                <a:gd name="T15" fmla="*/ 354 h 364"/>
                <a:gd name="T16" fmla="*/ 264 w 380"/>
                <a:gd name="T17" fmla="*/ 354 h 364"/>
                <a:gd name="T18" fmla="*/ 375 w 380"/>
                <a:gd name="T19" fmla="*/ 362 h 364"/>
                <a:gd name="T20" fmla="*/ 378 w 380"/>
                <a:gd name="T21" fmla="*/ 357 h 364"/>
                <a:gd name="T22" fmla="*/ 141 w 380"/>
                <a:gd name="T23" fmla="*/ 198 h 364"/>
                <a:gd name="T24" fmla="*/ 115 w 380"/>
                <a:gd name="T25" fmla="*/ 224 h 364"/>
                <a:gd name="T26" fmla="*/ 88 w 380"/>
                <a:gd name="T27" fmla="*/ 198 h 364"/>
                <a:gd name="T28" fmla="*/ 88 w 380"/>
                <a:gd name="T29" fmla="*/ 151 h 364"/>
                <a:gd name="T30" fmla="*/ 115 w 380"/>
                <a:gd name="T31" fmla="*/ 124 h 364"/>
                <a:gd name="T32" fmla="*/ 141 w 380"/>
                <a:gd name="T33" fmla="*/ 151 h 364"/>
                <a:gd name="T34" fmla="*/ 141 w 380"/>
                <a:gd name="T35" fmla="*/ 198 h 364"/>
                <a:gd name="T36" fmla="*/ 265 w 380"/>
                <a:gd name="T37" fmla="*/ 198 h 364"/>
                <a:gd name="T38" fmla="*/ 239 w 380"/>
                <a:gd name="T39" fmla="*/ 224 h 364"/>
                <a:gd name="T40" fmla="*/ 212 w 380"/>
                <a:gd name="T41" fmla="*/ 198 h 364"/>
                <a:gd name="T42" fmla="*/ 212 w 380"/>
                <a:gd name="T43" fmla="*/ 151 h 364"/>
                <a:gd name="T44" fmla="*/ 239 w 380"/>
                <a:gd name="T45" fmla="*/ 124 h 364"/>
                <a:gd name="T46" fmla="*/ 265 w 380"/>
                <a:gd name="T47" fmla="*/ 151 h 364"/>
                <a:gd name="T48" fmla="*/ 265 w 380"/>
                <a:gd name="T49" fmla="*/ 198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0" h="364">
                  <a:moveTo>
                    <a:pt x="378" y="357"/>
                  </a:moveTo>
                  <a:cubicBezTo>
                    <a:pt x="365" y="337"/>
                    <a:pt x="355" y="289"/>
                    <a:pt x="355" y="263"/>
                  </a:cubicBezTo>
                  <a:cubicBezTo>
                    <a:pt x="355" y="91"/>
                    <a:pt x="355" y="91"/>
                    <a:pt x="355" y="91"/>
                  </a:cubicBezTo>
                  <a:cubicBezTo>
                    <a:pt x="355" y="41"/>
                    <a:pt x="314" y="0"/>
                    <a:pt x="264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41" y="0"/>
                    <a:pt x="0" y="41"/>
                    <a:pt x="0" y="91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313"/>
                    <a:pt x="41" y="354"/>
                    <a:pt x="91" y="354"/>
                  </a:cubicBezTo>
                  <a:cubicBezTo>
                    <a:pt x="264" y="354"/>
                    <a:pt x="264" y="354"/>
                    <a:pt x="264" y="354"/>
                  </a:cubicBezTo>
                  <a:cubicBezTo>
                    <a:pt x="284" y="354"/>
                    <a:pt x="357" y="352"/>
                    <a:pt x="375" y="362"/>
                  </a:cubicBezTo>
                  <a:cubicBezTo>
                    <a:pt x="377" y="364"/>
                    <a:pt x="380" y="361"/>
                    <a:pt x="378" y="357"/>
                  </a:cubicBezTo>
                  <a:close/>
                  <a:moveTo>
                    <a:pt x="141" y="198"/>
                  </a:moveTo>
                  <a:cubicBezTo>
                    <a:pt x="141" y="213"/>
                    <a:pt x="129" y="224"/>
                    <a:pt x="115" y="224"/>
                  </a:cubicBezTo>
                  <a:cubicBezTo>
                    <a:pt x="100" y="224"/>
                    <a:pt x="88" y="213"/>
                    <a:pt x="88" y="198"/>
                  </a:cubicBezTo>
                  <a:cubicBezTo>
                    <a:pt x="88" y="151"/>
                    <a:pt x="88" y="151"/>
                    <a:pt x="88" y="151"/>
                  </a:cubicBezTo>
                  <a:cubicBezTo>
                    <a:pt x="88" y="136"/>
                    <a:pt x="100" y="124"/>
                    <a:pt x="115" y="124"/>
                  </a:cubicBezTo>
                  <a:cubicBezTo>
                    <a:pt x="129" y="124"/>
                    <a:pt x="141" y="136"/>
                    <a:pt x="141" y="151"/>
                  </a:cubicBezTo>
                  <a:lnTo>
                    <a:pt x="141" y="198"/>
                  </a:lnTo>
                  <a:close/>
                  <a:moveTo>
                    <a:pt x="265" y="198"/>
                  </a:moveTo>
                  <a:cubicBezTo>
                    <a:pt x="265" y="213"/>
                    <a:pt x="253" y="224"/>
                    <a:pt x="239" y="224"/>
                  </a:cubicBezTo>
                  <a:cubicBezTo>
                    <a:pt x="224" y="224"/>
                    <a:pt x="212" y="213"/>
                    <a:pt x="212" y="198"/>
                  </a:cubicBezTo>
                  <a:cubicBezTo>
                    <a:pt x="212" y="151"/>
                    <a:pt x="212" y="151"/>
                    <a:pt x="212" y="151"/>
                  </a:cubicBezTo>
                  <a:cubicBezTo>
                    <a:pt x="212" y="136"/>
                    <a:pt x="224" y="124"/>
                    <a:pt x="239" y="124"/>
                  </a:cubicBezTo>
                  <a:cubicBezTo>
                    <a:pt x="253" y="124"/>
                    <a:pt x="265" y="136"/>
                    <a:pt x="265" y="151"/>
                  </a:cubicBezTo>
                  <a:lnTo>
                    <a:pt x="265" y="198"/>
                  </a:ln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27" name="直接连接符 26"/>
          <p:cNvCxnSpPr/>
          <p:nvPr/>
        </p:nvCxnSpPr>
        <p:spPr>
          <a:xfrm>
            <a:off x="0" y="6634262"/>
            <a:ext cx="581025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6337300" y="6634262"/>
            <a:ext cx="584517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图表 3"/>
          <p:cNvGraphicFramePr/>
          <p:nvPr/>
        </p:nvGraphicFramePr>
        <p:xfrm>
          <a:off x="3758034" y="2537364"/>
          <a:ext cx="5959898" cy="3566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1" name="组合 20"/>
          <p:cNvGrpSpPr/>
          <p:nvPr/>
        </p:nvGrpSpPr>
        <p:grpSpPr>
          <a:xfrm>
            <a:off x="2282866" y="2537364"/>
            <a:ext cx="1244518" cy="1279411"/>
            <a:chOff x="1412112" y="2723975"/>
            <a:chExt cx="2109882" cy="2169038"/>
          </a:xfrm>
        </p:grpSpPr>
        <p:sp>
          <p:nvSpPr>
            <p:cNvPr id="22" name="矩形 21"/>
            <p:cNvSpPr/>
            <p:nvPr/>
          </p:nvSpPr>
          <p:spPr>
            <a:xfrm>
              <a:off x="1412112" y="2723975"/>
              <a:ext cx="2109882" cy="2169038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3" name="Picture 2" descr="http://photocdn.sohu.com/20150526/mp16363782_1432602101895_1_th.jpe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1134" y="3061182"/>
              <a:ext cx="1066800" cy="802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文本框 28"/>
            <p:cNvSpPr txBox="1"/>
            <p:nvPr/>
          </p:nvSpPr>
          <p:spPr>
            <a:xfrm>
              <a:off x="1532752" y="3990695"/>
              <a:ext cx="1863561" cy="626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iphone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6337300" y="6634262"/>
            <a:ext cx="584517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5958117" y="6490738"/>
            <a:ext cx="268343" cy="287047"/>
            <a:chOff x="1508125" y="1420813"/>
            <a:chExt cx="2232025" cy="2387600"/>
          </a:xfrm>
        </p:grpSpPr>
        <p:sp>
          <p:nvSpPr>
            <p:cNvPr id="5" name="Freeform 5"/>
            <p:cNvSpPr/>
            <p:nvPr/>
          </p:nvSpPr>
          <p:spPr bwMode="auto">
            <a:xfrm>
              <a:off x="1508125" y="1420813"/>
              <a:ext cx="2232025" cy="2387600"/>
            </a:xfrm>
            <a:custGeom>
              <a:avLst/>
              <a:gdLst>
                <a:gd name="T0" fmla="*/ 741 w 741"/>
                <a:gd name="T1" fmla="*/ 370 h 793"/>
                <a:gd name="T2" fmla="*/ 370 w 741"/>
                <a:gd name="T3" fmla="*/ 0 h 793"/>
                <a:gd name="T4" fmla="*/ 0 w 741"/>
                <a:gd name="T5" fmla="*/ 370 h 793"/>
                <a:gd name="T6" fmla="*/ 223 w 741"/>
                <a:gd name="T7" fmla="*/ 711 h 793"/>
                <a:gd name="T8" fmla="*/ 370 w 741"/>
                <a:gd name="T9" fmla="*/ 793 h 793"/>
                <a:gd name="T10" fmla="*/ 511 w 741"/>
                <a:gd name="T11" fmla="*/ 713 h 793"/>
                <a:gd name="T12" fmla="*/ 741 w 741"/>
                <a:gd name="T13" fmla="*/ 37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1" h="793">
                  <a:moveTo>
                    <a:pt x="741" y="370"/>
                  </a:moveTo>
                  <a:cubicBezTo>
                    <a:pt x="741" y="166"/>
                    <a:pt x="575" y="0"/>
                    <a:pt x="370" y="0"/>
                  </a:cubicBezTo>
                  <a:cubicBezTo>
                    <a:pt x="165" y="0"/>
                    <a:pt x="0" y="166"/>
                    <a:pt x="0" y="370"/>
                  </a:cubicBezTo>
                  <a:cubicBezTo>
                    <a:pt x="0" y="523"/>
                    <a:pt x="97" y="643"/>
                    <a:pt x="223" y="711"/>
                  </a:cubicBezTo>
                  <a:cubicBezTo>
                    <a:pt x="264" y="733"/>
                    <a:pt x="370" y="793"/>
                    <a:pt x="370" y="793"/>
                  </a:cubicBezTo>
                  <a:cubicBezTo>
                    <a:pt x="370" y="793"/>
                    <a:pt x="468" y="737"/>
                    <a:pt x="511" y="713"/>
                  </a:cubicBezTo>
                  <a:cubicBezTo>
                    <a:pt x="639" y="643"/>
                    <a:pt x="741" y="525"/>
                    <a:pt x="741" y="370"/>
                  </a:cubicBezTo>
                  <a:close/>
                </a:path>
              </a:pathLst>
            </a:custGeom>
            <a:solidFill>
              <a:srgbClr val="1E78E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2081213" y="1971676"/>
              <a:ext cx="1144588" cy="1095375"/>
            </a:xfrm>
            <a:custGeom>
              <a:avLst/>
              <a:gdLst>
                <a:gd name="T0" fmla="*/ 378 w 380"/>
                <a:gd name="T1" fmla="*/ 357 h 364"/>
                <a:gd name="T2" fmla="*/ 355 w 380"/>
                <a:gd name="T3" fmla="*/ 263 h 364"/>
                <a:gd name="T4" fmla="*/ 355 w 380"/>
                <a:gd name="T5" fmla="*/ 91 h 364"/>
                <a:gd name="T6" fmla="*/ 264 w 380"/>
                <a:gd name="T7" fmla="*/ 0 h 364"/>
                <a:gd name="T8" fmla="*/ 91 w 380"/>
                <a:gd name="T9" fmla="*/ 0 h 364"/>
                <a:gd name="T10" fmla="*/ 0 w 380"/>
                <a:gd name="T11" fmla="*/ 91 h 364"/>
                <a:gd name="T12" fmla="*/ 0 w 380"/>
                <a:gd name="T13" fmla="*/ 263 h 364"/>
                <a:gd name="T14" fmla="*/ 91 w 380"/>
                <a:gd name="T15" fmla="*/ 354 h 364"/>
                <a:gd name="T16" fmla="*/ 264 w 380"/>
                <a:gd name="T17" fmla="*/ 354 h 364"/>
                <a:gd name="T18" fmla="*/ 375 w 380"/>
                <a:gd name="T19" fmla="*/ 362 h 364"/>
                <a:gd name="T20" fmla="*/ 378 w 380"/>
                <a:gd name="T21" fmla="*/ 357 h 364"/>
                <a:gd name="T22" fmla="*/ 141 w 380"/>
                <a:gd name="T23" fmla="*/ 198 h 364"/>
                <a:gd name="T24" fmla="*/ 115 w 380"/>
                <a:gd name="T25" fmla="*/ 224 h 364"/>
                <a:gd name="T26" fmla="*/ 88 w 380"/>
                <a:gd name="T27" fmla="*/ 198 h 364"/>
                <a:gd name="T28" fmla="*/ 88 w 380"/>
                <a:gd name="T29" fmla="*/ 151 h 364"/>
                <a:gd name="T30" fmla="*/ 115 w 380"/>
                <a:gd name="T31" fmla="*/ 124 h 364"/>
                <a:gd name="T32" fmla="*/ 141 w 380"/>
                <a:gd name="T33" fmla="*/ 151 h 364"/>
                <a:gd name="T34" fmla="*/ 141 w 380"/>
                <a:gd name="T35" fmla="*/ 198 h 364"/>
                <a:gd name="T36" fmla="*/ 265 w 380"/>
                <a:gd name="T37" fmla="*/ 198 h 364"/>
                <a:gd name="T38" fmla="*/ 239 w 380"/>
                <a:gd name="T39" fmla="*/ 224 h 364"/>
                <a:gd name="T40" fmla="*/ 212 w 380"/>
                <a:gd name="T41" fmla="*/ 198 h 364"/>
                <a:gd name="T42" fmla="*/ 212 w 380"/>
                <a:gd name="T43" fmla="*/ 151 h 364"/>
                <a:gd name="T44" fmla="*/ 239 w 380"/>
                <a:gd name="T45" fmla="*/ 124 h 364"/>
                <a:gd name="T46" fmla="*/ 265 w 380"/>
                <a:gd name="T47" fmla="*/ 151 h 364"/>
                <a:gd name="T48" fmla="*/ 265 w 380"/>
                <a:gd name="T49" fmla="*/ 198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0" h="364">
                  <a:moveTo>
                    <a:pt x="378" y="357"/>
                  </a:moveTo>
                  <a:cubicBezTo>
                    <a:pt x="365" y="337"/>
                    <a:pt x="355" y="289"/>
                    <a:pt x="355" y="263"/>
                  </a:cubicBezTo>
                  <a:cubicBezTo>
                    <a:pt x="355" y="91"/>
                    <a:pt x="355" y="91"/>
                    <a:pt x="355" y="91"/>
                  </a:cubicBezTo>
                  <a:cubicBezTo>
                    <a:pt x="355" y="41"/>
                    <a:pt x="314" y="0"/>
                    <a:pt x="264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41" y="0"/>
                    <a:pt x="0" y="41"/>
                    <a:pt x="0" y="91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313"/>
                    <a:pt x="41" y="354"/>
                    <a:pt x="91" y="354"/>
                  </a:cubicBezTo>
                  <a:cubicBezTo>
                    <a:pt x="264" y="354"/>
                    <a:pt x="264" y="354"/>
                    <a:pt x="264" y="354"/>
                  </a:cubicBezTo>
                  <a:cubicBezTo>
                    <a:pt x="284" y="354"/>
                    <a:pt x="357" y="352"/>
                    <a:pt x="375" y="362"/>
                  </a:cubicBezTo>
                  <a:cubicBezTo>
                    <a:pt x="377" y="364"/>
                    <a:pt x="380" y="361"/>
                    <a:pt x="378" y="357"/>
                  </a:cubicBezTo>
                  <a:close/>
                  <a:moveTo>
                    <a:pt x="141" y="198"/>
                  </a:moveTo>
                  <a:cubicBezTo>
                    <a:pt x="141" y="213"/>
                    <a:pt x="129" y="224"/>
                    <a:pt x="115" y="224"/>
                  </a:cubicBezTo>
                  <a:cubicBezTo>
                    <a:pt x="100" y="224"/>
                    <a:pt x="88" y="213"/>
                    <a:pt x="88" y="198"/>
                  </a:cubicBezTo>
                  <a:cubicBezTo>
                    <a:pt x="88" y="151"/>
                    <a:pt x="88" y="151"/>
                    <a:pt x="88" y="151"/>
                  </a:cubicBezTo>
                  <a:cubicBezTo>
                    <a:pt x="88" y="136"/>
                    <a:pt x="100" y="124"/>
                    <a:pt x="115" y="124"/>
                  </a:cubicBezTo>
                  <a:cubicBezTo>
                    <a:pt x="129" y="124"/>
                    <a:pt x="141" y="136"/>
                    <a:pt x="141" y="151"/>
                  </a:cubicBezTo>
                  <a:lnTo>
                    <a:pt x="141" y="198"/>
                  </a:lnTo>
                  <a:close/>
                  <a:moveTo>
                    <a:pt x="265" y="198"/>
                  </a:moveTo>
                  <a:cubicBezTo>
                    <a:pt x="265" y="213"/>
                    <a:pt x="253" y="224"/>
                    <a:pt x="239" y="224"/>
                  </a:cubicBezTo>
                  <a:cubicBezTo>
                    <a:pt x="224" y="224"/>
                    <a:pt x="212" y="213"/>
                    <a:pt x="212" y="198"/>
                  </a:cubicBezTo>
                  <a:cubicBezTo>
                    <a:pt x="212" y="151"/>
                    <a:pt x="212" y="151"/>
                    <a:pt x="212" y="151"/>
                  </a:cubicBezTo>
                  <a:cubicBezTo>
                    <a:pt x="212" y="136"/>
                    <a:pt x="224" y="124"/>
                    <a:pt x="239" y="124"/>
                  </a:cubicBezTo>
                  <a:cubicBezTo>
                    <a:pt x="253" y="124"/>
                    <a:pt x="265" y="136"/>
                    <a:pt x="265" y="151"/>
                  </a:cubicBezTo>
                  <a:lnTo>
                    <a:pt x="265" y="198"/>
                  </a:ln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7" name="直接连接符 6"/>
          <p:cNvCxnSpPr/>
          <p:nvPr/>
        </p:nvCxnSpPr>
        <p:spPr>
          <a:xfrm>
            <a:off x="0" y="6634262"/>
            <a:ext cx="581025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5080337" y="795433"/>
            <a:ext cx="2031325" cy="8370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dirty="0">
                <a:solidFill>
                  <a:srgbClr val="1E78E8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陌陌团队</a:t>
            </a:r>
          </a:p>
        </p:txBody>
      </p:sp>
      <p:sp>
        <p:nvSpPr>
          <p:cNvPr id="10" name="矩形 9"/>
          <p:cNvSpPr/>
          <p:nvPr/>
        </p:nvSpPr>
        <p:spPr>
          <a:xfrm>
            <a:off x="4153295" y="1637169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请输入一段你的文字描述在这个位置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3192559" y="2236800"/>
            <a:ext cx="1214399" cy="1214399"/>
            <a:chOff x="3114737" y="2532273"/>
            <a:chExt cx="1332000" cy="1332000"/>
          </a:xfrm>
        </p:grpSpPr>
        <p:sp>
          <p:nvSpPr>
            <p:cNvPr id="14" name="椭圆 13"/>
            <p:cNvSpPr/>
            <p:nvPr/>
          </p:nvSpPr>
          <p:spPr>
            <a:xfrm>
              <a:off x="3114737" y="2532273"/>
              <a:ext cx="1332000" cy="1332000"/>
            </a:xfrm>
            <a:prstGeom prst="ellipse">
              <a:avLst/>
            </a:prstGeom>
            <a:noFill/>
            <a:ln>
              <a:solidFill>
                <a:srgbClr val="1E78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426275" y="2843668"/>
              <a:ext cx="708921" cy="7089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填充</a:t>
              </a:r>
              <a:endPara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头像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677010" y="2236800"/>
            <a:ext cx="1214399" cy="1214399"/>
            <a:chOff x="3114737" y="2532273"/>
            <a:chExt cx="1332000" cy="1332000"/>
          </a:xfrm>
        </p:grpSpPr>
        <p:sp>
          <p:nvSpPr>
            <p:cNvPr id="18" name="椭圆 17"/>
            <p:cNvSpPr/>
            <p:nvPr/>
          </p:nvSpPr>
          <p:spPr>
            <a:xfrm>
              <a:off x="3114737" y="2532273"/>
              <a:ext cx="1332000" cy="1332000"/>
            </a:xfrm>
            <a:prstGeom prst="ellipse">
              <a:avLst/>
            </a:prstGeom>
            <a:noFill/>
            <a:ln>
              <a:solidFill>
                <a:srgbClr val="1E78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426275" y="2854655"/>
              <a:ext cx="708921" cy="7089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填充</a:t>
              </a:r>
              <a:endPara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头像</a:t>
              </a:r>
            </a:p>
          </p:txBody>
        </p:sp>
      </p:grpSp>
      <p:sp>
        <p:nvSpPr>
          <p:cNvPr id="20" name="矩形 19"/>
          <p:cNvSpPr/>
          <p:nvPr/>
        </p:nvSpPr>
        <p:spPr>
          <a:xfrm>
            <a:off x="2868159" y="3506788"/>
            <a:ext cx="18689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唐岩</a:t>
            </a:r>
          </a:p>
          <a:p>
            <a:pPr algn="ctr"/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联合创始人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/CEO/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董事长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5488800" y="2236800"/>
            <a:ext cx="1214399" cy="1214399"/>
            <a:chOff x="3114737" y="2532273"/>
            <a:chExt cx="1332000" cy="1332000"/>
          </a:xfrm>
        </p:grpSpPr>
        <p:sp>
          <p:nvSpPr>
            <p:cNvPr id="22" name="椭圆 21"/>
            <p:cNvSpPr/>
            <p:nvPr/>
          </p:nvSpPr>
          <p:spPr>
            <a:xfrm>
              <a:off x="3114737" y="2532273"/>
              <a:ext cx="1332000" cy="1332000"/>
            </a:xfrm>
            <a:prstGeom prst="ellipse">
              <a:avLst/>
            </a:prstGeom>
            <a:noFill/>
            <a:ln>
              <a:solidFill>
                <a:srgbClr val="1E78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420271" y="2854655"/>
              <a:ext cx="708921" cy="7089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填充</a:t>
              </a:r>
              <a:endPara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头像</a:t>
              </a:r>
            </a:p>
          </p:txBody>
        </p:sp>
      </p:grpSp>
      <p:sp>
        <p:nvSpPr>
          <p:cNvPr id="24" name="矩形 23"/>
          <p:cNvSpPr/>
          <p:nvPr/>
        </p:nvSpPr>
        <p:spPr>
          <a:xfrm>
            <a:off x="5157816" y="3506788"/>
            <a:ext cx="18689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唐岩</a:t>
            </a:r>
          </a:p>
          <a:p>
            <a:pPr algn="ctr"/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联合创始人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/CEO/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董事长</a:t>
            </a:r>
          </a:p>
        </p:txBody>
      </p:sp>
      <p:sp>
        <p:nvSpPr>
          <p:cNvPr id="25" name="矩形 24"/>
          <p:cNvSpPr/>
          <p:nvPr/>
        </p:nvSpPr>
        <p:spPr>
          <a:xfrm>
            <a:off x="7349738" y="3502155"/>
            <a:ext cx="18689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唐岩</a:t>
            </a:r>
          </a:p>
          <a:p>
            <a:pPr algn="ctr"/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联合创始人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/CEO/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董事长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8390883" y="4376763"/>
            <a:ext cx="1106861" cy="1106861"/>
            <a:chOff x="3114737" y="2532273"/>
            <a:chExt cx="1332000" cy="1332000"/>
          </a:xfrm>
        </p:grpSpPr>
        <p:sp>
          <p:nvSpPr>
            <p:cNvPr id="30" name="椭圆 29"/>
            <p:cNvSpPr/>
            <p:nvPr/>
          </p:nvSpPr>
          <p:spPr>
            <a:xfrm>
              <a:off x="3114737" y="2532273"/>
              <a:ext cx="1332000" cy="1332000"/>
            </a:xfrm>
            <a:prstGeom prst="ellipse">
              <a:avLst/>
            </a:prstGeom>
            <a:noFill/>
            <a:ln>
              <a:solidFill>
                <a:srgbClr val="1E78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3391837" y="2809372"/>
              <a:ext cx="777797" cy="777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填充</a:t>
              </a:r>
              <a:endPara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头像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607948" y="4376763"/>
            <a:ext cx="1106861" cy="1106861"/>
            <a:chOff x="3114737" y="2532273"/>
            <a:chExt cx="1332000" cy="1332000"/>
          </a:xfrm>
        </p:grpSpPr>
        <p:sp>
          <p:nvSpPr>
            <p:cNvPr id="33" name="椭圆 32"/>
            <p:cNvSpPr/>
            <p:nvPr/>
          </p:nvSpPr>
          <p:spPr>
            <a:xfrm>
              <a:off x="3114737" y="2532273"/>
              <a:ext cx="1332000" cy="1332000"/>
            </a:xfrm>
            <a:prstGeom prst="ellipse">
              <a:avLst/>
            </a:prstGeom>
            <a:noFill/>
            <a:ln>
              <a:solidFill>
                <a:srgbClr val="1E78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3391837" y="2809373"/>
              <a:ext cx="777797" cy="777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填充</a:t>
              </a:r>
              <a:endPara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头像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716481" y="4376763"/>
            <a:ext cx="1106861" cy="1106861"/>
            <a:chOff x="3114737" y="2532273"/>
            <a:chExt cx="1332000" cy="1332000"/>
          </a:xfrm>
        </p:grpSpPr>
        <p:sp>
          <p:nvSpPr>
            <p:cNvPr id="36" name="椭圆 35"/>
            <p:cNvSpPr/>
            <p:nvPr/>
          </p:nvSpPr>
          <p:spPr>
            <a:xfrm>
              <a:off x="3114737" y="2532273"/>
              <a:ext cx="1332000" cy="1332000"/>
            </a:xfrm>
            <a:prstGeom prst="ellipse">
              <a:avLst/>
            </a:prstGeom>
            <a:noFill/>
            <a:ln>
              <a:solidFill>
                <a:srgbClr val="1E78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3391837" y="2809373"/>
              <a:ext cx="777797" cy="777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填充</a:t>
              </a:r>
              <a:endPara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头像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499415" y="4376763"/>
            <a:ext cx="1106861" cy="1106861"/>
            <a:chOff x="3114737" y="2532273"/>
            <a:chExt cx="1332000" cy="1332000"/>
          </a:xfrm>
        </p:grpSpPr>
        <p:sp>
          <p:nvSpPr>
            <p:cNvPr id="39" name="椭圆 38"/>
            <p:cNvSpPr/>
            <p:nvPr/>
          </p:nvSpPr>
          <p:spPr>
            <a:xfrm>
              <a:off x="3114737" y="2532273"/>
              <a:ext cx="1332000" cy="1332000"/>
            </a:xfrm>
            <a:prstGeom prst="ellipse">
              <a:avLst/>
            </a:prstGeom>
            <a:noFill/>
            <a:ln>
              <a:solidFill>
                <a:srgbClr val="1E78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3391837" y="2809373"/>
              <a:ext cx="777797" cy="777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填充</a:t>
              </a:r>
              <a:endPara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头像</a:t>
              </a:r>
            </a:p>
          </p:txBody>
        </p:sp>
      </p:grpSp>
      <p:sp>
        <p:nvSpPr>
          <p:cNvPr id="41" name="矩形 40"/>
          <p:cNvSpPr/>
          <p:nvPr/>
        </p:nvSpPr>
        <p:spPr>
          <a:xfrm>
            <a:off x="2335439" y="5573823"/>
            <a:ext cx="18689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唐岩</a:t>
            </a:r>
          </a:p>
          <a:p>
            <a:pPr algn="ctr"/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联合创始人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/CEO/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董事长</a:t>
            </a:r>
          </a:p>
        </p:txBody>
      </p:sp>
      <p:sp>
        <p:nvSpPr>
          <p:cNvPr id="42" name="矩形 41"/>
          <p:cNvSpPr/>
          <p:nvPr/>
        </p:nvSpPr>
        <p:spPr>
          <a:xfrm>
            <a:off x="4226906" y="5579648"/>
            <a:ext cx="18689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唐岩</a:t>
            </a:r>
          </a:p>
          <a:p>
            <a:pPr algn="ctr"/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联合创始人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/CEO/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董事长</a:t>
            </a:r>
          </a:p>
        </p:txBody>
      </p:sp>
      <p:sp>
        <p:nvSpPr>
          <p:cNvPr id="43" name="矩形 42"/>
          <p:cNvSpPr/>
          <p:nvPr/>
        </p:nvSpPr>
        <p:spPr>
          <a:xfrm>
            <a:off x="6118373" y="5573823"/>
            <a:ext cx="18689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唐岩</a:t>
            </a:r>
          </a:p>
          <a:p>
            <a:pPr algn="ctr"/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联合创始人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/CEO/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董事长</a:t>
            </a:r>
          </a:p>
        </p:txBody>
      </p:sp>
      <p:sp>
        <p:nvSpPr>
          <p:cNvPr id="44" name="矩形 43"/>
          <p:cNvSpPr/>
          <p:nvPr/>
        </p:nvSpPr>
        <p:spPr>
          <a:xfrm>
            <a:off x="8024357" y="5573823"/>
            <a:ext cx="18689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唐岩</a:t>
            </a:r>
          </a:p>
          <a:p>
            <a:pPr algn="ctr"/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联合创始人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/CEO/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董事长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0" grpId="0"/>
      <p:bldP spid="24" grpId="0"/>
      <p:bldP spid="25" grpId="0"/>
      <p:bldP spid="41" grpId="0"/>
      <p:bldP spid="42" grpId="0"/>
      <p:bldP spid="43" grpId="0"/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mg.momocdn.com/banner/8F/90/8F9053FE-3BCD-0019-51BC-67245153ED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420616"/>
            <a:ext cx="9239250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6337300" y="6634262"/>
            <a:ext cx="584517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5958117" y="6490738"/>
            <a:ext cx="268343" cy="287047"/>
            <a:chOff x="1508125" y="1420813"/>
            <a:chExt cx="2232025" cy="2387600"/>
          </a:xfrm>
        </p:grpSpPr>
        <p:sp>
          <p:nvSpPr>
            <p:cNvPr id="8" name="Freeform 5"/>
            <p:cNvSpPr/>
            <p:nvPr/>
          </p:nvSpPr>
          <p:spPr bwMode="auto">
            <a:xfrm>
              <a:off x="1508125" y="1420813"/>
              <a:ext cx="2232025" cy="2387600"/>
            </a:xfrm>
            <a:custGeom>
              <a:avLst/>
              <a:gdLst>
                <a:gd name="T0" fmla="*/ 741 w 741"/>
                <a:gd name="T1" fmla="*/ 370 h 793"/>
                <a:gd name="T2" fmla="*/ 370 w 741"/>
                <a:gd name="T3" fmla="*/ 0 h 793"/>
                <a:gd name="T4" fmla="*/ 0 w 741"/>
                <a:gd name="T5" fmla="*/ 370 h 793"/>
                <a:gd name="T6" fmla="*/ 223 w 741"/>
                <a:gd name="T7" fmla="*/ 711 h 793"/>
                <a:gd name="T8" fmla="*/ 370 w 741"/>
                <a:gd name="T9" fmla="*/ 793 h 793"/>
                <a:gd name="T10" fmla="*/ 511 w 741"/>
                <a:gd name="T11" fmla="*/ 713 h 793"/>
                <a:gd name="T12" fmla="*/ 741 w 741"/>
                <a:gd name="T13" fmla="*/ 37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1" h="793">
                  <a:moveTo>
                    <a:pt x="741" y="370"/>
                  </a:moveTo>
                  <a:cubicBezTo>
                    <a:pt x="741" y="166"/>
                    <a:pt x="575" y="0"/>
                    <a:pt x="370" y="0"/>
                  </a:cubicBezTo>
                  <a:cubicBezTo>
                    <a:pt x="165" y="0"/>
                    <a:pt x="0" y="166"/>
                    <a:pt x="0" y="370"/>
                  </a:cubicBezTo>
                  <a:cubicBezTo>
                    <a:pt x="0" y="523"/>
                    <a:pt x="97" y="643"/>
                    <a:pt x="223" y="711"/>
                  </a:cubicBezTo>
                  <a:cubicBezTo>
                    <a:pt x="264" y="733"/>
                    <a:pt x="370" y="793"/>
                    <a:pt x="370" y="793"/>
                  </a:cubicBezTo>
                  <a:cubicBezTo>
                    <a:pt x="370" y="793"/>
                    <a:pt x="468" y="737"/>
                    <a:pt x="511" y="713"/>
                  </a:cubicBezTo>
                  <a:cubicBezTo>
                    <a:pt x="639" y="643"/>
                    <a:pt x="741" y="525"/>
                    <a:pt x="741" y="370"/>
                  </a:cubicBezTo>
                  <a:close/>
                </a:path>
              </a:pathLst>
            </a:custGeom>
            <a:solidFill>
              <a:srgbClr val="1E78E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2081213" y="1971676"/>
              <a:ext cx="1144588" cy="1095375"/>
            </a:xfrm>
            <a:custGeom>
              <a:avLst/>
              <a:gdLst>
                <a:gd name="T0" fmla="*/ 378 w 380"/>
                <a:gd name="T1" fmla="*/ 357 h 364"/>
                <a:gd name="T2" fmla="*/ 355 w 380"/>
                <a:gd name="T3" fmla="*/ 263 h 364"/>
                <a:gd name="T4" fmla="*/ 355 w 380"/>
                <a:gd name="T5" fmla="*/ 91 h 364"/>
                <a:gd name="T6" fmla="*/ 264 w 380"/>
                <a:gd name="T7" fmla="*/ 0 h 364"/>
                <a:gd name="T8" fmla="*/ 91 w 380"/>
                <a:gd name="T9" fmla="*/ 0 h 364"/>
                <a:gd name="T10" fmla="*/ 0 w 380"/>
                <a:gd name="T11" fmla="*/ 91 h 364"/>
                <a:gd name="T12" fmla="*/ 0 w 380"/>
                <a:gd name="T13" fmla="*/ 263 h 364"/>
                <a:gd name="T14" fmla="*/ 91 w 380"/>
                <a:gd name="T15" fmla="*/ 354 h 364"/>
                <a:gd name="T16" fmla="*/ 264 w 380"/>
                <a:gd name="T17" fmla="*/ 354 h 364"/>
                <a:gd name="T18" fmla="*/ 375 w 380"/>
                <a:gd name="T19" fmla="*/ 362 h 364"/>
                <a:gd name="T20" fmla="*/ 378 w 380"/>
                <a:gd name="T21" fmla="*/ 357 h 364"/>
                <a:gd name="T22" fmla="*/ 141 w 380"/>
                <a:gd name="T23" fmla="*/ 198 h 364"/>
                <a:gd name="T24" fmla="*/ 115 w 380"/>
                <a:gd name="T25" fmla="*/ 224 h 364"/>
                <a:gd name="T26" fmla="*/ 88 w 380"/>
                <a:gd name="T27" fmla="*/ 198 h 364"/>
                <a:gd name="T28" fmla="*/ 88 w 380"/>
                <a:gd name="T29" fmla="*/ 151 h 364"/>
                <a:gd name="T30" fmla="*/ 115 w 380"/>
                <a:gd name="T31" fmla="*/ 124 h 364"/>
                <a:gd name="T32" fmla="*/ 141 w 380"/>
                <a:gd name="T33" fmla="*/ 151 h 364"/>
                <a:gd name="T34" fmla="*/ 141 w 380"/>
                <a:gd name="T35" fmla="*/ 198 h 364"/>
                <a:gd name="T36" fmla="*/ 265 w 380"/>
                <a:gd name="T37" fmla="*/ 198 h 364"/>
                <a:gd name="T38" fmla="*/ 239 w 380"/>
                <a:gd name="T39" fmla="*/ 224 h 364"/>
                <a:gd name="T40" fmla="*/ 212 w 380"/>
                <a:gd name="T41" fmla="*/ 198 h 364"/>
                <a:gd name="T42" fmla="*/ 212 w 380"/>
                <a:gd name="T43" fmla="*/ 151 h 364"/>
                <a:gd name="T44" fmla="*/ 239 w 380"/>
                <a:gd name="T45" fmla="*/ 124 h 364"/>
                <a:gd name="T46" fmla="*/ 265 w 380"/>
                <a:gd name="T47" fmla="*/ 151 h 364"/>
                <a:gd name="T48" fmla="*/ 265 w 380"/>
                <a:gd name="T49" fmla="*/ 198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0" h="364">
                  <a:moveTo>
                    <a:pt x="378" y="357"/>
                  </a:moveTo>
                  <a:cubicBezTo>
                    <a:pt x="365" y="337"/>
                    <a:pt x="355" y="289"/>
                    <a:pt x="355" y="263"/>
                  </a:cubicBezTo>
                  <a:cubicBezTo>
                    <a:pt x="355" y="91"/>
                    <a:pt x="355" y="91"/>
                    <a:pt x="355" y="91"/>
                  </a:cubicBezTo>
                  <a:cubicBezTo>
                    <a:pt x="355" y="41"/>
                    <a:pt x="314" y="0"/>
                    <a:pt x="264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41" y="0"/>
                    <a:pt x="0" y="41"/>
                    <a:pt x="0" y="91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313"/>
                    <a:pt x="41" y="354"/>
                    <a:pt x="91" y="354"/>
                  </a:cubicBezTo>
                  <a:cubicBezTo>
                    <a:pt x="264" y="354"/>
                    <a:pt x="264" y="354"/>
                    <a:pt x="264" y="354"/>
                  </a:cubicBezTo>
                  <a:cubicBezTo>
                    <a:pt x="284" y="354"/>
                    <a:pt x="357" y="352"/>
                    <a:pt x="375" y="362"/>
                  </a:cubicBezTo>
                  <a:cubicBezTo>
                    <a:pt x="377" y="364"/>
                    <a:pt x="380" y="361"/>
                    <a:pt x="378" y="357"/>
                  </a:cubicBezTo>
                  <a:close/>
                  <a:moveTo>
                    <a:pt x="141" y="198"/>
                  </a:moveTo>
                  <a:cubicBezTo>
                    <a:pt x="141" y="213"/>
                    <a:pt x="129" y="224"/>
                    <a:pt x="115" y="224"/>
                  </a:cubicBezTo>
                  <a:cubicBezTo>
                    <a:pt x="100" y="224"/>
                    <a:pt x="88" y="213"/>
                    <a:pt x="88" y="198"/>
                  </a:cubicBezTo>
                  <a:cubicBezTo>
                    <a:pt x="88" y="151"/>
                    <a:pt x="88" y="151"/>
                    <a:pt x="88" y="151"/>
                  </a:cubicBezTo>
                  <a:cubicBezTo>
                    <a:pt x="88" y="136"/>
                    <a:pt x="100" y="124"/>
                    <a:pt x="115" y="124"/>
                  </a:cubicBezTo>
                  <a:cubicBezTo>
                    <a:pt x="129" y="124"/>
                    <a:pt x="141" y="136"/>
                    <a:pt x="141" y="151"/>
                  </a:cubicBezTo>
                  <a:lnTo>
                    <a:pt x="141" y="198"/>
                  </a:lnTo>
                  <a:close/>
                  <a:moveTo>
                    <a:pt x="265" y="198"/>
                  </a:moveTo>
                  <a:cubicBezTo>
                    <a:pt x="265" y="213"/>
                    <a:pt x="253" y="224"/>
                    <a:pt x="239" y="224"/>
                  </a:cubicBezTo>
                  <a:cubicBezTo>
                    <a:pt x="224" y="224"/>
                    <a:pt x="212" y="213"/>
                    <a:pt x="212" y="198"/>
                  </a:cubicBezTo>
                  <a:cubicBezTo>
                    <a:pt x="212" y="151"/>
                    <a:pt x="212" y="151"/>
                    <a:pt x="212" y="151"/>
                  </a:cubicBezTo>
                  <a:cubicBezTo>
                    <a:pt x="212" y="136"/>
                    <a:pt x="224" y="124"/>
                    <a:pt x="239" y="124"/>
                  </a:cubicBezTo>
                  <a:cubicBezTo>
                    <a:pt x="253" y="124"/>
                    <a:pt x="265" y="136"/>
                    <a:pt x="265" y="151"/>
                  </a:cubicBezTo>
                  <a:lnTo>
                    <a:pt x="265" y="198"/>
                  </a:ln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10" name="直接连接符 9"/>
          <p:cNvCxnSpPr/>
          <p:nvPr/>
        </p:nvCxnSpPr>
        <p:spPr>
          <a:xfrm>
            <a:off x="0" y="6634262"/>
            <a:ext cx="581025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5080338" y="795433"/>
            <a:ext cx="2031325" cy="8370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dirty="0">
                <a:solidFill>
                  <a:srgbClr val="1E78E8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加入我们</a:t>
            </a:r>
          </a:p>
        </p:txBody>
      </p:sp>
      <p:sp>
        <p:nvSpPr>
          <p:cNvPr id="12" name="矩形 11"/>
          <p:cNvSpPr/>
          <p:nvPr/>
        </p:nvSpPr>
        <p:spPr>
          <a:xfrm>
            <a:off x="2121774" y="1595282"/>
            <a:ext cx="80856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       在这里，你将拥有宽松、愉悦、平等的工作环境，你将收获友爱、尊重、温暖的创业伙伴，更重要的是，你有可能实现自己最大的价值。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3719032" y="2527371"/>
            <a:ext cx="1587500" cy="736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1E78E8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PPT</a:t>
            </a:r>
            <a:r>
              <a:rPr lang="zh-CN" altLang="en-US" sz="2000" dirty="0">
                <a:solidFill>
                  <a:srgbClr val="1E78E8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设计师</a:t>
            </a:r>
          </a:p>
        </p:txBody>
      </p:sp>
      <p:sp>
        <p:nvSpPr>
          <p:cNvPr id="4" name="矩形 3"/>
          <p:cNvSpPr/>
          <p:nvPr/>
        </p:nvSpPr>
        <p:spPr>
          <a:xfrm>
            <a:off x="5080338" y="795433"/>
            <a:ext cx="2031325" cy="8370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dirty="0">
                <a:solidFill>
                  <a:srgbClr val="1E78E8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加入我们</a:t>
            </a:r>
          </a:p>
        </p:txBody>
      </p:sp>
      <p:sp>
        <p:nvSpPr>
          <p:cNvPr id="5" name="矩形 4"/>
          <p:cNvSpPr/>
          <p:nvPr/>
        </p:nvSpPr>
        <p:spPr>
          <a:xfrm>
            <a:off x="2121774" y="1595282"/>
            <a:ext cx="80856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       在这里，你将拥有宽松、愉悦、平等的工作环境，你将收获友爱、尊重、温暖的创业伙伴，更重要的是，你有可能实现自己最大的价值。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6337300" y="6634262"/>
            <a:ext cx="584517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5958117" y="6490738"/>
            <a:ext cx="268343" cy="287047"/>
            <a:chOff x="1508125" y="1420813"/>
            <a:chExt cx="2232025" cy="2387600"/>
          </a:xfrm>
        </p:grpSpPr>
        <p:sp>
          <p:nvSpPr>
            <p:cNvPr id="8" name="Freeform 5"/>
            <p:cNvSpPr/>
            <p:nvPr/>
          </p:nvSpPr>
          <p:spPr bwMode="auto">
            <a:xfrm>
              <a:off x="1508125" y="1420813"/>
              <a:ext cx="2232025" cy="2387600"/>
            </a:xfrm>
            <a:custGeom>
              <a:avLst/>
              <a:gdLst>
                <a:gd name="T0" fmla="*/ 741 w 741"/>
                <a:gd name="T1" fmla="*/ 370 h 793"/>
                <a:gd name="T2" fmla="*/ 370 w 741"/>
                <a:gd name="T3" fmla="*/ 0 h 793"/>
                <a:gd name="T4" fmla="*/ 0 w 741"/>
                <a:gd name="T5" fmla="*/ 370 h 793"/>
                <a:gd name="T6" fmla="*/ 223 w 741"/>
                <a:gd name="T7" fmla="*/ 711 h 793"/>
                <a:gd name="T8" fmla="*/ 370 w 741"/>
                <a:gd name="T9" fmla="*/ 793 h 793"/>
                <a:gd name="T10" fmla="*/ 511 w 741"/>
                <a:gd name="T11" fmla="*/ 713 h 793"/>
                <a:gd name="T12" fmla="*/ 741 w 741"/>
                <a:gd name="T13" fmla="*/ 37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1" h="793">
                  <a:moveTo>
                    <a:pt x="741" y="370"/>
                  </a:moveTo>
                  <a:cubicBezTo>
                    <a:pt x="741" y="166"/>
                    <a:pt x="575" y="0"/>
                    <a:pt x="370" y="0"/>
                  </a:cubicBezTo>
                  <a:cubicBezTo>
                    <a:pt x="165" y="0"/>
                    <a:pt x="0" y="166"/>
                    <a:pt x="0" y="370"/>
                  </a:cubicBezTo>
                  <a:cubicBezTo>
                    <a:pt x="0" y="523"/>
                    <a:pt x="97" y="643"/>
                    <a:pt x="223" y="711"/>
                  </a:cubicBezTo>
                  <a:cubicBezTo>
                    <a:pt x="264" y="733"/>
                    <a:pt x="370" y="793"/>
                    <a:pt x="370" y="793"/>
                  </a:cubicBezTo>
                  <a:cubicBezTo>
                    <a:pt x="370" y="793"/>
                    <a:pt x="468" y="737"/>
                    <a:pt x="511" y="713"/>
                  </a:cubicBezTo>
                  <a:cubicBezTo>
                    <a:pt x="639" y="643"/>
                    <a:pt x="741" y="525"/>
                    <a:pt x="741" y="370"/>
                  </a:cubicBezTo>
                  <a:close/>
                </a:path>
              </a:pathLst>
            </a:custGeom>
            <a:solidFill>
              <a:srgbClr val="1E78E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2081213" y="1971676"/>
              <a:ext cx="1144588" cy="1095375"/>
            </a:xfrm>
            <a:custGeom>
              <a:avLst/>
              <a:gdLst>
                <a:gd name="T0" fmla="*/ 378 w 380"/>
                <a:gd name="T1" fmla="*/ 357 h 364"/>
                <a:gd name="T2" fmla="*/ 355 w 380"/>
                <a:gd name="T3" fmla="*/ 263 h 364"/>
                <a:gd name="T4" fmla="*/ 355 w 380"/>
                <a:gd name="T5" fmla="*/ 91 h 364"/>
                <a:gd name="T6" fmla="*/ 264 w 380"/>
                <a:gd name="T7" fmla="*/ 0 h 364"/>
                <a:gd name="T8" fmla="*/ 91 w 380"/>
                <a:gd name="T9" fmla="*/ 0 h 364"/>
                <a:gd name="T10" fmla="*/ 0 w 380"/>
                <a:gd name="T11" fmla="*/ 91 h 364"/>
                <a:gd name="T12" fmla="*/ 0 w 380"/>
                <a:gd name="T13" fmla="*/ 263 h 364"/>
                <a:gd name="T14" fmla="*/ 91 w 380"/>
                <a:gd name="T15" fmla="*/ 354 h 364"/>
                <a:gd name="T16" fmla="*/ 264 w 380"/>
                <a:gd name="T17" fmla="*/ 354 h 364"/>
                <a:gd name="T18" fmla="*/ 375 w 380"/>
                <a:gd name="T19" fmla="*/ 362 h 364"/>
                <a:gd name="T20" fmla="*/ 378 w 380"/>
                <a:gd name="T21" fmla="*/ 357 h 364"/>
                <a:gd name="T22" fmla="*/ 141 w 380"/>
                <a:gd name="T23" fmla="*/ 198 h 364"/>
                <a:gd name="T24" fmla="*/ 115 w 380"/>
                <a:gd name="T25" fmla="*/ 224 h 364"/>
                <a:gd name="T26" fmla="*/ 88 w 380"/>
                <a:gd name="T27" fmla="*/ 198 h 364"/>
                <a:gd name="T28" fmla="*/ 88 w 380"/>
                <a:gd name="T29" fmla="*/ 151 h 364"/>
                <a:gd name="T30" fmla="*/ 115 w 380"/>
                <a:gd name="T31" fmla="*/ 124 h 364"/>
                <a:gd name="T32" fmla="*/ 141 w 380"/>
                <a:gd name="T33" fmla="*/ 151 h 364"/>
                <a:gd name="T34" fmla="*/ 141 w 380"/>
                <a:gd name="T35" fmla="*/ 198 h 364"/>
                <a:gd name="T36" fmla="*/ 265 w 380"/>
                <a:gd name="T37" fmla="*/ 198 h 364"/>
                <a:gd name="T38" fmla="*/ 239 w 380"/>
                <a:gd name="T39" fmla="*/ 224 h 364"/>
                <a:gd name="T40" fmla="*/ 212 w 380"/>
                <a:gd name="T41" fmla="*/ 198 h 364"/>
                <a:gd name="T42" fmla="*/ 212 w 380"/>
                <a:gd name="T43" fmla="*/ 151 h 364"/>
                <a:gd name="T44" fmla="*/ 239 w 380"/>
                <a:gd name="T45" fmla="*/ 124 h 364"/>
                <a:gd name="T46" fmla="*/ 265 w 380"/>
                <a:gd name="T47" fmla="*/ 151 h 364"/>
                <a:gd name="T48" fmla="*/ 265 w 380"/>
                <a:gd name="T49" fmla="*/ 198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0" h="364">
                  <a:moveTo>
                    <a:pt x="378" y="357"/>
                  </a:moveTo>
                  <a:cubicBezTo>
                    <a:pt x="365" y="337"/>
                    <a:pt x="355" y="289"/>
                    <a:pt x="355" y="263"/>
                  </a:cubicBezTo>
                  <a:cubicBezTo>
                    <a:pt x="355" y="91"/>
                    <a:pt x="355" y="91"/>
                    <a:pt x="355" y="91"/>
                  </a:cubicBezTo>
                  <a:cubicBezTo>
                    <a:pt x="355" y="41"/>
                    <a:pt x="314" y="0"/>
                    <a:pt x="264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41" y="0"/>
                    <a:pt x="0" y="41"/>
                    <a:pt x="0" y="91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313"/>
                    <a:pt x="41" y="354"/>
                    <a:pt x="91" y="354"/>
                  </a:cubicBezTo>
                  <a:cubicBezTo>
                    <a:pt x="264" y="354"/>
                    <a:pt x="264" y="354"/>
                    <a:pt x="264" y="354"/>
                  </a:cubicBezTo>
                  <a:cubicBezTo>
                    <a:pt x="284" y="354"/>
                    <a:pt x="357" y="352"/>
                    <a:pt x="375" y="362"/>
                  </a:cubicBezTo>
                  <a:cubicBezTo>
                    <a:pt x="377" y="364"/>
                    <a:pt x="380" y="361"/>
                    <a:pt x="378" y="357"/>
                  </a:cubicBezTo>
                  <a:close/>
                  <a:moveTo>
                    <a:pt x="141" y="198"/>
                  </a:moveTo>
                  <a:cubicBezTo>
                    <a:pt x="141" y="213"/>
                    <a:pt x="129" y="224"/>
                    <a:pt x="115" y="224"/>
                  </a:cubicBezTo>
                  <a:cubicBezTo>
                    <a:pt x="100" y="224"/>
                    <a:pt x="88" y="213"/>
                    <a:pt x="88" y="198"/>
                  </a:cubicBezTo>
                  <a:cubicBezTo>
                    <a:pt x="88" y="151"/>
                    <a:pt x="88" y="151"/>
                    <a:pt x="88" y="151"/>
                  </a:cubicBezTo>
                  <a:cubicBezTo>
                    <a:pt x="88" y="136"/>
                    <a:pt x="100" y="124"/>
                    <a:pt x="115" y="124"/>
                  </a:cubicBezTo>
                  <a:cubicBezTo>
                    <a:pt x="129" y="124"/>
                    <a:pt x="141" y="136"/>
                    <a:pt x="141" y="151"/>
                  </a:cubicBezTo>
                  <a:lnTo>
                    <a:pt x="141" y="198"/>
                  </a:lnTo>
                  <a:close/>
                  <a:moveTo>
                    <a:pt x="265" y="198"/>
                  </a:moveTo>
                  <a:cubicBezTo>
                    <a:pt x="265" y="213"/>
                    <a:pt x="253" y="224"/>
                    <a:pt x="239" y="224"/>
                  </a:cubicBezTo>
                  <a:cubicBezTo>
                    <a:pt x="224" y="224"/>
                    <a:pt x="212" y="213"/>
                    <a:pt x="212" y="198"/>
                  </a:cubicBezTo>
                  <a:cubicBezTo>
                    <a:pt x="212" y="151"/>
                    <a:pt x="212" y="151"/>
                    <a:pt x="212" y="151"/>
                  </a:cubicBezTo>
                  <a:cubicBezTo>
                    <a:pt x="212" y="136"/>
                    <a:pt x="224" y="124"/>
                    <a:pt x="239" y="124"/>
                  </a:cubicBezTo>
                  <a:cubicBezTo>
                    <a:pt x="253" y="124"/>
                    <a:pt x="265" y="136"/>
                    <a:pt x="265" y="151"/>
                  </a:cubicBezTo>
                  <a:lnTo>
                    <a:pt x="265" y="198"/>
                  </a:ln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10" name="直接连接符 9"/>
          <p:cNvCxnSpPr/>
          <p:nvPr/>
        </p:nvCxnSpPr>
        <p:spPr>
          <a:xfrm>
            <a:off x="0" y="6634262"/>
            <a:ext cx="581025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2131532" y="2527544"/>
            <a:ext cx="1587500" cy="736600"/>
          </a:xfrm>
          <a:prstGeom prst="rect">
            <a:avLst/>
          </a:prstGeom>
          <a:solidFill>
            <a:srgbClr val="1E78E8"/>
          </a:solidFill>
          <a:ln>
            <a:solidFill>
              <a:srgbClr val="1E7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产品经理</a:t>
            </a:r>
          </a:p>
        </p:txBody>
      </p:sp>
      <p:sp>
        <p:nvSpPr>
          <p:cNvPr id="19" name="矩形 18"/>
          <p:cNvSpPr/>
          <p:nvPr/>
        </p:nvSpPr>
        <p:spPr>
          <a:xfrm>
            <a:off x="5303358" y="2527371"/>
            <a:ext cx="1587500" cy="736600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rgbClr val="1E78E8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技术类</a:t>
            </a:r>
          </a:p>
        </p:txBody>
      </p:sp>
      <p:sp>
        <p:nvSpPr>
          <p:cNvPr id="20" name="矩形 19"/>
          <p:cNvSpPr/>
          <p:nvPr/>
        </p:nvSpPr>
        <p:spPr>
          <a:xfrm>
            <a:off x="6890858" y="2527371"/>
            <a:ext cx="1587500" cy="736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rgbClr val="1E78E8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运营类</a:t>
            </a:r>
          </a:p>
        </p:txBody>
      </p:sp>
      <p:sp>
        <p:nvSpPr>
          <p:cNvPr id="21" name="矩形 20"/>
          <p:cNvSpPr/>
          <p:nvPr/>
        </p:nvSpPr>
        <p:spPr>
          <a:xfrm>
            <a:off x="8477565" y="2527371"/>
            <a:ext cx="1587500" cy="736600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rgbClr val="1E78E8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职能类</a:t>
            </a:r>
          </a:p>
        </p:txBody>
      </p:sp>
      <p:sp>
        <p:nvSpPr>
          <p:cNvPr id="15" name="矩形 14"/>
          <p:cNvSpPr/>
          <p:nvPr/>
        </p:nvSpPr>
        <p:spPr>
          <a:xfrm>
            <a:off x="2131531" y="3505407"/>
            <a:ext cx="7933533" cy="2468673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rgbClr val="1E78E8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2512423" y="4049485"/>
            <a:ext cx="716715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2512423" y="4676502"/>
            <a:ext cx="716715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2512423" y="5303519"/>
            <a:ext cx="716715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2411692" y="3620396"/>
            <a:ext cx="7417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职位                                                               类别                                           工作地点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2411989" y="4244876"/>
            <a:ext cx="72595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创意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设计师                                                              设计类                                                     厦门集美</a:t>
            </a:r>
          </a:p>
        </p:txBody>
      </p:sp>
      <p:sp>
        <p:nvSpPr>
          <p:cNvPr id="25" name="矩形 24"/>
          <p:cNvSpPr/>
          <p:nvPr/>
        </p:nvSpPr>
        <p:spPr>
          <a:xfrm>
            <a:off x="2411989" y="4855209"/>
            <a:ext cx="74158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商业规划策划师                                                             产品类                                                     厦门集美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3786735" y="4287322"/>
            <a:ext cx="194381" cy="195415"/>
          </a:xfrm>
          <a:prstGeom prst="roundRect">
            <a:avLst>
              <a:gd name="adj" fmla="val 9980"/>
            </a:avLst>
          </a:prstGeom>
          <a:solidFill>
            <a:srgbClr val="F36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急</a:t>
            </a:r>
          </a:p>
        </p:txBody>
      </p:sp>
      <p:sp>
        <p:nvSpPr>
          <p:cNvPr id="29" name="圆角矩形 28"/>
          <p:cNvSpPr/>
          <p:nvPr/>
        </p:nvSpPr>
        <p:spPr>
          <a:xfrm>
            <a:off x="3786735" y="4914338"/>
            <a:ext cx="194381" cy="195415"/>
          </a:xfrm>
          <a:prstGeom prst="roundRect">
            <a:avLst>
              <a:gd name="adj" fmla="val 9980"/>
            </a:avLst>
          </a:prstGeom>
          <a:solidFill>
            <a:srgbClr val="30CB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新</a:t>
            </a:r>
          </a:p>
        </p:txBody>
      </p:sp>
      <p:sp>
        <p:nvSpPr>
          <p:cNvPr id="30" name="矩形 29"/>
          <p:cNvSpPr/>
          <p:nvPr/>
        </p:nvSpPr>
        <p:spPr>
          <a:xfrm>
            <a:off x="2411989" y="5503994"/>
            <a:ext cx="72827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高级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UI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设计师                                                                  设计类                                                     厦门集美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  <p:bldP spid="19" grpId="0" animBg="1"/>
      <p:bldP spid="20" grpId="0" animBg="1"/>
      <p:bldP spid="21" grpId="0" animBg="1"/>
      <p:bldP spid="15" grpId="0" animBg="1"/>
      <p:bldP spid="11" grpId="0"/>
      <p:bldP spid="12" grpId="0"/>
      <p:bldP spid="25" grpId="0"/>
      <p:bldP spid="13" grpId="0" animBg="1"/>
      <p:bldP spid="29" grpId="0" animBg="1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15290" r="15455" b="1223"/>
          <a:stretch>
            <a:fillRect/>
          </a:stretch>
        </p:blipFill>
        <p:spPr>
          <a:xfrm>
            <a:off x="257308" y="1197516"/>
            <a:ext cx="11814629" cy="455014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57328" y="1197517"/>
            <a:ext cx="4146896" cy="2548984"/>
          </a:xfrm>
          <a:prstGeom prst="rect">
            <a:avLst/>
          </a:prstGeom>
          <a:solidFill>
            <a:srgbClr val="1E78E8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064919" y="1252226"/>
            <a:ext cx="3531714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定制请联系：</a:t>
            </a:r>
            <a:endParaRPr lang="en-US" altLang="zh-CN" sz="2000" b="1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一封邮件或许就是一次出色演示的开端</a:t>
            </a:r>
            <a:endParaRPr lang="en-US" altLang="zh-CN" sz="800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endParaRPr lang="en-US" altLang="zh-CN" sz="800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电话（微信）：</a:t>
            </a:r>
            <a:r>
              <a:rPr lang="en-US" altLang="zh-CN" sz="14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15985823781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QQ</a:t>
            </a:r>
            <a:r>
              <a:rPr lang="zh-CN" altLang="en-US" sz="14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（邮箱）：</a:t>
            </a:r>
            <a:r>
              <a:rPr lang="en-US" altLang="zh-CN" sz="14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1822998979</a:t>
            </a:r>
          </a:p>
          <a:p>
            <a:r>
              <a:rPr lang="zh-CN" altLang="en-US" sz="14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地址</a:t>
            </a:r>
            <a:r>
              <a:rPr lang="en-US" altLang="zh-CN" sz="14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: </a:t>
            </a:r>
            <a:r>
              <a:rPr lang="zh-CN" altLang="en-US" sz="14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厦门市集美区海凤路顶斌大厦</a:t>
            </a:r>
            <a:r>
              <a:rPr lang="en-US" altLang="zh-CN" sz="14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611</a:t>
            </a:r>
            <a:r>
              <a:rPr lang="zh-CN" altLang="en-US" sz="14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室</a:t>
            </a:r>
            <a:endParaRPr lang="en-US" altLang="zh-CN" sz="1400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endParaRPr lang="en-US" altLang="zh-CN" sz="1400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r>
              <a:rPr lang="zh-CN" altLang="en-US" sz="2400" b="1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谢谢观看</a:t>
            </a:r>
            <a:endParaRPr lang="en-US" altLang="zh-CN" sz="2400" b="1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958117" y="6490738"/>
            <a:ext cx="268343" cy="287047"/>
            <a:chOff x="1508125" y="1420813"/>
            <a:chExt cx="2232025" cy="2387600"/>
          </a:xfrm>
        </p:grpSpPr>
        <p:sp>
          <p:nvSpPr>
            <p:cNvPr id="6" name="Freeform 5"/>
            <p:cNvSpPr/>
            <p:nvPr/>
          </p:nvSpPr>
          <p:spPr bwMode="auto">
            <a:xfrm>
              <a:off x="1508125" y="1420813"/>
              <a:ext cx="2232025" cy="2387600"/>
            </a:xfrm>
            <a:custGeom>
              <a:avLst/>
              <a:gdLst>
                <a:gd name="T0" fmla="*/ 741 w 741"/>
                <a:gd name="T1" fmla="*/ 370 h 793"/>
                <a:gd name="T2" fmla="*/ 370 w 741"/>
                <a:gd name="T3" fmla="*/ 0 h 793"/>
                <a:gd name="T4" fmla="*/ 0 w 741"/>
                <a:gd name="T5" fmla="*/ 370 h 793"/>
                <a:gd name="T6" fmla="*/ 223 w 741"/>
                <a:gd name="T7" fmla="*/ 711 h 793"/>
                <a:gd name="T8" fmla="*/ 370 w 741"/>
                <a:gd name="T9" fmla="*/ 793 h 793"/>
                <a:gd name="T10" fmla="*/ 511 w 741"/>
                <a:gd name="T11" fmla="*/ 713 h 793"/>
                <a:gd name="T12" fmla="*/ 741 w 741"/>
                <a:gd name="T13" fmla="*/ 37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1" h="793">
                  <a:moveTo>
                    <a:pt x="741" y="370"/>
                  </a:moveTo>
                  <a:cubicBezTo>
                    <a:pt x="741" y="166"/>
                    <a:pt x="575" y="0"/>
                    <a:pt x="370" y="0"/>
                  </a:cubicBezTo>
                  <a:cubicBezTo>
                    <a:pt x="165" y="0"/>
                    <a:pt x="0" y="166"/>
                    <a:pt x="0" y="370"/>
                  </a:cubicBezTo>
                  <a:cubicBezTo>
                    <a:pt x="0" y="523"/>
                    <a:pt x="97" y="643"/>
                    <a:pt x="223" y="711"/>
                  </a:cubicBezTo>
                  <a:cubicBezTo>
                    <a:pt x="264" y="733"/>
                    <a:pt x="370" y="793"/>
                    <a:pt x="370" y="793"/>
                  </a:cubicBezTo>
                  <a:cubicBezTo>
                    <a:pt x="370" y="793"/>
                    <a:pt x="468" y="737"/>
                    <a:pt x="511" y="713"/>
                  </a:cubicBezTo>
                  <a:cubicBezTo>
                    <a:pt x="639" y="643"/>
                    <a:pt x="741" y="525"/>
                    <a:pt x="741" y="370"/>
                  </a:cubicBezTo>
                  <a:close/>
                </a:path>
              </a:pathLst>
            </a:custGeom>
            <a:solidFill>
              <a:srgbClr val="1E78E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2081213" y="1971676"/>
              <a:ext cx="1144588" cy="1095375"/>
            </a:xfrm>
            <a:custGeom>
              <a:avLst/>
              <a:gdLst>
                <a:gd name="T0" fmla="*/ 378 w 380"/>
                <a:gd name="T1" fmla="*/ 357 h 364"/>
                <a:gd name="T2" fmla="*/ 355 w 380"/>
                <a:gd name="T3" fmla="*/ 263 h 364"/>
                <a:gd name="T4" fmla="*/ 355 w 380"/>
                <a:gd name="T5" fmla="*/ 91 h 364"/>
                <a:gd name="T6" fmla="*/ 264 w 380"/>
                <a:gd name="T7" fmla="*/ 0 h 364"/>
                <a:gd name="T8" fmla="*/ 91 w 380"/>
                <a:gd name="T9" fmla="*/ 0 h 364"/>
                <a:gd name="T10" fmla="*/ 0 w 380"/>
                <a:gd name="T11" fmla="*/ 91 h 364"/>
                <a:gd name="T12" fmla="*/ 0 w 380"/>
                <a:gd name="T13" fmla="*/ 263 h 364"/>
                <a:gd name="T14" fmla="*/ 91 w 380"/>
                <a:gd name="T15" fmla="*/ 354 h 364"/>
                <a:gd name="T16" fmla="*/ 264 w 380"/>
                <a:gd name="T17" fmla="*/ 354 h 364"/>
                <a:gd name="T18" fmla="*/ 375 w 380"/>
                <a:gd name="T19" fmla="*/ 362 h 364"/>
                <a:gd name="T20" fmla="*/ 378 w 380"/>
                <a:gd name="T21" fmla="*/ 357 h 364"/>
                <a:gd name="T22" fmla="*/ 141 w 380"/>
                <a:gd name="T23" fmla="*/ 198 h 364"/>
                <a:gd name="T24" fmla="*/ 115 w 380"/>
                <a:gd name="T25" fmla="*/ 224 h 364"/>
                <a:gd name="T26" fmla="*/ 88 w 380"/>
                <a:gd name="T27" fmla="*/ 198 h 364"/>
                <a:gd name="T28" fmla="*/ 88 w 380"/>
                <a:gd name="T29" fmla="*/ 151 h 364"/>
                <a:gd name="T30" fmla="*/ 115 w 380"/>
                <a:gd name="T31" fmla="*/ 124 h 364"/>
                <a:gd name="T32" fmla="*/ 141 w 380"/>
                <a:gd name="T33" fmla="*/ 151 h 364"/>
                <a:gd name="T34" fmla="*/ 141 w 380"/>
                <a:gd name="T35" fmla="*/ 198 h 364"/>
                <a:gd name="T36" fmla="*/ 265 w 380"/>
                <a:gd name="T37" fmla="*/ 198 h 364"/>
                <a:gd name="T38" fmla="*/ 239 w 380"/>
                <a:gd name="T39" fmla="*/ 224 h 364"/>
                <a:gd name="T40" fmla="*/ 212 w 380"/>
                <a:gd name="T41" fmla="*/ 198 h 364"/>
                <a:gd name="T42" fmla="*/ 212 w 380"/>
                <a:gd name="T43" fmla="*/ 151 h 364"/>
                <a:gd name="T44" fmla="*/ 239 w 380"/>
                <a:gd name="T45" fmla="*/ 124 h 364"/>
                <a:gd name="T46" fmla="*/ 265 w 380"/>
                <a:gd name="T47" fmla="*/ 151 h 364"/>
                <a:gd name="T48" fmla="*/ 265 w 380"/>
                <a:gd name="T49" fmla="*/ 198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0" h="364">
                  <a:moveTo>
                    <a:pt x="378" y="357"/>
                  </a:moveTo>
                  <a:cubicBezTo>
                    <a:pt x="365" y="337"/>
                    <a:pt x="355" y="289"/>
                    <a:pt x="355" y="263"/>
                  </a:cubicBezTo>
                  <a:cubicBezTo>
                    <a:pt x="355" y="91"/>
                    <a:pt x="355" y="91"/>
                    <a:pt x="355" y="91"/>
                  </a:cubicBezTo>
                  <a:cubicBezTo>
                    <a:pt x="355" y="41"/>
                    <a:pt x="314" y="0"/>
                    <a:pt x="264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41" y="0"/>
                    <a:pt x="0" y="41"/>
                    <a:pt x="0" y="91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313"/>
                    <a:pt x="41" y="354"/>
                    <a:pt x="91" y="354"/>
                  </a:cubicBezTo>
                  <a:cubicBezTo>
                    <a:pt x="264" y="354"/>
                    <a:pt x="264" y="354"/>
                    <a:pt x="264" y="354"/>
                  </a:cubicBezTo>
                  <a:cubicBezTo>
                    <a:pt x="284" y="354"/>
                    <a:pt x="357" y="352"/>
                    <a:pt x="375" y="362"/>
                  </a:cubicBezTo>
                  <a:cubicBezTo>
                    <a:pt x="377" y="364"/>
                    <a:pt x="380" y="361"/>
                    <a:pt x="378" y="357"/>
                  </a:cubicBezTo>
                  <a:close/>
                  <a:moveTo>
                    <a:pt x="141" y="198"/>
                  </a:moveTo>
                  <a:cubicBezTo>
                    <a:pt x="141" y="213"/>
                    <a:pt x="129" y="224"/>
                    <a:pt x="115" y="224"/>
                  </a:cubicBezTo>
                  <a:cubicBezTo>
                    <a:pt x="100" y="224"/>
                    <a:pt x="88" y="213"/>
                    <a:pt x="88" y="198"/>
                  </a:cubicBezTo>
                  <a:cubicBezTo>
                    <a:pt x="88" y="151"/>
                    <a:pt x="88" y="151"/>
                    <a:pt x="88" y="151"/>
                  </a:cubicBezTo>
                  <a:cubicBezTo>
                    <a:pt x="88" y="136"/>
                    <a:pt x="100" y="124"/>
                    <a:pt x="115" y="124"/>
                  </a:cubicBezTo>
                  <a:cubicBezTo>
                    <a:pt x="129" y="124"/>
                    <a:pt x="141" y="136"/>
                    <a:pt x="141" y="151"/>
                  </a:cubicBezTo>
                  <a:lnTo>
                    <a:pt x="141" y="198"/>
                  </a:lnTo>
                  <a:close/>
                  <a:moveTo>
                    <a:pt x="265" y="198"/>
                  </a:moveTo>
                  <a:cubicBezTo>
                    <a:pt x="265" y="213"/>
                    <a:pt x="253" y="224"/>
                    <a:pt x="239" y="224"/>
                  </a:cubicBezTo>
                  <a:cubicBezTo>
                    <a:pt x="224" y="224"/>
                    <a:pt x="212" y="213"/>
                    <a:pt x="212" y="198"/>
                  </a:cubicBezTo>
                  <a:cubicBezTo>
                    <a:pt x="212" y="151"/>
                    <a:pt x="212" y="151"/>
                    <a:pt x="212" y="151"/>
                  </a:cubicBezTo>
                  <a:cubicBezTo>
                    <a:pt x="212" y="136"/>
                    <a:pt x="224" y="124"/>
                    <a:pt x="239" y="124"/>
                  </a:cubicBezTo>
                  <a:cubicBezTo>
                    <a:pt x="253" y="124"/>
                    <a:pt x="265" y="136"/>
                    <a:pt x="265" y="151"/>
                  </a:cubicBezTo>
                  <a:lnTo>
                    <a:pt x="265" y="198"/>
                  </a:ln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8" name="直接连接符 7"/>
          <p:cNvCxnSpPr/>
          <p:nvPr/>
        </p:nvCxnSpPr>
        <p:spPr>
          <a:xfrm>
            <a:off x="0" y="6634262"/>
            <a:ext cx="581025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6337300" y="6634262"/>
            <a:ext cx="584517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418529" y="3342314"/>
            <a:ext cx="3735950" cy="3996349"/>
            <a:chOff x="1508125" y="1420813"/>
            <a:chExt cx="2232025" cy="2387600"/>
          </a:xfrm>
        </p:grpSpPr>
        <p:sp>
          <p:nvSpPr>
            <p:cNvPr id="3" name="Freeform 5"/>
            <p:cNvSpPr/>
            <p:nvPr/>
          </p:nvSpPr>
          <p:spPr bwMode="auto">
            <a:xfrm>
              <a:off x="1508125" y="1420813"/>
              <a:ext cx="2232025" cy="2387600"/>
            </a:xfrm>
            <a:custGeom>
              <a:avLst/>
              <a:gdLst>
                <a:gd name="T0" fmla="*/ 741 w 741"/>
                <a:gd name="T1" fmla="*/ 370 h 793"/>
                <a:gd name="T2" fmla="*/ 370 w 741"/>
                <a:gd name="T3" fmla="*/ 0 h 793"/>
                <a:gd name="T4" fmla="*/ 0 w 741"/>
                <a:gd name="T5" fmla="*/ 370 h 793"/>
                <a:gd name="T6" fmla="*/ 223 w 741"/>
                <a:gd name="T7" fmla="*/ 711 h 793"/>
                <a:gd name="T8" fmla="*/ 370 w 741"/>
                <a:gd name="T9" fmla="*/ 793 h 793"/>
                <a:gd name="T10" fmla="*/ 511 w 741"/>
                <a:gd name="T11" fmla="*/ 713 h 793"/>
                <a:gd name="T12" fmla="*/ 741 w 741"/>
                <a:gd name="T13" fmla="*/ 37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1" h="793">
                  <a:moveTo>
                    <a:pt x="741" y="370"/>
                  </a:moveTo>
                  <a:cubicBezTo>
                    <a:pt x="741" y="166"/>
                    <a:pt x="575" y="0"/>
                    <a:pt x="370" y="0"/>
                  </a:cubicBezTo>
                  <a:cubicBezTo>
                    <a:pt x="165" y="0"/>
                    <a:pt x="0" y="166"/>
                    <a:pt x="0" y="370"/>
                  </a:cubicBezTo>
                  <a:cubicBezTo>
                    <a:pt x="0" y="523"/>
                    <a:pt x="97" y="643"/>
                    <a:pt x="223" y="711"/>
                  </a:cubicBezTo>
                  <a:cubicBezTo>
                    <a:pt x="264" y="733"/>
                    <a:pt x="370" y="793"/>
                    <a:pt x="370" y="793"/>
                  </a:cubicBezTo>
                  <a:cubicBezTo>
                    <a:pt x="370" y="793"/>
                    <a:pt x="468" y="737"/>
                    <a:pt x="511" y="713"/>
                  </a:cubicBezTo>
                  <a:cubicBezTo>
                    <a:pt x="639" y="643"/>
                    <a:pt x="741" y="525"/>
                    <a:pt x="741" y="37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6"/>
            <p:cNvSpPr>
              <a:spLocks noEditPoints="1"/>
            </p:cNvSpPr>
            <p:nvPr/>
          </p:nvSpPr>
          <p:spPr bwMode="auto">
            <a:xfrm>
              <a:off x="2081213" y="1971676"/>
              <a:ext cx="1144588" cy="1095375"/>
            </a:xfrm>
            <a:custGeom>
              <a:avLst/>
              <a:gdLst>
                <a:gd name="T0" fmla="*/ 378 w 380"/>
                <a:gd name="T1" fmla="*/ 357 h 364"/>
                <a:gd name="T2" fmla="*/ 355 w 380"/>
                <a:gd name="T3" fmla="*/ 263 h 364"/>
                <a:gd name="T4" fmla="*/ 355 w 380"/>
                <a:gd name="T5" fmla="*/ 91 h 364"/>
                <a:gd name="T6" fmla="*/ 264 w 380"/>
                <a:gd name="T7" fmla="*/ 0 h 364"/>
                <a:gd name="T8" fmla="*/ 91 w 380"/>
                <a:gd name="T9" fmla="*/ 0 h 364"/>
                <a:gd name="T10" fmla="*/ 0 w 380"/>
                <a:gd name="T11" fmla="*/ 91 h 364"/>
                <a:gd name="T12" fmla="*/ 0 w 380"/>
                <a:gd name="T13" fmla="*/ 263 h 364"/>
                <a:gd name="T14" fmla="*/ 91 w 380"/>
                <a:gd name="T15" fmla="*/ 354 h 364"/>
                <a:gd name="T16" fmla="*/ 264 w 380"/>
                <a:gd name="T17" fmla="*/ 354 h 364"/>
                <a:gd name="T18" fmla="*/ 375 w 380"/>
                <a:gd name="T19" fmla="*/ 362 h 364"/>
                <a:gd name="T20" fmla="*/ 378 w 380"/>
                <a:gd name="T21" fmla="*/ 357 h 364"/>
                <a:gd name="T22" fmla="*/ 141 w 380"/>
                <a:gd name="T23" fmla="*/ 198 h 364"/>
                <a:gd name="T24" fmla="*/ 115 w 380"/>
                <a:gd name="T25" fmla="*/ 224 h 364"/>
                <a:gd name="T26" fmla="*/ 88 w 380"/>
                <a:gd name="T27" fmla="*/ 198 h 364"/>
                <a:gd name="T28" fmla="*/ 88 w 380"/>
                <a:gd name="T29" fmla="*/ 151 h 364"/>
                <a:gd name="T30" fmla="*/ 115 w 380"/>
                <a:gd name="T31" fmla="*/ 124 h 364"/>
                <a:gd name="T32" fmla="*/ 141 w 380"/>
                <a:gd name="T33" fmla="*/ 151 h 364"/>
                <a:gd name="T34" fmla="*/ 141 w 380"/>
                <a:gd name="T35" fmla="*/ 198 h 364"/>
                <a:gd name="T36" fmla="*/ 265 w 380"/>
                <a:gd name="T37" fmla="*/ 198 h 364"/>
                <a:gd name="T38" fmla="*/ 239 w 380"/>
                <a:gd name="T39" fmla="*/ 224 h 364"/>
                <a:gd name="T40" fmla="*/ 212 w 380"/>
                <a:gd name="T41" fmla="*/ 198 h 364"/>
                <a:gd name="T42" fmla="*/ 212 w 380"/>
                <a:gd name="T43" fmla="*/ 151 h 364"/>
                <a:gd name="T44" fmla="*/ 239 w 380"/>
                <a:gd name="T45" fmla="*/ 124 h 364"/>
                <a:gd name="T46" fmla="*/ 265 w 380"/>
                <a:gd name="T47" fmla="*/ 151 h 364"/>
                <a:gd name="T48" fmla="*/ 265 w 380"/>
                <a:gd name="T49" fmla="*/ 198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0" h="364">
                  <a:moveTo>
                    <a:pt x="378" y="357"/>
                  </a:moveTo>
                  <a:cubicBezTo>
                    <a:pt x="365" y="337"/>
                    <a:pt x="355" y="289"/>
                    <a:pt x="355" y="263"/>
                  </a:cubicBezTo>
                  <a:cubicBezTo>
                    <a:pt x="355" y="91"/>
                    <a:pt x="355" y="91"/>
                    <a:pt x="355" y="91"/>
                  </a:cubicBezTo>
                  <a:cubicBezTo>
                    <a:pt x="355" y="41"/>
                    <a:pt x="314" y="0"/>
                    <a:pt x="264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41" y="0"/>
                    <a:pt x="0" y="41"/>
                    <a:pt x="0" y="91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313"/>
                    <a:pt x="41" y="354"/>
                    <a:pt x="91" y="354"/>
                  </a:cubicBezTo>
                  <a:cubicBezTo>
                    <a:pt x="264" y="354"/>
                    <a:pt x="264" y="354"/>
                    <a:pt x="264" y="354"/>
                  </a:cubicBezTo>
                  <a:cubicBezTo>
                    <a:pt x="284" y="354"/>
                    <a:pt x="357" y="352"/>
                    <a:pt x="375" y="362"/>
                  </a:cubicBezTo>
                  <a:cubicBezTo>
                    <a:pt x="377" y="364"/>
                    <a:pt x="380" y="361"/>
                    <a:pt x="378" y="357"/>
                  </a:cubicBezTo>
                  <a:close/>
                  <a:moveTo>
                    <a:pt x="141" y="198"/>
                  </a:moveTo>
                  <a:cubicBezTo>
                    <a:pt x="141" y="213"/>
                    <a:pt x="129" y="224"/>
                    <a:pt x="115" y="224"/>
                  </a:cubicBezTo>
                  <a:cubicBezTo>
                    <a:pt x="100" y="224"/>
                    <a:pt x="88" y="213"/>
                    <a:pt x="88" y="198"/>
                  </a:cubicBezTo>
                  <a:cubicBezTo>
                    <a:pt x="88" y="151"/>
                    <a:pt x="88" y="151"/>
                    <a:pt x="88" y="151"/>
                  </a:cubicBezTo>
                  <a:cubicBezTo>
                    <a:pt x="88" y="136"/>
                    <a:pt x="100" y="124"/>
                    <a:pt x="115" y="124"/>
                  </a:cubicBezTo>
                  <a:cubicBezTo>
                    <a:pt x="129" y="124"/>
                    <a:pt x="141" y="136"/>
                    <a:pt x="141" y="151"/>
                  </a:cubicBezTo>
                  <a:lnTo>
                    <a:pt x="141" y="198"/>
                  </a:lnTo>
                  <a:close/>
                  <a:moveTo>
                    <a:pt x="265" y="198"/>
                  </a:moveTo>
                  <a:cubicBezTo>
                    <a:pt x="265" y="213"/>
                    <a:pt x="253" y="224"/>
                    <a:pt x="239" y="224"/>
                  </a:cubicBezTo>
                  <a:cubicBezTo>
                    <a:pt x="224" y="224"/>
                    <a:pt x="212" y="213"/>
                    <a:pt x="212" y="198"/>
                  </a:cubicBezTo>
                  <a:cubicBezTo>
                    <a:pt x="212" y="151"/>
                    <a:pt x="212" y="151"/>
                    <a:pt x="212" y="151"/>
                  </a:cubicBezTo>
                  <a:cubicBezTo>
                    <a:pt x="212" y="136"/>
                    <a:pt x="224" y="124"/>
                    <a:pt x="239" y="124"/>
                  </a:cubicBezTo>
                  <a:cubicBezTo>
                    <a:pt x="253" y="124"/>
                    <a:pt x="265" y="136"/>
                    <a:pt x="265" y="151"/>
                  </a:cubicBezTo>
                  <a:lnTo>
                    <a:pt x="265" y="1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5542002" y="808096"/>
            <a:ext cx="1107996" cy="8370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dirty="0">
                <a:solidFill>
                  <a:srgbClr val="1E78E8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目录</a:t>
            </a:r>
          </a:p>
        </p:txBody>
      </p:sp>
      <p:sp>
        <p:nvSpPr>
          <p:cNvPr id="14" name="矩形 13"/>
          <p:cNvSpPr/>
          <p:nvPr/>
        </p:nvSpPr>
        <p:spPr>
          <a:xfrm>
            <a:off x="5529857" y="1637169"/>
            <a:ext cx="1124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Contents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5958117" y="6490738"/>
            <a:ext cx="268343" cy="287047"/>
            <a:chOff x="1508125" y="1420813"/>
            <a:chExt cx="2232025" cy="2387600"/>
          </a:xfrm>
        </p:grpSpPr>
        <p:sp>
          <p:nvSpPr>
            <p:cNvPr id="25" name="Freeform 5"/>
            <p:cNvSpPr/>
            <p:nvPr/>
          </p:nvSpPr>
          <p:spPr bwMode="auto">
            <a:xfrm>
              <a:off x="1508125" y="1420813"/>
              <a:ext cx="2232025" cy="2387600"/>
            </a:xfrm>
            <a:custGeom>
              <a:avLst/>
              <a:gdLst>
                <a:gd name="T0" fmla="*/ 741 w 741"/>
                <a:gd name="T1" fmla="*/ 370 h 793"/>
                <a:gd name="T2" fmla="*/ 370 w 741"/>
                <a:gd name="T3" fmla="*/ 0 h 793"/>
                <a:gd name="T4" fmla="*/ 0 w 741"/>
                <a:gd name="T5" fmla="*/ 370 h 793"/>
                <a:gd name="T6" fmla="*/ 223 w 741"/>
                <a:gd name="T7" fmla="*/ 711 h 793"/>
                <a:gd name="T8" fmla="*/ 370 w 741"/>
                <a:gd name="T9" fmla="*/ 793 h 793"/>
                <a:gd name="T10" fmla="*/ 511 w 741"/>
                <a:gd name="T11" fmla="*/ 713 h 793"/>
                <a:gd name="T12" fmla="*/ 741 w 741"/>
                <a:gd name="T13" fmla="*/ 37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1" h="793">
                  <a:moveTo>
                    <a:pt x="741" y="370"/>
                  </a:moveTo>
                  <a:cubicBezTo>
                    <a:pt x="741" y="166"/>
                    <a:pt x="575" y="0"/>
                    <a:pt x="370" y="0"/>
                  </a:cubicBezTo>
                  <a:cubicBezTo>
                    <a:pt x="165" y="0"/>
                    <a:pt x="0" y="166"/>
                    <a:pt x="0" y="370"/>
                  </a:cubicBezTo>
                  <a:cubicBezTo>
                    <a:pt x="0" y="523"/>
                    <a:pt x="97" y="643"/>
                    <a:pt x="223" y="711"/>
                  </a:cubicBezTo>
                  <a:cubicBezTo>
                    <a:pt x="264" y="733"/>
                    <a:pt x="370" y="793"/>
                    <a:pt x="370" y="793"/>
                  </a:cubicBezTo>
                  <a:cubicBezTo>
                    <a:pt x="370" y="793"/>
                    <a:pt x="468" y="737"/>
                    <a:pt x="511" y="713"/>
                  </a:cubicBezTo>
                  <a:cubicBezTo>
                    <a:pt x="639" y="643"/>
                    <a:pt x="741" y="525"/>
                    <a:pt x="741" y="370"/>
                  </a:cubicBezTo>
                  <a:close/>
                </a:path>
              </a:pathLst>
            </a:custGeom>
            <a:solidFill>
              <a:srgbClr val="1E78E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6"/>
            <p:cNvSpPr>
              <a:spLocks noEditPoints="1"/>
            </p:cNvSpPr>
            <p:nvPr/>
          </p:nvSpPr>
          <p:spPr bwMode="auto">
            <a:xfrm>
              <a:off x="2081213" y="1971676"/>
              <a:ext cx="1144588" cy="1095375"/>
            </a:xfrm>
            <a:custGeom>
              <a:avLst/>
              <a:gdLst>
                <a:gd name="T0" fmla="*/ 378 w 380"/>
                <a:gd name="T1" fmla="*/ 357 h 364"/>
                <a:gd name="T2" fmla="*/ 355 w 380"/>
                <a:gd name="T3" fmla="*/ 263 h 364"/>
                <a:gd name="T4" fmla="*/ 355 w 380"/>
                <a:gd name="T5" fmla="*/ 91 h 364"/>
                <a:gd name="T6" fmla="*/ 264 w 380"/>
                <a:gd name="T7" fmla="*/ 0 h 364"/>
                <a:gd name="T8" fmla="*/ 91 w 380"/>
                <a:gd name="T9" fmla="*/ 0 h 364"/>
                <a:gd name="T10" fmla="*/ 0 w 380"/>
                <a:gd name="T11" fmla="*/ 91 h 364"/>
                <a:gd name="T12" fmla="*/ 0 w 380"/>
                <a:gd name="T13" fmla="*/ 263 h 364"/>
                <a:gd name="T14" fmla="*/ 91 w 380"/>
                <a:gd name="T15" fmla="*/ 354 h 364"/>
                <a:gd name="T16" fmla="*/ 264 w 380"/>
                <a:gd name="T17" fmla="*/ 354 h 364"/>
                <a:gd name="T18" fmla="*/ 375 w 380"/>
                <a:gd name="T19" fmla="*/ 362 h 364"/>
                <a:gd name="T20" fmla="*/ 378 w 380"/>
                <a:gd name="T21" fmla="*/ 357 h 364"/>
                <a:gd name="T22" fmla="*/ 141 w 380"/>
                <a:gd name="T23" fmla="*/ 198 h 364"/>
                <a:gd name="T24" fmla="*/ 115 w 380"/>
                <a:gd name="T25" fmla="*/ 224 h 364"/>
                <a:gd name="T26" fmla="*/ 88 w 380"/>
                <a:gd name="T27" fmla="*/ 198 h 364"/>
                <a:gd name="T28" fmla="*/ 88 w 380"/>
                <a:gd name="T29" fmla="*/ 151 h 364"/>
                <a:gd name="T30" fmla="*/ 115 w 380"/>
                <a:gd name="T31" fmla="*/ 124 h 364"/>
                <a:gd name="T32" fmla="*/ 141 w 380"/>
                <a:gd name="T33" fmla="*/ 151 h 364"/>
                <a:gd name="T34" fmla="*/ 141 w 380"/>
                <a:gd name="T35" fmla="*/ 198 h 364"/>
                <a:gd name="T36" fmla="*/ 265 w 380"/>
                <a:gd name="T37" fmla="*/ 198 h 364"/>
                <a:gd name="T38" fmla="*/ 239 w 380"/>
                <a:gd name="T39" fmla="*/ 224 h 364"/>
                <a:gd name="T40" fmla="*/ 212 w 380"/>
                <a:gd name="T41" fmla="*/ 198 h 364"/>
                <a:gd name="T42" fmla="*/ 212 w 380"/>
                <a:gd name="T43" fmla="*/ 151 h 364"/>
                <a:gd name="T44" fmla="*/ 239 w 380"/>
                <a:gd name="T45" fmla="*/ 124 h 364"/>
                <a:gd name="T46" fmla="*/ 265 w 380"/>
                <a:gd name="T47" fmla="*/ 151 h 364"/>
                <a:gd name="T48" fmla="*/ 265 w 380"/>
                <a:gd name="T49" fmla="*/ 198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0" h="364">
                  <a:moveTo>
                    <a:pt x="378" y="357"/>
                  </a:moveTo>
                  <a:cubicBezTo>
                    <a:pt x="365" y="337"/>
                    <a:pt x="355" y="289"/>
                    <a:pt x="355" y="263"/>
                  </a:cubicBezTo>
                  <a:cubicBezTo>
                    <a:pt x="355" y="91"/>
                    <a:pt x="355" y="91"/>
                    <a:pt x="355" y="91"/>
                  </a:cubicBezTo>
                  <a:cubicBezTo>
                    <a:pt x="355" y="41"/>
                    <a:pt x="314" y="0"/>
                    <a:pt x="264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41" y="0"/>
                    <a:pt x="0" y="41"/>
                    <a:pt x="0" y="91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313"/>
                    <a:pt x="41" y="354"/>
                    <a:pt x="91" y="354"/>
                  </a:cubicBezTo>
                  <a:cubicBezTo>
                    <a:pt x="264" y="354"/>
                    <a:pt x="264" y="354"/>
                    <a:pt x="264" y="354"/>
                  </a:cubicBezTo>
                  <a:cubicBezTo>
                    <a:pt x="284" y="354"/>
                    <a:pt x="357" y="352"/>
                    <a:pt x="375" y="362"/>
                  </a:cubicBezTo>
                  <a:cubicBezTo>
                    <a:pt x="377" y="364"/>
                    <a:pt x="380" y="361"/>
                    <a:pt x="378" y="357"/>
                  </a:cubicBezTo>
                  <a:close/>
                  <a:moveTo>
                    <a:pt x="141" y="198"/>
                  </a:moveTo>
                  <a:cubicBezTo>
                    <a:pt x="141" y="213"/>
                    <a:pt x="129" y="224"/>
                    <a:pt x="115" y="224"/>
                  </a:cubicBezTo>
                  <a:cubicBezTo>
                    <a:pt x="100" y="224"/>
                    <a:pt x="88" y="213"/>
                    <a:pt x="88" y="198"/>
                  </a:cubicBezTo>
                  <a:cubicBezTo>
                    <a:pt x="88" y="151"/>
                    <a:pt x="88" y="151"/>
                    <a:pt x="88" y="151"/>
                  </a:cubicBezTo>
                  <a:cubicBezTo>
                    <a:pt x="88" y="136"/>
                    <a:pt x="100" y="124"/>
                    <a:pt x="115" y="124"/>
                  </a:cubicBezTo>
                  <a:cubicBezTo>
                    <a:pt x="129" y="124"/>
                    <a:pt x="141" y="136"/>
                    <a:pt x="141" y="151"/>
                  </a:cubicBezTo>
                  <a:lnTo>
                    <a:pt x="141" y="198"/>
                  </a:lnTo>
                  <a:close/>
                  <a:moveTo>
                    <a:pt x="265" y="198"/>
                  </a:moveTo>
                  <a:cubicBezTo>
                    <a:pt x="265" y="213"/>
                    <a:pt x="253" y="224"/>
                    <a:pt x="239" y="224"/>
                  </a:cubicBezTo>
                  <a:cubicBezTo>
                    <a:pt x="224" y="224"/>
                    <a:pt x="212" y="213"/>
                    <a:pt x="212" y="198"/>
                  </a:cubicBezTo>
                  <a:cubicBezTo>
                    <a:pt x="212" y="151"/>
                    <a:pt x="212" y="151"/>
                    <a:pt x="212" y="151"/>
                  </a:cubicBezTo>
                  <a:cubicBezTo>
                    <a:pt x="212" y="136"/>
                    <a:pt x="224" y="124"/>
                    <a:pt x="239" y="124"/>
                  </a:cubicBezTo>
                  <a:cubicBezTo>
                    <a:pt x="253" y="124"/>
                    <a:pt x="265" y="136"/>
                    <a:pt x="265" y="151"/>
                  </a:cubicBezTo>
                  <a:lnTo>
                    <a:pt x="265" y="198"/>
                  </a:ln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27" name="直接连接符 26"/>
          <p:cNvCxnSpPr/>
          <p:nvPr/>
        </p:nvCxnSpPr>
        <p:spPr>
          <a:xfrm>
            <a:off x="0" y="6634262"/>
            <a:ext cx="581025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6337300" y="6634262"/>
            <a:ext cx="584517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/>
          <p:cNvGrpSpPr/>
          <p:nvPr/>
        </p:nvGrpSpPr>
        <p:grpSpPr>
          <a:xfrm>
            <a:off x="3415737" y="2934142"/>
            <a:ext cx="1259069" cy="390525"/>
            <a:chOff x="3415737" y="2934142"/>
            <a:chExt cx="1259069" cy="390525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5737" y="2934142"/>
              <a:ext cx="390525" cy="3905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3797643" y="2944738"/>
              <a:ext cx="8771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标题一</a:t>
              </a:r>
              <a:endParaRPr lang="zh-CN" altLang="en-US" dirty="0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441631" y="2934142"/>
            <a:ext cx="1278526" cy="390525"/>
            <a:chOff x="5441631" y="2934142"/>
            <a:chExt cx="1278526" cy="390525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1631" y="2934142"/>
              <a:ext cx="390525" cy="390525"/>
            </a:xfrm>
            <a:prstGeom prst="rect">
              <a:avLst/>
            </a:prstGeom>
          </p:spPr>
        </p:pic>
        <p:sp>
          <p:nvSpPr>
            <p:cNvPr id="29" name="矩形 28"/>
            <p:cNvSpPr/>
            <p:nvPr/>
          </p:nvSpPr>
          <p:spPr>
            <a:xfrm>
              <a:off x="5842994" y="2944738"/>
              <a:ext cx="8771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标题二</a:t>
              </a:r>
              <a:endParaRPr lang="zh-CN" altLang="en-US" dirty="0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467525" y="2934142"/>
            <a:ext cx="1279924" cy="390525"/>
            <a:chOff x="7467525" y="2934142"/>
            <a:chExt cx="1279924" cy="390525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7525" y="2934142"/>
              <a:ext cx="390525" cy="390525"/>
            </a:xfrm>
            <a:prstGeom prst="rect">
              <a:avLst/>
            </a:prstGeom>
          </p:spPr>
        </p:pic>
        <p:sp>
          <p:nvSpPr>
            <p:cNvPr id="30" name="矩形 29"/>
            <p:cNvSpPr/>
            <p:nvPr/>
          </p:nvSpPr>
          <p:spPr>
            <a:xfrm>
              <a:off x="7870286" y="2944738"/>
              <a:ext cx="8771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标题三</a:t>
              </a:r>
              <a:endParaRPr lang="zh-CN" altLang="en-US" dirty="0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3415737" y="4032250"/>
            <a:ext cx="1249506" cy="381000"/>
            <a:chOff x="3415737" y="4032250"/>
            <a:chExt cx="1249506" cy="3810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5737" y="4032250"/>
              <a:ext cx="390525" cy="381000"/>
            </a:xfrm>
            <a:prstGeom prst="rect">
              <a:avLst/>
            </a:prstGeom>
          </p:spPr>
        </p:pic>
        <p:sp>
          <p:nvSpPr>
            <p:cNvPr id="34" name="矩形 33"/>
            <p:cNvSpPr/>
            <p:nvPr/>
          </p:nvSpPr>
          <p:spPr>
            <a:xfrm>
              <a:off x="3788080" y="4038084"/>
              <a:ext cx="8771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标题四</a:t>
              </a:r>
              <a:endParaRPr lang="zh-CN" altLang="en-US" dirty="0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440233" y="4027488"/>
            <a:ext cx="1267688" cy="390525"/>
            <a:chOff x="5440233" y="4027488"/>
            <a:chExt cx="1267688" cy="390525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0233" y="4027488"/>
              <a:ext cx="390525" cy="390525"/>
            </a:xfrm>
            <a:prstGeom prst="rect">
              <a:avLst/>
            </a:prstGeom>
          </p:spPr>
        </p:pic>
        <p:sp>
          <p:nvSpPr>
            <p:cNvPr id="35" name="矩形 34"/>
            <p:cNvSpPr/>
            <p:nvPr/>
          </p:nvSpPr>
          <p:spPr>
            <a:xfrm>
              <a:off x="5830758" y="4038084"/>
              <a:ext cx="8771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标题五</a:t>
              </a:r>
              <a:endParaRPr lang="zh-CN" altLang="en-US" dirty="0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7467525" y="4027488"/>
            <a:ext cx="1293336" cy="390525"/>
            <a:chOff x="7467525" y="4027488"/>
            <a:chExt cx="1293336" cy="390525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7525" y="4027488"/>
              <a:ext cx="390525" cy="390525"/>
            </a:xfrm>
            <a:prstGeom prst="rect">
              <a:avLst/>
            </a:prstGeom>
          </p:spPr>
        </p:pic>
        <p:sp>
          <p:nvSpPr>
            <p:cNvPr id="36" name="矩形 35"/>
            <p:cNvSpPr/>
            <p:nvPr/>
          </p:nvSpPr>
          <p:spPr>
            <a:xfrm>
              <a:off x="7858050" y="4038084"/>
              <a:ext cx="90281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标题六</a:t>
              </a:r>
              <a:endParaRPr lang="zh-CN" altLang="en-US" dirty="0"/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473957" y="2986091"/>
            <a:ext cx="1569660" cy="8370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dirty="0">
                <a:solidFill>
                  <a:srgbClr val="1E78E8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过度页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7861300" y="1657354"/>
            <a:ext cx="3694969" cy="3494564"/>
            <a:chOff x="6845300" y="1657354"/>
            <a:chExt cx="3694969" cy="3494564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5300" y="1657354"/>
              <a:ext cx="3694969" cy="3494564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7367072" y="2814412"/>
              <a:ext cx="2646878" cy="754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3200" dirty="0">
                  <a:solidFill>
                    <a:srgbClr val="90CCF4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输入你的标题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47700" y="3009069"/>
            <a:ext cx="739582" cy="791132"/>
            <a:chOff x="1508125" y="1420813"/>
            <a:chExt cx="2232025" cy="2387600"/>
          </a:xfrm>
        </p:grpSpPr>
        <p:sp>
          <p:nvSpPr>
            <p:cNvPr id="13" name="Freeform 5"/>
            <p:cNvSpPr/>
            <p:nvPr/>
          </p:nvSpPr>
          <p:spPr bwMode="auto">
            <a:xfrm>
              <a:off x="1508125" y="1420813"/>
              <a:ext cx="2232025" cy="2387600"/>
            </a:xfrm>
            <a:custGeom>
              <a:avLst/>
              <a:gdLst>
                <a:gd name="T0" fmla="*/ 741 w 741"/>
                <a:gd name="T1" fmla="*/ 370 h 793"/>
                <a:gd name="T2" fmla="*/ 370 w 741"/>
                <a:gd name="T3" fmla="*/ 0 h 793"/>
                <a:gd name="T4" fmla="*/ 0 w 741"/>
                <a:gd name="T5" fmla="*/ 370 h 793"/>
                <a:gd name="T6" fmla="*/ 223 w 741"/>
                <a:gd name="T7" fmla="*/ 711 h 793"/>
                <a:gd name="T8" fmla="*/ 370 w 741"/>
                <a:gd name="T9" fmla="*/ 793 h 793"/>
                <a:gd name="T10" fmla="*/ 511 w 741"/>
                <a:gd name="T11" fmla="*/ 713 h 793"/>
                <a:gd name="T12" fmla="*/ 741 w 741"/>
                <a:gd name="T13" fmla="*/ 37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1" h="793">
                  <a:moveTo>
                    <a:pt x="741" y="370"/>
                  </a:moveTo>
                  <a:cubicBezTo>
                    <a:pt x="741" y="166"/>
                    <a:pt x="575" y="0"/>
                    <a:pt x="370" y="0"/>
                  </a:cubicBezTo>
                  <a:cubicBezTo>
                    <a:pt x="165" y="0"/>
                    <a:pt x="0" y="166"/>
                    <a:pt x="0" y="370"/>
                  </a:cubicBezTo>
                  <a:cubicBezTo>
                    <a:pt x="0" y="523"/>
                    <a:pt x="97" y="643"/>
                    <a:pt x="223" y="711"/>
                  </a:cubicBezTo>
                  <a:cubicBezTo>
                    <a:pt x="264" y="733"/>
                    <a:pt x="370" y="793"/>
                    <a:pt x="370" y="793"/>
                  </a:cubicBezTo>
                  <a:cubicBezTo>
                    <a:pt x="370" y="793"/>
                    <a:pt x="468" y="737"/>
                    <a:pt x="511" y="713"/>
                  </a:cubicBezTo>
                  <a:cubicBezTo>
                    <a:pt x="639" y="643"/>
                    <a:pt x="741" y="525"/>
                    <a:pt x="741" y="370"/>
                  </a:cubicBezTo>
                  <a:close/>
                </a:path>
              </a:pathLst>
            </a:custGeom>
            <a:solidFill>
              <a:srgbClr val="1E78E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2081213" y="1971676"/>
              <a:ext cx="1144588" cy="1095375"/>
            </a:xfrm>
            <a:custGeom>
              <a:avLst/>
              <a:gdLst>
                <a:gd name="T0" fmla="*/ 378 w 380"/>
                <a:gd name="T1" fmla="*/ 357 h 364"/>
                <a:gd name="T2" fmla="*/ 355 w 380"/>
                <a:gd name="T3" fmla="*/ 263 h 364"/>
                <a:gd name="T4" fmla="*/ 355 w 380"/>
                <a:gd name="T5" fmla="*/ 91 h 364"/>
                <a:gd name="T6" fmla="*/ 264 w 380"/>
                <a:gd name="T7" fmla="*/ 0 h 364"/>
                <a:gd name="T8" fmla="*/ 91 w 380"/>
                <a:gd name="T9" fmla="*/ 0 h 364"/>
                <a:gd name="T10" fmla="*/ 0 w 380"/>
                <a:gd name="T11" fmla="*/ 91 h 364"/>
                <a:gd name="T12" fmla="*/ 0 w 380"/>
                <a:gd name="T13" fmla="*/ 263 h 364"/>
                <a:gd name="T14" fmla="*/ 91 w 380"/>
                <a:gd name="T15" fmla="*/ 354 h 364"/>
                <a:gd name="T16" fmla="*/ 264 w 380"/>
                <a:gd name="T17" fmla="*/ 354 h 364"/>
                <a:gd name="T18" fmla="*/ 375 w 380"/>
                <a:gd name="T19" fmla="*/ 362 h 364"/>
                <a:gd name="T20" fmla="*/ 378 w 380"/>
                <a:gd name="T21" fmla="*/ 357 h 364"/>
                <a:gd name="T22" fmla="*/ 141 w 380"/>
                <a:gd name="T23" fmla="*/ 198 h 364"/>
                <a:gd name="T24" fmla="*/ 115 w 380"/>
                <a:gd name="T25" fmla="*/ 224 h 364"/>
                <a:gd name="T26" fmla="*/ 88 w 380"/>
                <a:gd name="T27" fmla="*/ 198 h 364"/>
                <a:gd name="T28" fmla="*/ 88 w 380"/>
                <a:gd name="T29" fmla="*/ 151 h 364"/>
                <a:gd name="T30" fmla="*/ 115 w 380"/>
                <a:gd name="T31" fmla="*/ 124 h 364"/>
                <a:gd name="T32" fmla="*/ 141 w 380"/>
                <a:gd name="T33" fmla="*/ 151 h 364"/>
                <a:gd name="T34" fmla="*/ 141 w 380"/>
                <a:gd name="T35" fmla="*/ 198 h 364"/>
                <a:gd name="T36" fmla="*/ 265 w 380"/>
                <a:gd name="T37" fmla="*/ 198 h 364"/>
                <a:gd name="T38" fmla="*/ 239 w 380"/>
                <a:gd name="T39" fmla="*/ 224 h 364"/>
                <a:gd name="T40" fmla="*/ 212 w 380"/>
                <a:gd name="T41" fmla="*/ 198 h 364"/>
                <a:gd name="T42" fmla="*/ 212 w 380"/>
                <a:gd name="T43" fmla="*/ 151 h 364"/>
                <a:gd name="T44" fmla="*/ 239 w 380"/>
                <a:gd name="T45" fmla="*/ 124 h 364"/>
                <a:gd name="T46" fmla="*/ 265 w 380"/>
                <a:gd name="T47" fmla="*/ 151 h 364"/>
                <a:gd name="T48" fmla="*/ 265 w 380"/>
                <a:gd name="T49" fmla="*/ 198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0" h="364">
                  <a:moveTo>
                    <a:pt x="378" y="357"/>
                  </a:moveTo>
                  <a:cubicBezTo>
                    <a:pt x="365" y="337"/>
                    <a:pt x="355" y="289"/>
                    <a:pt x="355" y="263"/>
                  </a:cubicBezTo>
                  <a:cubicBezTo>
                    <a:pt x="355" y="91"/>
                    <a:pt x="355" y="91"/>
                    <a:pt x="355" y="91"/>
                  </a:cubicBezTo>
                  <a:cubicBezTo>
                    <a:pt x="355" y="41"/>
                    <a:pt x="314" y="0"/>
                    <a:pt x="264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41" y="0"/>
                    <a:pt x="0" y="41"/>
                    <a:pt x="0" y="91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313"/>
                    <a:pt x="41" y="354"/>
                    <a:pt x="91" y="354"/>
                  </a:cubicBezTo>
                  <a:cubicBezTo>
                    <a:pt x="264" y="354"/>
                    <a:pt x="264" y="354"/>
                    <a:pt x="264" y="354"/>
                  </a:cubicBezTo>
                  <a:cubicBezTo>
                    <a:pt x="284" y="354"/>
                    <a:pt x="357" y="352"/>
                    <a:pt x="375" y="362"/>
                  </a:cubicBezTo>
                  <a:cubicBezTo>
                    <a:pt x="377" y="364"/>
                    <a:pt x="380" y="361"/>
                    <a:pt x="378" y="357"/>
                  </a:cubicBezTo>
                  <a:close/>
                  <a:moveTo>
                    <a:pt x="141" y="198"/>
                  </a:moveTo>
                  <a:cubicBezTo>
                    <a:pt x="141" y="213"/>
                    <a:pt x="129" y="224"/>
                    <a:pt x="115" y="224"/>
                  </a:cubicBezTo>
                  <a:cubicBezTo>
                    <a:pt x="100" y="224"/>
                    <a:pt x="88" y="213"/>
                    <a:pt x="88" y="198"/>
                  </a:cubicBezTo>
                  <a:cubicBezTo>
                    <a:pt x="88" y="151"/>
                    <a:pt x="88" y="151"/>
                    <a:pt x="88" y="151"/>
                  </a:cubicBezTo>
                  <a:cubicBezTo>
                    <a:pt x="88" y="136"/>
                    <a:pt x="100" y="124"/>
                    <a:pt x="115" y="124"/>
                  </a:cubicBezTo>
                  <a:cubicBezTo>
                    <a:pt x="129" y="124"/>
                    <a:pt x="141" y="136"/>
                    <a:pt x="141" y="151"/>
                  </a:cubicBezTo>
                  <a:lnTo>
                    <a:pt x="141" y="198"/>
                  </a:lnTo>
                  <a:close/>
                  <a:moveTo>
                    <a:pt x="265" y="198"/>
                  </a:moveTo>
                  <a:cubicBezTo>
                    <a:pt x="265" y="213"/>
                    <a:pt x="253" y="224"/>
                    <a:pt x="239" y="224"/>
                  </a:cubicBezTo>
                  <a:cubicBezTo>
                    <a:pt x="224" y="224"/>
                    <a:pt x="212" y="213"/>
                    <a:pt x="212" y="198"/>
                  </a:cubicBezTo>
                  <a:cubicBezTo>
                    <a:pt x="212" y="151"/>
                    <a:pt x="212" y="151"/>
                    <a:pt x="212" y="151"/>
                  </a:cubicBezTo>
                  <a:cubicBezTo>
                    <a:pt x="212" y="136"/>
                    <a:pt x="224" y="124"/>
                    <a:pt x="239" y="124"/>
                  </a:cubicBezTo>
                  <a:cubicBezTo>
                    <a:pt x="253" y="124"/>
                    <a:pt x="265" y="136"/>
                    <a:pt x="265" y="151"/>
                  </a:cubicBezTo>
                  <a:lnTo>
                    <a:pt x="265" y="198"/>
                  </a:ln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16" name="直接连接符 15"/>
          <p:cNvCxnSpPr>
            <a:stCxn id="5" idx="3"/>
            <a:endCxn id="7" idx="1"/>
          </p:cNvCxnSpPr>
          <p:nvPr/>
        </p:nvCxnSpPr>
        <p:spPr>
          <a:xfrm>
            <a:off x="3043617" y="3404636"/>
            <a:ext cx="4817683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11709400" y="3404635"/>
            <a:ext cx="4826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0" y="3404635"/>
            <a:ext cx="4826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387840" y="808096"/>
            <a:ext cx="3416320" cy="8290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dirty="0">
                <a:solidFill>
                  <a:srgbClr val="1E78E8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总有新奇在身边</a:t>
            </a:r>
          </a:p>
        </p:txBody>
      </p:sp>
      <p:sp>
        <p:nvSpPr>
          <p:cNvPr id="8" name="矩形 7"/>
          <p:cNvSpPr/>
          <p:nvPr/>
        </p:nvSpPr>
        <p:spPr>
          <a:xfrm>
            <a:off x="4153295" y="1637169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请输入一段你的文字描述在这个位置</a:t>
            </a:r>
          </a:p>
        </p:txBody>
      </p:sp>
      <p:grpSp>
        <p:nvGrpSpPr>
          <p:cNvPr id="18" name="组合 7"/>
          <p:cNvGrpSpPr/>
          <p:nvPr/>
        </p:nvGrpSpPr>
        <p:grpSpPr bwMode="auto">
          <a:xfrm rot="5400000">
            <a:off x="1405854" y="3952452"/>
            <a:ext cx="271992" cy="137879"/>
            <a:chOff x="0" y="0"/>
            <a:chExt cx="383575" cy="195163"/>
          </a:xfrm>
        </p:grpSpPr>
        <p:cxnSp>
          <p:nvCxnSpPr>
            <p:cNvPr id="19" name="直接连接符 8"/>
            <p:cNvCxnSpPr>
              <a:cxnSpLocks noChangeShapeType="1"/>
            </p:cNvCxnSpPr>
            <p:nvPr/>
          </p:nvCxnSpPr>
          <p:spPr bwMode="auto">
            <a:xfrm>
              <a:off x="0" y="0"/>
              <a:ext cx="194444" cy="195163"/>
            </a:xfrm>
            <a:prstGeom prst="line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直接连接符 9"/>
            <p:cNvCxnSpPr>
              <a:cxnSpLocks noChangeShapeType="1"/>
            </p:cNvCxnSpPr>
            <p:nvPr/>
          </p:nvCxnSpPr>
          <p:spPr bwMode="auto">
            <a:xfrm flipV="1">
              <a:off x="181693" y="0"/>
              <a:ext cx="201882" cy="193030"/>
            </a:xfrm>
            <a:prstGeom prst="line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" name="组合 10"/>
          <p:cNvGrpSpPr/>
          <p:nvPr/>
        </p:nvGrpSpPr>
        <p:grpSpPr bwMode="auto">
          <a:xfrm rot="-5400000">
            <a:off x="10287808" y="3952451"/>
            <a:ext cx="271241" cy="137881"/>
            <a:chOff x="0" y="0"/>
            <a:chExt cx="383575" cy="194854"/>
          </a:xfrm>
        </p:grpSpPr>
        <p:cxnSp>
          <p:nvCxnSpPr>
            <p:cNvPr id="22" name="直接连接符 11"/>
            <p:cNvCxnSpPr>
              <a:cxnSpLocks noChangeShapeType="1"/>
            </p:cNvCxnSpPr>
            <p:nvPr/>
          </p:nvCxnSpPr>
          <p:spPr bwMode="auto">
            <a:xfrm>
              <a:off x="14917" y="0"/>
              <a:ext cx="194984" cy="194854"/>
            </a:xfrm>
            <a:prstGeom prst="line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直接连接符 12"/>
            <p:cNvCxnSpPr>
              <a:cxnSpLocks noChangeShapeType="1"/>
            </p:cNvCxnSpPr>
            <p:nvPr/>
          </p:nvCxnSpPr>
          <p:spPr bwMode="auto">
            <a:xfrm flipV="1">
              <a:off x="197115" y="1065"/>
              <a:ext cx="201377" cy="193789"/>
            </a:xfrm>
            <a:prstGeom prst="line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4" name="组合 23"/>
          <p:cNvGrpSpPr/>
          <p:nvPr/>
        </p:nvGrpSpPr>
        <p:grpSpPr>
          <a:xfrm>
            <a:off x="5958117" y="6490738"/>
            <a:ext cx="268343" cy="287047"/>
            <a:chOff x="1508125" y="1420813"/>
            <a:chExt cx="2232025" cy="2387600"/>
          </a:xfrm>
        </p:grpSpPr>
        <p:sp>
          <p:nvSpPr>
            <p:cNvPr id="25" name="Freeform 5"/>
            <p:cNvSpPr/>
            <p:nvPr/>
          </p:nvSpPr>
          <p:spPr bwMode="auto">
            <a:xfrm>
              <a:off x="1508125" y="1420813"/>
              <a:ext cx="2232025" cy="2387600"/>
            </a:xfrm>
            <a:custGeom>
              <a:avLst/>
              <a:gdLst>
                <a:gd name="T0" fmla="*/ 741 w 741"/>
                <a:gd name="T1" fmla="*/ 370 h 793"/>
                <a:gd name="T2" fmla="*/ 370 w 741"/>
                <a:gd name="T3" fmla="*/ 0 h 793"/>
                <a:gd name="T4" fmla="*/ 0 w 741"/>
                <a:gd name="T5" fmla="*/ 370 h 793"/>
                <a:gd name="T6" fmla="*/ 223 w 741"/>
                <a:gd name="T7" fmla="*/ 711 h 793"/>
                <a:gd name="T8" fmla="*/ 370 w 741"/>
                <a:gd name="T9" fmla="*/ 793 h 793"/>
                <a:gd name="T10" fmla="*/ 511 w 741"/>
                <a:gd name="T11" fmla="*/ 713 h 793"/>
                <a:gd name="T12" fmla="*/ 741 w 741"/>
                <a:gd name="T13" fmla="*/ 37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1" h="793">
                  <a:moveTo>
                    <a:pt x="741" y="370"/>
                  </a:moveTo>
                  <a:cubicBezTo>
                    <a:pt x="741" y="166"/>
                    <a:pt x="575" y="0"/>
                    <a:pt x="370" y="0"/>
                  </a:cubicBezTo>
                  <a:cubicBezTo>
                    <a:pt x="165" y="0"/>
                    <a:pt x="0" y="166"/>
                    <a:pt x="0" y="370"/>
                  </a:cubicBezTo>
                  <a:cubicBezTo>
                    <a:pt x="0" y="523"/>
                    <a:pt x="97" y="643"/>
                    <a:pt x="223" y="711"/>
                  </a:cubicBezTo>
                  <a:cubicBezTo>
                    <a:pt x="264" y="733"/>
                    <a:pt x="370" y="793"/>
                    <a:pt x="370" y="793"/>
                  </a:cubicBezTo>
                  <a:cubicBezTo>
                    <a:pt x="370" y="793"/>
                    <a:pt x="468" y="737"/>
                    <a:pt x="511" y="713"/>
                  </a:cubicBezTo>
                  <a:cubicBezTo>
                    <a:pt x="639" y="643"/>
                    <a:pt x="741" y="525"/>
                    <a:pt x="741" y="370"/>
                  </a:cubicBezTo>
                  <a:close/>
                </a:path>
              </a:pathLst>
            </a:custGeom>
            <a:solidFill>
              <a:srgbClr val="1E78E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6"/>
            <p:cNvSpPr>
              <a:spLocks noEditPoints="1"/>
            </p:cNvSpPr>
            <p:nvPr/>
          </p:nvSpPr>
          <p:spPr bwMode="auto">
            <a:xfrm>
              <a:off x="2081213" y="1971676"/>
              <a:ext cx="1144588" cy="1095375"/>
            </a:xfrm>
            <a:custGeom>
              <a:avLst/>
              <a:gdLst>
                <a:gd name="T0" fmla="*/ 378 w 380"/>
                <a:gd name="T1" fmla="*/ 357 h 364"/>
                <a:gd name="T2" fmla="*/ 355 w 380"/>
                <a:gd name="T3" fmla="*/ 263 h 364"/>
                <a:gd name="T4" fmla="*/ 355 w 380"/>
                <a:gd name="T5" fmla="*/ 91 h 364"/>
                <a:gd name="T6" fmla="*/ 264 w 380"/>
                <a:gd name="T7" fmla="*/ 0 h 364"/>
                <a:gd name="T8" fmla="*/ 91 w 380"/>
                <a:gd name="T9" fmla="*/ 0 h 364"/>
                <a:gd name="T10" fmla="*/ 0 w 380"/>
                <a:gd name="T11" fmla="*/ 91 h 364"/>
                <a:gd name="T12" fmla="*/ 0 w 380"/>
                <a:gd name="T13" fmla="*/ 263 h 364"/>
                <a:gd name="T14" fmla="*/ 91 w 380"/>
                <a:gd name="T15" fmla="*/ 354 h 364"/>
                <a:gd name="T16" fmla="*/ 264 w 380"/>
                <a:gd name="T17" fmla="*/ 354 h 364"/>
                <a:gd name="T18" fmla="*/ 375 w 380"/>
                <a:gd name="T19" fmla="*/ 362 h 364"/>
                <a:gd name="T20" fmla="*/ 378 w 380"/>
                <a:gd name="T21" fmla="*/ 357 h 364"/>
                <a:gd name="T22" fmla="*/ 141 w 380"/>
                <a:gd name="T23" fmla="*/ 198 h 364"/>
                <a:gd name="T24" fmla="*/ 115 w 380"/>
                <a:gd name="T25" fmla="*/ 224 h 364"/>
                <a:gd name="T26" fmla="*/ 88 w 380"/>
                <a:gd name="T27" fmla="*/ 198 h 364"/>
                <a:gd name="T28" fmla="*/ 88 w 380"/>
                <a:gd name="T29" fmla="*/ 151 h 364"/>
                <a:gd name="T30" fmla="*/ 115 w 380"/>
                <a:gd name="T31" fmla="*/ 124 h 364"/>
                <a:gd name="T32" fmla="*/ 141 w 380"/>
                <a:gd name="T33" fmla="*/ 151 h 364"/>
                <a:gd name="T34" fmla="*/ 141 w 380"/>
                <a:gd name="T35" fmla="*/ 198 h 364"/>
                <a:gd name="T36" fmla="*/ 265 w 380"/>
                <a:gd name="T37" fmla="*/ 198 h 364"/>
                <a:gd name="T38" fmla="*/ 239 w 380"/>
                <a:gd name="T39" fmla="*/ 224 h 364"/>
                <a:gd name="T40" fmla="*/ 212 w 380"/>
                <a:gd name="T41" fmla="*/ 198 h 364"/>
                <a:gd name="T42" fmla="*/ 212 w 380"/>
                <a:gd name="T43" fmla="*/ 151 h 364"/>
                <a:gd name="T44" fmla="*/ 239 w 380"/>
                <a:gd name="T45" fmla="*/ 124 h 364"/>
                <a:gd name="T46" fmla="*/ 265 w 380"/>
                <a:gd name="T47" fmla="*/ 151 h 364"/>
                <a:gd name="T48" fmla="*/ 265 w 380"/>
                <a:gd name="T49" fmla="*/ 198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0" h="364">
                  <a:moveTo>
                    <a:pt x="378" y="357"/>
                  </a:moveTo>
                  <a:cubicBezTo>
                    <a:pt x="365" y="337"/>
                    <a:pt x="355" y="289"/>
                    <a:pt x="355" y="263"/>
                  </a:cubicBezTo>
                  <a:cubicBezTo>
                    <a:pt x="355" y="91"/>
                    <a:pt x="355" y="91"/>
                    <a:pt x="355" y="91"/>
                  </a:cubicBezTo>
                  <a:cubicBezTo>
                    <a:pt x="355" y="41"/>
                    <a:pt x="314" y="0"/>
                    <a:pt x="264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41" y="0"/>
                    <a:pt x="0" y="41"/>
                    <a:pt x="0" y="91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313"/>
                    <a:pt x="41" y="354"/>
                    <a:pt x="91" y="354"/>
                  </a:cubicBezTo>
                  <a:cubicBezTo>
                    <a:pt x="264" y="354"/>
                    <a:pt x="264" y="354"/>
                    <a:pt x="264" y="354"/>
                  </a:cubicBezTo>
                  <a:cubicBezTo>
                    <a:pt x="284" y="354"/>
                    <a:pt x="357" y="352"/>
                    <a:pt x="375" y="362"/>
                  </a:cubicBezTo>
                  <a:cubicBezTo>
                    <a:pt x="377" y="364"/>
                    <a:pt x="380" y="361"/>
                    <a:pt x="378" y="357"/>
                  </a:cubicBezTo>
                  <a:close/>
                  <a:moveTo>
                    <a:pt x="141" y="198"/>
                  </a:moveTo>
                  <a:cubicBezTo>
                    <a:pt x="141" y="213"/>
                    <a:pt x="129" y="224"/>
                    <a:pt x="115" y="224"/>
                  </a:cubicBezTo>
                  <a:cubicBezTo>
                    <a:pt x="100" y="224"/>
                    <a:pt x="88" y="213"/>
                    <a:pt x="88" y="198"/>
                  </a:cubicBezTo>
                  <a:cubicBezTo>
                    <a:pt x="88" y="151"/>
                    <a:pt x="88" y="151"/>
                    <a:pt x="88" y="151"/>
                  </a:cubicBezTo>
                  <a:cubicBezTo>
                    <a:pt x="88" y="136"/>
                    <a:pt x="100" y="124"/>
                    <a:pt x="115" y="124"/>
                  </a:cubicBezTo>
                  <a:cubicBezTo>
                    <a:pt x="129" y="124"/>
                    <a:pt x="141" y="136"/>
                    <a:pt x="141" y="151"/>
                  </a:cubicBezTo>
                  <a:lnTo>
                    <a:pt x="141" y="198"/>
                  </a:lnTo>
                  <a:close/>
                  <a:moveTo>
                    <a:pt x="265" y="198"/>
                  </a:moveTo>
                  <a:cubicBezTo>
                    <a:pt x="265" y="213"/>
                    <a:pt x="253" y="224"/>
                    <a:pt x="239" y="224"/>
                  </a:cubicBezTo>
                  <a:cubicBezTo>
                    <a:pt x="224" y="224"/>
                    <a:pt x="212" y="213"/>
                    <a:pt x="212" y="198"/>
                  </a:cubicBezTo>
                  <a:cubicBezTo>
                    <a:pt x="212" y="151"/>
                    <a:pt x="212" y="151"/>
                    <a:pt x="212" y="151"/>
                  </a:cubicBezTo>
                  <a:cubicBezTo>
                    <a:pt x="212" y="136"/>
                    <a:pt x="224" y="124"/>
                    <a:pt x="239" y="124"/>
                  </a:cubicBezTo>
                  <a:cubicBezTo>
                    <a:pt x="253" y="124"/>
                    <a:pt x="265" y="136"/>
                    <a:pt x="265" y="151"/>
                  </a:cubicBezTo>
                  <a:lnTo>
                    <a:pt x="265" y="198"/>
                  </a:ln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27" name="直接连接符 26"/>
          <p:cNvCxnSpPr/>
          <p:nvPr/>
        </p:nvCxnSpPr>
        <p:spPr>
          <a:xfrm>
            <a:off x="0" y="6634262"/>
            <a:ext cx="581025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6337300" y="6634262"/>
            <a:ext cx="584517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组合 34"/>
          <p:cNvGrpSpPr/>
          <p:nvPr/>
        </p:nvGrpSpPr>
        <p:grpSpPr>
          <a:xfrm>
            <a:off x="2574017" y="2779132"/>
            <a:ext cx="1579278" cy="1029796"/>
            <a:chOff x="2574017" y="2779132"/>
            <a:chExt cx="1579278" cy="1029796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42" r="91589" b="83099"/>
            <a:stretch>
              <a:fillRect/>
            </a:stretch>
          </p:blipFill>
          <p:spPr>
            <a:xfrm>
              <a:off x="3071539" y="2779132"/>
              <a:ext cx="606746" cy="606746"/>
            </a:xfrm>
            <a:prstGeom prst="rect">
              <a:avLst/>
            </a:prstGeom>
          </p:spPr>
        </p:pic>
        <p:sp>
          <p:nvSpPr>
            <p:cNvPr id="29" name="矩形 28"/>
            <p:cNvSpPr/>
            <p:nvPr/>
          </p:nvSpPr>
          <p:spPr>
            <a:xfrm>
              <a:off x="2574017" y="3439596"/>
              <a:ext cx="15792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定向设置隐身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306361" y="2766128"/>
            <a:ext cx="1579278" cy="1037617"/>
            <a:chOff x="5306361" y="2766128"/>
            <a:chExt cx="1579278" cy="1037617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03" t="6349" r="82225" b="82223"/>
            <a:stretch>
              <a:fillRect/>
            </a:stretch>
          </p:blipFill>
          <p:spPr>
            <a:xfrm>
              <a:off x="5781937" y="2766128"/>
              <a:ext cx="632754" cy="632754"/>
            </a:xfrm>
            <a:prstGeom prst="rect">
              <a:avLst/>
            </a:prstGeom>
          </p:spPr>
        </p:pic>
        <p:sp>
          <p:nvSpPr>
            <p:cNvPr id="30" name="矩形 29"/>
            <p:cNvSpPr/>
            <p:nvPr/>
          </p:nvSpPr>
          <p:spPr>
            <a:xfrm>
              <a:off x="5306361" y="3434413"/>
              <a:ext cx="15792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个性资料页面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163010" y="2791932"/>
            <a:ext cx="1579278" cy="1006210"/>
            <a:chOff x="8163010" y="2791932"/>
            <a:chExt cx="1579278" cy="100621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93" t="5726" r="72450" b="83777"/>
            <a:stretch>
              <a:fillRect/>
            </a:stretch>
          </p:blipFill>
          <p:spPr>
            <a:xfrm>
              <a:off x="8662076" y="2791932"/>
              <a:ext cx="581146" cy="581146"/>
            </a:xfrm>
            <a:prstGeom prst="rect">
              <a:avLst/>
            </a:prstGeom>
          </p:spPr>
        </p:pic>
        <p:sp>
          <p:nvSpPr>
            <p:cNvPr id="31" name="矩形 30"/>
            <p:cNvSpPr/>
            <p:nvPr/>
          </p:nvSpPr>
          <p:spPr>
            <a:xfrm>
              <a:off x="8163010" y="3428810"/>
              <a:ext cx="15792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专属会员标识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2599424" y="4380818"/>
            <a:ext cx="1569660" cy="1082391"/>
            <a:chOff x="2599424" y="4380818"/>
            <a:chExt cx="1569660" cy="1082391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75" t="5718" r="62755" b="82800"/>
            <a:stretch>
              <a:fillRect/>
            </a:stretch>
          </p:blipFill>
          <p:spPr>
            <a:xfrm>
              <a:off x="3071539" y="4380818"/>
              <a:ext cx="625430" cy="635683"/>
            </a:xfrm>
            <a:prstGeom prst="rect">
              <a:avLst/>
            </a:prstGeom>
          </p:spPr>
        </p:pic>
        <p:sp>
          <p:nvSpPr>
            <p:cNvPr id="32" name="矩形 31"/>
            <p:cNvSpPr/>
            <p:nvPr/>
          </p:nvSpPr>
          <p:spPr>
            <a:xfrm>
              <a:off x="2599424" y="5093877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更多筛选条件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318816" y="4380381"/>
            <a:ext cx="1569660" cy="1078947"/>
            <a:chOff x="5318816" y="4380381"/>
            <a:chExt cx="1569660" cy="107894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51" t="6405" r="52748" b="82105"/>
            <a:stretch>
              <a:fillRect/>
            </a:stretch>
          </p:blipFill>
          <p:spPr>
            <a:xfrm>
              <a:off x="5782338" y="4380381"/>
              <a:ext cx="620413" cy="636120"/>
            </a:xfrm>
            <a:prstGeom prst="rect">
              <a:avLst/>
            </a:prstGeom>
          </p:spPr>
        </p:pic>
        <p:sp>
          <p:nvSpPr>
            <p:cNvPr id="33" name="矩形 32"/>
            <p:cNvSpPr/>
            <p:nvPr/>
          </p:nvSpPr>
          <p:spPr>
            <a:xfrm>
              <a:off x="5318816" y="5089996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会员专属表情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167819" y="4348594"/>
            <a:ext cx="1569660" cy="1110734"/>
            <a:chOff x="8167819" y="4348594"/>
            <a:chExt cx="1569660" cy="1110734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40" t="5760" r="41302" b="82176"/>
            <a:stretch>
              <a:fillRect/>
            </a:stretch>
          </p:blipFill>
          <p:spPr>
            <a:xfrm>
              <a:off x="8571825" y="4348594"/>
              <a:ext cx="761649" cy="667907"/>
            </a:xfrm>
            <a:prstGeom prst="rect">
              <a:avLst/>
            </a:prstGeom>
          </p:spPr>
        </p:pic>
        <p:sp>
          <p:nvSpPr>
            <p:cNvPr id="34" name="矩形 33"/>
            <p:cNvSpPr/>
            <p:nvPr/>
          </p:nvSpPr>
          <p:spPr>
            <a:xfrm>
              <a:off x="8167819" y="5089996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关注上限提升</a:t>
              </a: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332689" y="2701646"/>
            <a:ext cx="103990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>
                <a:solidFill>
                  <a:schemeClr val="bg1">
                    <a:lumMod val="50000"/>
                  </a:schemeClr>
                </a:solidFill>
              </a:rPr>
              <a:t>Mar.16th</a:t>
            </a:r>
          </a:p>
          <a:p>
            <a:r>
              <a:rPr lang="en-US" altLang="zh-CN" sz="3200" dirty="0">
                <a:solidFill>
                  <a:schemeClr val="bg1">
                    <a:lumMod val="50000"/>
                  </a:schemeClr>
                </a:solidFill>
              </a:rPr>
              <a:t>2016</a:t>
            </a:r>
            <a:endParaRPr lang="zh-CN" alt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387840" y="808096"/>
            <a:ext cx="34163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dirty="0">
                <a:solidFill>
                  <a:srgbClr val="1E78E8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请输入你的标题</a:t>
            </a:r>
          </a:p>
        </p:txBody>
      </p:sp>
      <p:sp>
        <p:nvSpPr>
          <p:cNvPr id="9" name="矩形 8"/>
          <p:cNvSpPr/>
          <p:nvPr/>
        </p:nvSpPr>
        <p:spPr>
          <a:xfrm>
            <a:off x="4153295" y="1637169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请输入一段你的文字描述在这个位置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5958117" y="6490738"/>
            <a:ext cx="268343" cy="287047"/>
            <a:chOff x="1508125" y="1420813"/>
            <a:chExt cx="2232025" cy="2387600"/>
          </a:xfrm>
        </p:grpSpPr>
        <p:sp>
          <p:nvSpPr>
            <p:cNvPr id="16" name="Freeform 5"/>
            <p:cNvSpPr/>
            <p:nvPr/>
          </p:nvSpPr>
          <p:spPr bwMode="auto">
            <a:xfrm>
              <a:off x="1508125" y="1420813"/>
              <a:ext cx="2232025" cy="2387600"/>
            </a:xfrm>
            <a:custGeom>
              <a:avLst/>
              <a:gdLst>
                <a:gd name="T0" fmla="*/ 741 w 741"/>
                <a:gd name="T1" fmla="*/ 370 h 793"/>
                <a:gd name="T2" fmla="*/ 370 w 741"/>
                <a:gd name="T3" fmla="*/ 0 h 793"/>
                <a:gd name="T4" fmla="*/ 0 w 741"/>
                <a:gd name="T5" fmla="*/ 370 h 793"/>
                <a:gd name="T6" fmla="*/ 223 w 741"/>
                <a:gd name="T7" fmla="*/ 711 h 793"/>
                <a:gd name="T8" fmla="*/ 370 w 741"/>
                <a:gd name="T9" fmla="*/ 793 h 793"/>
                <a:gd name="T10" fmla="*/ 511 w 741"/>
                <a:gd name="T11" fmla="*/ 713 h 793"/>
                <a:gd name="T12" fmla="*/ 741 w 741"/>
                <a:gd name="T13" fmla="*/ 37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1" h="793">
                  <a:moveTo>
                    <a:pt x="741" y="370"/>
                  </a:moveTo>
                  <a:cubicBezTo>
                    <a:pt x="741" y="166"/>
                    <a:pt x="575" y="0"/>
                    <a:pt x="370" y="0"/>
                  </a:cubicBezTo>
                  <a:cubicBezTo>
                    <a:pt x="165" y="0"/>
                    <a:pt x="0" y="166"/>
                    <a:pt x="0" y="370"/>
                  </a:cubicBezTo>
                  <a:cubicBezTo>
                    <a:pt x="0" y="523"/>
                    <a:pt x="97" y="643"/>
                    <a:pt x="223" y="711"/>
                  </a:cubicBezTo>
                  <a:cubicBezTo>
                    <a:pt x="264" y="733"/>
                    <a:pt x="370" y="793"/>
                    <a:pt x="370" y="793"/>
                  </a:cubicBezTo>
                  <a:cubicBezTo>
                    <a:pt x="370" y="793"/>
                    <a:pt x="468" y="737"/>
                    <a:pt x="511" y="713"/>
                  </a:cubicBezTo>
                  <a:cubicBezTo>
                    <a:pt x="639" y="643"/>
                    <a:pt x="741" y="525"/>
                    <a:pt x="741" y="370"/>
                  </a:cubicBezTo>
                  <a:close/>
                </a:path>
              </a:pathLst>
            </a:custGeom>
            <a:solidFill>
              <a:srgbClr val="1E78E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2081213" y="1971676"/>
              <a:ext cx="1144588" cy="1095375"/>
            </a:xfrm>
            <a:custGeom>
              <a:avLst/>
              <a:gdLst>
                <a:gd name="T0" fmla="*/ 378 w 380"/>
                <a:gd name="T1" fmla="*/ 357 h 364"/>
                <a:gd name="T2" fmla="*/ 355 w 380"/>
                <a:gd name="T3" fmla="*/ 263 h 364"/>
                <a:gd name="T4" fmla="*/ 355 w 380"/>
                <a:gd name="T5" fmla="*/ 91 h 364"/>
                <a:gd name="T6" fmla="*/ 264 w 380"/>
                <a:gd name="T7" fmla="*/ 0 h 364"/>
                <a:gd name="T8" fmla="*/ 91 w 380"/>
                <a:gd name="T9" fmla="*/ 0 h 364"/>
                <a:gd name="T10" fmla="*/ 0 w 380"/>
                <a:gd name="T11" fmla="*/ 91 h 364"/>
                <a:gd name="T12" fmla="*/ 0 w 380"/>
                <a:gd name="T13" fmla="*/ 263 h 364"/>
                <a:gd name="T14" fmla="*/ 91 w 380"/>
                <a:gd name="T15" fmla="*/ 354 h 364"/>
                <a:gd name="T16" fmla="*/ 264 w 380"/>
                <a:gd name="T17" fmla="*/ 354 h 364"/>
                <a:gd name="T18" fmla="*/ 375 w 380"/>
                <a:gd name="T19" fmla="*/ 362 h 364"/>
                <a:gd name="T20" fmla="*/ 378 w 380"/>
                <a:gd name="T21" fmla="*/ 357 h 364"/>
                <a:gd name="T22" fmla="*/ 141 w 380"/>
                <a:gd name="T23" fmla="*/ 198 h 364"/>
                <a:gd name="T24" fmla="*/ 115 w 380"/>
                <a:gd name="T25" fmla="*/ 224 h 364"/>
                <a:gd name="T26" fmla="*/ 88 w 380"/>
                <a:gd name="T27" fmla="*/ 198 h 364"/>
                <a:gd name="T28" fmla="*/ 88 w 380"/>
                <a:gd name="T29" fmla="*/ 151 h 364"/>
                <a:gd name="T30" fmla="*/ 115 w 380"/>
                <a:gd name="T31" fmla="*/ 124 h 364"/>
                <a:gd name="T32" fmla="*/ 141 w 380"/>
                <a:gd name="T33" fmla="*/ 151 h 364"/>
                <a:gd name="T34" fmla="*/ 141 w 380"/>
                <a:gd name="T35" fmla="*/ 198 h 364"/>
                <a:gd name="T36" fmla="*/ 265 w 380"/>
                <a:gd name="T37" fmla="*/ 198 h 364"/>
                <a:gd name="T38" fmla="*/ 239 w 380"/>
                <a:gd name="T39" fmla="*/ 224 h 364"/>
                <a:gd name="T40" fmla="*/ 212 w 380"/>
                <a:gd name="T41" fmla="*/ 198 h 364"/>
                <a:gd name="T42" fmla="*/ 212 w 380"/>
                <a:gd name="T43" fmla="*/ 151 h 364"/>
                <a:gd name="T44" fmla="*/ 239 w 380"/>
                <a:gd name="T45" fmla="*/ 124 h 364"/>
                <a:gd name="T46" fmla="*/ 265 w 380"/>
                <a:gd name="T47" fmla="*/ 151 h 364"/>
                <a:gd name="T48" fmla="*/ 265 w 380"/>
                <a:gd name="T49" fmla="*/ 198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0" h="364">
                  <a:moveTo>
                    <a:pt x="378" y="357"/>
                  </a:moveTo>
                  <a:cubicBezTo>
                    <a:pt x="365" y="337"/>
                    <a:pt x="355" y="289"/>
                    <a:pt x="355" y="263"/>
                  </a:cubicBezTo>
                  <a:cubicBezTo>
                    <a:pt x="355" y="91"/>
                    <a:pt x="355" y="91"/>
                    <a:pt x="355" y="91"/>
                  </a:cubicBezTo>
                  <a:cubicBezTo>
                    <a:pt x="355" y="41"/>
                    <a:pt x="314" y="0"/>
                    <a:pt x="264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41" y="0"/>
                    <a:pt x="0" y="41"/>
                    <a:pt x="0" y="91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313"/>
                    <a:pt x="41" y="354"/>
                    <a:pt x="91" y="354"/>
                  </a:cubicBezTo>
                  <a:cubicBezTo>
                    <a:pt x="264" y="354"/>
                    <a:pt x="264" y="354"/>
                    <a:pt x="264" y="354"/>
                  </a:cubicBezTo>
                  <a:cubicBezTo>
                    <a:pt x="284" y="354"/>
                    <a:pt x="357" y="352"/>
                    <a:pt x="375" y="362"/>
                  </a:cubicBezTo>
                  <a:cubicBezTo>
                    <a:pt x="377" y="364"/>
                    <a:pt x="380" y="361"/>
                    <a:pt x="378" y="357"/>
                  </a:cubicBezTo>
                  <a:close/>
                  <a:moveTo>
                    <a:pt x="141" y="198"/>
                  </a:moveTo>
                  <a:cubicBezTo>
                    <a:pt x="141" y="213"/>
                    <a:pt x="129" y="224"/>
                    <a:pt x="115" y="224"/>
                  </a:cubicBezTo>
                  <a:cubicBezTo>
                    <a:pt x="100" y="224"/>
                    <a:pt x="88" y="213"/>
                    <a:pt x="88" y="198"/>
                  </a:cubicBezTo>
                  <a:cubicBezTo>
                    <a:pt x="88" y="151"/>
                    <a:pt x="88" y="151"/>
                    <a:pt x="88" y="151"/>
                  </a:cubicBezTo>
                  <a:cubicBezTo>
                    <a:pt x="88" y="136"/>
                    <a:pt x="100" y="124"/>
                    <a:pt x="115" y="124"/>
                  </a:cubicBezTo>
                  <a:cubicBezTo>
                    <a:pt x="129" y="124"/>
                    <a:pt x="141" y="136"/>
                    <a:pt x="141" y="151"/>
                  </a:cubicBezTo>
                  <a:lnTo>
                    <a:pt x="141" y="198"/>
                  </a:lnTo>
                  <a:close/>
                  <a:moveTo>
                    <a:pt x="265" y="198"/>
                  </a:moveTo>
                  <a:cubicBezTo>
                    <a:pt x="265" y="213"/>
                    <a:pt x="253" y="224"/>
                    <a:pt x="239" y="224"/>
                  </a:cubicBezTo>
                  <a:cubicBezTo>
                    <a:pt x="224" y="224"/>
                    <a:pt x="212" y="213"/>
                    <a:pt x="212" y="198"/>
                  </a:cubicBezTo>
                  <a:cubicBezTo>
                    <a:pt x="212" y="151"/>
                    <a:pt x="212" y="151"/>
                    <a:pt x="212" y="151"/>
                  </a:cubicBezTo>
                  <a:cubicBezTo>
                    <a:pt x="212" y="136"/>
                    <a:pt x="224" y="124"/>
                    <a:pt x="239" y="124"/>
                  </a:cubicBezTo>
                  <a:cubicBezTo>
                    <a:pt x="253" y="124"/>
                    <a:pt x="265" y="136"/>
                    <a:pt x="265" y="151"/>
                  </a:cubicBezTo>
                  <a:lnTo>
                    <a:pt x="265" y="198"/>
                  </a:ln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19" name="直接连接符 18"/>
          <p:cNvCxnSpPr/>
          <p:nvPr/>
        </p:nvCxnSpPr>
        <p:spPr>
          <a:xfrm>
            <a:off x="0" y="6634262"/>
            <a:ext cx="581025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6337300" y="6634262"/>
            <a:ext cx="584517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1385711" y="2701646"/>
            <a:ext cx="933856" cy="0"/>
          </a:xfrm>
          <a:prstGeom prst="line">
            <a:avLst/>
          </a:prstGeom>
          <a:ln w="31750">
            <a:solidFill>
              <a:srgbClr val="1E78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2714359" y="2590057"/>
            <a:ext cx="4570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请输入一段你要说的话，这是一个小标题。</a:t>
            </a:r>
          </a:p>
        </p:txBody>
      </p:sp>
      <p:sp>
        <p:nvSpPr>
          <p:cNvPr id="11" name="矩形 10"/>
          <p:cNvSpPr/>
          <p:nvPr/>
        </p:nvSpPr>
        <p:spPr>
          <a:xfrm>
            <a:off x="2714359" y="2964375"/>
            <a:ext cx="79320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北京时间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3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月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15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日，移动社交平台陌陌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(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纳斯达克股票代码：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MOMO)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发布了截至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2015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年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12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月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31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日的第四季度及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2015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年全年未经审计的财报。财报显示，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2015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年第四季度，陌陌净营收达到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3950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万美元，同比增长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113%;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归属于陌陌的净利润为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1180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万美元，持续四个季度实现盈利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2825405" y="3723927"/>
            <a:ext cx="7733489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1332689" y="4584068"/>
            <a:ext cx="933856" cy="0"/>
          </a:xfrm>
          <a:prstGeom prst="line">
            <a:avLst/>
          </a:prstGeom>
          <a:ln w="31750">
            <a:solidFill>
              <a:srgbClr val="1E78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1279667" y="4584068"/>
            <a:ext cx="103990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>
                <a:solidFill>
                  <a:schemeClr val="bg1">
                    <a:lumMod val="50000"/>
                  </a:schemeClr>
                </a:solidFill>
              </a:rPr>
              <a:t>Feb.21th</a:t>
            </a:r>
          </a:p>
          <a:p>
            <a:r>
              <a:rPr lang="en-US" altLang="zh-CN" sz="3200" dirty="0">
                <a:solidFill>
                  <a:schemeClr val="bg1">
                    <a:lumMod val="50000"/>
                  </a:schemeClr>
                </a:solidFill>
              </a:rPr>
              <a:t>2016</a:t>
            </a:r>
            <a:endParaRPr lang="zh-CN" alt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661337" y="4472479"/>
            <a:ext cx="5314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陌陌首届商业合作伙伴峰会召开 挖掘平台商业价值</a:t>
            </a:r>
          </a:p>
        </p:txBody>
      </p:sp>
      <p:sp>
        <p:nvSpPr>
          <p:cNvPr id="25" name="矩形 24"/>
          <p:cNvSpPr/>
          <p:nvPr/>
        </p:nvSpPr>
        <p:spPr>
          <a:xfrm>
            <a:off x="2661337" y="4846797"/>
            <a:ext cx="79320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近日，陌陌公司（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NASDAQ:MOMO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）在北京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JW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万豪酒店召开首届全国商业合作伙伴峰会。本次峰会主题是“总有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NewBiz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在身边”，来自全国各地的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150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多家广告代理商参加了此次峰会。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2772383" y="5606349"/>
            <a:ext cx="7733489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99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99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99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99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07" b="4818"/>
          <a:stretch>
            <a:fillRect/>
          </a:stretch>
        </p:blipFill>
        <p:spPr>
          <a:xfrm>
            <a:off x="0" y="-133350"/>
            <a:ext cx="12192000" cy="701675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-133350"/>
            <a:ext cx="12192000" cy="701675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663282" y="2725690"/>
            <a:ext cx="486543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陌陌附近活动</a:t>
            </a:r>
            <a:endParaRPr lang="en-US" altLang="zh-CN" sz="3600" b="1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请输入你的宣传话语在这里</a:t>
            </a:r>
            <a:r>
              <a:rPr lang="en-US" altLang="zh-CN" sz="20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,</a:t>
            </a:r>
            <a:r>
              <a:rPr lang="zh-CN" altLang="en-US" sz="20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这是一长段话</a:t>
            </a:r>
            <a:endParaRPr lang="en-US" altLang="zh-CN" sz="2000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295386" y="4440906"/>
            <a:ext cx="1601225" cy="514350"/>
            <a:chOff x="5295386" y="4440906"/>
            <a:chExt cx="1601225" cy="514350"/>
          </a:xfrm>
        </p:grpSpPr>
        <p:sp>
          <p:nvSpPr>
            <p:cNvPr id="5" name="矩形 4"/>
            <p:cNvSpPr/>
            <p:nvPr/>
          </p:nvSpPr>
          <p:spPr>
            <a:xfrm>
              <a:off x="5295386" y="4440906"/>
              <a:ext cx="1601225" cy="514350"/>
            </a:xfrm>
            <a:prstGeom prst="rect">
              <a:avLst/>
            </a:prstGeom>
            <a:solidFill>
              <a:srgbClr val="1E78E8"/>
            </a:solidFill>
            <a:ln w="12700">
              <a:solidFill>
                <a:srgbClr val="1E78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542001" y="4513415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我要参加</a:t>
              </a: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35" t="18826" r="41102" b="69968"/>
          <a:stretch>
            <a:fillRect/>
          </a:stretch>
        </p:blipFill>
        <p:spPr>
          <a:xfrm>
            <a:off x="5745886" y="2212691"/>
            <a:ext cx="700227" cy="6432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.momocdn.com/static/w5/img/website/item1.jpg?201411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135" y="2300051"/>
            <a:ext cx="2342865" cy="347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460" y="2300051"/>
            <a:ext cx="2342865" cy="347390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35" y="2300051"/>
            <a:ext cx="2342865" cy="347390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735" y="2300051"/>
            <a:ext cx="2342865" cy="347390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387840" y="808096"/>
            <a:ext cx="3416320" cy="8290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dirty="0">
                <a:solidFill>
                  <a:srgbClr val="1E78E8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总有新奇在身边</a:t>
            </a:r>
          </a:p>
        </p:txBody>
      </p:sp>
      <p:sp>
        <p:nvSpPr>
          <p:cNvPr id="9" name="矩形 8"/>
          <p:cNvSpPr/>
          <p:nvPr/>
        </p:nvSpPr>
        <p:spPr>
          <a:xfrm>
            <a:off x="4153295" y="1637169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请输入一段你的文字描述在这个位置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5958117" y="6490738"/>
            <a:ext cx="268343" cy="287047"/>
            <a:chOff x="1508125" y="1420813"/>
            <a:chExt cx="2232025" cy="2387600"/>
          </a:xfrm>
        </p:grpSpPr>
        <p:sp>
          <p:nvSpPr>
            <p:cNvPr id="16" name="Freeform 5"/>
            <p:cNvSpPr/>
            <p:nvPr/>
          </p:nvSpPr>
          <p:spPr bwMode="auto">
            <a:xfrm>
              <a:off x="1508125" y="1420813"/>
              <a:ext cx="2232025" cy="2387600"/>
            </a:xfrm>
            <a:custGeom>
              <a:avLst/>
              <a:gdLst>
                <a:gd name="T0" fmla="*/ 741 w 741"/>
                <a:gd name="T1" fmla="*/ 370 h 793"/>
                <a:gd name="T2" fmla="*/ 370 w 741"/>
                <a:gd name="T3" fmla="*/ 0 h 793"/>
                <a:gd name="T4" fmla="*/ 0 w 741"/>
                <a:gd name="T5" fmla="*/ 370 h 793"/>
                <a:gd name="T6" fmla="*/ 223 w 741"/>
                <a:gd name="T7" fmla="*/ 711 h 793"/>
                <a:gd name="T8" fmla="*/ 370 w 741"/>
                <a:gd name="T9" fmla="*/ 793 h 793"/>
                <a:gd name="T10" fmla="*/ 511 w 741"/>
                <a:gd name="T11" fmla="*/ 713 h 793"/>
                <a:gd name="T12" fmla="*/ 741 w 741"/>
                <a:gd name="T13" fmla="*/ 37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1" h="793">
                  <a:moveTo>
                    <a:pt x="741" y="370"/>
                  </a:moveTo>
                  <a:cubicBezTo>
                    <a:pt x="741" y="166"/>
                    <a:pt x="575" y="0"/>
                    <a:pt x="370" y="0"/>
                  </a:cubicBezTo>
                  <a:cubicBezTo>
                    <a:pt x="165" y="0"/>
                    <a:pt x="0" y="166"/>
                    <a:pt x="0" y="370"/>
                  </a:cubicBezTo>
                  <a:cubicBezTo>
                    <a:pt x="0" y="523"/>
                    <a:pt x="97" y="643"/>
                    <a:pt x="223" y="711"/>
                  </a:cubicBezTo>
                  <a:cubicBezTo>
                    <a:pt x="264" y="733"/>
                    <a:pt x="370" y="793"/>
                    <a:pt x="370" y="793"/>
                  </a:cubicBezTo>
                  <a:cubicBezTo>
                    <a:pt x="370" y="793"/>
                    <a:pt x="468" y="737"/>
                    <a:pt x="511" y="713"/>
                  </a:cubicBezTo>
                  <a:cubicBezTo>
                    <a:pt x="639" y="643"/>
                    <a:pt x="741" y="525"/>
                    <a:pt x="741" y="370"/>
                  </a:cubicBezTo>
                  <a:close/>
                </a:path>
              </a:pathLst>
            </a:custGeom>
            <a:solidFill>
              <a:srgbClr val="1E78E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2081213" y="1971676"/>
              <a:ext cx="1144588" cy="1095375"/>
            </a:xfrm>
            <a:custGeom>
              <a:avLst/>
              <a:gdLst>
                <a:gd name="T0" fmla="*/ 378 w 380"/>
                <a:gd name="T1" fmla="*/ 357 h 364"/>
                <a:gd name="T2" fmla="*/ 355 w 380"/>
                <a:gd name="T3" fmla="*/ 263 h 364"/>
                <a:gd name="T4" fmla="*/ 355 w 380"/>
                <a:gd name="T5" fmla="*/ 91 h 364"/>
                <a:gd name="T6" fmla="*/ 264 w 380"/>
                <a:gd name="T7" fmla="*/ 0 h 364"/>
                <a:gd name="T8" fmla="*/ 91 w 380"/>
                <a:gd name="T9" fmla="*/ 0 h 364"/>
                <a:gd name="T10" fmla="*/ 0 w 380"/>
                <a:gd name="T11" fmla="*/ 91 h 364"/>
                <a:gd name="T12" fmla="*/ 0 w 380"/>
                <a:gd name="T13" fmla="*/ 263 h 364"/>
                <a:gd name="T14" fmla="*/ 91 w 380"/>
                <a:gd name="T15" fmla="*/ 354 h 364"/>
                <a:gd name="T16" fmla="*/ 264 w 380"/>
                <a:gd name="T17" fmla="*/ 354 h 364"/>
                <a:gd name="T18" fmla="*/ 375 w 380"/>
                <a:gd name="T19" fmla="*/ 362 h 364"/>
                <a:gd name="T20" fmla="*/ 378 w 380"/>
                <a:gd name="T21" fmla="*/ 357 h 364"/>
                <a:gd name="T22" fmla="*/ 141 w 380"/>
                <a:gd name="T23" fmla="*/ 198 h 364"/>
                <a:gd name="T24" fmla="*/ 115 w 380"/>
                <a:gd name="T25" fmla="*/ 224 h 364"/>
                <a:gd name="T26" fmla="*/ 88 w 380"/>
                <a:gd name="T27" fmla="*/ 198 h 364"/>
                <a:gd name="T28" fmla="*/ 88 w 380"/>
                <a:gd name="T29" fmla="*/ 151 h 364"/>
                <a:gd name="T30" fmla="*/ 115 w 380"/>
                <a:gd name="T31" fmla="*/ 124 h 364"/>
                <a:gd name="T32" fmla="*/ 141 w 380"/>
                <a:gd name="T33" fmla="*/ 151 h 364"/>
                <a:gd name="T34" fmla="*/ 141 w 380"/>
                <a:gd name="T35" fmla="*/ 198 h 364"/>
                <a:gd name="T36" fmla="*/ 265 w 380"/>
                <a:gd name="T37" fmla="*/ 198 h 364"/>
                <a:gd name="T38" fmla="*/ 239 w 380"/>
                <a:gd name="T39" fmla="*/ 224 h 364"/>
                <a:gd name="T40" fmla="*/ 212 w 380"/>
                <a:gd name="T41" fmla="*/ 198 h 364"/>
                <a:gd name="T42" fmla="*/ 212 w 380"/>
                <a:gd name="T43" fmla="*/ 151 h 364"/>
                <a:gd name="T44" fmla="*/ 239 w 380"/>
                <a:gd name="T45" fmla="*/ 124 h 364"/>
                <a:gd name="T46" fmla="*/ 265 w 380"/>
                <a:gd name="T47" fmla="*/ 151 h 364"/>
                <a:gd name="T48" fmla="*/ 265 w 380"/>
                <a:gd name="T49" fmla="*/ 198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0" h="364">
                  <a:moveTo>
                    <a:pt x="378" y="357"/>
                  </a:moveTo>
                  <a:cubicBezTo>
                    <a:pt x="365" y="337"/>
                    <a:pt x="355" y="289"/>
                    <a:pt x="355" y="263"/>
                  </a:cubicBezTo>
                  <a:cubicBezTo>
                    <a:pt x="355" y="91"/>
                    <a:pt x="355" y="91"/>
                    <a:pt x="355" y="91"/>
                  </a:cubicBezTo>
                  <a:cubicBezTo>
                    <a:pt x="355" y="41"/>
                    <a:pt x="314" y="0"/>
                    <a:pt x="264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41" y="0"/>
                    <a:pt x="0" y="41"/>
                    <a:pt x="0" y="91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313"/>
                    <a:pt x="41" y="354"/>
                    <a:pt x="91" y="354"/>
                  </a:cubicBezTo>
                  <a:cubicBezTo>
                    <a:pt x="264" y="354"/>
                    <a:pt x="264" y="354"/>
                    <a:pt x="264" y="354"/>
                  </a:cubicBezTo>
                  <a:cubicBezTo>
                    <a:pt x="284" y="354"/>
                    <a:pt x="357" y="352"/>
                    <a:pt x="375" y="362"/>
                  </a:cubicBezTo>
                  <a:cubicBezTo>
                    <a:pt x="377" y="364"/>
                    <a:pt x="380" y="361"/>
                    <a:pt x="378" y="357"/>
                  </a:cubicBezTo>
                  <a:close/>
                  <a:moveTo>
                    <a:pt x="141" y="198"/>
                  </a:moveTo>
                  <a:cubicBezTo>
                    <a:pt x="141" y="213"/>
                    <a:pt x="129" y="224"/>
                    <a:pt x="115" y="224"/>
                  </a:cubicBezTo>
                  <a:cubicBezTo>
                    <a:pt x="100" y="224"/>
                    <a:pt x="88" y="213"/>
                    <a:pt x="88" y="198"/>
                  </a:cubicBezTo>
                  <a:cubicBezTo>
                    <a:pt x="88" y="151"/>
                    <a:pt x="88" y="151"/>
                    <a:pt x="88" y="151"/>
                  </a:cubicBezTo>
                  <a:cubicBezTo>
                    <a:pt x="88" y="136"/>
                    <a:pt x="100" y="124"/>
                    <a:pt x="115" y="124"/>
                  </a:cubicBezTo>
                  <a:cubicBezTo>
                    <a:pt x="129" y="124"/>
                    <a:pt x="141" y="136"/>
                    <a:pt x="141" y="151"/>
                  </a:cubicBezTo>
                  <a:lnTo>
                    <a:pt x="141" y="198"/>
                  </a:lnTo>
                  <a:close/>
                  <a:moveTo>
                    <a:pt x="265" y="198"/>
                  </a:moveTo>
                  <a:cubicBezTo>
                    <a:pt x="265" y="213"/>
                    <a:pt x="253" y="224"/>
                    <a:pt x="239" y="224"/>
                  </a:cubicBezTo>
                  <a:cubicBezTo>
                    <a:pt x="224" y="224"/>
                    <a:pt x="212" y="213"/>
                    <a:pt x="212" y="198"/>
                  </a:cubicBezTo>
                  <a:cubicBezTo>
                    <a:pt x="212" y="151"/>
                    <a:pt x="212" y="151"/>
                    <a:pt x="212" y="151"/>
                  </a:cubicBezTo>
                  <a:cubicBezTo>
                    <a:pt x="212" y="136"/>
                    <a:pt x="224" y="124"/>
                    <a:pt x="239" y="124"/>
                  </a:cubicBezTo>
                  <a:cubicBezTo>
                    <a:pt x="253" y="124"/>
                    <a:pt x="265" y="136"/>
                    <a:pt x="265" y="151"/>
                  </a:cubicBezTo>
                  <a:lnTo>
                    <a:pt x="265" y="198"/>
                  </a:ln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19" name="直接连接符 18"/>
          <p:cNvCxnSpPr/>
          <p:nvPr/>
        </p:nvCxnSpPr>
        <p:spPr>
          <a:xfrm>
            <a:off x="0" y="6634262"/>
            <a:ext cx="581025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6337300" y="6634262"/>
            <a:ext cx="584517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691631" y="806466"/>
            <a:ext cx="4801314" cy="8370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dirty="0">
                <a:solidFill>
                  <a:srgbClr val="1E78E8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超过一亿人的社交选择</a:t>
            </a:r>
          </a:p>
        </p:txBody>
      </p:sp>
      <p:sp>
        <p:nvSpPr>
          <p:cNvPr id="9" name="矩形 8"/>
          <p:cNvSpPr/>
          <p:nvPr/>
        </p:nvSpPr>
        <p:spPr>
          <a:xfrm>
            <a:off x="4114800" y="1628135"/>
            <a:ext cx="39477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请输入一段你的文字描述在这个位置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5958117" y="6490738"/>
            <a:ext cx="268343" cy="287047"/>
            <a:chOff x="1508125" y="1420813"/>
            <a:chExt cx="2232025" cy="2387600"/>
          </a:xfrm>
        </p:grpSpPr>
        <p:sp>
          <p:nvSpPr>
            <p:cNvPr id="16" name="Freeform 5"/>
            <p:cNvSpPr/>
            <p:nvPr/>
          </p:nvSpPr>
          <p:spPr bwMode="auto">
            <a:xfrm>
              <a:off x="1508125" y="1420813"/>
              <a:ext cx="2232025" cy="2387600"/>
            </a:xfrm>
            <a:custGeom>
              <a:avLst/>
              <a:gdLst>
                <a:gd name="T0" fmla="*/ 741 w 741"/>
                <a:gd name="T1" fmla="*/ 370 h 793"/>
                <a:gd name="T2" fmla="*/ 370 w 741"/>
                <a:gd name="T3" fmla="*/ 0 h 793"/>
                <a:gd name="T4" fmla="*/ 0 w 741"/>
                <a:gd name="T5" fmla="*/ 370 h 793"/>
                <a:gd name="T6" fmla="*/ 223 w 741"/>
                <a:gd name="T7" fmla="*/ 711 h 793"/>
                <a:gd name="T8" fmla="*/ 370 w 741"/>
                <a:gd name="T9" fmla="*/ 793 h 793"/>
                <a:gd name="T10" fmla="*/ 511 w 741"/>
                <a:gd name="T11" fmla="*/ 713 h 793"/>
                <a:gd name="T12" fmla="*/ 741 w 741"/>
                <a:gd name="T13" fmla="*/ 37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1" h="793">
                  <a:moveTo>
                    <a:pt x="741" y="370"/>
                  </a:moveTo>
                  <a:cubicBezTo>
                    <a:pt x="741" y="166"/>
                    <a:pt x="575" y="0"/>
                    <a:pt x="370" y="0"/>
                  </a:cubicBezTo>
                  <a:cubicBezTo>
                    <a:pt x="165" y="0"/>
                    <a:pt x="0" y="166"/>
                    <a:pt x="0" y="370"/>
                  </a:cubicBezTo>
                  <a:cubicBezTo>
                    <a:pt x="0" y="523"/>
                    <a:pt x="97" y="643"/>
                    <a:pt x="223" y="711"/>
                  </a:cubicBezTo>
                  <a:cubicBezTo>
                    <a:pt x="264" y="733"/>
                    <a:pt x="370" y="793"/>
                    <a:pt x="370" y="793"/>
                  </a:cubicBezTo>
                  <a:cubicBezTo>
                    <a:pt x="370" y="793"/>
                    <a:pt x="468" y="737"/>
                    <a:pt x="511" y="713"/>
                  </a:cubicBezTo>
                  <a:cubicBezTo>
                    <a:pt x="639" y="643"/>
                    <a:pt x="741" y="525"/>
                    <a:pt x="741" y="370"/>
                  </a:cubicBezTo>
                  <a:close/>
                </a:path>
              </a:pathLst>
            </a:custGeom>
            <a:solidFill>
              <a:srgbClr val="1E78E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2081213" y="1971676"/>
              <a:ext cx="1144588" cy="1095375"/>
            </a:xfrm>
            <a:custGeom>
              <a:avLst/>
              <a:gdLst>
                <a:gd name="T0" fmla="*/ 378 w 380"/>
                <a:gd name="T1" fmla="*/ 357 h 364"/>
                <a:gd name="T2" fmla="*/ 355 w 380"/>
                <a:gd name="T3" fmla="*/ 263 h 364"/>
                <a:gd name="T4" fmla="*/ 355 w 380"/>
                <a:gd name="T5" fmla="*/ 91 h 364"/>
                <a:gd name="T6" fmla="*/ 264 w 380"/>
                <a:gd name="T7" fmla="*/ 0 h 364"/>
                <a:gd name="T8" fmla="*/ 91 w 380"/>
                <a:gd name="T9" fmla="*/ 0 h 364"/>
                <a:gd name="T10" fmla="*/ 0 w 380"/>
                <a:gd name="T11" fmla="*/ 91 h 364"/>
                <a:gd name="T12" fmla="*/ 0 w 380"/>
                <a:gd name="T13" fmla="*/ 263 h 364"/>
                <a:gd name="T14" fmla="*/ 91 w 380"/>
                <a:gd name="T15" fmla="*/ 354 h 364"/>
                <a:gd name="T16" fmla="*/ 264 w 380"/>
                <a:gd name="T17" fmla="*/ 354 h 364"/>
                <a:gd name="T18" fmla="*/ 375 w 380"/>
                <a:gd name="T19" fmla="*/ 362 h 364"/>
                <a:gd name="T20" fmla="*/ 378 w 380"/>
                <a:gd name="T21" fmla="*/ 357 h 364"/>
                <a:gd name="T22" fmla="*/ 141 w 380"/>
                <a:gd name="T23" fmla="*/ 198 h 364"/>
                <a:gd name="T24" fmla="*/ 115 w 380"/>
                <a:gd name="T25" fmla="*/ 224 h 364"/>
                <a:gd name="T26" fmla="*/ 88 w 380"/>
                <a:gd name="T27" fmla="*/ 198 h 364"/>
                <a:gd name="T28" fmla="*/ 88 w 380"/>
                <a:gd name="T29" fmla="*/ 151 h 364"/>
                <a:gd name="T30" fmla="*/ 115 w 380"/>
                <a:gd name="T31" fmla="*/ 124 h 364"/>
                <a:gd name="T32" fmla="*/ 141 w 380"/>
                <a:gd name="T33" fmla="*/ 151 h 364"/>
                <a:gd name="T34" fmla="*/ 141 w 380"/>
                <a:gd name="T35" fmla="*/ 198 h 364"/>
                <a:gd name="T36" fmla="*/ 265 w 380"/>
                <a:gd name="T37" fmla="*/ 198 h 364"/>
                <a:gd name="T38" fmla="*/ 239 w 380"/>
                <a:gd name="T39" fmla="*/ 224 h 364"/>
                <a:gd name="T40" fmla="*/ 212 w 380"/>
                <a:gd name="T41" fmla="*/ 198 h 364"/>
                <a:gd name="T42" fmla="*/ 212 w 380"/>
                <a:gd name="T43" fmla="*/ 151 h 364"/>
                <a:gd name="T44" fmla="*/ 239 w 380"/>
                <a:gd name="T45" fmla="*/ 124 h 364"/>
                <a:gd name="T46" fmla="*/ 265 w 380"/>
                <a:gd name="T47" fmla="*/ 151 h 364"/>
                <a:gd name="T48" fmla="*/ 265 w 380"/>
                <a:gd name="T49" fmla="*/ 198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0" h="364">
                  <a:moveTo>
                    <a:pt x="378" y="357"/>
                  </a:moveTo>
                  <a:cubicBezTo>
                    <a:pt x="365" y="337"/>
                    <a:pt x="355" y="289"/>
                    <a:pt x="355" y="263"/>
                  </a:cubicBezTo>
                  <a:cubicBezTo>
                    <a:pt x="355" y="91"/>
                    <a:pt x="355" y="91"/>
                    <a:pt x="355" y="91"/>
                  </a:cubicBezTo>
                  <a:cubicBezTo>
                    <a:pt x="355" y="41"/>
                    <a:pt x="314" y="0"/>
                    <a:pt x="264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41" y="0"/>
                    <a:pt x="0" y="41"/>
                    <a:pt x="0" y="91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313"/>
                    <a:pt x="41" y="354"/>
                    <a:pt x="91" y="354"/>
                  </a:cubicBezTo>
                  <a:cubicBezTo>
                    <a:pt x="264" y="354"/>
                    <a:pt x="264" y="354"/>
                    <a:pt x="264" y="354"/>
                  </a:cubicBezTo>
                  <a:cubicBezTo>
                    <a:pt x="284" y="354"/>
                    <a:pt x="357" y="352"/>
                    <a:pt x="375" y="362"/>
                  </a:cubicBezTo>
                  <a:cubicBezTo>
                    <a:pt x="377" y="364"/>
                    <a:pt x="380" y="361"/>
                    <a:pt x="378" y="357"/>
                  </a:cubicBezTo>
                  <a:close/>
                  <a:moveTo>
                    <a:pt x="141" y="198"/>
                  </a:moveTo>
                  <a:cubicBezTo>
                    <a:pt x="141" y="213"/>
                    <a:pt x="129" y="224"/>
                    <a:pt x="115" y="224"/>
                  </a:cubicBezTo>
                  <a:cubicBezTo>
                    <a:pt x="100" y="224"/>
                    <a:pt x="88" y="213"/>
                    <a:pt x="88" y="198"/>
                  </a:cubicBezTo>
                  <a:cubicBezTo>
                    <a:pt x="88" y="151"/>
                    <a:pt x="88" y="151"/>
                    <a:pt x="88" y="151"/>
                  </a:cubicBezTo>
                  <a:cubicBezTo>
                    <a:pt x="88" y="136"/>
                    <a:pt x="100" y="124"/>
                    <a:pt x="115" y="124"/>
                  </a:cubicBezTo>
                  <a:cubicBezTo>
                    <a:pt x="129" y="124"/>
                    <a:pt x="141" y="136"/>
                    <a:pt x="141" y="151"/>
                  </a:cubicBezTo>
                  <a:lnTo>
                    <a:pt x="141" y="198"/>
                  </a:lnTo>
                  <a:close/>
                  <a:moveTo>
                    <a:pt x="265" y="198"/>
                  </a:moveTo>
                  <a:cubicBezTo>
                    <a:pt x="265" y="213"/>
                    <a:pt x="253" y="224"/>
                    <a:pt x="239" y="224"/>
                  </a:cubicBezTo>
                  <a:cubicBezTo>
                    <a:pt x="224" y="224"/>
                    <a:pt x="212" y="213"/>
                    <a:pt x="212" y="198"/>
                  </a:cubicBezTo>
                  <a:cubicBezTo>
                    <a:pt x="212" y="151"/>
                    <a:pt x="212" y="151"/>
                    <a:pt x="212" y="151"/>
                  </a:cubicBezTo>
                  <a:cubicBezTo>
                    <a:pt x="212" y="136"/>
                    <a:pt x="224" y="124"/>
                    <a:pt x="239" y="124"/>
                  </a:cubicBezTo>
                  <a:cubicBezTo>
                    <a:pt x="253" y="124"/>
                    <a:pt x="265" y="136"/>
                    <a:pt x="265" y="151"/>
                  </a:cubicBezTo>
                  <a:lnTo>
                    <a:pt x="265" y="198"/>
                  </a:ln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19" name="直接连接符 18"/>
          <p:cNvCxnSpPr/>
          <p:nvPr/>
        </p:nvCxnSpPr>
        <p:spPr>
          <a:xfrm>
            <a:off x="0" y="6634262"/>
            <a:ext cx="581025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6337300" y="6634262"/>
            <a:ext cx="584517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49" y="2215246"/>
            <a:ext cx="1390650" cy="139065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992" y="2215246"/>
            <a:ext cx="1390650" cy="139065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646" y="3663955"/>
            <a:ext cx="2457450" cy="245745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942" y="2215246"/>
            <a:ext cx="2457450" cy="245745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269" y="3663955"/>
            <a:ext cx="1158109" cy="245745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276" y="2215246"/>
            <a:ext cx="1171575" cy="248602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266" y="3635380"/>
            <a:ext cx="1171575" cy="248602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683" y="2215246"/>
            <a:ext cx="2238375" cy="139065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735" y="2215246"/>
            <a:ext cx="2238375" cy="139065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27" y="3663955"/>
            <a:ext cx="2457450" cy="24574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34" y="4730755"/>
            <a:ext cx="1390651" cy="1390651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328" y="4730755"/>
            <a:ext cx="2238375" cy="139065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691631" y="806466"/>
            <a:ext cx="4801314" cy="8370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dirty="0">
                <a:solidFill>
                  <a:srgbClr val="1E78E8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超过一亿人的社交选择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5958117" y="6490738"/>
            <a:ext cx="268343" cy="287047"/>
            <a:chOff x="1508125" y="1420813"/>
            <a:chExt cx="2232025" cy="2387600"/>
          </a:xfrm>
        </p:grpSpPr>
        <p:sp>
          <p:nvSpPr>
            <p:cNvPr id="16" name="Freeform 5"/>
            <p:cNvSpPr/>
            <p:nvPr/>
          </p:nvSpPr>
          <p:spPr bwMode="auto">
            <a:xfrm>
              <a:off x="1508125" y="1420813"/>
              <a:ext cx="2232025" cy="2387600"/>
            </a:xfrm>
            <a:custGeom>
              <a:avLst/>
              <a:gdLst>
                <a:gd name="T0" fmla="*/ 741 w 741"/>
                <a:gd name="T1" fmla="*/ 370 h 793"/>
                <a:gd name="T2" fmla="*/ 370 w 741"/>
                <a:gd name="T3" fmla="*/ 0 h 793"/>
                <a:gd name="T4" fmla="*/ 0 w 741"/>
                <a:gd name="T5" fmla="*/ 370 h 793"/>
                <a:gd name="T6" fmla="*/ 223 w 741"/>
                <a:gd name="T7" fmla="*/ 711 h 793"/>
                <a:gd name="T8" fmla="*/ 370 w 741"/>
                <a:gd name="T9" fmla="*/ 793 h 793"/>
                <a:gd name="T10" fmla="*/ 511 w 741"/>
                <a:gd name="T11" fmla="*/ 713 h 793"/>
                <a:gd name="T12" fmla="*/ 741 w 741"/>
                <a:gd name="T13" fmla="*/ 37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1" h="793">
                  <a:moveTo>
                    <a:pt x="741" y="370"/>
                  </a:moveTo>
                  <a:cubicBezTo>
                    <a:pt x="741" y="166"/>
                    <a:pt x="575" y="0"/>
                    <a:pt x="370" y="0"/>
                  </a:cubicBezTo>
                  <a:cubicBezTo>
                    <a:pt x="165" y="0"/>
                    <a:pt x="0" y="166"/>
                    <a:pt x="0" y="370"/>
                  </a:cubicBezTo>
                  <a:cubicBezTo>
                    <a:pt x="0" y="523"/>
                    <a:pt x="97" y="643"/>
                    <a:pt x="223" y="711"/>
                  </a:cubicBezTo>
                  <a:cubicBezTo>
                    <a:pt x="264" y="733"/>
                    <a:pt x="370" y="793"/>
                    <a:pt x="370" y="793"/>
                  </a:cubicBezTo>
                  <a:cubicBezTo>
                    <a:pt x="370" y="793"/>
                    <a:pt x="468" y="737"/>
                    <a:pt x="511" y="713"/>
                  </a:cubicBezTo>
                  <a:cubicBezTo>
                    <a:pt x="639" y="643"/>
                    <a:pt x="741" y="525"/>
                    <a:pt x="741" y="370"/>
                  </a:cubicBezTo>
                  <a:close/>
                </a:path>
              </a:pathLst>
            </a:custGeom>
            <a:solidFill>
              <a:srgbClr val="1E78E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2081213" y="1971676"/>
              <a:ext cx="1144588" cy="1095375"/>
            </a:xfrm>
            <a:custGeom>
              <a:avLst/>
              <a:gdLst>
                <a:gd name="T0" fmla="*/ 378 w 380"/>
                <a:gd name="T1" fmla="*/ 357 h 364"/>
                <a:gd name="T2" fmla="*/ 355 w 380"/>
                <a:gd name="T3" fmla="*/ 263 h 364"/>
                <a:gd name="T4" fmla="*/ 355 w 380"/>
                <a:gd name="T5" fmla="*/ 91 h 364"/>
                <a:gd name="T6" fmla="*/ 264 w 380"/>
                <a:gd name="T7" fmla="*/ 0 h 364"/>
                <a:gd name="T8" fmla="*/ 91 w 380"/>
                <a:gd name="T9" fmla="*/ 0 h 364"/>
                <a:gd name="T10" fmla="*/ 0 w 380"/>
                <a:gd name="T11" fmla="*/ 91 h 364"/>
                <a:gd name="T12" fmla="*/ 0 w 380"/>
                <a:gd name="T13" fmla="*/ 263 h 364"/>
                <a:gd name="T14" fmla="*/ 91 w 380"/>
                <a:gd name="T15" fmla="*/ 354 h 364"/>
                <a:gd name="T16" fmla="*/ 264 w 380"/>
                <a:gd name="T17" fmla="*/ 354 h 364"/>
                <a:gd name="T18" fmla="*/ 375 w 380"/>
                <a:gd name="T19" fmla="*/ 362 h 364"/>
                <a:gd name="T20" fmla="*/ 378 w 380"/>
                <a:gd name="T21" fmla="*/ 357 h 364"/>
                <a:gd name="T22" fmla="*/ 141 w 380"/>
                <a:gd name="T23" fmla="*/ 198 h 364"/>
                <a:gd name="T24" fmla="*/ 115 w 380"/>
                <a:gd name="T25" fmla="*/ 224 h 364"/>
                <a:gd name="T26" fmla="*/ 88 w 380"/>
                <a:gd name="T27" fmla="*/ 198 h 364"/>
                <a:gd name="T28" fmla="*/ 88 w 380"/>
                <a:gd name="T29" fmla="*/ 151 h 364"/>
                <a:gd name="T30" fmla="*/ 115 w 380"/>
                <a:gd name="T31" fmla="*/ 124 h 364"/>
                <a:gd name="T32" fmla="*/ 141 w 380"/>
                <a:gd name="T33" fmla="*/ 151 h 364"/>
                <a:gd name="T34" fmla="*/ 141 w 380"/>
                <a:gd name="T35" fmla="*/ 198 h 364"/>
                <a:gd name="T36" fmla="*/ 265 w 380"/>
                <a:gd name="T37" fmla="*/ 198 h 364"/>
                <a:gd name="T38" fmla="*/ 239 w 380"/>
                <a:gd name="T39" fmla="*/ 224 h 364"/>
                <a:gd name="T40" fmla="*/ 212 w 380"/>
                <a:gd name="T41" fmla="*/ 198 h 364"/>
                <a:gd name="T42" fmla="*/ 212 w 380"/>
                <a:gd name="T43" fmla="*/ 151 h 364"/>
                <a:gd name="T44" fmla="*/ 239 w 380"/>
                <a:gd name="T45" fmla="*/ 124 h 364"/>
                <a:gd name="T46" fmla="*/ 265 w 380"/>
                <a:gd name="T47" fmla="*/ 151 h 364"/>
                <a:gd name="T48" fmla="*/ 265 w 380"/>
                <a:gd name="T49" fmla="*/ 198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0" h="364">
                  <a:moveTo>
                    <a:pt x="378" y="357"/>
                  </a:moveTo>
                  <a:cubicBezTo>
                    <a:pt x="365" y="337"/>
                    <a:pt x="355" y="289"/>
                    <a:pt x="355" y="263"/>
                  </a:cubicBezTo>
                  <a:cubicBezTo>
                    <a:pt x="355" y="91"/>
                    <a:pt x="355" y="91"/>
                    <a:pt x="355" y="91"/>
                  </a:cubicBezTo>
                  <a:cubicBezTo>
                    <a:pt x="355" y="41"/>
                    <a:pt x="314" y="0"/>
                    <a:pt x="264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41" y="0"/>
                    <a:pt x="0" y="41"/>
                    <a:pt x="0" y="91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313"/>
                    <a:pt x="41" y="354"/>
                    <a:pt x="91" y="354"/>
                  </a:cubicBezTo>
                  <a:cubicBezTo>
                    <a:pt x="264" y="354"/>
                    <a:pt x="264" y="354"/>
                    <a:pt x="264" y="354"/>
                  </a:cubicBezTo>
                  <a:cubicBezTo>
                    <a:pt x="284" y="354"/>
                    <a:pt x="357" y="352"/>
                    <a:pt x="375" y="362"/>
                  </a:cubicBezTo>
                  <a:cubicBezTo>
                    <a:pt x="377" y="364"/>
                    <a:pt x="380" y="361"/>
                    <a:pt x="378" y="357"/>
                  </a:cubicBezTo>
                  <a:close/>
                  <a:moveTo>
                    <a:pt x="141" y="198"/>
                  </a:moveTo>
                  <a:cubicBezTo>
                    <a:pt x="141" y="213"/>
                    <a:pt x="129" y="224"/>
                    <a:pt x="115" y="224"/>
                  </a:cubicBezTo>
                  <a:cubicBezTo>
                    <a:pt x="100" y="224"/>
                    <a:pt x="88" y="213"/>
                    <a:pt x="88" y="198"/>
                  </a:cubicBezTo>
                  <a:cubicBezTo>
                    <a:pt x="88" y="151"/>
                    <a:pt x="88" y="151"/>
                    <a:pt x="88" y="151"/>
                  </a:cubicBezTo>
                  <a:cubicBezTo>
                    <a:pt x="88" y="136"/>
                    <a:pt x="100" y="124"/>
                    <a:pt x="115" y="124"/>
                  </a:cubicBezTo>
                  <a:cubicBezTo>
                    <a:pt x="129" y="124"/>
                    <a:pt x="141" y="136"/>
                    <a:pt x="141" y="151"/>
                  </a:cubicBezTo>
                  <a:lnTo>
                    <a:pt x="141" y="198"/>
                  </a:lnTo>
                  <a:close/>
                  <a:moveTo>
                    <a:pt x="265" y="198"/>
                  </a:moveTo>
                  <a:cubicBezTo>
                    <a:pt x="265" y="213"/>
                    <a:pt x="253" y="224"/>
                    <a:pt x="239" y="224"/>
                  </a:cubicBezTo>
                  <a:cubicBezTo>
                    <a:pt x="224" y="224"/>
                    <a:pt x="212" y="213"/>
                    <a:pt x="212" y="198"/>
                  </a:cubicBezTo>
                  <a:cubicBezTo>
                    <a:pt x="212" y="151"/>
                    <a:pt x="212" y="151"/>
                    <a:pt x="212" y="151"/>
                  </a:cubicBezTo>
                  <a:cubicBezTo>
                    <a:pt x="212" y="136"/>
                    <a:pt x="224" y="124"/>
                    <a:pt x="239" y="124"/>
                  </a:cubicBezTo>
                  <a:cubicBezTo>
                    <a:pt x="253" y="124"/>
                    <a:pt x="265" y="136"/>
                    <a:pt x="265" y="151"/>
                  </a:cubicBezTo>
                  <a:lnTo>
                    <a:pt x="265" y="198"/>
                  </a:ln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19" name="直接连接符 18"/>
          <p:cNvCxnSpPr/>
          <p:nvPr/>
        </p:nvCxnSpPr>
        <p:spPr>
          <a:xfrm>
            <a:off x="0" y="6634262"/>
            <a:ext cx="581025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6337300" y="6634262"/>
            <a:ext cx="584517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49" y="2215246"/>
            <a:ext cx="1390650" cy="139065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992" y="2215246"/>
            <a:ext cx="1390650" cy="139065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646" y="3663955"/>
            <a:ext cx="2457450" cy="245745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942" y="2215246"/>
            <a:ext cx="2457450" cy="245745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269" y="3663955"/>
            <a:ext cx="1158109" cy="245745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276" y="2215246"/>
            <a:ext cx="1171575" cy="248602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266" y="3635380"/>
            <a:ext cx="1171575" cy="248602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683" y="2215246"/>
            <a:ext cx="2238375" cy="139065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735" y="2215246"/>
            <a:ext cx="2238375" cy="139065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27" y="3663955"/>
            <a:ext cx="2457450" cy="24574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34" y="4730755"/>
            <a:ext cx="1390651" cy="1390651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328" y="4730755"/>
            <a:ext cx="2238375" cy="1390650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>
            <a:off x="582149" y="4502772"/>
            <a:ext cx="2461028" cy="1648117"/>
            <a:chOff x="582149" y="4502772"/>
            <a:chExt cx="2461028" cy="1648117"/>
          </a:xfrm>
        </p:grpSpPr>
        <p:sp>
          <p:nvSpPr>
            <p:cNvPr id="6" name="矩形 5"/>
            <p:cNvSpPr/>
            <p:nvPr/>
          </p:nvSpPr>
          <p:spPr>
            <a:xfrm>
              <a:off x="582149" y="4502772"/>
              <a:ext cx="2461028" cy="1648117"/>
            </a:xfrm>
            <a:prstGeom prst="rect">
              <a:avLst/>
            </a:prstGeom>
            <a:solidFill>
              <a:srgbClr val="1E7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732880" y="4581850"/>
              <a:ext cx="2159566" cy="14899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晚安徽州行者</a:t>
              </a:r>
              <a:endParaRPr lang="en-US" altLang="zh-CN" sz="2000" b="1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男</a:t>
              </a:r>
              <a:r>
                <a:rPr lang="en-US" altLang="zh-CN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24</a:t>
              </a: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岁</a:t>
              </a:r>
              <a:endParaRPr lang="en-US" altLang="zh-CN" sz="14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城市：安徽合肥</a:t>
              </a:r>
              <a:endParaRPr lang="en-US" altLang="zh-CN" sz="14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宣言：徒步，给身心修行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018486" y="2134456"/>
            <a:ext cx="2245572" cy="1523494"/>
            <a:chOff x="576273" y="4421982"/>
            <a:chExt cx="2245572" cy="1523494"/>
          </a:xfrm>
        </p:grpSpPr>
        <p:sp>
          <p:nvSpPr>
            <p:cNvPr id="39" name="矩形 38"/>
            <p:cNvSpPr/>
            <p:nvPr/>
          </p:nvSpPr>
          <p:spPr>
            <a:xfrm>
              <a:off x="582149" y="4502773"/>
              <a:ext cx="2239696" cy="1389874"/>
            </a:xfrm>
            <a:prstGeom prst="rect">
              <a:avLst/>
            </a:prstGeom>
            <a:solidFill>
              <a:srgbClr val="1E7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576273" y="4421982"/>
              <a:ext cx="1441420" cy="15234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小标题</a:t>
              </a:r>
              <a:endParaRPr lang="en-US" altLang="zh-CN" sz="2000" b="1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请输入描述</a:t>
              </a:r>
              <a:endParaRPr lang="en-US" altLang="zh-CN" sz="14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请输入描述文字</a:t>
              </a:r>
              <a:endParaRPr lang="en-US" altLang="zh-CN" sz="14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请输入描述文字</a:t>
              </a:r>
              <a:endParaRPr lang="en-US" altLang="zh-CN" sz="14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753178" y="4647396"/>
            <a:ext cx="2245572" cy="1523494"/>
            <a:chOff x="576273" y="4421982"/>
            <a:chExt cx="2245572" cy="1523494"/>
          </a:xfrm>
        </p:grpSpPr>
        <p:sp>
          <p:nvSpPr>
            <p:cNvPr id="42" name="矩形 41"/>
            <p:cNvSpPr/>
            <p:nvPr/>
          </p:nvSpPr>
          <p:spPr>
            <a:xfrm>
              <a:off x="582149" y="4502773"/>
              <a:ext cx="2239696" cy="1389874"/>
            </a:xfrm>
            <a:prstGeom prst="rect">
              <a:avLst/>
            </a:prstGeom>
            <a:solidFill>
              <a:srgbClr val="1E7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576273" y="4421982"/>
              <a:ext cx="1441420" cy="15234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小标题</a:t>
              </a:r>
              <a:endParaRPr lang="en-US" altLang="zh-CN" sz="2000" b="1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请输入描述</a:t>
              </a:r>
              <a:endParaRPr lang="en-US" altLang="zh-CN" sz="14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请输入描述文字</a:t>
              </a:r>
              <a:endParaRPr lang="en-US" altLang="zh-CN" sz="14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请输入描述文字</a:t>
              </a:r>
              <a:endParaRPr lang="en-US" altLang="zh-CN" sz="14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319972" y="3023804"/>
            <a:ext cx="2489833" cy="1648117"/>
            <a:chOff x="582149" y="4502772"/>
            <a:chExt cx="2489833" cy="1648117"/>
          </a:xfrm>
        </p:grpSpPr>
        <p:sp>
          <p:nvSpPr>
            <p:cNvPr id="45" name="矩形 44"/>
            <p:cNvSpPr/>
            <p:nvPr/>
          </p:nvSpPr>
          <p:spPr>
            <a:xfrm>
              <a:off x="582149" y="4502772"/>
              <a:ext cx="2455478" cy="1648117"/>
            </a:xfrm>
            <a:prstGeom prst="rect">
              <a:avLst/>
            </a:prstGeom>
            <a:solidFill>
              <a:srgbClr val="1E7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732880" y="4581850"/>
              <a:ext cx="2339102" cy="15234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b="1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Justin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男</a:t>
              </a:r>
              <a:r>
                <a:rPr lang="en-US" altLang="zh-CN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24</a:t>
              </a: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岁</a:t>
              </a:r>
              <a:endParaRPr lang="en-US" altLang="zh-CN" sz="14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城市：北京</a:t>
              </a:r>
              <a:endParaRPr lang="en-US" altLang="zh-CN" sz="14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宣言：我敬重你是条女汉子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048136" y="2134148"/>
            <a:ext cx="2245572" cy="1523494"/>
            <a:chOff x="576273" y="4421982"/>
            <a:chExt cx="2245572" cy="1523494"/>
          </a:xfrm>
        </p:grpSpPr>
        <p:sp>
          <p:nvSpPr>
            <p:cNvPr id="48" name="矩形 47"/>
            <p:cNvSpPr/>
            <p:nvPr/>
          </p:nvSpPr>
          <p:spPr>
            <a:xfrm>
              <a:off x="582149" y="4502773"/>
              <a:ext cx="2239696" cy="1389874"/>
            </a:xfrm>
            <a:prstGeom prst="rect">
              <a:avLst/>
            </a:prstGeom>
            <a:solidFill>
              <a:srgbClr val="1E7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>
            <a:xfrm>
              <a:off x="576273" y="4421982"/>
              <a:ext cx="1980029" cy="15234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妮妮</a:t>
              </a:r>
              <a:endParaRPr lang="en-US" altLang="zh-CN" sz="2000" b="1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女</a:t>
              </a:r>
              <a:r>
                <a:rPr lang="en-US" altLang="zh-CN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23</a:t>
              </a: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岁</a:t>
              </a:r>
              <a:endParaRPr lang="en-US" altLang="zh-CN" sz="14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城市：北京</a:t>
              </a:r>
              <a:endParaRPr lang="en-US" altLang="zh-CN" sz="14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宣言：表说偶系女汉几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9282075" y="4490368"/>
            <a:ext cx="2455478" cy="1648117"/>
            <a:chOff x="582149" y="4502772"/>
            <a:chExt cx="2455478" cy="1648117"/>
          </a:xfrm>
        </p:grpSpPr>
        <p:sp>
          <p:nvSpPr>
            <p:cNvPr id="51" name="矩形 50"/>
            <p:cNvSpPr/>
            <p:nvPr/>
          </p:nvSpPr>
          <p:spPr>
            <a:xfrm>
              <a:off x="582149" y="4502772"/>
              <a:ext cx="2455478" cy="1648117"/>
            </a:xfrm>
            <a:prstGeom prst="rect">
              <a:avLst/>
            </a:prstGeom>
            <a:solidFill>
              <a:srgbClr val="1E7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矩形 51"/>
            <p:cNvSpPr/>
            <p:nvPr/>
          </p:nvSpPr>
          <p:spPr>
            <a:xfrm>
              <a:off x="732880" y="4581850"/>
              <a:ext cx="1441420" cy="15234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小标题</a:t>
              </a:r>
              <a:endParaRPr lang="en-US" altLang="zh-CN" sz="2000" b="1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请输入描述</a:t>
              </a:r>
              <a:endParaRPr lang="en-US" altLang="zh-CN" sz="14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请输入描述文字</a:t>
              </a:r>
              <a:endParaRPr lang="en-US" altLang="zh-CN" sz="14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请输入描述文字</a:t>
              </a:r>
              <a:endParaRPr lang="en-US" altLang="zh-CN" sz="14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sp>
        <p:nvSpPr>
          <p:cNvPr id="53" name="矩形 52"/>
          <p:cNvSpPr/>
          <p:nvPr/>
        </p:nvSpPr>
        <p:spPr>
          <a:xfrm>
            <a:off x="4114800" y="1628135"/>
            <a:ext cx="39477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请输入一段你的文字描述在这个位置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自定义 1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8282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1181</Words>
  <Application>Microsoft Office PowerPoint</Application>
  <PresentationFormat>宽屏</PresentationFormat>
  <Paragraphs>177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.黑体-日本语</vt:lpstr>
      <vt:lpstr>等线</vt:lpstr>
      <vt:lpstr>华文琥珀</vt:lpstr>
      <vt:lpstr>思源黑体 CN Light</vt:lpstr>
      <vt:lpstr>思源黑体 CN Medium</vt:lpstr>
      <vt:lpstr>Arial</vt:lpstr>
      <vt:lpstr>Calibri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keywords>http://www.ypppt.com/</cp:keywords>
  <dc:description>http://www.ypppt.com/</dc:description>
  <cp:lastModifiedBy>天 下</cp:lastModifiedBy>
  <cp:revision>423</cp:revision>
  <dcterms:created xsi:type="dcterms:W3CDTF">2015-11-26T12:54:00Z</dcterms:created>
  <dcterms:modified xsi:type="dcterms:W3CDTF">2021-01-05T12:24:27Z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