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4" r:id="rId4"/>
    <p:sldId id="259" r:id="rId5"/>
    <p:sldId id="290" r:id="rId6"/>
    <p:sldId id="288" r:id="rId7"/>
    <p:sldId id="263" r:id="rId8"/>
    <p:sldId id="289" r:id="rId9"/>
    <p:sldId id="267" r:id="rId10"/>
    <p:sldId id="264" r:id="rId11"/>
    <p:sldId id="291" r:id="rId12"/>
    <p:sldId id="266" r:id="rId13"/>
    <p:sldId id="292" r:id="rId14"/>
    <p:sldId id="293" r:id="rId15"/>
    <p:sldId id="295" r:id="rId16"/>
    <p:sldId id="268" r:id="rId17"/>
    <p:sldId id="261" r:id="rId18"/>
    <p:sldId id="296" r:id="rId19"/>
    <p:sldId id="273" r:id="rId20"/>
    <p:sldId id="270" r:id="rId21"/>
    <p:sldId id="297" r:id="rId22"/>
    <p:sldId id="298" r:id="rId23"/>
    <p:sldId id="272" r:id="rId24"/>
    <p:sldId id="279" r:id="rId25"/>
    <p:sldId id="260" r:id="rId26"/>
    <p:sldId id="299" r:id="rId27"/>
    <p:sldId id="282" r:id="rId28"/>
    <p:sldId id="271" r:id="rId29"/>
    <p:sldId id="300" r:id="rId30"/>
    <p:sldId id="269" r:id="rId31"/>
    <p:sldId id="280" r:id="rId32"/>
    <p:sldId id="262" r:id="rId33"/>
    <p:sldId id="265" r:id="rId34"/>
    <p:sldId id="281" r:id="rId35"/>
  </p:sldIdLst>
  <p:sldSz cx="9144000" cy="5143500" type="screen16x9"/>
  <p:notesSz cx="6858000" cy="9144000"/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9"/>
    <a:srgbClr val="FCFCFC"/>
    <a:srgbClr val="CCD0D1"/>
    <a:srgbClr val="D7D9E1"/>
    <a:srgbClr val="D5D8E3"/>
    <a:srgbClr val="DADBDE"/>
    <a:srgbClr val="D9DDE7"/>
    <a:srgbClr val="ECECEC"/>
    <a:srgbClr val="E2E2E2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6" autoAdjust="0"/>
    <p:restoredTop sz="94660"/>
  </p:normalViewPr>
  <p:slideViewPr>
    <p:cSldViewPr>
      <p:cViewPr varScale="1">
        <p:scale>
          <a:sx n="140" d="100"/>
          <a:sy n="140" d="100"/>
        </p:scale>
        <p:origin x="138" y="510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08" y="123478"/>
            <a:ext cx="2741856" cy="277143"/>
          </a:xfrm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449610"/>
            <a:ext cx="9144000" cy="4693890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离页连接符 20"/>
          <p:cNvSpPr/>
          <p:nvPr userDrawn="1"/>
        </p:nvSpPr>
        <p:spPr>
          <a:xfrm>
            <a:off x="213424" y="-1"/>
            <a:ext cx="381569" cy="56197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7"/>
          <p:cNvSpPr>
            <a:spLocks noChangeArrowheads="1"/>
          </p:cNvSpPr>
          <p:nvPr userDrawn="1"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Swis721 Th BT" pitchFamily="34" charset="0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Swis721 Th BT" pitchFamily="34" charset="0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71" y="197982"/>
            <a:ext cx="913458" cy="280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0"/>
            <a:ext cx="9274221" cy="514349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128"/>
            <a:ext cx="9252520" cy="1833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854"/>
            <a:ext cx="9252520" cy="1636776"/>
          </a:xfrm>
          <a:prstGeom prst="rect">
            <a:avLst/>
          </a:prstGeom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4139952" y="3363838"/>
            <a:ext cx="43924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xiazaii</a:t>
            </a:r>
            <a:endParaRPr lang="zh-CN" alt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2555776" y="2355726"/>
            <a:ext cx="49685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科技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商业幻灯片模板</a:t>
            </a: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2555776" y="1707654"/>
            <a:ext cx="49685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ilyUPC" pitchFamily="34" charset="-34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4000" dirty="0">
              <a:solidFill>
                <a:schemeClr val="accent2">
                  <a:lumMod val="60000"/>
                  <a:lumOff val="40000"/>
                </a:schemeClr>
              </a:solidFill>
              <a:latin typeface="LilyUPC" pitchFamily="34" charset="-34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076056" y="-30857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8520" y="3300784"/>
            <a:ext cx="91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83772" y="3300784"/>
            <a:ext cx="38196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450661" y="470202"/>
            <a:ext cx="343825" cy="309997"/>
            <a:chOff x="4634991" y="2138335"/>
            <a:chExt cx="428348" cy="386204"/>
          </a:xfrm>
        </p:grpSpPr>
        <p:sp>
          <p:nvSpPr>
            <p:cNvPr id="25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809900" y="470202"/>
            <a:ext cx="343825" cy="309997"/>
            <a:chOff x="5076056" y="2138335"/>
            <a:chExt cx="428348" cy="386204"/>
          </a:xfrm>
        </p:grpSpPr>
        <p:sp>
          <p:nvSpPr>
            <p:cNvPr id="27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169139" y="470202"/>
            <a:ext cx="343825" cy="309997"/>
            <a:chOff x="5557128" y="2138335"/>
            <a:chExt cx="428348" cy="386204"/>
          </a:xfrm>
        </p:grpSpPr>
        <p:sp>
          <p:nvSpPr>
            <p:cNvPr id="29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28378" y="470202"/>
            <a:ext cx="343825" cy="309997"/>
            <a:chOff x="6068610" y="2138335"/>
            <a:chExt cx="428348" cy="386204"/>
          </a:xfrm>
        </p:grpSpPr>
        <p:sp>
          <p:nvSpPr>
            <p:cNvPr id="31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87616" y="470202"/>
            <a:ext cx="343825" cy="309997"/>
            <a:chOff x="6623914" y="2138335"/>
            <a:chExt cx="428348" cy="386204"/>
          </a:xfrm>
        </p:grpSpPr>
        <p:sp>
          <p:nvSpPr>
            <p:cNvPr id="33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15616" y="339502"/>
            <a:ext cx="9329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99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99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99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/>
          <p:nvPr/>
        </p:nvSpPr>
        <p:spPr bwMode="auto">
          <a:xfrm>
            <a:off x="697567" y="2052816"/>
            <a:ext cx="1538704" cy="138731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项目来源</a:t>
            </a:r>
          </a:p>
        </p:txBody>
      </p:sp>
      <p:sp>
        <p:nvSpPr>
          <p:cNvPr id="24" name="椭圆 22"/>
          <p:cNvSpPr/>
          <p:nvPr/>
        </p:nvSpPr>
        <p:spPr>
          <a:xfrm>
            <a:off x="2657061" y="1235232"/>
            <a:ext cx="3092394" cy="30935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2"/>
          <p:cNvSpPr/>
          <p:nvPr/>
        </p:nvSpPr>
        <p:spPr>
          <a:xfrm>
            <a:off x="2716696" y="1295695"/>
            <a:ext cx="2973124" cy="2972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076056" y="1534128"/>
            <a:ext cx="504056" cy="504056"/>
            <a:chOff x="2769119" y="1848492"/>
            <a:chExt cx="504056" cy="504056"/>
          </a:xfrm>
        </p:grpSpPr>
        <p:sp>
          <p:nvSpPr>
            <p:cNvPr id="27" name="椭圆 26"/>
            <p:cNvSpPr/>
            <p:nvPr/>
          </p:nvSpPr>
          <p:spPr>
            <a:xfrm>
              <a:off x="2769119" y="1848492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08589" y="1931243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25521" y="2529957"/>
            <a:ext cx="504056" cy="504056"/>
            <a:chOff x="2471142" y="2586760"/>
            <a:chExt cx="504056" cy="504056"/>
          </a:xfrm>
        </p:grpSpPr>
        <p:sp>
          <p:nvSpPr>
            <p:cNvPr id="30" name="椭圆 29"/>
            <p:cNvSpPr/>
            <p:nvPr/>
          </p:nvSpPr>
          <p:spPr>
            <a:xfrm>
              <a:off x="2471142" y="2586760"/>
              <a:ext cx="504056" cy="5040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0612" y="2669511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76056" y="3509471"/>
            <a:ext cx="504056" cy="504056"/>
            <a:chOff x="2769119" y="3325028"/>
            <a:chExt cx="504056" cy="504056"/>
          </a:xfrm>
        </p:grpSpPr>
        <p:sp>
          <p:nvSpPr>
            <p:cNvPr id="35" name="椭圆 34"/>
            <p:cNvSpPr/>
            <p:nvPr/>
          </p:nvSpPr>
          <p:spPr>
            <a:xfrm>
              <a:off x="2769119" y="3325028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8589" y="3407779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2178263" y="2759538"/>
            <a:ext cx="51192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73730" y="1507630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5829" y="2493445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73730" y="3472958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7222" y="2392991"/>
            <a:ext cx="1179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来源及背景</a:t>
            </a:r>
          </a:p>
        </p:txBody>
      </p: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1951624"/>
            <a:ext cx="1872208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项目的背景介绍在这段文字中录入，根据你所录入的文字内容多少对字号的大小进行更改，切忌长篇大论。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25" grpId="0" animBg="1"/>
      <p:bldP spid="39" grpId="0"/>
      <p:bldP spid="40" grpId="0"/>
      <p:bldP spid="43" grpId="0"/>
      <p:bldP spid="4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需求分析</a:t>
            </a:r>
          </a:p>
        </p:txBody>
      </p:sp>
      <p:sp>
        <p:nvSpPr>
          <p:cNvPr id="3" name="椭圆 22"/>
          <p:cNvSpPr/>
          <p:nvPr/>
        </p:nvSpPr>
        <p:spPr>
          <a:xfrm>
            <a:off x="1298524" y="776883"/>
            <a:ext cx="1944572" cy="1584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42132" y="1014973"/>
            <a:ext cx="12573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现实需求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938484" y="25050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38484" y="43052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2500" y="2603080"/>
            <a:ext cx="25202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项目所在传统行业的存在的危机状况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0552" y="3458016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0552" y="3729211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0552" y="4017243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8484" y="4411977"/>
            <a:ext cx="280831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5" name="Freeform 5"/>
          <p:cNvSpPr/>
          <p:nvPr/>
        </p:nvSpPr>
        <p:spPr bwMode="auto">
          <a:xfrm>
            <a:off x="4246442" y="949664"/>
            <a:ext cx="931331" cy="382220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364088" y="94966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5364088" y="1508372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364088" y="2067080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364088" y="262578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364088" y="3184496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364088" y="374320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364088" y="4301909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714950" y="110769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4950" y="1666407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14950" y="2225115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4950" y="2783823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4950" y="3342531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4950" y="390123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4950" y="4459944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0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/>
      <p:bldP spid="11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项目解决了什么问题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77463" y="104311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</a:rPr>
              <a:t>输入标题文本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77463" y="1412443"/>
            <a:ext cx="289048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42988" y="2272381"/>
            <a:ext cx="3503612" cy="1309688"/>
            <a:chOff x="1042988" y="2273002"/>
            <a:chExt cx="3503612" cy="1309688"/>
          </a:xfrm>
        </p:grpSpPr>
        <p:sp>
          <p:nvSpPr>
            <p:cNvPr id="53" name="Freeform 7"/>
            <p:cNvSpPr/>
            <p:nvPr/>
          </p:nvSpPr>
          <p:spPr bwMode="auto">
            <a:xfrm>
              <a:off x="1042988" y="2273002"/>
              <a:ext cx="3503612" cy="1309688"/>
            </a:xfrm>
            <a:custGeom>
              <a:avLst/>
              <a:gdLst>
                <a:gd name="T0" fmla="*/ 987 w 9385"/>
                <a:gd name="T1" fmla="*/ 1974 h 3491"/>
                <a:gd name="T2" fmla="*/ 6935 w 9385"/>
                <a:gd name="T3" fmla="*/ 1974 h 3491"/>
                <a:gd name="T4" fmla="*/ 9212 w 9385"/>
                <a:gd name="T5" fmla="*/ 3194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7 h 3491"/>
                <a:gd name="T16" fmla="*/ 0 w 9385"/>
                <a:gd name="T17" fmla="*/ 987 h 3491"/>
                <a:gd name="T18" fmla="*/ 987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49987" y="245551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点击输入简要文字内容，文字内容需概括精炼，不用多余的文字修饰。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51814" y="2393960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42988" y="3331244"/>
            <a:ext cx="3503612" cy="1309688"/>
            <a:chOff x="1042988" y="3331865"/>
            <a:chExt cx="3503612" cy="1309688"/>
          </a:xfrm>
        </p:grpSpPr>
        <p:sp>
          <p:nvSpPr>
            <p:cNvPr id="57" name="Freeform 8"/>
            <p:cNvSpPr/>
            <p:nvPr/>
          </p:nvSpPr>
          <p:spPr bwMode="auto">
            <a:xfrm>
              <a:off x="1042988" y="3331865"/>
              <a:ext cx="3503612" cy="1309688"/>
            </a:xfrm>
            <a:custGeom>
              <a:avLst/>
              <a:gdLst>
                <a:gd name="T0" fmla="*/ 987 w 9385"/>
                <a:gd name="T1" fmla="*/ 1973 h 3491"/>
                <a:gd name="T2" fmla="*/ 6935 w 9385"/>
                <a:gd name="T3" fmla="*/ 1973 h 3491"/>
                <a:gd name="T4" fmla="*/ 9212 w 9385"/>
                <a:gd name="T5" fmla="*/ 3193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6 h 3491"/>
                <a:gd name="T16" fmla="*/ 0 w 9385"/>
                <a:gd name="T17" fmla="*/ 986 h 3491"/>
                <a:gd name="T18" fmla="*/ 987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0678" y="3522860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1151814" y="3445916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35500" y="1719931"/>
            <a:ext cx="3503612" cy="1309688"/>
            <a:chOff x="4635500" y="1720552"/>
            <a:chExt cx="3503612" cy="1309688"/>
          </a:xfrm>
        </p:grpSpPr>
        <p:sp>
          <p:nvSpPr>
            <p:cNvPr id="61" name="Freeform 5"/>
            <p:cNvSpPr/>
            <p:nvPr/>
          </p:nvSpPr>
          <p:spPr bwMode="auto">
            <a:xfrm>
              <a:off x="4635500" y="1720552"/>
              <a:ext cx="3503612" cy="1309688"/>
            </a:xfrm>
            <a:custGeom>
              <a:avLst/>
              <a:gdLst>
                <a:gd name="T0" fmla="*/ 8398 w 9385"/>
                <a:gd name="T1" fmla="*/ 1974 h 3491"/>
                <a:gd name="T2" fmla="*/ 2450 w 9385"/>
                <a:gd name="T3" fmla="*/ 1974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80228" y="188905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63" name="矩形 62"/>
            <p:cNvSpPr/>
            <p:nvPr/>
          </p:nvSpPr>
          <p:spPr>
            <a:xfrm>
              <a:off x="5159007" y="182856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635500" y="2780381"/>
            <a:ext cx="3503612" cy="1309688"/>
            <a:chOff x="4635500" y="2781002"/>
            <a:chExt cx="3503612" cy="1309688"/>
          </a:xfrm>
        </p:grpSpPr>
        <p:sp>
          <p:nvSpPr>
            <p:cNvPr id="65" name="Freeform 6"/>
            <p:cNvSpPr/>
            <p:nvPr/>
          </p:nvSpPr>
          <p:spPr bwMode="auto">
            <a:xfrm>
              <a:off x="4635500" y="2781002"/>
              <a:ext cx="3503612" cy="1309688"/>
            </a:xfrm>
            <a:custGeom>
              <a:avLst/>
              <a:gdLst>
                <a:gd name="T0" fmla="*/ 8398 w 9385"/>
                <a:gd name="T1" fmla="*/ 1973 h 3491"/>
                <a:gd name="T2" fmla="*/ 2450 w 9385"/>
                <a:gd name="T3" fmla="*/ 1973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80227" y="296917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67" name="矩形 66"/>
            <p:cNvSpPr/>
            <p:nvPr/>
          </p:nvSpPr>
          <p:spPr>
            <a:xfrm>
              <a:off x="5159007" y="289908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行业前景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1030379" y="14275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350643" y="17725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/>
              <a:t>发展趋势</a:t>
            </a:r>
          </a:p>
        </p:txBody>
      </p:sp>
      <p:sp>
        <p:nvSpPr>
          <p:cNvPr id="5" name="矩形 3"/>
          <p:cNvSpPr/>
          <p:nvPr/>
        </p:nvSpPr>
        <p:spPr>
          <a:xfrm>
            <a:off x="2309587" y="874038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>
            <a:off x="2225767" y="2141901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>
            <a:off x="1030379" y="28372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矩形 3"/>
          <p:cNvSpPr/>
          <p:nvPr/>
        </p:nvSpPr>
        <p:spPr>
          <a:xfrm>
            <a:off x="3726907" y="2207538"/>
            <a:ext cx="4608541" cy="1158747"/>
          </a:xfrm>
          <a:custGeom>
            <a:avLst/>
            <a:gdLst/>
            <a:ahLst/>
            <a:cxnLst/>
            <a:rect l="l" t="t" r="r" b="b"/>
            <a:pathLst>
              <a:path w="5192450" h="1305562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3"/>
          <p:cNvSpPr/>
          <p:nvPr/>
        </p:nvSpPr>
        <p:spPr>
          <a:xfrm>
            <a:off x="2309587" y="3541038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45625" y="1917889"/>
            <a:ext cx="360284" cy="324836"/>
            <a:chOff x="2142410" y="2298139"/>
            <a:chExt cx="360284" cy="324836"/>
          </a:xfrm>
        </p:grpSpPr>
        <p:sp>
          <p:nvSpPr>
            <p:cNvPr id="11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</a:rPr>
                <a:t>1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34126" y="2487664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/>
              <a:t>消费习惯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229108" y="2633023"/>
            <a:ext cx="360284" cy="324836"/>
            <a:chOff x="2142410" y="2298139"/>
            <a:chExt cx="360284" cy="324836"/>
          </a:xfrm>
        </p:grpSpPr>
        <p:sp>
          <p:nvSpPr>
            <p:cNvPr id="15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</a:rPr>
                <a:t>2</a:t>
              </a:r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50643" y="31822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/>
              <a:t>政策扶持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045625" y="3327589"/>
            <a:ext cx="360284" cy="324836"/>
            <a:chOff x="2142410" y="2298139"/>
            <a:chExt cx="360284" cy="324836"/>
          </a:xfrm>
        </p:grpSpPr>
        <p:sp>
          <p:nvSpPr>
            <p:cNvPr id="19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3"/>
                  </a:solidFill>
                </a:rPr>
                <a:t>3</a:t>
              </a:r>
              <a:endParaRPr lang="zh-CN" altLang="en-US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70620" y="1273874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9837" y="2526136"/>
            <a:ext cx="3289002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0620" y="3940874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7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平行四边形 37"/>
          <p:cNvSpPr/>
          <p:nvPr/>
        </p:nvSpPr>
        <p:spPr>
          <a:xfrm rot="16200000">
            <a:off x="3765519" y="2616966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平行四边形 36"/>
          <p:cNvSpPr/>
          <p:nvPr/>
        </p:nvSpPr>
        <p:spPr>
          <a:xfrm rot="16200000">
            <a:off x="3765517" y="1029210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3491880" y="1131589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竞争对手</a:t>
            </a:r>
          </a:p>
        </p:txBody>
      </p:sp>
      <p:sp>
        <p:nvSpPr>
          <p:cNvPr id="7" name="右箭头 6"/>
          <p:cNvSpPr/>
          <p:nvPr/>
        </p:nvSpPr>
        <p:spPr>
          <a:xfrm rot="10800000">
            <a:off x="2877716" y="1923677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3491880" y="2715765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10800000">
            <a:off x="2877716" y="3507853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00356" y="1495375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处于起步阶段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184" y="1303016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2287465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整体规模较小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0356" y="3079553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市场占有率低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1880" y="387164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市场认知度低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8" y="2095105"/>
            <a:ext cx="208823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2942864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3734953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5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可行性分析</a:t>
            </a:r>
          </a:p>
        </p:txBody>
      </p:sp>
      <p:sp>
        <p:nvSpPr>
          <p:cNvPr id="3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1" name="Freeform 5"/>
          <p:cNvSpPr/>
          <p:nvPr/>
        </p:nvSpPr>
        <p:spPr bwMode="auto">
          <a:xfrm rot="1800000">
            <a:off x="4488702" y="1230118"/>
            <a:ext cx="1084398" cy="1555415"/>
          </a:xfrm>
          <a:custGeom>
            <a:avLst/>
            <a:gdLst>
              <a:gd name="T0" fmla="*/ 2366 w 4733"/>
              <a:gd name="T1" fmla="*/ 0 h 6775"/>
              <a:gd name="T2" fmla="*/ 4733 w 4733"/>
              <a:gd name="T3" fmla="*/ 2366 h 6775"/>
              <a:gd name="T4" fmla="*/ 4375 w 4733"/>
              <a:gd name="T5" fmla="*/ 3618 h 6775"/>
              <a:gd name="T6" fmla="*/ 4375 w 4733"/>
              <a:gd name="T7" fmla="*/ 3618 h 6775"/>
              <a:gd name="T8" fmla="*/ 4364 w 4733"/>
              <a:gd name="T9" fmla="*/ 3635 h 6775"/>
              <a:gd name="T10" fmla="*/ 4358 w 4733"/>
              <a:gd name="T11" fmla="*/ 3645 h 6775"/>
              <a:gd name="T12" fmla="*/ 2366 w 4733"/>
              <a:gd name="T13" fmla="*/ 6775 h 6775"/>
              <a:gd name="T14" fmla="*/ 375 w 4733"/>
              <a:gd name="T15" fmla="*/ 3645 h 6775"/>
              <a:gd name="T16" fmla="*/ 369 w 4733"/>
              <a:gd name="T17" fmla="*/ 3635 h 6775"/>
              <a:gd name="T18" fmla="*/ 357 w 4733"/>
              <a:gd name="T19" fmla="*/ 3618 h 6775"/>
              <a:gd name="T20" fmla="*/ 357 w 4733"/>
              <a:gd name="T21" fmla="*/ 3618 h 6775"/>
              <a:gd name="T22" fmla="*/ 0 w 4733"/>
              <a:gd name="T23" fmla="*/ 2366 h 6775"/>
              <a:gd name="T24" fmla="*/ 2366 w 4733"/>
              <a:gd name="T25" fmla="*/ 0 h 6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5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75" y="3618"/>
                </a:ln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6"/>
          <p:cNvSpPr/>
          <p:nvPr/>
        </p:nvSpPr>
        <p:spPr bwMode="auto">
          <a:xfrm rot="1800000">
            <a:off x="3570901" y="2819795"/>
            <a:ext cx="1084398" cy="1555415"/>
          </a:xfrm>
          <a:custGeom>
            <a:avLst/>
            <a:gdLst>
              <a:gd name="T0" fmla="*/ 2366 w 4733"/>
              <a:gd name="T1" fmla="*/ 6776 h 6776"/>
              <a:gd name="T2" fmla="*/ 4733 w 4733"/>
              <a:gd name="T3" fmla="*/ 4409 h 6776"/>
              <a:gd name="T4" fmla="*/ 4375 w 4733"/>
              <a:gd name="T5" fmla="*/ 3158 h 6776"/>
              <a:gd name="T6" fmla="*/ 4375 w 4733"/>
              <a:gd name="T7" fmla="*/ 3158 h 6776"/>
              <a:gd name="T8" fmla="*/ 4364 w 4733"/>
              <a:gd name="T9" fmla="*/ 3140 h 6776"/>
              <a:gd name="T10" fmla="*/ 4358 w 4733"/>
              <a:gd name="T11" fmla="*/ 3130 h 6776"/>
              <a:gd name="T12" fmla="*/ 2366 w 4733"/>
              <a:gd name="T13" fmla="*/ 0 h 6776"/>
              <a:gd name="T14" fmla="*/ 375 w 4733"/>
              <a:gd name="T15" fmla="*/ 3130 h 6776"/>
              <a:gd name="T16" fmla="*/ 369 w 4733"/>
              <a:gd name="T17" fmla="*/ 3140 h 6776"/>
              <a:gd name="T18" fmla="*/ 357 w 4733"/>
              <a:gd name="T19" fmla="*/ 3158 h 6776"/>
              <a:gd name="T20" fmla="*/ 357 w 4733"/>
              <a:gd name="T21" fmla="*/ 3158 h 6776"/>
              <a:gd name="T22" fmla="*/ 0 w 4733"/>
              <a:gd name="T23" fmla="*/ 4409 h 6776"/>
              <a:gd name="T24" fmla="*/ 2366 w 4733"/>
              <a:gd name="T25" fmla="*/ 6776 h 6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6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75" y="3158"/>
                </a:ln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1800000">
            <a:off x="3381612" y="1252491"/>
            <a:ext cx="1493320" cy="1166182"/>
          </a:xfrm>
          <a:custGeom>
            <a:avLst/>
            <a:gdLst>
              <a:gd name="T0" fmla="*/ 655 w 6517"/>
              <a:gd name="T1" fmla="*/ 1516 h 5082"/>
              <a:gd name="T2" fmla="*/ 3889 w 6517"/>
              <a:gd name="T3" fmla="*/ 655 h 5082"/>
              <a:gd name="T4" fmla="*/ 4792 w 6517"/>
              <a:gd name="T5" fmla="*/ 1592 h 5082"/>
              <a:gd name="T6" fmla="*/ 4792 w 6517"/>
              <a:gd name="T7" fmla="*/ 1592 h 5082"/>
              <a:gd name="T8" fmla="*/ 4802 w 6517"/>
              <a:gd name="T9" fmla="*/ 1610 h 5082"/>
              <a:gd name="T10" fmla="*/ 4808 w 6517"/>
              <a:gd name="T11" fmla="*/ 1621 h 5082"/>
              <a:gd name="T12" fmla="*/ 6517 w 6517"/>
              <a:gd name="T13" fmla="*/ 4913 h 5082"/>
              <a:gd name="T14" fmla="*/ 2811 w 6517"/>
              <a:gd name="T15" fmla="*/ 5067 h 5082"/>
              <a:gd name="T16" fmla="*/ 2799 w 6517"/>
              <a:gd name="T17" fmla="*/ 5067 h 5082"/>
              <a:gd name="T18" fmla="*/ 2778 w 6517"/>
              <a:gd name="T19" fmla="*/ 5068 h 5082"/>
              <a:gd name="T20" fmla="*/ 2778 w 6517"/>
              <a:gd name="T21" fmla="*/ 5068 h 5082"/>
              <a:gd name="T22" fmla="*/ 1516 w 6517"/>
              <a:gd name="T23" fmla="*/ 4750 h 5082"/>
              <a:gd name="T24" fmla="*/ 655 w 6517"/>
              <a:gd name="T25" fmla="*/ 151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7" h="5082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792" y="1592"/>
                </a:ln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 rot="1800000">
            <a:off x="4269826" y="3185343"/>
            <a:ext cx="1493320" cy="1166182"/>
          </a:xfrm>
          <a:custGeom>
            <a:avLst/>
            <a:gdLst>
              <a:gd name="T0" fmla="*/ 5863 w 6518"/>
              <a:gd name="T1" fmla="*/ 3566 h 5082"/>
              <a:gd name="T2" fmla="*/ 5002 w 6518"/>
              <a:gd name="T3" fmla="*/ 332 h 5082"/>
              <a:gd name="T4" fmla="*/ 3740 w 6518"/>
              <a:gd name="T5" fmla="*/ 14 h 5082"/>
              <a:gd name="T6" fmla="*/ 3740 w 6518"/>
              <a:gd name="T7" fmla="*/ 14 h 5082"/>
              <a:gd name="T8" fmla="*/ 3719 w 6518"/>
              <a:gd name="T9" fmla="*/ 14 h 5082"/>
              <a:gd name="T10" fmla="*/ 3707 w 6518"/>
              <a:gd name="T11" fmla="*/ 15 h 5082"/>
              <a:gd name="T12" fmla="*/ 0 w 6518"/>
              <a:gd name="T13" fmla="*/ 168 h 5082"/>
              <a:gd name="T14" fmla="*/ 1710 w 6518"/>
              <a:gd name="T15" fmla="*/ 3461 h 5082"/>
              <a:gd name="T16" fmla="*/ 1715 w 6518"/>
              <a:gd name="T17" fmla="*/ 3471 h 5082"/>
              <a:gd name="T18" fmla="*/ 1725 w 6518"/>
              <a:gd name="T19" fmla="*/ 3490 h 5082"/>
              <a:gd name="T20" fmla="*/ 1725 w 6518"/>
              <a:gd name="T21" fmla="*/ 3490 h 5082"/>
              <a:gd name="T22" fmla="*/ 2628 w 6518"/>
              <a:gd name="T23" fmla="*/ 4427 h 5082"/>
              <a:gd name="T24" fmla="*/ 5863 w 6518"/>
              <a:gd name="T25" fmla="*/ 356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8" h="5082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40" y="14"/>
                </a:ln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9"/>
          <p:cNvSpPr/>
          <p:nvPr/>
        </p:nvSpPr>
        <p:spPr bwMode="auto">
          <a:xfrm rot="1800000">
            <a:off x="2766060" y="2315833"/>
            <a:ext cx="1494834" cy="1166182"/>
          </a:xfrm>
          <a:custGeom>
            <a:avLst/>
            <a:gdLst>
              <a:gd name="T0" fmla="*/ 653 w 6523"/>
              <a:gd name="T1" fmla="*/ 3563 h 5083"/>
              <a:gd name="T2" fmla="*/ 1521 w 6523"/>
              <a:gd name="T3" fmla="*/ 331 h 5083"/>
              <a:gd name="T4" fmla="*/ 2783 w 6523"/>
              <a:gd name="T5" fmla="*/ 15 h 5083"/>
              <a:gd name="T6" fmla="*/ 2783 w 6523"/>
              <a:gd name="T7" fmla="*/ 15 h 5083"/>
              <a:gd name="T8" fmla="*/ 2805 w 6523"/>
              <a:gd name="T9" fmla="*/ 16 h 5083"/>
              <a:gd name="T10" fmla="*/ 2816 w 6523"/>
              <a:gd name="T11" fmla="*/ 17 h 5083"/>
              <a:gd name="T12" fmla="*/ 6523 w 6523"/>
              <a:gd name="T13" fmla="*/ 178 h 5083"/>
              <a:gd name="T14" fmla="*/ 4806 w 6523"/>
              <a:gd name="T15" fmla="*/ 3467 h 5083"/>
              <a:gd name="T16" fmla="*/ 4800 w 6523"/>
              <a:gd name="T17" fmla="*/ 3477 h 5083"/>
              <a:gd name="T18" fmla="*/ 4791 w 6523"/>
              <a:gd name="T19" fmla="*/ 3496 h 5083"/>
              <a:gd name="T20" fmla="*/ 4790 w 6523"/>
              <a:gd name="T21" fmla="*/ 3496 h 5083"/>
              <a:gd name="T22" fmla="*/ 3885 w 6523"/>
              <a:gd name="T23" fmla="*/ 4431 h 5083"/>
              <a:gd name="T24" fmla="*/ 653 w 6523"/>
              <a:gd name="T25" fmla="*/ 3563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3" h="5083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783" y="15"/>
                </a:ln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0"/>
          <p:cNvSpPr/>
          <p:nvPr/>
        </p:nvSpPr>
        <p:spPr bwMode="auto">
          <a:xfrm rot="1800000">
            <a:off x="4883106" y="2123313"/>
            <a:ext cx="1494834" cy="1166182"/>
          </a:xfrm>
          <a:custGeom>
            <a:avLst/>
            <a:gdLst>
              <a:gd name="T0" fmla="*/ 5870 w 6522"/>
              <a:gd name="T1" fmla="*/ 1521 h 5083"/>
              <a:gd name="T2" fmla="*/ 2637 w 6522"/>
              <a:gd name="T3" fmla="*/ 653 h 5083"/>
              <a:gd name="T4" fmla="*/ 1732 w 6522"/>
              <a:gd name="T5" fmla="*/ 1588 h 5083"/>
              <a:gd name="T6" fmla="*/ 1732 w 6522"/>
              <a:gd name="T7" fmla="*/ 1588 h 5083"/>
              <a:gd name="T8" fmla="*/ 1722 w 6522"/>
              <a:gd name="T9" fmla="*/ 1606 h 5083"/>
              <a:gd name="T10" fmla="*/ 1717 w 6522"/>
              <a:gd name="T11" fmla="*/ 1617 h 5083"/>
              <a:gd name="T12" fmla="*/ 0 w 6522"/>
              <a:gd name="T13" fmla="*/ 4905 h 5083"/>
              <a:gd name="T14" fmla="*/ 3706 w 6522"/>
              <a:gd name="T15" fmla="*/ 5067 h 5083"/>
              <a:gd name="T16" fmla="*/ 3718 w 6522"/>
              <a:gd name="T17" fmla="*/ 5068 h 5083"/>
              <a:gd name="T18" fmla="*/ 3739 w 6522"/>
              <a:gd name="T19" fmla="*/ 5068 h 5083"/>
              <a:gd name="T20" fmla="*/ 3739 w 6522"/>
              <a:gd name="T21" fmla="*/ 5068 h 5083"/>
              <a:gd name="T22" fmla="*/ 5002 w 6522"/>
              <a:gd name="T23" fmla="*/ 4753 h 5083"/>
              <a:gd name="T24" fmla="*/ 5870 w 6522"/>
              <a:gd name="T25" fmla="*/ 1521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2" h="5083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32" y="1588"/>
                </a:ln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4591252" y="227368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01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4357" y="2671147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02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88768" y="3009915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03</a:t>
            </a:r>
            <a:endParaRPr lang="zh-CN" alt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68036" y="3011241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04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65926" y="263282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05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56648" y="230248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06</a:t>
            </a:r>
            <a:endParaRPr lang="zh-CN" alt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4824424" y="1560972"/>
            <a:ext cx="657605" cy="451556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5462928" y="2533132"/>
            <a:ext cx="612432" cy="606307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3736097" y="1521149"/>
            <a:ext cx="553496" cy="47047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6136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团队协作能力强</a:t>
            </a:r>
          </a:p>
        </p:txBody>
      </p:sp>
      <p:sp>
        <p:nvSpPr>
          <p:cNvPr id="5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331554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31554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操作方式科学</a:t>
            </a:r>
          </a:p>
        </p:txBody>
      </p:sp>
      <p:sp>
        <p:nvSpPr>
          <p:cNvPr id="61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96136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资金准备充足</a:t>
            </a:r>
          </a:p>
        </p:txBody>
      </p:sp>
      <p:sp>
        <p:nvSpPr>
          <p:cNvPr id="6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59293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主要任务</a:t>
            </a:r>
          </a:p>
        </p:txBody>
      </p:sp>
      <p:sp>
        <p:nvSpPr>
          <p:cNvPr id="6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426898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79612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时间进度</a:t>
            </a:r>
          </a:p>
        </p:txBody>
      </p:sp>
      <p:sp>
        <p:nvSpPr>
          <p:cNvPr id="6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59293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效益预测</a:t>
            </a:r>
          </a:p>
        </p:txBody>
      </p:sp>
      <p:sp>
        <p:nvSpPr>
          <p:cNvPr id="70" name="KSO_Shape"/>
          <p:cNvSpPr/>
          <p:nvPr/>
        </p:nvSpPr>
        <p:spPr>
          <a:xfrm>
            <a:off x="4884882" y="3578113"/>
            <a:ext cx="536688" cy="536688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" name="KSO_Shape"/>
          <p:cNvSpPr/>
          <p:nvPr/>
        </p:nvSpPr>
        <p:spPr bwMode="auto">
          <a:xfrm>
            <a:off x="3754199" y="3576675"/>
            <a:ext cx="517292" cy="4457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3075271" y="2465166"/>
            <a:ext cx="636562" cy="637624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9" grpId="0"/>
      <p:bldP spid="50" grpId="0"/>
      <p:bldP spid="51" grpId="0"/>
      <p:bldP spid="52" grpId="0"/>
      <p:bldP spid="53" grpId="0"/>
      <p:bldP spid="54" grpId="0"/>
      <p:bldP spid="23" grpId="0" animBg="1"/>
      <p:bldP spid="25" grpId="0" animBg="1"/>
      <p:bldP spid="26" grpId="0" animBg="1"/>
      <p:bldP spid="29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 animBg="1"/>
      <p:bldP spid="71" grpId="0" animBg="1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我们怎么做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产品形式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网络营销方案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底面推广计划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代理推广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利润分析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4195719" y="1834428"/>
            <a:ext cx="752562" cy="7450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0" grpId="0" animBg="1"/>
      <p:bldP spid="21" grpId="0"/>
      <p:bldP spid="22" grpId="0"/>
      <p:bldP spid="23" grpId="0"/>
      <p:bldP spid="24" grpId="0"/>
      <p:bldP spid="26" grpId="0"/>
      <p:bldP spid="27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产品概述</a:t>
            </a:r>
          </a:p>
        </p:txBody>
      </p:sp>
      <p:sp>
        <p:nvSpPr>
          <p:cNvPr id="63" name="矩形 21"/>
          <p:cNvSpPr/>
          <p:nvPr/>
        </p:nvSpPr>
        <p:spPr>
          <a:xfrm>
            <a:off x="2567237" y="1129409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3"/>
          <p:cNvSpPr/>
          <p:nvPr/>
        </p:nvSpPr>
        <p:spPr>
          <a:xfrm>
            <a:off x="811770" y="965672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21"/>
          <p:cNvSpPr/>
          <p:nvPr/>
        </p:nvSpPr>
        <p:spPr>
          <a:xfrm>
            <a:off x="811770" y="2282264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3"/>
          <p:cNvSpPr/>
          <p:nvPr/>
        </p:nvSpPr>
        <p:spPr>
          <a:xfrm>
            <a:off x="6228099" y="2118529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21"/>
          <p:cNvSpPr/>
          <p:nvPr/>
        </p:nvSpPr>
        <p:spPr>
          <a:xfrm>
            <a:off x="2567237" y="3435121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3"/>
          <p:cNvSpPr/>
          <p:nvPr/>
        </p:nvSpPr>
        <p:spPr>
          <a:xfrm>
            <a:off x="811770" y="3271384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3409813" y="1335429"/>
            <a:ext cx="4176464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有经济效益</a:t>
            </a: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67116" y="2488284"/>
            <a:ext cx="4176464" cy="55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有利于民生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95308" y="3649925"/>
            <a:ext cx="4176464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有利于提升政府形象</a:t>
            </a: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/>
      <p:bldP spid="73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产品形式</a:t>
            </a:r>
          </a:p>
        </p:txBody>
      </p:sp>
      <p:sp>
        <p:nvSpPr>
          <p:cNvPr id="3" name="椭圆 2"/>
          <p:cNvSpPr/>
          <p:nvPr/>
        </p:nvSpPr>
        <p:spPr>
          <a:xfrm>
            <a:off x="1115616" y="987574"/>
            <a:ext cx="2016224" cy="2016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672052" y="987574"/>
            <a:ext cx="2016224" cy="20162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228488" y="987574"/>
            <a:ext cx="2016224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65967" y="2087449"/>
            <a:ext cx="10368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线下门店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4505" y="2087449"/>
            <a:ext cx="13313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电脑客户端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3347" y="2087449"/>
            <a:ext cx="11665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4324644" y="1314173"/>
            <a:ext cx="711040" cy="532094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6961479" y="1339588"/>
            <a:ext cx="570670" cy="481264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1800560" y="1268496"/>
            <a:ext cx="536164" cy="623448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246743" y="1840483"/>
            <a:ext cx="310406" cy="310406"/>
            <a:chOff x="3264324" y="1749600"/>
            <a:chExt cx="348156" cy="348156"/>
          </a:xfrm>
        </p:grpSpPr>
        <p:sp>
          <p:nvSpPr>
            <p:cNvPr id="19" name="矩形 18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03179" y="1840483"/>
            <a:ext cx="310406" cy="310406"/>
            <a:chOff x="3264324" y="1749600"/>
            <a:chExt cx="348156" cy="348156"/>
          </a:xfrm>
        </p:grpSpPr>
        <p:sp>
          <p:nvSpPr>
            <p:cNvPr id="23" name="矩形 22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75228" y="3544726"/>
            <a:ext cx="6154126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</a:t>
            </a:r>
            <a:endParaRPr lang="en-US" altLang="zh-CN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，言简意赅的说明分项内容</a:t>
            </a:r>
            <a:r>
              <a:rPr lang="en-US" altLang="zh-CN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</p:txBody>
      </p:sp>
      <p:sp>
        <p:nvSpPr>
          <p:cNvPr id="26" name="Freeform 5"/>
          <p:cNvSpPr/>
          <p:nvPr/>
        </p:nvSpPr>
        <p:spPr bwMode="auto">
          <a:xfrm>
            <a:off x="1115616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"/>
          <p:cNvSpPr/>
          <p:nvPr/>
        </p:nvSpPr>
        <p:spPr bwMode="auto">
          <a:xfrm flipH="1">
            <a:off x="8008152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565967" y="2417862"/>
            <a:ext cx="10368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96911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3347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</a:p>
        </p:txBody>
      </p:sp>
      <p:sp>
        <p:nvSpPr>
          <p:cNvPr id="28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0"/>
                            </p:stCondLst>
                            <p:childTnLst>
                              <p:par>
                                <p:cTn id="2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 animBg="1"/>
      <p:bldP spid="11" grpId="0" animBg="1"/>
      <p:bldP spid="13" grpId="0" animBg="1"/>
      <p:bldP spid="25" grpId="0"/>
      <p:bldP spid="26" grpId="0" animBg="1"/>
      <p:bldP spid="27" grpId="0" animBg="1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网络营销方案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3831275" y="982663"/>
            <a:ext cx="1536700" cy="3668713"/>
          </a:xfrm>
          <a:custGeom>
            <a:avLst/>
            <a:gdLst/>
            <a:ahLst/>
            <a:cxnLst/>
            <a:rect l="l" t="t" r="r" b="b"/>
            <a:pathLst>
              <a:path w="1536700" h="3668713">
                <a:moveTo>
                  <a:pt x="196789" y="0"/>
                </a:moveTo>
                <a:lnTo>
                  <a:pt x="978699" y="0"/>
                </a:lnTo>
                <a:lnTo>
                  <a:pt x="982663" y="0"/>
                </a:lnTo>
                <a:lnTo>
                  <a:pt x="982663" y="401"/>
                </a:lnTo>
                <a:cubicBezTo>
                  <a:pt x="1135160" y="1079"/>
                  <a:pt x="1273070" y="63504"/>
                  <a:pt x="1373318" y="163655"/>
                </a:cubicBezTo>
                <a:cubicBezTo>
                  <a:pt x="1474168" y="264940"/>
                  <a:pt x="1536700" y="404607"/>
                  <a:pt x="1536700" y="558933"/>
                </a:cubicBezTo>
                <a:cubicBezTo>
                  <a:pt x="1536700" y="712993"/>
                  <a:pt x="1474168" y="852926"/>
                  <a:pt x="1373318" y="953945"/>
                </a:cubicBezTo>
                <a:cubicBezTo>
                  <a:pt x="1272202" y="1054963"/>
                  <a:pt x="1132768" y="1117600"/>
                  <a:pt x="978699" y="1117600"/>
                </a:cubicBezTo>
                <a:lnTo>
                  <a:pt x="977900" y="1117600"/>
                </a:lnTo>
                <a:lnTo>
                  <a:pt x="556679" y="1117600"/>
                </a:lnTo>
                <a:cubicBezTo>
                  <a:pt x="476645" y="1117871"/>
                  <a:pt x="404309" y="1150571"/>
                  <a:pt x="351679" y="1202999"/>
                </a:cubicBezTo>
                <a:cubicBezTo>
                  <a:pt x="298967" y="1256040"/>
                  <a:pt x="266222" y="1329072"/>
                  <a:pt x="266222" y="1409833"/>
                </a:cubicBezTo>
                <a:cubicBezTo>
                  <a:pt x="266222" y="1490595"/>
                  <a:pt x="298967" y="1563627"/>
                  <a:pt x="351679" y="1616401"/>
                </a:cubicBezTo>
                <a:cubicBezTo>
                  <a:pt x="404427" y="1669212"/>
                  <a:pt x="476967" y="1701677"/>
                  <a:pt x="557213" y="1701855"/>
                </a:cubicBezTo>
                <a:lnTo>
                  <a:pt x="557213" y="1701800"/>
                </a:lnTo>
                <a:lnTo>
                  <a:pt x="978699" y="1701800"/>
                </a:lnTo>
                <a:lnTo>
                  <a:pt x="982663" y="1701800"/>
                </a:lnTo>
                <a:lnTo>
                  <a:pt x="982663" y="1702201"/>
                </a:lnTo>
                <a:cubicBezTo>
                  <a:pt x="1135160" y="1702879"/>
                  <a:pt x="1273070" y="1765289"/>
                  <a:pt x="1373318" y="1865416"/>
                </a:cubicBezTo>
                <a:cubicBezTo>
                  <a:pt x="1474168" y="1966677"/>
                  <a:pt x="1536700" y="2106311"/>
                  <a:pt x="1536700" y="2260600"/>
                </a:cubicBezTo>
                <a:cubicBezTo>
                  <a:pt x="1536700" y="2414890"/>
                  <a:pt x="1474168" y="2554523"/>
                  <a:pt x="1373318" y="2655517"/>
                </a:cubicBezTo>
                <a:cubicBezTo>
                  <a:pt x="1272202" y="2756778"/>
                  <a:pt x="1132768" y="2819400"/>
                  <a:pt x="978699" y="2819400"/>
                </a:cubicBezTo>
                <a:lnTo>
                  <a:pt x="977900" y="2819400"/>
                </a:lnTo>
                <a:lnTo>
                  <a:pt x="552450" y="2819400"/>
                </a:lnTo>
                <a:lnTo>
                  <a:pt x="552450" y="2819385"/>
                </a:lnTo>
                <a:cubicBezTo>
                  <a:pt x="474092" y="2820390"/>
                  <a:pt x="403379" y="2852806"/>
                  <a:pt x="351679" y="2904481"/>
                </a:cubicBezTo>
                <a:cubicBezTo>
                  <a:pt x="298967" y="2957168"/>
                  <a:pt x="266222" y="3030079"/>
                  <a:pt x="266222" y="3110707"/>
                </a:cubicBezTo>
                <a:cubicBezTo>
                  <a:pt x="266222" y="3191334"/>
                  <a:pt x="298967" y="3264245"/>
                  <a:pt x="351679" y="3316932"/>
                </a:cubicBezTo>
                <a:cubicBezTo>
                  <a:pt x="404658" y="3369886"/>
                  <a:pt x="477602" y="3402616"/>
                  <a:pt x="558268" y="3402616"/>
                </a:cubicBezTo>
                <a:lnTo>
                  <a:pt x="558800" y="3402616"/>
                </a:lnTo>
                <a:lnTo>
                  <a:pt x="558800" y="3403600"/>
                </a:lnTo>
                <a:lnTo>
                  <a:pt x="1343112" y="3403600"/>
                </a:lnTo>
                <a:lnTo>
                  <a:pt x="1428750" y="3536157"/>
                </a:lnTo>
                <a:lnTo>
                  <a:pt x="1343112" y="3668713"/>
                </a:lnTo>
                <a:lnTo>
                  <a:pt x="558800" y="3668713"/>
                </a:lnTo>
                <a:lnTo>
                  <a:pt x="558268" y="3668713"/>
                </a:lnTo>
                <a:lnTo>
                  <a:pt x="557212" y="3668713"/>
                </a:lnTo>
                <a:lnTo>
                  <a:pt x="557212" y="3668607"/>
                </a:lnTo>
                <a:cubicBezTo>
                  <a:pt x="403488" y="3668427"/>
                  <a:pt x="264394" y="3605950"/>
                  <a:pt x="163460" y="3505329"/>
                </a:cubicBezTo>
                <a:cubicBezTo>
                  <a:pt x="62562" y="3404212"/>
                  <a:pt x="0" y="3264777"/>
                  <a:pt x="0" y="3110707"/>
                </a:cubicBezTo>
                <a:cubicBezTo>
                  <a:pt x="0" y="2956636"/>
                  <a:pt x="62562" y="2817201"/>
                  <a:pt x="163460" y="2716350"/>
                </a:cubicBezTo>
                <a:cubicBezTo>
                  <a:pt x="263349" y="2616508"/>
                  <a:pt x="400614" y="2554283"/>
                  <a:pt x="552450" y="2553287"/>
                </a:cubicBezTo>
                <a:lnTo>
                  <a:pt x="552450" y="2552700"/>
                </a:lnTo>
                <a:lnTo>
                  <a:pt x="558268" y="2552700"/>
                </a:lnTo>
                <a:lnTo>
                  <a:pt x="977900" y="2552700"/>
                </a:lnTo>
                <a:lnTo>
                  <a:pt x="977900" y="2552924"/>
                </a:lnTo>
                <a:lnTo>
                  <a:pt x="978699" y="2552924"/>
                </a:lnTo>
                <a:cubicBezTo>
                  <a:pt x="1059325" y="2552924"/>
                  <a:pt x="1132235" y="2520148"/>
                  <a:pt x="1185188" y="2467119"/>
                </a:cubicBezTo>
                <a:cubicBezTo>
                  <a:pt x="1237875" y="2414357"/>
                  <a:pt x="1270605" y="2341342"/>
                  <a:pt x="1270605" y="2260600"/>
                </a:cubicBezTo>
                <a:cubicBezTo>
                  <a:pt x="1270605" y="2179858"/>
                  <a:pt x="1237875" y="2106844"/>
                  <a:pt x="1185188" y="2054081"/>
                </a:cubicBezTo>
                <a:cubicBezTo>
                  <a:pt x="1132721" y="2001539"/>
                  <a:pt x="1060661" y="1968879"/>
                  <a:pt x="980914" y="1968500"/>
                </a:cubicBezTo>
                <a:lnTo>
                  <a:pt x="558800" y="1968500"/>
                </a:lnTo>
                <a:lnTo>
                  <a:pt x="558268" y="1968500"/>
                </a:lnTo>
                <a:lnTo>
                  <a:pt x="557213" y="1968500"/>
                </a:lnTo>
                <a:lnTo>
                  <a:pt x="557213" y="1968394"/>
                </a:lnTo>
                <a:cubicBezTo>
                  <a:pt x="403489" y="1968215"/>
                  <a:pt x="264394" y="1905899"/>
                  <a:pt x="163460" y="1804845"/>
                </a:cubicBezTo>
                <a:cubicBezTo>
                  <a:pt x="62562" y="1703826"/>
                  <a:pt x="0" y="1564160"/>
                  <a:pt x="0" y="1409833"/>
                </a:cubicBezTo>
                <a:cubicBezTo>
                  <a:pt x="0" y="1255507"/>
                  <a:pt x="62562" y="1115840"/>
                  <a:pt x="163460" y="1014555"/>
                </a:cubicBezTo>
                <a:cubicBezTo>
                  <a:pt x="263349" y="914810"/>
                  <a:pt x="400614" y="852486"/>
                  <a:pt x="552450" y="851488"/>
                </a:cubicBezTo>
                <a:lnTo>
                  <a:pt x="552450" y="850900"/>
                </a:lnTo>
                <a:lnTo>
                  <a:pt x="558268" y="850900"/>
                </a:lnTo>
                <a:lnTo>
                  <a:pt x="977900" y="850900"/>
                </a:lnTo>
                <a:lnTo>
                  <a:pt x="977900" y="851061"/>
                </a:lnTo>
                <a:lnTo>
                  <a:pt x="978699" y="851061"/>
                </a:lnTo>
                <a:cubicBezTo>
                  <a:pt x="1059325" y="851061"/>
                  <a:pt x="1132235" y="818276"/>
                  <a:pt x="1185188" y="765501"/>
                </a:cubicBezTo>
                <a:cubicBezTo>
                  <a:pt x="1237875" y="712726"/>
                  <a:pt x="1270605" y="639428"/>
                  <a:pt x="1270605" y="558933"/>
                </a:cubicBezTo>
                <a:cubicBezTo>
                  <a:pt x="1270605" y="478172"/>
                  <a:pt x="1237875" y="405140"/>
                  <a:pt x="1185188" y="352099"/>
                </a:cubicBezTo>
                <a:cubicBezTo>
                  <a:pt x="1132583" y="299671"/>
                  <a:pt x="1060283" y="266971"/>
                  <a:pt x="980287" y="266700"/>
                </a:cubicBezTo>
                <a:lnTo>
                  <a:pt x="196789" y="266700"/>
                </a:lnTo>
                <a:lnTo>
                  <a:pt x="111125" y="1333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888549" y="1226821"/>
            <a:ext cx="629288" cy="6292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665539" y="2057401"/>
            <a:ext cx="629288" cy="629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4888549" y="2971801"/>
            <a:ext cx="629288" cy="629286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3665539" y="3764281"/>
            <a:ext cx="629288" cy="629286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7966" y="152268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7966" y="122682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朋友圈推广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93470" y="235326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93470" y="205740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人人网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57966" y="329052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7966" y="299466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微博营销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3470" y="412110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3470" y="382524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微信营销</a:t>
            </a: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5021024" y="3142073"/>
            <a:ext cx="364338" cy="288742"/>
          </a:xfrm>
          <a:custGeom>
            <a:avLst/>
            <a:gdLst>
              <a:gd name="T0" fmla="*/ 1544 w 3234"/>
              <a:gd name="T1" fmla="*/ 1510 h 2566"/>
              <a:gd name="T2" fmla="*/ 1705 w 3234"/>
              <a:gd name="T3" fmla="*/ 1803 h 2566"/>
              <a:gd name="T4" fmla="*/ 1577 w 3234"/>
              <a:gd name="T5" fmla="*/ 2111 h 2566"/>
              <a:gd name="T6" fmla="*/ 1236 w 3234"/>
              <a:gd name="T7" fmla="*/ 2250 h 2566"/>
              <a:gd name="T8" fmla="*/ 878 w 3234"/>
              <a:gd name="T9" fmla="*/ 2140 h 2566"/>
              <a:gd name="T10" fmla="*/ 716 w 3234"/>
              <a:gd name="T11" fmla="*/ 1847 h 2566"/>
              <a:gd name="T12" fmla="*/ 845 w 3234"/>
              <a:gd name="T13" fmla="*/ 1539 h 2566"/>
              <a:gd name="T14" fmla="*/ 1186 w 3234"/>
              <a:gd name="T15" fmla="*/ 1400 h 2566"/>
              <a:gd name="T16" fmla="*/ 1970 w 3234"/>
              <a:gd name="T17" fmla="*/ 743 h 2566"/>
              <a:gd name="T18" fmla="*/ 2318 w 3234"/>
              <a:gd name="T19" fmla="*/ 824 h 2566"/>
              <a:gd name="T20" fmla="*/ 2351 w 3234"/>
              <a:gd name="T21" fmla="*/ 1079 h 2566"/>
              <a:gd name="T22" fmla="*/ 2310 w 3234"/>
              <a:gd name="T23" fmla="*/ 1229 h 2566"/>
              <a:gd name="T24" fmla="*/ 2669 w 3234"/>
              <a:gd name="T25" fmla="*/ 1458 h 2566"/>
              <a:gd name="T26" fmla="*/ 2697 w 3234"/>
              <a:gd name="T27" fmla="*/ 1893 h 2566"/>
              <a:gd name="T28" fmla="*/ 2009 w 3234"/>
              <a:gd name="T29" fmla="*/ 2454 h 2566"/>
              <a:gd name="T30" fmla="*/ 749 w 3234"/>
              <a:gd name="T31" fmla="*/ 2480 h 2566"/>
              <a:gd name="T32" fmla="*/ 70 w 3234"/>
              <a:gd name="T33" fmla="*/ 1960 h 2566"/>
              <a:gd name="T34" fmla="*/ 104 w 3234"/>
              <a:gd name="T35" fmla="*/ 1357 h 2566"/>
              <a:gd name="T36" fmla="*/ 619 w 3234"/>
              <a:gd name="T37" fmla="*/ 701 h 2566"/>
              <a:gd name="T38" fmla="*/ 1122 w 3234"/>
              <a:gd name="T39" fmla="*/ 398 h 2566"/>
              <a:gd name="T40" fmla="*/ 1472 w 3234"/>
              <a:gd name="T41" fmla="*/ 425 h 2566"/>
              <a:gd name="T42" fmla="*/ 1588 w 3234"/>
              <a:gd name="T43" fmla="*/ 601 h 2566"/>
              <a:gd name="T44" fmla="*/ 2277 w 3234"/>
              <a:gd name="T45" fmla="*/ 678 h 2566"/>
              <a:gd name="T46" fmla="*/ 2208 w 3234"/>
              <a:gd name="T47" fmla="*/ 565 h 2566"/>
              <a:gd name="T48" fmla="*/ 2300 w 3234"/>
              <a:gd name="T49" fmla="*/ 492 h 2566"/>
              <a:gd name="T50" fmla="*/ 2505 w 3234"/>
              <a:gd name="T51" fmla="*/ 533 h 2566"/>
              <a:gd name="T52" fmla="*/ 2715 w 3234"/>
              <a:gd name="T53" fmla="*/ 764 h 2566"/>
              <a:gd name="T54" fmla="*/ 2739 w 3234"/>
              <a:gd name="T55" fmla="*/ 953 h 2566"/>
              <a:gd name="T56" fmla="*/ 2675 w 3234"/>
              <a:gd name="T57" fmla="*/ 1063 h 2566"/>
              <a:gd name="T58" fmla="*/ 2553 w 3234"/>
              <a:gd name="T59" fmla="*/ 1011 h 2566"/>
              <a:gd name="T60" fmla="*/ 2554 w 3234"/>
              <a:gd name="T61" fmla="*/ 907 h 2566"/>
              <a:gd name="T62" fmla="*/ 2486 w 3234"/>
              <a:gd name="T63" fmla="*/ 746 h 2566"/>
              <a:gd name="T64" fmla="*/ 2325 w 3234"/>
              <a:gd name="T65" fmla="*/ 679 h 2566"/>
              <a:gd name="T66" fmla="*/ 2102 w 3234"/>
              <a:gd name="T67" fmla="*/ 298 h 2566"/>
              <a:gd name="T68" fmla="*/ 2038 w 3234"/>
              <a:gd name="T69" fmla="*/ 95 h 2566"/>
              <a:gd name="T70" fmla="*/ 2227 w 3234"/>
              <a:gd name="T71" fmla="*/ 6 h 2566"/>
              <a:gd name="T72" fmla="*/ 2574 w 3234"/>
              <a:gd name="T73" fmla="*/ 35 h 2566"/>
              <a:gd name="T74" fmla="*/ 2886 w 3234"/>
              <a:gd name="T75" fmla="*/ 194 h 2566"/>
              <a:gd name="T76" fmla="*/ 3113 w 3234"/>
              <a:gd name="T77" fmla="*/ 456 h 2566"/>
              <a:gd name="T78" fmla="*/ 3226 w 3234"/>
              <a:gd name="T79" fmla="*/ 791 h 2566"/>
              <a:gd name="T80" fmla="*/ 3225 w 3234"/>
              <a:gd name="T81" fmla="*/ 1029 h 2566"/>
              <a:gd name="T82" fmla="*/ 3090 w 3234"/>
              <a:gd name="T83" fmla="*/ 1227 h 2566"/>
              <a:gd name="T84" fmla="*/ 2916 w 3234"/>
              <a:gd name="T85" fmla="*/ 1107 h 2566"/>
              <a:gd name="T86" fmla="*/ 2933 w 3234"/>
              <a:gd name="T87" fmla="*/ 908 h 2566"/>
              <a:gd name="T88" fmla="*/ 2813 w 3234"/>
              <a:gd name="T89" fmla="*/ 544 h 2566"/>
              <a:gd name="T90" fmla="*/ 2417 w 3234"/>
              <a:gd name="T91" fmla="*/ 306 h 2566"/>
              <a:gd name="T92" fmla="*/ 1278 w 3234"/>
              <a:gd name="T93" fmla="*/ 1152 h 2566"/>
              <a:gd name="T94" fmla="*/ 1943 w 3234"/>
              <a:gd name="T95" fmla="*/ 1302 h 2566"/>
              <a:gd name="T96" fmla="*/ 2218 w 3234"/>
              <a:gd name="T97" fmla="*/ 1719 h 2566"/>
              <a:gd name="T98" fmla="*/ 1937 w 3234"/>
              <a:gd name="T99" fmla="*/ 2152 h 2566"/>
              <a:gd name="T100" fmla="*/ 1263 w 3234"/>
              <a:gd name="T101" fmla="*/ 2353 h 2566"/>
              <a:gd name="T102" fmla="*/ 598 w 3234"/>
              <a:gd name="T103" fmla="*/ 2202 h 2566"/>
              <a:gd name="T104" fmla="*/ 324 w 3234"/>
              <a:gd name="T105" fmla="*/ 1786 h 2566"/>
              <a:gd name="T106" fmla="*/ 604 w 3234"/>
              <a:gd name="T107" fmla="*/ 1353 h 2566"/>
              <a:gd name="T108" fmla="*/ 1306 w 3234"/>
              <a:gd name="T109" fmla="*/ 1702 h 2566"/>
              <a:gd name="T110" fmla="*/ 1363 w 3234"/>
              <a:gd name="T111" fmla="*/ 1760 h 2566"/>
              <a:gd name="T112" fmla="*/ 1306 w 3234"/>
              <a:gd name="T113" fmla="*/ 1818 h 2566"/>
              <a:gd name="T114" fmla="*/ 1248 w 3234"/>
              <a:gd name="T115" fmla="*/ 1760 h 2566"/>
              <a:gd name="T116" fmla="*/ 1306 w 3234"/>
              <a:gd name="T117" fmla="*/ 1702 h 2566"/>
              <a:gd name="T118" fmla="*/ 1192 w 3234"/>
              <a:gd name="T119" fmla="*/ 1900 h 2566"/>
              <a:gd name="T120" fmla="*/ 1060 w 3234"/>
              <a:gd name="T121" fmla="*/ 2062 h 2566"/>
              <a:gd name="T122" fmla="*/ 897 w 3234"/>
              <a:gd name="T123" fmla="*/ 1930 h 2566"/>
              <a:gd name="T124" fmla="*/ 1029 w 3234"/>
              <a:gd name="T125" fmla="*/ 1768 h 2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4" h="2566">
                <a:moveTo>
                  <a:pt x="1211" y="1400"/>
                </a:moveTo>
                <a:lnTo>
                  <a:pt x="1236" y="1400"/>
                </a:lnTo>
                <a:lnTo>
                  <a:pt x="1261" y="1402"/>
                </a:lnTo>
                <a:lnTo>
                  <a:pt x="1287" y="1405"/>
                </a:lnTo>
                <a:lnTo>
                  <a:pt x="1311" y="1408"/>
                </a:lnTo>
                <a:lnTo>
                  <a:pt x="1334" y="1413"/>
                </a:lnTo>
                <a:lnTo>
                  <a:pt x="1358" y="1419"/>
                </a:lnTo>
                <a:lnTo>
                  <a:pt x="1380" y="1426"/>
                </a:lnTo>
                <a:lnTo>
                  <a:pt x="1404" y="1433"/>
                </a:lnTo>
                <a:lnTo>
                  <a:pt x="1425" y="1442"/>
                </a:lnTo>
                <a:lnTo>
                  <a:pt x="1447" y="1451"/>
                </a:lnTo>
                <a:lnTo>
                  <a:pt x="1467" y="1461"/>
                </a:lnTo>
                <a:lnTo>
                  <a:pt x="1487" y="1472"/>
                </a:lnTo>
                <a:lnTo>
                  <a:pt x="1507" y="1484"/>
                </a:lnTo>
                <a:lnTo>
                  <a:pt x="1526" y="1496"/>
                </a:lnTo>
                <a:lnTo>
                  <a:pt x="1544" y="1510"/>
                </a:lnTo>
                <a:lnTo>
                  <a:pt x="1561" y="1525"/>
                </a:lnTo>
                <a:lnTo>
                  <a:pt x="1577" y="1539"/>
                </a:lnTo>
                <a:lnTo>
                  <a:pt x="1592" y="1555"/>
                </a:lnTo>
                <a:lnTo>
                  <a:pt x="1607" y="1571"/>
                </a:lnTo>
                <a:lnTo>
                  <a:pt x="1621" y="1587"/>
                </a:lnTo>
                <a:lnTo>
                  <a:pt x="1634" y="1604"/>
                </a:lnTo>
                <a:lnTo>
                  <a:pt x="1646" y="1622"/>
                </a:lnTo>
                <a:lnTo>
                  <a:pt x="1657" y="1640"/>
                </a:lnTo>
                <a:lnTo>
                  <a:pt x="1667" y="1660"/>
                </a:lnTo>
                <a:lnTo>
                  <a:pt x="1675" y="1679"/>
                </a:lnTo>
                <a:lnTo>
                  <a:pt x="1683" y="1699"/>
                </a:lnTo>
                <a:lnTo>
                  <a:pt x="1690" y="1719"/>
                </a:lnTo>
                <a:lnTo>
                  <a:pt x="1695" y="1739"/>
                </a:lnTo>
                <a:lnTo>
                  <a:pt x="1700" y="1760"/>
                </a:lnTo>
                <a:lnTo>
                  <a:pt x="1703" y="1781"/>
                </a:lnTo>
                <a:lnTo>
                  <a:pt x="1705" y="1803"/>
                </a:lnTo>
                <a:lnTo>
                  <a:pt x="1705" y="1825"/>
                </a:lnTo>
                <a:lnTo>
                  <a:pt x="1705" y="1847"/>
                </a:lnTo>
                <a:lnTo>
                  <a:pt x="1703" y="1868"/>
                </a:lnTo>
                <a:lnTo>
                  <a:pt x="1700" y="1890"/>
                </a:lnTo>
                <a:lnTo>
                  <a:pt x="1695" y="1910"/>
                </a:lnTo>
                <a:lnTo>
                  <a:pt x="1690" y="1931"/>
                </a:lnTo>
                <a:lnTo>
                  <a:pt x="1683" y="1952"/>
                </a:lnTo>
                <a:lnTo>
                  <a:pt x="1675" y="1971"/>
                </a:lnTo>
                <a:lnTo>
                  <a:pt x="1667" y="1991"/>
                </a:lnTo>
                <a:lnTo>
                  <a:pt x="1657" y="2009"/>
                </a:lnTo>
                <a:lnTo>
                  <a:pt x="1646" y="2028"/>
                </a:lnTo>
                <a:lnTo>
                  <a:pt x="1634" y="2045"/>
                </a:lnTo>
                <a:lnTo>
                  <a:pt x="1621" y="2062"/>
                </a:lnTo>
                <a:lnTo>
                  <a:pt x="1607" y="2080"/>
                </a:lnTo>
                <a:lnTo>
                  <a:pt x="1592" y="2096"/>
                </a:lnTo>
                <a:lnTo>
                  <a:pt x="1577" y="2111"/>
                </a:lnTo>
                <a:lnTo>
                  <a:pt x="1561" y="2126"/>
                </a:lnTo>
                <a:lnTo>
                  <a:pt x="1544" y="2140"/>
                </a:lnTo>
                <a:lnTo>
                  <a:pt x="1526" y="2153"/>
                </a:lnTo>
                <a:lnTo>
                  <a:pt x="1507" y="2166"/>
                </a:lnTo>
                <a:lnTo>
                  <a:pt x="1487" y="2177"/>
                </a:lnTo>
                <a:lnTo>
                  <a:pt x="1467" y="2188"/>
                </a:lnTo>
                <a:lnTo>
                  <a:pt x="1447" y="2199"/>
                </a:lnTo>
                <a:lnTo>
                  <a:pt x="1425" y="2208"/>
                </a:lnTo>
                <a:lnTo>
                  <a:pt x="1404" y="2217"/>
                </a:lnTo>
                <a:lnTo>
                  <a:pt x="1380" y="2225"/>
                </a:lnTo>
                <a:lnTo>
                  <a:pt x="1358" y="2232"/>
                </a:lnTo>
                <a:lnTo>
                  <a:pt x="1334" y="2237"/>
                </a:lnTo>
                <a:lnTo>
                  <a:pt x="1311" y="2242"/>
                </a:lnTo>
                <a:lnTo>
                  <a:pt x="1287" y="2246"/>
                </a:lnTo>
                <a:lnTo>
                  <a:pt x="1261" y="2248"/>
                </a:lnTo>
                <a:lnTo>
                  <a:pt x="1236" y="2250"/>
                </a:lnTo>
                <a:lnTo>
                  <a:pt x="1211" y="2250"/>
                </a:lnTo>
                <a:lnTo>
                  <a:pt x="1186" y="2250"/>
                </a:lnTo>
                <a:lnTo>
                  <a:pt x="1160" y="2248"/>
                </a:lnTo>
                <a:lnTo>
                  <a:pt x="1135" y="2246"/>
                </a:lnTo>
                <a:lnTo>
                  <a:pt x="1111" y="2242"/>
                </a:lnTo>
                <a:lnTo>
                  <a:pt x="1087" y="2237"/>
                </a:lnTo>
                <a:lnTo>
                  <a:pt x="1064" y="2232"/>
                </a:lnTo>
                <a:lnTo>
                  <a:pt x="1040" y="2225"/>
                </a:lnTo>
                <a:lnTo>
                  <a:pt x="1018" y="2217"/>
                </a:lnTo>
                <a:lnTo>
                  <a:pt x="996" y="2208"/>
                </a:lnTo>
                <a:lnTo>
                  <a:pt x="975" y="2199"/>
                </a:lnTo>
                <a:lnTo>
                  <a:pt x="955" y="2188"/>
                </a:lnTo>
                <a:lnTo>
                  <a:pt x="934" y="2177"/>
                </a:lnTo>
                <a:lnTo>
                  <a:pt x="914" y="2166"/>
                </a:lnTo>
                <a:lnTo>
                  <a:pt x="896" y="2153"/>
                </a:lnTo>
                <a:lnTo>
                  <a:pt x="878" y="2140"/>
                </a:lnTo>
                <a:lnTo>
                  <a:pt x="861" y="2126"/>
                </a:lnTo>
                <a:lnTo>
                  <a:pt x="845" y="2111"/>
                </a:lnTo>
                <a:lnTo>
                  <a:pt x="828" y="2096"/>
                </a:lnTo>
                <a:lnTo>
                  <a:pt x="814" y="2080"/>
                </a:lnTo>
                <a:lnTo>
                  <a:pt x="800" y="2062"/>
                </a:lnTo>
                <a:lnTo>
                  <a:pt x="787" y="2045"/>
                </a:lnTo>
                <a:lnTo>
                  <a:pt x="776" y="2028"/>
                </a:lnTo>
                <a:lnTo>
                  <a:pt x="765" y="2009"/>
                </a:lnTo>
                <a:lnTo>
                  <a:pt x="755" y="1991"/>
                </a:lnTo>
                <a:lnTo>
                  <a:pt x="746" y="1971"/>
                </a:lnTo>
                <a:lnTo>
                  <a:pt x="739" y="1952"/>
                </a:lnTo>
                <a:lnTo>
                  <a:pt x="732" y="1931"/>
                </a:lnTo>
                <a:lnTo>
                  <a:pt x="726" y="1910"/>
                </a:lnTo>
                <a:lnTo>
                  <a:pt x="721" y="1890"/>
                </a:lnTo>
                <a:lnTo>
                  <a:pt x="718" y="1868"/>
                </a:lnTo>
                <a:lnTo>
                  <a:pt x="716" y="1847"/>
                </a:lnTo>
                <a:lnTo>
                  <a:pt x="716" y="1825"/>
                </a:lnTo>
                <a:lnTo>
                  <a:pt x="716" y="1803"/>
                </a:lnTo>
                <a:lnTo>
                  <a:pt x="718" y="1781"/>
                </a:lnTo>
                <a:lnTo>
                  <a:pt x="721" y="1760"/>
                </a:lnTo>
                <a:lnTo>
                  <a:pt x="726" y="1739"/>
                </a:lnTo>
                <a:lnTo>
                  <a:pt x="732" y="1719"/>
                </a:lnTo>
                <a:lnTo>
                  <a:pt x="739" y="1699"/>
                </a:lnTo>
                <a:lnTo>
                  <a:pt x="746" y="1679"/>
                </a:lnTo>
                <a:lnTo>
                  <a:pt x="755" y="1660"/>
                </a:lnTo>
                <a:lnTo>
                  <a:pt x="765" y="1640"/>
                </a:lnTo>
                <a:lnTo>
                  <a:pt x="776" y="1622"/>
                </a:lnTo>
                <a:lnTo>
                  <a:pt x="787" y="1604"/>
                </a:lnTo>
                <a:lnTo>
                  <a:pt x="800" y="1587"/>
                </a:lnTo>
                <a:lnTo>
                  <a:pt x="814" y="1571"/>
                </a:lnTo>
                <a:lnTo>
                  <a:pt x="828" y="1555"/>
                </a:lnTo>
                <a:lnTo>
                  <a:pt x="845" y="1539"/>
                </a:lnTo>
                <a:lnTo>
                  <a:pt x="861" y="1525"/>
                </a:lnTo>
                <a:lnTo>
                  <a:pt x="878" y="1510"/>
                </a:lnTo>
                <a:lnTo>
                  <a:pt x="896" y="1496"/>
                </a:lnTo>
                <a:lnTo>
                  <a:pt x="914" y="1484"/>
                </a:lnTo>
                <a:lnTo>
                  <a:pt x="934" y="1472"/>
                </a:lnTo>
                <a:lnTo>
                  <a:pt x="955" y="1461"/>
                </a:lnTo>
                <a:lnTo>
                  <a:pt x="975" y="1451"/>
                </a:lnTo>
                <a:lnTo>
                  <a:pt x="996" y="1442"/>
                </a:lnTo>
                <a:lnTo>
                  <a:pt x="1018" y="1433"/>
                </a:lnTo>
                <a:lnTo>
                  <a:pt x="1040" y="1426"/>
                </a:lnTo>
                <a:lnTo>
                  <a:pt x="1064" y="1419"/>
                </a:lnTo>
                <a:lnTo>
                  <a:pt x="1087" y="1413"/>
                </a:lnTo>
                <a:lnTo>
                  <a:pt x="1111" y="1408"/>
                </a:lnTo>
                <a:lnTo>
                  <a:pt x="1135" y="1405"/>
                </a:lnTo>
                <a:lnTo>
                  <a:pt x="1160" y="1402"/>
                </a:lnTo>
                <a:lnTo>
                  <a:pt x="1186" y="1400"/>
                </a:lnTo>
                <a:lnTo>
                  <a:pt x="1211" y="1400"/>
                </a:lnTo>
                <a:close/>
                <a:moveTo>
                  <a:pt x="1573" y="848"/>
                </a:moveTo>
                <a:lnTo>
                  <a:pt x="1575" y="850"/>
                </a:lnTo>
                <a:lnTo>
                  <a:pt x="1579" y="851"/>
                </a:lnTo>
                <a:lnTo>
                  <a:pt x="1585" y="851"/>
                </a:lnTo>
                <a:lnTo>
                  <a:pt x="1591" y="851"/>
                </a:lnTo>
                <a:lnTo>
                  <a:pt x="1608" y="847"/>
                </a:lnTo>
                <a:lnTo>
                  <a:pt x="1629" y="840"/>
                </a:lnTo>
                <a:lnTo>
                  <a:pt x="1682" y="821"/>
                </a:lnTo>
                <a:lnTo>
                  <a:pt x="1751" y="796"/>
                </a:lnTo>
                <a:lnTo>
                  <a:pt x="1789" y="783"/>
                </a:lnTo>
                <a:lnTo>
                  <a:pt x="1830" y="771"/>
                </a:lnTo>
                <a:lnTo>
                  <a:pt x="1875" y="760"/>
                </a:lnTo>
                <a:lnTo>
                  <a:pt x="1921" y="751"/>
                </a:lnTo>
                <a:lnTo>
                  <a:pt x="1945" y="747"/>
                </a:lnTo>
                <a:lnTo>
                  <a:pt x="1970" y="743"/>
                </a:lnTo>
                <a:lnTo>
                  <a:pt x="1995" y="741"/>
                </a:lnTo>
                <a:lnTo>
                  <a:pt x="2020" y="739"/>
                </a:lnTo>
                <a:lnTo>
                  <a:pt x="2045" y="737"/>
                </a:lnTo>
                <a:lnTo>
                  <a:pt x="2072" y="737"/>
                </a:lnTo>
                <a:lnTo>
                  <a:pt x="2098" y="738"/>
                </a:lnTo>
                <a:lnTo>
                  <a:pt x="2125" y="739"/>
                </a:lnTo>
                <a:lnTo>
                  <a:pt x="2152" y="742"/>
                </a:lnTo>
                <a:lnTo>
                  <a:pt x="2178" y="746"/>
                </a:lnTo>
                <a:lnTo>
                  <a:pt x="2202" y="752"/>
                </a:lnTo>
                <a:lnTo>
                  <a:pt x="2223" y="759"/>
                </a:lnTo>
                <a:lnTo>
                  <a:pt x="2243" y="767"/>
                </a:lnTo>
                <a:lnTo>
                  <a:pt x="2261" y="776"/>
                </a:lnTo>
                <a:lnTo>
                  <a:pt x="2277" y="787"/>
                </a:lnTo>
                <a:lnTo>
                  <a:pt x="2293" y="798"/>
                </a:lnTo>
                <a:lnTo>
                  <a:pt x="2306" y="810"/>
                </a:lnTo>
                <a:lnTo>
                  <a:pt x="2318" y="824"/>
                </a:lnTo>
                <a:lnTo>
                  <a:pt x="2328" y="837"/>
                </a:lnTo>
                <a:lnTo>
                  <a:pt x="2337" y="852"/>
                </a:lnTo>
                <a:lnTo>
                  <a:pt x="2345" y="866"/>
                </a:lnTo>
                <a:lnTo>
                  <a:pt x="2351" y="882"/>
                </a:lnTo>
                <a:lnTo>
                  <a:pt x="2356" y="898"/>
                </a:lnTo>
                <a:lnTo>
                  <a:pt x="2360" y="914"/>
                </a:lnTo>
                <a:lnTo>
                  <a:pt x="2363" y="930"/>
                </a:lnTo>
                <a:lnTo>
                  <a:pt x="2365" y="947"/>
                </a:lnTo>
                <a:lnTo>
                  <a:pt x="2366" y="965"/>
                </a:lnTo>
                <a:lnTo>
                  <a:pt x="2366" y="981"/>
                </a:lnTo>
                <a:lnTo>
                  <a:pt x="2365" y="998"/>
                </a:lnTo>
                <a:lnTo>
                  <a:pt x="2364" y="1015"/>
                </a:lnTo>
                <a:lnTo>
                  <a:pt x="2361" y="1031"/>
                </a:lnTo>
                <a:lnTo>
                  <a:pt x="2359" y="1048"/>
                </a:lnTo>
                <a:lnTo>
                  <a:pt x="2355" y="1064"/>
                </a:lnTo>
                <a:lnTo>
                  <a:pt x="2351" y="1079"/>
                </a:lnTo>
                <a:lnTo>
                  <a:pt x="2347" y="1094"/>
                </a:lnTo>
                <a:lnTo>
                  <a:pt x="2342" y="1110"/>
                </a:lnTo>
                <a:lnTo>
                  <a:pt x="2336" y="1124"/>
                </a:lnTo>
                <a:lnTo>
                  <a:pt x="2331" y="1137"/>
                </a:lnTo>
                <a:lnTo>
                  <a:pt x="2325" y="1149"/>
                </a:lnTo>
                <a:lnTo>
                  <a:pt x="2319" y="1161"/>
                </a:lnTo>
                <a:lnTo>
                  <a:pt x="2313" y="1172"/>
                </a:lnTo>
                <a:lnTo>
                  <a:pt x="2306" y="1182"/>
                </a:lnTo>
                <a:lnTo>
                  <a:pt x="2301" y="1192"/>
                </a:lnTo>
                <a:lnTo>
                  <a:pt x="2298" y="1201"/>
                </a:lnTo>
                <a:lnTo>
                  <a:pt x="2298" y="1206"/>
                </a:lnTo>
                <a:lnTo>
                  <a:pt x="2298" y="1211"/>
                </a:lnTo>
                <a:lnTo>
                  <a:pt x="2300" y="1215"/>
                </a:lnTo>
                <a:lnTo>
                  <a:pt x="2302" y="1220"/>
                </a:lnTo>
                <a:lnTo>
                  <a:pt x="2306" y="1224"/>
                </a:lnTo>
                <a:lnTo>
                  <a:pt x="2310" y="1229"/>
                </a:lnTo>
                <a:lnTo>
                  <a:pt x="2316" y="1234"/>
                </a:lnTo>
                <a:lnTo>
                  <a:pt x="2324" y="1240"/>
                </a:lnTo>
                <a:lnTo>
                  <a:pt x="2356" y="1255"/>
                </a:lnTo>
                <a:lnTo>
                  <a:pt x="2407" y="1277"/>
                </a:lnTo>
                <a:lnTo>
                  <a:pt x="2437" y="1290"/>
                </a:lnTo>
                <a:lnTo>
                  <a:pt x="2469" y="1306"/>
                </a:lnTo>
                <a:lnTo>
                  <a:pt x="2503" y="1324"/>
                </a:lnTo>
                <a:lnTo>
                  <a:pt x="2538" y="1344"/>
                </a:lnTo>
                <a:lnTo>
                  <a:pt x="2555" y="1356"/>
                </a:lnTo>
                <a:lnTo>
                  <a:pt x="2572" y="1368"/>
                </a:lnTo>
                <a:lnTo>
                  <a:pt x="2589" y="1382"/>
                </a:lnTo>
                <a:lnTo>
                  <a:pt x="2606" y="1395"/>
                </a:lnTo>
                <a:lnTo>
                  <a:pt x="2623" y="1410"/>
                </a:lnTo>
                <a:lnTo>
                  <a:pt x="2639" y="1425"/>
                </a:lnTo>
                <a:lnTo>
                  <a:pt x="2654" y="1441"/>
                </a:lnTo>
                <a:lnTo>
                  <a:pt x="2669" y="1458"/>
                </a:lnTo>
                <a:lnTo>
                  <a:pt x="2682" y="1476"/>
                </a:lnTo>
                <a:lnTo>
                  <a:pt x="2695" y="1495"/>
                </a:lnTo>
                <a:lnTo>
                  <a:pt x="2707" y="1516"/>
                </a:lnTo>
                <a:lnTo>
                  <a:pt x="2719" y="1537"/>
                </a:lnTo>
                <a:lnTo>
                  <a:pt x="2728" y="1559"/>
                </a:lnTo>
                <a:lnTo>
                  <a:pt x="2738" y="1582"/>
                </a:lnTo>
                <a:lnTo>
                  <a:pt x="2746" y="1606"/>
                </a:lnTo>
                <a:lnTo>
                  <a:pt x="2752" y="1631"/>
                </a:lnTo>
                <a:lnTo>
                  <a:pt x="2756" y="1659"/>
                </a:lnTo>
                <a:lnTo>
                  <a:pt x="2757" y="1688"/>
                </a:lnTo>
                <a:lnTo>
                  <a:pt x="2754" y="1719"/>
                </a:lnTo>
                <a:lnTo>
                  <a:pt x="2749" y="1751"/>
                </a:lnTo>
                <a:lnTo>
                  <a:pt x="2741" y="1784"/>
                </a:lnTo>
                <a:lnTo>
                  <a:pt x="2729" y="1820"/>
                </a:lnTo>
                <a:lnTo>
                  <a:pt x="2715" y="1856"/>
                </a:lnTo>
                <a:lnTo>
                  <a:pt x="2697" y="1893"/>
                </a:lnTo>
                <a:lnTo>
                  <a:pt x="2677" y="1930"/>
                </a:lnTo>
                <a:lnTo>
                  <a:pt x="2654" y="1969"/>
                </a:lnTo>
                <a:lnTo>
                  <a:pt x="2628" y="2007"/>
                </a:lnTo>
                <a:lnTo>
                  <a:pt x="2597" y="2046"/>
                </a:lnTo>
                <a:lnTo>
                  <a:pt x="2565" y="2085"/>
                </a:lnTo>
                <a:lnTo>
                  <a:pt x="2530" y="2123"/>
                </a:lnTo>
                <a:lnTo>
                  <a:pt x="2491" y="2161"/>
                </a:lnTo>
                <a:lnTo>
                  <a:pt x="2450" y="2198"/>
                </a:lnTo>
                <a:lnTo>
                  <a:pt x="2405" y="2235"/>
                </a:lnTo>
                <a:lnTo>
                  <a:pt x="2357" y="2271"/>
                </a:lnTo>
                <a:lnTo>
                  <a:pt x="2307" y="2305"/>
                </a:lnTo>
                <a:lnTo>
                  <a:pt x="2253" y="2338"/>
                </a:lnTo>
                <a:lnTo>
                  <a:pt x="2197" y="2370"/>
                </a:lnTo>
                <a:lnTo>
                  <a:pt x="2137" y="2400"/>
                </a:lnTo>
                <a:lnTo>
                  <a:pt x="2075" y="2428"/>
                </a:lnTo>
                <a:lnTo>
                  <a:pt x="2009" y="2454"/>
                </a:lnTo>
                <a:lnTo>
                  <a:pt x="1940" y="2478"/>
                </a:lnTo>
                <a:lnTo>
                  <a:pt x="1869" y="2500"/>
                </a:lnTo>
                <a:lnTo>
                  <a:pt x="1794" y="2518"/>
                </a:lnTo>
                <a:lnTo>
                  <a:pt x="1716" y="2534"/>
                </a:lnTo>
                <a:lnTo>
                  <a:pt x="1636" y="2547"/>
                </a:lnTo>
                <a:lnTo>
                  <a:pt x="1552" y="2557"/>
                </a:lnTo>
                <a:lnTo>
                  <a:pt x="1466" y="2563"/>
                </a:lnTo>
                <a:lnTo>
                  <a:pt x="1376" y="2566"/>
                </a:lnTo>
                <a:lnTo>
                  <a:pt x="1287" y="2565"/>
                </a:lnTo>
                <a:lnTo>
                  <a:pt x="1201" y="2562"/>
                </a:lnTo>
                <a:lnTo>
                  <a:pt x="1117" y="2555"/>
                </a:lnTo>
                <a:lnTo>
                  <a:pt x="1037" y="2545"/>
                </a:lnTo>
                <a:lnTo>
                  <a:pt x="961" y="2533"/>
                </a:lnTo>
                <a:lnTo>
                  <a:pt x="887" y="2518"/>
                </a:lnTo>
                <a:lnTo>
                  <a:pt x="816" y="2501"/>
                </a:lnTo>
                <a:lnTo>
                  <a:pt x="749" y="2480"/>
                </a:lnTo>
                <a:lnTo>
                  <a:pt x="684" y="2458"/>
                </a:lnTo>
                <a:lnTo>
                  <a:pt x="623" y="2434"/>
                </a:lnTo>
                <a:lnTo>
                  <a:pt x="564" y="2409"/>
                </a:lnTo>
                <a:lnTo>
                  <a:pt x="509" y="2381"/>
                </a:lnTo>
                <a:lnTo>
                  <a:pt x="456" y="2351"/>
                </a:lnTo>
                <a:lnTo>
                  <a:pt x="406" y="2320"/>
                </a:lnTo>
                <a:lnTo>
                  <a:pt x="359" y="2288"/>
                </a:lnTo>
                <a:lnTo>
                  <a:pt x="316" y="2255"/>
                </a:lnTo>
                <a:lnTo>
                  <a:pt x="274" y="2220"/>
                </a:lnTo>
                <a:lnTo>
                  <a:pt x="237" y="2184"/>
                </a:lnTo>
                <a:lnTo>
                  <a:pt x="202" y="2148"/>
                </a:lnTo>
                <a:lnTo>
                  <a:pt x="170" y="2111"/>
                </a:lnTo>
                <a:lnTo>
                  <a:pt x="140" y="2073"/>
                </a:lnTo>
                <a:lnTo>
                  <a:pt x="114" y="2036"/>
                </a:lnTo>
                <a:lnTo>
                  <a:pt x="91" y="1998"/>
                </a:lnTo>
                <a:lnTo>
                  <a:pt x="70" y="1960"/>
                </a:lnTo>
                <a:lnTo>
                  <a:pt x="51" y="1921"/>
                </a:lnTo>
                <a:lnTo>
                  <a:pt x="36" y="1883"/>
                </a:lnTo>
                <a:lnTo>
                  <a:pt x="23" y="1846"/>
                </a:lnTo>
                <a:lnTo>
                  <a:pt x="13" y="1808"/>
                </a:lnTo>
                <a:lnTo>
                  <a:pt x="6" y="1771"/>
                </a:lnTo>
                <a:lnTo>
                  <a:pt x="2" y="1735"/>
                </a:lnTo>
                <a:lnTo>
                  <a:pt x="0" y="1701"/>
                </a:lnTo>
                <a:lnTo>
                  <a:pt x="1" y="1667"/>
                </a:lnTo>
                <a:lnTo>
                  <a:pt x="4" y="1632"/>
                </a:lnTo>
                <a:lnTo>
                  <a:pt x="11" y="1596"/>
                </a:lnTo>
                <a:lnTo>
                  <a:pt x="20" y="1559"/>
                </a:lnTo>
                <a:lnTo>
                  <a:pt x="32" y="1521"/>
                </a:lnTo>
                <a:lnTo>
                  <a:pt x="47" y="1481"/>
                </a:lnTo>
                <a:lnTo>
                  <a:pt x="64" y="1441"/>
                </a:lnTo>
                <a:lnTo>
                  <a:pt x="83" y="1400"/>
                </a:lnTo>
                <a:lnTo>
                  <a:pt x="104" y="1357"/>
                </a:lnTo>
                <a:lnTo>
                  <a:pt x="127" y="1315"/>
                </a:lnTo>
                <a:lnTo>
                  <a:pt x="152" y="1272"/>
                </a:lnTo>
                <a:lnTo>
                  <a:pt x="179" y="1228"/>
                </a:lnTo>
                <a:lnTo>
                  <a:pt x="207" y="1185"/>
                </a:lnTo>
                <a:lnTo>
                  <a:pt x="237" y="1142"/>
                </a:lnTo>
                <a:lnTo>
                  <a:pt x="267" y="1099"/>
                </a:lnTo>
                <a:lnTo>
                  <a:pt x="300" y="1056"/>
                </a:lnTo>
                <a:lnTo>
                  <a:pt x="333" y="1013"/>
                </a:lnTo>
                <a:lnTo>
                  <a:pt x="367" y="971"/>
                </a:lnTo>
                <a:lnTo>
                  <a:pt x="402" y="929"/>
                </a:lnTo>
                <a:lnTo>
                  <a:pt x="437" y="889"/>
                </a:lnTo>
                <a:lnTo>
                  <a:pt x="473" y="849"/>
                </a:lnTo>
                <a:lnTo>
                  <a:pt x="510" y="810"/>
                </a:lnTo>
                <a:lnTo>
                  <a:pt x="546" y="772"/>
                </a:lnTo>
                <a:lnTo>
                  <a:pt x="582" y="736"/>
                </a:lnTo>
                <a:lnTo>
                  <a:pt x="619" y="701"/>
                </a:lnTo>
                <a:lnTo>
                  <a:pt x="655" y="667"/>
                </a:lnTo>
                <a:lnTo>
                  <a:pt x="690" y="636"/>
                </a:lnTo>
                <a:lnTo>
                  <a:pt x="726" y="606"/>
                </a:lnTo>
                <a:lnTo>
                  <a:pt x="761" y="579"/>
                </a:lnTo>
                <a:lnTo>
                  <a:pt x="794" y="553"/>
                </a:lnTo>
                <a:lnTo>
                  <a:pt x="827" y="529"/>
                </a:lnTo>
                <a:lnTo>
                  <a:pt x="860" y="508"/>
                </a:lnTo>
                <a:lnTo>
                  <a:pt x="891" y="490"/>
                </a:lnTo>
                <a:lnTo>
                  <a:pt x="921" y="473"/>
                </a:lnTo>
                <a:lnTo>
                  <a:pt x="951" y="458"/>
                </a:lnTo>
                <a:lnTo>
                  <a:pt x="981" y="445"/>
                </a:lnTo>
                <a:lnTo>
                  <a:pt x="1010" y="433"/>
                </a:lnTo>
                <a:lnTo>
                  <a:pt x="1038" y="422"/>
                </a:lnTo>
                <a:lnTo>
                  <a:pt x="1067" y="413"/>
                </a:lnTo>
                <a:lnTo>
                  <a:pt x="1095" y="405"/>
                </a:lnTo>
                <a:lnTo>
                  <a:pt x="1122" y="398"/>
                </a:lnTo>
                <a:lnTo>
                  <a:pt x="1149" y="391"/>
                </a:lnTo>
                <a:lnTo>
                  <a:pt x="1176" y="387"/>
                </a:lnTo>
                <a:lnTo>
                  <a:pt x="1202" y="384"/>
                </a:lnTo>
                <a:lnTo>
                  <a:pt x="1227" y="381"/>
                </a:lnTo>
                <a:lnTo>
                  <a:pt x="1251" y="380"/>
                </a:lnTo>
                <a:lnTo>
                  <a:pt x="1275" y="380"/>
                </a:lnTo>
                <a:lnTo>
                  <a:pt x="1299" y="381"/>
                </a:lnTo>
                <a:lnTo>
                  <a:pt x="1321" y="383"/>
                </a:lnTo>
                <a:lnTo>
                  <a:pt x="1343" y="385"/>
                </a:lnTo>
                <a:lnTo>
                  <a:pt x="1364" y="389"/>
                </a:lnTo>
                <a:lnTo>
                  <a:pt x="1384" y="393"/>
                </a:lnTo>
                <a:lnTo>
                  <a:pt x="1404" y="399"/>
                </a:lnTo>
                <a:lnTo>
                  <a:pt x="1423" y="404"/>
                </a:lnTo>
                <a:lnTo>
                  <a:pt x="1440" y="411"/>
                </a:lnTo>
                <a:lnTo>
                  <a:pt x="1457" y="418"/>
                </a:lnTo>
                <a:lnTo>
                  <a:pt x="1472" y="425"/>
                </a:lnTo>
                <a:lnTo>
                  <a:pt x="1487" y="433"/>
                </a:lnTo>
                <a:lnTo>
                  <a:pt x="1501" y="442"/>
                </a:lnTo>
                <a:lnTo>
                  <a:pt x="1514" y="451"/>
                </a:lnTo>
                <a:lnTo>
                  <a:pt x="1526" y="460"/>
                </a:lnTo>
                <a:lnTo>
                  <a:pt x="1536" y="470"/>
                </a:lnTo>
                <a:lnTo>
                  <a:pt x="1546" y="480"/>
                </a:lnTo>
                <a:lnTo>
                  <a:pt x="1554" y="490"/>
                </a:lnTo>
                <a:lnTo>
                  <a:pt x="1561" y="501"/>
                </a:lnTo>
                <a:lnTo>
                  <a:pt x="1567" y="512"/>
                </a:lnTo>
                <a:lnTo>
                  <a:pt x="1572" y="523"/>
                </a:lnTo>
                <a:lnTo>
                  <a:pt x="1576" y="536"/>
                </a:lnTo>
                <a:lnTo>
                  <a:pt x="1580" y="549"/>
                </a:lnTo>
                <a:lnTo>
                  <a:pt x="1583" y="561"/>
                </a:lnTo>
                <a:lnTo>
                  <a:pt x="1585" y="574"/>
                </a:lnTo>
                <a:lnTo>
                  <a:pt x="1587" y="588"/>
                </a:lnTo>
                <a:lnTo>
                  <a:pt x="1588" y="601"/>
                </a:lnTo>
                <a:lnTo>
                  <a:pt x="1590" y="629"/>
                </a:lnTo>
                <a:lnTo>
                  <a:pt x="1590" y="656"/>
                </a:lnTo>
                <a:lnTo>
                  <a:pt x="1589" y="685"/>
                </a:lnTo>
                <a:lnTo>
                  <a:pt x="1586" y="711"/>
                </a:lnTo>
                <a:lnTo>
                  <a:pt x="1580" y="761"/>
                </a:lnTo>
                <a:lnTo>
                  <a:pt x="1574" y="802"/>
                </a:lnTo>
                <a:lnTo>
                  <a:pt x="1572" y="820"/>
                </a:lnTo>
                <a:lnTo>
                  <a:pt x="1571" y="833"/>
                </a:lnTo>
                <a:lnTo>
                  <a:pt x="1571" y="838"/>
                </a:lnTo>
                <a:lnTo>
                  <a:pt x="1571" y="842"/>
                </a:lnTo>
                <a:lnTo>
                  <a:pt x="1572" y="845"/>
                </a:lnTo>
                <a:lnTo>
                  <a:pt x="1573" y="848"/>
                </a:lnTo>
                <a:close/>
                <a:moveTo>
                  <a:pt x="2306" y="680"/>
                </a:moveTo>
                <a:lnTo>
                  <a:pt x="2296" y="680"/>
                </a:lnTo>
                <a:lnTo>
                  <a:pt x="2287" y="679"/>
                </a:lnTo>
                <a:lnTo>
                  <a:pt x="2277" y="678"/>
                </a:lnTo>
                <a:lnTo>
                  <a:pt x="2268" y="675"/>
                </a:lnTo>
                <a:lnTo>
                  <a:pt x="2260" y="671"/>
                </a:lnTo>
                <a:lnTo>
                  <a:pt x="2252" y="667"/>
                </a:lnTo>
                <a:lnTo>
                  <a:pt x="2244" y="662"/>
                </a:lnTo>
                <a:lnTo>
                  <a:pt x="2238" y="656"/>
                </a:lnTo>
                <a:lnTo>
                  <a:pt x="2231" y="650"/>
                </a:lnTo>
                <a:lnTo>
                  <a:pt x="2225" y="643"/>
                </a:lnTo>
                <a:lnTo>
                  <a:pt x="2220" y="636"/>
                </a:lnTo>
                <a:lnTo>
                  <a:pt x="2216" y="628"/>
                </a:lnTo>
                <a:lnTo>
                  <a:pt x="2212" y="620"/>
                </a:lnTo>
                <a:lnTo>
                  <a:pt x="2209" y="611"/>
                </a:lnTo>
                <a:lnTo>
                  <a:pt x="2207" y="602"/>
                </a:lnTo>
                <a:lnTo>
                  <a:pt x="2206" y="593"/>
                </a:lnTo>
                <a:lnTo>
                  <a:pt x="2206" y="583"/>
                </a:lnTo>
                <a:lnTo>
                  <a:pt x="2206" y="574"/>
                </a:lnTo>
                <a:lnTo>
                  <a:pt x="2208" y="565"/>
                </a:lnTo>
                <a:lnTo>
                  <a:pt x="2210" y="556"/>
                </a:lnTo>
                <a:lnTo>
                  <a:pt x="2214" y="548"/>
                </a:lnTo>
                <a:lnTo>
                  <a:pt x="2218" y="540"/>
                </a:lnTo>
                <a:lnTo>
                  <a:pt x="2223" y="531"/>
                </a:lnTo>
                <a:lnTo>
                  <a:pt x="2228" y="524"/>
                </a:lnTo>
                <a:lnTo>
                  <a:pt x="2234" y="518"/>
                </a:lnTo>
                <a:lnTo>
                  <a:pt x="2241" y="512"/>
                </a:lnTo>
                <a:lnTo>
                  <a:pt x="2248" y="507"/>
                </a:lnTo>
                <a:lnTo>
                  <a:pt x="2256" y="502"/>
                </a:lnTo>
                <a:lnTo>
                  <a:pt x="2265" y="499"/>
                </a:lnTo>
                <a:lnTo>
                  <a:pt x="2273" y="496"/>
                </a:lnTo>
                <a:lnTo>
                  <a:pt x="2282" y="494"/>
                </a:lnTo>
                <a:lnTo>
                  <a:pt x="2293" y="493"/>
                </a:lnTo>
                <a:lnTo>
                  <a:pt x="2295" y="492"/>
                </a:lnTo>
                <a:lnTo>
                  <a:pt x="2297" y="492"/>
                </a:lnTo>
                <a:lnTo>
                  <a:pt x="2300" y="492"/>
                </a:lnTo>
                <a:lnTo>
                  <a:pt x="2301" y="492"/>
                </a:lnTo>
                <a:lnTo>
                  <a:pt x="2304" y="492"/>
                </a:lnTo>
                <a:lnTo>
                  <a:pt x="2305" y="492"/>
                </a:lnTo>
                <a:lnTo>
                  <a:pt x="2317" y="492"/>
                </a:lnTo>
                <a:lnTo>
                  <a:pt x="2325" y="491"/>
                </a:lnTo>
                <a:lnTo>
                  <a:pt x="2325" y="491"/>
                </a:lnTo>
                <a:lnTo>
                  <a:pt x="2325" y="492"/>
                </a:lnTo>
                <a:lnTo>
                  <a:pt x="2346" y="492"/>
                </a:lnTo>
                <a:lnTo>
                  <a:pt x="2367" y="494"/>
                </a:lnTo>
                <a:lnTo>
                  <a:pt x="2388" y="497"/>
                </a:lnTo>
                <a:lnTo>
                  <a:pt x="2409" y="500"/>
                </a:lnTo>
                <a:lnTo>
                  <a:pt x="2429" y="505"/>
                </a:lnTo>
                <a:lnTo>
                  <a:pt x="2448" y="510"/>
                </a:lnTo>
                <a:lnTo>
                  <a:pt x="2468" y="517"/>
                </a:lnTo>
                <a:lnTo>
                  <a:pt x="2486" y="524"/>
                </a:lnTo>
                <a:lnTo>
                  <a:pt x="2505" y="533"/>
                </a:lnTo>
                <a:lnTo>
                  <a:pt x="2524" y="543"/>
                </a:lnTo>
                <a:lnTo>
                  <a:pt x="2541" y="553"/>
                </a:lnTo>
                <a:lnTo>
                  <a:pt x="2558" y="563"/>
                </a:lnTo>
                <a:lnTo>
                  <a:pt x="2574" y="575"/>
                </a:lnTo>
                <a:lnTo>
                  <a:pt x="2589" y="587"/>
                </a:lnTo>
                <a:lnTo>
                  <a:pt x="2604" y="600"/>
                </a:lnTo>
                <a:lnTo>
                  <a:pt x="2619" y="614"/>
                </a:lnTo>
                <a:lnTo>
                  <a:pt x="2633" y="628"/>
                </a:lnTo>
                <a:lnTo>
                  <a:pt x="2646" y="643"/>
                </a:lnTo>
                <a:lnTo>
                  <a:pt x="2659" y="659"/>
                </a:lnTo>
                <a:lnTo>
                  <a:pt x="2670" y="676"/>
                </a:lnTo>
                <a:lnTo>
                  <a:pt x="2681" y="692"/>
                </a:lnTo>
                <a:lnTo>
                  <a:pt x="2691" y="710"/>
                </a:lnTo>
                <a:lnTo>
                  <a:pt x="2700" y="727"/>
                </a:lnTo>
                <a:lnTo>
                  <a:pt x="2708" y="746"/>
                </a:lnTo>
                <a:lnTo>
                  <a:pt x="2715" y="764"/>
                </a:lnTo>
                <a:lnTo>
                  <a:pt x="2722" y="784"/>
                </a:lnTo>
                <a:lnTo>
                  <a:pt x="2727" y="803"/>
                </a:lnTo>
                <a:lnTo>
                  <a:pt x="2733" y="824"/>
                </a:lnTo>
                <a:lnTo>
                  <a:pt x="2737" y="844"/>
                </a:lnTo>
                <a:lnTo>
                  <a:pt x="2739" y="865"/>
                </a:lnTo>
                <a:lnTo>
                  <a:pt x="2741" y="886"/>
                </a:lnTo>
                <a:lnTo>
                  <a:pt x="2741" y="907"/>
                </a:lnTo>
                <a:lnTo>
                  <a:pt x="2742" y="907"/>
                </a:lnTo>
                <a:lnTo>
                  <a:pt x="2742" y="908"/>
                </a:lnTo>
                <a:lnTo>
                  <a:pt x="2742" y="909"/>
                </a:lnTo>
                <a:lnTo>
                  <a:pt x="2741" y="909"/>
                </a:lnTo>
                <a:lnTo>
                  <a:pt x="2741" y="920"/>
                </a:lnTo>
                <a:lnTo>
                  <a:pt x="2741" y="932"/>
                </a:lnTo>
                <a:lnTo>
                  <a:pt x="2740" y="942"/>
                </a:lnTo>
                <a:lnTo>
                  <a:pt x="2739" y="953"/>
                </a:lnTo>
                <a:lnTo>
                  <a:pt x="2739" y="953"/>
                </a:lnTo>
                <a:lnTo>
                  <a:pt x="2739" y="959"/>
                </a:lnTo>
                <a:lnTo>
                  <a:pt x="2738" y="961"/>
                </a:lnTo>
                <a:lnTo>
                  <a:pt x="2737" y="971"/>
                </a:lnTo>
                <a:lnTo>
                  <a:pt x="2735" y="980"/>
                </a:lnTo>
                <a:lnTo>
                  <a:pt x="2734" y="989"/>
                </a:lnTo>
                <a:lnTo>
                  <a:pt x="2731" y="996"/>
                </a:lnTo>
                <a:lnTo>
                  <a:pt x="2729" y="1006"/>
                </a:lnTo>
                <a:lnTo>
                  <a:pt x="2725" y="1014"/>
                </a:lnTo>
                <a:lnTo>
                  <a:pt x="2721" y="1023"/>
                </a:lnTo>
                <a:lnTo>
                  <a:pt x="2716" y="1030"/>
                </a:lnTo>
                <a:lnTo>
                  <a:pt x="2711" y="1037"/>
                </a:lnTo>
                <a:lnTo>
                  <a:pt x="2705" y="1044"/>
                </a:lnTo>
                <a:lnTo>
                  <a:pt x="2698" y="1050"/>
                </a:lnTo>
                <a:lnTo>
                  <a:pt x="2691" y="1055"/>
                </a:lnTo>
                <a:lnTo>
                  <a:pt x="2683" y="1059"/>
                </a:lnTo>
                <a:lnTo>
                  <a:pt x="2675" y="1063"/>
                </a:lnTo>
                <a:lnTo>
                  <a:pt x="2666" y="1066"/>
                </a:lnTo>
                <a:lnTo>
                  <a:pt x="2658" y="1068"/>
                </a:lnTo>
                <a:lnTo>
                  <a:pt x="2649" y="1069"/>
                </a:lnTo>
                <a:lnTo>
                  <a:pt x="2640" y="1070"/>
                </a:lnTo>
                <a:lnTo>
                  <a:pt x="2630" y="1069"/>
                </a:lnTo>
                <a:lnTo>
                  <a:pt x="2620" y="1068"/>
                </a:lnTo>
                <a:lnTo>
                  <a:pt x="2611" y="1065"/>
                </a:lnTo>
                <a:lnTo>
                  <a:pt x="2602" y="1062"/>
                </a:lnTo>
                <a:lnTo>
                  <a:pt x="2594" y="1058"/>
                </a:lnTo>
                <a:lnTo>
                  <a:pt x="2586" y="1053"/>
                </a:lnTo>
                <a:lnTo>
                  <a:pt x="2579" y="1047"/>
                </a:lnTo>
                <a:lnTo>
                  <a:pt x="2572" y="1041"/>
                </a:lnTo>
                <a:lnTo>
                  <a:pt x="2567" y="1034"/>
                </a:lnTo>
                <a:lnTo>
                  <a:pt x="2561" y="1027"/>
                </a:lnTo>
                <a:lnTo>
                  <a:pt x="2557" y="1019"/>
                </a:lnTo>
                <a:lnTo>
                  <a:pt x="2553" y="1011"/>
                </a:lnTo>
                <a:lnTo>
                  <a:pt x="2550" y="1003"/>
                </a:lnTo>
                <a:lnTo>
                  <a:pt x="2548" y="994"/>
                </a:lnTo>
                <a:lnTo>
                  <a:pt x="2547" y="985"/>
                </a:lnTo>
                <a:lnTo>
                  <a:pt x="2547" y="976"/>
                </a:lnTo>
                <a:lnTo>
                  <a:pt x="2547" y="967"/>
                </a:lnTo>
                <a:lnTo>
                  <a:pt x="2549" y="957"/>
                </a:lnTo>
                <a:lnTo>
                  <a:pt x="2551" y="946"/>
                </a:lnTo>
                <a:lnTo>
                  <a:pt x="2552" y="937"/>
                </a:lnTo>
                <a:lnTo>
                  <a:pt x="2552" y="937"/>
                </a:lnTo>
                <a:lnTo>
                  <a:pt x="2553" y="932"/>
                </a:lnTo>
                <a:lnTo>
                  <a:pt x="2554" y="919"/>
                </a:lnTo>
                <a:lnTo>
                  <a:pt x="2554" y="909"/>
                </a:lnTo>
                <a:lnTo>
                  <a:pt x="2554" y="909"/>
                </a:lnTo>
                <a:lnTo>
                  <a:pt x="2554" y="908"/>
                </a:lnTo>
                <a:lnTo>
                  <a:pt x="2554" y="907"/>
                </a:lnTo>
                <a:lnTo>
                  <a:pt x="2554" y="907"/>
                </a:lnTo>
                <a:lnTo>
                  <a:pt x="2554" y="896"/>
                </a:lnTo>
                <a:lnTo>
                  <a:pt x="2553" y="884"/>
                </a:lnTo>
                <a:lnTo>
                  <a:pt x="2552" y="873"/>
                </a:lnTo>
                <a:lnTo>
                  <a:pt x="2550" y="862"/>
                </a:lnTo>
                <a:lnTo>
                  <a:pt x="2547" y="851"/>
                </a:lnTo>
                <a:lnTo>
                  <a:pt x="2544" y="840"/>
                </a:lnTo>
                <a:lnTo>
                  <a:pt x="2540" y="829"/>
                </a:lnTo>
                <a:lnTo>
                  <a:pt x="2536" y="819"/>
                </a:lnTo>
                <a:lnTo>
                  <a:pt x="2532" y="808"/>
                </a:lnTo>
                <a:lnTo>
                  <a:pt x="2527" y="798"/>
                </a:lnTo>
                <a:lnTo>
                  <a:pt x="2521" y="789"/>
                </a:lnTo>
                <a:lnTo>
                  <a:pt x="2515" y="779"/>
                </a:lnTo>
                <a:lnTo>
                  <a:pt x="2508" y="770"/>
                </a:lnTo>
                <a:lnTo>
                  <a:pt x="2501" y="762"/>
                </a:lnTo>
                <a:lnTo>
                  <a:pt x="2494" y="753"/>
                </a:lnTo>
                <a:lnTo>
                  <a:pt x="2486" y="746"/>
                </a:lnTo>
                <a:lnTo>
                  <a:pt x="2478" y="738"/>
                </a:lnTo>
                <a:lnTo>
                  <a:pt x="2470" y="731"/>
                </a:lnTo>
                <a:lnTo>
                  <a:pt x="2462" y="724"/>
                </a:lnTo>
                <a:lnTo>
                  <a:pt x="2453" y="718"/>
                </a:lnTo>
                <a:lnTo>
                  <a:pt x="2443" y="712"/>
                </a:lnTo>
                <a:lnTo>
                  <a:pt x="2434" y="706"/>
                </a:lnTo>
                <a:lnTo>
                  <a:pt x="2424" y="701"/>
                </a:lnTo>
                <a:lnTo>
                  <a:pt x="2414" y="697"/>
                </a:lnTo>
                <a:lnTo>
                  <a:pt x="2404" y="693"/>
                </a:lnTo>
                <a:lnTo>
                  <a:pt x="2392" y="689"/>
                </a:lnTo>
                <a:lnTo>
                  <a:pt x="2381" y="686"/>
                </a:lnTo>
                <a:lnTo>
                  <a:pt x="2370" y="684"/>
                </a:lnTo>
                <a:lnTo>
                  <a:pt x="2359" y="682"/>
                </a:lnTo>
                <a:lnTo>
                  <a:pt x="2348" y="680"/>
                </a:lnTo>
                <a:lnTo>
                  <a:pt x="2336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14" y="679"/>
                </a:lnTo>
                <a:lnTo>
                  <a:pt x="2311" y="679"/>
                </a:lnTo>
                <a:lnTo>
                  <a:pt x="2311" y="679"/>
                </a:lnTo>
                <a:lnTo>
                  <a:pt x="2309" y="680"/>
                </a:lnTo>
                <a:lnTo>
                  <a:pt x="2309" y="680"/>
                </a:lnTo>
                <a:lnTo>
                  <a:pt x="2306" y="680"/>
                </a:lnTo>
                <a:close/>
                <a:moveTo>
                  <a:pt x="2202" y="312"/>
                </a:moveTo>
                <a:lnTo>
                  <a:pt x="2187" y="314"/>
                </a:lnTo>
                <a:lnTo>
                  <a:pt x="2171" y="315"/>
                </a:lnTo>
                <a:lnTo>
                  <a:pt x="2156" y="314"/>
                </a:lnTo>
                <a:lnTo>
                  <a:pt x="2142" y="312"/>
                </a:lnTo>
                <a:lnTo>
                  <a:pt x="2128" y="309"/>
                </a:lnTo>
                <a:lnTo>
                  <a:pt x="2115" y="304"/>
                </a:lnTo>
                <a:lnTo>
                  <a:pt x="2102" y="298"/>
                </a:lnTo>
                <a:lnTo>
                  <a:pt x="2089" y="290"/>
                </a:lnTo>
                <a:lnTo>
                  <a:pt x="2078" y="282"/>
                </a:lnTo>
                <a:lnTo>
                  <a:pt x="2067" y="273"/>
                </a:lnTo>
                <a:lnTo>
                  <a:pt x="2056" y="262"/>
                </a:lnTo>
                <a:lnTo>
                  <a:pt x="2048" y="250"/>
                </a:lnTo>
                <a:lnTo>
                  <a:pt x="2040" y="237"/>
                </a:lnTo>
                <a:lnTo>
                  <a:pt x="2034" y="224"/>
                </a:lnTo>
                <a:lnTo>
                  <a:pt x="2028" y="210"/>
                </a:lnTo>
                <a:lnTo>
                  <a:pt x="2025" y="196"/>
                </a:lnTo>
                <a:lnTo>
                  <a:pt x="2022" y="181"/>
                </a:lnTo>
                <a:lnTo>
                  <a:pt x="2021" y="166"/>
                </a:lnTo>
                <a:lnTo>
                  <a:pt x="2022" y="151"/>
                </a:lnTo>
                <a:lnTo>
                  <a:pt x="2024" y="137"/>
                </a:lnTo>
                <a:lnTo>
                  <a:pt x="2028" y="123"/>
                </a:lnTo>
                <a:lnTo>
                  <a:pt x="2032" y="108"/>
                </a:lnTo>
                <a:lnTo>
                  <a:pt x="2038" y="95"/>
                </a:lnTo>
                <a:lnTo>
                  <a:pt x="2046" y="83"/>
                </a:lnTo>
                <a:lnTo>
                  <a:pt x="2054" y="72"/>
                </a:lnTo>
                <a:lnTo>
                  <a:pt x="2065" y="61"/>
                </a:lnTo>
                <a:lnTo>
                  <a:pt x="2075" y="51"/>
                </a:lnTo>
                <a:lnTo>
                  <a:pt x="2086" y="42"/>
                </a:lnTo>
                <a:lnTo>
                  <a:pt x="2099" y="35"/>
                </a:lnTo>
                <a:lnTo>
                  <a:pt x="2112" y="28"/>
                </a:lnTo>
                <a:lnTo>
                  <a:pt x="2126" y="23"/>
                </a:lnTo>
                <a:lnTo>
                  <a:pt x="2141" y="19"/>
                </a:lnTo>
                <a:lnTo>
                  <a:pt x="2142" y="19"/>
                </a:lnTo>
                <a:lnTo>
                  <a:pt x="2143" y="19"/>
                </a:lnTo>
                <a:lnTo>
                  <a:pt x="2161" y="15"/>
                </a:lnTo>
                <a:lnTo>
                  <a:pt x="2167" y="14"/>
                </a:lnTo>
                <a:lnTo>
                  <a:pt x="2178" y="12"/>
                </a:lnTo>
                <a:lnTo>
                  <a:pt x="2194" y="10"/>
                </a:lnTo>
                <a:lnTo>
                  <a:pt x="2227" y="6"/>
                </a:lnTo>
                <a:lnTo>
                  <a:pt x="2259" y="3"/>
                </a:lnTo>
                <a:lnTo>
                  <a:pt x="2293" y="1"/>
                </a:lnTo>
                <a:lnTo>
                  <a:pt x="2325" y="0"/>
                </a:lnTo>
                <a:lnTo>
                  <a:pt x="2325" y="0"/>
                </a:lnTo>
                <a:lnTo>
                  <a:pt x="2325" y="1"/>
                </a:lnTo>
                <a:lnTo>
                  <a:pt x="2348" y="1"/>
                </a:lnTo>
                <a:lnTo>
                  <a:pt x="2371" y="2"/>
                </a:lnTo>
                <a:lnTo>
                  <a:pt x="2394" y="3"/>
                </a:lnTo>
                <a:lnTo>
                  <a:pt x="2418" y="5"/>
                </a:lnTo>
                <a:lnTo>
                  <a:pt x="2441" y="8"/>
                </a:lnTo>
                <a:lnTo>
                  <a:pt x="2463" y="11"/>
                </a:lnTo>
                <a:lnTo>
                  <a:pt x="2485" y="15"/>
                </a:lnTo>
                <a:lnTo>
                  <a:pt x="2507" y="19"/>
                </a:lnTo>
                <a:lnTo>
                  <a:pt x="2530" y="24"/>
                </a:lnTo>
                <a:lnTo>
                  <a:pt x="2552" y="29"/>
                </a:lnTo>
                <a:lnTo>
                  <a:pt x="2574" y="35"/>
                </a:lnTo>
                <a:lnTo>
                  <a:pt x="2595" y="41"/>
                </a:lnTo>
                <a:lnTo>
                  <a:pt x="2616" y="48"/>
                </a:lnTo>
                <a:lnTo>
                  <a:pt x="2638" y="55"/>
                </a:lnTo>
                <a:lnTo>
                  <a:pt x="2658" y="63"/>
                </a:lnTo>
                <a:lnTo>
                  <a:pt x="2679" y="72"/>
                </a:lnTo>
                <a:lnTo>
                  <a:pt x="2699" y="80"/>
                </a:lnTo>
                <a:lnTo>
                  <a:pt x="2719" y="90"/>
                </a:lnTo>
                <a:lnTo>
                  <a:pt x="2739" y="99"/>
                </a:lnTo>
                <a:lnTo>
                  <a:pt x="2758" y="109"/>
                </a:lnTo>
                <a:lnTo>
                  <a:pt x="2777" y="121"/>
                </a:lnTo>
                <a:lnTo>
                  <a:pt x="2796" y="132"/>
                </a:lnTo>
                <a:lnTo>
                  <a:pt x="2815" y="144"/>
                </a:lnTo>
                <a:lnTo>
                  <a:pt x="2833" y="155"/>
                </a:lnTo>
                <a:lnTo>
                  <a:pt x="2852" y="168"/>
                </a:lnTo>
                <a:lnTo>
                  <a:pt x="2869" y="181"/>
                </a:lnTo>
                <a:lnTo>
                  <a:pt x="2886" y="194"/>
                </a:lnTo>
                <a:lnTo>
                  <a:pt x="2903" y="207"/>
                </a:lnTo>
                <a:lnTo>
                  <a:pt x="2920" y="221"/>
                </a:lnTo>
                <a:lnTo>
                  <a:pt x="2936" y="236"/>
                </a:lnTo>
                <a:lnTo>
                  <a:pt x="2951" y="250"/>
                </a:lnTo>
                <a:lnTo>
                  <a:pt x="2968" y="266"/>
                </a:lnTo>
                <a:lnTo>
                  <a:pt x="2983" y="282"/>
                </a:lnTo>
                <a:lnTo>
                  <a:pt x="2998" y="298"/>
                </a:lnTo>
                <a:lnTo>
                  <a:pt x="3012" y="314"/>
                </a:lnTo>
                <a:lnTo>
                  <a:pt x="3026" y="330"/>
                </a:lnTo>
                <a:lnTo>
                  <a:pt x="3039" y="347"/>
                </a:lnTo>
                <a:lnTo>
                  <a:pt x="3053" y="364"/>
                </a:lnTo>
                <a:lnTo>
                  <a:pt x="3065" y="382"/>
                </a:lnTo>
                <a:lnTo>
                  <a:pt x="3079" y="400"/>
                </a:lnTo>
                <a:lnTo>
                  <a:pt x="3091" y="419"/>
                </a:lnTo>
                <a:lnTo>
                  <a:pt x="3102" y="437"/>
                </a:lnTo>
                <a:lnTo>
                  <a:pt x="3113" y="456"/>
                </a:lnTo>
                <a:lnTo>
                  <a:pt x="3124" y="475"/>
                </a:lnTo>
                <a:lnTo>
                  <a:pt x="3134" y="494"/>
                </a:lnTo>
                <a:lnTo>
                  <a:pt x="3144" y="514"/>
                </a:lnTo>
                <a:lnTo>
                  <a:pt x="3153" y="533"/>
                </a:lnTo>
                <a:lnTo>
                  <a:pt x="3162" y="554"/>
                </a:lnTo>
                <a:lnTo>
                  <a:pt x="3170" y="575"/>
                </a:lnTo>
                <a:lnTo>
                  <a:pt x="3179" y="595"/>
                </a:lnTo>
                <a:lnTo>
                  <a:pt x="3186" y="616"/>
                </a:lnTo>
                <a:lnTo>
                  <a:pt x="3193" y="637"/>
                </a:lnTo>
                <a:lnTo>
                  <a:pt x="3199" y="658"/>
                </a:lnTo>
                <a:lnTo>
                  <a:pt x="3205" y="681"/>
                </a:lnTo>
                <a:lnTo>
                  <a:pt x="3210" y="703"/>
                </a:lnTo>
                <a:lnTo>
                  <a:pt x="3215" y="725"/>
                </a:lnTo>
                <a:lnTo>
                  <a:pt x="3219" y="747"/>
                </a:lnTo>
                <a:lnTo>
                  <a:pt x="3223" y="769"/>
                </a:lnTo>
                <a:lnTo>
                  <a:pt x="3226" y="791"/>
                </a:lnTo>
                <a:lnTo>
                  <a:pt x="3229" y="815"/>
                </a:lnTo>
                <a:lnTo>
                  <a:pt x="3231" y="838"/>
                </a:lnTo>
                <a:lnTo>
                  <a:pt x="3232" y="861"/>
                </a:lnTo>
                <a:lnTo>
                  <a:pt x="3233" y="884"/>
                </a:lnTo>
                <a:lnTo>
                  <a:pt x="3233" y="907"/>
                </a:lnTo>
                <a:lnTo>
                  <a:pt x="3234" y="907"/>
                </a:lnTo>
                <a:lnTo>
                  <a:pt x="3234" y="908"/>
                </a:lnTo>
                <a:lnTo>
                  <a:pt x="3234" y="908"/>
                </a:lnTo>
                <a:lnTo>
                  <a:pt x="3233" y="908"/>
                </a:lnTo>
                <a:lnTo>
                  <a:pt x="3233" y="936"/>
                </a:lnTo>
                <a:lnTo>
                  <a:pt x="3232" y="963"/>
                </a:lnTo>
                <a:lnTo>
                  <a:pt x="3230" y="988"/>
                </a:lnTo>
                <a:lnTo>
                  <a:pt x="3228" y="1012"/>
                </a:lnTo>
                <a:lnTo>
                  <a:pt x="3228" y="1013"/>
                </a:lnTo>
                <a:lnTo>
                  <a:pt x="3226" y="1027"/>
                </a:lnTo>
                <a:lnTo>
                  <a:pt x="3225" y="1029"/>
                </a:lnTo>
                <a:lnTo>
                  <a:pt x="3222" y="1050"/>
                </a:lnTo>
                <a:lnTo>
                  <a:pt x="3219" y="1072"/>
                </a:lnTo>
                <a:lnTo>
                  <a:pt x="3215" y="1092"/>
                </a:lnTo>
                <a:lnTo>
                  <a:pt x="3210" y="1114"/>
                </a:lnTo>
                <a:lnTo>
                  <a:pt x="3206" y="1128"/>
                </a:lnTo>
                <a:lnTo>
                  <a:pt x="3201" y="1142"/>
                </a:lnTo>
                <a:lnTo>
                  <a:pt x="3194" y="1155"/>
                </a:lnTo>
                <a:lnTo>
                  <a:pt x="3186" y="1168"/>
                </a:lnTo>
                <a:lnTo>
                  <a:pt x="3176" y="1179"/>
                </a:lnTo>
                <a:lnTo>
                  <a:pt x="3166" y="1189"/>
                </a:lnTo>
                <a:lnTo>
                  <a:pt x="3155" y="1198"/>
                </a:lnTo>
                <a:lnTo>
                  <a:pt x="3143" y="1206"/>
                </a:lnTo>
                <a:lnTo>
                  <a:pt x="3131" y="1213"/>
                </a:lnTo>
                <a:lnTo>
                  <a:pt x="3118" y="1219"/>
                </a:lnTo>
                <a:lnTo>
                  <a:pt x="3104" y="1224"/>
                </a:lnTo>
                <a:lnTo>
                  <a:pt x="3090" y="1227"/>
                </a:lnTo>
                <a:lnTo>
                  <a:pt x="3076" y="1229"/>
                </a:lnTo>
                <a:lnTo>
                  <a:pt x="3060" y="1229"/>
                </a:lnTo>
                <a:lnTo>
                  <a:pt x="3045" y="1228"/>
                </a:lnTo>
                <a:lnTo>
                  <a:pt x="3030" y="1225"/>
                </a:lnTo>
                <a:lnTo>
                  <a:pt x="3016" y="1221"/>
                </a:lnTo>
                <a:lnTo>
                  <a:pt x="3002" y="1216"/>
                </a:lnTo>
                <a:lnTo>
                  <a:pt x="2989" y="1209"/>
                </a:lnTo>
                <a:lnTo>
                  <a:pt x="2977" y="1201"/>
                </a:lnTo>
                <a:lnTo>
                  <a:pt x="2965" y="1192"/>
                </a:lnTo>
                <a:lnTo>
                  <a:pt x="2954" y="1182"/>
                </a:lnTo>
                <a:lnTo>
                  <a:pt x="2945" y="1171"/>
                </a:lnTo>
                <a:lnTo>
                  <a:pt x="2937" y="1160"/>
                </a:lnTo>
                <a:lnTo>
                  <a:pt x="2930" y="1147"/>
                </a:lnTo>
                <a:lnTo>
                  <a:pt x="2924" y="1134"/>
                </a:lnTo>
                <a:lnTo>
                  <a:pt x="2919" y="1121"/>
                </a:lnTo>
                <a:lnTo>
                  <a:pt x="2916" y="1107"/>
                </a:lnTo>
                <a:lnTo>
                  <a:pt x="2914" y="1091"/>
                </a:lnTo>
                <a:lnTo>
                  <a:pt x="2914" y="1076"/>
                </a:lnTo>
                <a:lnTo>
                  <a:pt x="2915" y="1062"/>
                </a:lnTo>
                <a:lnTo>
                  <a:pt x="2918" y="1047"/>
                </a:lnTo>
                <a:lnTo>
                  <a:pt x="2921" y="1032"/>
                </a:lnTo>
                <a:lnTo>
                  <a:pt x="2924" y="1018"/>
                </a:lnTo>
                <a:lnTo>
                  <a:pt x="2926" y="1005"/>
                </a:lnTo>
                <a:lnTo>
                  <a:pt x="2928" y="991"/>
                </a:lnTo>
                <a:lnTo>
                  <a:pt x="2928" y="991"/>
                </a:lnTo>
                <a:lnTo>
                  <a:pt x="2930" y="977"/>
                </a:lnTo>
                <a:lnTo>
                  <a:pt x="2930" y="977"/>
                </a:lnTo>
                <a:lnTo>
                  <a:pt x="2932" y="959"/>
                </a:lnTo>
                <a:lnTo>
                  <a:pt x="2933" y="941"/>
                </a:lnTo>
                <a:lnTo>
                  <a:pt x="2934" y="924"/>
                </a:lnTo>
                <a:lnTo>
                  <a:pt x="2934" y="908"/>
                </a:lnTo>
                <a:lnTo>
                  <a:pt x="2933" y="908"/>
                </a:lnTo>
                <a:lnTo>
                  <a:pt x="2933" y="908"/>
                </a:lnTo>
                <a:lnTo>
                  <a:pt x="2933" y="907"/>
                </a:lnTo>
                <a:lnTo>
                  <a:pt x="2934" y="907"/>
                </a:lnTo>
                <a:lnTo>
                  <a:pt x="2933" y="876"/>
                </a:lnTo>
                <a:lnTo>
                  <a:pt x="2931" y="846"/>
                </a:lnTo>
                <a:lnTo>
                  <a:pt x="2927" y="816"/>
                </a:lnTo>
                <a:lnTo>
                  <a:pt x="2922" y="785"/>
                </a:lnTo>
                <a:lnTo>
                  <a:pt x="2915" y="756"/>
                </a:lnTo>
                <a:lnTo>
                  <a:pt x="2907" y="727"/>
                </a:lnTo>
                <a:lnTo>
                  <a:pt x="2897" y="699"/>
                </a:lnTo>
                <a:lnTo>
                  <a:pt x="2886" y="671"/>
                </a:lnTo>
                <a:lnTo>
                  <a:pt x="2874" y="644"/>
                </a:lnTo>
                <a:lnTo>
                  <a:pt x="2861" y="618"/>
                </a:lnTo>
                <a:lnTo>
                  <a:pt x="2846" y="593"/>
                </a:lnTo>
                <a:lnTo>
                  <a:pt x="2830" y="568"/>
                </a:lnTo>
                <a:lnTo>
                  <a:pt x="2813" y="544"/>
                </a:lnTo>
                <a:lnTo>
                  <a:pt x="2795" y="521"/>
                </a:lnTo>
                <a:lnTo>
                  <a:pt x="2776" y="499"/>
                </a:lnTo>
                <a:lnTo>
                  <a:pt x="2756" y="478"/>
                </a:lnTo>
                <a:lnTo>
                  <a:pt x="2735" y="458"/>
                </a:lnTo>
                <a:lnTo>
                  <a:pt x="2712" y="439"/>
                </a:lnTo>
                <a:lnTo>
                  <a:pt x="2689" y="421"/>
                </a:lnTo>
                <a:lnTo>
                  <a:pt x="2665" y="404"/>
                </a:lnTo>
                <a:lnTo>
                  <a:pt x="2640" y="387"/>
                </a:lnTo>
                <a:lnTo>
                  <a:pt x="2614" y="372"/>
                </a:lnTo>
                <a:lnTo>
                  <a:pt x="2588" y="359"/>
                </a:lnTo>
                <a:lnTo>
                  <a:pt x="2561" y="347"/>
                </a:lnTo>
                <a:lnTo>
                  <a:pt x="2534" y="336"/>
                </a:lnTo>
                <a:lnTo>
                  <a:pt x="2505" y="326"/>
                </a:lnTo>
                <a:lnTo>
                  <a:pt x="2476" y="318"/>
                </a:lnTo>
                <a:lnTo>
                  <a:pt x="2447" y="311"/>
                </a:lnTo>
                <a:lnTo>
                  <a:pt x="2417" y="306"/>
                </a:lnTo>
                <a:lnTo>
                  <a:pt x="2386" y="302"/>
                </a:lnTo>
                <a:lnTo>
                  <a:pt x="2356" y="300"/>
                </a:lnTo>
                <a:lnTo>
                  <a:pt x="2325" y="299"/>
                </a:lnTo>
                <a:lnTo>
                  <a:pt x="2325" y="300"/>
                </a:lnTo>
                <a:lnTo>
                  <a:pt x="2325" y="300"/>
                </a:lnTo>
                <a:lnTo>
                  <a:pt x="2302" y="300"/>
                </a:lnTo>
                <a:lnTo>
                  <a:pt x="2279" y="301"/>
                </a:lnTo>
                <a:lnTo>
                  <a:pt x="2257" y="303"/>
                </a:lnTo>
                <a:lnTo>
                  <a:pt x="2236" y="306"/>
                </a:lnTo>
                <a:lnTo>
                  <a:pt x="2219" y="309"/>
                </a:lnTo>
                <a:lnTo>
                  <a:pt x="2207" y="311"/>
                </a:lnTo>
                <a:lnTo>
                  <a:pt x="2203" y="311"/>
                </a:lnTo>
                <a:lnTo>
                  <a:pt x="2203" y="311"/>
                </a:lnTo>
                <a:lnTo>
                  <a:pt x="2202" y="312"/>
                </a:lnTo>
                <a:close/>
                <a:moveTo>
                  <a:pt x="1230" y="1154"/>
                </a:moveTo>
                <a:lnTo>
                  <a:pt x="1278" y="1152"/>
                </a:lnTo>
                <a:lnTo>
                  <a:pt x="1327" y="1151"/>
                </a:lnTo>
                <a:lnTo>
                  <a:pt x="1374" y="1151"/>
                </a:lnTo>
                <a:lnTo>
                  <a:pt x="1421" y="1153"/>
                </a:lnTo>
                <a:lnTo>
                  <a:pt x="1467" y="1157"/>
                </a:lnTo>
                <a:lnTo>
                  <a:pt x="1513" y="1162"/>
                </a:lnTo>
                <a:lnTo>
                  <a:pt x="1557" y="1168"/>
                </a:lnTo>
                <a:lnTo>
                  <a:pt x="1601" y="1176"/>
                </a:lnTo>
                <a:lnTo>
                  <a:pt x="1644" y="1185"/>
                </a:lnTo>
                <a:lnTo>
                  <a:pt x="1685" y="1195"/>
                </a:lnTo>
                <a:lnTo>
                  <a:pt x="1726" y="1207"/>
                </a:lnTo>
                <a:lnTo>
                  <a:pt x="1766" y="1220"/>
                </a:lnTo>
                <a:lnTo>
                  <a:pt x="1804" y="1234"/>
                </a:lnTo>
                <a:lnTo>
                  <a:pt x="1841" y="1250"/>
                </a:lnTo>
                <a:lnTo>
                  <a:pt x="1877" y="1266"/>
                </a:lnTo>
                <a:lnTo>
                  <a:pt x="1910" y="1284"/>
                </a:lnTo>
                <a:lnTo>
                  <a:pt x="1943" y="1302"/>
                </a:lnTo>
                <a:lnTo>
                  <a:pt x="1975" y="1322"/>
                </a:lnTo>
                <a:lnTo>
                  <a:pt x="2004" y="1342"/>
                </a:lnTo>
                <a:lnTo>
                  <a:pt x="2032" y="1364"/>
                </a:lnTo>
                <a:lnTo>
                  <a:pt x="2058" y="1387"/>
                </a:lnTo>
                <a:lnTo>
                  <a:pt x="2083" y="1411"/>
                </a:lnTo>
                <a:lnTo>
                  <a:pt x="2106" y="1435"/>
                </a:lnTo>
                <a:lnTo>
                  <a:pt x="2126" y="1460"/>
                </a:lnTo>
                <a:lnTo>
                  <a:pt x="2145" y="1486"/>
                </a:lnTo>
                <a:lnTo>
                  <a:pt x="2162" y="1512"/>
                </a:lnTo>
                <a:lnTo>
                  <a:pt x="2177" y="1541"/>
                </a:lnTo>
                <a:lnTo>
                  <a:pt x="2190" y="1569"/>
                </a:lnTo>
                <a:lnTo>
                  <a:pt x="2200" y="1597"/>
                </a:lnTo>
                <a:lnTo>
                  <a:pt x="2208" y="1627"/>
                </a:lnTo>
                <a:lnTo>
                  <a:pt x="2214" y="1658"/>
                </a:lnTo>
                <a:lnTo>
                  <a:pt x="2217" y="1688"/>
                </a:lnTo>
                <a:lnTo>
                  <a:pt x="2218" y="1719"/>
                </a:lnTo>
                <a:lnTo>
                  <a:pt x="2216" y="1749"/>
                </a:lnTo>
                <a:lnTo>
                  <a:pt x="2212" y="1779"/>
                </a:lnTo>
                <a:lnTo>
                  <a:pt x="2206" y="1810"/>
                </a:lnTo>
                <a:lnTo>
                  <a:pt x="2197" y="1840"/>
                </a:lnTo>
                <a:lnTo>
                  <a:pt x="2187" y="1869"/>
                </a:lnTo>
                <a:lnTo>
                  <a:pt x="2173" y="1897"/>
                </a:lnTo>
                <a:lnTo>
                  <a:pt x="2158" y="1925"/>
                </a:lnTo>
                <a:lnTo>
                  <a:pt x="2141" y="1954"/>
                </a:lnTo>
                <a:lnTo>
                  <a:pt x="2122" y="1981"/>
                </a:lnTo>
                <a:lnTo>
                  <a:pt x="2101" y="2007"/>
                </a:lnTo>
                <a:lnTo>
                  <a:pt x="2079" y="2033"/>
                </a:lnTo>
                <a:lnTo>
                  <a:pt x="2053" y="2058"/>
                </a:lnTo>
                <a:lnTo>
                  <a:pt x="2027" y="2084"/>
                </a:lnTo>
                <a:lnTo>
                  <a:pt x="1999" y="2107"/>
                </a:lnTo>
                <a:lnTo>
                  <a:pt x="1969" y="2130"/>
                </a:lnTo>
                <a:lnTo>
                  <a:pt x="1937" y="2152"/>
                </a:lnTo>
                <a:lnTo>
                  <a:pt x="1904" y="2173"/>
                </a:lnTo>
                <a:lnTo>
                  <a:pt x="1870" y="2193"/>
                </a:lnTo>
                <a:lnTo>
                  <a:pt x="1833" y="2212"/>
                </a:lnTo>
                <a:lnTo>
                  <a:pt x="1796" y="2231"/>
                </a:lnTo>
                <a:lnTo>
                  <a:pt x="1758" y="2248"/>
                </a:lnTo>
                <a:lnTo>
                  <a:pt x="1718" y="2264"/>
                </a:lnTo>
                <a:lnTo>
                  <a:pt x="1677" y="2279"/>
                </a:lnTo>
                <a:lnTo>
                  <a:pt x="1635" y="2292"/>
                </a:lnTo>
                <a:lnTo>
                  <a:pt x="1591" y="2305"/>
                </a:lnTo>
                <a:lnTo>
                  <a:pt x="1547" y="2316"/>
                </a:lnTo>
                <a:lnTo>
                  <a:pt x="1501" y="2325"/>
                </a:lnTo>
                <a:lnTo>
                  <a:pt x="1455" y="2334"/>
                </a:lnTo>
                <a:lnTo>
                  <a:pt x="1409" y="2341"/>
                </a:lnTo>
                <a:lnTo>
                  <a:pt x="1360" y="2346"/>
                </a:lnTo>
                <a:lnTo>
                  <a:pt x="1312" y="2350"/>
                </a:lnTo>
                <a:lnTo>
                  <a:pt x="1263" y="2353"/>
                </a:lnTo>
                <a:lnTo>
                  <a:pt x="1215" y="2354"/>
                </a:lnTo>
                <a:lnTo>
                  <a:pt x="1167" y="2353"/>
                </a:lnTo>
                <a:lnTo>
                  <a:pt x="1120" y="2351"/>
                </a:lnTo>
                <a:lnTo>
                  <a:pt x="1075" y="2348"/>
                </a:lnTo>
                <a:lnTo>
                  <a:pt x="1029" y="2343"/>
                </a:lnTo>
                <a:lnTo>
                  <a:pt x="984" y="2337"/>
                </a:lnTo>
                <a:lnTo>
                  <a:pt x="940" y="2329"/>
                </a:lnTo>
                <a:lnTo>
                  <a:pt x="898" y="2320"/>
                </a:lnTo>
                <a:lnTo>
                  <a:pt x="856" y="2309"/>
                </a:lnTo>
                <a:lnTo>
                  <a:pt x="815" y="2298"/>
                </a:lnTo>
                <a:lnTo>
                  <a:pt x="776" y="2285"/>
                </a:lnTo>
                <a:lnTo>
                  <a:pt x="738" y="2271"/>
                </a:lnTo>
                <a:lnTo>
                  <a:pt x="701" y="2256"/>
                </a:lnTo>
                <a:lnTo>
                  <a:pt x="665" y="2239"/>
                </a:lnTo>
                <a:lnTo>
                  <a:pt x="631" y="2222"/>
                </a:lnTo>
                <a:lnTo>
                  <a:pt x="598" y="2202"/>
                </a:lnTo>
                <a:lnTo>
                  <a:pt x="567" y="2183"/>
                </a:lnTo>
                <a:lnTo>
                  <a:pt x="538" y="2162"/>
                </a:lnTo>
                <a:lnTo>
                  <a:pt x="510" y="2141"/>
                </a:lnTo>
                <a:lnTo>
                  <a:pt x="483" y="2118"/>
                </a:lnTo>
                <a:lnTo>
                  <a:pt x="459" y="2095"/>
                </a:lnTo>
                <a:lnTo>
                  <a:pt x="436" y="2070"/>
                </a:lnTo>
                <a:lnTo>
                  <a:pt x="416" y="2045"/>
                </a:lnTo>
                <a:lnTo>
                  <a:pt x="397" y="2019"/>
                </a:lnTo>
                <a:lnTo>
                  <a:pt x="379" y="1992"/>
                </a:lnTo>
                <a:lnTo>
                  <a:pt x="365" y="1965"/>
                </a:lnTo>
                <a:lnTo>
                  <a:pt x="352" y="1937"/>
                </a:lnTo>
                <a:lnTo>
                  <a:pt x="342" y="1907"/>
                </a:lnTo>
                <a:lnTo>
                  <a:pt x="334" y="1878"/>
                </a:lnTo>
                <a:lnTo>
                  <a:pt x="328" y="1848"/>
                </a:lnTo>
                <a:lnTo>
                  <a:pt x="325" y="1818"/>
                </a:lnTo>
                <a:lnTo>
                  <a:pt x="324" y="1786"/>
                </a:lnTo>
                <a:lnTo>
                  <a:pt x="326" y="1756"/>
                </a:lnTo>
                <a:lnTo>
                  <a:pt x="330" y="1725"/>
                </a:lnTo>
                <a:lnTo>
                  <a:pt x="336" y="1696"/>
                </a:lnTo>
                <a:lnTo>
                  <a:pt x="344" y="1666"/>
                </a:lnTo>
                <a:lnTo>
                  <a:pt x="355" y="1636"/>
                </a:lnTo>
                <a:lnTo>
                  <a:pt x="368" y="1607"/>
                </a:lnTo>
                <a:lnTo>
                  <a:pt x="383" y="1579"/>
                </a:lnTo>
                <a:lnTo>
                  <a:pt x="401" y="1552"/>
                </a:lnTo>
                <a:lnTo>
                  <a:pt x="420" y="1525"/>
                </a:lnTo>
                <a:lnTo>
                  <a:pt x="441" y="1497"/>
                </a:lnTo>
                <a:lnTo>
                  <a:pt x="463" y="1472"/>
                </a:lnTo>
                <a:lnTo>
                  <a:pt x="488" y="1446"/>
                </a:lnTo>
                <a:lnTo>
                  <a:pt x="515" y="1422"/>
                </a:lnTo>
                <a:lnTo>
                  <a:pt x="543" y="1399"/>
                </a:lnTo>
                <a:lnTo>
                  <a:pt x="573" y="1376"/>
                </a:lnTo>
                <a:lnTo>
                  <a:pt x="604" y="1353"/>
                </a:lnTo>
                <a:lnTo>
                  <a:pt x="638" y="1332"/>
                </a:lnTo>
                <a:lnTo>
                  <a:pt x="672" y="1312"/>
                </a:lnTo>
                <a:lnTo>
                  <a:pt x="708" y="1293"/>
                </a:lnTo>
                <a:lnTo>
                  <a:pt x="746" y="1275"/>
                </a:lnTo>
                <a:lnTo>
                  <a:pt x="784" y="1258"/>
                </a:lnTo>
                <a:lnTo>
                  <a:pt x="823" y="1242"/>
                </a:lnTo>
                <a:lnTo>
                  <a:pt x="865" y="1226"/>
                </a:lnTo>
                <a:lnTo>
                  <a:pt x="907" y="1212"/>
                </a:lnTo>
                <a:lnTo>
                  <a:pt x="951" y="1200"/>
                </a:lnTo>
                <a:lnTo>
                  <a:pt x="995" y="1189"/>
                </a:lnTo>
                <a:lnTo>
                  <a:pt x="1040" y="1179"/>
                </a:lnTo>
                <a:lnTo>
                  <a:pt x="1086" y="1171"/>
                </a:lnTo>
                <a:lnTo>
                  <a:pt x="1133" y="1164"/>
                </a:lnTo>
                <a:lnTo>
                  <a:pt x="1182" y="1158"/>
                </a:lnTo>
                <a:lnTo>
                  <a:pt x="1230" y="1154"/>
                </a:lnTo>
                <a:close/>
                <a:moveTo>
                  <a:pt x="1306" y="1702"/>
                </a:moveTo>
                <a:lnTo>
                  <a:pt x="1312" y="1703"/>
                </a:lnTo>
                <a:lnTo>
                  <a:pt x="1317" y="1704"/>
                </a:lnTo>
                <a:lnTo>
                  <a:pt x="1323" y="1705"/>
                </a:lnTo>
                <a:lnTo>
                  <a:pt x="1328" y="1707"/>
                </a:lnTo>
                <a:lnTo>
                  <a:pt x="1333" y="1709"/>
                </a:lnTo>
                <a:lnTo>
                  <a:pt x="1338" y="1712"/>
                </a:lnTo>
                <a:lnTo>
                  <a:pt x="1342" y="1716"/>
                </a:lnTo>
                <a:lnTo>
                  <a:pt x="1347" y="1719"/>
                </a:lnTo>
                <a:lnTo>
                  <a:pt x="1350" y="1723"/>
                </a:lnTo>
                <a:lnTo>
                  <a:pt x="1354" y="1728"/>
                </a:lnTo>
                <a:lnTo>
                  <a:pt x="1356" y="1733"/>
                </a:lnTo>
                <a:lnTo>
                  <a:pt x="1359" y="1738"/>
                </a:lnTo>
                <a:lnTo>
                  <a:pt x="1361" y="1743"/>
                </a:lnTo>
                <a:lnTo>
                  <a:pt x="1362" y="1748"/>
                </a:lnTo>
                <a:lnTo>
                  <a:pt x="1363" y="1754"/>
                </a:lnTo>
                <a:lnTo>
                  <a:pt x="1363" y="1760"/>
                </a:lnTo>
                <a:lnTo>
                  <a:pt x="1363" y="1766"/>
                </a:lnTo>
                <a:lnTo>
                  <a:pt x="1362" y="1771"/>
                </a:lnTo>
                <a:lnTo>
                  <a:pt x="1361" y="1777"/>
                </a:lnTo>
                <a:lnTo>
                  <a:pt x="1359" y="1782"/>
                </a:lnTo>
                <a:lnTo>
                  <a:pt x="1356" y="1787"/>
                </a:lnTo>
                <a:lnTo>
                  <a:pt x="1354" y="1792"/>
                </a:lnTo>
                <a:lnTo>
                  <a:pt x="1350" y="1797"/>
                </a:lnTo>
                <a:lnTo>
                  <a:pt x="1347" y="1801"/>
                </a:lnTo>
                <a:lnTo>
                  <a:pt x="1342" y="1805"/>
                </a:lnTo>
                <a:lnTo>
                  <a:pt x="1338" y="1808"/>
                </a:lnTo>
                <a:lnTo>
                  <a:pt x="1333" y="1811"/>
                </a:lnTo>
                <a:lnTo>
                  <a:pt x="1328" y="1814"/>
                </a:lnTo>
                <a:lnTo>
                  <a:pt x="1323" y="1816"/>
                </a:lnTo>
                <a:lnTo>
                  <a:pt x="1317" y="1817"/>
                </a:lnTo>
                <a:lnTo>
                  <a:pt x="1312" y="1818"/>
                </a:lnTo>
                <a:lnTo>
                  <a:pt x="1306" y="1818"/>
                </a:lnTo>
                <a:lnTo>
                  <a:pt x="1300" y="1818"/>
                </a:lnTo>
                <a:lnTo>
                  <a:pt x="1294" y="1817"/>
                </a:lnTo>
                <a:lnTo>
                  <a:pt x="1289" y="1816"/>
                </a:lnTo>
                <a:lnTo>
                  <a:pt x="1284" y="1814"/>
                </a:lnTo>
                <a:lnTo>
                  <a:pt x="1278" y="1811"/>
                </a:lnTo>
                <a:lnTo>
                  <a:pt x="1273" y="1808"/>
                </a:lnTo>
                <a:lnTo>
                  <a:pt x="1268" y="1805"/>
                </a:lnTo>
                <a:lnTo>
                  <a:pt x="1264" y="1801"/>
                </a:lnTo>
                <a:lnTo>
                  <a:pt x="1261" y="1797"/>
                </a:lnTo>
                <a:lnTo>
                  <a:pt x="1257" y="1792"/>
                </a:lnTo>
                <a:lnTo>
                  <a:pt x="1254" y="1787"/>
                </a:lnTo>
                <a:lnTo>
                  <a:pt x="1252" y="1782"/>
                </a:lnTo>
                <a:lnTo>
                  <a:pt x="1250" y="1777"/>
                </a:lnTo>
                <a:lnTo>
                  <a:pt x="1249" y="1771"/>
                </a:lnTo>
                <a:lnTo>
                  <a:pt x="1248" y="1766"/>
                </a:lnTo>
                <a:lnTo>
                  <a:pt x="1248" y="1760"/>
                </a:lnTo>
                <a:lnTo>
                  <a:pt x="1248" y="1754"/>
                </a:lnTo>
                <a:lnTo>
                  <a:pt x="1249" y="1748"/>
                </a:lnTo>
                <a:lnTo>
                  <a:pt x="1250" y="1743"/>
                </a:lnTo>
                <a:lnTo>
                  <a:pt x="1252" y="1738"/>
                </a:lnTo>
                <a:lnTo>
                  <a:pt x="1254" y="1733"/>
                </a:lnTo>
                <a:lnTo>
                  <a:pt x="1257" y="1728"/>
                </a:lnTo>
                <a:lnTo>
                  <a:pt x="1261" y="1723"/>
                </a:lnTo>
                <a:lnTo>
                  <a:pt x="1264" y="1719"/>
                </a:lnTo>
                <a:lnTo>
                  <a:pt x="1268" y="1716"/>
                </a:lnTo>
                <a:lnTo>
                  <a:pt x="1273" y="1712"/>
                </a:lnTo>
                <a:lnTo>
                  <a:pt x="1278" y="1709"/>
                </a:lnTo>
                <a:lnTo>
                  <a:pt x="1284" y="1707"/>
                </a:lnTo>
                <a:lnTo>
                  <a:pt x="1289" y="1705"/>
                </a:lnTo>
                <a:lnTo>
                  <a:pt x="1294" y="1704"/>
                </a:lnTo>
                <a:lnTo>
                  <a:pt x="1300" y="1703"/>
                </a:lnTo>
                <a:lnTo>
                  <a:pt x="1306" y="1702"/>
                </a:lnTo>
                <a:close/>
                <a:moveTo>
                  <a:pt x="1044" y="1767"/>
                </a:moveTo>
                <a:lnTo>
                  <a:pt x="1060" y="1768"/>
                </a:lnTo>
                <a:lnTo>
                  <a:pt x="1075" y="1770"/>
                </a:lnTo>
                <a:lnTo>
                  <a:pt x="1089" y="1774"/>
                </a:lnTo>
                <a:lnTo>
                  <a:pt x="1102" y="1778"/>
                </a:lnTo>
                <a:lnTo>
                  <a:pt x="1115" y="1785"/>
                </a:lnTo>
                <a:lnTo>
                  <a:pt x="1127" y="1792"/>
                </a:lnTo>
                <a:lnTo>
                  <a:pt x="1139" y="1801"/>
                </a:lnTo>
                <a:lnTo>
                  <a:pt x="1149" y="1811"/>
                </a:lnTo>
                <a:lnTo>
                  <a:pt x="1158" y="1821"/>
                </a:lnTo>
                <a:lnTo>
                  <a:pt x="1167" y="1833"/>
                </a:lnTo>
                <a:lnTo>
                  <a:pt x="1175" y="1845"/>
                </a:lnTo>
                <a:lnTo>
                  <a:pt x="1181" y="1858"/>
                </a:lnTo>
                <a:lnTo>
                  <a:pt x="1186" y="1871"/>
                </a:lnTo>
                <a:lnTo>
                  <a:pt x="1190" y="1885"/>
                </a:lnTo>
                <a:lnTo>
                  <a:pt x="1192" y="1900"/>
                </a:lnTo>
                <a:lnTo>
                  <a:pt x="1193" y="1915"/>
                </a:lnTo>
                <a:lnTo>
                  <a:pt x="1192" y="1930"/>
                </a:lnTo>
                <a:lnTo>
                  <a:pt x="1190" y="1945"/>
                </a:lnTo>
                <a:lnTo>
                  <a:pt x="1186" y="1959"/>
                </a:lnTo>
                <a:lnTo>
                  <a:pt x="1181" y="1973"/>
                </a:lnTo>
                <a:lnTo>
                  <a:pt x="1175" y="1986"/>
                </a:lnTo>
                <a:lnTo>
                  <a:pt x="1167" y="1998"/>
                </a:lnTo>
                <a:lnTo>
                  <a:pt x="1158" y="2009"/>
                </a:lnTo>
                <a:lnTo>
                  <a:pt x="1149" y="2019"/>
                </a:lnTo>
                <a:lnTo>
                  <a:pt x="1139" y="2029"/>
                </a:lnTo>
                <a:lnTo>
                  <a:pt x="1127" y="2037"/>
                </a:lnTo>
                <a:lnTo>
                  <a:pt x="1115" y="2045"/>
                </a:lnTo>
                <a:lnTo>
                  <a:pt x="1102" y="2051"/>
                </a:lnTo>
                <a:lnTo>
                  <a:pt x="1089" y="2056"/>
                </a:lnTo>
                <a:lnTo>
                  <a:pt x="1075" y="2059"/>
                </a:lnTo>
                <a:lnTo>
                  <a:pt x="1060" y="2062"/>
                </a:lnTo>
                <a:lnTo>
                  <a:pt x="1044" y="2062"/>
                </a:lnTo>
                <a:lnTo>
                  <a:pt x="1029" y="2062"/>
                </a:lnTo>
                <a:lnTo>
                  <a:pt x="1015" y="2059"/>
                </a:lnTo>
                <a:lnTo>
                  <a:pt x="1001" y="2056"/>
                </a:lnTo>
                <a:lnTo>
                  <a:pt x="987" y="2051"/>
                </a:lnTo>
                <a:lnTo>
                  <a:pt x="974" y="2045"/>
                </a:lnTo>
                <a:lnTo>
                  <a:pt x="962" y="2037"/>
                </a:lnTo>
                <a:lnTo>
                  <a:pt x="951" y="2029"/>
                </a:lnTo>
                <a:lnTo>
                  <a:pt x="939" y="2019"/>
                </a:lnTo>
                <a:lnTo>
                  <a:pt x="930" y="2009"/>
                </a:lnTo>
                <a:lnTo>
                  <a:pt x="922" y="1998"/>
                </a:lnTo>
                <a:lnTo>
                  <a:pt x="914" y="1986"/>
                </a:lnTo>
                <a:lnTo>
                  <a:pt x="908" y="1973"/>
                </a:lnTo>
                <a:lnTo>
                  <a:pt x="903" y="1959"/>
                </a:lnTo>
                <a:lnTo>
                  <a:pt x="899" y="1945"/>
                </a:lnTo>
                <a:lnTo>
                  <a:pt x="897" y="1930"/>
                </a:lnTo>
                <a:lnTo>
                  <a:pt x="897" y="1915"/>
                </a:lnTo>
                <a:lnTo>
                  <a:pt x="897" y="1900"/>
                </a:lnTo>
                <a:lnTo>
                  <a:pt x="899" y="1885"/>
                </a:lnTo>
                <a:lnTo>
                  <a:pt x="903" y="1871"/>
                </a:lnTo>
                <a:lnTo>
                  <a:pt x="908" y="1858"/>
                </a:lnTo>
                <a:lnTo>
                  <a:pt x="914" y="1845"/>
                </a:lnTo>
                <a:lnTo>
                  <a:pt x="922" y="1833"/>
                </a:lnTo>
                <a:lnTo>
                  <a:pt x="930" y="1821"/>
                </a:lnTo>
                <a:lnTo>
                  <a:pt x="939" y="1811"/>
                </a:lnTo>
                <a:lnTo>
                  <a:pt x="951" y="1801"/>
                </a:lnTo>
                <a:lnTo>
                  <a:pt x="962" y="1792"/>
                </a:lnTo>
                <a:lnTo>
                  <a:pt x="974" y="1785"/>
                </a:lnTo>
                <a:lnTo>
                  <a:pt x="987" y="1778"/>
                </a:lnTo>
                <a:lnTo>
                  <a:pt x="1001" y="1774"/>
                </a:lnTo>
                <a:lnTo>
                  <a:pt x="1015" y="1770"/>
                </a:lnTo>
                <a:lnTo>
                  <a:pt x="1029" y="1768"/>
                </a:lnTo>
                <a:lnTo>
                  <a:pt x="1044" y="17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3797940" y="3926436"/>
            <a:ext cx="364486" cy="304976"/>
            <a:chOff x="4178300" y="4422775"/>
            <a:chExt cx="388938" cy="325438"/>
          </a:xfrm>
          <a:solidFill>
            <a:srgbClr val="1E90B4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4330700" y="4530725"/>
              <a:ext cx="236538" cy="217488"/>
            </a:xfrm>
            <a:custGeom>
              <a:avLst/>
              <a:gdLst>
                <a:gd name="T0" fmla="*/ 742 w 744"/>
                <a:gd name="T1" fmla="*/ 283 h 683"/>
                <a:gd name="T2" fmla="*/ 727 w 744"/>
                <a:gd name="T3" fmla="*/ 221 h 683"/>
                <a:gd name="T4" fmla="*/ 699 w 744"/>
                <a:gd name="T5" fmla="*/ 164 h 683"/>
                <a:gd name="T6" fmla="*/ 659 w 744"/>
                <a:gd name="T7" fmla="*/ 114 h 683"/>
                <a:gd name="T8" fmla="*/ 608 w 744"/>
                <a:gd name="T9" fmla="*/ 72 h 683"/>
                <a:gd name="T10" fmla="*/ 549 w 744"/>
                <a:gd name="T11" fmla="*/ 37 h 683"/>
                <a:gd name="T12" fmla="*/ 483 w 744"/>
                <a:gd name="T13" fmla="*/ 14 h 683"/>
                <a:gd name="T14" fmla="*/ 410 w 744"/>
                <a:gd name="T15" fmla="*/ 1 h 683"/>
                <a:gd name="T16" fmla="*/ 353 w 744"/>
                <a:gd name="T17" fmla="*/ 0 h 683"/>
                <a:gd name="T18" fmla="*/ 278 w 744"/>
                <a:gd name="T19" fmla="*/ 9 h 683"/>
                <a:gd name="T20" fmla="*/ 210 w 744"/>
                <a:gd name="T21" fmla="*/ 30 h 683"/>
                <a:gd name="T22" fmla="*/ 148 w 744"/>
                <a:gd name="T23" fmla="*/ 63 h 683"/>
                <a:gd name="T24" fmla="*/ 96 w 744"/>
                <a:gd name="T25" fmla="*/ 102 h 683"/>
                <a:gd name="T26" fmla="*/ 53 w 744"/>
                <a:gd name="T27" fmla="*/ 151 h 683"/>
                <a:gd name="T28" fmla="*/ 22 w 744"/>
                <a:gd name="T29" fmla="*/ 206 h 683"/>
                <a:gd name="T30" fmla="*/ 3 w 744"/>
                <a:gd name="T31" fmla="*/ 267 h 683"/>
                <a:gd name="T32" fmla="*/ 0 w 744"/>
                <a:gd name="T33" fmla="*/ 316 h 683"/>
                <a:gd name="T34" fmla="*/ 7 w 744"/>
                <a:gd name="T35" fmla="*/ 379 h 683"/>
                <a:gd name="T36" fmla="*/ 29 w 744"/>
                <a:gd name="T37" fmla="*/ 438 h 683"/>
                <a:gd name="T38" fmla="*/ 62 w 744"/>
                <a:gd name="T39" fmla="*/ 492 h 683"/>
                <a:gd name="T40" fmla="*/ 108 w 744"/>
                <a:gd name="T41" fmla="*/ 538 h 683"/>
                <a:gd name="T42" fmla="*/ 163 w 744"/>
                <a:gd name="T43" fmla="*/ 577 h 683"/>
                <a:gd name="T44" fmla="*/ 226 w 744"/>
                <a:gd name="T45" fmla="*/ 606 h 683"/>
                <a:gd name="T46" fmla="*/ 297 w 744"/>
                <a:gd name="T47" fmla="*/ 625 h 683"/>
                <a:gd name="T48" fmla="*/ 371 w 744"/>
                <a:gd name="T49" fmla="*/ 631 h 683"/>
                <a:gd name="T50" fmla="*/ 462 w 744"/>
                <a:gd name="T51" fmla="*/ 621 h 683"/>
                <a:gd name="T52" fmla="*/ 593 w 744"/>
                <a:gd name="T53" fmla="*/ 569 h 683"/>
                <a:gd name="T54" fmla="*/ 656 w 744"/>
                <a:gd name="T55" fmla="*/ 520 h 683"/>
                <a:gd name="T56" fmla="*/ 703 w 744"/>
                <a:gd name="T57" fmla="*/ 459 h 683"/>
                <a:gd name="T58" fmla="*/ 734 w 744"/>
                <a:gd name="T59" fmla="*/ 390 h 683"/>
                <a:gd name="T60" fmla="*/ 744 w 744"/>
                <a:gd name="T61" fmla="*/ 316 h 683"/>
                <a:gd name="T62" fmla="*/ 248 w 744"/>
                <a:gd name="T63" fmla="*/ 273 h 683"/>
                <a:gd name="T64" fmla="*/ 217 w 744"/>
                <a:gd name="T65" fmla="*/ 252 h 683"/>
                <a:gd name="T66" fmla="*/ 208 w 744"/>
                <a:gd name="T67" fmla="*/ 224 h 683"/>
                <a:gd name="T68" fmla="*/ 223 w 744"/>
                <a:gd name="T69" fmla="*/ 187 h 683"/>
                <a:gd name="T70" fmla="*/ 257 w 744"/>
                <a:gd name="T71" fmla="*/ 173 h 683"/>
                <a:gd name="T72" fmla="*/ 285 w 744"/>
                <a:gd name="T73" fmla="*/ 182 h 683"/>
                <a:gd name="T74" fmla="*/ 306 w 744"/>
                <a:gd name="T75" fmla="*/ 213 h 683"/>
                <a:gd name="T76" fmla="*/ 304 w 744"/>
                <a:gd name="T77" fmla="*/ 242 h 683"/>
                <a:gd name="T78" fmla="*/ 277 w 744"/>
                <a:gd name="T79" fmla="*/ 269 h 683"/>
                <a:gd name="T80" fmla="*/ 499 w 744"/>
                <a:gd name="T81" fmla="*/ 274 h 683"/>
                <a:gd name="T82" fmla="*/ 471 w 744"/>
                <a:gd name="T83" fmla="*/ 264 h 683"/>
                <a:gd name="T84" fmla="*/ 450 w 744"/>
                <a:gd name="T85" fmla="*/ 233 h 683"/>
                <a:gd name="T86" fmla="*/ 453 w 744"/>
                <a:gd name="T87" fmla="*/ 204 h 683"/>
                <a:gd name="T88" fmla="*/ 479 w 744"/>
                <a:gd name="T89" fmla="*/ 177 h 683"/>
                <a:gd name="T90" fmla="*/ 509 w 744"/>
                <a:gd name="T91" fmla="*/ 173 h 683"/>
                <a:gd name="T92" fmla="*/ 541 w 744"/>
                <a:gd name="T93" fmla="*/ 194 h 683"/>
                <a:gd name="T94" fmla="*/ 549 w 744"/>
                <a:gd name="T95" fmla="*/ 224 h 683"/>
                <a:gd name="T96" fmla="*/ 534 w 744"/>
                <a:gd name="T97" fmla="*/ 259 h 683"/>
                <a:gd name="T98" fmla="*/ 499 w 744"/>
                <a:gd name="T99" fmla="*/ 274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4" h="683">
                  <a:moveTo>
                    <a:pt x="744" y="316"/>
                  </a:moveTo>
                  <a:lnTo>
                    <a:pt x="744" y="316"/>
                  </a:lnTo>
                  <a:lnTo>
                    <a:pt x="743" y="299"/>
                  </a:lnTo>
                  <a:lnTo>
                    <a:pt x="742" y="283"/>
                  </a:lnTo>
                  <a:lnTo>
                    <a:pt x="739" y="267"/>
                  </a:lnTo>
                  <a:lnTo>
                    <a:pt x="736" y="252"/>
                  </a:lnTo>
                  <a:lnTo>
                    <a:pt x="732" y="236"/>
                  </a:lnTo>
                  <a:lnTo>
                    <a:pt x="727" y="221"/>
                  </a:lnTo>
                  <a:lnTo>
                    <a:pt x="721" y="206"/>
                  </a:lnTo>
                  <a:lnTo>
                    <a:pt x="715" y="192"/>
                  </a:lnTo>
                  <a:lnTo>
                    <a:pt x="707" y="178"/>
                  </a:lnTo>
                  <a:lnTo>
                    <a:pt x="699" y="164"/>
                  </a:lnTo>
                  <a:lnTo>
                    <a:pt x="689" y="151"/>
                  </a:lnTo>
                  <a:lnTo>
                    <a:pt x="680" y="138"/>
                  </a:lnTo>
                  <a:lnTo>
                    <a:pt x="670" y="127"/>
                  </a:lnTo>
                  <a:lnTo>
                    <a:pt x="659" y="114"/>
                  </a:lnTo>
                  <a:lnTo>
                    <a:pt x="648" y="102"/>
                  </a:lnTo>
                  <a:lnTo>
                    <a:pt x="635" y="92"/>
                  </a:lnTo>
                  <a:lnTo>
                    <a:pt x="622" y="81"/>
                  </a:lnTo>
                  <a:lnTo>
                    <a:pt x="608" y="72"/>
                  </a:lnTo>
                  <a:lnTo>
                    <a:pt x="594" y="63"/>
                  </a:lnTo>
                  <a:lnTo>
                    <a:pt x="579" y="53"/>
                  </a:lnTo>
                  <a:lnTo>
                    <a:pt x="564" y="45"/>
                  </a:lnTo>
                  <a:lnTo>
                    <a:pt x="549" y="37"/>
                  </a:lnTo>
                  <a:lnTo>
                    <a:pt x="533" y="30"/>
                  </a:lnTo>
                  <a:lnTo>
                    <a:pt x="516" y="24"/>
                  </a:lnTo>
                  <a:lnTo>
                    <a:pt x="499" y="18"/>
                  </a:lnTo>
                  <a:lnTo>
                    <a:pt x="483" y="14"/>
                  </a:lnTo>
                  <a:lnTo>
                    <a:pt x="464" y="9"/>
                  </a:lnTo>
                  <a:lnTo>
                    <a:pt x="447" y="5"/>
                  </a:lnTo>
                  <a:lnTo>
                    <a:pt x="428" y="3"/>
                  </a:lnTo>
                  <a:lnTo>
                    <a:pt x="410" y="1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3" y="1"/>
                  </a:lnTo>
                  <a:lnTo>
                    <a:pt x="314" y="3"/>
                  </a:lnTo>
                  <a:lnTo>
                    <a:pt x="297" y="5"/>
                  </a:lnTo>
                  <a:lnTo>
                    <a:pt x="278" y="9"/>
                  </a:lnTo>
                  <a:lnTo>
                    <a:pt x="261" y="14"/>
                  </a:lnTo>
                  <a:lnTo>
                    <a:pt x="244" y="18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4" y="37"/>
                  </a:lnTo>
                  <a:lnTo>
                    <a:pt x="179" y="45"/>
                  </a:lnTo>
                  <a:lnTo>
                    <a:pt x="163" y="53"/>
                  </a:lnTo>
                  <a:lnTo>
                    <a:pt x="148" y="63"/>
                  </a:lnTo>
                  <a:lnTo>
                    <a:pt x="134" y="72"/>
                  </a:lnTo>
                  <a:lnTo>
                    <a:pt x="122" y="81"/>
                  </a:lnTo>
                  <a:lnTo>
                    <a:pt x="108" y="92"/>
                  </a:lnTo>
                  <a:lnTo>
                    <a:pt x="96" y="102"/>
                  </a:lnTo>
                  <a:lnTo>
                    <a:pt x="84" y="114"/>
                  </a:lnTo>
                  <a:lnTo>
                    <a:pt x="73" y="127"/>
                  </a:lnTo>
                  <a:lnTo>
                    <a:pt x="62" y="138"/>
                  </a:lnTo>
                  <a:lnTo>
                    <a:pt x="53" y="151"/>
                  </a:lnTo>
                  <a:lnTo>
                    <a:pt x="44" y="164"/>
                  </a:lnTo>
                  <a:lnTo>
                    <a:pt x="36" y="178"/>
                  </a:lnTo>
                  <a:lnTo>
                    <a:pt x="29" y="192"/>
                  </a:lnTo>
                  <a:lnTo>
                    <a:pt x="22" y="206"/>
                  </a:lnTo>
                  <a:lnTo>
                    <a:pt x="16" y="221"/>
                  </a:lnTo>
                  <a:lnTo>
                    <a:pt x="11" y="236"/>
                  </a:lnTo>
                  <a:lnTo>
                    <a:pt x="7" y="252"/>
                  </a:lnTo>
                  <a:lnTo>
                    <a:pt x="3" y="26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31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6" y="409"/>
                  </a:lnTo>
                  <a:lnTo>
                    <a:pt x="22" y="424"/>
                  </a:lnTo>
                  <a:lnTo>
                    <a:pt x="29" y="438"/>
                  </a:lnTo>
                  <a:lnTo>
                    <a:pt x="36" y="452"/>
                  </a:lnTo>
                  <a:lnTo>
                    <a:pt x="44" y="466"/>
                  </a:lnTo>
                  <a:lnTo>
                    <a:pt x="53" y="479"/>
                  </a:lnTo>
                  <a:lnTo>
                    <a:pt x="62" y="492"/>
                  </a:lnTo>
                  <a:lnTo>
                    <a:pt x="73" y="505"/>
                  </a:lnTo>
                  <a:lnTo>
                    <a:pt x="84" y="516"/>
                  </a:lnTo>
                  <a:lnTo>
                    <a:pt x="96" y="528"/>
                  </a:lnTo>
                  <a:lnTo>
                    <a:pt x="108" y="538"/>
                  </a:lnTo>
                  <a:lnTo>
                    <a:pt x="122" y="549"/>
                  </a:lnTo>
                  <a:lnTo>
                    <a:pt x="134" y="559"/>
                  </a:lnTo>
                  <a:lnTo>
                    <a:pt x="148" y="569"/>
                  </a:lnTo>
                  <a:lnTo>
                    <a:pt x="163" y="577"/>
                  </a:lnTo>
                  <a:lnTo>
                    <a:pt x="179" y="585"/>
                  </a:lnTo>
                  <a:lnTo>
                    <a:pt x="194" y="593"/>
                  </a:lnTo>
                  <a:lnTo>
                    <a:pt x="210" y="600"/>
                  </a:lnTo>
                  <a:lnTo>
                    <a:pt x="226" y="606"/>
                  </a:lnTo>
                  <a:lnTo>
                    <a:pt x="244" y="612"/>
                  </a:lnTo>
                  <a:lnTo>
                    <a:pt x="261" y="617"/>
                  </a:lnTo>
                  <a:lnTo>
                    <a:pt x="278" y="621"/>
                  </a:lnTo>
                  <a:lnTo>
                    <a:pt x="297" y="625"/>
                  </a:lnTo>
                  <a:lnTo>
                    <a:pt x="314" y="627"/>
                  </a:lnTo>
                  <a:lnTo>
                    <a:pt x="333" y="629"/>
                  </a:lnTo>
                  <a:lnTo>
                    <a:pt x="353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403" y="629"/>
                  </a:lnTo>
                  <a:lnTo>
                    <a:pt x="433" y="627"/>
                  </a:lnTo>
                  <a:lnTo>
                    <a:pt x="462" y="621"/>
                  </a:lnTo>
                  <a:lnTo>
                    <a:pt x="491" y="614"/>
                  </a:lnTo>
                  <a:lnTo>
                    <a:pt x="635" y="683"/>
                  </a:lnTo>
                  <a:lnTo>
                    <a:pt x="593" y="569"/>
                  </a:lnTo>
                  <a:lnTo>
                    <a:pt x="593" y="569"/>
                  </a:lnTo>
                  <a:lnTo>
                    <a:pt x="610" y="557"/>
                  </a:lnTo>
                  <a:lnTo>
                    <a:pt x="626" y="545"/>
                  </a:lnTo>
                  <a:lnTo>
                    <a:pt x="641" y="533"/>
                  </a:lnTo>
                  <a:lnTo>
                    <a:pt x="656" y="520"/>
                  </a:lnTo>
                  <a:lnTo>
                    <a:pt x="669" y="506"/>
                  </a:lnTo>
                  <a:lnTo>
                    <a:pt x="681" y="491"/>
                  </a:lnTo>
                  <a:lnTo>
                    <a:pt x="693" y="475"/>
                  </a:lnTo>
                  <a:lnTo>
                    <a:pt x="703" y="459"/>
                  </a:lnTo>
                  <a:lnTo>
                    <a:pt x="713" y="443"/>
                  </a:lnTo>
                  <a:lnTo>
                    <a:pt x="721" y="425"/>
                  </a:lnTo>
                  <a:lnTo>
                    <a:pt x="728" y="408"/>
                  </a:lnTo>
                  <a:lnTo>
                    <a:pt x="734" y="390"/>
                  </a:lnTo>
                  <a:lnTo>
                    <a:pt x="738" y="372"/>
                  </a:lnTo>
                  <a:lnTo>
                    <a:pt x="741" y="353"/>
                  </a:lnTo>
                  <a:lnTo>
                    <a:pt x="743" y="334"/>
                  </a:lnTo>
                  <a:lnTo>
                    <a:pt x="744" y="316"/>
                  </a:lnTo>
                  <a:lnTo>
                    <a:pt x="744" y="316"/>
                  </a:lnTo>
                  <a:close/>
                  <a:moveTo>
                    <a:pt x="257" y="274"/>
                  </a:moveTo>
                  <a:lnTo>
                    <a:pt x="257" y="274"/>
                  </a:lnTo>
                  <a:lnTo>
                    <a:pt x="248" y="273"/>
                  </a:lnTo>
                  <a:lnTo>
                    <a:pt x="239" y="269"/>
                  </a:lnTo>
                  <a:lnTo>
                    <a:pt x="230" y="264"/>
                  </a:lnTo>
                  <a:lnTo>
                    <a:pt x="223" y="259"/>
                  </a:lnTo>
                  <a:lnTo>
                    <a:pt x="217" y="252"/>
                  </a:lnTo>
                  <a:lnTo>
                    <a:pt x="212" y="242"/>
                  </a:lnTo>
                  <a:lnTo>
                    <a:pt x="209" y="233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09" y="213"/>
                  </a:lnTo>
                  <a:lnTo>
                    <a:pt x="212" y="204"/>
                  </a:lnTo>
                  <a:lnTo>
                    <a:pt x="217" y="194"/>
                  </a:lnTo>
                  <a:lnTo>
                    <a:pt x="223" y="187"/>
                  </a:lnTo>
                  <a:lnTo>
                    <a:pt x="230" y="182"/>
                  </a:lnTo>
                  <a:lnTo>
                    <a:pt x="239" y="177"/>
                  </a:lnTo>
                  <a:lnTo>
                    <a:pt x="248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68" y="173"/>
                  </a:lnTo>
                  <a:lnTo>
                    <a:pt x="277" y="177"/>
                  </a:lnTo>
                  <a:lnTo>
                    <a:pt x="285" y="182"/>
                  </a:lnTo>
                  <a:lnTo>
                    <a:pt x="293" y="187"/>
                  </a:lnTo>
                  <a:lnTo>
                    <a:pt x="299" y="194"/>
                  </a:lnTo>
                  <a:lnTo>
                    <a:pt x="304" y="204"/>
                  </a:lnTo>
                  <a:lnTo>
                    <a:pt x="306" y="213"/>
                  </a:lnTo>
                  <a:lnTo>
                    <a:pt x="307" y="224"/>
                  </a:lnTo>
                  <a:lnTo>
                    <a:pt x="307" y="224"/>
                  </a:lnTo>
                  <a:lnTo>
                    <a:pt x="306" y="233"/>
                  </a:lnTo>
                  <a:lnTo>
                    <a:pt x="304" y="242"/>
                  </a:lnTo>
                  <a:lnTo>
                    <a:pt x="299" y="252"/>
                  </a:lnTo>
                  <a:lnTo>
                    <a:pt x="293" y="259"/>
                  </a:lnTo>
                  <a:lnTo>
                    <a:pt x="285" y="264"/>
                  </a:lnTo>
                  <a:lnTo>
                    <a:pt x="277" y="269"/>
                  </a:lnTo>
                  <a:lnTo>
                    <a:pt x="268" y="273"/>
                  </a:lnTo>
                  <a:lnTo>
                    <a:pt x="257" y="274"/>
                  </a:lnTo>
                  <a:lnTo>
                    <a:pt x="257" y="274"/>
                  </a:lnTo>
                  <a:close/>
                  <a:moveTo>
                    <a:pt x="499" y="274"/>
                  </a:moveTo>
                  <a:lnTo>
                    <a:pt x="499" y="274"/>
                  </a:lnTo>
                  <a:lnTo>
                    <a:pt x="489" y="273"/>
                  </a:lnTo>
                  <a:lnTo>
                    <a:pt x="479" y="269"/>
                  </a:lnTo>
                  <a:lnTo>
                    <a:pt x="471" y="264"/>
                  </a:lnTo>
                  <a:lnTo>
                    <a:pt x="464" y="259"/>
                  </a:lnTo>
                  <a:lnTo>
                    <a:pt x="457" y="252"/>
                  </a:lnTo>
                  <a:lnTo>
                    <a:pt x="453" y="242"/>
                  </a:lnTo>
                  <a:lnTo>
                    <a:pt x="450" y="233"/>
                  </a:lnTo>
                  <a:lnTo>
                    <a:pt x="449" y="224"/>
                  </a:lnTo>
                  <a:lnTo>
                    <a:pt x="449" y="224"/>
                  </a:lnTo>
                  <a:lnTo>
                    <a:pt x="450" y="213"/>
                  </a:lnTo>
                  <a:lnTo>
                    <a:pt x="453" y="204"/>
                  </a:lnTo>
                  <a:lnTo>
                    <a:pt x="457" y="194"/>
                  </a:lnTo>
                  <a:lnTo>
                    <a:pt x="464" y="187"/>
                  </a:lnTo>
                  <a:lnTo>
                    <a:pt x="471" y="182"/>
                  </a:lnTo>
                  <a:lnTo>
                    <a:pt x="479" y="177"/>
                  </a:lnTo>
                  <a:lnTo>
                    <a:pt x="489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9" y="173"/>
                  </a:lnTo>
                  <a:lnTo>
                    <a:pt x="519" y="177"/>
                  </a:lnTo>
                  <a:lnTo>
                    <a:pt x="527" y="182"/>
                  </a:lnTo>
                  <a:lnTo>
                    <a:pt x="534" y="187"/>
                  </a:lnTo>
                  <a:lnTo>
                    <a:pt x="541" y="194"/>
                  </a:lnTo>
                  <a:lnTo>
                    <a:pt x="545" y="204"/>
                  </a:lnTo>
                  <a:lnTo>
                    <a:pt x="548" y="213"/>
                  </a:lnTo>
                  <a:lnTo>
                    <a:pt x="549" y="224"/>
                  </a:lnTo>
                  <a:lnTo>
                    <a:pt x="549" y="224"/>
                  </a:lnTo>
                  <a:lnTo>
                    <a:pt x="548" y="233"/>
                  </a:lnTo>
                  <a:lnTo>
                    <a:pt x="545" y="242"/>
                  </a:lnTo>
                  <a:lnTo>
                    <a:pt x="541" y="252"/>
                  </a:lnTo>
                  <a:lnTo>
                    <a:pt x="534" y="259"/>
                  </a:lnTo>
                  <a:lnTo>
                    <a:pt x="527" y="264"/>
                  </a:lnTo>
                  <a:lnTo>
                    <a:pt x="519" y="269"/>
                  </a:lnTo>
                  <a:lnTo>
                    <a:pt x="509" y="273"/>
                  </a:lnTo>
                  <a:lnTo>
                    <a:pt x="499" y="274"/>
                  </a:lnTo>
                  <a:lnTo>
                    <a:pt x="499" y="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4178300" y="4422775"/>
              <a:ext cx="282575" cy="260350"/>
            </a:xfrm>
            <a:custGeom>
              <a:avLst/>
              <a:gdLst>
                <a:gd name="T0" fmla="*/ 456 w 889"/>
                <a:gd name="T1" fmla="*/ 620 h 821"/>
                <a:gd name="T2" fmla="*/ 473 w 889"/>
                <a:gd name="T3" fmla="*/ 555 h 821"/>
                <a:gd name="T4" fmla="*/ 503 w 889"/>
                <a:gd name="T5" fmla="*/ 494 h 821"/>
                <a:gd name="T6" fmla="*/ 546 w 889"/>
                <a:gd name="T7" fmla="*/ 441 h 821"/>
                <a:gd name="T8" fmla="*/ 599 w 889"/>
                <a:gd name="T9" fmla="*/ 395 h 821"/>
                <a:gd name="T10" fmla="*/ 663 w 889"/>
                <a:gd name="T11" fmla="*/ 358 h 821"/>
                <a:gd name="T12" fmla="*/ 734 w 889"/>
                <a:gd name="T13" fmla="*/ 334 h 821"/>
                <a:gd name="T14" fmla="*/ 812 w 889"/>
                <a:gd name="T15" fmla="*/ 320 h 821"/>
                <a:gd name="T16" fmla="*/ 871 w 889"/>
                <a:gd name="T17" fmla="*/ 318 h 821"/>
                <a:gd name="T18" fmla="*/ 881 w 889"/>
                <a:gd name="T19" fmla="*/ 286 h 821"/>
                <a:gd name="T20" fmla="*/ 855 w 889"/>
                <a:gd name="T21" fmla="*/ 223 h 821"/>
                <a:gd name="T22" fmla="*/ 816 w 889"/>
                <a:gd name="T23" fmla="*/ 166 h 821"/>
                <a:gd name="T24" fmla="*/ 768 w 889"/>
                <a:gd name="T25" fmla="*/ 114 h 821"/>
                <a:gd name="T26" fmla="*/ 708 w 889"/>
                <a:gd name="T27" fmla="*/ 71 h 821"/>
                <a:gd name="T28" fmla="*/ 642 w 889"/>
                <a:gd name="T29" fmla="*/ 37 h 821"/>
                <a:gd name="T30" fmla="*/ 568 w 889"/>
                <a:gd name="T31" fmla="*/ 14 h 821"/>
                <a:gd name="T32" fmla="*/ 489 w 889"/>
                <a:gd name="T33" fmla="*/ 1 h 821"/>
                <a:gd name="T34" fmla="*/ 424 w 889"/>
                <a:gd name="T35" fmla="*/ 0 h 821"/>
                <a:gd name="T36" fmla="*/ 336 w 889"/>
                <a:gd name="T37" fmla="*/ 12 h 821"/>
                <a:gd name="T38" fmla="*/ 253 w 889"/>
                <a:gd name="T39" fmla="*/ 37 h 821"/>
                <a:gd name="T40" fmla="*/ 180 w 889"/>
                <a:gd name="T41" fmla="*/ 76 h 821"/>
                <a:gd name="T42" fmla="*/ 116 w 889"/>
                <a:gd name="T43" fmla="*/ 125 h 821"/>
                <a:gd name="T44" fmla="*/ 65 w 889"/>
                <a:gd name="T45" fmla="*/ 183 h 821"/>
                <a:gd name="T46" fmla="*/ 27 w 889"/>
                <a:gd name="T47" fmla="*/ 248 h 821"/>
                <a:gd name="T48" fmla="*/ 5 w 889"/>
                <a:gd name="T49" fmla="*/ 322 h 821"/>
                <a:gd name="T50" fmla="*/ 0 w 889"/>
                <a:gd name="T51" fmla="*/ 379 h 821"/>
                <a:gd name="T52" fmla="*/ 13 w 889"/>
                <a:gd name="T53" fmla="*/ 470 h 821"/>
                <a:gd name="T54" fmla="*/ 49 w 889"/>
                <a:gd name="T55" fmla="*/ 553 h 821"/>
                <a:gd name="T56" fmla="*/ 106 w 889"/>
                <a:gd name="T57" fmla="*/ 625 h 821"/>
                <a:gd name="T58" fmla="*/ 180 w 889"/>
                <a:gd name="T59" fmla="*/ 684 h 821"/>
                <a:gd name="T60" fmla="*/ 339 w 889"/>
                <a:gd name="T61" fmla="*/ 747 h 821"/>
                <a:gd name="T62" fmla="*/ 447 w 889"/>
                <a:gd name="T63" fmla="*/ 759 h 821"/>
                <a:gd name="T64" fmla="*/ 460 w 889"/>
                <a:gd name="T65" fmla="*/ 708 h 821"/>
                <a:gd name="T66" fmla="*/ 584 w 889"/>
                <a:gd name="T67" fmla="*/ 209 h 821"/>
                <a:gd name="T68" fmla="*/ 618 w 889"/>
                <a:gd name="T69" fmla="*/ 219 h 821"/>
                <a:gd name="T70" fmla="*/ 642 w 889"/>
                <a:gd name="T71" fmla="*/ 257 h 821"/>
                <a:gd name="T72" fmla="*/ 639 w 889"/>
                <a:gd name="T73" fmla="*/ 293 h 821"/>
                <a:gd name="T74" fmla="*/ 607 w 889"/>
                <a:gd name="T75" fmla="*/ 324 h 821"/>
                <a:gd name="T76" fmla="*/ 571 w 889"/>
                <a:gd name="T77" fmla="*/ 328 h 821"/>
                <a:gd name="T78" fmla="*/ 534 w 889"/>
                <a:gd name="T79" fmla="*/ 302 h 821"/>
                <a:gd name="T80" fmla="*/ 524 w 889"/>
                <a:gd name="T81" fmla="*/ 268 h 821"/>
                <a:gd name="T82" fmla="*/ 541 w 889"/>
                <a:gd name="T83" fmla="*/ 226 h 821"/>
                <a:gd name="T84" fmla="*/ 584 w 889"/>
                <a:gd name="T85" fmla="*/ 209 h 821"/>
                <a:gd name="T86" fmla="*/ 282 w 889"/>
                <a:gd name="T87" fmla="*/ 328 h 821"/>
                <a:gd name="T88" fmla="*/ 244 w 889"/>
                <a:gd name="T89" fmla="*/ 302 h 821"/>
                <a:gd name="T90" fmla="*/ 235 w 889"/>
                <a:gd name="T91" fmla="*/ 268 h 821"/>
                <a:gd name="T92" fmla="*/ 252 w 889"/>
                <a:gd name="T93" fmla="*/ 226 h 821"/>
                <a:gd name="T94" fmla="*/ 294 w 889"/>
                <a:gd name="T95" fmla="*/ 209 h 821"/>
                <a:gd name="T96" fmla="*/ 327 w 889"/>
                <a:gd name="T97" fmla="*/ 219 h 821"/>
                <a:gd name="T98" fmla="*/ 353 w 889"/>
                <a:gd name="T99" fmla="*/ 257 h 821"/>
                <a:gd name="T100" fmla="*/ 350 w 889"/>
                <a:gd name="T101" fmla="*/ 293 h 821"/>
                <a:gd name="T102" fmla="*/ 317 w 889"/>
                <a:gd name="T103" fmla="*/ 324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9" h="821">
                  <a:moveTo>
                    <a:pt x="454" y="655"/>
                  </a:moveTo>
                  <a:lnTo>
                    <a:pt x="454" y="655"/>
                  </a:lnTo>
                  <a:lnTo>
                    <a:pt x="455" y="638"/>
                  </a:lnTo>
                  <a:lnTo>
                    <a:pt x="456" y="620"/>
                  </a:lnTo>
                  <a:lnTo>
                    <a:pt x="459" y="604"/>
                  </a:lnTo>
                  <a:lnTo>
                    <a:pt x="462" y="588"/>
                  </a:lnTo>
                  <a:lnTo>
                    <a:pt x="467" y="571"/>
                  </a:lnTo>
                  <a:lnTo>
                    <a:pt x="473" y="555"/>
                  </a:lnTo>
                  <a:lnTo>
                    <a:pt x="478" y="539"/>
                  </a:lnTo>
                  <a:lnTo>
                    <a:pt x="485" y="524"/>
                  </a:lnTo>
                  <a:lnTo>
                    <a:pt x="493" y="510"/>
                  </a:lnTo>
                  <a:lnTo>
                    <a:pt x="503" y="494"/>
                  </a:lnTo>
                  <a:lnTo>
                    <a:pt x="512" y="480"/>
                  </a:lnTo>
                  <a:lnTo>
                    <a:pt x="523" y="466"/>
                  </a:lnTo>
                  <a:lnTo>
                    <a:pt x="534" y="454"/>
                  </a:lnTo>
                  <a:lnTo>
                    <a:pt x="546" y="441"/>
                  </a:lnTo>
                  <a:lnTo>
                    <a:pt x="557" y="428"/>
                  </a:lnTo>
                  <a:lnTo>
                    <a:pt x="571" y="416"/>
                  </a:lnTo>
                  <a:lnTo>
                    <a:pt x="585" y="406"/>
                  </a:lnTo>
                  <a:lnTo>
                    <a:pt x="599" y="395"/>
                  </a:lnTo>
                  <a:lnTo>
                    <a:pt x="614" y="385"/>
                  </a:lnTo>
                  <a:lnTo>
                    <a:pt x="630" y="375"/>
                  </a:lnTo>
                  <a:lnTo>
                    <a:pt x="646" y="366"/>
                  </a:lnTo>
                  <a:lnTo>
                    <a:pt x="663" y="358"/>
                  </a:lnTo>
                  <a:lnTo>
                    <a:pt x="680" y="351"/>
                  </a:lnTo>
                  <a:lnTo>
                    <a:pt x="698" y="344"/>
                  </a:lnTo>
                  <a:lnTo>
                    <a:pt x="715" y="338"/>
                  </a:lnTo>
                  <a:lnTo>
                    <a:pt x="734" y="334"/>
                  </a:lnTo>
                  <a:lnTo>
                    <a:pt x="754" y="329"/>
                  </a:lnTo>
                  <a:lnTo>
                    <a:pt x="772" y="324"/>
                  </a:lnTo>
                  <a:lnTo>
                    <a:pt x="792" y="322"/>
                  </a:lnTo>
                  <a:lnTo>
                    <a:pt x="812" y="320"/>
                  </a:lnTo>
                  <a:lnTo>
                    <a:pt x="83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71" y="318"/>
                  </a:lnTo>
                  <a:lnTo>
                    <a:pt x="889" y="320"/>
                  </a:lnTo>
                  <a:lnTo>
                    <a:pt x="889" y="320"/>
                  </a:lnTo>
                  <a:lnTo>
                    <a:pt x="885" y="302"/>
                  </a:lnTo>
                  <a:lnTo>
                    <a:pt x="881" y="286"/>
                  </a:lnTo>
                  <a:lnTo>
                    <a:pt x="875" y="269"/>
                  </a:lnTo>
                  <a:lnTo>
                    <a:pt x="870" y="254"/>
                  </a:lnTo>
                  <a:lnTo>
                    <a:pt x="863" y="238"/>
                  </a:lnTo>
                  <a:lnTo>
                    <a:pt x="855" y="223"/>
                  </a:lnTo>
                  <a:lnTo>
                    <a:pt x="846" y="208"/>
                  </a:lnTo>
                  <a:lnTo>
                    <a:pt x="837" y="194"/>
                  </a:lnTo>
                  <a:lnTo>
                    <a:pt x="827" y="178"/>
                  </a:lnTo>
                  <a:lnTo>
                    <a:pt x="816" y="166"/>
                  </a:lnTo>
                  <a:lnTo>
                    <a:pt x="805" y="152"/>
                  </a:lnTo>
                  <a:lnTo>
                    <a:pt x="793" y="139"/>
                  </a:lnTo>
                  <a:lnTo>
                    <a:pt x="780" y="126"/>
                  </a:lnTo>
                  <a:lnTo>
                    <a:pt x="768" y="114"/>
                  </a:lnTo>
                  <a:lnTo>
                    <a:pt x="754" y="103"/>
                  </a:lnTo>
                  <a:lnTo>
                    <a:pt x="738" y="92"/>
                  </a:lnTo>
                  <a:lnTo>
                    <a:pt x="725" y="82"/>
                  </a:lnTo>
                  <a:lnTo>
                    <a:pt x="708" y="71"/>
                  </a:lnTo>
                  <a:lnTo>
                    <a:pt x="692" y="62"/>
                  </a:lnTo>
                  <a:lnTo>
                    <a:pt x="676" y="54"/>
                  </a:lnTo>
                  <a:lnTo>
                    <a:pt x="660" y="45"/>
                  </a:lnTo>
                  <a:lnTo>
                    <a:pt x="642" y="37"/>
                  </a:lnTo>
                  <a:lnTo>
                    <a:pt x="624" y="30"/>
                  </a:lnTo>
                  <a:lnTo>
                    <a:pt x="606" y="24"/>
                  </a:lnTo>
                  <a:lnTo>
                    <a:pt x="586" y="19"/>
                  </a:lnTo>
                  <a:lnTo>
                    <a:pt x="568" y="14"/>
                  </a:lnTo>
                  <a:lnTo>
                    <a:pt x="548" y="9"/>
                  </a:lnTo>
                  <a:lnTo>
                    <a:pt x="528" y="6"/>
                  </a:lnTo>
                  <a:lnTo>
                    <a:pt x="509" y="3"/>
                  </a:lnTo>
                  <a:lnTo>
                    <a:pt x="489" y="1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402" y="2"/>
                  </a:lnTo>
                  <a:lnTo>
                    <a:pt x="380" y="5"/>
                  </a:lnTo>
                  <a:lnTo>
                    <a:pt x="358" y="8"/>
                  </a:lnTo>
                  <a:lnTo>
                    <a:pt x="336" y="12"/>
                  </a:lnTo>
                  <a:lnTo>
                    <a:pt x="315" y="17"/>
                  </a:lnTo>
                  <a:lnTo>
                    <a:pt x="294" y="23"/>
                  </a:lnTo>
                  <a:lnTo>
                    <a:pt x="273" y="30"/>
                  </a:lnTo>
                  <a:lnTo>
                    <a:pt x="253" y="37"/>
                  </a:lnTo>
                  <a:lnTo>
                    <a:pt x="235" y="45"/>
                  </a:lnTo>
                  <a:lnTo>
                    <a:pt x="215" y="55"/>
                  </a:lnTo>
                  <a:lnTo>
                    <a:pt x="197" y="65"/>
                  </a:lnTo>
                  <a:lnTo>
                    <a:pt x="180" y="76"/>
                  </a:lnTo>
                  <a:lnTo>
                    <a:pt x="163" y="86"/>
                  </a:lnTo>
                  <a:lnTo>
                    <a:pt x="146" y="99"/>
                  </a:lnTo>
                  <a:lnTo>
                    <a:pt x="131" y="111"/>
                  </a:lnTo>
                  <a:lnTo>
                    <a:pt x="116" y="125"/>
                  </a:lnTo>
                  <a:lnTo>
                    <a:pt x="102" y="138"/>
                  </a:lnTo>
                  <a:lnTo>
                    <a:pt x="89" y="153"/>
                  </a:lnTo>
                  <a:lnTo>
                    <a:pt x="77" y="167"/>
                  </a:lnTo>
                  <a:lnTo>
                    <a:pt x="65" y="183"/>
                  </a:lnTo>
                  <a:lnTo>
                    <a:pt x="53" y="198"/>
                  </a:lnTo>
                  <a:lnTo>
                    <a:pt x="44" y="215"/>
                  </a:lnTo>
                  <a:lnTo>
                    <a:pt x="35" y="232"/>
                  </a:lnTo>
                  <a:lnTo>
                    <a:pt x="27" y="248"/>
                  </a:lnTo>
                  <a:lnTo>
                    <a:pt x="20" y="267"/>
                  </a:lnTo>
                  <a:lnTo>
                    <a:pt x="14" y="285"/>
                  </a:lnTo>
                  <a:lnTo>
                    <a:pt x="9" y="303"/>
                  </a:lnTo>
                  <a:lnTo>
                    <a:pt x="5" y="322"/>
                  </a:lnTo>
                  <a:lnTo>
                    <a:pt x="2" y="341"/>
                  </a:lnTo>
                  <a:lnTo>
                    <a:pt x="0" y="360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" y="402"/>
                  </a:lnTo>
                  <a:lnTo>
                    <a:pt x="3" y="426"/>
                  </a:lnTo>
                  <a:lnTo>
                    <a:pt x="7" y="448"/>
                  </a:lnTo>
                  <a:lnTo>
                    <a:pt x="13" y="470"/>
                  </a:lnTo>
                  <a:lnTo>
                    <a:pt x="20" y="491"/>
                  </a:lnTo>
                  <a:lnTo>
                    <a:pt x="28" y="512"/>
                  </a:lnTo>
                  <a:lnTo>
                    <a:pt x="38" y="533"/>
                  </a:lnTo>
                  <a:lnTo>
                    <a:pt x="49" y="553"/>
                  </a:lnTo>
                  <a:lnTo>
                    <a:pt x="62" y="571"/>
                  </a:lnTo>
                  <a:lnTo>
                    <a:pt x="75" y="590"/>
                  </a:lnTo>
                  <a:lnTo>
                    <a:pt x="91" y="608"/>
                  </a:lnTo>
                  <a:lnTo>
                    <a:pt x="106" y="625"/>
                  </a:lnTo>
                  <a:lnTo>
                    <a:pt x="123" y="641"/>
                  </a:lnTo>
                  <a:lnTo>
                    <a:pt x="142" y="657"/>
                  </a:lnTo>
                  <a:lnTo>
                    <a:pt x="160" y="671"/>
                  </a:lnTo>
                  <a:lnTo>
                    <a:pt x="180" y="684"/>
                  </a:lnTo>
                  <a:lnTo>
                    <a:pt x="131" y="82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39" y="747"/>
                  </a:lnTo>
                  <a:lnTo>
                    <a:pt x="374" y="753"/>
                  </a:lnTo>
                  <a:lnTo>
                    <a:pt x="410" y="758"/>
                  </a:lnTo>
                  <a:lnTo>
                    <a:pt x="447" y="759"/>
                  </a:lnTo>
                  <a:lnTo>
                    <a:pt x="447" y="759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66" y="733"/>
                  </a:lnTo>
                  <a:lnTo>
                    <a:pt x="460" y="708"/>
                  </a:lnTo>
                  <a:lnTo>
                    <a:pt x="455" y="682"/>
                  </a:lnTo>
                  <a:lnTo>
                    <a:pt x="454" y="655"/>
                  </a:lnTo>
                  <a:lnTo>
                    <a:pt x="454" y="655"/>
                  </a:lnTo>
                  <a:close/>
                  <a:moveTo>
                    <a:pt x="584" y="209"/>
                  </a:moveTo>
                  <a:lnTo>
                    <a:pt x="584" y="209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9"/>
                  </a:lnTo>
                  <a:lnTo>
                    <a:pt x="626" y="226"/>
                  </a:lnTo>
                  <a:lnTo>
                    <a:pt x="634" y="236"/>
                  </a:lnTo>
                  <a:lnTo>
                    <a:pt x="639" y="245"/>
                  </a:lnTo>
                  <a:lnTo>
                    <a:pt x="642" y="257"/>
                  </a:lnTo>
                  <a:lnTo>
                    <a:pt x="643" y="268"/>
                  </a:lnTo>
                  <a:lnTo>
                    <a:pt x="643" y="268"/>
                  </a:lnTo>
                  <a:lnTo>
                    <a:pt x="642" y="281"/>
                  </a:lnTo>
                  <a:lnTo>
                    <a:pt x="639" y="293"/>
                  </a:lnTo>
                  <a:lnTo>
                    <a:pt x="634" y="302"/>
                  </a:lnTo>
                  <a:lnTo>
                    <a:pt x="626" y="311"/>
                  </a:lnTo>
                  <a:lnTo>
                    <a:pt x="618" y="318"/>
                  </a:lnTo>
                  <a:lnTo>
                    <a:pt x="607" y="324"/>
                  </a:lnTo>
                  <a:lnTo>
                    <a:pt x="596" y="328"/>
                  </a:lnTo>
                  <a:lnTo>
                    <a:pt x="584" y="329"/>
                  </a:lnTo>
                  <a:lnTo>
                    <a:pt x="584" y="329"/>
                  </a:lnTo>
                  <a:lnTo>
                    <a:pt x="571" y="328"/>
                  </a:lnTo>
                  <a:lnTo>
                    <a:pt x="561" y="324"/>
                  </a:lnTo>
                  <a:lnTo>
                    <a:pt x="550" y="318"/>
                  </a:lnTo>
                  <a:lnTo>
                    <a:pt x="541" y="311"/>
                  </a:lnTo>
                  <a:lnTo>
                    <a:pt x="534" y="302"/>
                  </a:lnTo>
                  <a:lnTo>
                    <a:pt x="528" y="293"/>
                  </a:lnTo>
                  <a:lnTo>
                    <a:pt x="525" y="281"/>
                  </a:lnTo>
                  <a:lnTo>
                    <a:pt x="524" y="268"/>
                  </a:lnTo>
                  <a:lnTo>
                    <a:pt x="524" y="268"/>
                  </a:lnTo>
                  <a:lnTo>
                    <a:pt x="525" y="257"/>
                  </a:lnTo>
                  <a:lnTo>
                    <a:pt x="528" y="245"/>
                  </a:lnTo>
                  <a:lnTo>
                    <a:pt x="534" y="236"/>
                  </a:lnTo>
                  <a:lnTo>
                    <a:pt x="541" y="226"/>
                  </a:lnTo>
                  <a:lnTo>
                    <a:pt x="550" y="219"/>
                  </a:lnTo>
                  <a:lnTo>
                    <a:pt x="561" y="213"/>
                  </a:lnTo>
                  <a:lnTo>
                    <a:pt x="571" y="210"/>
                  </a:lnTo>
                  <a:lnTo>
                    <a:pt x="584" y="209"/>
                  </a:lnTo>
                  <a:lnTo>
                    <a:pt x="584" y="209"/>
                  </a:lnTo>
                  <a:close/>
                  <a:moveTo>
                    <a:pt x="294" y="329"/>
                  </a:moveTo>
                  <a:lnTo>
                    <a:pt x="294" y="329"/>
                  </a:lnTo>
                  <a:lnTo>
                    <a:pt x="282" y="328"/>
                  </a:lnTo>
                  <a:lnTo>
                    <a:pt x="271" y="324"/>
                  </a:lnTo>
                  <a:lnTo>
                    <a:pt x="260" y="318"/>
                  </a:lnTo>
                  <a:lnTo>
                    <a:pt x="252" y="311"/>
                  </a:lnTo>
                  <a:lnTo>
                    <a:pt x="244" y="302"/>
                  </a:lnTo>
                  <a:lnTo>
                    <a:pt x="239" y="293"/>
                  </a:lnTo>
                  <a:lnTo>
                    <a:pt x="236" y="281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6" y="257"/>
                  </a:lnTo>
                  <a:lnTo>
                    <a:pt x="239" y="245"/>
                  </a:lnTo>
                  <a:lnTo>
                    <a:pt x="244" y="236"/>
                  </a:lnTo>
                  <a:lnTo>
                    <a:pt x="252" y="226"/>
                  </a:lnTo>
                  <a:lnTo>
                    <a:pt x="260" y="219"/>
                  </a:lnTo>
                  <a:lnTo>
                    <a:pt x="271" y="213"/>
                  </a:lnTo>
                  <a:lnTo>
                    <a:pt x="282" y="210"/>
                  </a:lnTo>
                  <a:lnTo>
                    <a:pt x="294" y="209"/>
                  </a:lnTo>
                  <a:lnTo>
                    <a:pt x="294" y="209"/>
                  </a:lnTo>
                  <a:lnTo>
                    <a:pt x="307" y="210"/>
                  </a:lnTo>
                  <a:lnTo>
                    <a:pt x="317" y="213"/>
                  </a:lnTo>
                  <a:lnTo>
                    <a:pt x="327" y="219"/>
                  </a:lnTo>
                  <a:lnTo>
                    <a:pt x="337" y="226"/>
                  </a:lnTo>
                  <a:lnTo>
                    <a:pt x="344" y="236"/>
                  </a:lnTo>
                  <a:lnTo>
                    <a:pt x="350" y="245"/>
                  </a:lnTo>
                  <a:lnTo>
                    <a:pt x="353" y="257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3" y="281"/>
                  </a:lnTo>
                  <a:lnTo>
                    <a:pt x="350" y="293"/>
                  </a:lnTo>
                  <a:lnTo>
                    <a:pt x="344" y="302"/>
                  </a:lnTo>
                  <a:lnTo>
                    <a:pt x="337" y="311"/>
                  </a:lnTo>
                  <a:lnTo>
                    <a:pt x="327" y="318"/>
                  </a:lnTo>
                  <a:lnTo>
                    <a:pt x="317" y="324"/>
                  </a:lnTo>
                  <a:lnTo>
                    <a:pt x="307" y="328"/>
                  </a:lnTo>
                  <a:lnTo>
                    <a:pt x="294" y="329"/>
                  </a:lnTo>
                  <a:lnTo>
                    <a:pt x="294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5025445" y="1362035"/>
            <a:ext cx="355496" cy="358859"/>
          </a:xfrm>
          <a:custGeom>
            <a:avLst/>
            <a:gdLst/>
            <a:ahLst/>
            <a:cxnLst/>
            <a:rect l="l" t="t" r="r" b="b"/>
            <a:pathLst>
              <a:path w="1009550" h="1019105">
                <a:moveTo>
                  <a:pt x="506769" y="481673"/>
                </a:moveTo>
                <a:cubicBezTo>
                  <a:pt x="512508" y="481836"/>
                  <a:pt x="515618" y="482073"/>
                  <a:pt x="515622" y="482073"/>
                </a:cubicBezTo>
                <a:cubicBezTo>
                  <a:pt x="500600" y="550346"/>
                  <a:pt x="583221" y="743787"/>
                  <a:pt x="564444" y="887919"/>
                </a:cubicBezTo>
                <a:cubicBezTo>
                  <a:pt x="553177" y="967571"/>
                  <a:pt x="448023" y="1032051"/>
                  <a:pt x="376668" y="1016879"/>
                </a:cubicBezTo>
                <a:cubicBezTo>
                  <a:pt x="271530" y="1001710"/>
                  <a:pt x="264005" y="887954"/>
                  <a:pt x="264003" y="887919"/>
                </a:cubicBezTo>
                <a:cubicBezTo>
                  <a:pt x="196404" y="895505"/>
                  <a:pt x="136316" y="868954"/>
                  <a:pt x="113783" y="823439"/>
                </a:cubicBezTo>
                <a:cubicBezTo>
                  <a:pt x="83738" y="762751"/>
                  <a:pt x="79983" y="660342"/>
                  <a:pt x="162604" y="595861"/>
                </a:cubicBezTo>
                <a:cubicBezTo>
                  <a:pt x="297333" y="483021"/>
                  <a:pt x="466566" y="480532"/>
                  <a:pt x="506769" y="481673"/>
                </a:cubicBezTo>
                <a:close/>
                <a:moveTo>
                  <a:pt x="803569" y="458221"/>
                </a:moveTo>
                <a:cubicBezTo>
                  <a:pt x="843740" y="458754"/>
                  <a:pt x="880387" y="462305"/>
                  <a:pt x="906697" y="470827"/>
                </a:cubicBezTo>
                <a:cubicBezTo>
                  <a:pt x="1008180" y="508702"/>
                  <a:pt x="1042008" y="629902"/>
                  <a:pt x="974353" y="705652"/>
                </a:cubicBezTo>
                <a:cubicBezTo>
                  <a:pt x="948047" y="735947"/>
                  <a:pt x="869138" y="728379"/>
                  <a:pt x="869111" y="728377"/>
                </a:cubicBezTo>
                <a:cubicBezTo>
                  <a:pt x="869118" y="728406"/>
                  <a:pt x="891655" y="811711"/>
                  <a:pt x="846559" y="860940"/>
                </a:cubicBezTo>
                <a:cubicBezTo>
                  <a:pt x="797696" y="910177"/>
                  <a:pt x="707489" y="917752"/>
                  <a:pt x="662385" y="860940"/>
                </a:cubicBezTo>
                <a:cubicBezTo>
                  <a:pt x="583454" y="766252"/>
                  <a:pt x="530833" y="501127"/>
                  <a:pt x="530833" y="482189"/>
                </a:cubicBezTo>
                <a:cubicBezTo>
                  <a:pt x="530874" y="482182"/>
                  <a:pt x="683074" y="456624"/>
                  <a:pt x="803569" y="458221"/>
                </a:cubicBezTo>
                <a:close/>
                <a:moveTo>
                  <a:pt x="324738" y="38090"/>
                </a:moveTo>
                <a:cubicBezTo>
                  <a:pt x="343703" y="39805"/>
                  <a:pt x="361496" y="44772"/>
                  <a:pt x="376480" y="53287"/>
                </a:cubicBezTo>
                <a:cubicBezTo>
                  <a:pt x="503838" y="128975"/>
                  <a:pt x="500100" y="458200"/>
                  <a:pt x="500100" y="458240"/>
                </a:cubicBezTo>
                <a:cubicBezTo>
                  <a:pt x="500072" y="458238"/>
                  <a:pt x="436405" y="454456"/>
                  <a:pt x="380227" y="458240"/>
                </a:cubicBezTo>
                <a:cubicBezTo>
                  <a:pt x="275337" y="465809"/>
                  <a:pt x="192924" y="492301"/>
                  <a:pt x="121750" y="484732"/>
                </a:cubicBezTo>
                <a:cubicBezTo>
                  <a:pt x="110511" y="484732"/>
                  <a:pt x="-16854" y="450670"/>
                  <a:pt x="1876" y="329563"/>
                </a:cubicBezTo>
                <a:cubicBezTo>
                  <a:pt x="20603" y="216044"/>
                  <a:pt x="140441" y="223592"/>
                  <a:pt x="140480" y="223594"/>
                </a:cubicBezTo>
                <a:cubicBezTo>
                  <a:pt x="129242" y="193318"/>
                  <a:pt x="132988" y="140333"/>
                  <a:pt x="166702" y="102487"/>
                </a:cubicBezTo>
                <a:cubicBezTo>
                  <a:pt x="200416" y="57072"/>
                  <a:pt x="267845" y="32945"/>
                  <a:pt x="324738" y="38090"/>
                </a:cubicBezTo>
                <a:close/>
                <a:moveTo>
                  <a:pt x="648144" y="11"/>
                </a:moveTo>
                <a:cubicBezTo>
                  <a:pt x="658363" y="-115"/>
                  <a:pt x="669305" y="893"/>
                  <a:pt x="681009" y="3263"/>
                </a:cubicBezTo>
                <a:cubicBezTo>
                  <a:pt x="763390" y="18430"/>
                  <a:pt x="755914" y="109422"/>
                  <a:pt x="755912" y="109449"/>
                </a:cubicBezTo>
                <a:cubicBezTo>
                  <a:pt x="755935" y="109439"/>
                  <a:pt x="819591" y="82909"/>
                  <a:pt x="879503" y="117034"/>
                </a:cubicBezTo>
                <a:cubicBezTo>
                  <a:pt x="920699" y="143580"/>
                  <a:pt x="1029309" y="348368"/>
                  <a:pt x="800854" y="397669"/>
                </a:cubicBezTo>
                <a:cubicBezTo>
                  <a:pt x="587423" y="443168"/>
                  <a:pt x="531225" y="462131"/>
                  <a:pt x="531202" y="462139"/>
                </a:cubicBezTo>
                <a:cubicBezTo>
                  <a:pt x="531197" y="462089"/>
                  <a:pt x="497499" y="166328"/>
                  <a:pt x="527457" y="90487"/>
                </a:cubicBezTo>
                <a:cubicBezTo>
                  <a:pt x="540565" y="57304"/>
                  <a:pt x="576613" y="893"/>
                  <a:pt x="648144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3726503" y="2225734"/>
            <a:ext cx="507360" cy="292620"/>
          </a:xfrm>
          <a:custGeom>
            <a:avLst/>
            <a:gdLst/>
            <a:ahLst/>
            <a:cxnLst/>
            <a:rect l="l" t="t" r="r" b="b"/>
            <a:pathLst>
              <a:path w="1406526" h="811213">
                <a:moveTo>
                  <a:pt x="998157" y="511175"/>
                </a:moveTo>
                <a:cubicBezTo>
                  <a:pt x="998166" y="511211"/>
                  <a:pt x="1016984" y="583355"/>
                  <a:pt x="1077167" y="659295"/>
                </a:cubicBezTo>
                <a:cubicBezTo>
                  <a:pt x="1099742" y="685881"/>
                  <a:pt x="1159940" y="735254"/>
                  <a:pt x="1193801" y="761840"/>
                </a:cubicBezTo>
                <a:cubicBezTo>
                  <a:pt x="1137365" y="792223"/>
                  <a:pt x="1073405" y="811213"/>
                  <a:pt x="1005682" y="811213"/>
                </a:cubicBezTo>
                <a:cubicBezTo>
                  <a:pt x="937959" y="811213"/>
                  <a:pt x="873999" y="792223"/>
                  <a:pt x="817563" y="761840"/>
                </a:cubicBezTo>
                <a:cubicBezTo>
                  <a:pt x="847662" y="739052"/>
                  <a:pt x="907860" y="689679"/>
                  <a:pt x="937959" y="651699"/>
                </a:cubicBezTo>
                <a:cubicBezTo>
                  <a:pt x="986858" y="587150"/>
                  <a:pt x="998151" y="511213"/>
                  <a:pt x="998157" y="511175"/>
                </a:cubicBezTo>
                <a:close/>
                <a:moveTo>
                  <a:pt x="393319" y="508000"/>
                </a:moveTo>
                <a:cubicBezTo>
                  <a:pt x="393333" y="508068"/>
                  <a:pt x="408396" y="583992"/>
                  <a:pt x="468567" y="656120"/>
                </a:cubicBezTo>
                <a:cubicBezTo>
                  <a:pt x="491141" y="686504"/>
                  <a:pt x="551339" y="732079"/>
                  <a:pt x="588963" y="762463"/>
                </a:cubicBezTo>
                <a:cubicBezTo>
                  <a:pt x="532528" y="789048"/>
                  <a:pt x="468567" y="808038"/>
                  <a:pt x="400844" y="808038"/>
                </a:cubicBezTo>
                <a:cubicBezTo>
                  <a:pt x="333121" y="808038"/>
                  <a:pt x="269160" y="789048"/>
                  <a:pt x="212725" y="758665"/>
                </a:cubicBezTo>
                <a:cubicBezTo>
                  <a:pt x="242824" y="735877"/>
                  <a:pt x="303022" y="690302"/>
                  <a:pt x="333121" y="648524"/>
                </a:cubicBezTo>
                <a:cubicBezTo>
                  <a:pt x="382018" y="583977"/>
                  <a:pt x="393313" y="508041"/>
                  <a:pt x="393319" y="508000"/>
                </a:cubicBezTo>
                <a:close/>
                <a:moveTo>
                  <a:pt x="1065213" y="3175"/>
                </a:moveTo>
                <a:cubicBezTo>
                  <a:pt x="1260249" y="29757"/>
                  <a:pt x="1406526" y="200639"/>
                  <a:pt x="1406526" y="405697"/>
                </a:cubicBezTo>
                <a:cubicBezTo>
                  <a:pt x="1406526" y="508226"/>
                  <a:pt x="1369019" y="599363"/>
                  <a:pt x="1305257" y="671513"/>
                </a:cubicBezTo>
                <a:cubicBezTo>
                  <a:pt x="1275252" y="660121"/>
                  <a:pt x="1211490" y="622147"/>
                  <a:pt x="1143978" y="519618"/>
                </a:cubicBezTo>
                <a:cubicBezTo>
                  <a:pt x="1072733" y="417116"/>
                  <a:pt x="1065217" y="295637"/>
                  <a:pt x="1065213" y="295573"/>
                </a:cubicBezTo>
                <a:cubicBezTo>
                  <a:pt x="1065213" y="295547"/>
                  <a:pt x="1065213" y="292795"/>
                  <a:pt x="1065213" y="3175"/>
                </a:cubicBezTo>
                <a:close/>
                <a:moveTo>
                  <a:pt x="933450" y="3175"/>
                </a:moveTo>
                <a:cubicBezTo>
                  <a:pt x="933450" y="3175"/>
                  <a:pt x="933450" y="3175"/>
                  <a:pt x="933450" y="299370"/>
                </a:cubicBezTo>
                <a:cubicBezTo>
                  <a:pt x="933450" y="299370"/>
                  <a:pt x="918497" y="432278"/>
                  <a:pt x="847469" y="534808"/>
                </a:cubicBezTo>
                <a:cubicBezTo>
                  <a:pt x="802609" y="603160"/>
                  <a:pt x="735320" y="648729"/>
                  <a:pt x="701675" y="671513"/>
                </a:cubicBezTo>
                <a:cubicBezTo>
                  <a:pt x="765226" y="599363"/>
                  <a:pt x="802609" y="504429"/>
                  <a:pt x="802609" y="401899"/>
                </a:cubicBezTo>
                <a:cubicBezTo>
                  <a:pt x="802609" y="299370"/>
                  <a:pt x="765226" y="208233"/>
                  <a:pt x="705414" y="136083"/>
                </a:cubicBezTo>
                <a:cubicBezTo>
                  <a:pt x="761488" y="67730"/>
                  <a:pt x="843731" y="22162"/>
                  <a:pt x="933450" y="3175"/>
                </a:cubicBezTo>
                <a:close/>
                <a:moveTo>
                  <a:pt x="330200" y="3175"/>
                </a:moveTo>
                <a:cubicBezTo>
                  <a:pt x="330200" y="3192"/>
                  <a:pt x="330200" y="5407"/>
                  <a:pt x="330200" y="298940"/>
                </a:cubicBezTo>
                <a:cubicBezTo>
                  <a:pt x="330189" y="299031"/>
                  <a:pt x="315165" y="427899"/>
                  <a:pt x="243897" y="530243"/>
                </a:cubicBezTo>
                <a:cubicBezTo>
                  <a:pt x="198870" y="598497"/>
                  <a:pt x="131329" y="647791"/>
                  <a:pt x="97559" y="666750"/>
                </a:cubicBezTo>
                <a:cubicBezTo>
                  <a:pt x="37522" y="594705"/>
                  <a:pt x="0" y="503700"/>
                  <a:pt x="0" y="401320"/>
                </a:cubicBezTo>
                <a:cubicBezTo>
                  <a:pt x="0" y="200352"/>
                  <a:pt x="142586" y="37302"/>
                  <a:pt x="330200" y="3175"/>
                </a:cubicBezTo>
                <a:close/>
                <a:moveTo>
                  <a:pt x="460375" y="0"/>
                </a:moveTo>
                <a:cubicBezTo>
                  <a:pt x="558165" y="15175"/>
                  <a:pt x="644672" y="64496"/>
                  <a:pt x="704850" y="136579"/>
                </a:cubicBezTo>
                <a:cubicBezTo>
                  <a:pt x="640911" y="208662"/>
                  <a:pt x="603299" y="299715"/>
                  <a:pt x="603299" y="405943"/>
                </a:cubicBezTo>
                <a:cubicBezTo>
                  <a:pt x="603299" y="504583"/>
                  <a:pt x="640911" y="599430"/>
                  <a:pt x="701089" y="671513"/>
                </a:cubicBezTo>
                <a:cubicBezTo>
                  <a:pt x="667239" y="656338"/>
                  <a:pt x="603299" y="618399"/>
                  <a:pt x="539359" y="519759"/>
                </a:cubicBezTo>
                <a:cubicBezTo>
                  <a:pt x="467917" y="413559"/>
                  <a:pt x="460379" y="292193"/>
                  <a:pt x="460375" y="292127"/>
                </a:cubicBezTo>
                <a:cubicBezTo>
                  <a:pt x="460375" y="292093"/>
                  <a:pt x="460375" y="288969"/>
                  <a:pt x="4603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9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1" name="文本框 9"/>
          <p:cNvSpPr txBox="1"/>
          <p:nvPr/>
        </p:nvSpPr>
        <p:spPr>
          <a:xfrm>
            <a:off x="843186" y="2982445"/>
            <a:ext cx="127812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8684" y="793673"/>
            <a:ext cx="1046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1025165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KSO_Shape"/>
          <p:cNvSpPr/>
          <p:nvPr/>
        </p:nvSpPr>
        <p:spPr bwMode="auto">
          <a:xfrm>
            <a:off x="1193566" y="2229020"/>
            <a:ext cx="608566" cy="41788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7" name="Freeform 5"/>
          <p:cNvSpPr/>
          <p:nvPr/>
        </p:nvSpPr>
        <p:spPr bwMode="auto">
          <a:xfrm>
            <a:off x="2622644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KSO_Shape"/>
          <p:cNvSpPr/>
          <p:nvPr/>
        </p:nvSpPr>
        <p:spPr bwMode="auto">
          <a:xfrm>
            <a:off x="2848830" y="2233038"/>
            <a:ext cx="506538" cy="43140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4220125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KSO_Shape"/>
          <p:cNvSpPr/>
          <p:nvPr/>
        </p:nvSpPr>
        <p:spPr bwMode="auto">
          <a:xfrm>
            <a:off x="4429776" y="2172795"/>
            <a:ext cx="526068" cy="5208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7" name="Freeform 5"/>
          <p:cNvSpPr/>
          <p:nvPr/>
        </p:nvSpPr>
        <p:spPr bwMode="auto">
          <a:xfrm>
            <a:off x="5817605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KSO_Shape"/>
          <p:cNvSpPr/>
          <p:nvPr/>
        </p:nvSpPr>
        <p:spPr bwMode="auto">
          <a:xfrm>
            <a:off x="6034180" y="2197752"/>
            <a:ext cx="512220" cy="43538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1" name="Freeform 5"/>
          <p:cNvSpPr/>
          <p:nvPr/>
        </p:nvSpPr>
        <p:spPr bwMode="auto">
          <a:xfrm>
            <a:off x="7415084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KSO_Shape"/>
          <p:cNvSpPr/>
          <p:nvPr/>
        </p:nvSpPr>
        <p:spPr bwMode="auto">
          <a:xfrm>
            <a:off x="7633681" y="2162208"/>
            <a:ext cx="508174" cy="487848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843186" y="3356724"/>
            <a:ext cx="127812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公司与团队介绍</a:t>
            </a:r>
          </a:p>
        </p:txBody>
      </p:sp>
      <p:sp>
        <p:nvSpPr>
          <p:cNvPr id="53" name="文本框 9"/>
          <p:cNvSpPr txBox="1"/>
          <p:nvPr/>
        </p:nvSpPr>
        <p:spPr>
          <a:xfrm>
            <a:off x="2233538" y="2979698"/>
            <a:ext cx="172358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</a:t>
            </a:r>
          </a:p>
        </p:txBody>
      </p:sp>
      <p:sp>
        <p:nvSpPr>
          <p:cNvPr id="54" name="文本框 9"/>
          <p:cNvSpPr txBox="1"/>
          <p:nvPr/>
        </p:nvSpPr>
        <p:spPr>
          <a:xfrm>
            <a:off x="2573307" y="3353977"/>
            <a:ext cx="104404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sp>
        <p:nvSpPr>
          <p:cNvPr id="55" name="文本框 9"/>
          <p:cNvSpPr txBox="1"/>
          <p:nvPr/>
        </p:nvSpPr>
        <p:spPr>
          <a:xfrm>
            <a:off x="3887179" y="2982445"/>
            <a:ext cx="161126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我们怎么做</a:t>
            </a:r>
          </a:p>
        </p:txBody>
      </p:sp>
      <p:sp>
        <p:nvSpPr>
          <p:cNvPr id="56" name="文本框 9"/>
          <p:cNvSpPr txBox="1"/>
          <p:nvPr/>
        </p:nvSpPr>
        <p:spPr>
          <a:xfrm>
            <a:off x="4057049" y="3356724"/>
            <a:ext cx="127152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产品及运营方法</a:t>
            </a:r>
          </a:p>
        </p:txBody>
      </p:sp>
      <p:sp>
        <p:nvSpPr>
          <p:cNvPr id="57" name="文本框 9"/>
          <p:cNvSpPr txBox="1"/>
          <p:nvPr/>
        </p:nvSpPr>
        <p:spPr>
          <a:xfrm>
            <a:off x="5589291" y="2982445"/>
            <a:ext cx="140199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发展计划</a:t>
            </a:r>
          </a:p>
        </p:txBody>
      </p:sp>
      <p:sp>
        <p:nvSpPr>
          <p:cNvPr id="58" name="文本框 9"/>
          <p:cNvSpPr txBox="1"/>
          <p:nvPr/>
        </p:nvSpPr>
        <p:spPr>
          <a:xfrm>
            <a:off x="5737099" y="3356724"/>
            <a:ext cx="110638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长期的战略目标</a:t>
            </a:r>
          </a:p>
        </p:txBody>
      </p:sp>
      <p:sp>
        <p:nvSpPr>
          <p:cNvPr id="59" name="文本框 9"/>
          <p:cNvSpPr txBox="1"/>
          <p:nvPr/>
        </p:nvSpPr>
        <p:spPr>
          <a:xfrm>
            <a:off x="7131861" y="2982445"/>
            <a:ext cx="15118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</a:p>
        </p:txBody>
      </p:sp>
      <p:sp>
        <p:nvSpPr>
          <p:cNvPr id="60" name="文本框 9"/>
          <p:cNvSpPr txBox="1"/>
          <p:nvPr/>
        </p:nvSpPr>
        <p:spPr>
          <a:xfrm>
            <a:off x="7293087" y="3356724"/>
            <a:ext cx="118936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融资与资本运作</a:t>
            </a:r>
          </a:p>
        </p:txBody>
      </p:sp>
      <p:sp>
        <p:nvSpPr>
          <p:cNvPr id="63" name="Freeform 5"/>
          <p:cNvSpPr/>
          <p:nvPr/>
        </p:nvSpPr>
        <p:spPr bwMode="auto">
          <a:xfrm>
            <a:off x="3637930" y="0"/>
            <a:ext cx="1870372" cy="791722"/>
          </a:xfrm>
          <a:custGeom>
            <a:avLst/>
            <a:gdLst/>
            <a:ahLst/>
            <a:cxnLst/>
            <a:rect l="l" t="t" r="r" b="b"/>
            <a:pathLst>
              <a:path w="1212931" h="513429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70415" y="18961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5" name="矩形 64"/>
          <p:cNvSpPr/>
          <p:nvPr/>
        </p:nvSpPr>
        <p:spPr>
          <a:xfrm>
            <a:off x="0" y="5035826"/>
            <a:ext cx="9144000" cy="107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 animBg="1"/>
      <p:bldP spid="25" grpId="0" animBg="1"/>
      <p:bldP spid="27" grpId="0" animBg="1"/>
      <p:bldP spid="29" grpId="0" animBg="1"/>
      <p:bldP spid="30" grpId="0" animBg="1"/>
      <p:bldP spid="36" grpId="0" animBg="1"/>
      <p:bldP spid="37" grpId="0" animBg="1"/>
      <p:bldP spid="40" grpId="0" animBg="1"/>
      <p:bldP spid="41" grpId="0" animBg="1"/>
      <p:bldP spid="50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地面推广方案</a:t>
            </a:r>
          </a:p>
        </p:txBody>
      </p:sp>
      <p:sp>
        <p:nvSpPr>
          <p:cNvPr id="3" name="Freeform 12"/>
          <p:cNvSpPr/>
          <p:nvPr/>
        </p:nvSpPr>
        <p:spPr bwMode="auto">
          <a:xfrm>
            <a:off x="4616546" y="2804440"/>
            <a:ext cx="1417305" cy="1423494"/>
          </a:xfrm>
          <a:custGeom>
            <a:avLst/>
            <a:gdLst>
              <a:gd name="T0" fmla="*/ 0 w 2320"/>
              <a:gd name="T1" fmla="*/ 1620 h 2320"/>
              <a:gd name="T2" fmla="*/ 700 w 2320"/>
              <a:gd name="T3" fmla="*/ 2320 h 2320"/>
              <a:gd name="T4" fmla="*/ 2320 w 2320"/>
              <a:gd name="T5" fmla="*/ 2320 h 2320"/>
              <a:gd name="T6" fmla="*/ 2320 w 2320"/>
              <a:gd name="T7" fmla="*/ 700 h 2320"/>
              <a:gd name="T8" fmla="*/ 1620 w 2320"/>
              <a:gd name="T9" fmla="*/ 0 h 2320"/>
              <a:gd name="T10" fmla="*/ 0 w 2320"/>
              <a:gd name="T11" fmla="*/ 0 h 2320"/>
              <a:gd name="T12" fmla="*/ 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" name="Freeform 13"/>
          <p:cNvSpPr/>
          <p:nvPr/>
        </p:nvSpPr>
        <p:spPr bwMode="auto">
          <a:xfrm>
            <a:off x="3110149" y="2804440"/>
            <a:ext cx="1417305" cy="1423494"/>
          </a:xfrm>
          <a:custGeom>
            <a:avLst/>
            <a:gdLst>
              <a:gd name="T0" fmla="*/ 2320 w 2320"/>
              <a:gd name="T1" fmla="*/ 1620 h 2320"/>
              <a:gd name="T2" fmla="*/ 1620 w 2320"/>
              <a:gd name="T3" fmla="*/ 2320 h 2320"/>
              <a:gd name="T4" fmla="*/ 0 w 2320"/>
              <a:gd name="T5" fmla="*/ 2320 h 2320"/>
              <a:gd name="T6" fmla="*/ 0 w 2320"/>
              <a:gd name="T7" fmla="*/ 700 h 2320"/>
              <a:gd name="T8" fmla="*/ 700 w 2320"/>
              <a:gd name="T9" fmla="*/ 0 h 2320"/>
              <a:gd name="T10" fmla="*/ 2320 w 2320"/>
              <a:gd name="T11" fmla="*/ 0 h 2320"/>
              <a:gd name="T12" fmla="*/ 232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14"/>
          <p:cNvSpPr/>
          <p:nvPr/>
        </p:nvSpPr>
        <p:spPr bwMode="auto">
          <a:xfrm>
            <a:off x="4616546" y="1297732"/>
            <a:ext cx="1417305" cy="1420401"/>
          </a:xfrm>
          <a:custGeom>
            <a:avLst/>
            <a:gdLst>
              <a:gd name="T0" fmla="*/ 0 w 2320"/>
              <a:gd name="T1" fmla="*/ 700 h 2320"/>
              <a:gd name="T2" fmla="*/ 700 w 2320"/>
              <a:gd name="T3" fmla="*/ 0 h 2320"/>
              <a:gd name="T4" fmla="*/ 2320 w 2320"/>
              <a:gd name="T5" fmla="*/ 0 h 2320"/>
              <a:gd name="T6" fmla="*/ 2320 w 2320"/>
              <a:gd name="T7" fmla="*/ 1620 h 2320"/>
              <a:gd name="T8" fmla="*/ 1620 w 2320"/>
              <a:gd name="T9" fmla="*/ 2320 h 2320"/>
              <a:gd name="T10" fmla="*/ 0 w 2320"/>
              <a:gd name="T11" fmla="*/ 2320 h 2320"/>
              <a:gd name="T12" fmla="*/ 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5"/>
          <p:cNvSpPr/>
          <p:nvPr/>
        </p:nvSpPr>
        <p:spPr bwMode="auto">
          <a:xfrm>
            <a:off x="3110149" y="1297732"/>
            <a:ext cx="1417305" cy="1420401"/>
          </a:xfrm>
          <a:custGeom>
            <a:avLst/>
            <a:gdLst>
              <a:gd name="T0" fmla="*/ 2320 w 2320"/>
              <a:gd name="T1" fmla="*/ 700 h 2320"/>
              <a:gd name="T2" fmla="*/ 1620 w 2320"/>
              <a:gd name="T3" fmla="*/ 0 h 2320"/>
              <a:gd name="T4" fmla="*/ 0 w 2320"/>
              <a:gd name="T5" fmla="*/ 0 h 2320"/>
              <a:gd name="T6" fmla="*/ 0 w 2320"/>
              <a:gd name="T7" fmla="*/ 1620 h 2320"/>
              <a:gd name="T8" fmla="*/ 700 w 2320"/>
              <a:gd name="T9" fmla="*/ 2320 h 2320"/>
              <a:gd name="T10" fmla="*/ 2320 w 2320"/>
              <a:gd name="T11" fmla="*/ 2320 h 2320"/>
              <a:gd name="T12" fmla="*/ 232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6"/>
          <p:cNvSpPr/>
          <p:nvPr/>
        </p:nvSpPr>
        <p:spPr bwMode="auto">
          <a:xfrm>
            <a:off x="4187053" y="2374636"/>
            <a:ext cx="340401" cy="343497"/>
          </a:xfrm>
          <a:custGeom>
            <a:avLst/>
            <a:gdLst>
              <a:gd name="T0" fmla="*/ 560 w 560"/>
              <a:gd name="T1" fmla="*/ 559 h 559"/>
              <a:gd name="T2" fmla="*/ 0 w 560"/>
              <a:gd name="T3" fmla="*/ 559 h 559"/>
              <a:gd name="T4" fmla="*/ 560 w 560"/>
              <a:gd name="T5" fmla="*/ 0 h 559"/>
              <a:gd name="T6" fmla="*/ 560 w 560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59">
                <a:moveTo>
                  <a:pt x="560" y="559"/>
                </a:moveTo>
                <a:lnTo>
                  <a:pt x="0" y="559"/>
                </a:lnTo>
                <a:cubicBezTo>
                  <a:pt x="0" y="250"/>
                  <a:pt x="251" y="0"/>
                  <a:pt x="560" y="0"/>
                </a:cubicBezTo>
                <a:lnTo>
                  <a:pt x="560" y="5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7"/>
          <p:cNvSpPr/>
          <p:nvPr/>
        </p:nvSpPr>
        <p:spPr bwMode="auto">
          <a:xfrm>
            <a:off x="4616545" y="2374636"/>
            <a:ext cx="340401" cy="343497"/>
          </a:xfrm>
          <a:custGeom>
            <a:avLst/>
            <a:gdLst>
              <a:gd name="T0" fmla="*/ 0 w 559"/>
              <a:gd name="T1" fmla="*/ 559 h 559"/>
              <a:gd name="T2" fmla="*/ 559 w 559"/>
              <a:gd name="T3" fmla="*/ 559 h 559"/>
              <a:gd name="T4" fmla="*/ 0 w 559"/>
              <a:gd name="T5" fmla="*/ 0 h 559"/>
              <a:gd name="T6" fmla="*/ 0 w 559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59">
                <a:moveTo>
                  <a:pt x="0" y="559"/>
                </a:moveTo>
                <a:lnTo>
                  <a:pt x="559" y="559"/>
                </a:lnTo>
                <a:cubicBezTo>
                  <a:pt x="559" y="250"/>
                  <a:pt x="309" y="0"/>
                  <a:pt x="0" y="0"/>
                </a:cubicBezTo>
                <a:lnTo>
                  <a:pt x="0" y="5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8"/>
          <p:cNvSpPr/>
          <p:nvPr/>
        </p:nvSpPr>
        <p:spPr bwMode="auto">
          <a:xfrm>
            <a:off x="4187053" y="2804440"/>
            <a:ext cx="340401" cy="343497"/>
          </a:xfrm>
          <a:custGeom>
            <a:avLst/>
            <a:gdLst>
              <a:gd name="T0" fmla="*/ 560 w 560"/>
              <a:gd name="T1" fmla="*/ 0 h 560"/>
              <a:gd name="T2" fmla="*/ 0 w 560"/>
              <a:gd name="T3" fmla="*/ 0 h 560"/>
              <a:gd name="T4" fmla="*/ 560 w 560"/>
              <a:gd name="T5" fmla="*/ 560 h 560"/>
              <a:gd name="T6" fmla="*/ 560 w 560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60">
                <a:moveTo>
                  <a:pt x="560" y="0"/>
                </a:moveTo>
                <a:lnTo>
                  <a:pt x="0" y="0"/>
                </a:lnTo>
                <a:cubicBezTo>
                  <a:pt x="0" y="309"/>
                  <a:pt x="251" y="560"/>
                  <a:pt x="560" y="560"/>
                </a:cubicBezTo>
                <a:lnTo>
                  <a:pt x="56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9"/>
          <p:cNvSpPr/>
          <p:nvPr/>
        </p:nvSpPr>
        <p:spPr bwMode="auto">
          <a:xfrm>
            <a:off x="4616545" y="2804440"/>
            <a:ext cx="340401" cy="343497"/>
          </a:xfrm>
          <a:custGeom>
            <a:avLst/>
            <a:gdLst>
              <a:gd name="T0" fmla="*/ 0 w 559"/>
              <a:gd name="T1" fmla="*/ 0 h 560"/>
              <a:gd name="T2" fmla="*/ 559 w 559"/>
              <a:gd name="T3" fmla="*/ 0 h 560"/>
              <a:gd name="T4" fmla="*/ 0 w 559"/>
              <a:gd name="T5" fmla="*/ 560 h 560"/>
              <a:gd name="T6" fmla="*/ 0 w 559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60">
                <a:moveTo>
                  <a:pt x="0" y="0"/>
                </a:moveTo>
                <a:lnTo>
                  <a:pt x="559" y="0"/>
                </a:lnTo>
                <a:cubicBezTo>
                  <a:pt x="559" y="309"/>
                  <a:pt x="309" y="560"/>
                  <a:pt x="0" y="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348245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69632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48244" y="2821676"/>
            <a:ext cx="11759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69632" y="2821677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650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9723" y="1615517"/>
            <a:ext cx="89815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日程安排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1789" y="1615517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行动策略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0838" y="3123772"/>
            <a:ext cx="87592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后勤保障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1789" y="3123772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客户服务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192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1584" y="3216105"/>
            <a:ext cx="206989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  <a:p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192" y="3216105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3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192760" y="2599895"/>
            <a:ext cx="1739001" cy="1739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代理推广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4" name="椭圆 3"/>
          <p:cNvSpPr/>
          <p:nvPr/>
        </p:nvSpPr>
        <p:spPr>
          <a:xfrm>
            <a:off x="3422571" y="1480278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7" name="椭圆 6"/>
          <p:cNvSpPr/>
          <p:nvPr/>
        </p:nvSpPr>
        <p:spPr>
          <a:xfrm>
            <a:off x="3422571" y="1986297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0" name="椭圆 9"/>
          <p:cNvSpPr/>
          <p:nvPr/>
        </p:nvSpPr>
        <p:spPr>
          <a:xfrm>
            <a:off x="3422571" y="249035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3" name="椭圆 12"/>
          <p:cNvSpPr/>
          <p:nvPr/>
        </p:nvSpPr>
        <p:spPr>
          <a:xfrm>
            <a:off x="3422571" y="2994409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6" name="椭圆 15"/>
          <p:cNvSpPr/>
          <p:nvPr/>
        </p:nvSpPr>
        <p:spPr>
          <a:xfrm>
            <a:off x="3422571" y="3498465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9" name="椭圆 18"/>
          <p:cNvSpPr/>
          <p:nvPr/>
        </p:nvSpPr>
        <p:spPr>
          <a:xfrm>
            <a:off x="3422571" y="4002521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61856" y="3406712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代理商推广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192760" y="1347614"/>
            <a:ext cx="1739001" cy="17390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KSO_Shape"/>
          <p:cNvSpPr/>
          <p:nvPr/>
        </p:nvSpPr>
        <p:spPr bwMode="auto">
          <a:xfrm>
            <a:off x="1485650" y="1814449"/>
            <a:ext cx="1153220" cy="805332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  <p:bldP spid="4" grpId="0" animBg="1"/>
      <p:bldP spid="6" grpId="0"/>
      <p:bldP spid="7" grpId="0" animBg="1"/>
      <p:bldP spid="9" grpId="0"/>
      <p:bldP spid="10" grpId="0" animBg="1"/>
      <p:bldP spid="12" grpId="0"/>
      <p:bldP spid="13" grpId="0" animBg="1"/>
      <p:bldP spid="15" grpId="0"/>
      <p:bldP spid="16" grpId="0" animBg="1"/>
      <p:bldP spid="18" grpId="0"/>
      <p:bldP spid="19" grpId="0" animBg="1"/>
      <p:bldP spid="22" grpId="0"/>
      <p:bldP spid="24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利润分析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265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055" y="3864409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8604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9317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003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055" y="349536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055" y="3126327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055" y="275728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55" y="2388245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055" y="201920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055" y="164392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76087" y="1350372"/>
            <a:ext cx="4464496" cy="2952328"/>
            <a:chOff x="1126939" y="1350372"/>
            <a:chExt cx="4464496" cy="295232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88055" y="128112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8055" y="423345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36921" y="3195578"/>
            <a:ext cx="648072" cy="1107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436921" y="3564617"/>
            <a:ext cx="648072" cy="73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537773" y="2457496"/>
            <a:ext cx="648072" cy="18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537773" y="3011057"/>
            <a:ext cx="648072" cy="1291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648486" y="2088454"/>
            <a:ext cx="648072" cy="2214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648486" y="2526744"/>
            <a:ext cx="648072" cy="17759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765164" y="1719414"/>
            <a:ext cx="648072" cy="2583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65164" y="1923678"/>
            <a:ext cx="648072" cy="2379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084168" y="1707654"/>
            <a:ext cx="244827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84168" y="1223400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61308" y="2809494"/>
            <a:ext cx="227536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latin typeface="Swiss911 XCm BT" pitchFamily="34" charset="0"/>
                <a:ea typeface="微软雅黑" panose="020B0503020204020204" pitchFamily="34" charset="-122"/>
              </a:rPr>
              <a:t>13,648,258</a:t>
            </a:r>
            <a:endParaRPr lang="zh-CN" altLang="en-US" sz="4400" dirty="0">
              <a:latin typeface="Swiss911 XCm BT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84168" y="2572330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全年总额：</a:t>
            </a: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791553" y="3789141"/>
            <a:ext cx="108000" cy="1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791553" y="413505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095069" y="3737039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毛利润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95069" y="4081337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纯利润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1482836" y="2857169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53%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3648486" y="1746276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72%</a:t>
            </a:r>
            <a:endParaRPr lang="zh-CN" altLang="en-US" sz="20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2583687" y="2126652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4811079" y="1378198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2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7005839" y="413505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7211643" y="4135059"/>
            <a:ext cx="108000" cy="1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7416328" y="4135059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714128" y="4397791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（万元）</a:t>
            </a:r>
          </a:p>
        </p:txBody>
      </p:sp>
      <p:sp>
        <p:nvSpPr>
          <p:cNvPr id="50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发展计划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公司战略目标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短期盈利计划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五年发展规划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产品开发计划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市场拓展计划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4209022" y="1880662"/>
            <a:ext cx="725956" cy="61706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公司战略目标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012758"/>
            <a:ext cx="5489252" cy="31307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1043834"/>
            <a:ext cx="221988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高瞻远瞩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1572114"/>
            <a:ext cx="20965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制胜未来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9874" y="1219004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800"/>
              </a:lnSpc>
            </a:pPr>
            <a:r>
              <a:rPr lang="zh-CN" altLang="en-US" sz="1400" dirty="0"/>
              <a:t>无论一小步还是一大步</a:t>
            </a:r>
            <a:endParaRPr lang="en-US" altLang="zh-CN" sz="1400" dirty="0"/>
          </a:p>
          <a:p>
            <a:pPr>
              <a:lnSpc>
                <a:spcPts val="1800"/>
              </a:lnSpc>
            </a:pPr>
            <a:r>
              <a:rPr lang="zh-CN" altLang="en-US" sz="1400" dirty="0"/>
              <a:t>都要带动人类的进步</a:t>
            </a:r>
            <a:endParaRPr lang="en-US" altLang="zh-CN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69874" y="2180262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/>
              <a:t>发展员工  成就客户</a:t>
            </a:r>
            <a:endParaRPr lang="en-US" altLang="zh-CN" sz="1400" dirty="0"/>
          </a:p>
          <a:p>
            <a:r>
              <a:rPr lang="zh-CN" altLang="en-US" sz="1400" dirty="0"/>
              <a:t>回报股东  强大国家</a:t>
            </a:r>
            <a:endParaRPr lang="en-US" altLang="zh-CN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69874" y="3264438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合作共赢  务实创新</a:t>
            </a:r>
            <a:endParaRPr lang="en-US" altLang="zh-CN" dirty="0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076056" y="1071255"/>
            <a:ext cx="757166" cy="757162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企业使命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5076056" y="2032513"/>
            <a:ext cx="757166" cy="757162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企业宗旨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076056" y="2993771"/>
            <a:ext cx="757166" cy="757162"/>
          </a:xfrm>
          <a:prstGeom prst="ellipse">
            <a:avLst/>
          </a:prstGeom>
          <a:solidFill>
            <a:schemeClr val="accent6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076056" y="3955028"/>
            <a:ext cx="757166" cy="757162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经营理念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69874" y="4225695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诚信  务实  敬业  创新</a:t>
            </a:r>
            <a:endParaRPr lang="en-US" altLang="zh-CN" dirty="0"/>
          </a:p>
        </p:txBody>
      </p:sp>
      <p:sp>
        <p:nvSpPr>
          <p:cNvPr id="16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5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等腰三角形 45"/>
          <p:cNvSpPr/>
          <p:nvPr/>
        </p:nvSpPr>
        <p:spPr>
          <a:xfrm>
            <a:off x="1280133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五年发展规划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0134" y="4155926"/>
            <a:ext cx="6460218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6581" y="3216676"/>
            <a:ext cx="1440160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sp>
        <p:nvSpPr>
          <p:cNvPr id="17" name="TextBox 16"/>
          <p:cNvSpPr txBox="1"/>
          <p:nvPr/>
        </p:nvSpPr>
        <p:spPr>
          <a:xfrm>
            <a:off x="3827626" y="3260065"/>
            <a:ext cx="1323376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sp>
        <p:nvSpPr>
          <p:cNvPr id="23" name="TextBox 22"/>
          <p:cNvSpPr txBox="1"/>
          <p:nvPr/>
        </p:nvSpPr>
        <p:spPr>
          <a:xfrm>
            <a:off x="6125340" y="3260065"/>
            <a:ext cx="145696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grpSp>
        <p:nvGrpSpPr>
          <p:cNvPr id="6" name="组合 5"/>
          <p:cNvGrpSpPr/>
          <p:nvPr/>
        </p:nvGrpSpPr>
        <p:grpSpPr>
          <a:xfrm>
            <a:off x="1302661" y="1037765"/>
            <a:ext cx="1728000" cy="1838115"/>
            <a:chOff x="1280133" y="1276560"/>
            <a:chExt cx="1728000" cy="1838115"/>
          </a:xfrm>
        </p:grpSpPr>
        <p:sp>
          <p:nvSpPr>
            <p:cNvPr id="28" name="椭圆 27"/>
            <p:cNvSpPr/>
            <p:nvPr/>
          </p:nvSpPr>
          <p:spPr>
            <a:xfrm>
              <a:off x="1280133" y="127656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9110" y="1730425"/>
              <a:ext cx="1555101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销售额突破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个亿</a:t>
              </a:r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2034816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5314" y="1031486"/>
            <a:ext cx="1728000" cy="1844394"/>
            <a:chOff x="3616599" y="1270281"/>
            <a:chExt cx="1728000" cy="1844394"/>
          </a:xfrm>
        </p:grpSpPr>
        <p:sp>
          <p:nvSpPr>
            <p:cNvPr id="29" name="椭圆 28"/>
            <p:cNvSpPr/>
            <p:nvPr/>
          </p:nvSpPr>
          <p:spPr>
            <a:xfrm>
              <a:off x="3616599" y="1270281"/>
              <a:ext cx="1728000" cy="172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8911" y="1764949"/>
              <a:ext cx="132337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加盟店超过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千家</a:t>
              </a:r>
            </a:p>
          </p:txBody>
        </p:sp>
        <p:sp>
          <p:nvSpPr>
            <p:cNvPr id="42" name="等腰三角形 41"/>
            <p:cNvSpPr/>
            <p:nvPr/>
          </p:nvSpPr>
          <p:spPr>
            <a:xfrm flipV="1">
              <a:off x="4379998" y="297542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89820" y="1038441"/>
            <a:ext cx="1728000" cy="1837439"/>
            <a:chOff x="5990153" y="1277236"/>
            <a:chExt cx="1728000" cy="1837439"/>
          </a:xfrm>
        </p:grpSpPr>
        <p:sp>
          <p:nvSpPr>
            <p:cNvPr id="30" name="椭圆 29"/>
            <p:cNvSpPr/>
            <p:nvPr/>
          </p:nvSpPr>
          <p:spPr>
            <a:xfrm>
              <a:off x="5990153" y="1277236"/>
              <a:ext cx="1728000" cy="172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89054" y="1781527"/>
              <a:ext cx="133019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产品销售覆盖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大洲</a:t>
              </a:r>
            </a:p>
          </p:txBody>
        </p:sp>
        <p:sp>
          <p:nvSpPr>
            <p:cNvPr id="43" name="等腰三角形 42"/>
            <p:cNvSpPr/>
            <p:nvPr/>
          </p:nvSpPr>
          <p:spPr>
            <a:xfrm flipV="1">
              <a:off x="674450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等腰三角形 45"/>
          <p:cNvSpPr/>
          <p:nvPr/>
        </p:nvSpPr>
        <p:spPr>
          <a:xfrm>
            <a:off x="3602786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5"/>
          <p:cNvSpPr/>
          <p:nvPr/>
        </p:nvSpPr>
        <p:spPr>
          <a:xfrm>
            <a:off x="5967292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/>
      <p:bldP spid="11" grpId="0"/>
      <p:bldP spid="17" grpId="0"/>
      <p:bldP spid="23" grpId="0"/>
      <p:bldP spid="47" grpId="0" animBg="1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短期盈利计划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81499" y="1275606"/>
            <a:ext cx="1620180" cy="3192123"/>
            <a:chOff x="981499" y="1275606"/>
            <a:chExt cx="1620180" cy="3192123"/>
          </a:xfrm>
        </p:grpSpPr>
        <p:sp>
          <p:nvSpPr>
            <p:cNvPr id="23" name="Freeform 5"/>
            <p:cNvSpPr/>
            <p:nvPr/>
          </p:nvSpPr>
          <p:spPr bwMode="auto">
            <a:xfrm>
              <a:off x="981499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25"/>
            <p:cNvSpPr/>
            <p:nvPr/>
          </p:nvSpPr>
          <p:spPr bwMode="auto">
            <a:xfrm>
              <a:off x="981499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14520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9734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4327" y="1750202"/>
              <a:ext cx="1337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86235" y="1275606"/>
            <a:ext cx="1620180" cy="3192123"/>
            <a:chOff x="2886235" y="1275606"/>
            <a:chExt cx="1620180" cy="3192123"/>
          </a:xfrm>
        </p:grpSpPr>
        <p:sp>
          <p:nvSpPr>
            <p:cNvPr id="24" name="Freeform 5"/>
            <p:cNvSpPr/>
            <p:nvPr/>
          </p:nvSpPr>
          <p:spPr bwMode="auto">
            <a:xfrm>
              <a:off x="2886235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2886235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919256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3422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9065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90971" y="1275606"/>
            <a:ext cx="1620180" cy="3192123"/>
            <a:chOff x="4790971" y="1275606"/>
            <a:chExt cx="1620180" cy="3192123"/>
          </a:xfrm>
        </p:grpSpPr>
        <p:sp>
          <p:nvSpPr>
            <p:cNvPr id="25" name="Freeform 5"/>
            <p:cNvSpPr/>
            <p:nvPr/>
          </p:nvSpPr>
          <p:spPr bwMode="auto">
            <a:xfrm>
              <a:off x="4790971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4790971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823992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5975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3801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95708" y="1275606"/>
            <a:ext cx="1620180" cy="3192123"/>
            <a:chOff x="6695708" y="1275606"/>
            <a:chExt cx="1620180" cy="3192123"/>
          </a:xfrm>
        </p:grpSpPr>
        <p:sp>
          <p:nvSpPr>
            <p:cNvPr id="26" name="Freeform 5"/>
            <p:cNvSpPr/>
            <p:nvPr/>
          </p:nvSpPr>
          <p:spPr bwMode="auto">
            <a:xfrm>
              <a:off x="6695708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6695708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728729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86803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78538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产品开发计划</a:t>
            </a:r>
          </a:p>
        </p:txBody>
      </p:sp>
      <p:sp>
        <p:nvSpPr>
          <p:cNvPr id="25" name="椭圆 24"/>
          <p:cNvSpPr/>
          <p:nvPr/>
        </p:nvSpPr>
        <p:spPr>
          <a:xfrm>
            <a:off x="2123275" y="1107218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34" name="椭圆 33"/>
          <p:cNvSpPr/>
          <p:nvPr/>
        </p:nvSpPr>
        <p:spPr>
          <a:xfrm>
            <a:off x="2123275" y="3721284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36" name="椭圆 35"/>
          <p:cNvSpPr/>
          <p:nvPr/>
        </p:nvSpPr>
        <p:spPr>
          <a:xfrm>
            <a:off x="3430308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37" name="椭圆 36"/>
          <p:cNvSpPr/>
          <p:nvPr/>
        </p:nvSpPr>
        <p:spPr>
          <a:xfrm>
            <a:off x="816242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39" name="椭圆 38"/>
          <p:cNvSpPr/>
          <p:nvPr/>
        </p:nvSpPr>
        <p:spPr>
          <a:xfrm rot="2700000">
            <a:off x="3051286" y="1490039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40" name="椭圆 39"/>
          <p:cNvSpPr/>
          <p:nvPr/>
        </p:nvSpPr>
        <p:spPr>
          <a:xfrm rot="2700000">
            <a:off x="1202862" y="3338463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42" name="椭圆 41"/>
          <p:cNvSpPr/>
          <p:nvPr/>
        </p:nvSpPr>
        <p:spPr>
          <a:xfrm rot="-2700000">
            <a:off x="3051286" y="3338463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43" name="椭圆 42"/>
          <p:cNvSpPr/>
          <p:nvPr/>
        </p:nvSpPr>
        <p:spPr>
          <a:xfrm rot="-2700000">
            <a:off x="1202862" y="1490039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11" name="等腰三角形 10"/>
          <p:cNvSpPr/>
          <p:nvPr/>
        </p:nvSpPr>
        <p:spPr>
          <a:xfrm>
            <a:off x="2389564" y="1821314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flipV="1">
            <a:off x="2389564" y="3540150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5400000">
            <a:off x="3248982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5400000" flipV="1">
            <a:off x="1530146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2700000">
            <a:off x="29972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rot="2700000" flipV="1">
            <a:off x="17818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rot="8100000">
            <a:off x="29972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rot="8100000" flipV="1">
            <a:off x="17818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723826" y="2014802"/>
            <a:ext cx="1486164" cy="14861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025556" y="2326997"/>
            <a:ext cx="8827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核心产品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4917105" y="1343473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4917105" y="238771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4917105" y="343195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4742695" y="1599998"/>
            <a:ext cx="351046" cy="351046"/>
            <a:chOff x="3683368" y="2342383"/>
            <a:chExt cx="351046" cy="351046"/>
          </a:xfrm>
        </p:grpSpPr>
        <p:sp>
          <p:nvSpPr>
            <p:cNvPr id="70" name="椭圆 69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742695" y="2644237"/>
            <a:ext cx="351046" cy="351046"/>
            <a:chOff x="3683368" y="2342383"/>
            <a:chExt cx="351046" cy="351046"/>
          </a:xfrm>
        </p:grpSpPr>
        <p:sp>
          <p:nvSpPr>
            <p:cNvPr id="73" name="椭圆 72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42695" y="3688477"/>
            <a:ext cx="351046" cy="351046"/>
            <a:chOff x="3683368" y="2342383"/>
            <a:chExt cx="351046" cy="351046"/>
          </a:xfrm>
        </p:grpSpPr>
        <p:sp>
          <p:nvSpPr>
            <p:cNvPr id="76" name="椭圆 75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207301" y="1525453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产品说明一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79" name="TextBox 78"/>
          <p:cNvSpPr txBox="1"/>
          <p:nvPr/>
        </p:nvSpPr>
        <p:spPr>
          <a:xfrm>
            <a:off x="5207301" y="256969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产品说明二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80" name="TextBox 79"/>
          <p:cNvSpPr txBox="1"/>
          <p:nvPr/>
        </p:nvSpPr>
        <p:spPr>
          <a:xfrm>
            <a:off x="5207301" y="361393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产品说明三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8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6605 L 4.72222E-6 1.48148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6631 0.11852 L -4.72222E-6 -3.9506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-592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9427 -0.00061 L 1.11111E-6 -3.82716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631 -0.11882 L -4.72222E-6 -3.7037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592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53 -0.16728 L 4.72222E-6 8.64198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597 -0.11882 L -2.22222E-6 -3.7037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5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9375 -0.0003 L 1.94444E-6 -3.82716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6615 0.1176 L -2.22222E-6 -3.95062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25432 L -1.66667E-6 -1.48148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1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0086 0.17994 L -4.16667E-6 -4.19753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901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4254 0.00031 L 2.77778E-6 -3.82716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0173 -0.17993 L -4.16667E-6 -3.45679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9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69 -0.25432 L -1.66667E-6 3.82716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71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007 -0.17963 L -8.33333E-7 -3.45679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14167 -0.0003 L 2.77778E-7 -3.82716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0017 0.17778 L -8.33333E-7 -4.19753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11" grpId="0" animBg="1"/>
      <p:bldP spid="11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24" grpId="0" animBg="1"/>
      <p:bldP spid="33" grpId="0"/>
      <p:bldP spid="66" grpId="0" animBg="1"/>
      <p:bldP spid="67" grpId="0" animBg="1"/>
      <p:bldP spid="68" grpId="0" animBg="1"/>
      <p:bldP spid="78" grpId="0"/>
      <p:bldP spid="79" grpId="0"/>
      <p:bldP spid="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1176213"/>
            <a:ext cx="1296144" cy="33843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市场拓展计划</a:t>
            </a:r>
          </a:p>
        </p:txBody>
      </p:sp>
      <p:sp>
        <p:nvSpPr>
          <p:cNvPr id="11" name="五边形 10"/>
          <p:cNvSpPr/>
          <p:nvPr/>
        </p:nvSpPr>
        <p:spPr>
          <a:xfrm>
            <a:off x="1505020" y="1383617"/>
            <a:ext cx="2108226" cy="6480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边形 31"/>
          <p:cNvSpPr/>
          <p:nvPr/>
        </p:nvSpPr>
        <p:spPr>
          <a:xfrm>
            <a:off x="1505020" y="2140537"/>
            <a:ext cx="2108226" cy="6480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五边形 36"/>
          <p:cNvSpPr/>
          <p:nvPr/>
        </p:nvSpPr>
        <p:spPr>
          <a:xfrm>
            <a:off x="1505020" y="2897457"/>
            <a:ext cx="2108226" cy="64807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五边形 39"/>
          <p:cNvSpPr/>
          <p:nvPr/>
        </p:nvSpPr>
        <p:spPr>
          <a:xfrm>
            <a:off x="1505020" y="3654377"/>
            <a:ext cx="2108226" cy="64807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363144" y="1383617"/>
            <a:ext cx="5062653" cy="648072"/>
            <a:chOff x="3363144" y="1383617"/>
            <a:chExt cx="5062653" cy="648072"/>
          </a:xfrm>
        </p:grpSpPr>
        <p:sp>
          <p:nvSpPr>
            <p:cNvPr id="45" name="矩形 17"/>
            <p:cNvSpPr/>
            <p:nvPr/>
          </p:nvSpPr>
          <p:spPr>
            <a:xfrm>
              <a:off x="3363144" y="138361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928" y="155376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65060" y="1553765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本地市场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65060" y="231068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周边市场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65060" y="306760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细分市场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65060" y="382452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高端市场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363144" y="2140537"/>
            <a:ext cx="5062653" cy="648072"/>
            <a:chOff x="3363144" y="2140537"/>
            <a:chExt cx="5062653" cy="648072"/>
          </a:xfrm>
        </p:grpSpPr>
        <p:sp>
          <p:nvSpPr>
            <p:cNvPr id="46" name="矩形 17"/>
            <p:cNvSpPr/>
            <p:nvPr/>
          </p:nvSpPr>
          <p:spPr>
            <a:xfrm>
              <a:off x="3363144" y="214053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3928" y="228528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63144" y="2897457"/>
            <a:ext cx="5062653" cy="648072"/>
            <a:chOff x="3363144" y="2897457"/>
            <a:chExt cx="5062653" cy="648072"/>
          </a:xfrm>
        </p:grpSpPr>
        <p:sp>
          <p:nvSpPr>
            <p:cNvPr id="47" name="矩形 17"/>
            <p:cNvSpPr/>
            <p:nvPr/>
          </p:nvSpPr>
          <p:spPr>
            <a:xfrm>
              <a:off x="3363144" y="289745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23928" y="301680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363144" y="3654377"/>
            <a:ext cx="5062653" cy="648072"/>
            <a:chOff x="3363144" y="3654377"/>
            <a:chExt cx="5062653" cy="648072"/>
          </a:xfrm>
        </p:grpSpPr>
        <p:sp>
          <p:nvSpPr>
            <p:cNvPr id="48" name="矩形 17"/>
            <p:cNvSpPr/>
            <p:nvPr/>
          </p:nvSpPr>
          <p:spPr>
            <a:xfrm>
              <a:off x="3363144" y="365437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23928" y="378642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sp>
        <p:nvSpPr>
          <p:cNvPr id="58" name="标题 1"/>
          <p:cNvSpPr txBox="1"/>
          <p:nvPr/>
        </p:nvSpPr>
        <p:spPr bwMode="auto">
          <a:xfrm>
            <a:off x="899592" y="2504803"/>
            <a:ext cx="504056" cy="7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/>
              <a:t>市场</a:t>
            </a:r>
          </a:p>
        </p:txBody>
      </p:sp>
      <p:sp>
        <p:nvSpPr>
          <p:cNvPr id="25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32" grpId="0" animBg="1"/>
      <p:bldP spid="37" grpId="0" animBg="1"/>
      <p:bldP spid="40" grpId="0" animBg="1"/>
      <p:bldP spid="19" grpId="0"/>
      <p:bldP spid="42" grpId="0"/>
      <p:bldP spid="43" grpId="0"/>
      <p:bldP spid="44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9"/>
          <p:cNvSpPr txBox="1"/>
          <p:nvPr/>
        </p:nvSpPr>
        <p:spPr>
          <a:xfrm>
            <a:off x="4249247" y="372387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成本预算</a:t>
            </a:r>
          </a:p>
        </p:txBody>
      </p:sp>
      <p:sp>
        <p:nvSpPr>
          <p:cNvPr id="5" name="文本框 9"/>
          <p:cNvSpPr txBox="1"/>
          <p:nvPr/>
        </p:nvSpPr>
        <p:spPr>
          <a:xfrm>
            <a:off x="4249246" y="394814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资金缺口</a:t>
            </a:r>
          </a:p>
        </p:txBody>
      </p:sp>
      <p:sp>
        <p:nvSpPr>
          <p:cNvPr id="6" name="文本框 9"/>
          <p:cNvSpPr txBox="1"/>
          <p:nvPr/>
        </p:nvSpPr>
        <p:spPr>
          <a:xfrm>
            <a:off x="4249247" y="417240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</a:p>
        </p:txBody>
      </p:sp>
      <p:sp>
        <p:nvSpPr>
          <p:cNvPr id="7" name="文本框 9"/>
          <p:cNvSpPr txBox="1"/>
          <p:nvPr/>
        </p:nvSpPr>
        <p:spPr>
          <a:xfrm>
            <a:off x="4249246" y="43966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融资用途</a:t>
            </a:r>
          </a:p>
        </p:txBody>
      </p:sp>
      <p:sp>
        <p:nvSpPr>
          <p:cNvPr id="11" name="KSO_Shape"/>
          <p:cNvSpPr/>
          <p:nvPr/>
        </p:nvSpPr>
        <p:spPr bwMode="auto">
          <a:xfrm>
            <a:off x="4210182" y="1832534"/>
            <a:ext cx="723636" cy="69469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" y="0"/>
            <a:ext cx="9144000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6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9"/>
          <p:cNvSpPr txBox="1"/>
          <p:nvPr/>
        </p:nvSpPr>
        <p:spPr>
          <a:xfrm>
            <a:off x="3427068" y="2944120"/>
            <a:ext cx="228986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KSO_Shape"/>
          <p:cNvSpPr/>
          <p:nvPr/>
        </p:nvSpPr>
        <p:spPr bwMode="auto">
          <a:xfrm>
            <a:off x="4140337" y="1915302"/>
            <a:ext cx="863324" cy="5928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184787" y="376129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</a:p>
        </p:txBody>
      </p: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Swis721 Th BT" pitchFamily="34" charset="0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Swis721 Th BT" pitchFamily="34" charset="0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4184786" y="3985555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7" y="420982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核心成员介绍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6" y="4434086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组织结构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0337" y="123478"/>
            <a:ext cx="70051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20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512925" y="1542228"/>
            <a:ext cx="2027143" cy="2020491"/>
            <a:chOff x="1440917" y="1548121"/>
            <a:chExt cx="2027143" cy="2020491"/>
          </a:xfrm>
        </p:grpSpPr>
        <p:sp>
          <p:nvSpPr>
            <p:cNvPr id="24" name="Freeform 6"/>
            <p:cNvSpPr/>
            <p:nvPr/>
          </p:nvSpPr>
          <p:spPr bwMode="auto">
            <a:xfrm rot="2700000">
              <a:off x="1444243" y="1544795"/>
              <a:ext cx="2020491" cy="2027143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89683" y="2173729"/>
              <a:ext cx="130428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管理成本</a:t>
              </a: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970406" y="2491031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83676" y="2938934"/>
            <a:ext cx="1640481" cy="1635098"/>
            <a:chOff x="3111668" y="2944827"/>
            <a:chExt cx="1640481" cy="1635098"/>
          </a:xfrm>
        </p:grpSpPr>
        <p:sp>
          <p:nvSpPr>
            <p:cNvPr id="25" name="Freeform 7"/>
            <p:cNvSpPr/>
            <p:nvPr/>
          </p:nvSpPr>
          <p:spPr bwMode="auto">
            <a:xfrm rot="2700000">
              <a:off x="3114360" y="2942135"/>
              <a:ext cx="1635098" cy="1640481"/>
            </a:xfrm>
            <a:custGeom>
              <a:avLst/>
              <a:gdLst>
                <a:gd name="T0" fmla="*/ 4570 w 5609"/>
                <a:gd name="T1" fmla="*/ 4570 h 5609"/>
                <a:gd name="T2" fmla="*/ 807 w 5609"/>
                <a:gd name="T3" fmla="*/ 4570 h 5609"/>
                <a:gd name="T4" fmla="*/ 30 w 5609"/>
                <a:gd name="T5" fmla="*/ 2575 h 5609"/>
                <a:gd name="T6" fmla="*/ 30 w 5609"/>
                <a:gd name="T7" fmla="*/ 30 h 5609"/>
                <a:gd name="T8" fmla="*/ 2574 w 5609"/>
                <a:gd name="T9" fmla="*/ 30 h 5609"/>
                <a:gd name="T10" fmla="*/ 4570 w 5609"/>
                <a:gd name="T11" fmla="*/ 807 h 5609"/>
                <a:gd name="T12" fmla="*/ 4570 w 5609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09" h="5609">
                  <a:moveTo>
                    <a:pt x="4570" y="4570"/>
                  </a:moveTo>
                  <a:cubicBezTo>
                    <a:pt x="3531" y="5609"/>
                    <a:pt x="1846" y="5609"/>
                    <a:pt x="807" y="4570"/>
                  </a:cubicBezTo>
                  <a:cubicBezTo>
                    <a:pt x="258" y="4022"/>
                    <a:pt x="0" y="3293"/>
                    <a:pt x="30" y="2575"/>
                  </a:cubicBezTo>
                  <a:lnTo>
                    <a:pt x="30" y="30"/>
                  </a:lnTo>
                  <a:lnTo>
                    <a:pt x="2574" y="30"/>
                  </a:lnTo>
                  <a:cubicBezTo>
                    <a:pt x="3293" y="0"/>
                    <a:pt x="4022" y="258"/>
                    <a:pt x="4570" y="807"/>
                  </a:cubicBezTo>
                  <a:cubicBezTo>
                    <a:pt x="5609" y="1846"/>
                    <a:pt x="5609" y="3531"/>
                    <a:pt x="4570" y="4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1327" y="3347926"/>
              <a:ext cx="10786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营销成本</a:t>
              </a:r>
            </a:p>
          </p:txBody>
        </p:sp>
        <p:sp>
          <p:nvSpPr>
            <p:cNvPr id="30" name="TextBox 9"/>
            <p:cNvSpPr txBox="1">
              <a:spLocks noChangeArrowheads="1"/>
            </p:cNvSpPr>
            <p:nvPr/>
          </p:nvSpPr>
          <p:spPr bwMode="auto">
            <a:xfrm>
              <a:off x="3466877" y="3620484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26373" y="1904483"/>
            <a:ext cx="1300156" cy="1295980"/>
            <a:chOff x="4254365" y="1910376"/>
            <a:chExt cx="1300156" cy="1295980"/>
          </a:xfrm>
        </p:grpSpPr>
        <p:sp>
          <p:nvSpPr>
            <p:cNvPr id="31" name="Freeform 5"/>
            <p:cNvSpPr/>
            <p:nvPr/>
          </p:nvSpPr>
          <p:spPr bwMode="auto">
            <a:xfrm rot="2700000" flipH="1">
              <a:off x="4256453" y="1908288"/>
              <a:ext cx="1295980" cy="1300156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34737" y="2241239"/>
              <a:ext cx="9013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办公成本</a:t>
              </a:r>
            </a:p>
          </p:txBody>
        </p:sp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4396940" y="2413757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67269" y="1203598"/>
            <a:ext cx="1073298" cy="1069851"/>
            <a:chOff x="3395261" y="1209491"/>
            <a:chExt cx="1073298" cy="1069851"/>
          </a:xfrm>
        </p:grpSpPr>
        <p:sp>
          <p:nvSpPr>
            <p:cNvPr id="23" name="Freeform 5"/>
            <p:cNvSpPr/>
            <p:nvPr/>
          </p:nvSpPr>
          <p:spPr bwMode="auto">
            <a:xfrm rot="2700000">
              <a:off x="3396984" y="1207768"/>
              <a:ext cx="1069851" cy="1073298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2648" y="1516900"/>
              <a:ext cx="69852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其他成本</a:t>
              </a:r>
            </a:p>
          </p:txBody>
        </p:sp>
        <p:sp>
          <p:nvSpPr>
            <p:cNvPr id="35" name="TextBox 9"/>
            <p:cNvSpPr txBox="1">
              <a:spLocks noChangeArrowheads="1"/>
            </p:cNvSpPr>
            <p:nvPr/>
          </p:nvSpPr>
          <p:spPr bwMode="auto">
            <a:xfrm>
              <a:off x="3555043" y="1654258"/>
              <a:ext cx="7537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61636" y="1355511"/>
            <a:ext cx="333875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7" name="TextBox 36"/>
          <p:cNvSpPr txBox="1"/>
          <p:nvPr/>
        </p:nvSpPr>
        <p:spPr>
          <a:xfrm>
            <a:off x="5796136" y="2299530"/>
            <a:ext cx="2664296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8" name="TextBox 37"/>
          <p:cNvSpPr txBox="1"/>
          <p:nvPr/>
        </p:nvSpPr>
        <p:spPr>
          <a:xfrm>
            <a:off x="4976451" y="3598808"/>
            <a:ext cx="312394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9" name="TextBox 38"/>
          <p:cNvSpPr txBox="1"/>
          <p:nvPr/>
        </p:nvSpPr>
        <p:spPr>
          <a:xfrm>
            <a:off x="767241" y="3598808"/>
            <a:ext cx="17592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45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</a:p>
        </p:txBody>
      </p:sp>
      <p:sp>
        <p:nvSpPr>
          <p:cNvPr id="4" name="矩形 3"/>
          <p:cNvSpPr/>
          <p:nvPr/>
        </p:nvSpPr>
        <p:spPr>
          <a:xfrm>
            <a:off x="2637218" y="1419622"/>
            <a:ext cx="2610246" cy="216351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961654" y="1"/>
                </a:moveTo>
                <a:cubicBezTo>
                  <a:pt x="1241767" y="-484"/>
                  <a:pt x="1493101" y="118983"/>
                  <a:pt x="1668542" y="309758"/>
                </a:cubicBezTo>
                <a:lnTo>
                  <a:pt x="2316425" y="957641"/>
                </a:lnTo>
                <a:lnTo>
                  <a:pt x="1666038" y="1608027"/>
                </a:lnTo>
                <a:cubicBezTo>
                  <a:pt x="1490444" y="1799411"/>
                  <a:pt x="1238185" y="1919750"/>
                  <a:pt x="958327" y="1919980"/>
                </a:cubicBezTo>
                <a:cubicBezTo>
                  <a:pt x="428203" y="1920898"/>
                  <a:pt x="-918" y="1491778"/>
                  <a:pt x="1" y="961654"/>
                </a:cubicBezTo>
                <a:cubicBezTo>
                  <a:pt x="919" y="431529"/>
                  <a:pt x="431529" y="920"/>
                  <a:pt x="9616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642143" y="2454532"/>
            <a:ext cx="1994446" cy="165310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1358098" y="1"/>
                </a:moveTo>
                <a:cubicBezTo>
                  <a:pt x="1888222" y="-917"/>
                  <a:pt x="2317343" y="428203"/>
                  <a:pt x="2316424" y="958327"/>
                </a:cubicBezTo>
                <a:cubicBezTo>
                  <a:pt x="2315506" y="1488452"/>
                  <a:pt x="1884896" y="1919061"/>
                  <a:pt x="1354771" y="1919980"/>
                </a:cubicBezTo>
                <a:cubicBezTo>
                  <a:pt x="1074658" y="1920465"/>
                  <a:pt x="823324" y="1800998"/>
                  <a:pt x="647883" y="1610223"/>
                </a:cubicBezTo>
                <a:lnTo>
                  <a:pt x="0" y="962340"/>
                </a:lnTo>
                <a:lnTo>
                  <a:pt x="650387" y="311954"/>
                </a:lnTo>
                <a:cubicBezTo>
                  <a:pt x="825981" y="120570"/>
                  <a:pt x="1078240" y="231"/>
                  <a:pt x="13580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11921" y="1947133"/>
            <a:ext cx="144016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点击输入简要文字内容，文字内容需概括精炼，不用多余的文字修饰，言简意赅的说明分项内容。</a:t>
            </a:r>
            <a:endParaRPr lang="en-US" altLang="zh-CN" sz="1200" dirty="0"/>
          </a:p>
          <a:p>
            <a:endParaRPr lang="en-US" altLang="zh-CN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88585" y="2861888"/>
            <a:ext cx="14295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点击输入简要文字内容，文字内容需概括精炼，不用多余的文字修饰。</a:t>
            </a:r>
            <a:endParaRPr lang="en-US" altLang="zh-CN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97619" y="1871107"/>
            <a:ext cx="9172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00153" y="2435344"/>
            <a:ext cx="1641990" cy="525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8950" y="2808992"/>
            <a:ext cx="7697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43769" y="3219760"/>
            <a:ext cx="121276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/>
              <a:t>点击输入简要文字内容，文字内容需概括精炼</a:t>
            </a:r>
            <a:r>
              <a:rPr lang="en-US" altLang="zh-CN" dirty="0"/>
              <a:t>……</a:t>
            </a:r>
          </a:p>
        </p:txBody>
      </p:sp>
      <p:sp>
        <p:nvSpPr>
          <p:cNvPr id="23" name="椭圆 22"/>
          <p:cNvSpPr/>
          <p:nvPr/>
        </p:nvSpPr>
        <p:spPr>
          <a:xfrm>
            <a:off x="2721555" y="1500828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所需资金</a:t>
            </a:r>
          </a:p>
        </p:txBody>
      </p:sp>
      <p:sp>
        <p:nvSpPr>
          <p:cNvPr id="28" name="椭圆 27"/>
          <p:cNvSpPr/>
          <p:nvPr/>
        </p:nvSpPr>
        <p:spPr>
          <a:xfrm>
            <a:off x="6203166" y="2487672"/>
            <a:ext cx="465334" cy="46533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已有资金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/>
      <p:bldP spid="17" grpId="0"/>
      <p:bldP spid="19" grpId="0"/>
      <p:bldP spid="20" grpId="0"/>
      <p:bldP spid="21" grpId="0"/>
      <p:bldP spid="22" grpId="0"/>
      <p:bldP spid="23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2579" y="1487370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2579" y="2701064"/>
            <a:ext cx="3017306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  <a:p>
            <a:pPr>
              <a:lnSpc>
                <a:spcPts val="15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2579" y="3913906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7" name="Freeform 5"/>
          <p:cNvSpPr/>
          <p:nvPr/>
        </p:nvSpPr>
        <p:spPr bwMode="auto">
          <a:xfrm>
            <a:off x="2571924" y="3362531"/>
            <a:ext cx="1168400" cy="1173163"/>
          </a:xfrm>
          <a:custGeom>
            <a:avLst/>
            <a:gdLst>
              <a:gd name="T0" fmla="*/ 3898 w 3898"/>
              <a:gd name="T1" fmla="*/ 944 h 3904"/>
              <a:gd name="T2" fmla="*/ 934 w 3898"/>
              <a:gd name="T3" fmla="*/ 3904 h 3904"/>
              <a:gd name="T4" fmla="*/ 0 w 3898"/>
              <a:gd name="T5" fmla="*/ 1642 h 3904"/>
              <a:gd name="T6" fmla="*/ 1624 w 3898"/>
              <a:gd name="T7" fmla="*/ 0 h 3904"/>
              <a:gd name="T8" fmla="*/ 3898 w 3898"/>
              <a:gd name="T9" fmla="*/ 944 h 3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8" h="3904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chemeClr val="accent3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"/>
          <p:cNvSpPr/>
          <p:nvPr/>
        </p:nvSpPr>
        <p:spPr bwMode="auto">
          <a:xfrm>
            <a:off x="3105324" y="2265569"/>
            <a:ext cx="844550" cy="1258888"/>
          </a:xfrm>
          <a:custGeom>
            <a:avLst/>
            <a:gdLst>
              <a:gd name="T0" fmla="*/ 2294 w 2814"/>
              <a:gd name="T1" fmla="*/ 0 h 4189"/>
              <a:gd name="T2" fmla="*/ 2290 w 2814"/>
              <a:gd name="T3" fmla="*/ 4189 h 4189"/>
              <a:gd name="T4" fmla="*/ 12 w 2814"/>
              <a:gd name="T5" fmla="*/ 3244 h 4189"/>
              <a:gd name="T6" fmla="*/ 0 w 2814"/>
              <a:gd name="T7" fmla="*/ 948 h 4189"/>
              <a:gd name="T8" fmla="*/ 2294 w 2814"/>
              <a:gd name="T9" fmla="*/ 0 h 4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4" h="4189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chemeClr val="accent6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"/>
          <p:cNvSpPr/>
          <p:nvPr/>
        </p:nvSpPr>
        <p:spPr bwMode="auto">
          <a:xfrm>
            <a:off x="2571924" y="1251156"/>
            <a:ext cx="1169988" cy="1176338"/>
          </a:xfrm>
          <a:custGeom>
            <a:avLst/>
            <a:gdLst>
              <a:gd name="T0" fmla="*/ 946 w 3906"/>
              <a:gd name="T1" fmla="*/ 0 h 3912"/>
              <a:gd name="T2" fmla="*/ 3906 w 3906"/>
              <a:gd name="T3" fmla="*/ 2964 h 3912"/>
              <a:gd name="T4" fmla="*/ 1613 w 3906"/>
              <a:gd name="T5" fmla="*/ 3912 h 3912"/>
              <a:gd name="T6" fmla="*/ 0 w 3906"/>
              <a:gd name="T7" fmla="*/ 2278 h 3912"/>
              <a:gd name="T8" fmla="*/ 946 w 3906"/>
              <a:gd name="T9" fmla="*/ 0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6" h="3912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chemeClr val="accent2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1187624" y="1975056"/>
            <a:ext cx="1831975" cy="1836738"/>
          </a:xfrm>
          <a:prstGeom prst="ellipse">
            <a:avLst/>
          </a:prstGeom>
          <a:solidFill>
            <a:schemeClr val="accent1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3410411" y="1679731"/>
            <a:ext cx="139506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885121" y="2895013"/>
            <a:ext cx="92035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23726" y="4106267"/>
            <a:ext cx="138174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08010" y="2685675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04429" y="1651036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35101" y="266479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04429" y="366768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43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7" grpId="0" animBg="1"/>
      <p:bldP spid="18" grpId="0" animBg="1"/>
      <p:bldP spid="19" grpId="0" animBg="1"/>
      <p:bldP spid="21" grpId="0" animBg="1"/>
      <p:bldP spid="38" grpId="0"/>
      <p:bldP spid="39" grpId="0"/>
      <p:bldP spid="40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3482354" y="987574"/>
            <a:ext cx="2201679" cy="3616312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>
            <a:off x="5570586" y="11817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融资用途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5060" y="13620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用途六</a:t>
            </a:r>
          </a:p>
        </p:txBody>
      </p:sp>
      <p:sp>
        <p:nvSpPr>
          <p:cNvPr id="12" name="右箭头 11"/>
          <p:cNvSpPr/>
          <p:nvPr/>
        </p:nvSpPr>
        <p:spPr>
          <a:xfrm>
            <a:off x="5570586" y="185806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5570586" y="253433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570586" y="321061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5570586" y="38868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650707" y="13736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8785" y="1547562"/>
            <a:ext cx="12517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资金主要用途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9988" y="2746018"/>
            <a:ext cx="11017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资金的主要用途是用作营销推广和产品开发，具体十大用途：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5060" y="203837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5060" y="271464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用途八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5060" y="339092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5060" y="40671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用途十</a:t>
            </a:r>
          </a:p>
        </p:txBody>
      </p:sp>
      <p:sp>
        <p:nvSpPr>
          <p:cNvPr id="27" name="右箭头 26"/>
          <p:cNvSpPr/>
          <p:nvPr/>
        </p:nvSpPr>
        <p:spPr>
          <a:xfrm flipH="1">
            <a:off x="2596556" y="11817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 flipH="1">
            <a:off x="2817554" y="13620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用途一</a:t>
            </a:r>
          </a:p>
        </p:txBody>
      </p:sp>
      <p:sp>
        <p:nvSpPr>
          <p:cNvPr id="29" name="右箭头 28"/>
          <p:cNvSpPr/>
          <p:nvPr/>
        </p:nvSpPr>
        <p:spPr>
          <a:xfrm flipH="1">
            <a:off x="2596556" y="185806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flipH="1">
            <a:off x="2596556" y="253433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 flipH="1">
            <a:off x="2596556" y="321061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 flipH="1">
            <a:off x="2596556" y="38868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 flipH="1">
            <a:off x="2817554" y="203837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用途二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2817554" y="271464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用途三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2817554" y="339092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用途四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2817554" y="40671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用途五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50707" y="204991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50707" y="272618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50707" y="340246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50707" y="40787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0067" y="13736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0067" y="204991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0067" y="272618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0067" y="340246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0067" y="40787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5" grpId="0"/>
      <p:bldP spid="12" grpId="0" animBg="1"/>
      <p:bldP spid="14" grpId="0" animBg="1"/>
      <p:bldP spid="16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008"/>
            <a:ext cx="9144000" cy="16367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128"/>
            <a:ext cx="9144000" cy="1833372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2375756" y="4207471"/>
            <a:ext cx="4392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演示者：</a:t>
            </a:r>
            <a:r>
              <a:rPr lang="en-US" altLang="zh-CN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</a:t>
            </a:r>
            <a:endParaRPr lang="zh-CN" alt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2087724" y="3478453"/>
            <a:ext cx="496855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演示完毕 感谢聆听</a:t>
            </a:r>
          </a:p>
        </p:txBody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2087724" y="2571750"/>
            <a:ext cx="54366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1"/>
                </a:solidFill>
                <a:latin typeface="Swis721 Th BT" pitchFamily="34" charset="0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THE BUSENESS </a:t>
            </a: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Swis721 Th BT" pitchFamily="34" charset="0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PLAN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Swis721 Th BT" pitchFamily="34" charset="0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3300784"/>
            <a:ext cx="91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3300784"/>
            <a:ext cx="38196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699641" y="1022654"/>
            <a:ext cx="343825" cy="309997"/>
            <a:chOff x="4634991" y="2138335"/>
            <a:chExt cx="428348" cy="386204"/>
          </a:xfrm>
        </p:grpSpPr>
        <p:sp>
          <p:nvSpPr>
            <p:cNvPr id="20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58880" y="1022654"/>
            <a:ext cx="343825" cy="309997"/>
            <a:chOff x="5076056" y="2138335"/>
            <a:chExt cx="428348" cy="386204"/>
          </a:xfrm>
        </p:grpSpPr>
        <p:sp>
          <p:nvSpPr>
            <p:cNvPr id="23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18119" y="1022654"/>
            <a:ext cx="343825" cy="309997"/>
            <a:chOff x="5557128" y="2138335"/>
            <a:chExt cx="428348" cy="386204"/>
          </a:xfrm>
        </p:grpSpPr>
        <p:sp>
          <p:nvSpPr>
            <p:cNvPr id="26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77358" y="1022654"/>
            <a:ext cx="343825" cy="309997"/>
            <a:chOff x="6068610" y="2138335"/>
            <a:chExt cx="428348" cy="386204"/>
          </a:xfrm>
        </p:grpSpPr>
        <p:sp>
          <p:nvSpPr>
            <p:cNvPr id="29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36596" y="1022654"/>
            <a:ext cx="343825" cy="309997"/>
            <a:chOff x="6623914" y="2138335"/>
            <a:chExt cx="428348" cy="386204"/>
          </a:xfrm>
        </p:grpSpPr>
        <p:sp>
          <p:nvSpPr>
            <p:cNvPr id="32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3906180" y="4732246"/>
            <a:ext cx="13316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anose="020B0503020204020204" pitchFamily="34" charset="-122"/>
              </a:rPr>
              <a:t>- xiazaii-</a:t>
            </a:r>
            <a:endParaRPr lang="zh-CN" altLang="en-US" sz="12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7124" y="267494"/>
            <a:ext cx="9329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60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 animBg="1"/>
      <p:bldP spid="18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67544" y="911099"/>
            <a:ext cx="3312368" cy="245273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051720" y="3125475"/>
            <a:ext cx="1930747" cy="131848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355976" y="771550"/>
            <a:ext cx="4104456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模板使用指南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（用您的公司概述文字替代这段）</a:t>
            </a:r>
            <a:endParaRPr lang="en-US" altLang="zh-CN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br>
              <a:rPr lang="en-US" altLang="zh-CN" sz="1000" dirty="0">
                <a:solidFill>
                  <a:schemeClr val="accent1"/>
                </a:solidFill>
                <a:latin typeface="方正兰亭纤黑简体" pitchFamily="65" charset="-122"/>
                <a:ea typeface="方正兰亭纤黑简体" pitchFamily="65" charset="-122"/>
              </a:rPr>
            </a:b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关于颜色：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如需更换色彩，请在主题色（设计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自定义）中进行更改，如自定义下未显示本模板使用的色彩，请新建主题色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 本模板色彩后再进行编辑。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关于内容：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具备基本构架，合理美观的编排好了现成的图文位置，结合本企业的具体情况更换即可，方便实用。版块结构可根据具体实用情况将前后秩序重新排列使用，同一版面形式可以复制重复使用以增加相关性内容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关于图片：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图片添加有两种方式，一使用 右键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更改图片，其二在 形状填充下选择“图片”形式进行填充。图片如变形或更改尺寸，需用剪裁工具进行调整。文中使用的图片请根据您的具体内容或需求进行更换。</a:t>
            </a: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公司简介</a:t>
            </a:r>
          </a:p>
        </p:txBody>
      </p:sp>
      <p:sp>
        <p:nvSpPr>
          <p:cNvPr id="6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团队介绍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3380" y="2289258"/>
            <a:ext cx="4311270" cy="2333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团队是指拥有共同目标，并且具有不同能力的一小群人有意识的协调行为或力的系统，这群人就如同人的五官一样，共同协作维持一个人的生存，缺一不可。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我们是一支专业的团队。我们的成员拥有多年的信息安全专业技术背景，来自国内知名安全公司的一线骨干。</a:t>
            </a: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我们是一支年轻的团队。我们的平均年龄仅有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岁，充满了朝气和创新精神。</a:t>
            </a: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我们是一支专注的团队。我们坚信，安全的品牌源自客户的信任。只有专注，才能做好安全。</a:t>
            </a: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我们是一支有梦想的团队。我们来自五湖四海，因为一个共同的梦想：做一家真正优秀的信息安全企业，为客户提供最可靠的互联网安全防护。</a:t>
            </a:r>
          </a:p>
        </p:txBody>
      </p:sp>
      <p:sp>
        <p:nvSpPr>
          <p:cNvPr id="4" name="矩形 3"/>
          <p:cNvSpPr/>
          <p:nvPr/>
        </p:nvSpPr>
        <p:spPr>
          <a:xfrm>
            <a:off x="645881" y="1131590"/>
            <a:ext cx="2593340" cy="34623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12675" y="1078962"/>
            <a:ext cx="988604" cy="988604"/>
            <a:chOff x="2341107" y="1055984"/>
            <a:chExt cx="988604" cy="988604"/>
          </a:xfrm>
        </p:grpSpPr>
        <p:sp>
          <p:nvSpPr>
            <p:cNvPr id="6" name="椭圆 5"/>
            <p:cNvSpPr/>
            <p:nvPr/>
          </p:nvSpPr>
          <p:spPr>
            <a:xfrm>
              <a:off x="2341107" y="1055984"/>
              <a:ext cx="988604" cy="9886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33"/>
            <p:cNvSpPr>
              <a:spLocks noChangeArrowheads="1"/>
            </p:cNvSpPr>
            <p:nvPr/>
          </p:nvSpPr>
          <p:spPr bwMode="auto">
            <a:xfrm>
              <a:off x="2411812" y="1334843"/>
              <a:ext cx="84719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69650" y="1078962"/>
            <a:ext cx="988604" cy="988604"/>
            <a:chOff x="3498082" y="1055984"/>
            <a:chExt cx="988604" cy="988604"/>
          </a:xfrm>
        </p:grpSpPr>
        <p:sp>
          <p:nvSpPr>
            <p:cNvPr id="10" name="椭圆 9"/>
            <p:cNvSpPr/>
            <p:nvPr/>
          </p:nvSpPr>
          <p:spPr>
            <a:xfrm>
              <a:off x="3498082" y="1055984"/>
              <a:ext cx="988604" cy="9886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33"/>
            <p:cNvSpPr>
              <a:spLocks noChangeArrowheads="1"/>
            </p:cNvSpPr>
            <p:nvPr/>
          </p:nvSpPr>
          <p:spPr bwMode="auto">
            <a:xfrm>
              <a:off x="3602318" y="1334843"/>
              <a:ext cx="78013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年轻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26625" y="1078962"/>
            <a:ext cx="988604" cy="988604"/>
            <a:chOff x="4655057" y="1055984"/>
            <a:chExt cx="988604" cy="988604"/>
          </a:xfrm>
        </p:grpSpPr>
        <p:sp>
          <p:nvSpPr>
            <p:cNvPr id="15" name="椭圆 14"/>
            <p:cNvSpPr/>
            <p:nvPr/>
          </p:nvSpPr>
          <p:spPr>
            <a:xfrm>
              <a:off x="4655057" y="1055984"/>
              <a:ext cx="988604" cy="9886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33"/>
            <p:cNvSpPr>
              <a:spLocks noChangeArrowheads="1"/>
            </p:cNvSpPr>
            <p:nvPr/>
          </p:nvSpPr>
          <p:spPr bwMode="auto">
            <a:xfrm>
              <a:off x="4741647" y="1396398"/>
              <a:ext cx="8154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有梦想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83599" y="1078962"/>
            <a:ext cx="988604" cy="988604"/>
            <a:chOff x="5812031" y="1055984"/>
            <a:chExt cx="988604" cy="988604"/>
          </a:xfrm>
        </p:grpSpPr>
        <p:sp>
          <p:nvSpPr>
            <p:cNvPr id="20" name="椭圆 19"/>
            <p:cNvSpPr/>
            <p:nvPr/>
          </p:nvSpPr>
          <p:spPr>
            <a:xfrm>
              <a:off x="5812031" y="1055984"/>
              <a:ext cx="988604" cy="9886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33"/>
            <p:cNvSpPr>
              <a:spLocks noChangeArrowheads="1"/>
            </p:cNvSpPr>
            <p:nvPr/>
          </p:nvSpPr>
          <p:spPr bwMode="auto">
            <a:xfrm>
              <a:off x="6013961" y="1242510"/>
              <a:ext cx="58474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行动力强</a:t>
              </a:r>
            </a:p>
          </p:txBody>
        </p:sp>
      </p:grpSp>
      <p:sp>
        <p:nvSpPr>
          <p:cNvPr id="23" name="斜纹 22"/>
          <p:cNvSpPr/>
          <p:nvPr/>
        </p:nvSpPr>
        <p:spPr>
          <a:xfrm>
            <a:off x="607781" y="1100634"/>
            <a:ext cx="359773" cy="359773"/>
          </a:xfrm>
          <a:prstGeom prst="diagStrip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斜纹 23"/>
          <p:cNvSpPr/>
          <p:nvPr/>
        </p:nvSpPr>
        <p:spPr>
          <a:xfrm rot="10800000">
            <a:off x="2911232" y="4263457"/>
            <a:ext cx="359773" cy="359773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核心成员介绍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10636" y="1203598"/>
            <a:ext cx="2047089" cy="3096344"/>
          </a:xfrm>
          <a:prstGeom prst="roundRect">
            <a:avLst>
              <a:gd name="adj" fmla="val 400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77" b="-46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794431" y="155596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  <a:endParaRPr lang="en-US" altLang="zh-CN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10712" y="1203598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zh-CN" altLang="en-US" b="1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33" y="1852602"/>
            <a:ext cx="1705560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69348" y="1203598"/>
            <a:ext cx="2047089" cy="3096344"/>
          </a:xfrm>
          <a:prstGeom prst="roundRect">
            <a:avLst>
              <a:gd name="adj" fmla="val 32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60" r="-33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794431" y="303398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94432" y="3352314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2794430" y="3352314"/>
            <a:ext cx="1462267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71895" y="3379111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创造力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94432" y="3597661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>
            <a:off x="2794430" y="3597661"/>
            <a:ext cx="1639973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871895" y="3624458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管理能力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94432" y="3843008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6"/>
          <p:cNvSpPr/>
          <p:nvPr/>
        </p:nvSpPr>
        <p:spPr>
          <a:xfrm>
            <a:off x="2794432" y="3843008"/>
            <a:ext cx="1268306" cy="1788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871895" y="3869805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协调力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94432" y="4088356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五边形 19"/>
          <p:cNvSpPr/>
          <p:nvPr/>
        </p:nvSpPr>
        <p:spPr>
          <a:xfrm>
            <a:off x="2794432" y="4088356"/>
            <a:ext cx="1343796" cy="1788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871895" y="4115153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营销力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3307" y="155596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  <a:endParaRPr lang="en-US" altLang="zh-CN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929588" y="1203598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zh-CN" altLang="en-US" b="1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3309" y="1852602"/>
            <a:ext cx="1705560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3307" y="303398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13308" y="3352314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五边形 26"/>
          <p:cNvSpPr/>
          <p:nvPr/>
        </p:nvSpPr>
        <p:spPr>
          <a:xfrm>
            <a:off x="6913306" y="3352314"/>
            <a:ext cx="1541786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990771" y="3379111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创造力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13308" y="3597661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边形 29"/>
          <p:cNvSpPr/>
          <p:nvPr/>
        </p:nvSpPr>
        <p:spPr>
          <a:xfrm>
            <a:off x="6913306" y="3597661"/>
            <a:ext cx="1462267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990771" y="3624458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管理能力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13308" y="3843008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6913308" y="3843008"/>
            <a:ext cx="1619132" cy="1788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990771" y="3869805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协调力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13308" y="4088356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五边形 35"/>
          <p:cNvSpPr/>
          <p:nvPr/>
        </p:nvSpPr>
        <p:spPr>
          <a:xfrm>
            <a:off x="6913308" y="4088356"/>
            <a:ext cx="1343796" cy="1788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990771" y="4115153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营销力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build="p"/>
      <p:bldP spid="6" grpId="0" build="p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build="p"/>
      <p:bldP spid="23" grpId="0" build="p"/>
      <p:bldP spid="24" grpId="0" build="p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主要人员构成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34850" y="3269662"/>
            <a:ext cx="1418020" cy="378346"/>
            <a:chOff x="1280133" y="2641600"/>
            <a:chExt cx="1773057" cy="473075"/>
          </a:xfrm>
        </p:grpSpPr>
        <p:sp>
          <p:nvSpPr>
            <p:cNvPr id="13" name="圆角矩形 1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15" name="等腰三角形 1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834850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3780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852342" y="3269662"/>
            <a:ext cx="1418020" cy="378346"/>
            <a:chOff x="1280133" y="2641600"/>
            <a:chExt cx="1773057" cy="473075"/>
          </a:xfrm>
        </p:grpSpPr>
        <p:sp>
          <p:nvSpPr>
            <p:cNvPr id="46" name="圆角矩形 45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48" name="等腰三角形 47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8"/>
          <p:cNvSpPr/>
          <p:nvPr/>
        </p:nvSpPr>
        <p:spPr>
          <a:xfrm>
            <a:off x="2852342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841272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869834" y="3269662"/>
            <a:ext cx="1418020" cy="378346"/>
            <a:chOff x="1280133" y="2641600"/>
            <a:chExt cx="1773057" cy="473075"/>
          </a:xfrm>
        </p:grpSpPr>
        <p:sp>
          <p:nvSpPr>
            <p:cNvPr id="53" name="圆角矩形 5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55" name="等腰三角形 5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椭圆 8"/>
          <p:cNvSpPr/>
          <p:nvPr/>
        </p:nvSpPr>
        <p:spPr>
          <a:xfrm>
            <a:off x="4869834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078" t="-4941" r="-37334" b="-110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4858764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887326" y="3269662"/>
            <a:ext cx="1418020" cy="378346"/>
            <a:chOff x="1280133" y="2641600"/>
            <a:chExt cx="1773057" cy="473075"/>
          </a:xfrm>
        </p:grpSpPr>
        <p:sp>
          <p:nvSpPr>
            <p:cNvPr id="60" name="圆角矩形 59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62" name="等腰三角形 61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椭圆 8"/>
          <p:cNvSpPr/>
          <p:nvPr/>
        </p:nvSpPr>
        <p:spPr>
          <a:xfrm>
            <a:off x="6887326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9536" r="-12446" b="-388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6876256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8"/>
          <p:cNvSpPr/>
          <p:nvPr/>
        </p:nvSpPr>
        <p:spPr>
          <a:xfrm>
            <a:off x="764788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8"/>
          <p:cNvSpPr/>
          <p:nvPr/>
        </p:nvSpPr>
        <p:spPr>
          <a:xfrm>
            <a:off x="2782280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8"/>
          <p:cNvSpPr/>
          <p:nvPr/>
        </p:nvSpPr>
        <p:spPr>
          <a:xfrm>
            <a:off x="4799772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8"/>
          <p:cNvSpPr/>
          <p:nvPr/>
        </p:nvSpPr>
        <p:spPr>
          <a:xfrm>
            <a:off x="6817263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030899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048391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065883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083375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7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4" grpId="0" animBg="1"/>
      <p:bldP spid="45" grpId="0"/>
      <p:bldP spid="51" grpId="0" animBg="1"/>
      <p:bldP spid="52" grpId="0"/>
      <p:bldP spid="58" grpId="0" animBg="1"/>
      <p:bldP spid="59" grpId="0"/>
      <p:bldP spid="63" grpId="0" animBg="1"/>
      <p:bldP spid="65" grpId="0" animBg="1"/>
      <p:bldP spid="66" grpId="0" animBg="1"/>
      <p:bldP spid="67" grpId="0" animBg="1"/>
      <p:bldP spid="32" grpId="0" build="p"/>
      <p:bldP spid="33" grpId="0" build="p"/>
      <p:bldP spid="34" grpId="0" build="p"/>
      <p:bldP spid="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组织架构</a:t>
            </a:r>
          </a:p>
        </p:txBody>
      </p:sp>
      <p:sp>
        <p:nvSpPr>
          <p:cNvPr id="360" name="Line 359"/>
          <p:cNvSpPr>
            <a:spLocks noChangeShapeType="1"/>
          </p:cNvSpPr>
          <p:nvPr/>
        </p:nvSpPr>
        <p:spPr bwMode="auto">
          <a:xfrm>
            <a:off x="4376738" y="1122363"/>
            <a:ext cx="0" cy="227013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9" name="组合 518"/>
          <p:cNvGrpSpPr/>
          <p:nvPr/>
        </p:nvGrpSpPr>
        <p:grpSpPr>
          <a:xfrm>
            <a:off x="2579688" y="1557338"/>
            <a:ext cx="3843337" cy="227013"/>
            <a:chOff x="2579688" y="1557338"/>
            <a:chExt cx="3843337" cy="227013"/>
          </a:xfrm>
        </p:grpSpPr>
        <p:sp>
          <p:nvSpPr>
            <p:cNvPr id="361" name="Line 360"/>
            <p:cNvSpPr>
              <a:spLocks noChangeShapeType="1"/>
            </p:cNvSpPr>
            <p:nvPr/>
          </p:nvSpPr>
          <p:spPr bwMode="auto">
            <a:xfrm>
              <a:off x="4376738" y="1557338"/>
              <a:ext cx="0" cy="2270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Line 361"/>
            <p:cNvSpPr>
              <a:spLocks noChangeShapeType="1"/>
            </p:cNvSpPr>
            <p:nvPr/>
          </p:nvSpPr>
          <p:spPr bwMode="auto">
            <a:xfrm>
              <a:off x="2579688" y="1671638"/>
              <a:ext cx="0" cy="1127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Line 362"/>
            <p:cNvSpPr>
              <a:spLocks noChangeShapeType="1"/>
            </p:cNvSpPr>
            <p:nvPr/>
          </p:nvSpPr>
          <p:spPr bwMode="auto">
            <a:xfrm>
              <a:off x="6423025" y="1671638"/>
              <a:ext cx="0" cy="1127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Line 363"/>
            <p:cNvSpPr>
              <a:spLocks noChangeShapeType="1"/>
            </p:cNvSpPr>
            <p:nvPr/>
          </p:nvSpPr>
          <p:spPr bwMode="auto">
            <a:xfrm>
              <a:off x="2579688" y="1671638"/>
              <a:ext cx="384175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1768475" y="1989139"/>
            <a:ext cx="1820863" cy="280987"/>
            <a:chOff x="1768475" y="1989139"/>
            <a:chExt cx="1820863" cy="280987"/>
          </a:xfrm>
        </p:grpSpPr>
        <p:sp>
          <p:nvSpPr>
            <p:cNvPr id="365" name="Line 364"/>
            <p:cNvSpPr>
              <a:spLocks noChangeShapeType="1"/>
            </p:cNvSpPr>
            <p:nvPr/>
          </p:nvSpPr>
          <p:spPr bwMode="auto">
            <a:xfrm>
              <a:off x="2579688" y="1989139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Line 367"/>
            <p:cNvSpPr>
              <a:spLocks noChangeShapeType="1"/>
            </p:cNvSpPr>
            <p:nvPr/>
          </p:nvSpPr>
          <p:spPr bwMode="auto">
            <a:xfrm>
              <a:off x="1768475" y="2128838"/>
              <a:ext cx="18161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Line 368"/>
            <p:cNvSpPr>
              <a:spLocks noChangeShapeType="1"/>
            </p:cNvSpPr>
            <p:nvPr/>
          </p:nvSpPr>
          <p:spPr bwMode="auto">
            <a:xfrm>
              <a:off x="1768475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Line 369"/>
            <p:cNvSpPr>
              <a:spLocks noChangeShapeType="1"/>
            </p:cNvSpPr>
            <p:nvPr/>
          </p:nvSpPr>
          <p:spPr bwMode="auto">
            <a:xfrm>
              <a:off x="2227263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Line 370"/>
            <p:cNvSpPr>
              <a:spLocks noChangeShapeType="1"/>
            </p:cNvSpPr>
            <p:nvPr/>
          </p:nvSpPr>
          <p:spPr bwMode="auto">
            <a:xfrm>
              <a:off x="290988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Line 371"/>
            <p:cNvSpPr>
              <a:spLocks noChangeShapeType="1"/>
            </p:cNvSpPr>
            <p:nvPr/>
          </p:nvSpPr>
          <p:spPr bwMode="auto">
            <a:xfrm>
              <a:off x="35893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2" name="组合 521"/>
          <p:cNvGrpSpPr/>
          <p:nvPr/>
        </p:nvGrpSpPr>
        <p:grpSpPr>
          <a:xfrm>
            <a:off x="4287838" y="1989138"/>
            <a:ext cx="690563" cy="280988"/>
            <a:chOff x="4287838" y="1989138"/>
            <a:chExt cx="690563" cy="280988"/>
          </a:xfrm>
        </p:grpSpPr>
        <p:sp>
          <p:nvSpPr>
            <p:cNvPr id="367" name="Line 366"/>
            <p:cNvSpPr>
              <a:spLocks noChangeShapeType="1"/>
            </p:cNvSpPr>
            <p:nvPr/>
          </p:nvSpPr>
          <p:spPr bwMode="auto">
            <a:xfrm>
              <a:off x="4376738" y="1989138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Line 372"/>
            <p:cNvSpPr>
              <a:spLocks noChangeShapeType="1"/>
            </p:cNvSpPr>
            <p:nvPr/>
          </p:nvSpPr>
          <p:spPr bwMode="auto">
            <a:xfrm>
              <a:off x="42878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Line 373"/>
            <p:cNvSpPr>
              <a:spLocks noChangeShapeType="1"/>
            </p:cNvSpPr>
            <p:nvPr/>
          </p:nvSpPr>
          <p:spPr bwMode="auto">
            <a:xfrm>
              <a:off x="49784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Line 378"/>
            <p:cNvSpPr>
              <a:spLocks noChangeShapeType="1"/>
            </p:cNvSpPr>
            <p:nvPr/>
          </p:nvSpPr>
          <p:spPr bwMode="auto">
            <a:xfrm>
              <a:off x="4287838" y="2128838"/>
              <a:ext cx="69056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5556250" y="1989138"/>
            <a:ext cx="1952625" cy="280988"/>
            <a:chOff x="5556250" y="1989138"/>
            <a:chExt cx="1952625" cy="280988"/>
          </a:xfrm>
        </p:grpSpPr>
        <p:sp>
          <p:nvSpPr>
            <p:cNvPr id="366" name="Line 365"/>
            <p:cNvSpPr>
              <a:spLocks noChangeShapeType="1"/>
            </p:cNvSpPr>
            <p:nvPr/>
          </p:nvSpPr>
          <p:spPr bwMode="auto">
            <a:xfrm>
              <a:off x="6423025" y="1989138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Line 374"/>
            <p:cNvSpPr>
              <a:spLocks noChangeShapeType="1"/>
            </p:cNvSpPr>
            <p:nvPr/>
          </p:nvSpPr>
          <p:spPr bwMode="auto">
            <a:xfrm>
              <a:off x="55578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Line 375"/>
            <p:cNvSpPr>
              <a:spLocks noChangeShapeType="1"/>
            </p:cNvSpPr>
            <p:nvPr/>
          </p:nvSpPr>
          <p:spPr bwMode="auto">
            <a:xfrm>
              <a:off x="61214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Line 376"/>
            <p:cNvSpPr>
              <a:spLocks noChangeShapeType="1"/>
            </p:cNvSpPr>
            <p:nvPr/>
          </p:nvSpPr>
          <p:spPr bwMode="auto">
            <a:xfrm>
              <a:off x="68199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Line 377"/>
            <p:cNvSpPr>
              <a:spLocks noChangeShapeType="1"/>
            </p:cNvSpPr>
            <p:nvPr/>
          </p:nvSpPr>
          <p:spPr bwMode="auto">
            <a:xfrm>
              <a:off x="75057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Line 379"/>
            <p:cNvSpPr>
              <a:spLocks noChangeShapeType="1"/>
            </p:cNvSpPr>
            <p:nvPr/>
          </p:nvSpPr>
          <p:spPr bwMode="auto">
            <a:xfrm>
              <a:off x="5556250" y="2128838"/>
              <a:ext cx="19526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4" name="组合 523"/>
          <p:cNvGrpSpPr/>
          <p:nvPr/>
        </p:nvGrpSpPr>
        <p:grpSpPr>
          <a:xfrm>
            <a:off x="1638300" y="3335339"/>
            <a:ext cx="5992813" cy="363537"/>
            <a:chOff x="1638300" y="3335339"/>
            <a:chExt cx="5992813" cy="363537"/>
          </a:xfrm>
        </p:grpSpPr>
        <p:sp>
          <p:nvSpPr>
            <p:cNvPr id="381" name="Line 380"/>
            <p:cNvSpPr>
              <a:spLocks noChangeShapeType="1"/>
            </p:cNvSpPr>
            <p:nvPr/>
          </p:nvSpPr>
          <p:spPr bwMode="auto">
            <a:xfrm>
              <a:off x="1638300" y="3557588"/>
              <a:ext cx="23971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Line 381"/>
            <p:cNvSpPr>
              <a:spLocks noChangeShapeType="1"/>
            </p:cNvSpPr>
            <p:nvPr/>
          </p:nvSpPr>
          <p:spPr bwMode="auto">
            <a:xfrm>
              <a:off x="16414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Line 382"/>
            <p:cNvSpPr>
              <a:spLocks noChangeShapeType="1"/>
            </p:cNvSpPr>
            <p:nvPr/>
          </p:nvSpPr>
          <p:spPr bwMode="auto">
            <a:xfrm>
              <a:off x="17684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Line 383"/>
            <p:cNvSpPr>
              <a:spLocks noChangeShapeType="1"/>
            </p:cNvSpPr>
            <p:nvPr/>
          </p:nvSpPr>
          <p:spPr bwMode="auto">
            <a:xfrm>
              <a:off x="18732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Line 384"/>
            <p:cNvSpPr>
              <a:spLocks noChangeShapeType="1"/>
            </p:cNvSpPr>
            <p:nvPr/>
          </p:nvSpPr>
          <p:spPr bwMode="auto">
            <a:xfrm>
              <a:off x="2105025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Line 385"/>
            <p:cNvSpPr>
              <a:spLocks noChangeShapeType="1"/>
            </p:cNvSpPr>
            <p:nvPr/>
          </p:nvSpPr>
          <p:spPr bwMode="auto">
            <a:xfrm>
              <a:off x="21082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Line 386"/>
            <p:cNvSpPr>
              <a:spLocks noChangeShapeType="1"/>
            </p:cNvSpPr>
            <p:nvPr/>
          </p:nvSpPr>
          <p:spPr bwMode="auto">
            <a:xfrm>
              <a:off x="2235200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Line 387"/>
            <p:cNvSpPr>
              <a:spLocks noChangeShapeType="1"/>
            </p:cNvSpPr>
            <p:nvPr/>
          </p:nvSpPr>
          <p:spPr bwMode="auto">
            <a:xfrm>
              <a:off x="23399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Line 388"/>
            <p:cNvSpPr>
              <a:spLocks noChangeShapeType="1"/>
            </p:cNvSpPr>
            <p:nvPr/>
          </p:nvSpPr>
          <p:spPr bwMode="auto">
            <a:xfrm>
              <a:off x="2560638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Line 389"/>
            <p:cNvSpPr>
              <a:spLocks noChangeShapeType="1"/>
            </p:cNvSpPr>
            <p:nvPr/>
          </p:nvSpPr>
          <p:spPr bwMode="auto">
            <a:xfrm>
              <a:off x="279241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Line 390"/>
            <p:cNvSpPr>
              <a:spLocks noChangeShapeType="1"/>
            </p:cNvSpPr>
            <p:nvPr/>
          </p:nvSpPr>
          <p:spPr bwMode="auto">
            <a:xfrm>
              <a:off x="291782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Line 391"/>
            <p:cNvSpPr>
              <a:spLocks noChangeShapeType="1"/>
            </p:cNvSpPr>
            <p:nvPr/>
          </p:nvSpPr>
          <p:spPr bwMode="auto">
            <a:xfrm>
              <a:off x="30226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Line 392"/>
            <p:cNvSpPr>
              <a:spLocks noChangeShapeType="1"/>
            </p:cNvSpPr>
            <p:nvPr/>
          </p:nvSpPr>
          <p:spPr bwMode="auto">
            <a:xfrm>
              <a:off x="25622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Line 393"/>
            <p:cNvSpPr>
              <a:spLocks noChangeShapeType="1"/>
            </p:cNvSpPr>
            <p:nvPr/>
          </p:nvSpPr>
          <p:spPr bwMode="auto">
            <a:xfrm>
              <a:off x="325278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Line 394"/>
            <p:cNvSpPr>
              <a:spLocks noChangeShapeType="1"/>
            </p:cNvSpPr>
            <p:nvPr/>
          </p:nvSpPr>
          <p:spPr bwMode="auto">
            <a:xfrm>
              <a:off x="3479800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Line 395"/>
            <p:cNvSpPr>
              <a:spLocks noChangeShapeType="1"/>
            </p:cNvSpPr>
            <p:nvPr/>
          </p:nvSpPr>
          <p:spPr bwMode="auto">
            <a:xfrm>
              <a:off x="34829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Line 396"/>
            <p:cNvSpPr>
              <a:spLocks noChangeShapeType="1"/>
            </p:cNvSpPr>
            <p:nvPr/>
          </p:nvSpPr>
          <p:spPr bwMode="auto">
            <a:xfrm>
              <a:off x="36099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Line 397"/>
            <p:cNvSpPr>
              <a:spLocks noChangeShapeType="1"/>
            </p:cNvSpPr>
            <p:nvPr/>
          </p:nvSpPr>
          <p:spPr bwMode="auto">
            <a:xfrm>
              <a:off x="37147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Line 398"/>
            <p:cNvSpPr>
              <a:spLocks noChangeShapeType="1"/>
            </p:cNvSpPr>
            <p:nvPr/>
          </p:nvSpPr>
          <p:spPr bwMode="auto">
            <a:xfrm>
              <a:off x="3940175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Line 399"/>
            <p:cNvSpPr>
              <a:spLocks noChangeShapeType="1"/>
            </p:cNvSpPr>
            <p:nvPr/>
          </p:nvSpPr>
          <p:spPr bwMode="auto">
            <a:xfrm>
              <a:off x="41703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Line 400"/>
            <p:cNvSpPr>
              <a:spLocks noChangeShapeType="1"/>
            </p:cNvSpPr>
            <p:nvPr/>
          </p:nvSpPr>
          <p:spPr bwMode="auto">
            <a:xfrm>
              <a:off x="4297363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Line 401"/>
            <p:cNvSpPr>
              <a:spLocks noChangeShapeType="1"/>
            </p:cNvSpPr>
            <p:nvPr/>
          </p:nvSpPr>
          <p:spPr bwMode="auto">
            <a:xfrm>
              <a:off x="44021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Line 402"/>
            <p:cNvSpPr>
              <a:spLocks noChangeShapeType="1"/>
            </p:cNvSpPr>
            <p:nvPr/>
          </p:nvSpPr>
          <p:spPr bwMode="auto">
            <a:xfrm>
              <a:off x="39417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Line 403"/>
            <p:cNvSpPr>
              <a:spLocks noChangeShapeType="1"/>
            </p:cNvSpPr>
            <p:nvPr/>
          </p:nvSpPr>
          <p:spPr bwMode="auto">
            <a:xfrm>
              <a:off x="46323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Line 404"/>
            <p:cNvSpPr>
              <a:spLocks noChangeShapeType="1"/>
            </p:cNvSpPr>
            <p:nvPr/>
          </p:nvSpPr>
          <p:spPr bwMode="auto">
            <a:xfrm>
              <a:off x="6472238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Line 405"/>
            <p:cNvSpPr>
              <a:spLocks noChangeShapeType="1"/>
            </p:cNvSpPr>
            <p:nvPr/>
          </p:nvSpPr>
          <p:spPr bwMode="auto">
            <a:xfrm>
              <a:off x="67024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Line 406"/>
            <p:cNvSpPr>
              <a:spLocks noChangeShapeType="1"/>
            </p:cNvSpPr>
            <p:nvPr/>
          </p:nvSpPr>
          <p:spPr bwMode="auto">
            <a:xfrm>
              <a:off x="682942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Line 407"/>
            <p:cNvSpPr>
              <a:spLocks noChangeShapeType="1"/>
            </p:cNvSpPr>
            <p:nvPr/>
          </p:nvSpPr>
          <p:spPr bwMode="auto">
            <a:xfrm>
              <a:off x="69342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Line 408"/>
            <p:cNvSpPr>
              <a:spLocks noChangeShapeType="1"/>
            </p:cNvSpPr>
            <p:nvPr/>
          </p:nvSpPr>
          <p:spPr bwMode="auto">
            <a:xfrm>
              <a:off x="64738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Line 409"/>
            <p:cNvSpPr>
              <a:spLocks noChangeShapeType="1"/>
            </p:cNvSpPr>
            <p:nvPr/>
          </p:nvSpPr>
          <p:spPr bwMode="auto">
            <a:xfrm>
              <a:off x="716438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Line 410"/>
            <p:cNvSpPr>
              <a:spLocks noChangeShapeType="1"/>
            </p:cNvSpPr>
            <p:nvPr/>
          </p:nvSpPr>
          <p:spPr bwMode="auto">
            <a:xfrm>
              <a:off x="4868863" y="3557588"/>
              <a:ext cx="236537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Line 411"/>
            <p:cNvSpPr>
              <a:spLocks noChangeShapeType="1"/>
            </p:cNvSpPr>
            <p:nvPr/>
          </p:nvSpPr>
          <p:spPr bwMode="auto">
            <a:xfrm>
              <a:off x="48720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Line 412"/>
            <p:cNvSpPr>
              <a:spLocks noChangeShapeType="1"/>
            </p:cNvSpPr>
            <p:nvPr/>
          </p:nvSpPr>
          <p:spPr bwMode="auto">
            <a:xfrm>
              <a:off x="4999038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Line 413"/>
            <p:cNvSpPr>
              <a:spLocks noChangeShapeType="1"/>
            </p:cNvSpPr>
            <p:nvPr/>
          </p:nvSpPr>
          <p:spPr bwMode="auto">
            <a:xfrm>
              <a:off x="510381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Line 414"/>
            <p:cNvSpPr>
              <a:spLocks noChangeShapeType="1"/>
            </p:cNvSpPr>
            <p:nvPr/>
          </p:nvSpPr>
          <p:spPr bwMode="auto">
            <a:xfrm>
              <a:off x="6010275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Line 415"/>
            <p:cNvSpPr>
              <a:spLocks noChangeShapeType="1"/>
            </p:cNvSpPr>
            <p:nvPr/>
          </p:nvSpPr>
          <p:spPr bwMode="auto">
            <a:xfrm>
              <a:off x="60134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Line 416"/>
            <p:cNvSpPr>
              <a:spLocks noChangeShapeType="1"/>
            </p:cNvSpPr>
            <p:nvPr/>
          </p:nvSpPr>
          <p:spPr bwMode="auto">
            <a:xfrm>
              <a:off x="6114257" y="3335339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Line 417"/>
            <p:cNvSpPr>
              <a:spLocks noChangeShapeType="1"/>
            </p:cNvSpPr>
            <p:nvPr/>
          </p:nvSpPr>
          <p:spPr bwMode="auto">
            <a:xfrm>
              <a:off x="62452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Line 418"/>
            <p:cNvSpPr>
              <a:spLocks noChangeShapeType="1"/>
            </p:cNvSpPr>
            <p:nvPr/>
          </p:nvSpPr>
          <p:spPr bwMode="auto">
            <a:xfrm>
              <a:off x="7391400" y="3557588"/>
              <a:ext cx="23971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Line 419"/>
            <p:cNvSpPr>
              <a:spLocks noChangeShapeType="1"/>
            </p:cNvSpPr>
            <p:nvPr/>
          </p:nvSpPr>
          <p:spPr bwMode="auto">
            <a:xfrm>
              <a:off x="73945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Line 420"/>
            <p:cNvSpPr>
              <a:spLocks noChangeShapeType="1"/>
            </p:cNvSpPr>
            <p:nvPr/>
          </p:nvSpPr>
          <p:spPr bwMode="auto">
            <a:xfrm>
              <a:off x="75215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Line 421"/>
            <p:cNvSpPr>
              <a:spLocks noChangeShapeType="1"/>
            </p:cNvSpPr>
            <p:nvPr/>
          </p:nvSpPr>
          <p:spPr bwMode="auto">
            <a:xfrm>
              <a:off x="76263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Line 422"/>
            <p:cNvSpPr>
              <a:spLocks noChangeShapeType="1"/>
            </p:cNvSpPr>
            <p:nvPr/>
          </p:nvSpPr>
          <p:spPr bwMode="auto">
            <a:xfrm>
              <a:off x="5321300" y="3557588"/>
              <a:ext cx="4699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Line 423"/>
            <p:cNvSpPr>
              <a:spLocks noChangeShapeType="1"/>
            </p:cNvSpPr>
            <p:nvPr/>
          </p:nvSpPr>
          <p:spPr bwMode="auto">
            <a:xfrm>
              <a:off x="53260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Line 424"/>
            <p:cNvSpPr>
              <a:spLocks noChangeShapeType="1"/>
            </p:cNvSpPr>
            <p:nvPr/>
          </p:nvSpPr>
          <p:spPr bwMode="auto">
            <a:xfrm>
              <a:off x="5559425" y="3338513"/>
              <a:ext cx="0" cy="3571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Line 425"/>
            <p:cNvSpPr>
              <a:spLocks noChangeShapeType="1"/>
            </p:cNvSpPr>
            <p:nvPr/>
          </p:nvSpPr>
          <p:spPr bwMode="auto">
            <a:xfrm>
              <a:off x="57864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4" name="组合 473"/>
          <p:cNvGrpSpPr/>
          <p:nvPr/>
        </p:nvGrpSpPr>
        <p:grpSpPr>
          <a:xfrm>
            <a:off x="3846513" y="1349376"/>
            <a:ext cx="1062038" cy="204788"/>
            <a:chOff x="3846513" y="1349376"/>
            <a:chExt cx="1062038" cy="204788"/>
          </a:xfrm>
        </p:grpSpPr>
        <p:sp>
          <p:nvSpPr>
            <p:cNvPr id="320" name="Rectangle 319"/>
            <p:cNvSpPr>
              <a:spLocks noChangeArrowheads="1"/>
            </p:cNvSpPr>
            <p:nvPr/>
          </p:nvSpPr>
          <p:spPr bwMode="auto">
            <a:xfrm>
              <a:off x="3846513" y="1349376"/>
              <a:ext cx="1062038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Rectangle 429"/>
            <p:cNvSpPr>
              <a:spLocks noChangeArrowheads="1"/>
            </p:cNvSpPr>
            <p:nvPr/>
          </p:nvSpPr>
          <p:spPr bwMode="auto">
            <a:xfrm>
              <a:off x="4156075" y="1367132"/>
              <a:ext cx="47942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总经理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6" name="组合 475"/>
          <p:cNvGrpSpPr/>
          <p:nvPr/>
        </p:nvGrpSpPr>
        <p:grpSpPr>
          <a:xfrm>
            <a:off x="3849688" y="1784351"/>
            <a:ext cx="1062038" cy="204788"/>
            <a:chOff x="3849688" y="1784351"/>
            <a:chExt cx="1062038" cy="204788"/>
          </a:xfrm>
        </p:grpSpPr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3849688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Rectangle 430"/>
            <p:cNvSpPr>
              <a:spLocks noChangeArrowheads="1"/>
            </p:cNvSpPr>
            <p:nvPr/>
          </p:nvSpPr>
          <p:spPr bwMode="auto">
            <a:xfrm>
              <a:off x="4086224" y="1802107"/>
              <a:ext cx="68421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7" name="组合 476"/>
          <p:cNvGrpSpPr/>
          <p:nvPr/>
        </p:nvGrpSpPr>
        <p:grpSpPr>
          <a:xfrm>
            <a:off x="5891213" y="1784351"/>
            <a:ext cx="1062038" cy="204788"/>
            <a:chOff x="5891213" y="1784351"/>
            <a:chExt cx="1062038" cy="204788"/>
          </a:xfrm>
        </p:grpSpPr>
        <p:sp>
          <p:nvSpPr>
            <p:cNvPr id="323" name="Rectangle 322"/>
            <p:cNvSpPr>
              <a:spLocks noChangeArrowheads="1"/>
            </p:cNvSpPr>
            <p:nvPr/>
          </p:nvSpPr>
          <p:spPr bwMode="auto">
            <a:xfrm>
              <a:off x="5891213" y="1784351"/>
              <a:ext cx="1062038" cy="204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Rectangle 431"/>
            <p:cNvSpPr>
              <a:spLocks noChangeArrowheads="1"/>
            </p:cNvSpPr>
            <p:nvPr/>
          </p:nvSpPr>
          <p:spPr bwMode="auto">
            <a:xfrm>
              <a:off x="6132513" y="1802107"/>
              <a:ext cx="64526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经营副总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5" name="组合 474"/>
          <p:cNvGrpSpPr/>
          <p:nvPr/>
        </p:nvGrpSpPr>
        <p:grpSpPr>
          <a:xfrm>
            <a:off x="2049463" y="1784351"/>
            <a:ext cx="1060450" cy="204788"/>
            <a:chOff x="2049463" y="1784351"/>
            <a:chExt cx="1060450" cy="204788"/>
          </a:xfrm>
        </p:grpSpPr>
        <p:sp>
          <p:nvSpPr>
            <p:cNvPr id="321" name="Rectangle 320"/>
            <p:cNvSpPr>
              <a:spLocks noChangeArrowheads="1"/>
            </p:cNvSpPr>
            <p:nvPr/>
          </p:nvSpPr>
          <p:spPr bwMode="auto">
            <a:xfrm>
              <a:off x="2049463" y="1784351"/>
              <a:ext cx="1060450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Rectangle 432"/>
            <p:cNvSpPr>
              <a:spLocks noChangeArrowheads="1"/>
            </p:cNvSpPr>
            <p:nvPr/>
          </p:nvSpPr>
          <p:spPr bwMode="auto">
            <a:xfrm>
              <a:off x="2290763" y="1802107"/>
              <a:ext cx="61674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生产副总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1641475" y="2270126"/>
            <a:ext cx="204788" cy="1065213"/>
            <a:chOff x="1641475" y="2270126"/>
            <a:chExt cx="204788" cy="1065213"/>
          </a:xfrm>
        </p:grpSpPr>
        <p:sp>
          <p:nvSpPr>
            <p:cNvPr id="324" name="Rectangle 323"/>
            <p:cNvSpPr>
              <a:spLocks noChangeArrowheads="1"/>
            </p:cNvSpPr>
            <p:nvPr/>
          </p:nvSpPr>
          <p:spPr bwMode="auto">
            <a:xfrm>
              <a:off x="1641475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Rectangle 433"/>
            <p:cNvSpPr>
              <a:spLocks noChangeArrowheads="1"/>
            </p:cNvSpPr>
            <p:nvPr/>
          </p:nvSpPr>
          <p:spPr bwMode="auto">
            <a:xfrm>
              <a:off x="1659231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研发部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9" name="组合 478"/>
          <p:cNvGrpSpPr/>
          <p:nvPr/>
        </p:nvGrpSpPr>
        <p:grpSpPr>
          <a:xfrm>
            <a:off x="2111375" y="2270126"/>
            <a:ext cx="204788" cy="1065213"/>
            <a:chOff x="2111375" y="2270126"/>
            <a:chExt cx="204788" cy="1065213"/>
          </a:xfrm>
        </p:grpSpPr>
        <p:sp>
          <p:nvSpPr>
            <p:cNvPr id="325" name="Rectangle 324"/>
            <p:cNvSpPr>
              <a:spLocks noChangeArrowheads="1"/>
            </p:cNvSpPr>
            <p:nvPr/>
          </p:nvSpPr>
          <p:spPr bwMode="auto">
            <a:xfrm>
              <a:off x="2111375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2129131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资料部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0" name="组合 479"/>
          <p:cNvGrpSpPr/>
          <p:nvPr/>
        </p:nvGrpSpPr>
        <p:grpSpPr>
          <a:xfrm>
            <a:off x="2805113" y="2270126"/>
            <a:ext cx="204788" cy="1065213"/>
            <a:chOff x="2805113" y="2270126"/>
            <a:chExt cx="204788" cy="1065213"/>
          </a:xfrm>
        </p:grpSpPr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280511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Rectangle 435"/>
            <p:cNvSpPr>
              <a:spLocks noChangeArrowheads="1"/>
            </p:cNvSpPr>
            <p:nvPr/>
          </p:nvSpPr>
          <p:spPr bwMode="auto">
            <a:xfrm>
              <a:off x="282286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生产部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1" name="组合 480"/>
          <p:cNvGrpSpPr/>
          <p:nvPr/>
        </p:nvGrpSpPr>
        <p:grpSpPr>
          <a:xfrm>
            <a:off x="3481388" y="2270126"/>
            <a:ext cx="206375" cy="1065213"/>
            <a:chOff x="3481388" y="2270126"/>
            <a:chExt cx="206375" cy="1065213"/>
          </a:xfrm>
        </p:grpSpPr>
        <p:sp>
          <p:nvSpPr>
            <p:cNvPr id="326" name="Rectangle 325"/>
            <p:cNvSpPr>
              <a:spLocks noChangeArrowheads="1"/>
            </p:cNvSpPr>
            <p:nvPr/>
          </p:nvSpPr>
          <p:spPr bwMode="auto">
            <a:xfrm>
              <a:off x="3481388" y="2270126"/>
              <a:ext cx="206375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Rectangle 436"/>
            <p:cNvSpPr>
              <a:spLocks noChangeArrowheads="1"/>
            </p:cNvSpPr>
            <p:nvPr/>
          </p:nvSpPr>
          <p:spPr bwMode="auto">
            <a:xfrm>
              <a:off x="3499937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4179888" y="2270126"/>
            <a:ext cx="204788" cy="1065213"/>
            <a:chOff x="4179888" y="2270126"/>
            <a:chExt cx="204788" cy="1065213"/>
          </a:xfrm>
        </p:grpSpPr>
        <p:sp>
          <p:nvSpPr>
            <p:cNvPr id="327" name="Rectangle 326"/>
            <p:cNvSpPr>
              <a:spLocks noChangeArrowheads="1"/>
            </p:cNvSpPr>
            <p:nvPr/>
          </p:nvSpPr>
          <p:spPr bwMode="auto">
            <a:xfrm>
              <a:off x="417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Rectangle 437"/>
            <p:cNvSpPr>
              <a:spLocks noChangeArrowheads="1"/>
            </p:cNvSpPr>
            <p:nvPr/>
          </p:nvSpPr>
          <p:spPr bwMode="auto">
            <a:xfrm>
              <a:off x="4197644" y="2420392"/>
              <a:ext cx="169277" cy="70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行政人事部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4868863" y="2270126"/>
            <a:ext cx="204788" cy="1065213"/>
            <a:chOff x="4868863" y="2270126"/>
            <a:chExt cx="204788" cy="1065213"/>
          </a:xfrm>
        </p:grpSpPr>
        <p:sp>
          <p:nvSpPr>
            <p:cNvPr id="328" name="Rectangle 327"/>
            <p:cNvSpPr>
              <a:spLocks noChangeArrowheads="1"/>
            </p:cNvSpPr>
            <p:nvPr/>
          </p:nvSpPr>
          <p:spPr bwMode="auto">
            <a:xfrm>
              <a:off x="48688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Rectangle 438"/>
            <p:cNvSpPr>
              <a:spLocks noChangeArrowheads="1"/>
            </p:cNvSpPr>
            <p:nvPr/>
          </p:nvSpPr>
          <p:spPr bwMode="auto">
            <a:xfrm>
              <a:off x="4886619" y="2420392"/>
              <a:ext cx="169277" cy="70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信息管理部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4" name="组合 483"/>
          <p:cNvGrpSpPr/>
          <p:nvPr/>
        </p:nvGrpSpPr>
        <p:grpSpPr>
          <a:xfrm>
            <a:off x="5449888" y="2270126"/>
            <a:ext cx="204788" cy="1065213"/>
            <a:chOff x="5449888" y="2270126"/>
            <a:chExt cx="204788" cy="1065213"/>
          </a:xfrm>
        </p:grpSpPr>
        <p:sp>
          <p:nvSpPr>
            <p:cNvPr id="329" name="Rectangle 328"/>
            <p:cNvSpPr>
              <a:spLocks noChangeArrowheads="1"/>
            </p:cNvSpPr>
            <p:nvPr/>
          </p:nvSpPr>
          <p:spPr bwMode="auto">
            <a:xfrm>
              <a:off x="544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Rectangle 439"/>
            <p:cNvSpPr>
              <a:spLocks noChangeArrowheads="1"/>
            </p:cNvSpPr>
            <p:nvPr/>
          </p:nvSpPr>
          <p:spPr bwMode="auto">
            <a:xfrm>
              <a:off x="5467644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财务部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5" name="组合 484"/>
          <p:cNvGrpSpPr/>
          <p:nvPr/>
        </p:nvGrpSpPr>
        <p:grpSpPr>
          <a:xfrm>
            <a:off x="6011863" y="2270126"/>
            <a:ext cx="204788" cy="1065213"/>
            <a:chOff x="6011863" y="2270126"/>
            <a:chExt cx="204788" cy="1065213"/>
          </a:xfrm>
        </p:grpSpPr>
        <p:sp>
          <p:nvSpPr>
            <p:cNvPr id="330" name="Rectangle 329"/>
            <p:cNvSpPr>
              <a:spLocks noChangeArrowheads="1"/>
            </p:cNvSpPr>
            <p:nvPr/>
          </p:nvSpPr>
          <p:spPr bwMode="auto">
            <a:xfrm>
              <a:off x="60118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Rectangle 440"/>
            <p:cNvSpPr>
              <a:spLocks noChangeArrowheads="1"/>
            </p:cNvSpPr>
            <p:nvPr/>
          </p:nvSpPr>
          <p:spPr bwMode="auto">
            <a:xfrm>
              <a:off x="602961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股份部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6" name="组合 485"/>
          <p:cNvGrpSpPr/>
          <p:nvPr/>
        </p:nvGrpSpPr>
        <p:grpSpPr>
          <a:xfrm>
            <a:off x="6719888" y="2270126"/>
            <a:ext cx="204788" cy="1065213"/>
            <a:chOff x="6719888" y="2270126"/>
            <a:chExt cx="204788" cy="1065213"/>
          </a:xfrm>
        </p:grpSpPr>
        <p:sp>
          <p:nvSpPr>
            <p:cNvPr id="331" name="Rectangle 330"/>
            <p:cNvSpPr>
              <a:spLocks noChangeArrowheads="1"/>
            </p:cNvSpPr>
            <p:nvPr/>
          </p:nvSpPr>
          <p:spPr bwMode="auto">
            <a:xfrm>
              <a:off x="671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Rectangle 441"/>
            <p:cNvSpPr>
              <a:spLocks noChangeArrowheads="1"/>
            </p:cNvSpPr>
            <p:nvPr/>
          </p:nvSpPr>
          <p:spPr bwMode="auto">
            <a:xfrm>
              <a:off x="6737644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营销部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7" name="组合 486"/>
          <p:cNvGrpSpPr/>
          <p:nvPr/>
        </p:nvGrpSpPr>
        <p:grpSpPr>
          <a:xfrm>
            <a:off x="7396163" y="2270126"/>
            <a:ext cx="204788" cy="1065213"/>
            <a:chOff x="7396163" y="2270126"/>
            <a:chExt cx="204788" cy="1065213"/>
          </a:xfrm>
        </p:grpSpPr>
        <p:sp>
          <p:nvSpPr>
            <p:cNvPr id="332" name="Rectangle 331"/>
            <p:cNvSpPr>
              <a:spLocks noChangeArrowheads="1"/>
            </p:cNvSpPr>
            <p:nvPr/>
          </p:nvSpPr>
          <p:spPr bwMode="auto">
            <a:xfrm>
              <a:off x="73961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Rectangle 442"/>
            <p:cNvSpPr>
              <a:spLocks noChangeArrowheads="1"/>
            </p:cNvSpPr>
            <p:nvPr/>
          </p:nvSpPr>
          <p:spPr bwMode="auto">
            <a:xfrm>
              <a:off x="741391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国际部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8" name="组合 517"/>
          <p:cNvGrpSpPr/>
          <p:nvPr/>
        </p:nvGrpSpPr>
        <p:grpSpPr>
          <a:xfrm>
            <a:off x="7533532" y="3698876"/>
            <a:ext cx="174625" cy="908050"/>
            <a:chOff x="7533532" y="3698876"/>
            <a:chExt cx="174625" cy="908050"/>
          </a:xfrm>
        </p:grpSpPr>
        <p:sp>
          <p:nvSpPr>
            <p:cNvPr id="359" name="Rectangle 358"/>
            <p:cNvSpPr>
              <a:spLocks noChangeArrowheads="1"/>
            </p:cNvSpPr>
            <p:nvPr/>
          </p:nvSpPr>
          <p:spPr bwMode="auto">
            <a:xfrm>
              <a:off x="7533532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Rectangle 443"/>
            <p:cNvSpPr>
              <a:spLocks noChangeArrowheads="1"/>
            </p:cNvSpPr>
            <p:nvPr/>
          </p:nvSpPr>
          <p:spPr bwMode="auto">
            <a:xfrm>
              <a:off x="7543900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加工部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7304088" y="3698876"/>
            <a:ext cx="174625" cy="908050"/>
            <a:chOff x="7304088" y="3698876"/>
            <a:chExt cx="174625" cy="908050"/>
          </a:xfrm>
        </p:grpSpPr>
        <p:sp>
          <p:nvSpPr>
            <p:cNvPr id="358" name="Rectangle 357"/>
            <p:cNvSpPr>
              <a:spLocks noChangeArrowheads="1"/>
            </p:cNvSpPr>
            <p:nvPr/>
          </p:nvSpPr>
          <p:spPr bwMode="auto">
            <a:xfrm>
              <a:off x="7304088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Rectangle 444"/>
            <p:cNvSpPr>
              <a:spLocks noChangeArrowheads="1"/>
            </p:cNvSpPr>
            <p:nvPr/>
          </p:nvSpPr>
          <p:spPr bwMode="auto">
            <a:xfrm>
              <a:off x="731445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外贸部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6" name="组合 515"/>
          <p:cNvGrpSpPr/>
          <p:nvPr/>
        </p:nvGrpSpPr>
        <p:grpSpPr>
          <a:xfrm>
            <a:off x="7073900" y="3698876"/>
            <a:ext cx="174625" cy="908050"/>
            <a:chOff x="7073900" y="3698876"/>
            <a:chExt cx="174625" cy="908050"/>
          </a:xfrm>
        </p:grpSpPr>
        <p:sp>
          <p:nvSpPr>
            <p:cNvPr id="357" name="Rectangle 356"/>
            <p:cNvSpPr>
              <a:spLocks noChangeArrowheads="1"/>
            </p:cNvSpPr>
            <p:nvPr/>
          </p:nvSpPr>
          <p:spPr bwMode="auto">
            <a:xfrm>
              <a:off x="7073900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Rectangle 445"/>
            <p:cNvSpPr>
              <a:spLocks noChangeArrowheads="1"/>
            </p:cNvSpPr>
            <p:nvPr/>
          </p:nvSpPr>
          <p:spPr bwMode="auto">
            <a:xfrm>
              <a:off x="7084268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售后服务部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5" name="组合 514"/>
          <p:cNvGrpSpPr/>
          <p:nvPr/>
        </p:nvGrpSpPr>
        <p:grpSpPr>
          <a:xfrm>
            <a:off x="6842969" y="3698876"/>
            <a:ext cx="174625" cy="908050"/>
            <a:chOff x="6842969" y="3698876"/>
            <a:chExt cx="174625" cy="908050"/>
          </a:xfrm>
        </p:grpSpPr>
        <p:sp>
          <p:nvSpPr>
            <p:cNvPr id="356" name="Rectangle 355"/>
            <p:cNvSpPr>
              <a:spLocks noChangeArrowheads="1"/>
            </p:cNvSpPr>
            <p:nvPr/>
          </p:nvSpPr>
          <p:spPr bwMode="auto">
            <a:xfrm>
              <a:off x="6842969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Rectangle 446"/>
            <p:cNvSpPr>
              <a:spLocks noChangeArrowheads="1"/>
            </p:cNvSpPr>
            <p:nvPr/>
          </p:nvSpPr>
          <p:spPr bwMode="auto">
            <a:xfrm>
              <a:off x="6853337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销售部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6613525" y="3698876"/>
            <a:ext cx="174625" cy="908050"/>
            <a:chOff x="6613525" y="3698876"/>
            <a:chExt cx="174625" cy="908050"/>
          </a:xfrm>
        </p:grpSpPr>
        <p:sp>
          <p:nvSpPr>
            <p:cNvPr id="355" name="Rectangle 354"/>
            <p:cNvSpPr>
              <a:spLocks noChangeArrowheads="1"/>
            </p:cNvSpPr>
            <p:nvPr/>
          </p:nvSpPr>
          <p:spPr bwMode="auto">
            <a:xfrm>
              <a:off x="6613525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Rectangle 447"/>
            <p:cNvSpPr>
              <a:spLocks noChangeArrowheads="1"/>
            </p:cNvSpPr>
            <p:nvPr/>
          </p:nvSpPr>
          <p:spPr bwMode="auto">
            <a:xfrm>
              <a:off x="662389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市场部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3" name="组合 512"/>
          <p:cNvGrpSpPr/>
          <p:nvPr/>
        </p:nvGrpSpPr>
        <p:grpSpPr>
          <a:xfrm>
            <a:off x="6383338" y="3695701"/>
            <a:ext cx="174625" cy="908050"/>
            <a:chOff x="6383338" y="3695701"/>
            <a:chExt cx="174625" cy="908050"/>
          </a:xfrm>
        </p:grpSpPr>
        <p:sp>
          <p:nvSpPr>
            <p:cNvPr id="354" name="Rectangle 353"/>
            <p:cNvSpPr>
              <a:spLocks noChangeArrowheads="1"/>
            </p:cNvSpPr>
            <p:nvPr/>
          </p:nvSpPr>
          <p:spPr bwMode="auto">
            <a:xfrm>
              <a:off x="63833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Rectangle 448"/>
            <p:cNvSpPr>
              <a:spLocks noChangeArrowheads="1"/>
            </p:cNvSpPr>
            <p:nvPr/>
          </p:nvSpPr>
          <p:spPr bwMode="auto">
            <a:xfrm>
              <a:off x="6393706" y="3780879"/>
              <a:ext cx="153888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商务中心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2" name="组合 511"/>
          <p:cNvGrpSpPr/>
          <p:nvPr/>
        </p:nvGrpSpPr>
        <p:grpSpPr>
          <a:xfrm>
            <a:off x="6150819" y="3695701"/>
            <a:ext cx="176213" cy="908050"/>
            <a:chOff x="6150819" y="3695701"/>
            <a:chExt cx="176213" cy="908050"/>
          </a:xfrm>
        </p:grpSpPr>
        <p:sp>
          <p:nvSpPr>
            <p:cNvPr id="353" name="Rectangle 352"/>
            <p:cNvSpPr>
              <a:spLocks noChangeArrowheads="1"/>
            </p:cNvSpPr>
            <p:nvPr/>
          </p:nvSpPr>
          <p:spPr bwMode="auto">
            <a:xfrm>
              <a:off x="6150819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Rectangle 449"/>
            <p:cNvSpPr>
              <a:spLocks noChangeArrowheads="1"/>
            </p:cNvSpPr>
            <p:nvPr/>
          </p:nvSpPr>
          <p:spPr bwMode="auto">
            <a:xfrm>
              <a:off x="6161981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对外投资部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5921375" y="3695701"/>
            <a:ext cx="174625" cy="908050"/>
            <a:chOff x="5921375" y="3695701"/>
            <a:chExt cx="174625" cy="908050"/>
          </a:xfrm>
        </p:grpSpPr>
        <p:sp>
          <p:nvSpPr>
            <p:cNvPr id="352" name="Rectangle 351"/>
            <p:cNvSpPr>
              <a:spLocks noChangeArrowheads="1"/>
            </p:cNvSpPr>
            <p:nvPr/>
          </p:nvSpPr>
          <p:spPr bwMode="auto">
            <a:xfrm>
              <a:off x="59213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Rectangle 450"/>
            <p:cNvSpPr>
              <a:spLocks noChangeArrowheads="1"/>
            </p:cNvSpPr>
            <p:nvPr/>
          </p:nvSpPr>
          <p:spPr bwMode="auto">
            <a:xfrm>
              <a:off x="5931743" y="3780879"/>
              <a:ext cx="15388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股份制办公室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0" name="组合 509"/>
          <p:cNvGrpSpPr/>
          <p:nvPr/>
        </p:nvGrpSpPr>
        <p:grpSpPr>
          <a:xfrm>
            <a:off x="5691188" y="3695701"/>
            <a:ext cx="174625" cy="908050"/>
            <a:chOff x="5691188" y="3695701"/>
            <a:chExt cx="174625" cy="908050"/>
          </a:xfrm>
        </p:grpSpPr>
        <p:sp>
          <p:nvSpPr>
            <p:cNvPr id="351" name="Rectangle 350"/>
            <p:cNvSpPr>
              <a:spLocks noChangeArrowheads="1"/>
            </p:cNvSpPr>
            <p:nvPr/>
          </p:nvSpPr>
          <p:spPr bwMode="auto">
            <a:xfrm>
              <a:off x="569118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Rectangle 451"/>
            <p:cNvSpPr>
              <a:spLocks noChangeArrowheads="1"/>
            </p:cNvSpPr>
            <p:nvPr/>
          </p:nvSpPr>
          <p:spPr bwMode="auto">
            <a:xfrm>
              <a:off x="570155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证券部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9" name="组合 508"/>
          <p:cNvGrpSpPr/>
          <p:nvPr/>
        </p:nvGrpSpPr>
        <p:grpSpPr>
          <a:xfrm>
            <a:off x="5461000" y="3695701"/>
            <a:ext cx="174625" cy="908050"/>
            <a:chOff x="5461000" y="3695701"/>
            <a:chExt cx="174625" cy="908050"/>
          </a:xfrm>
        </p:grpSpPr>
        <p:sp>
          <p:nvSpPr>
            <p:cNvPr id="350" name="Rectangle 349"/>
            <p:cNvSpPr>
              <a:spLocks noChangeArrowheads="1"/>
            </p:cNvSpPr>
            <p:nvPr/>
          </p:nvSpPr>
          <p:spPr bwMode="auto">
            <a:xfrm>
              <a:off x="546100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Rectangle 452"/>
            <p:cNvSpPr>
              <a:spLocks noChangeArrowheads="1"/>
            </p:cNvSpPr>
            <p:nvPr/>
          </p:nvSpPr>
          <p:spPr bwMode="auto">
            <a:xfrm>
              <a:off x="5471368" y="3772942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出纳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5230813" y="3695701"/>
            <a:ext cx="174625" cy="908050"/>
            <a:chOff x="5230813" y="3695701"/>
            <a:chExt cx="174625" cy="908050"/>
          </a:xfrm>
        </p:grpSpPr>
        <p:sp>
          <p:nvSpPr>
            <p:cNvPr id="349" name="Rectangle 348"/>
            <p:cNvSpPr>
              <a:spLocks noChangeArrowheads="1"/>
            </p:cNvSpPr>
            <p:nvPr/>
          </p:nvSpPr>
          <p:spPr bwMode="auto">
            <a:xfrm>
              <a:off x="52308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Rectangle 453"/>
            <p:cNvSpPr>
              <a:spLocks noChangeArrowheads="1"/>
            </p:cNvSpPr>
            <p:nvPr/>
          </p:nvSpPr>
          <p:spPr bwMode="auto">
            <a:xfrm>
              <a:off x="5241181" y="3780879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会计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7" name="组合 506"/>
          <p:cNvGrpSpPr/>
          <p:nvPr/>
        </p:nvGrpSpPr>
        <p:grpSpPr>
          <a:xfrm>
            <a:off x="5000625" y="3695701"/>
            <a:ext cx="174625" cy="908050"/>
            <a:chOff x="5000625" y="3695701"/>
            <a:chExt cx="174625" cy="908050"/>
          </a:xfrm>
        </p:grpSpPr>
        <p:sp>
          <p:nvSpPr>
            <p:cNvPr id="348" name="Rectangle 347"/>
            <p:cNvSpPr>
              <a:spLocks noChangeArrowheads="1"/>
            </p:cNvSpPr>
            <p:nvPr/>
          </p:nvSpPr>
          <p:spPr bwMode="auto">
            <a:xfrm>
              <a:off x="500062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Rectangle 454"/>
            <p:cNvSpPr>
              <a:spLocks noChangeArrowheads="1"/>
            </p:cNvSpPr>
            <p:nvPr/>
          </p:nvSpPr>
          <p:spPr bwMode="auto">
            <a:xfrm>
              <a:off x="5010993" y="3780879"/>
              <a:ext cx="153888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文管中心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6" name="组合 505"/>
          <p:cNvGrpSpPr/>
          <p:nvPr/>
        </p:nvGrpSpPr>
        <p:grpSpPr>
          <a:xfrm>
            <a:off x="4770438" y="3695701"/>
            <a:ext cx="174625" cy="908050"/>
            <a:chOff x="4770438" y="3695701"/>
            <a:chExt cx="174625" cy="908050"/>
          </a:xfrm>
        </p:grpSpPr>
        <p:sp>
          <p:nvSpPr>
            <p:cNvPr id="347" name="Rectangle 346"/>
            <p:cNvSpPr>
              <a:spLocks noChangeArrowheads="1"/>
            </p:cNvSpPr>
            <p:nvPr/>
          </p:nvSpPr>
          <p:spPr bwMode="auto">
            <a:xfrm>
              <a:off x="47704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Rectangle 455"/>
            <p:cNvSpPr>
              <a:spLocks noChangeArrowheads="1"/>
            </p:cNvSpPr>
            <p:nvPr/>
          </p:nvSpPr>
          <p:spPr bwMode="auto">
            <a:xfrm>
              <a:off x="478080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电脑室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5" name="组合 504"/>
          <p:cNvGrpSpPr/>
          <p:nvPr/>
        </p:nvGrpSpPr>
        <p:grpSpPr>
          <a:xfrm>
            <a:off x="4540250" y="3695701"/>
            <a:ext cx="174625" cy="908050"/>
            <a:chOff x="4540250" y="3695701"/>
            <a:chExt cx="174625" cy="908050"/>
          </a:xfrm>
        </p:grpSpPr>
        <p:sp>
          <p:nvSpPr>
            <p:cNvPr id="346" name="Rectangle 345"/>
            <p:cNvSpPr>
              <a:spLocks noChangeArrowheads="1"/>
            </p:cNvSpPr>
            <p:nvPr/>
          </p:nvSpPr>
          <p:spPr bwMode="auto">
            <a:xfrm>
              <a:off x="454025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Rectangle 456"/>
            <p:cNvSpPr>
              <a:spLocks noChangeArrowheads="1"/>
            </p:cNvSpPr>
            <p:nvPr/>
          </p:nvSpPr>
          <p:spPr bwMode="auto">
            <a:xfrm>
              <a:off x="455061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总务室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4" name="组合 503"/>
          <p:cNvGrpSpPr/>
          <p:nvPr/>
        </p:nvGrpSpPr>
        <p:grpSpPr>
          <a:xfrm>
            <a:off x="4310063" y="3695701"/>
            <a:ext cx="174625" cy="908050"/>
            <a:chOff x="4310063" y="3695701"/>
            <a:chExt cx="174625" cy="908050"/>
          </a:xfrm>
        </p:grpSpPr>
        <p:sp>
          <p:nvSpPr>
            <p:cNvPr id="345" name="Rectangle 344"/>
            <p:cNvSpPr>
              <a:spLocks noChangeArrowheads="1"/>
            </p:cNvSpPr>
            <p:nvPr/>
          </p:nvSpPr>
          <p:spPr bwMode="auto">
            <a:xfrm>
              <a:off x="431006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Rectangle 457"/>
            <p:cNvSpPr>
              <a:spLocks noChangeArrowheads="1"/>
            </p:cNvSpPr>
            <p:nvPr/>
          </p:nvSpPr>
          <p:spPr bwMode="auto">
            <a:xfrm>
              <a:off x="432043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法务部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3" name="组合 502"/>
          <p:cNvGrpSpPr/>
          <p:nvPr/>
        </p:nvGrpSpPr>
        <p:grpSpPr>
          <a:xfrm>
            <a:off x="4079875" y="3695701"/>
            <a:ext cx="174625" cy="908050"/>
            <a:chOff x="4079875" y="3695701"/>
            <a:chExt cx="174625" cy="908050"/>
          </a:xfrm>
        </p:grpSpPr>
        <p:sp>
          <p:nvSpPr>
            <p:cNvPr id="344" name="Rectangle 343"/>
            <p:cNvSpPr>
              <a:spLocks noChangeArrowheads="1"/>
            </p:cNvSpPr>
            <p:nvPr/>
          </p:nvSpPr>
          <p:spPr bwMode="auto">
            <a:xfrm>
              <a:off x="40798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Rectangle 458"/>
            <p:cNvSpPr>
              <a:spLocks noChangeArrowheads="1"/>
            </p:cNvSpPr>
            <p:nvPr/>
          </p:nvSpPr>
          <p:spPr bwMode="auto">
            <a:xfrm>
              <a:off x="4090243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人力资源部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2" name="组合 501"/>
          <p:cNvGrpSpPr/>
          <p:nvPr/>
        </p:nvGrpSpPr>
        <p:grpSpPr>
          <a:xfrm>
            <a:off x="3848100" y="3695701"/>
            <a:ext cx="176213" cy="908050"/>
            <a:chOff x="3848100" y="3695701"/>
            <a:chExt cx="176213" cy="908050"/>
          </a:xfrm>
        </p:grpSpPr>
        <p:sp>
          <p:nvSpPr>
            <p:cNvPr id="343" name="Rectangle 342"/>
            <p:cNvSpPr>
              <a:spLocks noChangeArrowheads="1"/>
            </p:cNvSpPr>
            <p:nvPr/>
          </p:nvSpPr>
          <p:spPr bwMode="auto">
            <a:xfrm>
              <a:off x="3848100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Rectangle 459"/>
            <p:cNvSpPr>
              <a:spLocks noChangeArrowheads="1"/>
            </p:cNvSpPr>
            <p:nvPr/>
          </p:nvSpPr>
          <p:spPr bwMode="auto">
            <a:xfrm>
              <a:off x="3859262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1" name="组合 500"/>
          <p:cNvGrpSpPr/>
          <p:nvPr/>
        </p:nvGrpSpPr>
        <p:grpSpPr>
          <a:xfrm>
            <a:off x="3617913" y="3695701"/>
            <a:ext cx="174625" cy="908050"/>
            <a:chOff x="3617913" y="3695701"/>
            <a:chExt cx="174625" cy="908050"/>
          </a:xfrm>
        </p:grpSpPr>
        <p:sp>
          <p:nvSpPr>
            <p:cNvPr id="342" name="Rectangle 341"/>
            <p:cNvSpPr>
              <a:spLocks noChangeArrowheads="1"/>
            </p:cNvSpPr>
            <p:nvPr/>
          </p:nvSpPr>
          <p:spPr bwMode="auto">
            <a:xfrm>
              <a:off x="36179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Rectangle 460"/>
            <p:cNvSpPr>
              <a:spLocks noChangeArrowheads="1"/>
            </p:cNvSpPr>
            <p:nvPr/>
          </p:nvSpPr>
          <p:spPr bwMode="auto">
            <a:xfrm>
              <a:off x="362828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0" name="组合 499"/>
          <p:cNvGrpSpPr/>
          <p:nvPr/>
        </p:nvGrpSpPr>
        <p:grpSpPr>
          <a:xfrm>
            <a:off x="3387725" y="3695701"/>
            <a:ext cx="174625" cy="908050"/>
            <a:chOff x="3387725" y="3695701"/>
            <a:chExt cx="174625" cy="908050"/>
          </a:xfrm>
        </p:grpSpPr>
        <p:sp>
          <p:nvSpPr>
            <p:cNvPr id="341" name="Rectangle 340"/>
            <p:cNvSpPr>
              <a:spLocks noChangeArrowheads="1"/>
            </p:cNvSpPr>
            <p:nvPr/>
          </p:nvSpPr>
          <p:spPr bwMode="auto">
            <a:xfrm>
              <a:off x="338772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Rectangle 461"/>
            <p:cNvSpPr>
              <a:spLocks noChangeArrowheads="1"/>
            </p:cNvSpPr>
            <p:nvPr/>
          </p:nvSpPr>
          <p:spPr bwMode="auto">
            <a:xfrm>
              <a:off x="339809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9" name="组合 498"/>
          <p:cNvGrpSpPr/>
          <p:nvPr/>
        </p:nvGrpSpPr>
        <p:grpSpPr>
          <a:xfrm>
            <a:off x="3157538" y="3695701"/>
            <a:ext cx="174625" cy="908050"/>
            <a:chOff x="3157538" y="3695701"/>
            <a:chExt cx="174625" cy="908050"/>
          </a:xfrm>
        </p:grpSpPr>
        <p:sp>
          <p:nvSpPr>
            <p:cNvPr id="340" name="Rectangle 339"/>
            <p:cNvSpPr>
              <a:spLocks noChangeArrowheads="1"/>
            </p:cNvSpPr>
            <p:nvPr/>
          </p:nvSpPr>
          <p:spPr bwMode="auto">
            <a:xfrm>
              <a:off x="31575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Rectangle 462"/>
            <p:cNvSpPr>
              <a:spLocks noChangeArrowheads="1"/>
            </p:cNvSpPr>
            <p:nvPr/>
          </p:nvSpPr>
          <p:spPr bwMode="auto">
            <a:xfrm>
              <a:off x="316790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8" name="组合 497"/>
          <p:cNvGrpSpPr/>
          <p:nvPr/>
        </p:nvGrpSpPr>
        <p:grpSpPr>
          <a:xfrm>
            <a:off x="2927350" y="3695701"/>
            <a:ext cx="174625" cy="908050"/>
            <a:chOff x="2927350" y="3695701"/>
            <a:chExt cx="174625" cy="908050"/>
          </a:xfrm>
        </p:grpSpPr>
        <p:sp>
          <p:nvSpPr>
            <p:cNvPr id="339" name="Rectangle 338"/>
            <p:cNvSpPr>
              <a:spLocks noChangeArrowheads="1"/>
            </p:cNvSpPr>
            <p:nvPr/>
          </p:nvSpPr>
          <p:spPr bwMode="auto">
            <a:xfrm>
              <a:off x="292735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Rectangle 463"/>
            <p:cNvSpPr>
              <a:spLocks noChangeArrowheads="1"/>
            </p:cNvSpPr>
            <p:nvPr/>
          </p:nvSpPr>
          <p:spPr bwMode="auto">
            <a:xfrm>
              <a:off x="293771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化工厂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7" name="组合 496"/>
          <p:cNvGrpSpPr/>
          <p:nvPr/>
        </p:nvGrpSpPr>
        <p:grpSpPr>
          <a:xfrm>
            <a:off x="2697163" y="3695701"/>
            <a:ext cx="174625" cy="908050"/>
            <a:chOff x="2697163" y="3695701"/>
            <a:chExt cx="174625" cy="908050"/>
          </a:xfrm>
        </p:grpSpPr>
        <p:sp>
          <p:nvSpPr>
            <p:cNvPr id="338" name="Rectangle 337"/>
            <p:cNvSpPr>
              <a:spLocks noChangeArrowheads="1"/>
            </p:cNvSpPr>
            <p:nvPr/>
          </p:nvSpPr>
          <p:spPr bwMode="auto">
            <a:xfrm>
              <a:off x="269716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Rectangle 464"/>
            <p:cNvSpPr>
              <a:spLocks noChangeArrowheads="1"/>
            </p:cNvSpPr>
            <p:nvPr/>
          </p:nvSpPr>
          <p:spPr bwMode="auto">
            <a:xfrm>
              <a:off x="270753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电子厂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6" name="组合 495"/>
          <p:cNvGrpSpPr/>
          <p:nvPr/>
        </p:nvGrpSpPr>
        <p:grpSpPr>
          <a:xfrm>
            <a:off x="2466975" y="3695701"/>
            <a:ext cx="174625" cy="908050"/>
            <a:chOff x="2466975" y="3695701"/>
            <a:chExt cx="174625" cy="908050"/>
          </a:xfrm>
        </p:grpSpPr>
        <p:sp>
          <p:nvSpPr>
            <p:cNvPr id="337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Rectangle 465"/>
            <p:cNvSpPr>
              <a:spLocks noChangeArrowheads="1"/>
            </p:cNvSpPr>
            <p:nvPr/>
          </p:nvSpPr>
          <p:spPr bwMode="auto">
            <a:xfrm>
              <a:off x="247734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5" name="组合 494"/>
          <p:cNvGrpSpPr/>
          <p:nvPr/>
        </p:nvGrpSpPr>
        <p:grpSpPr>
          <a:xfrm>
            <a:off x="2236788" y="3695701"/>
            <a:ext cx="174625" cy="908050"/>
            <a:chOff x="2236788" y="3695701"/>
            <a:chExt cx="174625" cy="908050"/>
          </a:xfrm>
        </p:grpSpPr>
        <p:sp>
          <p:nvSpPr>
            <p:cNvPr id="336" name="Rectangle 335"/>
            <p:cNvSpPr>
              <a:spLocks noChangeArrowheads="1"/>
            </p:cNvSpPr>
            <p:nvPr/>
          </p:nvSpPr>
          <p:spPr bwMode="auto">
            <a:xfrm>
              <a:off x="223678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Rectangle 466"/>
            <p:cNvSpPr>
              <a:spLocks noChangeArrowheads="1"/>
            </p:cNvSpPr>
            <p:nvPr/>
          </p:nvSpPr>
          <p:spPr bwMode="auto">
            <a:xfrm>
              <a:off x="2247156" y="3780879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仓库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4" name="组合 493"/>
          <p:cNvGrpSpPr/>
          <p:nvPr/>
        </p:nvGrpSpPr>
        <p:grpSpPr>
          <a:xfrm>
            <a:off x="2006600" y="3695701"/>
            <a:ext cx="174625" cy="908050"/>
            <a:chOff x="2006600" y="3695701"/>
            <a:chExt cx="174625" cy="908050"/>
          </a:xfrm>
        </p:grpSpPr>
        <p:sp>
          <p:nvSpPr>
            <p:cNvPr id="335" name="Rectangle 334"/>
            <p:cNvSpPr>
              <a:spLocks noChangeArrowheads="1"/>
            </p:cNvSpPr>
            <p:nvPr/>
          </p:nvSpPr>
          <p:spPr bwMode="auto">
            <a:xfrm>
              <a:off x="200660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Rectangle 467"/>
            <p:cNvSpPr>
              <a:spLocks noChangeArrowheads="1"/>
            </p:cNvSpPr>
            <p:nvPr/>
          </p:nvSpPr>
          <p:spPr bwMode="auto">
            <a:xfrm>
              <a:off x="201696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采购部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3" name="组合 492"/>
          <p:cNvGrpSpPr/>
          <p:nvPr/>
        </p:nvGrpSpPr>
        <p:grpSpPr>
          <a:xfrm>
            <a:off x="1776413" y="3695701"/>
            <a:ext cx="174625" cy="908050"/>
            <a:chOff x="1776413" y="3695701"/>
            <a:chExt cx="174625" cy="908050"/>
          </a:xfrm>
        </p:grpSpPr>
        <p:sp>
          <p:nvSpPr>
            <p:cNvPr id="334" name="Rectangle 333"/>
            <p:cNvSpPr>
              <a:spLocks noChangeArrowheads="1"/>
            </p:cNvSpPr>
            <p:nvPr/>
          </p:nvSpPr>
          <p:spPr bwMode="auto">
            <a:xfrm>
              <a:off x="17764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Rectangle 468"/>
            <p:cNvSpPr>
              <a:spLocks noChangeArrowheads="1"/>
            </p:cNvSpPr>
            <p:nvPr/>
          </p:nvSpPr>
          <p:spPr bwMode="auto">
            <a:xfrm>
              <a:off x="1786781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化工开发部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8" name="组合 487"/>
          <p:cNvGrpSpPr/>
          <p:nvPr/>
        </p:nvGrpSpPr>
        <p:grpSpPr>
          <a:xfrm>
            <a:off x="1544638" y="3695701"/>
            <a:ext cx="176213" cy="908050"/>
            <a:chOff x="1544638" y="3695701"/>
            <a:chExt cx="176213" cy="908050"/>
          </a:xfrm>
        </p:grpSpPr>
        <p:sp>
          <p:nvSpPr>
            <p:cNvPr id="333" name="Rectangle 332"/>
            <p:cNvSpPr>
              <a:spLocks noChangeArrowheads="1"/>
            </p:cNvSpPr>
            <p:nvPr/>
          </p:nvSpPr>
          <p:spPr bwMode="auto">
            <a:xfrm>
              <a:off x="1544638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Rectangle 469"/>
            <p:cNvSpPr>
              <a:spLocks noChangeArrowheads="1"/>
            </p:cNvSpPr>
            <p:nvPr/>
          </p:nvSpPr>
          <p:spPr bwMode="auto">
            <a:xfrm>
              <a:off x="1555800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电子开发部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3" name="组合 472"/>
          <p:cNvGrpSpPr/>
          <p:nvPr/>
        </p:nvGrpSpPr>
        <p:grpSpPr>
          <a:xfrm>
            <a:off x="3846513" y="915988"/>
            <a:ext cx="1062038" cy="206375"/>
            <a:chOff x="3846513" y="915988"/>
            <a:chExt cx="1062038" cy="206375"/>
          </a:xfrm>
        </p:grpSpPr>
        <p:sp>
          <p:nvSpPr>
            <p:cNvPr id="319" name="Rectangle 318"/>
            <p:cNvSpPr>
              <a:spLocks noChangeArrowheads="1"/>
            </p:cNvSpPr>
            <p:nvPr/>
          </p:nvSpPr>
          <p:spPr bwMode="auto">
            <a:xfrm>
              <a:off x="3846513" y="915988"/>
              <a:ext cx="1062038" cy="2063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Rectangle 429"/>
            <p:cNvSpPr>
              <a:spLocks noChangeArrowheads="1"/>
            </p:cNvSpPr>
            <p:nvPr/>
          </p:nvSpPr>
          <p:spPr bwMode="auto">
            <a:xfrm>
              <a:off x="4156075" y="934536"/>
              <a:ext cx="5588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董事会</a:t>
              </a:r>
              <a:endParaRPr 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5143500"/>
          </a:xfrm>
          <a:prstGeom prst="rect">
            <a:avLst/>
          </a:prstGeom>
        </p:spPr>
      </p:pic>
      <p:sp>
        <p:nvSpPr>
          <p:cNvPr id="12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</a:t>
            </a:r>
          </a:p>
        </p:txBody>
      </p:sp>
      <p:sp>
        <p:nvSpPr>
          <p:cNvPr id="21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项目来源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项目解决的问题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行业前景</a:t>
            </a:r>
          </a:p>
        </p:txBody>
      </p:sp>
      <p:sp>
        <p:nvSpPr>
          <p:cNvPr id="28" name="KSO_Shape"/>
          <p:cNvSpPr>
            <a:spLocks noChangeAspect="1"/>
          </p:cNvSpPr>
          <p:nvPr/>
        </p:nvSpPr>
        <p:spPr bwMode="auto">
          <a:xfrm>
            <a:off x="4204360" y="1930393"/>
            <a:ext cx="725605" cy="61797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</a:p>
        </p:txBody>
      </p:sp>
      <p:sp>
        <p:nvSpPr>
          <p:cNvPr id="32" name="文本框 9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21" grpId="0" animBg="1"/>
      <p:bldP spid="23" grpId="0"/>
      <p:bldP spid="24" grpId="0"/>
      <p:bldP spid="25" grpId="0"/>
      <p:bldP spid="26" grpId="0"/>
      <p:bldP spid="28" grpId="0" animBg="1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222222"/>
</p:tagLst>
</file>

<file path=ppt/theme/theme1.xml><?xml version="1.0" encoding="utf-8"?>
<a:theme xmlns:a="http://schemas.openxmlformats.org/drawingml/2006/main" name="亮亮图文旗舰店https://liangliangtuwen.tmall.com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3241</Words>
  <Application>Microsoft Office PowerPoint</Application>
  <PresentationFormat>全屏显示(16:9)</PresentationFormat>
  <Paragraphs>475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Arial Unicode MS</vt:lpstr>
      <vt:lpstr>Kozuka Gothic Pr6N M</vt:lpstr>
      <vt:lpstr>Swis721 Th BT</vt:lpstr>
      <vt:lpstr>Swiss911 XCm BT</vt:lpstr>
      <vt:lpstr>方正兰亭特黑_GBK</vt:lpstr>
      <vt:lpstr>方正兰亭纤黑简体</vt:lpstr>
      <vt:lpstr>微软雅黑</vt:lpstr>
      <vt:lpstr>微软雅黑 Light</vt:lpstr>
      <vt:lpstr>Arial</vt:lpstr>
      <vt:lpstr>Calibri</vt:lpstr>
      <vt:lpstr>LilyUPC</vt:lpstr>
      <vt:lpstr>Wingdings</vt:lpstr>
      <vt:lpstr>亮亮图文旗舰店https://liangliangtuwen.tmall.com</vt:lpstr>
      <vt:lpstr>PowerPoint 演示文稿</vt:lpstr>
      <vt:lpstr>PowerPoint 演示文稿</vt:lpstr>
      <vt:lpstr>PowerPoint 演示文稿</vt:lpstr>
      <vt:lpstr>公司简介</vt:lpstr>
      <vt:lpstr>团队介绍</vt:lpstr>
      <vt:lpstr>核心成员介绍</vt:lpstr>
      <vt:lpstr>主要人员构成</vt:lpstr>
      <vt:lpstr>组织架构</vt:lpstr>
      <vt:lpstr>PowerPoint 演示文稿</vt:lpstr>
      <vt:lpstr>项目来源</vt:lpstr>
      <vt:lpstr>需求分析</vt:lpstr>
      <vt:lpstr>项目解决了什么问题</vt:lpstr>
      <vt:lpstr>行业前景</vt:lpstr>
      <vt:lpstr>竞争对手</vt:lpstr>
      <vt:lpstr>可行性分析</vt:lpstr>
      <vt:lpstr>PowerPoint 演示文稿</vt:lpstr>
      <vt:lpstr>产品概述</vt:lpstr>
      <vt:lpstr>产品形式</vt:lpstr>
      <vt:lpstr>网络营销方案</vt:lpstr>
      <vt:lpstr>地面推广方案</vt:lpstr>
      <vt:lpstr>代理推广</vt:lpstr>
      <vt:lpstr>利润分析</vt:lpstr>
      <vt:lpstr>PowerPoint 演示文稿</vt:lpstr>
      <vt:lpstr>公司战略目标</vt:lpstr>
      <vt:lpstr>五年发展规划</vt:lpstr>
      <vt:lpstr>短期盈利计划</vt:lpstr>
      <vt:lpstr>产品开发计划</vt:lpstr>
      <vt:lpstr>市场拓展计划</vt:lpstr>
      <vt:lpstr>PowerPoint 演示文稿</vt:lpstr>
      <vt:lpstr>单击此处添加标题文本</vt:lpstr>
      <vt:lpstr>单击此处添加标题文本</vt:lpstr>
      <vt:lpstr>单击此处添加标题文本</vt:lpstr>
      <vt:lpstr>融资用途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/>
  <dc:description>第一PPT模板网-WWW.1PPT.COM</dc:description>
  <cp:lastModifiedBy>天 下</cp:lastModifiedBy>
  <cp:revision>305</cp:revision>
  <dcterms:created xsi:type="dcterms:W3CDTF">2015-04-24T01:01:00Z</dcterms:created>
  <dcterms:modified xsi:type="dcterms:W3CDTF">2021-01-05T13:00:25Z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