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18" r:id="rId2"/>
    <p:sldId id="320" r:id="rId3"/>
    <p:sldId id="322" r:id="rId4"/>
    <p:sldId id="290" r:id="rId5"/>
    <p:sldId id="292" r:id="rId6"/>
    <p:sldId id="293" r:id="rId7"/>
    <p:sldId id="323" r:id="rId8"/>
    <p:sldId id="294" r:id="rId9"/>
    <p:sldId id="295" r:id="rId10"/>
    <p:sldId id="297" r:id="rId11"/>
    <p:sldId id="296" r:id="rId12"/>
    <p:sldId id="298" r:id="rId13"/>
    <p:sldId id="324" r:id="rId14"/>
    <p:sldId id="299" r:id="rId15"/>
    <p:sldId id="325" r:id="rId16"/>
    <p:sldId id="300" r:id="rId17"/>
    <p:sldId id="302" r:id="rId18"/>
    <p:sldId id="32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F0FF"/>
    <a:srgbClr val="8D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2" d="100"/>
          <a:sy n="62" d="100"/>
        </p:scale>
        <p:origin x="328"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1A46F-6787-45AC-BEF6-F46ECD6BC58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7CB5C-1AC4-441E-B9D9-BD03A348D7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EE1133-4656-4FD2-824C-22E6E43BC584}"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1220647-C51A-4D9B-919D-1F6479E79CAB}"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218E3F4-8B69-4682-8184-95986E13E79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a:off x="783772" y="2049506"/>
            <a:ext cx="6222986" cy="3120438"/>
          </a:xfrm>
          <a:custGeom>
            <a:avLst/>
            <a:gdLst>
              <a:gd name="connsiteX0" fmla="*/ 0 w 6769100"/>
              <a:gd name="connsiteY0" fmla="*/ 0 h 2879724"/>
              <a:gd name="connsiteX1" fmla="*/ 6769100 w 6769100"/>
              <a:gd name="connsiteY1" fmla="*/ 0 h 2879724"/>
              <a:gd name="connsiteX2" fmla="*/ 6769100 w 6769100"/>
              <a:gd name="connsiteY2" fmla="*/ 2879724 h 2879724"/>
              <a:gd name="connsiteX3" fmla="*/ 6574071 w 6769100"/>
              <a:gd name="connsiteY3" fmla="*/ 2879724 h 2879724"/>
              <a:gd name="connsiteX4" fmla="*/ 6574071 w 6769100"/>
              <a:gd name="connsiteY4" fmla="*/ 2022761 h 2879724"/>
              <a:gd name="connsiteX5" fmla="*/ 5907894 w 6769100"/>
              <a:gd name="connsiteY5" fmla="*/ 2022761 h 2879724"/>
              <a:gd name="connsiteX6" fmla="*/ 5907894 w 6769100"/>
              <a:gd name="connsiteY6" fmla="*/ 2879724 h 2879724"/>
              <a:gd name="connsiteX7" fmla="*/ 0 w 6769100"/>
              <a:gd name="connsiteY7" fmla="*/ 2879724 h 2879724"/>
              <a:gd name="connsiteX0-1" fmla="*/ 0 w 6769100"/>
              <a:gd name="connsiteY0-2" fmla="*/ 0 h 2879724"/>
              <a:gd name="connsiteX1-3" fmla="*/ 6769100 w 6769100"/>
              <a:gd name="connsiteY1-4" fmla="*/ 0 h 2879724"/>
              <a:gd name="connsiteX2-5" fmla="*/ 6769100 w 6769100"/>
              <a:gd name="connsiteY2-6" fmla="*/ 2879724 h 2879724"/>
              <a:gd name="connsiteX3-7" fmla="*/ 6574071 w 6769100"/>
              <a:gd name="connsiteY3-8" fmla="*/ 2879724 h 2879724"/>
              <a:gd name="connsiteX4-9" fmla="*/ 5907894 w 6769100"/>
              <a:gd name="connsiteY4-10" fmla="*/ 2022761 h 2879724"/>
              <a:gd name="connsiteX5-11" fmla="*/ 5907894 w 6769100"/>
              <a:gd name="connsiteY5-12" fmla="*/ 2879724 h 2879724"/>
              <a:gd name="connsiteX6-13" fmla="*/ 0 w 6769100"/>
              <a:gd name="connsiteY6-14" fmla="*/ 2879724 h 2879724"/>
              <a:gd name="connsiteX7-15" fmla="*/ 0 w 6769100"/>
              <a:gd name="connsiteY7-16" fmla="*/ 0 h 2879724"/>
              <a:gd name="connsiteX0-17" fmla="*/ 0 w 6769100"/>
              <a:gd name="connsiteY0-18" fmla="*/ 0 h 2879724"/>
              <a:gd name="connsiteX1-19" fmla="*/ 6769100 w 6769100"/>
              <a:gd name="connsiteY1-20" fmla="*/ 0 h 2879724"/>
              <a:gd name="connsiteX2-21" fmla="*/ 6769100 w 6769100"/>
              <a:gd name="connsiteY2-22" fmla="*/ 2879724 h 2879724"/>
              <a:gd name="connsiteX3-23" fmla="*/ 5907894 w 6769100"/>
              <a:gd name="connsiteY3-24" fmla="*/ 2022761 h 2879724"/>
              <a:gd name="connsiteX4-25" fmla="*/ 5907894 w 6769100"/>
              <a:gd name="connsiteY4-26" fmla="*/ 2879724 h 2879724"/>
              <a:gd name="connsiteX5-27" fmla="*/ 0 w 6769100"/>
              <a:gd name="connsiteY5-28" fmla="*/ 2879724 h 2879724"/>
              <a:gd name="connsiteX6-29" fmla="*/ 0 w 6769100"/>
              <a:gd name="connsiteY6-30" fmla="*/ 0 h 2879724"/>
              <a:gd name="connsiteX0-31" fmla="*/ 5907894 w 6769100"/>
              <a:gd name="connsiteY0-32" fmla="*/ 2022761 h 2879724"/>
              <a:gd name="connsiteX1-33" fmla="*/ 5907894 w 6769100"/>
              <a:gd name="connsiteY1-34" fmla="*/ 2879724 h 2879724"/>
              <a:gd name="connsiteX2-35" fmla="*/ 0 w 6769100"/>
              <a:gd name="connsiteY2-36" fmla="*/ 2879724 h 2879724"/>
              <a:gd name="connsiteX3-37" fmla="*/ 0 w 6769100"/>
              <a:gd name="connsiteY3-38" fmla="*/ 0 h 2879724"/>
              <a:gd name="connsiteX4-39" fmla="*/ 6769100 w 6769100"/>
              <a:gd name="connsiteY4-40" fmla="*/ 0 h 2879724"/>
              <a:gd name="connsiteX5-41" fmla="*/ 6769100 w 6769100"/>
              <a:gd name="connsiteY5-42" fmla="*/ 2879724 h 2879724"/>
              <a:gd name="connsiteX6-43" fmla="*/ 5999334 w 6769100"/>
              <a:gd name="connsiteY6-44" fmla="*/ 2114201 h 2879724"/>
              <a:gd name="connsiteX0-45" fmla="*/ 5907894 w 6769100"/>
              <a:gd name="connsiteY0-46" fmla="*/ 2022761 h 2879724"/>
              <a:gd name="connsiteX1-47" fmla="*/ 5907894 w 6769100"/>
              <a:gd name="connsiteY1-48" fmla="*/ 2879724 h 2879724"/>
              <a:gd name="connsiteX2-49" fmla="*/ 0 w 6769100"/>
              <a:gd name="connsiteY2-50" fmla="*/ 2879724 h 2879724"/>
              <a:gd name="connsiteX3-51" fmla="*/ 0 w 6769100"/>
              <a:gd name="connsiteY3-52" fmla="*/ 0 h 2879724"/>
              <a:gd name="connsiteX4-53" fmla="*/ 6769100 w 6769100"/>
              <a:gd name="connsiteY4-54" fmla="*/ 0 h 2879724"/>
              <a:gd name="connsiteX5-55" fmla="*/ 6769100 w 6769100"/>
              <a:gd name="connsiteY5-56" fmla="*/ 2879724 h 2879724"/>
              <a:gd name="connsiteX0-57" fmla="*/ 5907894 w 6769100"/>
              <a:gd name="connsiteY0-58" fmla="*/ 2022761 h 3329429"/>
              <a:gd name="connsiteX1-59" fmla="*/ 5907894 w 6769100"/>
              <a:gd name="connsiteY1-60" fmla="*/ 2879724 h 3329429"/>
              <a:gd name="connsiteX2-61" fmla="*/ 0 w 6769100"/>
              <a:gd name="connsiteY2-62" fmla="*/ 2879724 h 3329429"/>
              <a:gd name="connsiteX3-63" fmla="*/ 0 w 6769100"/>
              <a:gd name="connsiteY3-64" fmla="*/ 0 h 3329429"/>
              <a:gd name="connsiteX4-65" fmla="*/ 6769100 w 6769100"/>
              <a:gd name="connsiteY4-66" fmla="*/ 0 h 3329429"/>
              <a:gd name="connsiteX5-67" fmla="*/ 6754110 w 6769100"/>
              <a:gd name="connsiteY5-68" fmla="*/ 3329429 h 3329429"/>
              <a:gd name="connsiteX0-69" fmla="*/ 5907894 w 6773713"/>
              <a:gd name="connsiteY0-70" fmla="*/ 2022761 h 3329429"/>
              <a:gd name="connsiteX1-71" fmla="*/ 5907894 w 6773713"/>
              <a:gd name="connsiteY1-72" fmla="*/ 2879724 h 3329429"/>
              <a:gd name="connsiteX2-73" fmla="*/ 0 w 6773713"/>
              <a:gd name="connsiteY2-74" fmla="*/ 2879724 h 3329429"/>
              <a:gd name="connsiteX3-75" fmla="*/ 0 w 6773713"/>
              <a:gd name="connsiteY3-76" fmla="*/ 0 h 3329429"/>
              <a:gd name="connsiteX4-77" fmla="*/ 6769100 w 6773713"/>
              <a:gd name="connsiteY4-78" fmla="*/ 0 h 3329429"/>
              <a:gd name="connsiteX5-79" fmla="*/ 6772582 w 6773713"/>
              <a:gd name="connsiteY5-80" fmla="*/ 3329429 h 33294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773713" h="3329429">
                <a:moveTo>
                  <a:pt x="5907894" y="2022761"/>
                </a:moveTo>
                <a:lnTo>
                  <a:pt x="5907894" y="2879724"/>
                </a:lnTo>
                <a:lnTo>
                  <a:pt x="0" y="2879724"/>
                </a:lnTo>
                <a:lnTo>
                  <a:pt x="0" y="0"/>
                </a:lnTo>
                <a:lnTo>
                  <a:pt x="6769100" y="0"/>
                </a:lnTo>
                <a:cubicBezTo>
                  <a:pt x="6764103" y="1109810"/>
                  <a:pt x="6777579" y="2219619"/>
                  <a:pt x="6772582" y="3329429"/>
                </a:cubicBezTo>
              </a:path>
            </a:pathLst>
          </a:custGeom>
          <a:noFill/>
          <a:ln w="38100">
            <a:solidFill>
              <a:srgbClr val="8DF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7586" y="1049343"/>
            <a:ext cx="4383313" cy="5149794"/>
          </a:xfrm>
          <a:prstGeom prst="rect">
            <a:avLst/>
          </a:prstGeom>
        </p:spPr>
      </p:pic>
      <p:sp>
        <p:nvSpPr>
          <p:cNvPr id="12" name="Rectangle 18"/>
          <p:cNvSpPr>
            <a:spLocks noChangeArrowheads="1"/>
          </p:cNvSpPr>
          <p:nvPr/>
        </p:nvSpPr>
        <p:spPr bwMode="auto">
          <a:xfrm>
            <a:off x="1047372" y="2439318"/>
            <a:ext cx="55399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09600"/>
            <a:r>
              <a:rPr lang="zh-CN" altLang="en-US" sz="48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首届“互联网</a:t>
            </a:r>
            <a:r>
              <a:rPr lang="en-US" altLang="zh-CN" sz="48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p>
          <a:p>
            <a:pPr defTabSz="609600"/>
            <a:r>
              <a:rPr lang="zh-CN" altLang="en-US" sz="48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大学生创新创业大赛</a:t>
            </a:r>
          </a:p>
        </p:txBody>
      </p:sp>
      <p:sp>
        <p:nvSpPr>
          <p:cNvPr id="14" name="Rectangle 20"/>
          <p:cNvSpPr>
            <a:spLocks noChangeArrowheads="1"/>
          </p:cNvSpPr>
          <p:nvPr/>
        </p:nvSpPr>
        <p:spPr bwMode="auto">
          <a:xfrm>
            <a:off x="1047371" y="5046833"/>
            <a:ext cx="3482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汇报人：</a:t>
            </a:r>
            <a:r>
              <a:rPr lang="en-US" altLang="zh-CN"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xiazaii       </a:t>
            </a:r>
            <a:r>
              <a:rPr lang="zh-CN" altLang="en-US"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时间：</a:t>
            </a:r>
            <a:r>
              <a:rPr lang="en-US" altLang="zh-CN"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2020.X.XX</a:t>
            </a:r>
            <a:endParaRPr lang="zh-CN" altLang="en-US" sz="1600" dirty="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endParaRPr>
          </a:p>
        </p:txBody>
      </p:sp>
      <p:sp>
        <p:nvSpPr>
          <p:cNvPr id="18" name="Rectangle 18"/>
          <p:cNvSpPr>
            <a:spLocks noChangeArrowheads="1"/>
          </p:cNvSpPr>
          <p:nvPr/>
        </p:nvSpPr>
        <p:spPr bwMode="auto">
          <a:xfrm>
            <a:off x="1047371" y="1173917"/>
            <a:ext cx="22592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609600"/>
            <a:r>
              <a:rPr lang="en-US" altLang="zh-CN" sz="6000" dirty="0" err="1">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20XX</a:t>
            </a:r>
            <a:endParaRPr lang="zh-CN" altLang="en-US" sz="60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endParaRPr>
          </a:p>
        </p:txBody>
      </p:sp>
      <p:sp>
        <p:nvSpPr>
          <p:cNvPr id="2" name="椭圆 1"/>
          <p:cNvSpPr/>
          <p:nvPr/>
        </p:nvSpPr>
        <p:spPr>
          <a:xfrm>
            <a:off x="6916270" y="5112009"/>
            <a:ext cx="180975" cy="180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8"/>
          <p:cNvSpPr>
            <a:spLocks noChangeArrowheads="1"/>
          </p:cNvSpPr>
          <p:nvPr/>
        </p:nvSpPr>
        <p:spPr bwMode="auto">
          <a:xfrm>
            <a:off x="1047371" y="4023750"/>
            <a:ext cx="4826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609600"/>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比赛内容</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比赛时间</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赛事行程</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比赛开始</a:t>
            </a:r>
          </a:p>
        </p:txBody>
      </p:sp>
      <p:pic>
        <p:nvPicPr>
          <p:cNvPr id="5" name="pd-5b766fc50add64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69526" y="-1056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heel(1)">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P spid="12" grpId="0"/>
      <p:bldP spid="14" grpId="0"/>
      <p:bldP spid="18" grpId="0"/>
      <p:bldP spid="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8548" y="908720"/>
            <a:ext cx="5929354"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）第二产业</a:t>
            </a:r>
          </a:p>
        </p:txBody>
      </p:sp>
      <p:sp>
        <p:nvSpPr>
          <p:cNvPr id="4" name="TextBox 3"/>
          <p:cNvSpPr txBox="1"/>
          <p:nvPr/>
        </p:nvSpPr>
        <p:spPr>
          <a:xfrm>
            <a:off x="911424" y="1860754"/>
            <a:ext cx="5786478" cy="3242170"/>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         互联网</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工业，在“互联网</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和“中国制造</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2025</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规划”等多重政策红利刺激下，据测算，未来</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20</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年，中国工业互联网发展至少可带来</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3</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万亿美元左右</a:t>
            </a:r>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GDP</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增量。</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357" y="1555051"/>
            <a:ext cx="5840453" cy="5163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7888" y="2905780"/>
            <a:ext cx="635798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从生产上讲，“物联网</a:t>
            </a: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工业” </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p>
        </p:txBody>
      </p:sp>
      <p:sp>
        <p:nvSpPr>
          <p:cNvPr id="6" name="TextBox 5"/>
          <p:cNvSpPr txBox="1"/>
          <p:nvPr/>
        </p:nvSpPr>
        <p:spPr>
          <a:xfrm>
            <a:off x="5087888" y="3811320"/>
            <a:ext cx="6858048"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从研发销售上讲，“移动互联网</a:t>
            </a: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工业”。</a:t>
            </a:r>
            <a:endPar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3" y="2048339"/>
            <a:ext cx="6240389" cy="3972949"/>
          </a:xfrm>
          <a:prstGeom prst="rect">
            <a:avLst/>
          </a:prstGeom>
        </p:spPr>
      </p:pic>
      <p:sp>
        <p:nvSpPr>
          <p:cNvPr id="7" name="TextBox 2"/>
          <p:cNvSpPr txBox="1"/>
          <p:nvPr/>
        </p:nvSpPr>
        <p:spPr>
          <a:xfrm>
            <a:off x="768548" y="908720"/>
            <a:ext cx="5929354"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）第二产业</a:t>
            </a: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408" y="591205"/>
            <a:ext cx="5929354"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3</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）第三产业</a:t>
            </a:r>
          </a:p>
        </p:txBody>
      </p:sp>
      <p:sp>
        <p:nvSpPr>
          <p:cNvPr id="4" name="TextBox 3"/>
          <p:cNvSpPr txBox="1"/>
          <p:nvPr/>
        </p:nvSpPr>
        <p:spPr>
          <a:xfrm>
            <a:off x="-343520" y="1570118"/>
            <a:ext cx="7715304" cy="1307537"/>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         </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互联网＋服务业</a:t>
            </a: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潜力无限。</a:t>
            </a:r>
          </a:p>
          <a:p>
            <a:pPr algn="just">
              <a:lnSpc>
                <a:spcPct val="150000"/>
              </a:lnSpc>
            </a:pPr>
            <a:endPar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endParaRPr>
          </a:p>
        </p:txBody>
      </p:sp>
      <p:sp>
        <p:nvSpPr>
          <p:cNvPr id="5" name="TextBox 4"/>
          <p:cNvSpPr txBox="1"/>
          <p:nvPr/>
        </p:nvSpPr>
        <p:spPr>
          <a:xfrm>
            <a:off x="172998" y="2826829"/>
            <a:ext cx="564360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网上外卖：美团外卖，饿了么</a:t>
            </a:r>
          </a:p>
        </p:txBody>
      </p:sp>
      <p:sp>
        <p:nvSpPr>
          <p:cNvPr id="6" name="TextBox 5"/>
          <p:cNvSpPr txBox="1"/>
          <p:nvPr/>
        </p:nvSpPr>
        <p:spPr>
          <a:xfrm>
            <a:off x="321630" y="4084053"/>
            <a:ext cx="564360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团         购：百度糯米，大众点评</a:t>
            </a:r>
          </a:p>
        </p:txBody>
      </p:sp>
      <p:sp>
        <p:nvSpPr>
          <p:cNvPr id="7" name="TextBox 6"/>
          <p:cNvSpPr txBox="1"/>
          <p:nvPr/>
        </p:nvSpPr>
        <p:spPr>
          <a:xfrm>
            <a:off x="474030" y="5552062"/>
            <a:ext cx="564360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3.</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网上购书：亚马逊，当当网</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326" y="858325"/>
            <a:ext cx="6010644" cy="5499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768722" y="1689813"/>
            <a:ext cx="2787804" cy="3275289"/>
          </a:xfrm>
          <a:prstGeom prst="rect">
            <a:avLst/>
          </a:prstGeom>
        </p:spPr>
      </p:pic>
      <p:sp>
        <p:nvSpPr>
          <p:cNvPr id="68" name="文本框 67"/>
          <p:cNvSpPr txBox="1"/>
          <p:nvPr/>
        </p:nvSpPr>
        <p:spPr>
          <a:xfrm>
            <a:off x="572920" y="2773460"/>
            <a:ext cx="3378411" cy="1107996"/>
          </a:xfrm>
          <a:prstGeom prst="rect">
            <a:avLst/>
          </a:prstGeom>
          <a:noFill/>
          <a:effectLst/>
        </p:spPr>
        <p:txBody>
          <a:bodyPr wrap="square" rtlCol="0">
            <a:spAutoFit/>
          </a:bodyPr>
          <a:lstStyle/>
          <a:p>
            <a:pPr algn="ctr"/>
            <a:r>
              <a:rPr lang="zh-CN" altLang="en-US" sz="6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第三章</a:t>
            </a:r>
          </a:p>
        </p:txBody>
      </p:sp>
      <p:sp>
        <p:nvSpPr>
          <p:cNvPr id="69" name="文本框 68"/>
          <p:cNvSpPr txBox="1"/>
          <p:nvPr/>
        </p:nvSpPr>
        <p:spPr>
          <a:xfrm>
            <a:off x="6573358" y="2619572"/>
            <a:ext cx="4357283" cy="707886"/>
          </a:xfrm>
          <a:prstGeom prst="rect">
            <a:avLst/>
          </a:prstGeom>
          <a:noFill/>
        </p:spPr>
        <p:txBody>
          <a:bodyPr wrap="none" rtlCol="0">
            <a:spAutoFit/>
          </a:bodyPr>
          <a:lstStyle/>
          <a:p>
            <a:pPr defTabSz="450215">
              <a:defRPr/>
            </a:pP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“互联网</a:t>
            </a:r>
            <a:r>
              <a:rPr kumimoji="1" lang="en-US" altLang="zh-CN"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新业态</a:t>
            </a:r>
          </a:p>
        </p:txBody>
      </p:sp>
      <p:sp>
        <p:nvSpPr>
          <p:cNvPr id="70" name="矩形 69"/>
          <p:cNvSpPr/>
          <p:nvPr/>
        </p:nvSpPr>
        <p:spPr>
          <a:xfrm>
            <a:off x="6633381" y="3429000"/>
            <a:ext cx="3802392" cy="294568"/>
          </a:xfrm>
          <a:prstGeom prst="rect">
            <a:avLst/>
          </a:prstGeom>
        </p:spPr>
        <p:txBody>
          <a:bodyPr wrap="square">
            <a:spAutoFit/>
          </a:bodyPr>
          <a:lstStyle/>
          <a:p>
            <a:r>
              <a:rPr lang="en-US" altLang="zh-CN" sz="1315" spc="788" dirty="0">
                <a:solidFill>
                  <a:schemeClr val="tx1">
                    <a:lumMod val="85000"/>
                    <a:lumOff val="15000"/>
                  </a:schemeClr>
                </a:solidFill>
                <a:latin typeface="iekie jianyuanti" panose="02010601030101010101" pitchFamily="2" charset="-122"/>
                <a:ea typeface="iekie jianyuanti" panose="02010601030101010101" pitchFamily="2" charset="-122"/>
                <a:sym typeface="iekie jianyuanti" panose="02010601030101010101" pitchFamily="2" charset="-122"/>
              </a:rPr>
              <a:t>COMPANY PROFILE</a:t>
            </a:r>
          </a:p>
        </p:txBody>
      </p:sp>
      <p:sp>
        <p:nvSpPr>
          <p:cNvPr id="71" name="TextBox 10"/>
          <p:cNvSpPr txBox="1"/>
          <p:nvPr/>
        </p:nvSpPr>
        <p:spPr>
          <a:xfrm>
            <a:off x="6661661" y="3723568"/>
            <a:ext cx="4528853" cy="552459"/>
          </a:xfrm>
          <a:prstGeom prst="rect">
            <a:avLst/>
          </a:prstGeom>
          <a:noFill/>
        </p:spPr>
        <p:txBody>
          <a:bodyPr wrap="square" rtlCol="0">
            <a:spAutoFit/>
          </a:bodyPr>
          <a:lstStyle/>
          <a:p>
            <a:pPr>
              <a:lnSpc>
                <a:spcPct val="150000"/>
              </a:lnSpc>
            </a:pPr>
            <a:r>
              <a:rPr lang="en-US" sz="1050" spc="198" dirty="0">
                <a:solidFill>
                  <a:schemeClr val="tx1">
                    <a:lumMod val="85000"/>
                    <a:lumOff val="15000"/>
                  </a:schemeClr>
                </a:solidFill>
                <a:latin typeface="iekie jianyuanti" panose="02010601030101010101" pitchFamily="2" charset="-122"/>
                <a:ea typeface="iekie jianyuanti" panose="02010601030101010101" pitchFamily="2" charset="-122"/>
                <a:cs typeface="Montserrat Light" charset="0"/>
                <a:sym typeface="iekie jianyuanti" panose="02010601030101010101" pitchFamily="2" charset="-122"/>
              </a:rPr>
              <a:t>A company is an association or collection of individuals, whether natural persons, legal persons, </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0"/>
                                        </p:tgtEl>
                                        <p:attrNameLst>
                                          <p:attrName>ppt_y</p:attrName>
                                        </p:attrNameLst>
                                      </p:cBhvr>
                                      <p:tavLst>
                                        <p:tav tm="0">
                                          <p:val>
                                            <p:strVal val="#ppt_y"/>
                                          </p:val>
                                        </p:tav>
                                        <p:tav tm="100000">
                                          <p:val>
                                            <p:strVal val="#ppt_y"/>
                                          </p:val>
                                        </p:tav>
                                      </p:tavLst>
                                    </p:anim>
                                    <p:anim calcmode="lin" valueType="num">
                                      <p:cBhvr>
                                        <p:cTn id="21"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2000"/>
                                        <p:tgtEl>
                                          <p:spTgt spid="71"/>
                                        </p:tgtEl>
                                      </p:cBhvr>
                                    </p:animEffect>
                                    <p:anim calcmode="lin" valueType="num">
                                      <p:cBhvr>
                                        <p:cTn id="29" dur="2000" fill="hold"/>
                                        <p:tgtEl>
                                          <p:spTgt spid="71"/>
                                        </p:tgtEl>
                                        <p:attrNameLst>
                                          <p:attrName>ppt_w</p:attrName>
                                        </p:attrNameLst>
                                      </p:cBhvr>
                                      <p:tavLst>
                                        <p:tav tm="0" fmla="#ppt_w*sin(2.5*pi*$)">
                                          <p:val>
                                            <p:fltVal val="0"/>
                                          </p:val>
                                        </p:tav>
                                        <p:tav tm="100000">
                                          <p:val>
                                            <p:fltVal val="1"/>
                                          </p:val>
                                        </p:tav>
                                      </p:tavLst>
                                    </p:anim>
                                    <p:anim calcmode="lin" valueType="num">
                                      <p:cBhvr>
                                        <p:cTn id="30" dur="20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0965" y="706114"/>
            <a:ext cx="5929354" cy="646331"/>
          </a:xfrm>
          <a:prstGeom prst="rect">
            <a:avLst/>
          </a:prstGeom>
          <a:noFill/>
        </p:spPr>
        <p:txBody>
          <a:bodyPr wrap="square" rtlCol="0">
            <a:spAutoFit/>
          </a:bodyPr>
          <a:lstStyle/>
          <a:p>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3.“</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新业态</a:t>
            </a:r>
          </a:p>
        </p:txBody>
      </p:sp>
      <p:sp>
        <p:nvSpPr>
          <p:cNvPr id="4" name="TextBox 3"/>
          <p:cNvSpPr txBox="1"/>
          <p:nvPr/>
        </p:nvSpPr>
        <p:spPr>
          <a:xfrm>
            <a:off x="4731610" y="2181568"/>
            <a:ext cx="4500594" cy="3970318"/>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鼓励人工智能产业、智能汽车、智能家居、可穿戴设备、互联网金融、线上线下互动的新兴消费、大规模个性定制等融合型新产品、新模式。</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40" y="1352445"/>
            <a:ext cx="3323539" cy="5101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768722" y="1689813"/>
            <a:ext cx="2787804" cy="3275289"/>
          </a:xfrm>
          <a:prstGeom prst="rect">
            <a:avLst/>
          </a:prstGeom>
        </p:spPr>
      </p:pic>
      <p:sp>
        <p:nvSpPr>
          <p:cNvPr id="68" name="文本框 67"/>
          <p:cNvSpPr txBox="1"/>
          <p:nvPr/>
        </p:nvSpPr>
        <p:spPr>
          <a:xfrm>
            <a:off x="572920" y="2773460"/>
            <a:ext cx="3378411" cy="1107996"/>
          </a:xfrm>
          <a:prstGeom prst="rect">
            <a:avLst/>
          </a:prstGeom>
          <a:noFill/>
          <a:effectLst/>
        </p:spPr>
        <p:txBody>
          <a:bodyPr wrap="square" rtlCol="0">
            <a:spAutoFit/>
          </a:bodyPr>
          <a:lstStyle/>
          <a:p>
            <a:pPr algn="ctr"/>
            <a:r>
              <a:rPr lang="zh-CN" altLang="en-US" sz="6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第四章</a:t>
            </a:r>
          </a:p>
        </p:txBody>
      </p:sp>
      <p:sp>
        <p:nvSpPr>
          <p:cNvPr id="69" name="文本框 68"/>
          <p:cNvSpPr txBox="1"/>
          <p:nvPr/>
        </p:nvSpPr>
        <p:spPr>
          <a:xfrm>
            <a:off x="6577145" y="2239275"/>
            <a:ext cx="3378411" cy="1200329"/>
          </a:xfrm>
          <a:prstGeom prst="rect">
            <a:avLst/>
          </a:prstGeom>
          <a:noFill/>
        </p:spPr>
        <p:txBody>
          <a:bodyPr wrap="square" rtlCol="0">
            <a:spAutoFit/>
          </a:bodyPr>
          <a:lstStyle/>
          <a:p>
            <a:pPr algn="ctr" defTabSz="450215">
              <a:defRPr/>
            </a:pPr>
            <a:r>
              <a:rPr kumimoji="1" lang="zh-CN" altLang="en-US" sz="36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“互联网</a:t>
            </a:r>
            <a:r>
              <a:rPr kumimoji="1" lang="en-US" altLang="zh-CN" sz="36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zh-CN" altLang="en-US" sz="36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公共服 务及平台</a:t>
            </a:r>
          </a:p>
        </p:txBody>
      </p:sp>
      <p:sp>
        <p:nvSpPr>
          <p:cNvPr id="70" name="矩形 69"/>
          <p:cNvSpPr/>
          <p:nvPr/>
        </p:nvSpPr>
        <p:spPr>
          <a:xfrm>
            <a:off x="6806804" y="3586888"/>
            <a:ext cx="3802392" cy="294568"/>
          </a:xfrm>
          <a:prstGeom prst="rect">
            <a:avLst/>
          </a:prstGeom>
        </p:spPr>
        <p:txBody>
          <a:bodyPr wrap="square">
            <a:spAutoFit/>
          </a:bodyPr>
          <a:lstStyle/>
          <a:p>
            <a:r>
              <a:rPr lang="en-US" altLang="zh-CN" sz="1315" spc="788" dirty="0">
                <a:solidFill>
                  <a:schemeClr val="tx1">
                    <a:lumMod val="85000"/>
                    <a:lumOff val="15000"/>
                  </a:schemeClr>
                </a:solidFill>
                <a:latin typeface="iekie jianyuanti" panose="02010601030101010101" pitchFamily="2" charset="-122"/>
                <a:ea typeface="iekie jianyuanti" panose="02010601030101010101" pitchFamily="2" charset="-122"/>
                <a:sym typeface="iekie jianyuanti" panose="02010601030101010101" pitchFamily="2" charset="-122"/>
              </a:rPr>
              <a:t>COMPANY PROFILE</a:t>
            </a:r>
          </a:p>
        </p:txBody>
      </p:sp>
      <p:sp>
        <p:nvSpPr>
          <p:cNvPr id="71" name="TextBox 10"/>
          <p:cNvSpPr txBox="1"/>
          <p:nvPr/>
        </p:nvSpPr>
        <p:spPr>
          <a:xfrm>
            <a:off x="6835084" y="3881456"/>
            <a:ext cx="4528853" cy="552459"/>
          </a:xfrm>
          <a:prstGeom prst="rect">
            <a:avLst/>
          </a:prstGeom>
          <a:noFill/>
        </p:spPr>
        <p:txBody>
          <a:bodyPr wrap="square" rtlCol="0">
            <a:spAutoFit/>
          </a:bodyPr>
          <a:lstStyle/>
          <a:p>
            <a:pPr>
              <a:lnSpc>
                <a:spcPct val="150000"/>
              </a:lnSpc>
            </a:pPr>
            <a:r>
              <a:rPr lang="en-US" sz="1050" spc="198" dirty="0">
                <a:solidFill>
                  <a:schemeClr val="tx1">
                    <a:lumMod val="85000"/>
                    <a:lumOff val="15000"/>
                  </a:schemeClr>
                </a:solidFill>
                <a:latin typeface="iekie jianyuanti" panose="02010601030101010101" pitchFamily="2" charset="-122"/>
                <a:ea typeface="iekie jianyuanti" panose="02010601030101010101" pitchFamily="2" charset="-122"/>
                <a:cs typeface="Montserrat Light" charset="0"/>
                <a:sym typeface="iekie jianyuanti" panose="02010601030101010101" pitchFamily="2" charset="-122"/>
              </a:rPr>
              <a:t>A company is an association or collection of individuals, whether natural persons, legal persons, </a:t>
            </a: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0"/>
                                        </p:tgtEl>
                                        <p:attrNameLst>
                                          <p:attrName>ppt_y</p:attrName>
                                        </p:attrNameLst>
                                      </p:cBhvr>
                                      <p:tavLst>
                                        <p:tav tm="0">
                                          <p:val>
                                            <p:strVal val="#ppt_y"/>
                                          </p:val>
                                        </p:tav>
                                        <p:tav tm="100000">
                                          <p:val>
                                            <p:strVal val="#ppt_y"/>
                                          </p:val>
                                        </p:tav>
                                      </p:tavLst>
                                    </p:anim>
                                    <p:anim calcmode="lin" valueType="num">
                                      <p:cBhvr>
                                        <p:cTn id="21"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9157" y="694437"/>
            <a:ext cx="5929354" cy="646331"/>
          </a:xfrm>
          <a:prstGeom prst="rect">
            <a:avLst/>
          </a:prstGeom>
          <a:noFill/>
        </p:spPr>
        <p:txBody>
          <a:bodyPr wrap="square" rtlCol="0">
            <a:spAutoFit/>
          </a:bodyPr>
          <a:lstStyle/>
          <a:p>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4.“</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3600"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公共服务</a:t>
            </a:r>
            <a:endPar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endParaRPr>
          </a:p>
        </p:txBody>
      </p:sp>
      <p:sp>
        <p:nvSpPr>
          <p:cNvPr id="4" name="TextBox 3"/>
          <p:cNvSpPr txBox="1"/>
          <p:nvPr/>
        </p:nvSpPr>
        <p:spPr>
          <a:xfrm>
            <a:off x="622367" y="1438675"/>
            <a:ext cx="8208912" cy="673005"/>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互联网与教育、医疗、社区等结合的创新创业项目。</a:t>
            </a:r>
          </a:p>
        </p:txBody>
      </p:sp>
      <p:pic>
        <p:nvPicPr>
          <p:cNvPr id="30722" name="Picture 2" descr="http://data.useit.com.cn/useitdata/forum/201506/05/192103foolpn3jl3nrr36q.jpg"/>
          <p:cNvPicPr>
            <a:picLocks noChangeAspect="1" noChangeArrowheads="1"/>
          </p:cNvPicPr>
          <p:nvPr/>
        </p:nvPicPr>
        <p:blipFill>
          <a:blip r:embed="rId3"/>
          <a:srcRect/>
          <a:stretch>
            <a:fillRect/>
          </a:stretch>
        </p:blipFill>
        <p:spPr bwMode="auto">
          <a:xfrm>
            <a:off x="6604000" y="3197578"/>
            <a:ext cx="4896544" cy="2754307"/>
          </a:xfrm>
          <a:prstGeom prst="rect">
            <a:avLst/>
          </a:prstGeom>
          <a:noFill/>
        </p:spPr>
      </p:pic>
      <p:pic>
        <p:nvPicPr>
          <p:cNvPr id="6" name="Picture 2" descr="“互联网+长沙交警”双方代表签约"/>
          <p:cNvPicPr>
            <a:picLocks noChangeAspect="1" noChangeArrowheads="1"/>
          </p:cNvPicPr>
          <p:nvPr/>
        </p:nvPicPr>
        <p:blipFill>
          <a:blip r:embed="rId4"/>
          <a:srcRect/>
          <a:stretch>
            <a:fillRect/>
          </a:stretch>
        </p:blipFill>
        <p:spPr bwMode="auto">
          <a:xfrm>
            <a:off x="1273557" y="3197578"/>
            <a:ext cx="4131459" cy="27543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30722"/>
                                        </p:tgtEl>
                                        <p:attrNameLst>
                                          <p:attrName>style.visibility</p:attrName>
                                        </p:attrNameLst>
                                      </p:cBhvr>
                                      <p:to>
                                        <p:strVal val="visible"/>
                                      </p:to>
                                    </p:set>
                                    <p:animEffect transition="in" filter="wheel(1)">
                                      <p:cBhvr>
                                        <p:cTn id="21"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5480" y="650738"/>
            <a:ext cx="5929354" cy="646331"/>
          </a:xfrm>
          <a:prstGeom prst="rect">
            <a:avLst/>
          </a:prstGeom>
          <a:noFill/>
        </p:spPr>
        <p:txBody>
          <a:bodyPr wrap="square" rtlCol="0">
            <a:spAutoFit/>
          </a:bodyPr>
          <a:lstStyle/>
          <a:p>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4.“</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altLang="zh-CN"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3600"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技术支撑平台</a:t>
            </a:r>
            <a:endPar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endParaRPr>
          </a:p>
        </p:txBody>
      </p:sp>
      <p:sp>
        <p:nvSpPr>
          <p:cNvPr id="4" name="TextBox 3"/>
          <p:cNvSpPr txBox="1"/>
          <p:nvPr/>
        </p:nvSpPr>
        <p:spPr>
          <a:xfrm>
            <a:off x="552905" y="5255551"/>
            <a:ext cx="11305256" cy="673005"/>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互联网、云计算、大数据、物联网等新一代信息技术创新创业项目。</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294" y="1397504"/>
            <a:ext cx="8940806" cy="4062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977205" y="3017039"/>
            <a:ext cx="53860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09600"/>
            <a:r>
              <a:rPr lang="zh-CN" altLang="en-US" sz="60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感谢大家的观看</a:t>
            </a:r>
            <a:endParaRPr lang="en-US" altLang="zh-CN" sz="60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endParaRPr>
          </a:p>
        </p:txBody>
      </p:sp>
      <p:sp>
        <p:nvSpPr>
          <p:cNvPr id="2" name="椭圆 1"/>
          <p:cNvSpPr/>
          <p:nvPr/>
        </p:nvSpPr>
        <p:spPr>
          <a:xfrm>
            <a:off x="6916270" y="5112009"/>
            <a:ext cx="180975" cy="180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783772" y="2049506"/>
            <a:ext cx="6222986" cy="3120438"/>
          </a:xfrm>
          <a:custGeom>
            <a:avLst/>
            <a:gdLst>
              <a:gd name="connsiteX0" fmla="*/ 0 w 6769100"/>
              <a:gd name="connsiteY0" fmla="*/ 0 h 2879724"/>
              <a:gd name="connsiteX1" fmla="*/ 6769100 w 6769100"/>
              <a:gd name="connsiteY1" fmla="*/ 0 h 2879724"/>
              <a:gd name="connsiteX2" fmla="*/ 6769100 w 6769100"/>
              <a:gd name="connsiteY2" fmla="*/ 2879724 h 2879724"/>
              <a:gd name="connsiteX3" fmla="*/ 6574071 w 6769100"/>
              <a:gd name="connsiteY3" fmla="*/ 2879724 h 2879724"/>
              <a:gd name="connsiteX4" fmla="*/ 6574071 w 6769100"/>
              <a:gd name="connsiteY4" fmla="*/ 2022761 h 2879724"/>
              <a:gd name="connsiteX5" fmla="*/ 5907894 w 6769100"/>
              <a:gd name="connsiteY5" fmla="*/ 2022761 h 2879724"/>
              <a:gd name="connsiteX6" fmla="*/ 5907894 w 6769100"/>
              <a:gd name="connsiteY6" fmla="*/ 2879724 h 2879724"/>
              <a:gd name="connsiteX7" fmla="*/ 0 w 6769100"/>
              <a:gd name="connsiteY7" fmla="*/ 2879724 h 2879724"/>
              <a:gd name="connsiteX0-1" fmla="*/ 0 w 6769100"/>
              <a:gd name="connsiteY0-2" fmla="*/ 0 h 2879724"/>
              <a:gd name="connsiteX1-3" fmla="*/ 6769100 w 6769100"/>
              <a:gd name="connsiteY1-4" fmla="*/ 0 h 2879724"/>
              <a:gd name="connsiteX2-5" fmla="*/ 6769100 w 6769100"/>
              <a:gd name="connsiteY2-6" fmla="*/ 2879724 h 2879724"/>
              <a:gd name="connsiteX3-7" fmla="*/ 6574071 w 6769100"/>
              <a:gd name="connsiteY3-8" fmla="*/ 2879724 h 2879724"/>
              <a:gd name="connsiteX4-9" fmla="*/ 5907894 w 6769100"/>
              <a:gd name="connsiteY4-10" fmla="*/ 2022761 h 2879724"/>
              <a:gd name="connsiteX5-11" fmla="*/ 5907894 w 6769100"/>
              <a:gd name="connsiteY5-12" fmla="*/ 2879724 h 2879724"/>
              <a:gd name="connsiteX6-13" fmla="*/ 0 w 6769100"/>
              <a:gd name="connsiteY6-14" fmla="*/ 2879724 h 2879724"/>
              <a:gd name="connsiteX7-15" fmla="*/ 0 w 6769100"/>
              <a:gd name="connsiteY7-16" fmla="*/ 0 h 2879724"/>
              <a:gd name="connsiteX0-17" fmla="*/ 0 w 6769100"/>
              <a:gd name="connsiteY0-18" fmla="*/ 0 h 2879724"/>
              <a:gd name="connsiteX1-19" fmla="*/ 6769100 w 6769100"/>
              <a:gd name="connsiteY1-20" fmla="*/ 0 h 2879724"/>
              <a:gd name="connsiteX2-21" fmla="*/ 6769100 w 6769100"/>
              <a:gd name="connsiteY2-22" fmla="*/ 2879724 h 2879724"/>
              <a:gd name="connsiteX3-23" fmla="*/ 5907894 w 6769100"/>
              <a:gd name="connsiteY3-24" fmla="*/ 2022761 h 2879724"/>
              <a:gd name="connsiteX4-25" fmla="*/ 5907894 w 6769100"/>
              <a:gd name="connsiteY4-26" fmla="*/ 2879724 h 2879724"/>
              <a:gd name="connsiteX5-27" fmla="*/ 0 w 6769100"/>
              <a:gd name="connsiteY5-28" fmla="*/ 2879724 h 2879724"/>
              <a:gd name="connsiteX6-29" fmla="*/ 0 w 6769100"/>
              <a:gd name="connsiteY6-30" fmla="*/ 0 h 2879724"/>
              <a:gd name="connsiteX0-31" fmla="*/ 5907894 w 6769100"/>
              <a:gd name="connsiteY0-32" fmla="*/ 2022761 h 2879724"/>
              <a:gd name="connsiteX1-33" fmla="*/ 5907894 w 6769100"/>
              <a:gd name="connsiteY1-34" fmla="*/ 2879724 h 2879724"/>
              <a:gd name="connsiteX2-35" fmla="*/ 0 w 6769100"/>
              <a:gd name="connsiteY2-36" fmla="*/ 2879724 h 2879724"/>
              <a:gd name="connsiteX3-37" fmla="*/ 0 w 6769100"/>
              <a:gd name="connsiteY3-38" fmla="*/ 0 h 2879724"/>
              <a:gd name="connsiteX4-39" fmla="*/ 6769100 w 6769100"/>
              <a:gd name="connsiteY4-40" fmla="*/ 0 h 2879724"/>
              <a:gd name="connsiteX5-41" fmla="*/ 6769100 w 6769100"/>
              <a:gd name="connsiteY5-42" fmla="*/ 2879724 h 2879724"/>
              <a:gd name="connsiteX6-43" fmla="*/ 5999334 w 6769100"/>
              <a:gd name="connsiteY6-44" fmla="*/ 2114201 h 2879724"/>
              <a:gd name="connsiteX0-45" fmla="*/ 5907894 w 6769100"/>
              <a:gd name="connsiteY0-46" fmla="*/ 2022761 h 2879724"/>
              <a:gd name="connsiteX1-47" fmla="*/ 5907894 w 6769100"/>
              <a:gd name="connsiteY1-48" fmla="*/ 2879724 h 2879724"/>
              <a:gd name="connsiteX2-49" fmla="*/ 0 w 6769100"/>
              <a:gd name="connsiteY2-50" fmla="*/ 2879724 h 2879724"/>
              <a:gd name="connsiteX3-51" fmla="*/ 0 w 6769100"/>
              <a:gd name="connsiteY3-52" fmla="*/ 0 h 2879724"/>
              <a:gd name="connsiteX4-53" fmla="*/ 6769100 w 6769100"/>
              <a:gd name="connsiteY4-54" fmla="*/ 0 h 2879724"/>
              <a:gd name="connsiteX5-55" fmla="*/ 6769100 w 6769100"/>
              <a:gd name="connsiteY5-56" fmla="*/ 2879724 h 2879724"/>
              <a:gd name="connsiteX0-57" fmla="*/ 5907894 w 6769100"/>
              <a:gd name="connsiteY0-58" fmla="*/ 2022761 h 3329429"/>
              <a:gd name="connsiteX1-59" fmla="*/ 5907894 w 6769100"/>
              <a:gd name="connsiteY1-60" fmla="*/ 2879724 h 3329429"/>
              <a:gd name="connsiteX2-61" fmla="*/ 0 w 6769100"/>
              <a:gd name="connsiteY2-62" fmla="*/ 2879724 h 3329429"/>
              <a:gd name="connsiteX3-63" fmla="*/ 0 w 6769100"/>
              <a:gd name="connsiteY3-64" fmla="*/ 0 h 3329429"/>
              <a:gd name="connsiteX4-65" fmla="*/ 6769100 w 6769100"/>
              <a:gd name="connsiteY4-66" fmla="*/ 0 h 3329429"/>
              <a:gd name="connsiteX5-67" fmla="*/ 6754110 w 6769100"/>
              <a:gd name="connsiteY5-68" fmla="*/ 3329429 h 3329429"/>
              <a:gd name="connsiteX0-69" fmla="*/ 5907894 w 6773713"/>
              <a:gd name="connsiteY0-70" fmla="*/ 2022761 h 3329429"/>
              <a:gd name="connsiteX1-71" fmla="*/ 5907894 w 6773713"/>
              <a:gd name="connsiteY1-72" fmla="*/ 2879724 h 3329429"/>
              <a:gd name="connsiteX2-73" fmla="*/ 0 w 6773713"/>
              <a:gd name="connsiteY2-74" fmla="*/ 2879724 h 3329429"/>
              <a:gd name="connsiteX3-75" fmla="*/ 0 w 6773713"/>
              <a:gd name="connsiteY3-76" fmla="*/ 0 h 3329429"/>
              <a:gd name="connsiteX4-77" fmla="*/ 6769100 w 6773713"/>
              <a:gd name="connsiteY4-78" fmla="*/ 0 h 3329429"/>
              <a:gd name="connsiteX5-79" fmla="*/ 6772582 w 6773713"/>
              <a:gd name="connsiteY5-80" fmla="*/ 3329429 h 33294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773713" h="3329429">
                <a:moveTo>
                  <a:pt x="5907894" y="2022761"/>
                </a:moveTo>
                <a:lnTo>
                  <a:pt x="5907894" y="2879724"/>
                </a:lnTo>
                <a:lnTo>
                  <a:pt x="0" y="2879724"/>
                </a:lnTo>
                <a:lnTo>
                  <a:pt x="0" y="0"/>
                </a:lnTo>
                <a:lnTo>
                  <a:pt x="6769100" y="0"/>
                </a:lnTo>
                <a:cubicBezTo>
                  <a:pt x="6764103" y="1109810"/>
                  <a:pt x="6777579" y="2219619"/>
                  <a:pt x="6772582" y="3329429"/>
                </a:cubicBezTo>
              </a:path>
            </a:pathLst>
          </a:custGeom>
          <a:noFill/>
          <a:ln w="38100">
            <a:solidFill>
              <a:srgbClr val="8DF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pic>
        <p:nvPicPr>
          <p:cNvPr id="20" name="图形 1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7586" y="1049343"/>
            <a:ext cx="4383313" cy="5149794"/>
          </a:xfrm>
          <a:prstGeom prst="rect">
            <a:avLst/>
          </a:prstGeom>
        </p:spPr>
      </p:pic>
      <p:sp>
        <p:nvSpPr>
          <p:cNvPr id="21" name="Rectangle 20"/>
          <p:cNvSpPr>
            <a:spLocks noChangeArrowheads="1"/>
          </p:cNvSpPr>
          <p:nvPr/>
        </p:nvSpPr>
        <p:spPr bwMode="auto">
          <a:xfrm>
            <a:off x="1047371" y="5046833"/>
            <a:ext cx="3482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09600"/>
            <a:r>
              <a:rPr lang="zh-CN" altLang="en-US"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汇报人：</a:t>
            </a:r>
            <a:r>
              <a:rPr lang="en-US" altLang="zh-CN"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xiazaii       </a:t>
            </a:r>
            <a:r>
              <a:rPr lang="zh-CN" altLang="en-US"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时间：</a:t>
            </a:r>
            <a:r>
              <a:rPr lang="en-US" altLang="zh-CN" sz="160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rPr>
              <a:t>2020.X.XX</a:t>
            </a:r>
            <a:endParaRPr lang="zh-CN" altLang="en-US" sz="1600" dirty="0">
              <a:solidFill>
                <a:schemeClr val="bg1"/>
              </a:solidFill>
              <a:latin typeface="思源宋体" panose="02020700000000000000" pitchFamily="18" charset="-122"/>
              <a:ea typeface="思源宋体" panose="02020700000000000000" pitchFamily="18" charset="-122"/>
              <a:cs typeface="Arial" panose="020B0604020202020204" pitchFamily="34" charset="0"/>
              <a:sym typeface="iekie jianyuanti" panose="02010601030101010101" pitchFamily="2" charset="-122"/>
            </a:endParaRPr>
          </a:p>
        </p:txBody>
      </p:sp>
      <p:sp>
        <p:nvSpPr>
          <p:cNvPr id="22" name="Rectangle 18"/>
          <p:cNvSpPr>
            <a:spLocks noChangeArrowheads="1"/>
          </p:cNvSpPr>
          <p:nvPr/>
        </p:nvSpPr>
        <p:spPr bwMode="auto">
          <a:xfrm>
            <a:off x="1047371" y="1173917"/>
            <a:ext cx="22592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609600"/>
            <a:r>
              <a:rPr lang="en-US" altLang="zh-CN" sz="6000" dirty="0" err="1">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20XX</a:t>
            </a:r>
            <a:endParaRPr lang="zh-CN" altLang="en-US" sz="6000"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endParaRPr>
          </a:p>
        </p:txBody>
      </p:sp>
      <p:sp>
        <p:nvSpPr>
          <p:cNvPr id="23" name="Rectangle 18"/>
          <p:cNvSpPr>
            <a:spLocks noChangeArrowheads="1"/>
          </p:cNvSpPr>
          <p:nvPr/>
        </p:nvSpPr>
        <p:spPr bwMode="auto">
          <a:xfrm>
            <a:off x="1047371" y="4023750"/>
            <a:ext cx="4826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609600"/>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比赛内容</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比赛时间</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赛事行程</a:t>
            </a:r>
            <a:r>
              <a:rPr lang="en-US" altLang="zh-CN"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a:t>
            </a:r>
            <a:r>
              <a:rPr lang="zh-CN" altLang="en-US" dirty="0">
                <a:solidFill>
                  <a:schemeClr val="bg1"/>
                </a:solidFill>
                <a:latin typeface="思源宋体" panose="02020700000000000000" pitchFamily="18" charset="-122"/>
                <a:ea typeface="思源宋体" panose="02020700000000000000" pitchFamily="18" charset="-122"/>
                <a:cs typeface="hakuyoxingshu7000" pitchFamily="2" charset="-122"/>
                <a:sym typeface="iekie jianyuanti" panose="02010601030101010101" pitchFamily="2" charset="-122"/>
              </a:rPr>
              <a:t>比赛开始</a:t>
            </a:r>
          </a:p>
        </p:txBody>
      </p:sp>
    </p:spTree>
  </p:cSld>
  <p:clrMapOvr>
    <a:masterClrMapping/>
  </p:clrMapOvr>
  <mc:AlternateContent xmlns:mc="http://schemas.openxmlformats.org/markup-compatibility/2006" xmlns:p14="http://schemas.microsoft.com/office/powerpoint/2010/main">
    <mc:Choice Requires="p14">
      <p:transition spd="slow" p14:dur="1250" advClick="0" advTm="9000">
        <p14:switch dir="r"/>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9"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07469" y="1098337"/>
            <a:ext cx="3967547" cy="4661326"/>
          </a:xfrm>
          <a:prstGeom prst="rect">
            <a:avLst/>
          </a:prstGeom>
        </p:spPr>
      </p:pic>
      <p:sp>
        <p:nvSpPr>
          <p:cNvPr id="41" name="文本框 40"/>
          <p:cNvSpPr txBox="1"/>
          <p:nvPr/>
        </p:nvSpPr>
        <p:spPr>
          <a:xfrm>
            <a:off x="7881476" y="585833"/>
            <a:ext cx="3340100" cy="645160"/>
          </a:xfrm>
          <a:prstGeom prst="rect">
            <a:avLst/>
          </a:prstGeom>
          <a:noFill/>
        </p:spPr>
        <p:txBody>
          <a:bodyPr wrap="square" rtlCol="0">
            <a:spAutoFit/>
          </a:bodyPr>
          <a:lstStyle/>
          <a:p>
            <a:pPr algn="ctr"/>
            <a:r>
              <a:rPr lang="zh-CN" altLang="en-US" sz="36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目 录 </a:t>
            </a:r>
            <a:r>
              <a:rPr lang="en-US" altLang="zh-CN" sz="36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a:t>
            </a:r>
            <a:r>
              <a:rPr lang="en-US" altLang="zh-CN" sz="24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CONTENTS</a:t>
            </a:r>
          </a:p>
        </p:txBody>
      </p:sp>
      <p:sp>
        <p:nvSpPr>
          <p:cNvPr id="42" name="文本框 41"/>
          <p:cNvSpPr txBox="1"/>
          <p:nvPr/>
        </p:nvSpPr>
        <p:spPr>
          <a:xfrm>
            <a:off x="5313536" y="2202543"/>
            <a:ext cx="730250" cy="583565"/>
          </a:xfrm>
          <a:prstGeom prst="rect">
            <a:avLst/>
          </a:prstGeom>
          <a:noFill/>
          <a:ln>
            <a:solidFill>
              <a:srgbClr val="8DF0FF"/>
            </a:solidFill>
          </a:ln>
        </p:spPr>
        <p:txBody>
          <a:bodyPr wrap="square" rtlCol="0">
            <a:spAutoFit/>
          </a:bodyPr>
          <a:lstStyle/>
          <a:p>
            <a:pPr algn="ctr"/>
            <a:r>
              <a:rPr lang="en-US" altLang="zh-CN" sz="3200" b="1">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01</a:t>
            </a:r>
          </a:p>
        </p:txBody>
      </p:sp>
      <p:sp>
        <p:nvSpPr>
          <p:cNvPr id="43" name="文本框 42"/>
          <p:cNvSpPr txBox="1"/>
          <p:nvPr/>
        </p:nvSpPr>
        <p:spPr>
          <a:xfrm>
            <a:off x="6271751" y="2146663"/>
            <a:ext cx="2490470" cy="646331"/>
          </a:xfrm>
          <a:prstGeom prst="rect">
            <a:avLst/>
          </a:prstGeom>
          <a:noFill/>
        </p:spPr>
        <p:txBody>
          <a:bodyPr wrap="square" rtlCol="0">
            <a:spAutoFit/>
          </a:bodyPr>
          <a:lstStyle/>
          <a:p>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什么是“互联网</a:t>
            </a:r>
            <a:r>
              <a:rPr lang="en-US" altLang="zh-CN"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p>
          <a:p>
            <a:endPar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4" name="文本框 43"/>
          <p:cNvSpPr txBox="1"/>
          <p:nvPr/>
        </p:nvSpPr>
        <p:spPr>
          <a:xfrm>
            <a:off x="6271751" y="2469243"/>
            <a:ext cx="4837430"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单击此处输入详细文本单击此处输入详细文本单击此处输入详细文本</a:t>
            </a:r>
          </a:p>
        </p:txBody>
      </p:sp>
      <p:sp>
        <p:nvSpPr>
          <p:cNvPr id="45" name="文本框 44"/>
          <p:cNvSpPr txBox="1"/>
          <p:nvPr/>
        </p:nvSpPr>
        <p:spPr>
          <a:xfrm>
            <a:off x="5313536" y="3235688"/>
            <a:ext cx="730250" cy="583565"/>
          </a:xfrm>
          <a:prstGeom prst="rect">
            <a:avLst/>
          </a:prstGeom>
          <a:noFill/>
          <a:ln>
            <a:solidFill>
              <a:srgbClr val="8DF0FF"/>
            </a:solidFill>
          </a:ln>
        </p:spPr>
        <p:txBody>
          <a:bodyPr wrap="square" rtlCol="0">
            <a:spAutoFit/>
          </a:bodyPr>
          <a:lstStyle/>
          <a:p>
            <a:pPr algn="ctr"/>
            <a:r>
              <a:rPr lang="en-US" altLang="zh-CN" sz="3200" b="1">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02</a:t>
            </a:r>
          </a:p>
        </p:txBody>
      </p:sp>
      <p:sp>
        <p:nvSpPr>
          <p:cNvPr id="46" name="文本框 45"/>
          <p:cNvSpPr txBox="1"/>
          <p:nvPr/>
        </p:nvSpPr>
        <p:spPr>
          <a:xfrm>
            <a:off x="6271751" y="3179808"/>
            <a:ext cx="2490470" cy="368300"/>
          </a:xfrm>
          <a:prstGeom prst="rect">
            <a:avLst/>
          </a:prstGeom>
          <a:noFill/>
        </p:spPr>
        <p:txBody>
          <a:bodyPr wrap="square" rtlCol="0">
            <a:spAutoFit/>
          </a:bodyPr>
          <a:lstStyle/>
          <a:p>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a:t>
            </a:r>
            <a:r>
              <a:rPr lang="en-US" altLang="zh-CN"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传统产业</a:t>
            </a:r>
          </a:p>
        </p:txBody>
      </p:sp>
      <p:sp>
        <p:nvSpPr>
          <p:cNvPr id="47" name="文本框 46"/>
          <p:cNvSpPr txBox="1"/>
          <p:nvPr/>
        </p:nvSpPr>
        <p:spPr>
          <a:xfrm>
            <a:off x="6271751" y="3502388"/>
            <a:ext cx="4837430"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单击此处输入详细文本单击此处输入详细文本单击此处输入详细文本</a:t>
            </a:r>
          </a:p>
        </p:txBody>
      </p:sp>
      <p:sp>
        <p:nvSpPr>
          <p:cNvPr id="48" name="文本框 47"/>
          <p:cNvSpPr txBox="1"/>
          <p:nvPr/>
        </p:nvSpPr>
        <p:spPr>
          <a:xfrm>
            <a:off x="5313536" y="4265023"/>
            <a:ext cx="730250" cy="583565"/>
          </a:xfrm>
          <a:prstGeom prst="rect">
            <a:avLst/>
          </a:prstGeom>
          <a:noFill/>
          <a:ln>
            <a:solidFill>
              <a:srgbClr val="8DF0FF"/>
            </a:solidFill>
          </a:ln>
        </p:spPr>
        <p:txBody>
          <a:bodyPr wrap="square" rtlCol="0">
            <a:spAutoFit/>
          </a:bodyPr>
          <a:lstStyle/>
          <a:p>
            <a:pPr algn="ctr"/>
            <a:r>
              <a:rPr lang="en-US" altLang="zh-CN" sz="3200" b="1">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03</a:t>
            </a:r>
          </a:p>
        </p:txBody>
      </p:sp>
      <p:sp>
        <p:nvSpPr>
          <p:cNvPr id="49" name="文本框 48"/>
          <p:cNvSpPr txBox="1"/>
          <p:nvPr/>
        </p:nvSpPr>
        <p:spPr>
          <a:xfrm>
            <a:off x="6271751" y="4209143"/>
            <a:ext cx="2490470" cy="368300"/>
          </a:xfrm>
          <a:prstGeom prst="rect">
            <a:avLst/>
          </a:prstGeom>
          <a:noFill/>
        </p:spPr>
        <p:txBody>
          <a:bodyPr wrap="square" rtlCol="0">
            <a:spAutoFit/>
          </a:bodyPr>
          <a:lstStyle/>
          <a:p>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a:t>
            </a:r>
            <a:r>
              <a:rPr lang="en-US" altLang="zh-CN"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新业态</a:t>
            </a:r>
          </a:p>
        </p:txBody>
      </p:sp>
      <p:sp>
        <p:nvSpPr>
          <p:cNvPr id="50" name="文本框 49"/>
          <p:cNvSpPr txBox="1"/>
          <p:nvPr/>
        </p:nvSpPr>
        <p:spPr>
          <a:xfrm>
            <a:off x="6271751" y="4531723"/>
            <a:ext cx="483679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单击此处输入详细文本单击此处输入详细文本单击此处输入详细文本</a:t>
            </a:r>
          </a:p>
        </p:txBody>
      </p:sp>
      <p:sp>
        <p:nvSpPr>
          <p:cNvPr id="51" name="文本框 50"/>
          <p:cNvSpPr txBox="1"/>
          <p:nvPr/>
        </p:nvSpPr>
        <p:spPr>
          <a:xfrm>
            <a:off x="5313536" y="5281023"/>
            <a:ext cx="730250" cy="583565"/>
          </a:xfrm>
          <a:prstGeom prst="rect">
            <a:avLst/>
          </a:prstGeom>
          <a:noFill/>
          <a:ln>
            <a:solidFill>
              <a:srgbClr val="8DF0FF"/>
            </a:solidFill>
          </a:ln>
        </p:spPr>
        <p:txBody>
          <a:bodyPr wrap="square" rtlCol="0">
            <a:spAutoFit/>
          </a:bodyPr>
          <a:lstStyle/>
          <a:p>
            <a:pPr algn="ctr"/>
            <a:r>
              <a:rPr lang="en-US" altLang="zh-CN" sz="3200" b="1">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04</a:t>
            </a:r>
          </a:p>
        </p:txBody>
      </p:sp>
      <p:sp>
        <p:nvSpPr>
          <p:cNvPr id="52" name="文本框 51"/>
          <p:cNvSpPr txBox="1"/>
          <p:nvPr/>
        </p:nvSpPr>
        <p:spPr>
          <a:xfrm>
            <a:off x="6271750" y="5225143"/>
            <a:ext cx="3545349" cy="369332"/>
          </a:xfrm>
          <a:prstGeom prst="rect">
            <a:avLst/>
          </a:prstGeom>
          <a:noFill/>
        </p:spPr>
        <p:txBody>
          <a:bodyPr wrap="square" rtlCol="0">
            <a:spAutoFit/>
          </a:bodyPr>
          <a:lstStyle/>
          <a:p>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“互联网</a:t>
            </a:r>
            <a:r>
              <a:rPr lang="en-US" altLang="zh-CN"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公共服 务及平台</a:t>
            </a:r>
          </a:p>
        </p:txBody>
      </p:sp>
      <p:sp>
        <p:nvSpPr>
          <p:cNvPr id="53" name="文本框 52"/>
          <p:cNvSpPr txBox="1"/>
          <p:nvPr/>
        </p:nvSpPr>
        <p:spPr>
          <a:xfrm>
            <a:off x="6271751" y="5547723"/>
            <a:ext cx="4836795" cy="336695"/>
          </a:xfrm>
          <a:prstGeom prst="rect">
            <a:avLst/>
          </a:prstGeom>
          <a:noFill/>
        </p:spPr>
        <p:txBody>
          <a:bodyPr wrap="square" rtlCol="0">
            <a:spAutoFit/>
          </a:bodyPr>
          <a:lstStyle/>
          <a:p>
            <a:pPr algn="l" fontAlgn="auto">
              <a:lnSpc>
                <a:spcPct val="150000"/>
              </a:lnSpc>
            </a:pPr>
            <a:r>
              <a:rPr lang="zh-CN" sz="12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单击此处输入详细文本单击此处输入详细文本单击此处输入详细文本</a:t>
            </a: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2"/>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9" dur="500"/>
                                        <p:tgtEl>
                                          <p:spTgt spid="43"/>
                                        </p:tgtEl>
                                      </p:cBhvr>
                                    </p:animEffect>
                                  </p:childTnLst>
                                </p:cTn>
                              </p:par>
                            </p:childTnLst>
                          </p:cTn>
                        </p:par>
                        <p:par>
                          <p:cTn id="20" fill="hold">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ppt_x</p:attrName>
                                        </p:attrNameLst>
                                      </p:cBhvr>
                                      <p:tavLst>
                                        <p:tav tm="0">
                                          <p:val>
                                            <p:strVal val="#ppt_x-.2"/>
                                          </p:val>
                                        </p:tav>
                                        <p:tav tm="100000">
                                          <p:val>
                                            <p:strVal val="#ppt_x"/>
                                          </p:val>
                                        </p:tav>
                                      </p:tavLst>
                                    </p:anim>
                                    <p:anim calcmode="lin" valueType="num">
                                      <p:cBhvr>
                                        <p:cTn id="24"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5" dur="500"/>
                                        <p:tgtEl>
                                          <p:spTgt spid="4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2500"/>
                            </p:stCondLst>
                            <p:childTnLst>
                              <p:par>
                                <p:cTn id="33" presetID="29"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ppt_x</p:attrName>
                                        </p:attrNameLst>
                                      </p:cBhvr>
                                      <p:tavLst>
                                        <p:tav tm="0">
                                          <p:val>
                                            <p:strVal val="#ppt_x-.2"/>
                                          </p:val>
                                        </p:tav>
                                        <p:tav tm="100000">
                                          <p:val>
                                            <p:strVal val="#ppt_x"/>
                                          </p:val>
                                        </p:tav>
                                      </p:tavLst>
                                    </p:anim>
                                    <p:anim calcmode="lin" valueType="num">
                                      <p:cBhvr>
                                        <p:cTn id="36"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7" dur="500"/>
                                        <p:tgtEl>
                                          <p:spTgt spid="46"/>
                                        </p:tgtEl>
                                      </p:cBhvr>
                                    </p:animEffect>
                                  </p:childTnLst>
                                </p:cTn>
                              </p:par>
                            </p:childTnLst>
                          </p:cTn>
                        </p:par>
                        <p:par>
                          <p:cTn id="38" fill="hold">
                            <p:stCondLst>
                              <p:cond delay="3000"/>
                            </p:stCondLst>
                            <p:childTnLst>
                              <p:par>
                                <p:cTn id="39" presetID="29"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ppt_x</p:attrName>
                                        </p:attrNameLst>
                                      </p:cBhvr>
                                      <p:tavLst>
                                        <p:tav tm="0">
                                          <p:val>
                                            <p:strVal val="#ppt_x-.2"/>
                                          </p:val>
                                        </p:tav>
                                        <p:tav tm="100000">
                                          <p:val>
                                            <p:strVal val="#ppt_x"/>
                                          </p:val>
                                        </p:tav>
                                      </p:tavLst>
                                    </p:anim>
                                    <p:anim calcmode="lin" valueType="num">
                                      <p:cBhvr>
                                        <p:cTn id="42"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43" dur="500"/>
                                        <p:tgtEl>
                                          <p:spTgt spid="47"/>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4000"/>
                            </p:stCondLst>
                            <p:childTnLst>
                              <p:par>
                                <p:cTn id="51" presetID="29"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ppt_x</p:attrName>
                                        </p:attrNameLst>
                                      </p:cBhvr>
                                      <p:tavLst>
                                        <p:tav tm="0">
                                          <p:val>
                                            <p:strVal val="#ppt_x-.2"/>
                                          </p:val>
                                        </p:tav>
                                        <p:tav tm="100000">
                                          <p:val>
                                            <p:strVal val="#ppt_x"/>
                                          </p:val>
                                        </p:tav>
                                      </p:tavLst>
                                    </p:anim>
                                    <p:anim calcmode="lin" valueType="num">
                                      <p:cBhvr>
                                        <p:cTn id="54"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55" dur="500"/>
                                        <p:tgtEl>
                                          <p:spTgt spid="49"/>
                                        </p:tgtEl>
                                      </p:cBhvr>
                                    </p:animEffect>
                                  </p:childTnLst>
                                </p:cTn>
                              </p:par>
                            </p:childTnLst>
                          </p:cTn>
                        </p:par>
                        <p:par>
                          <p:cTn id="56" fill="hold">
                            <p:stCondLst>
                              <p:cond delay="4500"/>
                            </p:stCondLst>
                            <p:childTnLst>
                              <p:par>
                                <p:cTn id="57" presetID="29"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ppt_x</p:attrName>
                                        </p:attrNameLst>
                                      </p:cBhvr>
                                      <p:tavLst>
                                        <p:tav tm="0">
                                          <p:val>
                                            <p:strVal val="#ppt_x-.2"/>
                                          </p:val>
                                        </p:tav>
                                        <p:tav tm="100000">
                                          <p:val>
                                            <p:strVal val="#ppt_x"/>
                                          </p:val>
                                        </p:tav>
                                      </p:tavLst>
                                    </p:anim>
                                    <p:anim calcmode="lin" valueType="num">
                                      <p:cBhvr>
                                        <p:cTn id="60"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61" dur="500"/>
                                        <p:tgtEl>
                                          <p:spTgt spid="50"/>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Effect transition="in" filter="fade">
                                      <p:cBhvr>
                                        <p:cTn id="67" dur="500"/>
                                        <p:tgtEl>
                                          <p:spTgt spid="51"/>
                                        </p:tgtEl>
                                      </p:cBhvr>
                                    </p:animEffect>
                                  </p:childTnLst>
                                </p:cTn>
                              </p:par>
                            </p:childTnLst>
                          </p:cTn>
                        </p:par>
                        <p:par>
                          <p:cTn id="68" fill="hold">
                            <p:stCondLst>
                              <p:cond delay="5500"/>
                            </p:stCondLst>
                            <p:childTnLst>
                              <p:par>
                                <p:cTn id="69" presetID="29"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ppt_x</p:attrName>
                                        </p:attrNameLst>
                                      </p:cBhvr>
                                      <p:tavLst>
                                        <p:tav tm="0">
                                          <p:val>
                                            <p:strVal val="#ppt_x-.2"/>
                                          </p:val>
                                        </p:tav>
                                        <p:tav tm="100000">
                                          <p:val>
                                            <p:strVal val="#ppt_x"/>
                                          </p:val>
                                        </p:tav>
                                      </p:tavLst>
                                    </p:anim>
                                    <p:anim calcmode="lin" valueType="num">
                                      <p:cBhvr>
                                        <p:cTn id="72" dur="5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73" dur="500"/>
                                        <p:tgtEl>
                                          <p:spTgt spid="52"/>
                                        </p:tgtEl>
                                      </p:cBhvr>
                                    </p:animEffect>
                                  </p:childTnLst>
                                </p:cTn>
                              </p:par>
                            </p:childTnLst>
                          </p:cTn>
                        </p:par>
                        <p:par>
                          <p:cTn id="74" fill="hold">
                            <p:stCondLst>
                              <p:cond delay="6000"/>
                            </p:stCondLst>
                            <p:childTnLst>
                              <p:par>
                                <p:cTn id="75" presetID="29"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ppt_x</p:attrName>
                                        </p:attrNameLst>
                                      </p:cBhvr>
                                      <p:tavLst>
                                        <p:tav tm="0">
                                          <p:val>
                                            <p:strVal val="#ppt_x-.2"/>
                                          </p:val>
                                        </p:tav>
                                        <p:tav tm="100000">
                                          <p:val>
                                            <p:strVal val="#ppt_x"/>
                                          </p:val>
                                        </p:tav>
                                      </p:tavLst>
                                    </p:anim>
                                    <p:anim calcmode="lin" valueType="num">
                                      <p:cBhvr>
                                        <p:cTn id="78" dur="5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arn(inVertical)">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bldLvl="0" animBg="1"/>
      <p:bldP spid="43" grpId="0"/>
      <p:bldP spid="44" grpId="0"/>
      <p:bldP spid="45" grpId="0" bldLvl="0" animBg="1"/>
      <p:bldP spid="46" grpId="0"/>
      <p:bldP spid="47" grpId="0"/>
      <p:bldP spid="48" grpId="0" bldLvl="0" animBg="1"/>
      <p:bldP spid="49" grpId="0"/>
      <p:bldP spid="50" grpId="0"/>
      <p:bldP spid="51" grpId="0" bldLvl="0" animBg="1"/>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768722" y="1689813"/>
            <a:ext cx="2787804" cy="3275289"/>
          </a:xfrm>
          <a:prstGeom prst="rect">
            <a:avLst/>
          </a:prstGeom>
        </p:spPr>
      </p:pic>
      <p:sp>
        <p:nvSpPr>
          <p:cNvPr id="68" name="文本框 67"/>
          <p:cNvSpPr txBox="1"/>
          <p:nvPr/>
        </p:nvSpPr>
        <p:spPr>
          <a:xfrm>
            <a:off x="572920" y="2773460"/>
            <a:ext cx="3378411" cy="1107996"/>
          </a:xfrm>
          <a:prstGeom prst="rect">
            <a:avLst/>
          </a:prstGeom>
          <a:noFill/>
          <a:effectLst/>
        </p:spPr>
        <p:txBody>
          <a:bodyPr wrap="square" rtlCol="0">
            <a:spAutoFit/>
          </a:bodyPr>
          <a:lstStyle/>
          <a:p>
            <a:pPr algn="ctr"/>
            <a:r>
              <a:rPr lang="zh-CN" altLang="en-US" sz="6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第一章</a:t>
            </a:r>
          </a:p>
        </p:txBody>
      </p:sp>
      <p:sp>
        <p:nvSpPr>
          <p:cNvPr id="69" name="文本框 68"/>
          <p:cNvSpPr txBox="1"/>
          <p:nvPr/>
        </p:nvSpPr>
        <p:spPr>
          <a:xfrm>
            <a:off x="6573358" y="2619572"/>
            <a:ext cx="4875053" cy="707886"/>
          </a:xfrm>
          <a:prstGeom prst="rect">
            <a:avLst/>
          </a:prstGeom>
          <a:noFill/>
        </p:spPr>
        <p:txBody>
          <a:bodyPr wrap="none" rtlCol="0">
            <a:spAutoFit/>
          </a:bodyPr>
          <a:lstStyle/>
          <a:p>
            <a:pPr defTabSz="450215">
              <a:defRPr/>
            </a:pP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什么是“互联网</a:t>
            </a:r>
            <a:r>
              <a:rPr kumimoji="1" lang="en-US" altLang="zh-CN"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p>
        </p:txBody>
      </p:sp>
      <p:sp>
        <p:nvSpPr>
          <p:cNvPr id="70" name="矩形 69"/>
          <p:cNvSpPr/>
          <p:nvPr/>
        </p:nvSpPr>
        <p:spPr>
          <a:xfrm>
            <a:off x="6633381" y="3429000"/>
            <a:ext cx="3802392" cy="294568"/>
          </a:xfrm>
          <a:prstGeom prst="rect">
            <a:avLst/>
          </a:prstGeom>
        </p:spPr>
        <p:txBody>
          <a:bodyPr wrap="square">
            <a:spAutoFit/>
          </a:bodyPr>
          <a:lstStyle/>
          <a:p>
            <a:r>
              <a:rPr lang="en-US" altLang="zh-CN" sz="1315" spc="788" dirty="0">
                <a:solidFill>
                  <a:schemeClr val="tx1">
                    <a:lumMod val="85000"/>
                    <a:lumOff val="15000"/>
                  </a:schemeClr>
                </a:solidFill>
                <a:latin typeface="iekie jianyuanti" panose="02010601030101010101" pitchFamily="2" charset="-122"/>
                <a:ea typeface="iekie jianyuanti" panose="02010601030101010101" pitchFamily="2" charset="-122"/>
                <a:sym typeface="iekie jianyuanti" panose="02010601030101010101" pitchFamily="2" charset="-122"/>
              </a:rPr>
              <a:t>COMPANY PROFILE</a:t>
            </a:r>
          </a:p>
        </p:txBody>
      </p:sp>
      <p:sp>
        <p:nvSpPr>
          <p:cNvPr id="71" name="TextBox 10"/>
          <p:cNvSpPr txBox="1"/>
          <p:nvPr/>
        </p:nvSpPr>
        <p:spPr>
          <a:xfrm>
            <a:off x="6661661" y="3723568"/>
            <a:ext cx="4528853" cy="552459"/>
          </a:xfrm>
          <a:prstGeom prst="rect">
            <a:avLst/>
          </a:prstGeom>
          <a:noFill/>
        </p:spPr>
        <p:txBody>
          <a:bodyPr wrap="square" rtlCol="0">
            <a:spAutoFit/>
          </a:bodyPr>
          <a:lstStyle/>
          <a:p>
            <a:pPr>
              <a:lnSpc>
                <a:spcPct val="150000"/>
              </a:lnSpc>
            </a:pPr>
            <a:r>
              <a:rPr lang="en-US" sz="1050" spc="198" dirty="0">
                <a:solidFill>
                  <a:schemeClr val="tx1">
                    <a:lumMod val="85000"/>
                    <a:lumOff val="15000"/>
                  </a:schemeClr>
                </a:solidFill>
                <a:latin typeface="iekie jianyuanti" panose="02010601030101010101" pitchFamily="2" charset="-122"/>
                <a:ea typeface="iekie jianyuanti" panose="02010601030101010101" pitchFamily="2" charset="-122"/>
                <a:cs typeface="Montserrat Light" charset="0"/>
                <a:sym typeface="iekie jianyuanti" panose="02010601030101010101" pitchFamily="2" charset="-122"/>
              </a:rPr>
              <a:t>A company is an association or collection of individuals, whether natural persons, legal persons, </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500"/>
                                        <p:tgtEl>
                                          <p:spTgt spid="69"/>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0"/>
                                        </p:tgtEl>
                                        <p:attrNameLst>
                                          <p:attrName>ppt_y</p:attrName>
                                        </p:attrNameLst>
                                      </p:cBhvr>
                                      <p:tavLst>
                                        <p:tav tm="0">
                                          <p:val>
                                            <p:strVal val="#ppt_y"/>
                                          </p:val>
                                        </p:tav>
                                        <p:tav tm="100000">
                                          <p:val>
                                            <p:strVal val="#ppt_y"/>
                                          </p:val>
                                        </p:tav>
                                      </p:tavLst>
                                    </p:anim>
                                    <p:anim calcmode="lin" valueType="num">
                                      <p:cBhvr>
                                        <p:cTn id="20"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0"/>
                                        </p:tgtEl>
                                      </p:cBhvr>
                                    </p:animEffect>
                                  </p:childTnLst>
                                </p:cTn>
                              </p:par>
                            </p:childTnLst>
                          </p:cTn>
                        </p:par>
                        <p:par>
                          <p:cTn id="23" fill="hold">
                            <p:stCondLst>
                              <p:cond delay="1700"/>
                            </p:stCondLst>
                            <p:childTnLst>
                              <p:par>
                                <p:cTn id="24" presetID="30" presetClass="entr" presetSubtype="0" fill="hold" grpId="0"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800" decel="100000"/>
                                        <p:tgtEl>
                                          <p:spTgt spid="71"/>
                                        </p:tgtEl>
                                      </p:cBhvr>
                                    </p:animEffect>
                                    <p:anim calcmode="lin" valueType="num">
                                      <p:cBhvr>
                                        <p:cTn id="27" dur="800" decel="100000" fill="hold"/>
                                        <p:tgtEl>
                                          <p:spTgt spid="71"/>
                                        </p:tgtEl>
                                        <p:attrNameLst>
                                          <p:attrName>style.rotation</p:attrName>
                                        </p:attrNameLst>
                                      </p:cBhvr>
                                      <p:tavLst>
                                        <p:tav tm="0">
                                          <p:val>
                                            <p:fltVal val="-90"/>
                                          </p:val>
                                        </p:tav>
                                        <p:tav tm="100000">
                                          <p:val>
                                            <p:fltVal val="0"/>
                                          </p:val>
                                        </p:tav>
                                      </p:tavLst>
                                    </p:anim>
                                    <p:anim calcmode="lin" valueType="num">
                                      <p:cBhvr>
                                        <p:cTn id="28" dur="800" decel="100000" fill="hold"/>
                                        <p:tgtEl>
                                          <p:spTgt spid="71"/>
                                        </p:tgtEl>
                                        <p:attrNameLst>
                                          <p:attrName>ppt_x</p:attrName>
                                        </p:attrNameLst>
                                      </p:cBhvr>
                                      <p:tavLst>
                                        <p:tav tm="0">
                                          <p:val>
                                            <p:strVal val="#ppt_x+0.4"/>
                                          </p:val>
                                        </p:tav>
                                        <p:tav tm="100000">
                                          <p:val>
                                            <p:strVal val="#ppt_x-0.05"/>
                                          </p:val>
                                        </p:tav>
                                      </p:tavLst>
                                    </p:anim>
                                    <p:anim calcmode="lin" valueType="num">
                                      <p:cBhvr>
                                        <p:cTn id="29" dur="800" decel="100000" fill="hold"/>
                                        <p:tgtEl>
                                          <p:spTgt spid="71"/>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6816" y="646024"/>
            <a:ext cx="4500594" cy="646331"/>
          </a:xfrm>
          <a:prstGeom prst="rect">
            <a:avLst/>
          </a:prstGeom>
          <a:noFill/>
        </p:spPr>
        <p:txBody>
          <a:bodyPr wrap="square" rtlCol="0">
            <a:spAutoFit/>
          </a:bodyPr>
          <a:lstStyle/>
          <a:p>
            <a:r>
              <a:rPr lang="zh-CN" altLang="en-US" sz="36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什么是“互联网</a:t>
            </a:r>
            <a:r>
              <a:rPr lang="en-US" altLang="zh-CN" sz="36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36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p>
        </p:txBody>
      </p:sp>
      <p:sp>
        <p:nvSpPr>
          <p:cNvPr id="4" name="TextBox 3"/>
          <p:cNvSpPr txBox="1"/>
          <p:nvPr/>
        </p:nvSpPr>
        <p:spPr>
          <a:xfrm>
            <a:off x="227980" y="2454057"/>
            <a:ext cx="6696744" cy="3108543"/>
          </a:xfrm>
          <a:prstGeom prst="rect">
            <a:avLst/>
          </a:prstGeom>
          <a:noFill/>
        </p:spPr>
        <p:txBody>
          <a:bodyPr wrap="square" rtlCol="0">
            <a:spAutoFit/>
          </a:bodyPr>
          <a:lstStyle/>
          <a:p>
            <a:pPr algn="just"/>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”战略就是利用互联网的平台，利用信息通信技术，把互联网和包括传统行业在内的各行各业结合起来，在新的领域创造一种新的生态。</a:t>
            </a:r>
          </a:p>
          <a:p>
            <a:pPr algn="just"/>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        简单地说就是“互联网</a:t>
            </a:r>
            <a:r>
              <a:rPr 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+XX</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传统行业</a:t>
            </a:r>
            <a:r>
              <a:rPr 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XX</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行业”，虽然实际的效果绝不是简单的相加。</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041" y="2568356"/>
            <a:ext cx="4987585" cy="2905344"/>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4184" y="481112"/>
            <a:ext cx="4500594"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什么是“互联网</a:t>
            </a:r>
            <a:r>
              <a:rPr lang="en-US" altLang="zh-CN" sz="3600"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3600" b="1"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p>
        </p:txBody>
      </p:sp>
      <p:sp>
        <p:nvSpPr>
          <p:cNvPr id="4" name="TextBox 3"/>
          <p:cNvSpPr txBox="1"/>
          <p:nvPr/>
        </p:nvSpPr>
        <p:spPr>
          <a:xfrm>
            <a:off x="0" y="1776393"/>
            <a:ext cx="6552728" cy="5196166"/>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“互联网</a:t>
            </a: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对传统产业不是颠覆，而是换代升级。</a:t>
            </a:r>
            <a:endPar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50000"/>
              </a:lnSpc>
            </a:pP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在通信领域，互联网</a:t>
            </a:r>
            <a:r>
              <a:rPr 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通信有了即时通信；</a:t>
            </a:r>
            <a:endPar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50000"/>
              </a:lnSpc>
            </a:pPr>
            <a:r>
              <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在交通领域，互联网催生了一批打车拼车专车软件；</a:t>
            </a:r>
            <a:endPar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在金融领域，余额宝横空出世。</a:t>
            </a:r>
            <a:endParaRPr lang="en-US" altLang="zh-CN"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a:p>
            <a:pPr algn="just">
              <a:lnSpc>
                <a:spcPct val="150000"/>
              </a:lnSpc>
            </a:pPr>
            <a:endPar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600" y="2044700"/>
            <a:ext cx="5229578" cy="41529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2124" y="553830"/>
            <a:ext cx="5929354" cy="646331"/>
          </a:xfrm>
          <a:prstGeom prst="rect">
            <a:avLst/>
          </a:prstGeom>
          <a:noFill/>
        </p:spPr>
        <p:txBody>
          <a:bodyPr wrap="square" rtlCol="0">
            <a:spAutoFit/>
          </a:bodyPr>
          <a:lstStyle/>
          <a:p>
            <a:r>
              <a:rPr lang="en-US" sz="36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“互联网</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”传统产业</a:t>
            </a:r>
          </a:p>
        </p:txBody>
      </p:sp>
      <p:sp>
        <p:nvSpPr>
          <p:cNvPr id="4" name="TextBox 3"/>
          <p:cNvSpPr txBox="1"/>
          <p:nvPr/>
        </p:nvSpPr>
        <p:spPr>
          <a:xfrm>
            <a:off x="1571269" y="2842760"/>
            <a:ext cx="3786215" cy="2603854"/>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新一代信息技术在传统产业（含一二三产业）领域应用的创新创业项目。</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653" y="2156558"/>
            <a:ext cx="3423233" cy="3432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800" decel="100000"/>
                                        <p:tgtEl>
                                          <p:spTgt spid="5"/>
                                        </p:tgtEl>
                                      </p:cBhvr>
                                    </p:animEffect>
                                    <p:anim calcmode="lin" valueType="num">
                                      <p:cBhvr>
                                        <p:cTn id="21" dur="800" decel="100000" fill="hold"/>
                                        <p:tgtEl>
                                          <p:spTgt spid="5"/>
                                        </p:tgtEl>
                                        <p:attrNameLst>
                                          <p:attrName>style.rotation</p:attrName>
                                        </p:attrNameLst>
                                      </p:cBhvr>
                                      <p:tavLst>
                                        <p:tav tm="0">
                                          <p:val>
                                            <p:fltVal val="-90"/>
                                          </p:val>
                                        </p:tav>
                                        <p:tav tm="100000">
                                          <p:val>
                                            <p:fltVal val="0"/>
                                          </p:val>
                                        </p:tav>
                                      </p:tavLst>
                                    </p:anim>
                                    <p:anim calcmode="lin" valueType="num">
                                      <p:cBhvr>
                                        <p:cTn id="22" dur="800" decel="100000" fill="hold"/>
                                        <p:tgtEl>
                                          <p:spTgt spid="5"/>
                                        </p:tgtEl>
                                        <p:attrNameLst>
                                          <p:attrName>ppt_x</p:attrName>
                                        </p:attrNameLst>
                                      </p:cBhvr>
                                      <p:tavLst>
                                        <p:tav tm="0">
                                          <p:val>
                                            <p:strVal val="#ppt_x+0.4"/>
                                          </p:val>
                                        </p:tav>
                                        <p:tav tm="100000">
                                          <p:val>
                                            <p:strVal val="#ppt_x-0.05"/>
                                          </p:val>
                                        </p:tav>
                                      </p:tavLst>
                                    </p:anim>
                                    <p:anim calcmode="lin" valueType="num">
                                      <p:cBhvr>
                                        <p:cTn id="23" dur="800" decel="100000" fill="hold"/>
                                        <p:tgtEl>
                                          <p:spTgt spid="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3768722" y="1689813"/>
            <a:ext cx="2787804" cy="3275289"/>
          </a:xfrm>
          <a:prstGeom prst="rect">
            <a:avLst/>
          </a:prstGeom>
        </p:spPr>
      </p:pic>
      <p:sp>
        <p:nvSpPr>
          <p:cNvPr id="68" name="文本框 67"/>
          <p:cNvSpPr txBox="1"/>
          <p:nvPr/>
        </p:nvSpPr>
        <p:spPr>
          <a:xfrm>
            <a:off x="572920" y="2773460"/>
            <a:ext cx="3378411" cy="1107996"/>
          </a:xfrm>
          <a:prstGeom prst="rect">
            <a:avLst/>
          </a:prstGeom>
          <a:noFill/>
          <a:effectLst/>
        </p:spPr>
        <p:txBody>
          <a:bodyPr wrap="square" rtlCol="0">
            <a:spAutoFit/>
          </a:bodyPr>
          <a:lstStyle/>
          <a:p>
            <a:pPr algn="ctr"/>
            <a:r>
              <a:rPr lang="zh-CN" altLang="en-US" sz="6600" dirty="0">
                <a:solidFill>
                  <a:schemeClr val="accent1"/>
                </a:solidFill>
                <a:latin typeface="iekie jianyuanti" panose="02010601030101010101" pitchFamily="2" charset="-122"/>
                <a:ea typeface="iekie jianyuanti" panose="02010601030101010101" pitchFamily="2" charset="-122"/>
                <a:sym typeface="iekie jianyuanti" panose="02010601030101010101" pitchFamily="2" charset="-122"/>
              </a:rPr>
              <a:t>第二章</a:t>
            </a:r>
          </a:p>
        </p:txBody>
      </p:sp>
      <p:sp>
        <p:nvSpPr>
          <p:cNvPr id="69" name="文本框 68"/>
          <p:cNvSpPr txBox="1"/>
          <p:nvPr/>
        </p:nvSpPr>
        <p:spPr>
          <a:xfrm>
            <a:off x="6573358" y="2619572"/>
            <a:ext cx="4875053" cy="707886"/>
          </a:xfrm>
          <a:prstGeom prst="rect">
            <a:avLst/>
          </a:prstGeom>
          <a:noFill/>
        </p:spPr>
        <p:txBody>
          <a:bodyPr wrap="none" rtlCol="0">
            <a:spAutoFit/>
          </a:bodyPr>
          <a:lstStyle/>
          <a:p>
            <a:pPr defTabSz="450215">
              <a:defRPr/>
            </a:pP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“互联网</a:t>
            </a:r>
            <a:r>
              <a:rPr kumimoji="1" lang="en-US" altLang="zh-CN"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zh-CN" altLang="en-US" sz="4000" kern="0" dirty="0">
                <a:solidFill>
                  <a:schemeClr val="tx1">
                    <a:lumMod val="85000"/>
                    <a:lumOff val="1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传统产业</a:t>
            </a:r>
          </a:p>
        </p:txBody>
      </p:sp>
      <p:sp>
        <p:nvSpPr>
          <p:cNvPr id="70" name="矩形 69"/>
          <p:cNvSpPr/>
          <p:nvPr/>
        </p:nvSpPr>
        <p:spPr>
          <a:xfrm>
            <a:off x="6633381" y="3429000"/>
            <a:ext cx="3802392" cy="294568"/>
          </a:xfrm>
          <a:prstGeom prst="rect">
            <a:avLst/>
          </a:prstGeom>
        </p:spPr>
        <p:txBody>
          <a:bodyPr wrap="square">
            <a:spAutoFit/>
          </a:bodyPr>
          <a:lstStyle/>
          <a:p>
            <a:r>
              <a:rPr lang="en-US" altLang="zh-CN" sz="1315" spc="788" dirty="0">
                <a:solidFill>
                  <a:schemeClr val="tx1">
                    <a:lumMod val="85000"/>
                    <a:lumOff val="15000"/>
                  </a:schemeClr>
                </a:solidFill>
                <a:latin typeface="iekie jianyuanti" panose="02010601030101010101" pitchFamily="2" charset="-122"/>
                <a:ea typeface="iekie jianyuanti" panose="02010601030101010101" pitchFamily="2" charset="-122"/>
                <a:sym typeface="iekie jianyuanti" panose="02010601030101010101" pitchFamily="2" charset="-122"/>
              </a:rPr>
              <a:t>COMPANY PROFILE</a:t>
            </a:r>
          </a:p>
        </p:txBody>
      </p:sp>
      <p:sp>
        <p:nvSpPr>
          <p:cNvPr id="71" name="TextBox 10"/>
          <p:cNvSpPr txBox="1"/>
          <p:nvPr/>
        </p:nvSpPr>
        <p:spPr>
          <a:xfrm>
            <a:off x="6661661" y="3723568"/>
            <a:ext cx="4528853" cy="552459"/>
          </a:xfrm>
          <a:prstGeom prst="rect">
            <a:avLst/>
          </a:prstGeom>
          <a:noFill/>
        </p:spPr>
        <p:txBody>
          <a:bodyPr wrap="square" rtlCol="0">
            <a:spAutoFit/>
          </a:bodyPr>
          <a:lstStyle/>
          <a:p>
            <a:pPr>
              <a:lnSpc>
                <a:spcPct val="150000"/>
              </a:lnSpc>
            </a:pPr>
            <a:r>
              <a:rPr lang="en-US" sz="1050" spc="198" dirty="0">
                <a:solidFill>
                  <a:schemeClr val="tx1">
                    <a:lumMod val="85000"/>
                    <a:lumOff val="15000"/>
                  </a:schemeClr>
                </a:solidFill>
                <a:latin typeface="iekie jianyuanti" panose="02010601030101010101" pitchFamily="2" charset="-122"/>
                <a:ea typeface="iekie jianyuanti" panose="02010601030101010101" pitchFamily="2" charset="-122"/>
                <a:cs typeface="Montserrat Light" charset="0"/>
                <a:sym typeface="iekie jianyuanti" panose="02010601030101010101" pitchFamily="2" charset="-122"/>
              </a:rPr>
              <a:t>A company is an association or collection of individuals, whether natural persons, legal persons, </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0"/>
                                        </p:tgtEl>
                                        <p:attrNameLst>
                                          <p:attrName>ppt_y</p:attrName>
                                        </p:attrNameLst>
                                      </p:cBhvr>
                                      <p:tavLst>
                                        <p:tav tm="0">
                                          <p:val>
                                            <p:strVal val="#ppt_y"/>
                                          </p:val>
                                        </p:tav>
                                        <p:tav tm="100000">
                                          <p:val>
                                            <p:strVal val="#ppt_y"/>
                                          </p:val>
                                        </p:tav>
                                      </p:tavLst>
                                    </p:anim>
                                    <p:anim calcmode="lin" valueType="num">
                                      <p:cBhvr>
                                        <p:cTn id="21"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2000"/>
                                        <p:tgtEl>
                                          <p:spTgt spid="71"/>
                                        </p:tgtEl>
                                      </p:cBhvr>
                                    </p:animEffect>
                                    <p:anim calcmode="lin" valueType="num">
                                      <p:cBhvr>
                                        <p:cTn id="29" dur="2000" fill="hold"/>
                                        <p:tgtEl>
                                          <p:spTgt spid="71"/>
                                        </p:tgtEl>
                                        <p:attrNameLst>
                                          <p:attrName>ppt_w</p:attrName>
                                        </p:attrNameLst>
                                      </p:cBhvr>
                                      <p:tavLst>
                                        <p:tav tm="0" fmla="#ppt_w*sin(2.5*pi*$)">
                                          <p:val>
                                            <p:fltVal val="0"/>
                                          </p:val>
                                        </p:tav>
                                        <p:tav tm="100000">
                                          <p:val>
                                            <p:fltVal val="1"/>
                                          </p:val>
                                        </p:tav>
                                      </p:tavLst>
                                    </p:anim>
                                    <p:anim calcmode="lin" valueType="num">
                                      <p:cBhvr>
                                        <p:cTn id="30" dur="20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8964" y="1052736"/>
            <a:ext cx="3526836"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）第一产业</a:t>
            </a:r>
          </a:p>
        </p:txBody>
      </p:sp>
      <p:sp>
        <p:nvSpPr>
          <p:cNvPr id="4" name="TextBox 3"/>
          <p:cNvSpPr txBox="1"/>
          <p:nvPr/>
        </p:nvSpPr>
        <p:spPr>
          <a:xfrm>
            <a:off x="575047" y="2845464"/>
            <a:ext cx="4793186" cy="2603854"/>
          </a:xfrm>
          <a:prstGeom prst="rect">
            <a:avLst/>
          </a:prstGeom>
          <a:noFill/>
        </p:spPr>
        <p:txBody>
          <a:bodyPr wrap="square" rtlCol="0">
            <a:spAutoFit/>
          </a:bodyPr>
          <a:lstStyle/>
          <a:p>
            <a:pPr algn="just">
              <a:lnSpc>
                <a:spcPct val="150000"/>
              </a:lnSpc>
            </a:pP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          当前农业产业链系统效率低下。我国的农业现代化程度依然很低</a:t>
            </a:r>
            <a:r>
              <a:rPr 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zh-CN" altLang="en-US" sz="2800" dirty="0">
                <a:solidFill>
                  <a:schemeClr val="bg1"/>
                </a:solidFill>
                <a:latin typeface="iekie jianyuanti" panose="02010601030101010101" pitchFamily="2" charset="-122"/>
                <a:ea typeface="iekie jianyuanti" panose="02010601030101010101" pitchFamily="2" charset="-122"/>
                <a:sym typeface="iekie jianyuanti" panose="02010601030101010101" pitchFamily="2" charset="-122"/>
              </a:rPr>
              <a:t>产业链面临“内忧外患”。</a:t>
            </a:r>
          </a:p>
        </p:txBody>
      </p:sp>
      <p:pic>
        <p:nvPicPr>
          <p:cNvPr id="5" name="图片 4"/>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5368233" y="819761"/>
            <a:ext cx="6679463" cy="5809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3472" y="836712"/>
            <a:ext cx="3888432" cy="646331"/>
          </a:xfrm>
          <a:prstGeom prst="rect">
            <a:avLst/>
          </a:prstGeom>
          <a:noFill/>
        </p:spPr>
        <p:txBody>
          <a:bodyPr wrap="square" rtlCol="0">
            <a:spAutoFit/>
          </a:bodyPr>
          <a:lstStyle/>
          <a:p>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a:t>
            </a:r>
            <a:r>
              <a:rPr 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3600" b="1"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）第一产业</a:t>
            </a:r>
          </a:p>
        </p:txBody>
      </p:sp>
      <p:sp>
        <p:nvSpPr>
          <p:cNvPr id="8" name="TextBox 7"/>
          <p:cNvSpPr txBox="1"/>
          <p:nvPr/>
        </p:nvSpPr>
        <p:spPr>
          <a:xfrm>
            <a:off x="848114" y="2535830"/>
            <a:ext cx="635798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1.</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建立农村网络合作点；</a:t>
            </a:r>
          </a:p>
        </p:txBody>
      </p:sp>
      <p:sp>
        <p:nvSpPr>
          <p:cNvPr id="6" name="TextBox 5"/>
          <p:cNvSpPr txBox="1"/>
          <p:nvPr/>
        </p:nvSpPr>
        <p:spPr>
          <a:xfrm>
            <a:off x="848114" y="3375567"/>
            <a:ext cx="635798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2.</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建立快递公司合作关系；</a:t>
            </a:r>
          </a:p>
        </p:txBody>
      </p:sp>
      <p:sp>
        <p:nvSpPr>
          <p:cNvPr id="7" name="TextBox 6"/>
          <p:cNvSpPr txBox="1"/>
          <p:nvPr/>
        </p:nvSpPr>
        <p:spPr>
          <a:xfrm>
            <a:off x="848114" y="4283735"/>
            <a:ext cx="6357982" cy="523220"/>
          </a:xfrm>
          <a:prstGeom prst="rect">
            <a:avLst/>
          </a:prstGeom>
          <a:noFill/>
        </p:spPr>
        <p:txBody>
          <a:bodyPr wrap="square" rtlCol="0">
            <a:spAutoFit/>
          </a:bodyPr>
          <a:lstStyle/>
          <a:p>
            <a:r>
              <a:rPr lang="en-US" altLang="zh-CN"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3.</a:t>
            </a:r>
            <a:r>
              <a:rPr lang="zh-CN" altLang="en-US" sz="2800" dirty="0">
                <a:solidFill>
                  <a:schemeClr val="bg1"/>
                </a:solidFill>
                <a:latin typeface="iekie jianyuanti" panose="02010601030101010101" pitchFamily="2" charset="-122"/>
                <a:ea typeface="iekie jianyuanti" panose="02010601030101010101" pitchFamily="2" charset="-122"/>
                <a:cs typeface="Times New Roman" panose="02020603050405020304" pitchFamily="18" charset="0"/>
                <a:sym typeface="iekie jianyuanti" panose="02010601030101010101" pitchFamily="2" charset="-122"/>
              </a:rPr>
              <a:t>优先在各主要城市建立代售点。</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719" y="1113242"/>
            <a:ext cx="4709908"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P spid="7" grpId="0"/>
    </p:bldLst>
  </p:timing>
</p:sld>
</file>

<file path=ppt/theme/theme1.xml><?xml version="1.0" encoding="utf-8"?>
<a:theme xmlns:a="http://schemas.openxmlformats.org/drawingml/2006/main" name="Office 主题​​">
  <a:themeElements>
    <a:clrScheme name="自定义 1862">
      <a:dk1>
        <a:srgbClr val="FFFFFF"/>
      </a:dk1>
      <a:lt1>
        <a:sysClr val="window" lastClr="FFFFFF"/>
      </a:lt1>
      <a:dk2>
        <a:srgbClr val="FFFFFF"/>
      </a:dk2>
      <a:lt2>
        <a:srgbClr val="E7E6E6"/>
      </a:lt2>
      <a:accent1>
        <a:srgbClr val="8DF0FF"/>
      </a:accent1>
      <a:accent2>
        <a:srgbClr val="8DF0FF"/>
      </a:accent2>
      <a:accent3>
        <a:srgbClr val="8DF0FF"/>
      </a:accent3>
      <a:accent4>
        <a:srgbClr val="8DF0FF"/>
      </a:accent4>
      <a:accent5>
        <a:srgbClr val="8DF0FF"/>
      </a:accent5>
      <a:accent6>
        <a:srgbClr val="8DF0F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宽屏</PresentationFormat>
  <Paragraphs>81</Paragraphs>
  <Slides>18</Slides>
  <Notes>11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iekie jianyuanti</vt:lpstr>
      <vt:lpstr>等线</vt:lpstr>
      <vt:lpstr>等线 Light</vt:lpstr>
      <vt:lpstr>思源宋体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33</cp:revision>
  <dcterms:created xsi:type="dcterms:W3CDTF">2019-10-19T06:17:00Z</dcterms:created>
  <dcterms:modified xsi:type="dcterms:W3CDTF">2021-01-05T13:02:22Z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