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438" r:id="rId3"/>
    <p:sldId id="434" r:id="rId4"/>
    <p:sldId id="442" r:id="rId5"/>
    <p:sldId id="441" r:id="rId6"/>
    <p:sldId id="443" r:id="rId7"/>
    <p:sldId id="435" r:id="rId8"/>
    <p:sldId id="444" r:id="rId9"/>
    <p:sldId id="445" r:id="rId10"/>
    <p:sldId id="446" r:id="rId11"/>
    <p:sldId id="447" r:id="rId12"/>
    <p:sldId id="448" r:id="rId13"/>
    <p:sldId id="449" r:id="rId14"/>
    <p:sldId id="436" r:id="rId15"/>
    <p:sldId id="450" r:id="rId16"/>
    <p:sldId id="451" r:id="rId17"/>
    <p:sldId id="452" r:id="rId18"/>
    <p:sldId id="453" r:id="rId19"/>
    <p:sldId id="437" r:id="rId20"/>
    <p:sldId id="454" r:id="rId21"/>
    <p:sldId id="455" r:id="rId22"/>
    <p:sldId id="456" r:id="rId23"/>
    <p:sldId id="433"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5C1"/>
    <a:srgbClr val="F8C014"/>
    <a:srgbClr val="E13737"/>
    <a:srgbClr val="C30D23"/>
    <a:srgbClr val="A7251E"/>
    <a:srgbClr val="F7EDDB"/>
    <a:srgbClr val="F8F0E0"/>
    <a:srgbClr val="F7EEDC"/>
    <a:srgbClr val="FBB632"/>
    <a:srgbClr val="C21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88" d="100"/>
          <a:sy n="88" d="100"/>
        </p:scale>
        <p:origin x="204" y="96"/>
      </p:cViewPr>
      <p:guideLst>
        <p:guide orient="horz" pos="18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89757-6862-42F8-9653-79648A9E8A9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B34E-60A8-4E52-A1D0-4444A81ED3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7B34E-60A8-4E52-A1D0-4444A81ED30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882965" y="-2443945"/>
            <a:ext cx="6406573" cy="11750752"/>
          </a:xfrm>
          <a:prstGeom prst="rect">
            <a:avLst/>
          </a:prstGeom>
          <a:effectLst>
            <a:outerShdw blurRad="63500" algn="ctr" rotWithShape="0">
              <a:schemeClr val="bg2">
                <a:lumMod val="25000"/>
                <a:alpha val="40000"/>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67F2C2-86C8-4F90-A5BA-700DD062200A}"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C99A6-2022-43C1-977B-680389EEF50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pic>
        <p:nvPicPr>
          <p:cNvPr id="10" name="图片 9"/>
          <p:cNvPicPr>
            <a:picLocks noChangeAspect="1"/>
          </p:cNvPicPr>
          <p:nvPr userDrawn="1"/>
        </p:nvPicPr>
        <p:blipFill rotWithShape="1">
          <a:blip r:embed="rId14">
            <a:extLst>
              <a:ext uri="{28A0092B-C50C-407E-A947-70E740481C1C}">
                <a14:useLocalDpi xmlns:a14="http://schemas.microsoft.com/office/drawing/2010/main" val="0"/>
              </a:ext>
            </a:extLst>
          </a:blip>
          <a:srcRect b="27936"/>
          <a:stretch>
            <a:fillRect/>
          </a:stretch>
        </p:blipFill>
        <p:spPr>
          <a:xfrm rot="16200000">
            <a:off x="2667000" y="-2667000"/>
            <a:ext cx="6858000" cy="1219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08112" y="2159053"/>
            <a:ext cx="6575776" cy="3901507"/>
          </a:xfrm>
          <a:prstGeom prst="rect">
            <a:avLst/>
          </a:prstGeom>
        </p:spPr>
      </p:pic>
      <p:sp>
        <p:nvSpPr>
          <p:cNvPr id="4" name="矩形: 圆角 3"/>
          <p:cNvSpPr/>
          <p:nvPr/>
        </p:nvSpPr>
        <p:spPr>
          <a:xfrm>
            <a:off x="2220433" y="5736267"/>
            <a:ext cx="7751134"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2202484" y="583098"/>
            <a:ext cx="7770623" cy="1575955"/>
            <a:chOff x="2329679" y="1088812"/>
            <a:chExt cx="5277069" cy="1070239"/>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6963" t="13527" r="20410" b="69483"/>
            <a:stretch>
              <a:fillRect/>
            </a:stretch>
          </p:blipFill>
          <p:spPr>
            <a:xfrm>
              <a:off x="2329679" y="1088812"/>
              <a:ext cx="2366869" cy="962959"/>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14470" t="30529" r="16962" b="54027"/>
            <a:stretch>
              <a:fillRect/>
            </a:stretch>
          </p:blipFill>
          <p:spPr>
            <a:xfrm>
              <a:off x="4471262" y="1099930"/>
              <a:ext cx="3135486" cy="1059121"/>
            </a:xfrm>
            <a:prstGeom prst="rect">
              <a:avLst/>
            </a:prstGeom>
          </p:spPr>
        </p:pic>
      </p:grpSp>
      <p:sp>
        <p:nvSpPr>
          <p:cNvPr id="8" name="文本框 7"/>
          <p:cNvSpPr txBox="1"/>
          <p:nvPr/>
        </p:nvSpPr>
        <p:spPr>
          <a:xfrm>
            <a:off x="3033396" y="5738191"/>
            <a:ext cx="6110601"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劳动节主题班会</a:t>
            </a: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辛勤的劳动者</a:t>
              </a:r>
            </a:p>
          </p:txBody>
        </p:sp>
      </p:grpSp>
      <p:sp>
        <p:nvSpPr>
          <p:cNvPr id="11" name="文本框 6"/>
          <p:cNvSpPr txBox="1"/>
          <p:nvPr/>
        </p:nvSpPr>
        <p:spPr>
          <a:xfrm>
            <a:off x="712387" y="1701336"/>
            <a:ext cx="7284457" cy="1301831"/>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r>
              <a:rPr lang="zh-CN" altLang="en-US" sz="2200" b="1" dirty="0">
                <a:solidFill>
                  <a:schemeClr val="bg1"/>
                </a:solidFill>
                <a:latin typeface="幼圆" panose="02010509060101010101" pitchFamily="49" charset="-122"/>
                <a:ea typeface="幼圆" panose="02010509060101010101" pitchFamily="49" charset="-122"/>
              </a:rPr>
              <a:t>     清晨，当你还在梦中的时候，清洁工人就把每条大街小巷都扫了一遍。</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469" y="1078028"/>
            <a:ext cx="2927992" cy="2942705"/>
          </a:xfrm>
          <a:prstGeom prst="rect">
            <a:avLst/>
          </a:prstGeom>
        </p:spPr>
      </p:pic>
      <p:sp>
        <p:nvSpPr>
          <p:cNvPr id="9" name="文本框 6"/>
          <p:cNvSpPr txBox="1"/>
          <p:nvPr/>
        </p:nvSpPr>
        <p:spPr>
          <a:xfrm>
            <a:off x="4354615" y="4478141"/>
            <a:ext cx="7284457" cy="1301831"/>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r>
              <a:rPr lang="zh-CN" altLang="en-US" sz="2200" b="1" dirty="0">
                <a:solidFill>
                  <a:schemeClr val="bg1"/>
                </a:solidFill>
                <a:latin typeface="幼圆" panose="02010509060101010101" pitchFamily="49" charset="-122"/>
                <a:ea typeface="幼圆" panose="02010509060101010101" pitchFamily="49" charset="-122"/>
              </a:rPr>
              <a:t>     医院里，医生和护士匆忙的工作着，全靠他们的帮助，病人们才能恢复健康。</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2387" y="2972107"/>
            <a:ext cx="3916872" cy="3916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辛勤的劳动者</a:t>
              </a:r>
            </a:p>
          </p:txBody>
        </p:sp>
      </p:grpSp>
      <p:sp>
        <p:nvSpPr>
          <p:cNvPr id="11" name="文本框 6"/>
          <p:cNvSpPr txBox="1"/>
          <p:nvPr/>
        </p:nvSpPr>
        <p:spPr>
          <a:xfrm>
            <a:off x="712387" y="1701336"/>
            <a:ext cx="7284457" cy="1301831"/>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r>
              <a:rPr lang="zh-CN" altLang="en-US" sz="2200" b="1" dirty="0">
                <a:solidFill>
                  <a:schemeClr val="bg1"/>
                </a:solidFill>
                <a:latin typeface="幼圆" panose="02010509060101010101" pitchFamily="49" charset="-122"/>
                <a:ea typeface="幼圆" panose="02010509060101010101" pitchFamily="49" charset="-122"/>
              </a:rPr>
              <a:t>     交警叔叔不管刮风还是下雨都会坚守在自己的岗位上。</a:t>
            </a:r>
          </a:p>
        </p:txBody>
      </p:sp>
      <p:sp>
        <p:nvSpPr>
          <p:cNvPr id="9" name="文本框 6"/>
          <p:cNvSpPr txBox="1"/>
          <p:nvPr/>
        </p:nvSpPr>
        <p:spPr>
          <a:xfrm>
            <a:off x="4354615" y="4844302"/>
            <a:ext cx="7284457" cy="624723"/>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r>
              <a:rPr lang="zh-CN" altLang="en-US" sz="2200" b="1" dirty="0">
                <a:solidFill>
                  <a:schemeClr val="bg1"/>
                </a:solidFill>
                <a:latin typeface="幼圆" panose="02010509060101010101" pitchFamily="49" charset="-122"/>
                <a:ea typeface="幼圆" panose="02010509060101010101" pitchFamily="49" charset="-122"/>
              </a:rPr>
              <a:t>    如果没有开车的司机伯伯，人们哪也去不了。</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647" y="474268"/>
            <a:ext cx="3755966" cy="3755966"/>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17372"/>
            <a:ext cx="5278582" cy="5278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34454" b="24801"/>
          <a:stretch>
            <a:fillRect/>
          </a:stretch>
        </p:blipFill>
        <p:spPr>
          <a:xfrm>
            <a:off x="219583" y="3428999"/>
            <a:ext cx="11750744" cy="3229099"/>
          </a:xfrm>
          <a:prstGeom prst="rect">
            <a:avLst/>
          </a:prstGeom>
        </p:spPr>
      </p:pic>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辛勤的劳动者</a:t>
              </a:r>
            </a:p>
          </p:txBody>
        </p:sp>
      </p:grpSp>
      <p:sp>
        <p:nvSpPr>
          <p:cNvPr id="11" name="文本框 6"/>
          <p:cNvSpPr txBox="1"/>
          <p:nvPr/>
        </p:nvSpPr>
        <p:spPr>
          <a:xfrm>
            <a:off x="2453771" y="2299452"/>
            <a:ext cx="7284457" cy="407804"/>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lnSpc>
                <a:spcPct val="100000"/>
              </a:lnSpc>
            </a:pPr>
            <a:r>
              <a:rPr lang="zh-CN" altLang="en-US" sz="2200" b="1" dirty="0">
                <a:solidFill>
                  <a:schemeClr val="bg1"/>
                </a:solidFill>
                <a:latin typeface="幼圆" panose="02010509060101010101" pitchFamily="49" charset="-122"/>
                <a:ea typeface="幼圆" panose="02010509060101010101" pitchFamily="49" charset="-122"/>
              </a:rPr>
              <a:t>田野里的农民伯伯晒着火辣辣的太阳，流着汗辛勤地劳作。</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4"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辛勤的劳动者</a:t>
              </a:r>
            </a:p>
          </p:txBody>
        </p:sp>
      </p:grpSp>
      <p:sp>
        <p:nvSpPr>
          <p:cNvPr id="11" name="文本框 6"/>
          <p:cNvSpPr txBox="1"/>
          <p:nvPr/>
        </p:nvSpPr>
        <p:spPr>
          <a:xfrm>
            <a:off x="6312131" y="2926202"/>
            <a:ext cx="4979323" cy="1005596"/>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lnSpc>
                <a:spcPct val="150000"/>
              </a:lnSpc>
            </a:pPr>
            <a:r>
              <a:rPr lang="zh-CN" altLang="en-US" sz="2200" b="1" dirty="0">
                <a:solidFill>
                  <a:schemeClr val="bg1"/>
                </a:solidFill>
                <a:latin typeface="幼圆" panose="02010509060101010101" pitchFamily="49" charset="-122"/>
                <a:ea typeface="幼圆" panose="02010509060101010101" pitchFamily="49" charset="-122"/>
              </a:rPr>
              <a:t>     听，工地上传来机器的声音，那是建筑工人在为我们建造更美丽的家园。</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5" y="1902858"/>
            <a:ext cx="6459393" cy="4447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49566" y="3003541"/>
            <a:ext cx="6575776" cy="3901507"/>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sp>
        <p:nvSpPr>
          <p:cNvPr id="5" name="文本框 4"/>
          <p:cNvSpPr txBox="1"/>
          <p:nvPr/>
        </p:nvSpPr>
        <p:spPr>
          <a:xfrm>
            <a:off x="1546178" y="1540663"/>
            <a:ext cx="9144000" cy="1015663"/>
          </a:xfrm>
          <a:prstGeom prst="rect">
            <a:avLst/>
          </a:prstGeom>
          <a:noFill/>
        </p:spPr>
        <p:txBody>
          <a:bodyPr wrap="square" rtlCol="0">
            <a:spAutoFit/>
          </a:bodyPr>
          <a:lstStyle/>
          <a:p>
            <a:pPr algn="ctr"/>
            <a:r>
              <a:rPr lang="zh-CN" altLang="en-US" sz="6000" b="1" dirty="0">
                <a:solidFill>
                  <a:srgbClr val="F8C014"/>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三、我是小小劳动者</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我是小小劳动者</a:t>
              </a:r>
            </a:p>
          </p:txBody>
        </p:sp>
      </p:gr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66658"/>
          <a:stretch>
            <a:fillRect/>
          </a:stretch>
        </p:blipFill>
        <p:spPr>
          <a:xfrm>
            <a:off x="2650619" y="3114056"/>
            <a:ext cx="9541381" cy="3429018"/>
          </a:xfrm>
          <a:prstGeom prst="rect">
            <a:avLst/>
          </a:prstGeom>
        </p:spPr>
      </p:pic>
      <p:sp>
        <p:nvSpPr>
          <p:cNvPr id="8" name="文本框 6"/>
          <p:cNvSpPr txBox="1"/>
          <p:nvPr/>
        </p:nvSpPr>
        <p:spPr>
          <a:xfrm>
            <a:off x="924098" y="1439087"/>
            <a:ext cx="10343803" cy="2021259"/>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lnSpc>
                <a:spcPct val="150000"/>
              </a:lnSpc>
            </a:pPr>
            <a:r>
              <a:rPr lang="zh-CN" altLang="en-US" sz="2200" b="1" dirty="0">
                <a:solidFill>
                  <a:schemeClr val="bg1"/>
                </a:solidFill>
                <a:latin typeface="幼圆" panose="02010509060101010101" pitchFamily="49" charset="-122"/>
                <a:ea typeface="幼圆" panose="02010509060101010101" pitchFamily="49" charset="-122"/>
              </a:rPr>
              <a:t>     劳动教育是校风建设的重要手段，也是同学们参与校风建设的途径之一。通过劳动，可以培养全校学生的集体荣誉感和高度的责任感，培养学生热爱劳动，珍惜劳动成果的优良品质和良好的卫生习惯，增强学生学会生存、学会生活、学会学习的实际本领。在劳动中创造美，体会劳动的乐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我是小小劳动者</a:t>
              </a: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47" y="493253"/>
            <a:ext cx="6101542" cy="6101542"/>
          </a:xfrm>
          <a:prstGeom prst="rect">
            <a:avLst/>
          </a:prstGeom>
        </p:spPr>
      </p:pic>
      <p:sp>
        <p:nvSpPr>
          <p:cNvPr id="9" name="文本框 6"/>
          <p:cNvSpPr txBox="1"/>
          <p:nvPr/>
        </p:nvSpPr>
        <p:spPr>
          <a:xfrm>
            <a:off x="924098" y="2590397"/>
            <a:ext cx="4910049" cy="1907253"/>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lnSpc>
                <a:spcPct val="150000"/>
              </a:lnSpc>
            </a:pPr>
            <a:r>
              <a:rPr lang="zh-CN" altLang="en-US" sz="2800" b="1" dirty="0">
                <a:solidFill>
                  <a:schemeClr val="bg1"/>
                </a:solidFill>
                <a:latin typeface="幼圆" panose="02010509060101010101" pitchFamily="49" charset="-122"/>
                <a:ea typeface="幼圆" panose="02010509060101010101" pitchFamily="49" charset="-122"/>
              </a:rPr>
              <a:t>   要帮助妈妈洗衣服，要帮助妈妈做饭，要帮妈妈整理房间，要帮助妈妈擦桌、扫地。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我是小小劳动者</a:t>
              </a:r>
            </a:p>
          </p:txBody>
        </p:sp>
      </p:grpSp>
      <p:sp>
        <p:nvSpPr>
          <p:cNvPr id="9" name="文本框 6"/>
          <p:cNvSpPr txBox="1"/>
          <p:nvPr/>
        </p:nvSpPr>
        <p:spPr>
          <a:xfrm>
            <a:off x="6676505" y="2095049"/>
            <a:ext cx="4910049" cy="3199915"/>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algn="l">
              <a:lnSpc>
                <a:spcPct val="150000"/>
              </a:lnSpc>
            </a:pPr>
            <a:r>
              <a:rPr lang="zh-CN" altLang="en-US" sz="2800" b="1" dirty="0">
                <a:solidFill>
                  <a:schemeClr val="bg1"/>
                </a:solidFill>
                <a:latin typeface="幼圆" panose="02010509060101010101" pitchFamily="49" charset="-122"/>
                <a:ea typeface="幼圆" panose="02010509060101010101" pitchFamily="49" charset="-122"/>
              </a:rPr>
              <a:t>    打扫及时、干净，爱护劳动工具，并将劳动工具摆整齐，珍惜劳动成果，主动捡起地面垃圾，爱护劳动工具，并将劳动工具摆整齐</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68" y="1344942"/>
            <a:ext cx="6440437" cy="5038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我是小小劳动者</a:t>
              </a:r>
            </a:p>
          </p:txBody>
        </p:sp>
      </p:grpSp>
      <p:grpSp>
        <p:nvGrpSpPr>
          <p:cNvPr id="5" name="组 10"/>
          <p:cNvGrpSpPr/>
          <p:nvPr/>
        </p:nvGrpSpPr>
        <p:grpSpPr>
          <a:xfrm>
            <a:off x="538484" y="1943948"/>
            <a:ext cx="4660589" cy="419387"/>
            <a:chOff x="139319" y="2003835"/>
            <a:chExt cx="3495440" cy="314540"/>
          </a:xfrm>
        </p:grpSpPr>
        <p:sp>
          <p:nvSpPr>
            <p:cNvPr id="6" name="文本框 5"/>
            <p:cNvSpPr txBox="1"/>
            <p:nvPr/>
          </p:nvSpPr>
          <p:spPr>
            <a:xfrm>
              <a:off x="141978" y="2003835"/>
              <a:ext cx="3492781"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defTabSz="914400">
                <a:defRPr b="1">
                  <a:solidFill>
                    <a:srgbClr val="427345"/>
                  </a:solidFill>
                  <a:latin typeface="方正清刻本悦宋简体"/>
                  <a:ea typeface="方正清刻本悦宋简体"/>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dirty="0">
                  <a:solidFill>
                    <a:schemeClr val="bg1"/>
                  </a:solidFill>
                  <a:latin typeface="幼圆" panose="02010509060101010101" pitchFamily="49" charset="-122"/>
                  <a:ea typeface="幼圆" panose="02010509060101010101" pitchFamily="49" charset="-122"/>
                  <a:sym typeface="+mn-lt"/>
                </a:rPr>
                <a:t>节约用水，一水多用，别让生命之泉空流</a:t>
              </a:r>
            </a:p>
          </p:txBody>
        </p:sp>
        <p:sp>
          <p:nvSpPr>
            <p:cNvPr id="7" name="矩形 6"/>
            <p:cNvSpPr/>
            <p:nvPr/>
          </p:nvSpPr>
          <p:spPr>
            <a:xfrm>
              <a:off x="139319" y="2041376"/>
              <a:ext cx="354905" cy="276999"/>
            </a:xfrm>
            <a:prstGeom prst="rect">
              <a:avLst/>
            </a:prstGeom>
          </p:spPr>
          <p:txBody>
            <a:bodyPr wrap="none">
              <a:spAutoFit/>
            </a:bodyPr>
            <a:lstStyle/>
            <a:p>
              <a:pPr marL="285750" indent="-285750" algn="ctr" defTabSz="914400">
                <a:buFont typeface="Arial" panose="020B0604020202020204" pitchFamily="34" charset="0"/>
                <a:buChar char="•"/>
              </a:pPr>
              <a:endParaRPr lang="en-US" altLang="zh-CN" b="1" dirty="0">
                <a:solidFill>
                  <a:schemeClr val="bg1"/>
                </a:solidFill>
                <a:latin typeface="幼圆" panose="02010509060101010101" pitchFamily="49" charset="-122"/>
                <a:ea typeface="幼圆" panose="02010509060101010101" pitchFamily="49" charset="-122"/>
                <a:sym typeface="+mn-lt"/>
              </a:endParaRPr>
            </a:p>
          </p:txBody>
        </p:sp>
      </p:grpSp>
      <p:grpSp>
        <p:nvGrpSpPr>
          <p:cNvPr id="8" name="组 13"/>
          <p:cNvGrpSpPr/>
          <p:nvPr/>
        </p:nvGrpSpPr>
        <p:grpSpPr>
          <a:xfrm>
            <a:off x="538485" y="2762549"/>
            <a:ext cx="5228122" cy="858377"/>
            <a:chOff x="129978" y="1957747"/>
            <a:chExt cx="4259759" cy="643782"/>
          </a:xfrm>
        </p:grpSpPr>
        <p:sp>
          <p:nvSpPr>
            <p:cNvPr id="9" name="文本框 8"/>
            <p:cNvSpPr txBox="1"/>
            <p:nvPr/>
          </p:nvSpPr>
          <p:spPr>
            <a:xfrm>
              <a:off x="129978" y="1957747"/>
              <a:ext cx="4259759" cy="643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defTabSz="914400">
                <a:defRPr b="1">
                  <a:solidFill>
                    <a:srgbClr val="427345"/>
                  </a:solidFill>
                  <a:latin typeface="方正清刻本悦宋简体"/>
                  <a:ea typeface="方正清刻本悦宋简体"/>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285750" indent="-285750" algn="l">
                <a:lnSpc>
                  <a:spcPct val="150000"/>
                </a:lnSpc>
                <a:buFont typeface="Arial" panose="020B0604020202020204" pitchFamily="34" charset="0"/>
                <a:buChar char="•"/>
              </a:pPr>
              <a:r>
                <a:rPr lang="zh-CN" altLang="en-US" dirty="0">
                  <a:solidFill>
                    <a:schemeClr val="bg1"/>
                  </a:solidFill>
                  <a:latin typeface="幼圆" panose="02010509060101010101" pitchFamily="49" charset="-122"/>
                  <a:ea typeface="幼圆" panose="02010509060101010101" pitchFamily="49" charset="-122"/>
                  <a:sym typeface="+mn-lt"/>
                </a:rPr>
                <a:t>节约用纸，珍惜森林资源；节约用电，不过早开灯，人走灯熄</a:t>
              </a:r>
            </a:p>
          </p:txBody>
        </p:sp>
        <p:sp>
          <p:nvSpPr>
            <p:cNvPr id="10" name="矩形 9"/>
            <p:cNvSpPr/>
            <p:nvPr/>
          </p:nvSpPr>
          <p:spPr>
            <a:xfrm>
              <a:off x="247498" y="2041376"/>
              <a:ext cx="385558" cy="300996"/>
            </a:xfrm>
            <a:prstGeom prst="rect">
              <a:avLst/>
            </a:prstGeom>
          </p:spPr>
          <p:txBody>
            <a:bodyPr wrap="none">
              <a:spAutoFit/>
            </a:bodyPr>
            <a:lstStyle/>
            <a:p>
              <a:pPr marL="285750" indent="-285750" defTabSz="1219200">
                <a:lnSpc>
                  <a:spcPct val="130000"/>
                </a:lnSpc>
                <a:buFont typeface="Arial" panose="020B0604020202020204" pitchFamily="34" charset="0"/>
                <a:buChar char="•"/>
                <a:defRPr/>
              </a:pPr>
              <a:endParaRPr lang="en-US" altLang="zh-CN" b="1" kern="0"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11" name="组 16"/>
          <p:cNvGrpSpPr/>
          <p:nvPr/>
        </p:nvGrpSpPr>
        <p:grpSpPr>
          <a:xfrm>
            <a:off x="538485" y="3841310"/>
            <a:ext cx="5228119" cy="874407"/>
            <a:chOff x="-31002" y="1901778"/>
            <a:chExt cx="3921089" cy="655805"/>
          </a:xfrm>
        </p:grpSpPr>
        <p:sp>
          <p:nvSpPr>
            <p:cNvPr id="12" name="文本框 11"/>
            <p:cNvSpPr txBox="1"/>
            <p:nvPr/>
          </p:nvSpPr>
          <p:spPr>
            <a:xfrm>
              <a:off x="-31002" y="1901778"/>
              <a:ext cx="3921089" cy="6558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b="1">
                  <a:solidFill>
                    <a:srgbClr val="427345"/>
                  </a:solidFill>
                  <a:latin typeface="方正清刻本悦宋简体"/>
                  <a:ea typeface="方正清刻本悦宋简体"/>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dirty="0">
                  <a:solidFill>
                    <a:schemeClr val="bg1"/>
                  </a:solidFill>
                  <a:latin typeface="幼圆" panose="02010509060101010101" pitchFamily="49" charset="-122"/>
                  <a:ea typeface="幼圆" panose="02010509060101010101" pitchFamily="49" charset="-122"/>
                  <a:sym typeface="+mn-lt"/>
                </a:rPr>
                <a:t>保持地面清洁；认真做好值日，营造良好学习环境</a:t>
              </a:r>
            </a:p>
          </p:txBody>
        </p:sp>
        <p:sp>
          <p:nvSpPr>
            <p:cNvPr id="13" name="矩形 12"/>
            <p:cNvSpPr/>
            <p:nvPr/>
          </p:nvSpPr>
          <p:spPr>
            <a:xfrm>
              <a:off x="247498" y="2041376"/>
              <a:ext cx="354904" cy="300996"/>
            </a:xfrm>
            <a:prstGeom prst="rect">
              <a:avLst/>
            </a:prstGeom>
          </p:spPr>
          <p:txBody>
            <a:bodyPr wrap="none">
              <a:spAutoFit/>
            </a:bodyPr>
            <a:lstStyle/>
            <a:p>
              <a:pPr marL="285750" indent="-285750" defTabSz="1219200">
                <a:lnSpc>
                  <a:spcPct val="130000"/>
                </a:lnSpc>
                <a:buFont typeface="Arial" panose="020B0604020202020204" pitchFamily="34" charset="0"/>
                <a:buChar char="•"/>
                <a:defRPr/>
              </a:pPr>
              <a:endParaRPr lang="en-US" altLang="zh-CN" b="1" kern="0"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14" name="组 19"/>
          <p:cNvGrpSpPr/>
          <p:nvPr/>
        </p:nvGrpSpPr>
        <p:grpSpPr>
          <a:xfrm>
            <a:off x="538484" y="4936101"/>
            <a:ext cx="5095118" cy="874407"/>
            <a:chOff x="-73951" y="1915090"/>
            <a:chExt cx="3821339" cy="655804"/>
          </a:xfrm>
        </p:grpSpPr>
        <p:sp>
          <p:nvSpPr>
            <p:cNvPr id="15" name="文本框 14"/>
            <p:cNvSpPr txBox="1"/>
            <p:nvPr/>
          </p:nvSpPr>
          <p:spPr>
            <a:xfrm>
              <a:off x="-73951" y="1915090"/>
              <a:ext cx="3821339" cy="655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b="1">
                  <a:solidFill>
                    <a:srgbClr val="427345"/>
                  </a:solidFill>
                  <a:latin typeface="方正清刻本悦宋简体"/>
                  <a:ea typeface="方正清刻本悦宋简体"/>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dirty="0">
                  <a:solidFill>
                    <a:schemeClr val="bg1"/>
                  </a:solidFill>
                  <a:latin typeface="幼圆" panose="02010509060101010101" pitchFamily="49" charset="-122"/>
                  <a:ea typeface="幼圆" panose="02010509060101010101" pitchFamily="49" charset="-122"/>
                  <a:sym typeface="+mn-lt"/>
                </a:rPr>
                <a:t>做好自己力所能及的事，让我们一起为这一集体做出绵薄之力</a:t>
              </a:r>
            </a:p>
          </p:txBody>
        </p:sp>
        <p:sp>
          <p:nvSpPr>
            <p:cNvPr id="16" name="矩形 15"/>
            <p:cNvSpPr/>
            <p:nvPr/>
          </p:nvSpPr>
          <p:spPr>
            <a:xfrm>
              <a:off x="247498" y="2041376"/>
              <a:ext cx="354904" cy="300995"/>
            </a:xfrm>
            <a:prstGeom prst="rect">
              <a:avLst/>
            </a:prstGeom>
          </p:spPr>
          <p:txBody>
            <a:bodyPr wrap="none">
              <a:spAutoFit/>
            </a:bodyPr>
            <a:lstStyle/>
            <a:p>
              <a:pPr marL="285750" indent="-285750" defTabSz="1219200">
                <a:lnSpc>
                  <a:spcPct val="130000"/>
                </a:lnSpc>
                <a:buFont typeface="Arial" panose="020B0604020202020204" pitchFamily="34" charset="0"/>
                <a:buChar char="•"/>
                <a:defRPr/>
              </a:pPr>
              <a:endParaRPr lang="en-US" altLang="zh-CN" b="1" kern="0" dirty="0">
                <a:solidFill>
                  <a:schemeClr val="bg1"/>
                </a:solidFill>
                <a:latin typeface="幼圆" panose="02010509060101010101" pitchFamily="49" charset="-122"/>
                <a:ea typeface="幼圆" panose="02010509060101010101" pitchFamily="49" charset="-122"/>
                <a:cs typeface="+mn-ea"/>
                <a:sym typeface="+mn-lt"/>
              </a:endParaRPr>
            </a:p>
          </p:txBody>
        </p:sp>
      </p:gr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09" y="0"/>
            <a:ext cx="643280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49566" y="3003541"/>
            <a:ext cx="6575776" cy="3901507"/>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sp>
        <p:nvSpPr>
          <p:cNvPr id="5" name="文本框 4"/>
          <p:cNvSpPr txBox="1"/>
          <p:nvPr/>
        </p:nvSpPr>
        <p:spPr>
          <a:xfrm>
            <a:off x="1546178" y="1540663"/>
            <a:ext cx="9144000" cy="1015663"/>
          </a:xfrm>
          <a:prstGeom prst="rect">
            <a:avLst/>
          </a:prstGeom>
          <a:noFill/>
        </p:spPr>
        <p:txBody>
          <a:bodyPr wrap="square" rtlCol="0">
            <a:spAutoFit/>
          </a:bodyPr>
          <a:lstStyle/>
          <a:p>
            <a:pPr algn="ctr"/>
            <a:r>
              <a:rPr lang="zh-CN" altLang="en-US" sz="6000" b="1" dirty="0">
                <a:solidFill>
                  <a:srgbClr val="F8C014"/>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四、劳动节名言和歌曲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331999" y="1322602"/>
            <a:ext cx="5310076" cy="5310076"/>
          </a:xfrm>
          <a:prstGeom prst="rect">
            <a:avLst/>
          </a:prstGeom>
        </p:spPr>
      </p:pic>
      <p:sp>
        <p:nvSpPr>
          <p:cNvPr id="11" name="文本框 10"/>
          <p:cNvSpPr txBox="1"/>
          <p:nvPr/>
        </p:nvSpPr>
        <p:spPr>
          <a:xfrm>
            <a:off x="1366055" y="1463041"/>
            <a:ext cx="3241963" cy="1015663"/>
          </a:xfrm>
          <a:prstGeom prst="rect">
            <a:avLst/>
          </a:prstGeom>
          <a:noFill/>
        </p:spPr>
        <p:txBody>
          <a:bodyPr wrap="square" rtlCol="0">
            <a:spAutoFit/>
          </a:bodyPr>
          <a:lstStyle/>
          <a:p>
            <a:pPr algn="ctr"/>
            <a:r>
              <a:rPr lang="zh-CN" altLang="en-US" sz="6000" dirty="0">
                <a:solidFill>
                  <a:srgbClr val="F8C014"/>
                </a:solidFill>
                <a:latin typeface="禹卫书法行书简体" panose="02000603000000000000" pitchFamily="2" charset="-122"/>
                <a:ea typeface="禹卫书法行书简体" panose="02000603000000000000" pitchFamily="2" charset="-122"/>
              </a:rPr>
              <a:t>目录</a:t>
            </a:r>
          </a:p>
        </p:txBody>
      </p:sp>
      <p:sp>
        <p:nvSpPr>
          <p:cNvPr id="12" name="矩形: 圆角 11"/>
          <p:cNvSpPr/>
          <p:nvPr/>
        </p:nvSpPr>
        <p:spPr>
          <a:xfrm>
            <a:off x="6096000" y="1322602"/>
            <a:ext cx="5557515"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6450676" y="1341151"/>
            <a:ext cx="5202839" cy="584775"/>
          </a:xfrm>
          <a:prstGeom prst="rect">
            <a:avLst/>
          </a:prstGeom>
          <a:noFill/>
        </p:spPr>
        <p:txBody>
          <a:bodyPr wrap="square" rtlCol="0">
            <a:spAutoFit/>
          </a:bodyPr>
          <a:lstStyle/>
          <a:p>
            <a:r>
              <a:rPr lang="zh-CN" altLang="en-US" sz="3200" b="1" dirty="0">
                <a:solidFill>
                  <a:srgbClr val="C30D23"/>
                </a:solidFill>
                <a:latin typeface="幼圆" panose="02010509060101010101" pitchFamily="49" charset="-122"/>
                <a:ea typeface="幼圆" panose="02010509060101010101" pitchFamily="49" charset="-122"/>
              </a:rPr>
              <a:t>一、劳动节的由来和意义</a:t>
            </a:r>
          </a:p>
        </p:txBody>
      </p:sp>
      <p:sp>
        <p:nvSpPr>
          <p:cNvPr id="14" name="矩形: 圆角 13"/>
          <p:cNvSpPr/>
          <p:nvPr/>
        </p:nvSpPr>
        <p:spPr>
          <a:xfrm>
            <a:off x="6096000" y="2492060"/>
            <a:ext cx="5557515"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6450676" y="2510609"/>
            <a:ext cx="5202839" cy="584775"/>
          </a:xfrm>
          <a:prstGeom prst="rect">
            <a:avLst/>
          </a:prstGeom>
          <a:noFill/>
        </p:spPr>
        <p:txBody>
          <a:bodyPr wrap="square" rtlCol="0">
            <a:spAutoFit/>
          </a:bodyPr>
          <a:lstStyle/>
          <a:p>
            <a:r>
              <a:rPr lang="zh-CN" altLang="en-US" sz="3200" b="1" dirty="0">
                <a:solidFill>
                  <a:srgbClr val="C30D23"/>
                </a:solidFill>
                <a:latin typeface="幼圆" panose="02010509060101010101" pitchFamily="49" charset="-122"/>
                <a:ea typeface="幼圆" panose="02010509060101010101" pitchFamily="49" charset="-122"/>
              </a:rPr>
              <a:t>二、辛勤的劳动者</a:t>
            </a:r>
          </a:p>
        </p:txBody>
      </p:sp>
      <p:sp>
        <p:nvSpPr>
          <p:cNvPr id="16" name="矩形: 圆角 15"/>
          <p:cNvSpPr/>
          <p:nvPr/>
        </p:nvSpPr>
        <p:spPr>
          <a:xfrm>
            <a:off x="6096000" y="3671677"/>
            <a:ext cx="5557515"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6450676" y="3690226"/>
            <a:ext cx="5202839" cy="584775"/>
          </a:xfrm>
          <a:prstGeom prst="rect">
            <a:avLst/>
          </a:prstGeom>
          <a:noFill/>
        </p:spPr>
        <p:txBody>
          <a:bodyPr wrap="square" rtlCol="0">
            <a:spAutoFit/>
          </a:bodyPr>
          <a:lstStyle/>
          <a:p>
            <a:r>
              <a:rPr lang="zh-CN" altLang="en-US" sz="3200" b="1" dirty="0">
                <a:solidFill>
                  <a:srgbClr val="C30D23"/>
                </a:solidFill>
                <a:latin typeface="幼圆" panose="02010509060101010101" pitchFamily="49" charset="-122"/>
                <a:ea typeface="幼圆" panose="02010509060101010101" pitchFamily="49" charset="-122"/>
              </a:rPr>
              <a:t>三、我是小小劳动者</a:t>
            </a:r>
          </a:p>
        </p:txBody>
      </p:sp>
      <p:sp>
        <p:nvSpPr>
          <p:cNvPr id="18" name="矩形: 圆角 17"/>
          <p:cNvSpPr/>
          <p:nvPr/>
        </p:nvSpPr>
        <p:spPr>
          <a:xfrm>
            <a:off x="6096000" y="4841135"/>
            <a:ext cx="5557515"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6450677" y="4859684"/>
            <a:ext cx="5202838" cy="584775"/>
          </a:xfrm>
          <a:prstGeom prst="rect">
            <a:avLst/>
          </a:prstGeom>
          <a:noFill/>
        </p:spPr>
        <p:txBody>
          <a:bodyPr wrap="square" rtlCol="0">
            <a:spAutoFit/>
          </a:bodyPr>
          <a:lstStyle/>
          <a:p>
            <a:r>
              <a:rPr lang="zh-CN" altLang="en-US" sz="3200" b="1" dirty="0">
                <a:solidFill>
                  <a:srgbClr val="C30D23"/>
                </a:solidFill>
                <a:latin typeface="幼圆" panose="02010509060101010101" pitchFamily="49" charset="-122"/>
                <a:ea typeface="幼圆" panose="02010509060101010101" pitchFamily="49" charset="-122"/>
              </a:rPr>
              <a:t>四、劳动节名言和歌曲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P spid="15" grpId="0"/>
      <p:bldP spid="16" grpId="0" animBg="1"/>
      <p:bldP spid="17" grpId="0"/>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2031" y="2391216"/>
            <a:ext cx="6406342" cy="30594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200000"/>
              </a:lnSpc>
              <a:buFont typeface="Wingdings" panose="05000000000000000000" pitchFamily="2" charset="2"/>
              <a:buChar char="p"/>
            </a:pPr>
            <a:r>
              <a:rPr lang="zh-CN" altLang="en-US" sz="2000" b="1" dirty="0">
                <a:solidFill>
                  <a:schemeClr val="bg1"/>
                </a:solidFill>
                <a:latin typeface="幼圆" panose="02010509060101010101" pitchFamily="49" charset="-122"/>
                <a:ea typeface="幼圆" panose="02010509060101010101" pitchFamily="49" charset="-122"/>
              </a:rPr>
              <a:t>只有人的劳动才是神圣的</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高尔基</a:t>
            </a:r>
            <a:endParaRPr lang="en-US" altLang="zh-CN" sz="2000" b="1" dirty="0">
              <a:solidFill>
                <a:schemeClr val="bg1"/>
              </a:solidFill>
              <a:latin typeface="幼圆" panose="02010509060101010101" pitchFamily="49" charset="-122"/>
              <a:ea typeface="幼圆" panose="02010509060101010101" pitchFamily="49" charset="-122"/>
            </a:endParaRPr>
          </a:p>
          <a:p>
            <a:pPr marL="285750" indent="-285750">
              <a:lnSpc>
                <a:spcPct val="200000"/>
              </a:lnSpc>
              <a:buFont typeface="Wingdings" panose="05000000000000000000" pitchFamily="2" charset="2"/>
              <a:buChar char="p"/>
            </a:pPr>
            <a:r>
              <a:rPr lang="zh-CN" altLang="en-US" sz="2000" b="1" dirty="0">
                <a:solidFill>
                  <a:schemeClr val="bg1"/>
                </a:solidFill>
                <a:latin typeface="幼圆" panose="02010509060101010101" pitchFamily="49" charset="-122"/>
                <a:ea typeface="幼圆" panose="02010509060101010101" pitchFamily="49" charset="-122"/>
              </a:rPr>
              <a:t>美德在劳动中产生</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欧里庇得斯</a:t>
            </a:r>
            <a:endParaRPr lang="en-US" altLang="zh-CN" sz="2000" b="1" dirty="0">
              <a:solidFill>
                <a:schemeClr val="bg1"/>
              </a:solidFill>
              <a:latin typeface="幼圆" panose="02010509060101010101" pitchFamily="49" charset="-122"/>
              <a:ea typeface="幼圆" panose="02010509060101010101" pitchFamily="49" charset="-122"/>
            </a:endParaRPr>
          </a:p>
          <a:p>
            <a:pPr marL="285750" indent="-285750">
              <a:lnSpc>
                <a:spcPct val="200000"/>
              </a:lnSpc>
              <a:buFont typeface="Wingdings" panose="05000000000000000000" pitchFamily="2" charset="2"/>
              <a:buChar char="p"/>
            </a:pPr>
            <a:r>
              <a:rPr lang="zh-CN" altLang="en-US" sz="2000" b="1" dirty="0">
                <a:solidFill>
                  <a:schemeClr val="bg1"/>
                </a:solidFill>
                <a:latin typeface="幼圆" panose="02010509060101010101" pitchFamily="49" charset="-122"/>
                <a:ea typeface="幼圆" panose="02010509060101010101" pitchFamily="49" charset="-122"/>
              </a:rPr>
              <a:t>劳动使人忘忧</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西塞罗</a:t>
            </a:r>
            <a:endParaRPr lang="en-US" altLang="zh-CN" sz="2000" b="1" dirty="0">
              <a:solidFill>
                <a:schemeClr val="bg1"/>
              </a:solidFill>
              <a:latin typeface="幼圆" panose="02010509060101010101" pitchFamily="49" charset="-122"/>
              <a:ea typeface="幼圆" panose="02010509060101010101" pitchFamily="49" charset="-122"/>
            </a:endParaRPr>
          </a:p>
          <a:p>
            <a:pPr marL="285750" indent="-285750">
              <a:lnSpc>
                <a:spcPct val="200000"/>
              </a:lnSpc>
              <a:buFont typeface="Wingdings" panose="05000000000000000000" pitchFamily="2" charset="2"/>
              <a:buChar char="p"/>
            </a:pPr>
            <a:r>
              <a:rPr lang="zh-CN" altLang="en-US" sz="2000" b="1" dirty="0">
                <a:solidFill>
                  <a:schemeClr val="bg1"/>
                </a:solidFill>
                <a:latin typeface="幼圆" panose="02010509060101010101" pitchFamily="49" charset="-122"/>
                <a:ea typeface="幼圆" panose="02010509060101010101" pitchFamily="49" charset="-122"/>
              </a:rPr>
              <a:t>成功＝艰苦的劳动＋正确的方法＋少谈空话</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爱因斯坦</a:t>
            </a:r>
          </a:p>
        </p:txBody>
      </p:sp>
      <p:grpSp>
        <p:nvGrpSpPr>
          <p:cNvPr id="3" name="组合 2"/>
          <p:cNvGrpSpPr/>
          <p:nvPr/>
        </p:nvGrpSpPr>
        <p:grpSpPr>
          <a:xfrm>
            <a:off x="538485" y="474704"/>
            <a:ext cx="3366051" cy="648586"/>
            <a:chOff x="538485" y="474704"/>
            <a:chExt cx="3059444" cy="648586"/>
          </a:xfrm>
        </p:grpSpPr>
        <p:sp>
          <p:nvSpPr>
            <p:cNvPr id="4" name="矩形: 圆角 3"/>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劳动节名言</a:t>
              </a: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5" y="1466983"/>
            <a:ext cx="4602825" cy="4897764"/>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17539" y="1792700"/>
            <a:ext cx="3472518" cy="3689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200000"/>
              </a:lnSpc>
            </a:pPr>
            <a:r>
              <a:rPr lang="zh-CN" altLang="en-US" sz="2000" b="1" dirty="0">
                <a:solidFill>
                  <a:schemeClr val="bg1"/>
                </a:solidFill>
                <a:latin typeface="幼圆" panose="02010509060101010101" pitchFamily="49" charset="-122"/>
                <a:ea typeface="幼圆" panose="02010509060101010101" pitchFamily="49" charset="-122"/>
              </a:rPr>
              <a:t>闪闪发亮的“五</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一”</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是劳动者灿烂的日子</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一个个闪光的“年轮”</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跳跃着劳动者的自豪。</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劳动，是劳动者的神圣；</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劳动，是劳动者的荣耀。</a:t>
            </a:r>
          </a:p>
        </p:txBody>
      </p:sp>
      <p:grpSp>
        <p:nvGrpSpPr>
          <p:cNvPr id="3" name="组合 2"/>
          <p:cNvGrpSpPr/>
          <p:nvPr/>
        </p:nvGrpSpPr>
        <p:grpSpPr>
          <a:xfrm>
            <a:off x="538485" y="474704"/>
            <a:ext cx="3366051" cy="648586"/>
            <a:chOff x="538485" y="474704"/>
            <a:chExt cx="3059444" cy="648586"/>
          </a:xfrm>
        </p:grpSpPr>
        <p:sp>
          <p:nvSpPr>
            <p:cNvPr id="4" name="矩形: 圆角 3"/>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劳动节名言</a:t>
              </a: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29" y="929634"/>
            <a:ext cx="6096012" cy="6096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9124" y="1444169"/>
            <a:ext cx="4133268" cy="49205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200000"/>
              </a:lnSpc>
            </a:pPr>
            <a:r>
              <a:rPr lang="zh-CN" altLang="en-US" sz="2000" b="1" dirty="0">
                <a:solidFill>
                  <a:schemeClr val="bg1"/>
                </a:solidFill>
                <a:latin typeface="幼圆" panose="02010509060101010101" pitchFamily="49" charset="-122"/>
                <a:ea typeface="幼圆" panose="02010509060101010101" pitchFamily="49" charset="-122"/>
              </a:rPr>
              <a:t> 是劳动，带来了民族的振兴；</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　是劳动，迎来了祖国的富饶；</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　是劳动，推动了社会的进步；</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　是劳动，酿造了生活的美妙。</a:t>
            </a:r>
            <a:br>
              <a:rPr lang="zh-CN" altLang="en-US" sz="2000" b="1" dirty="0">
                <a:solidFill>
                  <a:schemeClr val="bg1"/>
                </a:solidFill>
                <a:latin typeface="幼圆" panose="02010509060101010101" pitchFamily="49" charset="-122"/>
                <a:ea typeface="幼圆" panose="02010509060101010101" pitchFamily="49" charset="-122"/>
              </a:rPr>
            </a:br>
            <a:r>
              <a:rPr lang="zh-CN" altLang="en-US" sz="2000" b="1" dirty="0">
                <a:solidFill>
                  <a:schemeClr val="bg1"/>
                </a:solidFill>
                <a:latin typeface="幼圆" panose="02010509060101010101" pitchFamily="49" charset="-122"/>
                <a:ea typeface="幼圆" panose="02010509060101010101" pitchFamily="49" charset="-122"/>
              </a:rPr>
              <a:t>面对闪闪发亮的“五</a:t>
            </a:r>
            <a:r>
              <a:rPr lang="en-US" altLang="zh-CN" sz="2000" b="1" dirty="0">
                <a:solidFill>
                  <a:schemeClr val="bg1"/>
                </a:solidFill>
                <a:latin typeface="幼圆" panose="02010509060101010101" pitchFamily="49" charset="-122"/>
                <a:ea typeface="幼圆" panose="02010509060101010101" pitchFamily="49" charset="-122"/>
              </a:rPr>
              <a:t>·</a:t>
            </a:r>
            <a:r>
              <a:rPr lang="zh-CN" altLang="en-US" sz="2000" b="1" dirty="0">
                <a:solidFill>
                  <a:schemeClr val="bg1"/>
                </a:solidFill>
                <a:latin typeface="幼圆" panose="02010509060101010101" pitchFamily="49" charset="-122"/>
                <a:ea typeface="幼圆" panose="02010509060101010101" pitchFamily="49" charset="-122"/>
              </a:rPr>
              <a:t>一”</a:t>
            </a:r>
            <a:endParaRPr lang="en-US" altLang="zh-CN" sz="2000" b="1" dirty="0">
              <a:solidFill>
                <a:schemeClr val="bg1"/>
              </a:solidFill>
              <a:latin typeface="幼圆" panose="02010509060101010101" pitchFamily="49" charset="-122"/>
              <a:ea typeface="幼圆" panose="02010509060101010101" pitchFamily="49" charset="-122"/>
            </a:endParaRPr>
          </a:p>
          <a:p>
            <a:pPr algn="ctr">
              <a:lnSpc>
                <a:spcPct val="200000"/>
              </a:lnSpc>
            </a:pPr>
            <a:r>
              <a:rPr lang="zh-CN" altLang="en-US" sz="2000" b="1" dirty="0">
                <a:solidFill>
                  <a:schemeClr val="bg1"/>
                </a:solidFill>
                <a:latin typeface="幼圆" panose="02010509060101010101" pitchFamily="49" charset="-122"/>
                <a:ea typeface="幼圆" panose="02010509060101010101" pitchFamily="49" charset="-122"/>
              </a:rPr>
              <a:t>我们为劳动者欢呼高歌</a:t>
            </a:r>
            <a:endParaRPr lang="en-US" altLang="zh-CN" sz="2000" b="1" dirty="0">
              <a:solidFill>
                <a:schemeClr val="bg1"/>
              </a:solidFill>
              <a:latin typeface="幼圆" panose="02010509060101010101" pitchFamily="49" charset="-122"/>
              <a:ea typeface="幼圆" panose="02010509060101010101" pitchFamily="49" charset="-122"/>
            </a:endParaRPr>
          </a:p>
          <a:p>
            <a:pPr algn="ctr">
              <a:lnSpc>
                <a:spcPct val="200000"/>
              </a:lnSpc>
            </a:pPr>
            <a:r>
              <a:rPr lang="zh-CN" altLang="en-US" sz="2000" b="1" dirty="0">
                <a:solidFill>
                  <a:schemeClr val="bg1"/>
                </a:solidFill>
                <a:latin typeface="幼圆" panose="02010509060101010101" pitchFamily="49" charset="-122"/>
                <a:ea typeface="幼圆" panose="02010509060101010101" pitchFamily="49" charset="-122"/>
              </a:rPr>
              <a:t>劳动者健步走向未来</a:t>
            </a:r>
            <a:endParaRPr lang="en-US" altLang="zh-CN" sz="2000" b="1" dirty="0">
              <a:solidFill>
                <a:schemeClr val="bg1"/>
              </a:solidFill>
              <a:latin typeface="幼圆" panose="02010509060101010101" pitchFamily="49" charset="-122"/>
              <a:ea typeface="幼圆" panose="02010509060101010101" pitchFamily="49" charset="-122"/>
            </a:endParaRPr>
          </a:p>
          <a:p>
            <a:pPr algn="ctr">
              <a:lnSpc>
                <a:spcPct val="200000"/>
              </a:lnSpc>
            </a:pPr>
            <a:r>
              <a:rPr lang="zh-CN" altLang="en-US" sz="2000" b="1" dirty="0">
                <a:solidFill>
                  <a:schemeClr val="bg1"/>
                </a:solidFill>
                <a:latin typeface="幼圆" panose="02010509060101010101" pitchFamily="49" charset="-122"/>
                <a:ea typeface="幼圆" panose="02010509060101010101" pitchFamily="49" charset="-122"/>
              </a:rPr>
              <a:t>未来将更加光辉、灿烂、美好！</a:t>
            </a:r>
          </a:p>
        </p:txBody>
      </p:sp>
      <p:grpSp>
        <p:nvGrpSpPr>
          <p:cNvPr id="3" name="组合 2"/>
          <p:cNvGrpSpPr/>
          <p:nvPr/>
        </p:nvGrpSpPr>
        <p:grpSpPr>
          <a:xfrm>
            <a:off x="538485" y="474704"/>
            <a:ext cx="3366051" cy="648586"/>
            <a:chOff x="538485" y="474704"/>
            <a:chExt cx="3059444" cy="648586"/>
          </a:xfrm>
        </p:grpSpPr>
        <p:sp>
          <p:nvSpPr>
            <p:cNvPr id="4" name="矩形: 圆角 3"/>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劳动节名言</a:t>
              </a:r>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241" y="969465"/>
            <a:ext cx="3483910" cy="5395282"/>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08112" y="2159053"/>
            <a:ext cx="6575776" cy="3901507"/>
          </a:xfrm>
          <a:prstGeom prst="rect">
            <a:avLst/>
          </a:prstGeom>
        </p:spPr>
      </p:pic>
      <p:sp>
        <p:nvSpPr>
          <p:cNvPr id="4" name="矩形: 圆角 3"/>
          <p:cNvSpPr/>
          <p:nvPr/>
        </p:nvSpPr>
        <p:spPr>
          <a:xfrm>
            <a:off x="2220433" y="5736267"/>
            <a:ext cx="7751134"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2202484" y="583098"/>
            <a:ext cx="7770623" cy="1575955"/>
            <a:chOff x="2329679" y="1088812"/>
            <a:chExt cx="5277069" cy="1070239"/>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6963" t="13527" r="20410" b="69483"/>
            <a:stretch>
              <a:fillRect/>
            </a:stretch>
          </p:blipFill>
          <p:spPr>
            <a:xfrm>
              <a:off x="2329679" y="1088812"/>
              <a:ext cx="2366869" cy="962959"/>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14470" t="30529" r="16962" b="54027"/>
            <a:stretch>
              <a:fillRect/>
            </a:stretch>
          </p:blipFill>
          <p:spPr>
            <a:xfrm>
              <a:off x="4471262" y="1099930"/>
              <a:ext cx="3135486" cy="1059121"/>
            </a:xfrm>
            <a:prstGeom prst="rect">
              <a:avLst/>
            </a:prstGeom>
          </p:spPr>
        </p:pic>
      </p:grpSp>
      <p:sp>
        <p:nvSpPr>
          <p:cNvPr id="8" name="文本框 7"/>
          <p:cNvSpPr txBox="1"/>
          <p:nvPr/>
        </p:nvSpPr>
        <p:spPr>
          <a:xfrm>
            <a:off x="3033396" y="5738191"/>
            <a:ext cx="6110601"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谢谢观看！</a:t>
            </a: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82884" t="6485" r="12799" b="57152"/>
          <a:stretch>
            <a:fillRect/>
          </a:stretch>
        </p:blipFill>
        <p:spPr>
          <a:xfrm>
            <a:off x="11466527" y="232701"/>
            <a:ext cx="447472" cy="5652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49566" y="3003541"/>
            <a:ext cx="6575776" cy="3901507"/>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sp>
        <p:nvSpPr>
          <p:cNvPr id="10" name="文本框 9"/>
          <p:cNvSpPr txBox="1"/>
          <p:nvPr/>
        </p:nvSpPr>
        <p:spPr>
          <a:xfrm>
            <a:off x="1546178" y="1540663"/>
            <a:ext cx="9144000" cy="1015663"/>
          </a:xfrm>
          <a:prstGeom prst="rect">
            <a:avLst/>
          </a:prstGeom>
          <a:noFill/>
        </p:spPr>
        <p:txBody>
          <a:bodyPr wrap="square" rtlCol="0">
            <a:spAutoFit/>
          </a:bodyPr>
          <a:lstStyle/>
          <a:p>
            <a:pPr algn="ctr"/>
            <a:r>
              <a:rPr lang="zh-CN" altLang="en-US" sz="6000" b="1" dirty="0">
                <a:solidFill>
                  <a:srgbClr val="F8C014"/>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一、劳动节的由来和意义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731928" y="1817977"/>
            <a:ext cx="6234137" cy="3651962"/>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pPr defTabSz="914400"/>
            <a:r>
              <a:rPr lang="zh-CN" altLang="en-US" sz="2000" b="1" dirty="0">
                <a:solidFill>
                  <a:schemeClr val="bg1"/>
                </a:solidFill>
                <a:latin typeface="幼圆" panose="02010509060101010101" pitchFamily="49" charset="-122"/>
                <a:ea typeface="幼圆" panose="02010509060101010101" pitchFamily="49" charset="-122"/>
              </a:rPr>
              <a:t>      五一国际劳动节源于美国芝加哥城的工人大罢工。</a:t>
            </a:r>
            <a:r>
              <a:rPr lang="en-US" altLang="zh-CN" sz="2000" b="1" dirty="0">
                <a:solidFill>
                  <a:schemeClr val="bg1"/>
                </a:solidFill>
                <a:latin typeface="幼圆" panose="02010509060101010101" pitchFamily="49" charset="-122"/>
                <a:ea typeface="幼圆" panose="02010509060101010101" pitchFamily="49" charset="-122"/>
              </a:rPr>
              <a:t>1886</a:t>
            </a:r>
            <a:r>
              <a:rPr lang="zh-CN" altLang="en-US" sz="2000" b="1" dirty="0">
                <a:solidFill>
                  <a:schemeClr val="bg1"/>
                </a:solidFill>
                <a:latin typeface="幼圆" panose="02010509060101010101" pitchFamily="49" charset="-122"/>
                <a:ea typeface="幼圆" panose="02010509060101010101" pitchFamily="49" charset="-122"/>
              </a:rPr>
              <a:t>年</a:t>
            </a:r>
            <a:r>
              <a:rPr lang="en-US" altLang="zh-CN" sz="2000" b="1" dirty="0">
                <a:solidFill>
                  <a:schemeClr val="bg1"/>
                </a:solidFill>
                <a:latin typeface="幼圆" panose="02010509060101010101" pitchFamily="49" charset="-122"/>
                <a:ea typeface="幼圆" panose="02010509060101010101" pitchFamily="49" charset="-122"/>
              </a:rPr>
              <a:t>5</a:t>
            </a:r>
            <a:r>
              <a:rPr lang="zh-CN" altLang="en-US" sz="2000" b="1" dirty="0">
                <a:solidFill>
                  <a:schemeClr val="bg1"/>
                </a:solidFill>
                <a:latin typeface="幼圆" panose="02010509060101010101" pitchFamily="49" charset="-122"/>
                <a:ea typeface="幼圆" panose="02010509060101010101" pitchFamily="49" charset="-122"/>
              </a:rPr>
              <a:t>月</a:t>
            </a:r>
            <a:r>
              <a:rPr lang="en-US" altLang="zh-CN" sz="2000" b="1" dirty="0">
                <a:solidFill>
                  <a:schemeClr val="bg1"/>
                </a:solidFill>
                <a:latin typeface="幼圆" panose="02010509060101010101" pitchFamily="49" charset="-122"/>
                <a:ea typeface="幼圆" panose="02010509060101010101" pitchFamily="49" charset="-122"/>
              </a:rPr>
              <a:t>1</a:t>
            </a:r>
            <a:r>
              <a:rPr lang="zh-CN" altLang="en-US" sz="2000" b="1" dirty="0">
                <a:solidFill>
                  <a:schemeClr val="bg1"/>
                </a:solidFill>
                <a:latin typeface="幼圆" panose="02010509060101010101" pitchFamily="49" charset="-122"/>
                <a:ea typeface="幼圆" panose="02010509060101010101" pitchFamily="49" charset="-122"/>
              </a:rPr>
              <a:t>日，芝加哥的</a:t>
            </a:r>
            <a:r>
              <a:rPr lang="en-US" altLang="zh-CN" sz="2000" b="1" dirty="0">
                <a:solidFill>
                  <a:schemeClr val="bg1"/>
                </a:solidFill>
                <a:latin typeface="幼圆" panose="02010509060101010101" pitchFamily="49" charset="-122"/>
                <a:ea typeface="幼圆" panose="02010509060101010101" pitchFamily="49" charset="-122"/>
              </a:rPr>
              <a:t>216816</a:t>
            </a:r>
            <a:r>
              <a:rPr lang="zh-CN" altLang="en-US" sz="2000" b="1" dirty="0">
                <a:solidFill>
                  <a:schemeClr val="bg1"/>
                </a:solidFill>
                <a:latin typeface="幼圆" panose="02010509060101010101" pitchFamily="49" charset="-122"/>
                <a:ea typeface="幼圆" panose="02010509060101010101" pitchFamily="49" charset="-122"/>
              </a:rPr>
              <a:t>名工人为争取实行八小时工作制而举行大罢工，经过艰苦的流血斗争，终于获得了胜利。为纪念这次伟大的工人运动，</a:t>
            </a:r>
            <a:r>
              <a:rPr lang="en-US" altLang="zh-CN" sz="2000" b="1" dirty="0">
                <a:solidFill>
                  <a:schemeClr val="bg1"/>
                </a:solidFill>
                <a:latin typeface="幼圆" panose="02010509060101010101" pitchFamily="49" charset="-122"/>
                <a:ea typeface="幼圆" panose="02010509060101010101" pitchFamily="49" charset="-122"/>
              </a:rPr>
              <a:t>1889</a:t>
            </a:r>
            <a:r>
              <a:rPr lang="zh-CN" altLang="en-US" sz="2000" b="1" dirty="0">
                <a:solidFill>
                  <a:schemeClr val="bg1"/>
                </a:solidFill>
                <a:latin typeface="幼圆" panose="02010509060101010101" pitchFamily="49" charset="-122"/>
                <a:ea typeface="幼圆" panose="02010509060101010101" pitchFamily="49" charset="-122"/>
              </a:rPr>
              <a:t>年</a:t>
            </a:r>
            <a:r>
              <a:rPr lang="en-US" altLang="zh-CN" sz="2000" b="1" dirty="0">
                <a:solidFill>
                  <a:schemeClr val="bg1"/>
                </a:solidFill>
                <a:latin typeface="幼圆" panose="02010509060101010101" pitchFamily="49" charset="-122"/>
                <a:ea typeface="幼圆" panose="02010509060101010101" pitchFamily="49" charset="-122"/>
              </a:rPr>
              <a:t>7</a:t>
            </a:r>
            <a:r>
              <a:rPr lang="zh-CN" altLang="en-US" sz="2000" b="1" dirty="0">
                <a:solidFill>
                  <a:schemeClr val="bg1"/>
                </a:solidFill>
                <a:latin typeface="幼圆" panose="02010509060101010101" pitchFamily="49" charset="-122"/>
                <a:ea typeface="幼圆" panose="02010509060101010101" pitchFamily="49" charset="-122"/>
              </a:rPr>
              <a:t>月，在恩格斯组织召开的第二国际成立大会上宣布将每年的五月一日定为国际劳动节。</a:t>
            </a:r>
          </a:p>
        </p:txBody>
      </p:sp>
      <p:grpSp>
        <p:nvGrpSpPr>
          <p:cNvPr id="5" name="组合 4"/>
          <p:cNvGrpSpPr/>
          <p:nvPr/>
        </p:nvGrpSpPr>
        <p:grpSpPr>
          <a:xfrm>
            <a:off x="538485" y="474704"/>
            <a:ext cx="3218869" cy="648586"/>
            <a:chOff x="538485" y="474704"/>
            <a:chExt cx="3218869"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5" y="493253"/>
              <a:ext cx="3218869"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活动背景</a:t>
              </a: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93" y="1249113"/>
            <a:ext cx="5377509" cy="4789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251170" y="2218572"/>
            <a:ext cx="5493815" cy="2420856"/>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r>
              <a:rPr lang="en-US" altLang="zh-CN" sz="2000" b="1" dirty="0">
                <a:solidFill>
                  <a:schemeClr val="bg1"/>
                </a:solidFill>
                <a:latin typeface="幼圆" panose="02010509060101010101" pitchFamily="49" charset="-122"/>
                <a:ea typeface="幼圆" panose="02010509060101010101" pitchFamily="49" charset="-122"/>
              </a:rPr>
              <a:t>    1890</a:t>
            </a:r>
            <a:r>
              <a:rPr lang="zh-CN" altLang="en-US" sz="2000" b="1" dirty="0">
                <a:solidFill>
                  <a:schemeClr val="bg1"/>
                </a:solidFill>
                <a:latin typeface="幼圆" panose="02010509060101010101" pitchFamily="49" charset="-122"/>
                <a:ea typeface="幼圆" panose="02010509060101010101" pitchFamily="49" charset="-122"/>
              </a:rPr>
              <a:t>年</a:t>
            </a:r>
            <a:r>
              <a:rPr lang="en-US" altLang="zh-CN" sz="2000" b="1" dirty="0">
                <a:solidFill>
                  <a:schemeClr val="bg1"/>
                </a:solidFill>
                <a:latin typeface="幼圆" panose="02010509060101010101" pitchFamily="49" charset="-122"/>
                <a:ea typeface="幼圆" panose="02010509060101010101" pitchFamily="49" charset="-122"/>
              </a:rPr>
              <a:t>5</a:t>
            </a:r>
            <a:r>
              <a:rPr lang="zh-CN" altLang="en-US" sz="2000" b="1" dirty="0">
                <a:solidFill>
                  <a:schemeClr val="bg1"/>
                </a:solidFill>
                <a:latin typeface="幼圆" panose="02010509060101010101" pitchFamily="49" charset="-122"/>
                <a:ea typeface="幼圆" panose="02010509060101010101" pitchFamily="49" charset="-122"/>
              </a:rPr>
              <a:t>月</a:t>
            </a:r>
            <a:r>
              <a:rPr lang="en-US" altLang="zh-CN" sz="2000" b="1" dirty="0">
                <a:solidFill>
                  <a:schemeClr val="bg1"/>
                </a:solidFill>
                <a:latin typeface="幼圆" panose="02010509060101010101" pitchFamily="49" charset="-122"/>
                <a:ea typeface="幼圆" panose="02010509060101010101" pitchFamily="49" charset="-122"/>
              </a:rPr>
              <a:t>1</a:t>
            </a:r>
            <a:r>
              <a:rPr lang="zh-CN" altLang="en-US" sz="2000" b="1" dirty="0">
                <a:solidFill>
                  <a:schemeClr val="bg1"/>
                </a:solidFill>
                <a:latin typeface="幼圆" panose="02010509060101010101" pitchFamily="49" charset="-122"/>
                <a:ea typeface="幼圆" panose="02010509060101010101" pitchFamily="49" charset="-122"/>
              </a:rPr>
              <a:t>日，欧美各国的工人阶级率先走向街头，举行盛大的示威游行与集会，争取合法权益。从此，每逢这一天世界各国的劳动人民都要集会、游行，以示庆祝，并公众放假。</a:t>
            </a:r>
          </a:p>
        </p:txBody>
      </p:sp>
      <p:grpSp>
        <p:nvGrpSpPr>
          <p:cNvPr id="5" name="组合 4"/>
          <p:cNvGrpSpPr/>
          <p:nvPr/>
        </p:nvGrpSpPr>
        <p:grpSpPr>
          <a:xfrm>
            <a:off x="538485" y="474704"/>
            <a:ext cx="3218869" cy="648586"/>
            <a:chOff x="538485" y="474704"/>
            <a:chExt cx="3218869"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5" y="493253"/>
              <a:ext cx="3218869"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活动由来</a:t>
              </a:r>
            </a:p>
          </p:txBody>
        </p:sp>
      </p:grpSp>
      <p:pic>
        <p:nvPicPr>
          <p:cNvPr id="6" name="图片 5"/>
          <p:cNvPicPr>
            <a:picLocks noChangeAspect="1"/>
          </p:cNvPicPr>
          <p:nvPr/>
        </p:nvPicPr>
        <p:blipFill>
          <a:blip r:embed="rId3"/>
          <a:stretch>
            <a:fillRect/>
          </a:stretch>
        </p:blipFill>
        <p:spPr>
          <a:xfrm>
            <a:off x="706529" y="1914305"/>
            <a:ext cx="5234302" cy="3269542"/>
          </a:xfrm>
          <a:prstGeom prst="rect">
            <a:avLst/>
          </a:prstGeom>
          <a:ln w="76200">
            <a:solidFill>
              <a:srgbClr val="F7EEDC"/>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218869" cy="648586"/>
            <a:chOff x="538485" y="474704"/>
            <a:chExt cx="3218869"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5" y="493253"/>
              <a:ext cx="3218869"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活动意义</a:t>
              </a:r>
            </a:p>
          </p:txBody>
        </p:sp>
      </p:grpSp>
      <p:sp>
        <p:nvSpPr>
          <p:cNvPr id="11" name="矩形 47"/>
          <p:cNvSpPr>
            <a:spLocks noChangeArrowheads="1"/>
          </p:cNvSpPr>
          <p:nvPr/>
        </p:nvSpPr>
        <p:spPr bwMode="auto">
          <a:xfrm>
            <a:off x="1214833" y="3945038"/>
            <a:ext cx="3386886" cy="1950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rtlCol="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200000"/>
              </a:lnSpc>
              <a:buNone/>
            </a:pPr>
            <a:r>
              <a:rPr lang="zh-CN" altLang="en-US" sz="1600" b="1" dirty="0">
                <a:solidFill>
                  <a:schemeClr val="bg1"/>
                </a:solidFill>
                <a:latin typeface="幼圆" panose="02010509060101010101" pitchFamily="49" charset="-122"/>
                <a:ea typeface="幼圆" panose="02010509060101010101" pitchFamily="49" charset="-122"/>
                <a:sym typeface="+mn-lt"/>
              </a:rPr>
              <a:t>五一国际劳动节是全世界无产队级、劳动人民的共同节日。芝加哥的工人为争取实行八小时工作制而举行大罢工，最后获得了胜利。</a:t>
            </a:r>
          </a:p>
        </p:txBody>
      </p:sp>
      <p:sp>
        <p:nvSpPr>
          <p:cNvPr id="12" name="矩形 47"/>
          <p:cNvSpPr>
            <a:spLocks noChangeArrowheads="1"/>
          </p:cNvSpPr>
          <p:nvPr/>
        </p:nvSpPr>
        <p:spPr bwMode="auto">
          <a:xfrm>
            <a:off x="4573119" y="1605136"/>
            <a:ext cx="3045761" cy="14580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rtlCol="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200000"/>
              </a:lnSpc>
              <a:buNone/>
            </a:pPr>
            <a:r>
              <a:rPr lang="zh-CN" altLang="en-US" sz="1600" b="1" dirty="0">
                <a:solidFill>
                  <a:schemeClr val="bg1"/>
                </a:solidFill>
                <a:latin typeface="幼圆" panose="02010509060101010101" pitchFamily="49" charset="-122"/>
                <a:ea typeface="幼圆" panose="02010509060101010101" pitchFamily="49" charset="-122"/>
                <a:sym typeface="+mn-lt"/>
              </a:rPr>
              <a:t>为纪念这次伟大的工人运动，</a:t>
            </a:r>
            <a:r>
              <a:rPr lang="en-US" altLang="zh-CN" sz="1600" b="1" dirty="0">
                <a:solidFill>
                  <a:schemeClr val="bg1"/>
                </a:solidFill>
                <a:latin typeface="幼圆" panose="02010509060101010101" pitchFamily="49" charset="-122"/>
                <a:ea typeface="幼圆" panose="02010509060101010101" pitchFamily="49" charset="-122"/>
                <a:sym typeface="+mn-lt"/>
              </a:rPr>
              <a:t>1889</a:t>
            </a:r>
            <a:r>
              <a:rPr lang="zh-CN" altLang="en-US" sz="1600" b="1" dirty="0">
                <a:solidFill>
                  <a:schemeClr val="bg1"/>
                </a:solidFill>
                <a:latin typeface="幼圆" panose="02010509060101010101" pitchFamily="49" charset="-122"/>
                <a:ea typeface="幼圆" panose="02010509060101010101" pitchFamily="49" charset="-122"/>
                <a:sym typeface="+mn-lt"/>
              </a:rPr>
              <a:t>年</a:t>
            </a:r>
            <a:r>
              <a:rPr lang="en-US" altLang="zh-CN" sz="1600" b="1" dirty="0">
                <a:solidFill>
                  <a:schemeClr val="bg1"/>
                </a:solidFill>
                <a:latin typeface="幼圆" panose="02010509060101010101" pitchFamily="49" charset="-122"/>
                <a:ea typeface="幼圆" panose="02010509060101010101" pitchFamily="49" charset="-122"/>
                <a:sym typeface="+mn-lt"/>
              </a:rPr>
              <a:t>7</a:t>
            </a:r>
            <a:r>
              <a:rPr lang="zh-CN" altLang="en-US" sz="1600" b="1" dirty="0">
                <a:solidFill>
                  <a:schemeClr val="bg1"/>
                </a:solidFill>
                <a:latin typeface="幼圆" panose="02010509060101010101" pitchFamily="49" charset="-122"/>
                <a:ea typeface="幼圆" panose="02010509060101010101" pitchFamily="49" charset="-122"/>
                <a:sym typeface="+mn-lt"/>
              </a:rPr>
              <a:t>月第二国际宣布将每年的五月一日定为国际劳动节。</a:t>
            </a:r>
          </a:p>
        </p:txBody>
      </p:sp>
      <p:sp>
        <p:nvSpPr>
          <p:cNvPr id="13" name="矩形 12"/>
          <p:cNvSpPr>
            <a:spLocks noChangeArrowheads="1"/>
          </p:cNvSpPr>
          <p:nvPr/>
        </p:nvSpPr>
        <p:spPr bwMode="auto">
          <a:xfrm>
            <a:off x="7906165" y="3945037"/>
            <a:ext cx="3386885" cy="1950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rtlCol="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200000"/>
              </a:lnSpc>
              <a:buNone/>
            </a:pPr>
            <a:r>
              <a:rPr lang="zh-CN" altLang="en-US" sz="1600" b="1" dirty="0">
                <a:solidFill>
                  <a:schemeClr val="bg1"/>
                </a:solidFill>
                <a:latin typeface="幼圆" panose="02010509060101010101" pitchFamily="49" charset="-122"/>
                <a:ea typeface="幼圆" panose="02010509060101010101" pitchFamily="49" charset="-122"/>
                <a:sym typeface="+mn-lt"/>
              </a:rPr>
              <a:t>国际劳动节的意义在于劳动者通过斗争，用顽强、英勇不屈的奋斗精神，争取到了自己的合法权益，是人类文明民主的历史性进步。</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352" y="3718658"/>
            <a:ext cx="2403293" cy="2403293"/>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649" y="1433137"/>
            <a:ext cx="2281915" cy="2156792"/>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8737" y="1433137"/>
            <a:ext cx="2266770" cy="2156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969" t="48826" r="17141" b="24712"/>
          <a:stretch>
            <a:fillRect/>
          </a:stretch>
        </p:blipFill>
        <p:spPr>
          <a:xfrm>
            <a:off x="2849566" y="3003541"/>
            <a:ext cx="6575776" cy="3901507"/>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0088" t="37464" r="84459" b="26173"/>
          <a:stretch>
            <a:fillRect/>
          </a:stretch>
        </p:blipFill>
        <p:spPr>
          <a:xfrm>
            <a:off x="226708" y="994701"/>
            <a:ext cx="565265" cy="5652648"/>
          </a:xfrm>
          <a:prstGeom prst="rect">
            <a:avLst/>
          </a:prstGeom>
        </p:spPr>
      </p:pic>
      <p:sp>
        <p:nvSpPr>
          <p:cNvPr id="5" name="文本框 4"/>
          <p:cNvSpPr txBox="1"/>
          <p:nvPr/>
        </p:nvSpPr>
        <p:spPr>
          <a:xfrm>
            <a:off x="1546178" y="1540663"/>
            <a:ext cx="9144000" cy="1015663"/>
          </a:xfrm>
          <a:prstGeom prst="rect">
            <a:avLst/>
          </a:prstGeom>
          <a:noFill/>
        </p:spPr>
        <p:txBody>
          <a:bodyPr wrap="square" rtlCol="0">
            <a:spAutoFit/>
          </a:bodyPr>
          <a:lstStyle/>
          <a:p>
            <a:pPr algn="ctr"/>
            <a:r>
              <a:rPr lang="zh-CN" altLang="en-US" sz="6000" b="1" dirty="0">
                <a:solidFill>
                  <a:srgbClr val="F8C014"/>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二、辛勤的劳动者</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541453" cy="648586"/>
            <a:chOff x="538485" y="474704"/>
            <a:chExt cx="3218869"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5" y="493253"/>
              <a:ext cx="3218869"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近代的劳动模范</a:t>
              </a:r>
            </a:p>
          </p:txBody>
        </p:sp>
      </p:grpSp>
      <p:sp>
        <p:nvSpPr>
          <p:cNvPr id="17" name="矩形 16"/>
          <p:cNvSpPr/>
          <p:nvPr/>
        </p:nvSpPr>
        <p:spPr>
          <a:xfrm>
            <a:off x="482561" y="2130433"/>
            <a:ext cx="3541453" cy="2541314"/>
          </a:xfrm>
          <a:prstGeom prst="rect">
            <a:avLst/>
          </a:prstGeom>
          <a:blipFill dpi="0" rotWithShape="1">
            <a:blip r:embed="rId3"/>
            <a:srcRect/>
            <a:stretch>
              <a:fillRect/>
            </a:stretch>
          </a:blipFill>
          <a:ln w="76200" cap="flat" cmpd="sng" algn="ctr">
            <a:solidFill>
              <a:srgbClr val="DED5C1"/>
            </a:solidFill>
            <a:prstDash val="solid"/>
          </a:ln>
          <a:effectLst>
            <a:outerShdw blurRad="63500" sx="102000" sy="102000" algn="ctr" rotWithShape="0">
              <a:prstClr val="black">
                <a:alpha val="40000"/>
              </a:prstClr>
            </a:outerShdw>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8134736" y="2130433"/>
            <a:ext cx="3541453" cy="2541314"/>
          </a:xfrm>
          <a:prstGeom prst="rect">
            <a:avLst/>
          </a:prstGeom>
          <a:blipFill dpi="0" rotWithShape="1">
            <a:blip r:embed="rId4"/>
            <a:srcRect/>
            <a:stretch>
              <a:fillRect/>
            </a:stretch>
          </a:blipFill>
          <a:ln w="76200" cap="flat" cmpd="sng" algn="ctr">
            <a:solidFill>
              <a:srgbClr val="DED5C1"/>
            </a:solidFill>
            <a:prstDash val="solid"/>
          </a:ln>
          <a:effectLst>
            <a:outerShdw blurRad="63500" sx="102000" sy="102000" algn="ctr" rotWithShape="0">
              <a:prstClr val="black">
                <a:alpha val="40000"/>
              </a:prstClr>
            </a:outerShdw>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4308649" y="2130433"/>
            <a:ext cx="3541453" cy="2541314"/>
          </a:xfrm>
          <a:prstGeom prst="rect">
            <a:avLst/>
          </a:prstGeom>
          <a:blipFill dpi="0" rotWithShape="1">
            <a:blip r:embed="rId5"/>
            <a:srcRect/>
            <a:stretch>
              <a:fillRect/>
            </a:stretch>
          </a:blipFill>
          <a:ln w="76200" cap="flat" cmpd="sng" algn="ctr">
            <a:solidFill>
              <a:srgbClr val="DED5C1"/>
            </a:solidFill>
            <a:prstDash val="solid"/>
          </a:ln>
          <a:effectLst>
            <a:outerShdw blurRad="63500" sx="102000" sy="102000" algn="ctr" rotWithShape="0">
              <a:prstClr val="black">
                <a:alpha val="40000"/>
              </a:prstClr>
            </a:outerShdw>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521860" y="4904503"/>
            <a:ext cx="3541453" cy="707886"/>
          </a:xfrm>
          <a:prstGeom prst="rect">
            <a:avLst/>
          </a:prstGeom>
          <a:noFill/>
        </p:spPr>
        <p:txBody>
          <a:bodyPr wrap="square" rtlCol="0">
            <a:spAutoFit/>
          </a:bodyPr>
          <a:lstStyle/>
          <a:p>
            <a:pPr algn="ctr"/>
            <a:r>
              <a:rPr lang="zh-CN" altLang="en-US" sz="4000" b="1" dirty="0">
                <a:solidFill>
                  <a:schemeClr val="bg1"/>
                </a:solidFill>
                <a:latin typeface="幼圆" panose="02010509060101010101" pitchFamily="49" charset="-122"/>
                <a:ea typeface="幼圆" panose="02010509060101010101" pitchFamily="49" charset="-122"/>
              </a:rPr>
              <a:t>五十年代</a:t>
            </a:r>
          </a:p>
        </p:txBody>
      </p:sp>
      <p:sp>
        <p:nvSpPr>
          <p:cNvPr id="20" name="文本框 19"/>
          <p:cNvSpPr txBox="1"/>
          <p:nvPr/>
        </p:nvSpPr>
        <p:spPr>
          <a:xfrm>
            <a:off x="4308648" y="4904503"/>
            <a:ext cx="3541453" cy="707886"/>
          </a:xfrm>
          <a:prstGeom prst="rect">
            <a:avLst/>
          </a:prstGeom>
          <a:noFill/>
        </p:spPr>
        <p:txBody>
          <a:bodyPr wrap="square" rtlCol="0">
            <a:spAutoFit/>
          </a:bodyPr>
          <a:lstStyle/>
          <a:p>
            <a:pPr algn="ctr"/>
            <a:r>
              <a:rPr lang="zh-CN" altLang="en-US" sz="4000" b="1" dirty="0">
                <a:solidFill>
                  <a:schemeClr val="bg1"/>
                </a:solidFill>
                <a:latin typeface="幼圆" panose="02010509060101010101" pitchFamily="49" charset="-122"/>
                <a:ea typeface="幼圆" panose="02010509060101010101" pitchFamily="49" charset="-122"/>
              </a:rPr>
              <a:t>七十年代</a:t>
            </a:r>
          </a:p>
        </p:txBody>
      </p:sp>
      <p:sp>
        <p:nvSpPr>
          <p:cNvPr id="21" name="文本框 20"/>
          <p:cNvSpPr txBox="1"/>
          <p:nvPr/>
        </p:nvSpPr>
        <p:spPr>
          <a:xfrm>
            <a:off x="8095436" y="4904503"/>
            <a:ext cx="3541453" cy="707886"/>
          </a:xfrm>
          <a:prstGeom prst="rect">
            <a:avLst/>
          </a:prstGeom>
          <a:noFill/>
        </p:spPr>
        <p:txBody>
          <a:bodyPr wrap="square" rtlCol="0">
            <a:spAutoFit/>
          </a:bodyPr>
          <a:lstStyle/>
          <a:p>
            <a:pPr algn="ctr"/>
            <a:r>
              <a:rPr lang="zh-CN" altLang="en-US" sz="4000" b="1" dirty="0">
                <a:solidFill>
                  <a:schemeClr val="bg1"/>
                </a:solidFill>
                <a:latin typeface="幼圆" panose="02010509060101010101" pitchFamily="49" charset="-122"/>
                <a:ea typeface="幼圆" panose="02010509060101010101" pitchFamily="49" charset="-122"/>
              </a:rPr>
              <a:t>九十年代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6"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485" y="474704"/>
            <a:ext cx="3366051" cy="648586"/>
            <a:chOff x="538485" y="474704"/>
            <a:chExt cx="3059444" cy="648586"/>
          </a:xfrm>
        </p:grpSpPr>
        <p:sp>
          <p:nvSpPr>
            <p:cNvPr id="3" name="矩形: 圆角 2"/>
            <p:cNvSpPr/>
            <p:nvPr/>
          </p:nvSpPr>
          <p:spPr>
            <a:xfrm>
              <a:off x="538485" y="474704"/>
              <a:ext cx="3059443" cy="648586"/>
            </a:xfrm>
            <a:prstGeom prst="roundRect">
              <a:avLst>
                <a:gd name="adj" fmla="val 50000"/>
              </a:avLst>
            </a:prstGeom>
            <a:solidFill>
              <a:schemeClr val="bg1"/>
            </a:solidFill>
            <a:ln w="76200">
              <a:solidFill>
                <a:srgbClr val="C30D23"/>
              </a:solidFill>
            </a:ln>
            <a:effectLst>
              <a:outerShdw blurRad="50800" sx="101000" sy="10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38486" y="493253"/>
              <a:ext cx="3059443" cy="584775"/>
            </a:xfrm>
            <a:prstGeom prst="rect">
              <a:avLst/>
            </a:prstGeom>
            <a:noFill/>
          </p:spPr>
          <p:txBody>
            <a:bodyPr wrap="square" rtlCol="0">
              <a:spAutoFit/>
            </a:bodyPr>
            <a:lstStyle/>
            <a:p>
              <a:pPr algn="ctr"/>
              <a:r>
                <a:rPr lang="zh-CN" altLang="en-US" sz="3200" b="1" dirty="0">
                  <a:solidFill>
                    <a:srgbClr val="C30D23"/>
                  </a:solidFill>
                  <a:latin typeface="幼圆" panose="02010509060101010101" pitchFamily="49" charset="-122"/>
                  <a:ea typeface="幼圆" panose="02010509060101010101" pitchFamily="49" charset="-122"/>
                </a:rPr>
                <a:t>辛勤的劳动者</a:t>
              </a:r>
            </a:p>
          </p:txBody>
        </p:sp>
      </p:grpSp>
      <p:sp>
        <p:nvSpPr>
          <p:cNvPr id="11" name="文本框 6"/>
          <p:cNvSpPr txBox="1"/>
          <p:nvPr/>
        </p:nvSpPr>
        <p:spPr>
          <a:xfrm>
            <a:off x="712387" y="1701336"/>
            <a:ext cx="10767225" cy="1301831"/>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r>
              <a:rPr lang="zh-CN" altLang="en-US" sz="2200" b="1" dirty="0">
                <a:solidFill>
                  <a:schemeClr val="bg1"/>
                </a:solidFill>
                <a:latin typeface="幼圆" panose="02010509060101010101" pitchFamily="49" charset="-122"/>
                <a:ea typeface="幼圆" panose="02010509060101010101" pitchFamily="49" charset="-122"/>
              </a:rPr>
              <a:t>    五月一日，是全世界劳动人民的节日，在我们身边，每天都会看到许许多多勤劳的人们。</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79" y="3115185"/>
            <a:ext cx="9073194" cy="3530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劳动节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宽屏</PresentationFormat>
  <Paragraphs>81</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等线 Light</vt:lpstr>
      <vt:lpstr>华康俪金黑W8(P)</vt:lpstr>
      <vt:lpstr>微软雅黑</vt:lpstr>
      <vt:lpstr>幼圆</vt:lpstr>
      <vt:lpstr>禹卫书法行书简体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41</cp:revision>
  <dcterms:created xsi:type="dcterms:W3CDTF">2018-04-25T06:48:00Z</dcterms:created>
  <dcterms:modified xsi:type="dcterms:W3CDTF">2021-01-06T08:17:57Z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