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60" r:id="rId4"/>
    <p:sldId id="266" r:id="rId5"/>
    <p:sldId id="264" r:id="rId6"/>
    <p:sldId id="265" r:id="rId7"/>
    <p:sldId id="262" r:id="rId8"/>
    <p:sldId id="267" r:id="rId9"/>
    <p:sldId id="268" r:id="rId10"/>
    <p:sldId id="269" r:id="rId11"/>
    <p:sldId id="270" r:id="rId12"/>
    <p:sldId id="261" r:id="rId13"/>
    <p:sldId id="271" r:id="rId14"/>
    <p:sldId id="272" r:id="rId15"/>
    <p:sldId id="273" r:id="rId16"/>
    <p:sldId id="274" r:id="rId17"/>
    <p:sldId id="263" r:id="rId18"/>
    <p:sldId id="280" r:id="rId19"/>
    <p:sldId id="275" r:id="rId20"/>
    <p:sldId id="281" r:id="rId21"/>
    <p:sldId id="282" r:id="rId22"/>
    <p:sldId id="277" r:id="rId23"/>
    <p:sldId id="278" r:id="rId24"/>
    <p:sldId id="258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DDB"/>
    <a:srgbClr val="F8F0E0"/>
    <a:srgbClr val="A7251E"/>
    <a:srgbClr val="F7EEDC"/>
    <a:srgbClr val="FBB632"/>
    <a:srgbClr val="C2191F"/>
    <a:srgbClr val="203F84"/>
    <a:srgbClr val="B13229"/>
    <a:srgbClr val="F5D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04" y="96"/>
      </p:cViewPr>
      <p:guideLst>
        <p:guide orient="horz" pos="18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89757-6862-42F8-9653-79648A9E8A9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7B34E-60A8-4E52-A1D0-4444A81ED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B34E-60A8-4E52-A1D0-4444A81ED30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F2C2-86C8-4F90-A5BA-700DD06220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99A6-2022-43C1-977B-680389EEF5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F2C2-86C8-4F90-A5BA-700DD06220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99A6-2022-43C1-977B-680389EEF5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F2C2-86C8-4F90-A5BA-700DD06220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99A6-2022-43C1-977B-680389EEF5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F2C2-86C8-4F90-A5BA-700DD06220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99A6-2022-43C1-977B-680389EEF5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F2C2-86C8-4F90-A5BA-700DD06220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99A6-2022-43C1-977B-680389EEF5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F2C2-86C8-4F90-A5BA-700DD06220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99A6-2022-43C1-977B-680389EEF5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F2C2-86C8-4F90-A5BA-700DD06220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99A6-2022-43C1-977B-680389EEF5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F2C2-86C8-4F90-A5BA-700DD06220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99A6-2022-43C1-977B-680389EEF5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F2C2-86C8-4F90-A5BA-700DD06220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99A6-2022-43C1-977B-680389EEF5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F2C2-86C8-4F90-A5BA-700DD06220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99A6-2022-43C1-977B-680389EEF5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F2C2-86C8-4F90-A5BA-700DD06220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99A6-2022-43C1-977B-680389EEF5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7F2C2-86C8-4F90-A5BA-700DD06220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99A6-2022-43C1-977B-680389EEF50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3" cstate="screen"/>
          <a:srcRect/>
          <a:stretch>
            <a:fillRect/>
          </a:stretch>
        </p:blipFill>
        <p:spPr>
          <a:xfrm rot="16200000">
            <a:off x="2662733" y="-2662736"/>
            <a:ext cx="6866535" cy="121920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 rot="16200000">
            <a:off x="2666999" y="-2667002"/>
            <a:ext cx="6858001" cy="12192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8168"/>
            <a:ext cx="12192000" cy="4876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467816"/>
            <a:ext cx="12192000" cy="4876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4" y="1034298"/>
            <a:ext cx="7722828" cy="51626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 b="71108"/>
          <a:stretch>
            <a:fillRect/>
          </a:stretch>
        </p:blipFill>
        <p:spPr>
          <a:xfrm>
            <a:off x="7722824" y="1081572"/>
            <a:ext cx="4351663" cy="13564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/>
          <a:srcRect t="28385" b="25575"/>
          <a:stretch>
            <a:fillRect/>
          </a:stretch>
        </p:blipFill>
        <p:spPr>
          <a:xfrm>
            <a:off x="7722823" y="2474134"/>
            <a:ext cx="4351663" cy="21615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screen"/>
          <a:srcRect t="83313" b="1"/>
          <a:stretch>
            <a:fillRect/>
          </a:stretch>
        </p:blipFill>
        <p:spPr>
          <a:xfrm>
            <a:off x="7516068" y="4635670"/>
            <a:ext cx="4729064" cy="85135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305800" y="4762500"/>
            <a:ext cx="314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7EDD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主题班会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35" y="1171226"/>
            <a:ext cx="1377950" cy="830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46100" y="517880"/>
            <a:ext cx="2666999" cy="749300"/>
            <a:chOff x="190500" y="470416"/>
            <a:chExt cx="2666999" cy="749300"/>
          </a:xfrm>
        </p:grpSpPr>
        <p:grpSp>
          <p:nvGrpSpPr>
            <p:cNvPr id="5" name="组合 4"/>
            <p:cNvGrpSpPr/>
            <p:nvPr/>
          </p:nvGrpSpPr>
          <p:grpSpPr>
            <a:xfrm>
              <a:off x="190500" y="470416"/>
              <a:ext cx="2666999" cy="749300"/>
              <a:chOff x="190500" y="470416"/>
              <a:chExt cx="2666999" cy="74930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90500" y="660400"/>
                <a:ext cx="2476500" cy="508000"/>
                <a:chOff x="152400" y="647700"/>
                <a:chExt cx="2476500" cy="508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152400" y="647700"/>
                  <a:ext cx="2476500" cy="508000"/>
                  <a:chOff x="495300" y="825500"/>
                  <a:chExt cx="2476500" cy="571500"/>
                </a:xfrm>
              </p:grpSpPr>
              <p:sp>
                <p:nvSpPr>
                  <p:cNvPr id="11" name="矩形 10"/>
                  <p:cNvSpPr/>
                  <p:nvPr/>
                </p:nvSpPr>
                <p:spPr>
                  <a:xfrm>
                    <a:off x="711200" y="825500"/>
                    <a:ext cx="2260600" cy="571500"/>
                  </a:xfrm>
                  <a:prstGeom prst="rect">
                    <a:avLst/>
                  </a:prstGeom>
                  <a:solidFill>
                    <a:srgbClr val="203F8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495300" y="825500"/>
                    <a:ext cx="127000" cy="571500"/>
                  </a:xfrm>
                  <a:prstGeom prst="rect">
                    <a:avLst/>
                  </a:prstGeom>
                  <a:solidFill>
                    <a:srgbClr val="C2191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" name="文本框 9"/>
                <p:cNvSpPr txBox="1"/>
                <p:nvPr/>
              </p:nvSpPr>
              <p:spPr>
                <a:xfrm>
                  <a:off x="368300" y="647700"/>
                  <a:ext cx="226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>
                    <a:solidFill>
                      <a:srgbClr val="C2191F"/>
                    </a:solidFill>
                  </a:endParaRPr>
                </a:p>
              </p:txBody>
            </p:sp>
          </p:grpSp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190500" y="470416"/>
                <a:ext cx="2666999" cy="749300"/>
              </a:xfrm>
              <a:prstGeom prst="rect">
                <a:avLst/>
              </a:prstGeom>
            </p:spPr>
          </p:pic>
        </p:grpSp>
        <p:sp>
          <p:nvSpPr>
            <p:cNvPr id="6" name="文本框 5"/>
            <p:cNvSpPr txBox="1"/>
            <p:nvPr/>
          </p:nvSpPr>
          <p:spPr>
            <a:xfrm>
              <a:off x="406399" y="653534"/>
              <a:ext cx="226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7EEDC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亚洲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419100" y="2238445"/>
            <a:ext cx="6096000" cy="300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     日本：劳动节逢“黄金周”　在日本，劳动节专门的庆祝活动日渐被“五一黄金周”所取代。而且从</a:t>
            </a:r>
            <a:r>
              <a:rPr lang="en-US" altLang="zh-CN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4</a:t>
            </a: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月</a:t>
            </a:r>
            <a:r>
              <a:rPr lang="en-US" altLang="zh-CN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29</a:t>
            </a: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日开始，日本就已经进入了“黄金周”。</a:t>
            </a:r>
            <a:endParaRPr lang="en-US" altLang="zh-CN" sz="1600" dirty="0">
              <a:solidFill>
                <a:srgbClr val="203F84"/>
              </a:solidFill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203F84"/>
              </a:solidFill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      泰国于</a:t>
            </a:r>
            <a:r>
              <a:rPr lang="en-US" altLang="zh-CN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1932</a:t>
            </a: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年首次颁布劳工条例，随后将每年的</a:t>
            </a:r>
            <a:r>
              <a:rPr lang="en-US" altLang="zh-CN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5</a:t>
            </a: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月</a:t>
            </a:r>
            <a:r>
              <a:rPr lang="en-US" altLang="zh-CN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1</a:t>
            </a: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日确定为国家的劳动节，以此嘉奖辛勤工作的劳动者。这一天，泰国全国统一放假一天，在首都以及一些大城市会有相关的庆祝活动，不过规模一般都不会太大。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0994"/>
            <a:ext cx="6096012" cy="6096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46100" y="517880"/>
            <a:ext cx="2666999" cy="749300"/>
            <a:chOff x="190500" y="470416"/>
            <a:chExt cx="2666999" cy="749300"/>
          </a:xfrm>
        </p:grpSpPr>
        <p:grpSp>
          <p:nvGrpSpPr>
            <p:cNvPr id="5" name="组合 4"/>
            <p:cNvGrpSpPr/>
            <p:nvPr/>
          </p:nvGrpSpPr>
          <p:grpSpPr>
            <a:xfrm>
              <a:off x="190500" y="470416"/>
              <a:ext cx="2666999" cy="749300"/>
              <a:chOff x="190500" y="470416"/>
              <a:chExt cx="2666999" cy="74930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90500" y="660400"/>
                <a:ext cx="2476500" cy="508000"/>
                <a:chOff x="152400" y="647700"/>
                <a:chExt cx="2476500" cy="508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152400" y="647700"/>
                  <a:ext cx="2476500" cy="508000"/>
                  <a:chOff x="495300" y="825500"/>
                  <a:chExt cx="2476500" cy="571500"/>
                </a:xfrm>
              </p:grpSpPr>
              <p:sp>
                <p:nvSpPr>
                  <p:cNvPr id="11" name="矩形 10"/>
                  <p:cNvSpPr/>
                  <p:nvPr/>
                </p:nvSpPr>
                <p:spPr>
                  <a:xfrm>
                    <a:off x="711200" y="825500"/>
                    <a:ext cx="2260600" cy="571500"/>
                  </a:xfrm>
                  <a:prstGeom prst="rect">
                    <a:avLst/>
                  </a:prstGeom>
                  <a:solidFill>
                    <a:srgbClr val="203F8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495300" y="825500"/>
                    <a:ext cx="127000" cy="571500"/>
                  </a:xfrm>
                  <a:prstGeom prst="rect">
                    <a:avLst/>
                  </a:prstGeom>
                  <a:solidFill>
                    <a:srgbClr val="C2191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" name="文本框 9"/>
                <p:cNvSpPr txBox="1"/>
                <p:nvPr/>
              </p:nvSpPr>
              <p:spPr>
                <a:xfrm>
                  <a:off x="368300" y="647700"/>
                  <a:ext cx="226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>
                    <a:solidFill>
                      <a:srgbClr val="C2191F"/>
                    </a:solidFill>
                  </a:endParaRPr>
                </a:p>
              </p:txBody>
            </p:sp>
          </p:grpSp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190500" y="470416"/>
                <a:ext cx="2666999" cy="749300"/>
              </a:xfrm>
              <a:prstGeom prst="rect">
                <a:avLst/>
              </a:prstGeom>
            </p:spPr>
          </p:pic>
        </p:grpSp>
        <p:sp>
          <p:nvSpPr>
            <p:cNvPr id="6" name="文本框 5"/>
            <p:cNvSpPr txBox="1"/>
            <p:nvPr/>
          </p:nvSpPr>
          <p:spPr>
            <a:xfrm>
              <a:off x="406399" y="653534"/>
              <a:ext cx="226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7EEDC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非洲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546100" y="1569578"/>
            <a:ext cx="5727700" cy="79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埃及：被称为劳动节</a:t>
            </a:r>
            <a:r>
              <a:rPr lang="en-US" altLang="zh-CN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5</a:t>
            </a: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月</a:t>
            </a:r>
            <a:r>
              <a:rPr lang="en-US" altLang="zh-CN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1</a:t>
            </a: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日，被视为有薪假期。传统上，埃及总统主持正式五月节庆祝活动在开罗；</a:t>
            </a:r>
          </a:p>
        </p:txBody>
      </p:sp>
      <p:sp>
        <p:nvSpPr>
          <p:cNvPr id="13" name="矩形 12"/>
          <p:cNvSpPr/>
          <p:nvPr/>
        </p:nvSpPr>
        <p:spPr>
          <a:xfrm>
            <a:off x="6680200" y="5567740"/>
            <a:ext cx="5041900" cy="42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南非：在南非，自</a:t>
            </a:r>
            <a:r>
              <a:rPr lang="en-US" altLang="zh-CN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1994</a:t>
            </a: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年以来每年</a:t>
            </a:r>
            <a:r>
              <a:rPr lang="en-US" altLang="zh-CN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5</a:t>
            </a: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月</a:t>
            </a:r>
            <a:r>
              <a:rPr lang="en-US" altLang="zh-CN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1</a:t>
            </a: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日的公众假期。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200" y="1965681"/>
            <a:ext cx="5041900" cy="33528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b="7061"/>
          <a:stretch>
            <a:fillRect/>
          </a:stretch>
        </p:blipFill>
        <p:spPr>
          <a:xfrm>
            <a:off x="546100" y="2553345"/>
            <a:ext cx="5727700" cy="3564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8168"/>
            <a:ext cx="12192000" cy="4876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467816"/>
            <a:ext cx="12192000" cy="48768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97403" y="1880166"/>
            <a:ext cx="7740999" cy="2685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solidFill>
                  <a:srgbClr val="A7251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第三章  </a:t>
            </a:r>
            <a:endParaRPr lang="en-US" altLang="zh-CN" sz="6000" dirty="0">
              <a:solidFill>
                <a:srgbClr val="A7251E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dirty="0">
                <a:solidFill>
                  <a:srgbClr val="A7251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幸福是奋斗出来的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18751"/>
            <a:ext cx="4097403" cy="6639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46100" y="517879"/>
            <a:ext cx="3463386" cy="801293"/>
            <a:chOff x="190500" y="470415"/>
            <a:chExt cx="3463386" cy="801293"/>
          </a:xfrm>
        </p:grpSpPr>
        <p:grpSp>
          <p:nvGrpSpPr>
            <p:cNvPr id="5" name="组合 4"/>
            <p:cNvGrpSpPr/>
            <p:nvPr/>
          </p:nvGrpSpPr>
          <p:grpSpPr>
            <a:xfrm>
              <a:off x="190500" y="470415"/>
              <a:ext cx="3327400" cy="801293"/>
              <a:chOff x="190500" y="470415"/>
              <a:chExt cx="3327400" cy="801293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90500" y="660400"/>
                <a:ext cx="3327400" cy="508000"/>
                <a:chOff x="152400" y="647700"/>
                <a:chExt cx="3327400" cy="508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152400" y="647700"/>
                  <a:ext cx="3327400" cy="508000"/>
                  <a:chOff x="495300" y="825500"/>
                  <a:chExt cx="3327400" cy="571500"/>
                </a:xfrm>
              </p:grpSpPr>
              <p:sp>
                <p:nvSpPr>
                  <p:cNvPr id="11" name="矩形 10"/>
                  <p:cNvSpPr/>
                  <p:nvPr/>
                </p:nvSpPr>
                <p:spPr>
                  <a:xfrm>
                    <a:off x="711200" y="825500"/>
                    <a:ext cx="3111500" cy="571500"/>
                  </a:xfrm>
                  <a:prstGeom prst="rect">
                    <a:avLst/>
                  </a:prstGeom>
                  <a:solidFill>
                    <a:srgbClr val="203F8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495300" y="825500"/>
                    <a:ext cx="127000" cy="571500"/>
                  </a:xfrm>
                  <a:prstGeom prst="rect">
                    <a:avLst/>
                  </a:prstGeom>
                  <a:solidFill>
                    <a:srgbClr val="C2191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" name="文本框 9"/>
                <p:cNvSpPr txBox="1"/>
                <p:nvPr/>
              </p:nvSpPr>
              <p:spPr>
                <a:xfrm>
                  <a:off x="368300" y="647700"/>
                  <a:ext cx="226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>
                    <a:solidFill>
                      <a:srgbClr val="C2191F"/>
                    </a:solidFill>
                  </a:endParaRPr>
                </a:p>
              </p:txBody>
            </p:sp>
          </p:grpSp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190500" y="470415"/>
                <a:ext cx="3327400" cy="801293"/>
              </a:xfrm>
              <a:prstGeom prst="rect">
                <a:avLst/>
              </a:prstGeom>
            </p:spPr>
          </p:pic>
        </p:grpSp>
        <p:sp>
          <p:nvSpPr>
            <p:cNvPr id="6" name="文本框 5"/>
            <p:cNvSpPr txBox="1"/>
            <p:nvPr/>
          </p:nvSpPr>
          <p:spPr>
            <a:xfrm>
              <a:off x="326486" y="660400"/>
              <a:ext cx="332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7EEDC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幸福是奋斗出来的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75" y="720564"/>
            <a:ext cx="5214425" cy="5830827"/>
          </a:xfrm>
          <a:prstGeom prst="rect">
            <a:avLst/>
          </a:prstGeom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46100" y="1917696"/>
            <a:ext cx="5829300" cy="346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rgbClr val="203F84"/>
                </a:solidFill>
                <a:ea typeface="思源黑体 CN Light" panose="020B0300000000000000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dirty="0"/>
              <a:t>        “幸福都是奋斗出来的。”把蓝图变为现实，将改革进行到底，无不呼唤不驰于空想、不骛于虚声的奋斗精神，无不需要一步一个脚印踏踏实实干好工作。天道酬勤，日新月异。</a:t>
            </a:r>
            <a:r>
              <a:rPr lang="en-US" altLang="zh-CN" dirty="0"/>
              <a:t>2018</a:t>
            </a:r>
            <a:r>
              <a:rPr lang="zh-CN" altLang="en-US" dirty="0"/>
              <a:t>年是全面贯彻党的十九大精神的开局之年，将迎来改革开放</a:t>
            </a:r>
            <a:r>
              <a:rPr lang="en-US" altLang="zh-CN" dirty="0"/>
              <a:t>40</a:t>
            </a:r>
            <a:r>
              <a:rPr lang="zh-CN" altLang="en-US" dirty="0"/>
              <a:t>周年，也更需要激荡创造伟力、昂扬奋斗决心。极不平凡的</a:t>
            </a:r>
            <a:r>
              <a:rPr lang="en-US" altLang="zh-CN" dirty="0"/>
              <a:t>2017</a:t>
            </a:r>
            <a:r>
              <a:rPr lang="zh-CN" altLang="en-US" dirty="0"/>
              <a:t>年书写下难以磨灭的精彩回忆，超乎寻常的</a:t>
            </a:r>
            <a:r>
              <a:rPr lang="en-US" altLang="zh-CN" dirty="0"/>
              <a:t>2018</a:t>
            </a:r>
            <a:r>
              <a:rPr lang="zh-CN" altLang="en-US" dirty="0"/>
              <a:t>年也必将记录下中国人民开拓美好未来的壮志雄心。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096000" y="2161487"/>
            <a:ext cx="5435600" cy="2814809"/>
            <a:chOff x="946053" y="3429000"/>
            <a:chExt cx="5149947" cy="2814809"/>
          </a:xfrm>
        </p:grpSpPr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946053" y="4013775"/>
              <a:ext cx="5149947" cy="223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200000"/>
                </a:lnSpc>
                <a:defRPr sz="1600">
                  <a:solidFill>
                    <a:srgbClr val="203F84"/>
                  </a:solidFill>
                  <a:ea typeface="思源黑体 CN Light" panose="020B0300000000000000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dirty="0"/>
                <a:t>我们伟大、可爱的祖国有着辽阔的疆域、美丽的山河、温和的气候、丰富的资产、创造出了令人羡慕的古代文明。我们的祖国像一颗璀璨耀眼的明珠，闪烁在东方。</a:t>
              </a:r>
              <a:endParaRPr lang="en-US" altLang="zh-CN" sz="1800" dirty="0"/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946053" y="3429000"/>
              <a:ext cx="49403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zh-CN" altLang="en-US" sz="3200" b="1" dirty="0">
                  <a:solidFill>
                    <a:srgbClr val="C2191F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坚持爱国奉献，无怨无悔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3252" y="770339"/>
            <a:ext cx="6187976" cy="6181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组合 18"/>
          <p:cNvGrpSpPr/>
          <p:nvPr/>
        </p:nvGrpSpPr>
        <p:grpSpPr>
          <a:xfrm>
            <a:off x="546100" y="517879"/>
            <a:ext cx="3463386" cy="801293"/>
            <a:chOff x="190500" y="470415"/>
            <a:chExt cx="3463386" cy="801293"/>
          </a:xfrm>
        </p:grpSpPr>
        <p:grpSp>
          <p:nvGrpSpPr>
            <p:cNvPr id="20" name="组合 19"/>
            <p:cNvGrpSpPr/>
            <p:nvPr/>
          </p:nvGrpSpPr>
          <p:grpSpPr>
            <a:xfrm>
              <a:off x="190500" y="470415"/>
              <a:ext cx="3327400" cy="801293"/>
              <a:chOff x="190500" y="470415"/>
              <a:chExt cx="3327400" cy="801293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190500" y="660400"/>
                <a:ext cx="3327400" cy="508000"/>
                <a:chOff x="152400" y="647700"/>
                <a:chExt cx="3327400" cy="508000"/>
              </a:xfrm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152400" y="647700"/>
                  <a:ext cx="3327400" cy="508000"/>
                  <a:chOff x="495300" y="825500"/>
                  <a:chExt cx="3327400" cy="571500"/>
                </a:xfrm>
              </p:grpSpPr>
              <p:sp>
                <p:nvSpPr>
                  <p:cNvPr id="26" name="矩形 25"/>
                  <p:cNvSpPr/>
                  <p:nvPr/>
                </p:nvSpPr>
                <p:spPr>
                  <a:xfrm>
                    <a:off x="711200" y="825500"/>
                    <a:ext cx="3111500" cy="571500"/>
                  </a:xfrm>
                  <a:prstGeom prst="rect">
                    <a:avLst/>
                  </a:prstGeom>
                  <a:solidFill>
                    <a:srgbClr val="203F8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7" name="矩形 26"/>
                  <p:cNvSpPr/>
                  <p:nvPr/>
                </p:nvSpPr>
                <p:spPr>
                  <a:xfrm>
                    <a:off x="495300" y="825500"/>
                    <a:ext cx="127000" cy="571500"/>
                  </a:xfrm>
                  <a:prstGeom prst="rect">
                    <a:avLst/>
                  </a:prstGeom>
                  <a:solidFill>
                    <a:srgbClr val="C2191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5" name="文本框 24"/>
                <p:cNvSpPr txBox="1"/>
                <p:nvPr/>
              </p:nvSpPr>
              <p:spPr>
                <a:xfrm>
                  <a:off x="368300" y="647700"/>
                  <a:ext cx="226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>
                    <a:solidFill>
                      <a:srgbClr val="C2191F"/>
                    </a:solidFill>
                  </a:endParaRPr>
                </a:p>
              </p:txBody>
            </p:sp>
          </p:grpSp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190500" y="470415"/>
                <a:ext cx="3327400" cy="801293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326486" y="660400"/>
              <a:ext cx="332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7EEDC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幸福是奋斗出来的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800099" y="2720287"/>
            <a:ext cx="5435600" cy="2260811"/>
            <a:chOff x="946053" y="3429000"/>
            <a:chExt cx="5149947" cy="2260811"/>
          </a:xfrm>
        </p:grpSpPr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946053" y="4013775"/>
              <a:ext cx="5149947" cy="167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200000"/>
                </a:lnSpc>
                <a:defRPr sz="1600">
                  <a:solidFill>
                    <a:srgbClr val="203F84"/>
                  </a:solidFill>
                  <a:ea typeface="思源黑体 CN Light" panose="020B0300000000000000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dirty="0"/>
                <a:t>把蓝图变为现实，将革命进行到底，无不呼唤不驰于空想、不骛于虚声的奋斗精神</a:t>
              </a:r>
              <a:r>
                <a:rPr lang="en-US" altLang="zh-CN" sz="1800" dirty="0"/>
                <a:t>,</a:t>
              </a:r>
              <a:r>
                <a:rPr lang="zh-CN" altLang="en-US" sz="1800" dirty="0"/>
                <a:t>无不需要一步一个脚印踏踏实实干好工作。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946053" y="3429000"/>
              <a:ext cx="49403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3200" b="1" dirty="0">
                  <a:solidFill>
                    <a:srgbClr val="C2191F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爱岗敬业 争创一流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667" y="517880"/>
            <a:ext cx="5537941" cy="58928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46100" y="517879"/>
            <a:ext cx="3463386" cy="801293"/>
            <a:chOff x="190500" y="470415"/>
            <a:chExt cx="3463386" cy="801293"/>
          </a:xfrm>
        </p:grpSpPr>
        <p:grpSp>
          <p:nvGrpSpPr>
            <p:cNvPr id="17" name="组合 16"/>
            <p:cNvGrpSpPr/>
            <p:nvPr/>
          </p:nvGrpSpPr>
          <p:grpSpPr>
            <a:xfrm>
              <a:off x="190500" y="470415"/>
              <a:ext cx="3327400" cy="801293"/>
              <a:chOff x="190500" y="470415"/>
              <a:chExt cx="3327400" cy="801293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90500" y="660400"/>
                <a:ext cx="3327400" cy="508000"/>
                <a:chOff x="152400" y="647700"/>
                <a:chExt cx="3327400" cy="508000"/>
              </a:xfrm>
            </p:grpSpPr>
            <p:grpSp>
              <p:nvGrpSpPr>
                <p:cNvPr id="21" name="组合 20"/>
                <p:cNvGrpSpPr/>
                <p:nvPr/>
              </p:nvGrpSpPr>
              <p:grpSpPr>
                <a:xfrm>
                  <a:off x="152400" y="647700"/>
                  <a:ext cx="3327400" cy="508000"/>
                  <a:chOff x="495300" y="825500"/>
                  <a:chExt cx="3327400" cy="571500"/>
                </a:xfrm>
              </p:grpSpPr>
              <p:sp>
                <p:nvSpPr>
                  <p:cNvPr id="23" name="矩形 22"/>
                  <p:cNvSpPr/>
                  <p:nvPr/>
                </p:nvSpPr>
                <p:spPr>
                  <a:xfrm>
                    <a:off x="711200" y="825500"/>
                    <a:ext cx="3111500" cy="571500"/>
                  </a:xfrm>
                  <a:prstGeom prst="rect">
                    <a:avLst/>
                  </a:prstGeom>
                  <a:solidFill>
                    <a:srgbClr val="203F8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" name="矩形 23"/>
                  <p:cNvSpPr/>
                  <p:nvPr/>
                </p:nvSpPr>
                <p:spPr>
                  <a:xfrm>
                    <a:off x="495300" y="825500"/>
                    <a:ext cx="127000" cy="571500"/>
                  </a:xfrm>
                  <a:prstGeom prst="rect">
                    <a:avLst/>
                  </a:prstGeom>
                  <a:solidFill>
                    <a:srgbClr val="C2191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2" name="文本框 21"/>
                <p:cNvSpPr txBox="1"/>
                <p:nvPr/>
              </p:nvSpPr>
              <p:spPr>
                <a:xfrm>
                  <a:off x="368300" y="647700"/>
                  <a:ext cx="226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>
                    <a:solidFill>
                      <a:srgbClr val="C2191F"/>
                    </a:solidFill>
                  </a:endParaRPr>
                </a:p>
              </p:txBody>
            </p:sp>
          </p:grpSp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190500" y="470415"/>
                <a:ext cx="3327400" cy="801293"/>
              </a:xfrm>
              <a:prstGeom prst="rect">
                <a:avLst/>
              </a:prstGeom>
            </p:spPr>
          </p:pic>
        </p:grpSp>
        <p:sp>
          <p:nvSpPr>
            <p:cNvPr id="18" name="文本框 17"/>
            <p:cNvSpPr txBox="1"/>
            <p:nvPr/>
          </p:nvSpPr>
          <p:spPr>
            <a:xfrm>
              <a:off x="326486" y="660400"/>
              <a:ext cx="332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7EEDC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幸福是奋斗出来的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444077" y="2580587"/>
            <a:ext cx="5435600" cy="2814809"/>
            <a:chOff x="946053" y="3429000"/>
            <a:chExt cx="5149947" cy="2814809"/>
          </a:xfrm>
        </p:grpSpPr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946053" y="4013775"/>
              <a:ext cx="5149947" cy="223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200000"/>
                </a:lnSpc>
                <a:defRPr sz="1600">
                  <a:solidFill>
                    <a:srgbClr val="203F84"/>
                  </a:solidFill>
                  <a:ea typeface="思源黑体 CN Light" panose="020B0300000000000000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dirty="0"/>
                <a:t>中华民族伟大复兴的中国梦</a:t>
              </a:r>
              <a:r>
                <a:rPr lang="en-US" altLang="zh-CN" sz="1800" dirty="0"/>
                <a:t>,</a:t>
              </a:r>
              <a:r>
                <a:rPr lang="zh-CN" altLang="en-US" sz="1800" dirty="0"/>
                <a:t>需要一步一个脚印、一代接着一代人去实现。行百里者半九十。中华民族伟大复兴</a:t>
              </a:r>
              <a:r>
                <a:rPr lang="en-US" altLang="zh-CN" sz="1800" dirty="0"/>
                <a:t>,</a:t>
              </a:r>
              <a:r>
                <a:rPr lang="zh-CN" altLang="en-US" sz="1800" dirty="0"/>
                <a:t>绝不是轻轻松松、敲锣打鼓就能实现的。必须准备付出更为艰巨、更为艰苦的努力。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946053" y="3429000"/>
              <a:ext cx="49403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3200" b="1" dirty="0">
                  <a:solidFill>
                    <a:srgbClr val="C2191F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为复兴中国梦而奋斗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72" y="1405848"/>
            <a:ext cx="5450653" cy="48387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46100" y="517879"/>
            <a:ext cx="3463386" cy="801293"/>
            <a:chOff x="190500" y="470415"/>
            <a:chExt cx="3463386" cy="801293"/>
          </a:xfrm>
        </p:grpSpPr>
        <p:grpSp>
          <p:nvGrpSpPr>
            <p:cNvPr id="17" name="组合 16"/>
            <p:cNvGrpSpPr/>
            <p:nvPr/>
          </p:nvGrpSpPr>
          <p:grpSpPr>
            <a:xfrm>
              <a:off x="190500" y="470415"/>
              <a:ext cx="3327400" cy="801293"/>
              <a:chOff x="190500" y="470415"/>
              <a:chExt cx="3327400" cy="801293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90500" y="660400"/>
                <a:ext cx="3327400" cy="508000"/>
                <a:chOff x="152400" y="647700"/>
                <a:chExt cx="3327400" cy="508000"/>
              </a:xfrm>
            </p:grpSpPr>
            <p:grpSp>
              <p:nvGrpSpPr>
                <p:cNvPr id="21" name="组合 20"/>
                <p:cNvGrpSpPr/>
                <p:nvPr/>
              </p:nvGrpSpPr>
              <p:grpSpPr>
                <a:xfrm>
                  <a:off x="152400" y="647700"/>
                  <a:ext cx="3327400" cy="508000"/>
                  <a:chOff x="495300" y="825500"/>
                  <a:chExt cx="3327400" cy="571500"/>
                </a:xfrm>
              </p:grpSpPr>
              <p:sp>
                <p:nvSpPr>
                  <p:cNvPr id="23" name="矩形 22"/>
                  <p:cNvSpPr/>
                  <p:nvPr/>
                </p:nvSpPr>
                <p:spPr>
                  <a:xfrm>
                    <a:off x="711200" y="825500"/>
                    <a:ext cx="3111500" cy="571500"/>
                  </a:xfrm>
                  <a:prstGeom prst="rect">
                    <a:avLst/>
                  </a:prstGeom>
                  <a:solidFill>
                    <a:srgbClr val="203F8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" name="矩形 23"/>
                  <p:cNvSpPr/>
                  <p:nvPr/>
                </p:nvSpPr>
                <p:spPr>
                  <a:xfrm>
                    <a:off x="495300" y="825500"/>
                    <a:ext cx="127000" cy="571500"/>
                  </a:xfrm>
                  <a:prstGeom prst="rect">
                    <a:avLst/>
                  </a:prstGeom>
                  <a:solidFill>
                    <a:srgbClr val="C2191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2" name="文本框 21"/>
                <p:cNvSpPr txBox="1"/>
                <p:nvPr/>
              </p:nvSpPr>
              <p:spPr>
                <a:xfrm>
                  <a:off x="368300" y="647700"/>
                  <a:ext cx="226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>
                    <a:solidFill>
                      <a:srgbClr val="C2191F"/>
                    </a:solidFill>
                  </a:endParaRPr>
                </a:p>
              </p:txBody>
            </p:sp>
          </p:grpSp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190500" y="470415"/>
                <a:ext cx="3327400" cy="801293"/>
              </a:xfrm>
              <a:prstGeom prst="rect">
                <a:avLst/>
              </a:prstGeom>
            </p:spPr>
          </p:pic>
        </p:grpSp>
        <p:sp>
          <p:nvSpPr>
            <p:cNvPr id="18" name="文本框 17"/>
            <p:cNvSpPr txBox="1"/>
            <p:nvPr/>
          </p:nvSpPr>
          <p:spPr>
            <a:xfrm>
              <a:off x="326486" y="660400"/>
              <a:ext cx="332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7EEDC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幸福是奋斗出来的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8168"/>
            <a:ext cx="12192000" cy="4876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467816"/>
            <a:ext cx="12192000" cy="48768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42803" y="1393763"/>
            <a:ext cx="7740999" cy="4070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solidFill>
                  <a:srgbClr val="A7251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第四章  </a:t>
            </a:r>
            <a:endParaRPr lang="en-US" altLang="zh-CN" sz="6000" dirty="0">
              <a:solidFill>
                <a:srgbClr val="A7251E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dirty="0">
                <a:solidFill>
                  <a:srgbClr val="A7251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弘扬劳动竞赛 </a:t>
            </a:r>
            <a:endParaRPr lang="en-US" altLang="zh-CN" sz="6000" dirty="0">
              <a:solidFill>
                <a:srgbClr val="A7251E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dirty="0">
                <a:solidFill>
                  <a:srgbClr val="A7251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为新时代讴歌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4902" y="252152"/>
            <a:ext cx="4076790" cy="6605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6100" y="2567639"/>
            <a:ext cx="6096000" cy="223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       劳模，奏响的是劳动的赞歌，张扬的是劳动的精神。表彰劳模、学习劳模，既是我国亿万劳动群众的杰出代表享受国家荣誉的辉煌时刻，更是大力弘扬社会主义劳动精神的精华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——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劳模精神的极好契机。</a:t>
            </a:r>
            <a:endParaRPr lang="en-US" altLang="zh-CN" dirty="0">
              <a:solidFill>
                <a:srgbClr val="203F84"/>
              </a:solidFill>
              <a:ea typeface="思源黑体 CN Light" panose="020B03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46100" y="676549"/>
            <a:ext cx="4343400" cy="801293"/>
            <a:chOff x="190500" y="629085"/>
            <a:chExt cx="4343400" cy="801293"/>
          </a:xfrm>
        </p:grpSpPr>
        <p:grpSp>
          <p:nvGrpSpPr>
            <p:cNvPr id="14" name="组合 13"/>
            <p:cNvGrpSpPr/>
            <p:nvPr/>
          </p:nvGrpSpPr>
          <p:grpSpPr>
            <a:xfrm>
              <a:off x="190500" y="629085"/>
              <a:ext cx="4178300" cy="801293"/>
              <a:chOff x="190500" y="629085"/>
              <a:chExt cx="4178300" cy="801293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90500" y="660400"/>
                <a:ext cx="4178300" cy="508000"/>
                <a:chOff x="152400" y="647700"/>
                <a:chExt cx="4178300" cy="508000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152400" y="647700"/>
                  <a:ext cx="4178300" cy="508000"/>
                  <a:chOff x="495300" y="825500"/>
                  <a:chExt cx="4178300" cy="571500"/>
                </a:xfrm>
              </p:grpSpPr>
              <p:sp>
                <p:nvSpPr>
                  <p:cNvPr id="20" name="矩形 19"/>
                  <p:cNvSpPr/>
                  <p:nvPr/>
                </p:nvSpPr>
                <p:spPr>
                  <a:xfrm>
                    <a:off x="711200" y="825500"/>
                    <a:ext cx="3962400" cy="571500"/>
                  </a:xfrm>
                  <a:prstGeom prst="rect">
                    <a:avLst/>
                  </a:prstGeom>
                  <a:solidFill>
                    <a:srgbClr val="203F8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495300" y="825500"/>
                    <a:ext cx="127000" cy="571500"/>
                  </a:xfrm>
                  <a:prstGeom prst="rect">
                    <a:avLst/>
                  </a:prstGeom>
                  <a:solidFill>
                    <a:srgbClr val="C2191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9" name="文本框 18"/>
                <p:cNvSpPr txBox="1"/>
                <p:nvPr/>
              </p:nvSpPr>
              <p:spPr>
                <a:xfrm>
                  <a:off x="368300" y="647700"/>
                  <a:ext cx="226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>
                    <a:solidFill>
                      <a:srgbClr val="C2191F"/>
                    </a:solidFill>
                  </a:endParaRPr>
                </a:p>
              </p:txBody>
            </p:sp>
          </p:grpSp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190500" y="629085"/>
                <a:ext cx="4178300" cy="801293"/>
              </a:xfrm>
              <a:prstGeom prst="rect">
                <a:avLst/>
              </a:prstGeom>
            </p:spPr>
          </p:pic>
        </p:grpSp>
        <p:sp>
          <p:nvSpPr>
            <p:cNvPr id="15" name="文本框 14"/>
            <p:cNvSpPr txBox="1"/>
            <p:nvPr/>
          </p:nvSpPr>
          <p:spPr>
            <a:xfrm>
              <a:off x="241300" y="683567"/>
              <a:ext cx="429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F7EEDC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弘扬劳模精神，争做时代楷模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2" y="910404"/>
            <a:ext cx="5627114" cy="5604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02400" y="2603682"/>
            <a:ext cx="5321300" cy="223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       进一步弘扬劳模精神，为激励全国各族人民团结奋斗凝聚强大精神力量，体现了党和国家对我国工人阶级和广大劳动群众的高度尊重，彰显了中国特色社会主义的社会本质。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46100" y="676549"/>
            <a:ext cx="4343400" cy="801293"/>
            <a:chOff x="190500" y="629085"/>
            <a:chExt cx="4343400" cy="801293"/>
          </a:xfrm>
        </p:grpSpPr>
        <p:grpSp>
          <p:nvGrpSpPr>
            <p:cNvPr id="15" name="组合 14"/>
            <p:cNvGrpSpPr/>
            <p:nvPr/>
          </p:nvGrpSpPr>
          <p:grpSpPr>
            <a:xfrm>
              <a:off x="190500" y="629085"/>
              <a:ext cx="4178300" cy="801293"/>
              <a:chOff x="190500" y="629085"/>
              <a:chExt cx="4178300" cy="801293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190500" y="660400"/>
                <a:ext cx="4178300" cy="508000"/>
                <a:chOff x="152400" y="647700"/>
                <a:chExt cx="4178300" cy="508000"/>
              </a:xfrm>
            </p:grpSpPr>
            <p:grpSp>
              <p:nvGrpSpPr>
                <p:cNvPr id="19" name="组合 18"/>
                <p:cNvGrpSpPr/>
                <p:nvPr/>
              </p:nvGrpSpPr>
              <p:grpSpPr>
                <a:xfrm>
                  <a:off x="152400" y="647700"/>
                  <a:ext cx="4178300" cy="508000"/>
                  <a:chOff x="495300" y="825500"/>
                  <a:chExt cx="4178300" cy="571500"/>
                </a:xfrm>
              </p:grpSpPr>
              <p:sp>
                <p:nvSpPr>
                  <p:cNvPr id="21" name="矩形 20"/>
                  <p:cNvSpPr/>
                  <p:nvPr/>
                </p:nvSpPr>
                <p:spPr>
                  <a:xfrm>
                    <a:off x="711200" y="825500"/>
                    <a:ext cx="3962400" cy="571500"/>
                  </a:xfrm>
                  <a:prstGeom prst="rect">
                    <a:avLst/>
                  </a:prstGeom>
                  <a:solidFill>
                    <a:srgbClr val="203F8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" name="矩形 21"/>
                  <p:cNvSpPr/>
                  <p:nvPr/>
                </p:nvSpPr>
                <p:spPr>
                  <a:xfrm>
                    <a:off x="495300" y="825500"/>
                    <a:ext cx="127000" cy="571500"/>
                  </a:xfrm>
                  <a:prstGeom prst="rect">
                    <a:avLst/>
                  </a:prstGeom>
                  <a:solidFill>
                    <a:srgbClr val="C2191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0" name="文本框 19"/>
                <p:cNvSpPr txBox="1"/>
                <p:nvPr/>
              </p:nvSpPr>
              <p:spPr>
                <a:xfrm>
                  <a:off x="368300" y="647700"/>
                  <a:ext cx="226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>
                    <a:solidFill>
                      <a:srgbClr val="C2191F"/>
                    </a:solidFill>
                  </a:endParaRPr>
                </a:p>
              </p:txBody>
            </p:sp>
          </p:grpSp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190500" y="629085"/>
                <a:ext cx="4178300" cy="801293"/>
              </a:xfrm>
              <a:prstGeom prst="rect">
                <a:avLst/>
              </a:prstGeom>
            </p:spPr>
          </p:pic>
        </p:grpSp>
        <p:sp>
          <p:nvSpPr>
            <p:cNvPr id="16" name="文本框 15"/>
            <p:cNvSpPr txBox="1"/>
            <p:nvPr/>
          </p:nvSpPr>
          <p:spPr>
            <a:xfrm>
              <a:off x="241300" y="683567"/>
              <a:ext cx="429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F7EEDC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弘扬劳模精神，争做时代楷模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676549"/>
            <a:ext cx="678588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279404" y="844731"/>
            <a:ext cx="5633192" cy="1688738"/>
            <a:chOff x="3279404" y="451031"/>
            <a:chExt cx="5633192" cy="168873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9404" y="451031"/>
              <a:ext cx="5633192" cy="168873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279900" y="736600"/>
              <a:ext cx="3746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rgbClr val="B13229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目录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5688198" y="873886"/>
              <a:ext cx="979302" cy="653198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18168"/>
            <a:ext cx="12192000" cy="4876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" y="467816"/>
            <a:ext cx="12192000" cy="4876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47696" y="3213666"/>
            <a:ext cx="544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7251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第一章  五一劳动节介绍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27796" y="3213666"/>
            <a:ext cx="544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7251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第二章  各地活动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7696" y="4665917"/>
            <a:ext cx="5448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7251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第三章幸福是奋斗出来的</a:t>
            </a:r>
          </a:p>
          <a:p>
            <a:endParaRPr lang="zh-CN" altLang="en-US" sz="3600" dirty="0">
              <a:solidFill>
                <a:srgbClr val="A7251E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527796" y="4388917"/>
            <a:ext cx="5448300" cy="1200329"/>
            <a:chOff x="6527796" y="4388917"/>
            <a:chExt cx="5448300" cy="1200329"/>
          </a:xfrm>
        </p:grpSpPr>
        <p:sp>
          <p:nvSpPr>
            <p:cNvPr id="17" name="文本框 16"/>
            <p:cNvSpPr txBox="1"/>
            <p:nvPr/>
          </p:nvSpPr>
          <p:spPr>
            <a:xfrm>
              <a:off x="6527796" y="4388917"/>
              <a:ext cx="5448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A7251E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          弘扬劳动竞赛</a:t>
              </a:r>
              <a:r>
                <a:rPr lang="en-US" altLang="zh-CN" sz="3600" dirty="0">
                  <a:solidFill>
                    <a:srgbClr val="A7251E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 </a:t>
              </a:r>
            </a:p>
            <a:p>
              <a:r>
                <a:rPr lang="en-US" altLang="zh-CN" sz="3600" dirty="0">
                  <a:solidFill>
                    <a:srgbClr val="A7251E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          </a:t>
              </a:r>
              <a:r>
                <a:rPr lang="zh-CN" altLang="en-US" sz="3600" dirty="0">
                  <a:solidFill>
                    <a:srgbClr val="A7251E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为新时代讴歌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6527796" y="4665917"/>
              <a:ext cx="1754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A7251E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第四章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46100" y="676549"/>
            <a:ext cx="4343400" cy="801293"/>
            <a:chOff x="190500" y="629085"/>
            <a:chExt cx="4343400" cy="801293"/>
          </a:xfrm>
        </p:grpSpPr>
        <p:grpSp>
          <p:nvGrpSpPr>
            <p:cNvPr id="14" name="组合 13"/>
            <p:cNvGrpSpPr/>
            <p:nvPr/>
          </p:nvGrpSpPr>
          <p:grpSpPr>
            <a:xfrm>
              <a:off x="190500" y="629085"/>
              <a:ext cx="4178300" cy="801293"/>
              <a:chOff x="190500" y="629085"/>
              <a:chExt cx="4178300" cy="801293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90500" y="660400"/>
                <a:ext cx="4178300" cy="508000"/>
                <a:chOff x="152400" y="647700"/>
                <a:chExt cx="4178300" cy="508000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152400" y="647700"/>
                  <a:ext cx="4178300" cy="508000"/>
                  <a:chOff x="495300" y="825500"/>
                  <a:chExt cx="4178300" cy="571500"/>
                </a:xfrm>
              </p:grpSpPr>
              <p:sp>
                <p:nvSpPr>
                  <p:cNvPr id="20" name="矩形 19"/>
                  <p:cNvSpPr/>
                  <p:nvPr/>
                </p:nvSpPr>
                <p:spPr>
                  <a:xfrm>
                    <a:off x="711200" y="825500"/>
                    <a:ext cx="3962400" cy="571500"/>
                  </a:xfrm>
                  <a:prstGeom prst="rect">
                    <a:avLst/>
                  </a:prstGeom>
                  <a:solidFill>
                    <a:srgbClr val="203F8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495300" y="825500"/>
                    <a:ext cx="127000" cy="571500"/>
                  </a:xfrm>
                  <a:prstGeom prst="rect">
                    <a:avLst/>
                  </a:prstGeom>
                  <a:solidFill>
                    <a:srgbClr val="C2191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9" name="文本框 18"/>
                <p:cNvSpPr txBox="1"/>
                <p:nvPr/>
              </p:nvSpPr>
              <p:spPr>
                <a:xfrm>
                  <a:off x="368300" y="647700"/>
                  <a:ext cx="226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>
                    <a:solidFill>
                      <a:srgbClr val="C2191F"/>
                    </a:solidFill>
                  </a:endParaRPr>
                </a:p>
              </p:txBody>
            </p:sp>
          </p:grpSp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190500" y="629085"/>
                <a:ext cx="4178300" cy="801293"/>
              </a:xfrm>
              <a:prstGeom prst="rect">
                <a:avLst/>
              </a:prstGeom>
            </p:spPr>
          </p:pic>
        </p:grpSp>
        <p:sp>
          <p:nvSpPr>
            <p:cNvPr id="15" name="文本框 14"/>
            <p:cNvSpPr txBox="1"/>
            <p:nvPr/>
          </p:nvSpPr>
          <p:spPr>
            <a:xfrm>
              <a:off x="241300" y="683567"/>
              <a:ext cx="429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F7EEDC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弘扬劳模精神，激发梦想力量</a:t>
              </a:r>
            </a:p>
          </p:txBody>
        </p:sp>
      </p:grp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84150" y="4108434"/>
            <a:ext cx="11823700" cy="223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>
                <a:solidFill>
                  <a:srgbClr val="203F84"/>
                </a:solidFill>
                <a:ea typeface="思源黑体 CN Light" panose="020B0300000000000000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        中国特色社会主义是不断发展、不断前进的事业</a:t>
            </a:r>
            <a:r>
              <a:rPr lang="en-US" altLang="zh-CN" dirty="0"/>
              <a:t>,</a:t>
            </a:r>
            <a:r>
              <a:rPr lang="zh-CN" altLang="en-US" dirty="0"/>
              <a:t>犹如一部鸿篇巨作</a:t>
            </a:r>
            <a:r>
              <a:rPr lang="en-US" altLang="zh-CN" dirty="0"/>
              <a:t>,</a:t>
            </a:r>
            <a:r>
              <a:rPr lang="zh-CN" altLang="en-US" dirty="0"/>
              <a:t>需要一代又一代辛勤的劳动者继续奋笔书写。幸福不会从天而降</a:t>
            </a:r>
            <a:r>
              <a:rPr lang="en-US" altLang="zh-CN" dirty="0"/>
              <a:t>,</a:t>
            </a:r>
            <a:r>
              <a:rPr lang="zh-CN" altLang="en-US" dirty="0"/>
              <a:t>蓝图也不会自动成真。中华民族伟大复兴的中国梦</a:t>
            </a:r>
            <a:r>
              <a:rPr lang="en-US" altLang="zh-CN" dirty="0"/>
              <a:t>,</a:t>
            </a:r>
            <a:r>
              <a:rPr lang="zh-CN" altLang="en-US" dirty="0"/>
              <a:t>需要靠辛勤的劳动创造</a:t>
            </a:r>
            <a:r>
              <a:rPr lang="en-US" altLang="zh-CN" dirty="0"/>
              <a:t>,</a:t>
            </a:r>
            <a:r>
              <a:rPr lang="zh-CN" altLang="en-US" dirty="0"/>
              <a:t>靠奋斗精神引领。始终崇尚劳动</a:t>
            </a:r>
            <a:r>
              <a:rPr lang="en-US" altLang="zh-CN" dirty="0"/>
              <a:t>,</a:t>
            </a:r>
            <a:r>
              <a:rPr lang="zh-CN" altLang="en-US" dirty="0"/>
              <a:t>弘扬劳模精神、劳动精神</a:t>
            </a:r>
            <a:r>
              <a:rPr lang="en-US" altLang="zh-CN" dirty="0"/>
              <a:t>,</a:t>
            </a:r>
            <a:r>
              <a:rPr lang="zh-CN" altLang="en-US" dirty="0"/>
              <a:t>重视发挥工人阶级和广大劳动群众的主力军作用</a:t>
            </a:r>
            <a:r>
              <a:rPr lang="en-US" altLang="zh-CN" dirty="0"/>
              <a:t>,</a:t>
            </a:r>
            <a:r>
              <a:rPr lang="zh-CN" altLang="en-US" dirty="0"/>
              <a:t>追梦的脚步才格外坚实</a:t>
            </a:r>
            <a:r>
              <a:rPr lang="en-US" altLang="zh-CN" dirty="0"/>
              <a:t>,</a:t>
            </a:r>
            <a:r>
              <a:rPr lang="zh-CN" altLang="en-US" dirty="0"/>
              <a:t>圆梦的力量才更加澎湃。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359"/>
            <a:ext cx="12192000" cy="2879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88100" y="2587536"/>
            <a:ext cx="5689600" cy="223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      弘扬劳动精神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就是要脚踏实地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兢兢业业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追求卓越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;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就是要干一行爱一行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专一行精一行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立足平凡的工作岗位干出不平凡的业绩用劳动成果展现自我价值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用实干精神为党和人民的事业贡献力量。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46100" y="676549"/>
            <a:ext cx="4343400" cy="801293"/>
            <a:chOff x="190500" y="629085"/>
            <a:chExt cx="4343400" cy="801293"/>
          </a:xfrm>
        </p:grpSpPr>
        <p:grpSp>
          <p:nvGrpSpPr>
            <p:cNvPr id="6" name="组合 5"/>
            <p:cNvGrpSpPr/>
            <p:nvPr/>
          </p:nvGrpSpPr>
          <p:grpSpPr>
            <a:xfrm>
              <a:off x="190500" y="629085"/>
              <a:ext cx="4178300" cy="801293"/>
              <a:chOff x="190500" y="629085"/>
              <a:chExt cx="4178300" cy="801293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90500" y="660400"/>
                <a:ext cx="4178300" cy="508000"/>
                <a:chOff x="152400" y="647700"/>
                <a:chExt cx="4178300" cy="508000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152400" y="647700"/>
                  <a:ext cx="4178300" cy="508000"/>
                  <a:chOff x="495300" y="825500"/>
                  <a:chExt cx="4178300" cy="571500"/>
                </a:xfrm>
              </p:grpSpPr>
              <p:sp>
                <p:nvSpPr>
                  <p:cNvPr id="12" name="矩形 11"/>
                  <p:cNvSpPr/>
                  <p:nvPr/>
                </p:nvSpPr>
                <p:spPr>
                  <a:xfrm>
                    <a:off x="711200" y="825500"/>
                    <a:ext cx="3962400" cy="571500"/>
                  </a:xfrm>
                  <a:prstGeom prst="rect">
                    <a:avLst/>
                  </a:prstGeom>
                  <a:solidFill>
                    <a:srgbClr val="203F8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" name="矩形 12"/>
                  <p:cNvSpPr/>
                  <p:nvPr/>
                </p:nvSpPr>
                <p:spPr>
                  <a:xfrm>
                    <a:off x="495300" y="825500"/>
                    <a:ext cx="127000" cy="571500"/>
                  </a:xfrm>
                  <a:prstGeom prst="rect">
                    <a:avLst/>
                  </a:prstGeom>
                  <a:solidFill>
                    <a:srgbClr val="C2191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" name="文本框 10"/>
                <p:cNvSpPr txBox="1"/>
                <p:nvPr/>
              </p:nvSpPr>
              <p:spPr>
                <a:xfrm>
                  <a:off x="368300" y="647700"/>
                  <a:ext cx="226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>
                    <a:solidFill>
                      <a:srgbClr val="C2191F"/>
                    </a:solidFill>
                  </a:endParaRPr>
                </a:p>
              </p:txBody>
            </p:sp>
          </p:grpSp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190500" y="629085"/>
                <a:ext cx="4178300" cy="801293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241300" y="683567"/>
              <a:ext cx="429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F7EEDC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弘扬劳模精神，激发梦想力量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0" y="1655346"/>
            <a:ext cx="6719208" cy="3796352"/>
            <a:chOff x="0" y="1655346"/>
            <a:chExt cx="6719208" cy="379635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55346"/>
              <a:ext cx="6719208" cy="3796352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092200" y="3835400"/>
              <a:ext cx="452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rgbClr val="F7EDDB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激发梦想的力量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17500" y="1794692"/>
            <a:ext cx="5981700" cy="420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>
                <a:solidFill>
                  <a:srgbClr val="203F84"/>
                </a:solidFill>
                <a:ea typeface="思源黑体 CN Light" panose="020B0300000000000000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/>
              <a:t>        2017</a:t>
            </a:r>
            <a:r>
              <a:rPr lang="zh-CN" altLang="en-US" dirty="0"/>
              <a:t>年的</a:t>
            </a:r>
            <a:r>
              <a:rPr lang="en-US" altLang="zh-CN" dirty="0"/>
              <a:t>《</a:t>
            </a:r>
            <a:r>
              <a:rPr lang="zh-CN" altLang="en-US" dirty="0"/>
              <a:t>政府工作报告</a:t>
            </a:r>
            <a:r>
              <a:rPr lang="en-US" altLang="zh-CN" dirty="0"/>
              <a:t>》</a:t>
            </a:r>
            <a:r>
              <a:rPr lang="zh-CN" altLang="en-US" dirty="0"/>
              <a:t>提出</a:t>
            </a:r>
            <a:r>
              <a:rPr lang="en-US" altLang="zh-CN" dirty="0"/>
              <a:t>,</a:t>
            </a:r>
            <a:r>
              <a:rPr lang="zh-CN" altLang="en-US" dirty="0"/>
              <a:t>要大力弘扬工匠精神</a:t>
            </a:r>
            <a:r>
              <a:rPr lang="en-US" altLang="zh-CN" dirty="0"/>
              <a:t>,</a:t>
            </a:r>
            <a:r>
              <a:rPr lang="zh-CN" altLang="en-US" dirty="0"/>
              <a:t>厚植工匠文化恪尽职业操守</a:t>
            </a:r>
            <a:r>
              <a:rPr lang="en-US" altLang="zh-CN" dirty="0"/>
              <a:t>,</a:t>
            </a:r>
            <a:r>
              <a:rPr lang="zh-CN" altLang="en-US" dirty="0"/>
              <a:t>祟尚精益求精</a:t>
            </a:r>
            <a:r>
              <a:rPr lang="en-US" altLang="zh-CN" dirty="0"/>
              <a:t>,</a:t>
            </a:r>
            <a:r>
              <a:rPr lang="zh-CN" altLang="en-US" dirty="0"/>
              <a:t>完善激励机制</a:t>
            </a:r>
            <a:r>
              <a:rPr lang="en-US" altLang="zh-CN" dirty="0"/>
              <a:t>,</a:t>
            </a:r>
            <a:r>
              <a:rPr lang="zh-CN" altLang="en-US" dirty="0"/>
              <a:t>培育众多“中国工匠打造更多享誉世界的“中国品牌”</a:t>
            </a:r>
            <a:r>
              <a:rPr lang="en-US" altLang="zh-CN" dirty="0"/>
              <a:t>,</a:t>
            </a:r>
            <a:r>
              <a:rPr lang="zh-CN" altLang="en-US" dirty="0"/>
              <a:t>推动中国经济发展进入质量时代。中国作为“制造大国”正在稳步向“创造强国”跨越。从嫦娥二号卫星、北斗卫星导航系统、神舟七号飞船、天宫二号空间实验室、歼</a:t>
            </a:r>
            <a:r>
              <a:rPr lang="en-US" altLang="zh-CN" dirty="0"/>
              <a:t>-20</a:t>
            </a:r>
            <a:r>
              <a:rPr lang="zh-CN" altLang="en-US" dirty="0"/>
              <a:t>战斗机国产大飞机</a:t>
            </a:r>
            <a:r>
              <a:rPr lang="en-US" altLang="zh-CN" dirty="0"/>
              <a:t>C919,</a:t>
            </a:r>
            <a:r>
              <a:rPr lang="zh-CN" altLang="en-US" dirty="0"/>
              <a:t>到高铁复兴号、世界最大口径射电望远镜、</a:t>
            </a:r>
            <a:r>
              <a:rPr lang="en-US" altLang="zh-CN" dirty="0"/>
              <a:t>055</a:t>
            </a:r>
            <a:r>
              <a:rPr lang="zh-CN" altLang="en-US" dirty="0"/>
              <a:t>型万吨大型驱逐舰、辽宁号航母、蓝鲸一号钻井平台、蛟龙号载人潜水器弘扬工匠精神</a:t>
            </a:r>
            <a:r>
              <a:rPr lang="en-US" altLang="zh-CN" dirty="0"/>
              <a:t>,</a:t>
            </a:r>
            <a:r>
              <a:rPr lang="zh-CN" altLang="en-US" dirty="0"/>
              <a:t>正在为推进中国制造的“品质革命”提供源源不断的动力。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46100" y="676549"/>
            <a:ext cx="4343400" cy="801293"/>
            <a:chOff x="190500" y="629085"/>
            <a:chExt cx="4343400" cy="801293"/>
          </a:xfrm>
        </p:grpSpPr>
        <p:grpSp>
          <p:nvGrpSpPr>
            <p:cNvPr id="15" name="组合 14"/>
            <p:cNvGrpSpPr/>
            <p:nvPr/>
          </p:nvGrpSpPr>
          <p:grpSpPr>
            <a:xfrm>
              <a:off x="190500" y="629085"/>
              <a:ext cx="4178300" cy="801293"/>
              <a:chOff x="190500" y="629085"/>
              <a:chExt cx="4178300" cy="801293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190500" y="660400"/>
                <a:ext cx="4178300" cy="508000"/>
                <a:chOff x="152400" y="647700"/>
                <a:chExt cx="4178300" cy="508000"/>
              </a:xfrm>
            </p:grpSpPr>
            <p:grpSp>
              <p:nvGrpSpPr>
                <p:cNvPr id="19" name="组合 18"/>
                <p:cNvGrpSpPr/>
                <p:nvPr/>
              </p:nvGrpSpPr>
              <p:grpSpPr>
                <a:xfrm>
                  <a:off x="152400" y="647700"/>
                  <a:ext cx="4178300" cy="508000"/>
                  <a:chOff x="495300" y="825500"/>
                  <a:chExt cx="4178300" cy="571500"/>
                </a:xfrm>
              </p:grpSpPr>
              <p:sp>
                <p:nvSpPr>
                  <p:cNvPr id="21" name="矩形 20"/>
                  <p:cNvSpPr/>
                  <p:nvPr/>
                </p:nvSpPr>
                <p:spPr>
                  <a:xfrm>
                    <a:off x="711200" y="825500"/>
                    <a:ext cx="3962400" cy="571500"/>
                  </a:xfrm>
                  <a:prstGeom prst="rect">
                    <a:avLst/>
                  </a:prstGeom>
                  <a:solidFill>
                    <a:srgbClr val="203F8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" name="矩形 21"/>
                  <p:cNvSpPr/>
                  <p:nvPr/>
                </p:nvSpPr>
                <p:spPr>
                  <a:xfrm>
                    <a:off x="495300" y="825500"/>
                    <a:ext cx="127000" cy="571500"/>
                  </a:xfrm>
                  <a:prstGeom prst="rect">
                    <a:avLst/>
                  </a:prstGeom>
                  <a:solidFill>
                    <a:srgbClr val="C2191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0" name="文本框 19"/>
                <p:cNvSpPr txBox="1"/>
                <p:nvPr/>
              </p:nvSpPr>
              <p:spPr>
                <a:xfrm>
                  <a:off x="368300" y="647700"/>
                  <a:ext cx="226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>
                    <a:solidFill>
                      <a:srgbClr val="C2191F"/>
                    </a:solidFill>
                  </a:endParaRPr>
                </a:p>
              </p:txBody>
            </p:sp>
          </p:grpSp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190500" y="629085"/>
                <a:ext cx="4178300" cy="801293"/>
              </a:xfrm>
              <a:prstGeom prst="rect">
                <a:avLst/>
              </a:prstGeom>
            </p:spPr>
          </p:pic>
        </p:grpSp>
        <p:sp>
          <p:nvSpPr>
            <p:cNvPr id="16" name="文本框 15"/>
            <p:cNvSpPr txBox="1"/>
            <p:nvPr/>
          </p:nvSpPr>
          <p:spPr>
            <a:xfrm>
              <a:off x="241300" y="683567"/>
              <a:ext cx="429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F7EEDC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弘扬劳模精神，助推民族复兴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2" y="1477842"/>
            <a:ext cx="3668702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46100" y="676549"/>
            <a:ext cx="4343400" cy="801293"/>
            <a:chOff x="190500" y="629085"/>
            <a:chExt cx="4343400" cy="801293"/>
          </a:xfrm>
        </p:grpSpPr>
        <p:grpSp>
          <p:nvGrpSpPr>
            <p:cNvPr id="14" name="组合 13"/>
            <p:cNvGrpSpPr/>
            <p:nvPr/>
          </p:nvGrpSpPr>
          <p:grpSpPr>
            <a:xfrm>
              <a:off x="190500" y="629085"/>
              <a:ext cx="4178300" cy="801293"/>
              <a:chOff x="190500" y="629085"/>
              <a:chExt cx="4178300" cy="801293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90500" y="660400"/>
                <a:ext cx="4178300" cy="508000"/>
                <a:chOff x="152400" y="647700"/>
                <a:chExt cx="4178300" cy="508000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152400" y="647700"/>
                  <a:ext cx="4178300" cy="508000"/>
                  <a:chOff x="495300" y="825500"/>
                  <a:chExt cx="4178300" cy="571500"/>
                </a:xfrm>
              </p:grpSpPr>
              <p:sp>
                <p:nvSpPr>
                  <p:cNvPr id="20" name="矩形 19"/>
                  <p:cNvSpPr/>
                  <p:nvPr/>
                </p:nvSpPr>
                <p:spPr>
                  <a:xfrm>
                    <a:off x="711200" y="825500"/>
                    <a:ext cx="3962400" cy="571500"/>
                  </a:xfrm>
                  <a:prstGeom prst="rect">
                    <a:avLst/>
                  </a:prstGeom>
                  <a:solidFill>
                    <a:srgbClr val="203F8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495300" y="825500"/>
                    <a:ext cx="127000" cy="571500"/>
                  </a:xfrm>
                  <a:prstGeom prst="rect">
                    <a:avLst/>
                  </a:prstGeom>
                  <a:solidFill>
                    <a:srgbClr val="C2191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9" name="文本框 18"/>
                <p:cNvSpPr txBox="1"/>
                <p:nvPr/>
              </p:nvSpPr>
              <p:spPr>
                <a:xfrm>
                  <a:off x="368300" y="647700"/>
                  <a:ext cx="226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>
                    <a:solidFill>
                      <a:srgbClr val="C2191F"/>
                    </a:solidFill>
                  </a:endParaRPr>
                </a:p>
              </p:txBody>
            </p:sp>
          </p:grpSp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190500" y="629085"/>
                <a:ext cx="4178300" cy="801293"/>
              </a:xfrm>
              <a:prstGeom prst="rect">
                <a:avLst/>
              </a:prstGeom>
            </p:spPr>
          </p:pic>
        </p:grpSp>
        <p:sp>
          <p:nvSpPr>
            <p:cNvPr id="15" name="文本框 14"/>
            <p:cNvSpPr txBox="1"/>
            <p:nvPr/>
          </p:nvSpPr>
          <p:spPr>
            <a:xfrm>
              <a:off x="241300" y="683567"/>
              <a:ext cx="429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F7EEDC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弘扬劳模精神，激发梦想力量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285751" y="1331205"/>
            <a:ext cx="11620498" cy="254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       “三百六十行行行出状元”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任何一个大项目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任何一个新发明都需要不同的劳动予以完善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大技术大项目需要工匠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看似不起眼的平凡工作同样需要工匠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工匠无处不在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只有劳动者处处发扬工匠精神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企业才能多出效益。劳动的目的是出成果出效益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不能靠蛮干硬干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应突出智慧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心要细专业化知识要强。当今社会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科技推广运用的速度异常快要在社会中立足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要在竟争中夺胜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更需靠“智”去创造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在干中学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在学中干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爱岗敬业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乐于奉献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以主人翁的姿态投入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;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钻研技术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精益求精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做创新发展先行者在实践中汲取智慧和力量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掌握谋生和为社会作贡献的技巧</a:t>
            </a:r>
            <a:r>
              <a:rPr lang="en-US" altLang="zh-CN" dirty="0">
                <a:solidFill>
                  <a:srgbClr val="203F84"/>
                </a:solidFill>
                <a:ea typeface="思源黑体 CN Light" panose="020B0300000000000000" pitchFamily="34" charset="-122"/>
              </a:rPr>
              <a:t>,</a:t>
            </a:r>
            <a:r>
              <a:rPr lang="zh-CN" altLang="en-US" dirty="0">
                <a:solidFill>
                  <a:srgbClr val="203F84"/>
                </a:solidFill>
                <a:ea typeface="思源黑体 CN Light" panose="020B0300000000000000" pitchFamily="34" charset="-122"/>
              </a:rPr>
              <a:t>以担负强国和强省的重任。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85" y="3623881"/>
            <a:ext cx="7417429" cy="2886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8168"/>
            <a:ext cx="12192000" cy="4876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467816"/>
            <a:ext cx="12192000" cy="4876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4" y="1021598"/>
            <a:ext cx="7722828" cy="51626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 b="71108"/>
          <a:stretch>
            <a:fillRect/>
          </a:stretch>
        </p:blipFill>
        <p:spPr>
          <a:xfrm>
            <a:off x="7722824" y="1081572"/>
            <a:ext cx="4351663" cy="13564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/>
          <a:srcRect t="28385" b="25575"/>
          <a:stretch>
            <a:fillRect/>
          </a:stretch>
        </p:blipFill>
        <p:spPr>
          <a:xfrm>
            <a:off x="7722823" y="2474134"/>
            <a:ext cx="4351663" cy="21615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screen"/>
          <a:srcRect t="83313" b="1"/>
          <a:stretch>
            <a:fillRect/>
          </a:stretch>
        </p:blipFill>
        <p:spPr>
          <a:xfrm>
            <a:off x="7516068" y="4635670"/>
            <a:ext cx="4729064" cy="85135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305800" y="4762500"/>
            <a:ext cx="314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7EDD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35" y="1171226"/>
            <a:ext cx="1377950" cy="830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8168"/>
            <a:ext cx="12192000" cy="4876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467816"/>
            <a:ext cx="12192000" cy="48768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97403" y="1880166"/>
            <a:ext cx="7740999" cy="2685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solidFill>
                  <a:srgbClr val="A7251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第一章  </a:t>
            </a:r>
            <a:endParaRPr lang="en-US" altLang="zh-CN" sz="6000" dirty="0">
              <a:solidFill>
                <a:srgbClr val="A7251E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dirty="0">
                <a:solidFill>
                  <a:srgbClr val="A7251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五一劳动节介绍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18751"/>
            <a:ext cx="4097403" cy="6639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01143" y="1267180"/>
            <a:ext cx="5735431" cy="503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rgbClr val="203F8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     十八世纪末，美国和欧洲等许多国家，逐步由资本主义发展到帝国主义阶段，为了刺激经济的高速发展，榨取更多的剩余价值，以维护这个高速运转的资本主义机器，资本 五一国际劳动节家不断采取增加劳动时间和劳动强度 的办法来残酷地剥削工人。  </a:t>
            </a:r>
            <a:endParaRPr lang="en-US" altLang="zh-CN" sz="1600" dirty="0">
              <a:solidFill>
                <a:srgbClr val="203F8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800" dirty="0">
              <a:solidFill>
                <a:srgbClr val="203F8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rgbClr val="203F8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     在美国，工人们每天要劳动</a:t>
            </a:r>
            <a:r>
              <a:rPr lang="en-US" altLang="zh-CN" sz="1600" dirty="0">
                <a:solidFill>
                  <a:srgbClr val="203F8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14</a:t>
            </a:r>
            <a:r>
              <a:rPr lang="zh-CN" altLang="en-US" sz="1600" dirty="0">
                <a:solidFill>
                  <a:srgbClr val="203F8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至</a:t>
            </a:r>
            <a:r>
              <a:rPr lang="en-US" altLang="zh-CN" sz="1600" dirty="0">
                <a:solidFill>
                  <a:srgbClr val="203F8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16</a:t>
            </a:r>
            <a:r>
              <a:rPr lang="zh-CN" altLang="en-US" sz="1600" dirty="0">
                <a:solidFill>
                  <a:srgbClr val="203F8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个小时，有的甚至长达</a:t>
            </a:r>
            <a:r>
              <a:rPr lang="en-US" altLang="zh-CN" sz="1600" dirty="0">
                <a:solidFill>
                  <a:srgbClr val="203F8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18</a:t>
            </a:r>
            <a:r>
              <a:rPr lang="zh-CN" altLang="en-US" sz="1600" dirty="0">
                <a:solidFill>
                  <a:srgbClr val="203F8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个小时，但工资却很低。马萨诸塞州一个鞋厂的监工曾经说过这样的话：“让一个身强力壮体格健全的</a:t>
            </a:r>
            <a:r>
              <a:rPr lang="en-US" altLang="zh-CN" sz="1600" dirty="0">
                <a:solidFill>
                  <a:srgbClr val="203F8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18</a:t>
            </a:r>
            <a:r>
              <a:rPr lang="zh-CN" altLang="en-US" sz="1600" dirty="0">
                <a:solidFill>
                  <a:srgbClr val="203F8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岁小伙子，在这里的任何一架机器旁边工作，我能够使他在</a:t>
            </a:r>
            <a:r>
              <a:rPr lang="en-US" altLang="zh-CN" sz="1600" dirty="0">
                <a:solidFill>
                  <a:srgbClr val="203F8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22</a:t>
            </a:r>
            <a:r>
              <a:rPr lang="zh-CN" altLang="en-US" sz="1600" dirty="0">
                <a:solidFill>
                  <a:srgbClr val="203F8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岁时头发变成灰白！”沉重的阶级压迫激起了无产者巨大的愤怒。通过罢工运动与资本家作斗争。工人们提出的罢工口号，就是要求实行八小时工作制。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1600" dirty="0">
              <a:solidFill>
                <a:srgbClr val="203F8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485" y="1000276"/>
            <a:ext cx="6393128" cy="554324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46100" y="517880"/>
            <a:ext cx="2666999" cy="749300"/>
            <a:chOff x="190500" y="470416"/>
            <a:chExt cx="2666999" cy="749300"/>
          </a:xfrm>
        </p:grpSpPr>
        <p:grpSp>
          <p:nvGrpSpPr>
            <p:cNvPr id="8" name="组合 7"/>
            <p:cNvGrpSpPr/>
            <p:nvPr/>
          </p:nvGrpSpPr>
          <p:grpSpPr>
            <a:xfrm>
              <a:off x="190500" y="470416"/>
              <a:ext cx="2666999" cy="749300"/>
              <a:chOff x="190500" y="470416"/>
              <a:chExt cx="2666999" cy="749300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90500" y="660400"/>
                <a:ext cx="2476500" cy="508000"/>
                <a:chOff x="152400" y="647700"/>
                <a:chExt cx="2476500" cy="508000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>
                  <a:off x="152400" y="647700"/>
                  <a:ext cx="2476500" cy="508000"/>
                  <a:chOff x="495300" y="825500"/>
                  <a:chExt cx="2476500" cy="571500"/>
                </a:xfrm>
              </p:grpSpPr>
              <p:sp>
                <p:nvSpPr>
                  <p:cNvPr id="14" name="矩形 13"/>
                  <p:cNvSpPr/>
                  <p:nvPr/>
                </p:nvSpPr>
                <p:spPr>
                  <a:xfrm>
                    <a:off x="711200" y="825500"/>
                    <a:ext cx="2260600" cy="571500"/>
                  </a:xfrm>
                  <a:prstGeom prst="rect">
                    <a:avLst/>
                  </a:prstGeom>
                  <a:solidFill>
                    <a:srgbClr val="203F8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495300" y="825500"/>
                    <a:ext cx="127000" cy="571500"/>
                  </a:xfrm>
                  <a:prstGeom prst="rect">
                    <a:avLst/>
                  </a:prstGeom>
                  <a:solidFill>
                    <a:srgbClr val="C2191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3" name="文本框 12"/>
                <p:cNvSpPr txBox="1"/>
                <p:nvPr/>
              </p:nvSpPr>
              <p:spPr>
                <a:xfrm>
                  <a:off x="368300" y="647700"/>
                  <a:ext cx="226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>
                    <a:solidFill>
                      <a:srgbClr val="C2191F"/>
                    </a:solidFill>
                  </a:endParaRPr>
                </a:p>
              </p:txBody>
            </p:sp>
          </p:grpSp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190500" y="470416"/>
                <a:ext cx="2666999" cy="749300"/>
              </a:xfrm>
              <a:prstGeom prst="rect">
                <a:avLst/>
              </a:prstGeom>
            </p:spPr>
          </p:pic>
        </p:grpSp>
        <p:sp>
          <p:nvSpPr>
            <p:cNvPr id="9" name="文本框 8"/>
            <p:cNvSpPr txBox="1"/>
            <p:nvPr/>
          </p:nvSpPr>
          <p:spPr>
            <a:xfrm>
              <a:off x="406399" y="653534"/>
              <a:ext cx="226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7EEDC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节日由来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6523" y="5183265"/>
            <a:ext cx="11410178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rgbClr val="203F8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        </a:t>
            </a:r>
            <a:r>
              <a:rPr lang="en-US" altLang="zh-CN" dirty="0"/>
              <a:t>1884</a:t>
            </a:r>
            <a:r>
              <a:rPr lang="zh-CN" altLang="en-US" dirty="0"/>
              <a:t>年</a:t>
            </a:r>
            <a:r>
              <a:rPr lang="en-US" altLang="zh-CN" dirty="0"/>
              <a:t>10</a:t>
            </a:r>
            <a:r>
              <a:rPr lang="zh-CN" altLang="en-US" dirty="0"/>
              <a:t>月，美国和加拿大的八个国际性和全国性工人团体，在美国芝加哥举行一个集会，决定于</a:t>
            </a:r>
            <a:r>
              <a:rPr lang="en-US" altLang="zh-CN" dirty="0"/>
              <a:t>1886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1</a:t>
            </a:r>
            <a:r>
              <a:rPr lang="zh-CN" altLang="en-US" dirty="0"/>
              <a:t>日举行总罢工，迫使资本家实施八小时工作制。这一天终于来到了。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1</a:t>
            </a:r>
            <a:r>
              <a:rPr lang="zh-CN" altLang="en-US" dirty="0"/>
              <a:t>日，美国</a:t>
            </a:r>
            <a:r>
              <a:rPr lang="en-US" altLang="zh-CN" dirty="0"/>
              <a:t>2</a:t>
            </a:r>
            <a:r>
              <a:rPr lang="zh-CN" altLang="en-US" dirty="0"/>
              <a:t>万多个企业的</a:t>
            </a:r>
            <a:r>
              <a:rPr lang="en-US" altLang="zh-CN" dirty="0"/>
              <a:t>35</a:t>
            </a:r>
            <a:r>
              <a:rPr lang="zh-CN" altLang="en-US" dirty="0"/>
              <a:t>万工人停工上街，举行了声势浩大的示威游行，各种肤色，各个工种的工人一齐进行总罢工。</a:t>
            </a:r>
            <a:endParaRPr lang="en-US" altLang="zh-CN" dirty="0"/>
          </a:p>
        </p:txBody>
      </p:sp>
      <p:grpSp>
        <p:nvGrpSpPr>
          <p:cNvPr id="5" name="组合 4"/>
          <p:cNvGrpSpPr/>
          <p:nvPr/>
        </p:nvGrpSpPr>
        <p:grpSpPr>
          <a:xfrm>
            <a:off x="546100" y="517880"/>
            <a:ext cx="2666999" cy="749300"/>
            <a:chOff x="190500" y="470416"/>
            <a:chExt cx="2666999" cy="749300"/>
          </a:xfrm>
        </p:grpSpPr>
        <p:grpSp>
          <p:nvGrpSpPr>
            <p:cNvPr id="6" name="组合 5"/>
            <p:cNvGrpSpPr/>
            <p:nvPr/>
          </p:nvGrpSpPr>
          <p:grpSpPr>
            <a:xfrm>
              <a:off x="190500" y="470416"/>
              <a:ext cx="2666999" cy="749300"/>
              <a:chOff x="190500" y="470416"/>
              <a:chExt cx="2666999" cy="749300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90500" y="660400"/>
                <a:ext cx="2476500" cy="508000"/>
                <a:chOff x="152400" y="647700"/>
                <a:chExt cx="2476500" cy="508000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152400" y="647700"/>
                  <a:ext cx="2476500" cy="508000"/>
                  <a:chOff x="495300" y="825500"/>
                  <a:chExt cx="2476500" cy="571500"/>
                </a:xfrm>
              </p:grpSpPr>
              <p:sp>
                <p:nvSpPr>
                  <p:cNvPr id="12" name="矩形 11"/>
                  <p:cNvSpPr/>
                  <p:nvPr/>
                </p:nvSpPr>
                <p:spPr>
                  <a:xfrm>
                    <a:off x="711200" y="825500"/>
                    <a:ext cx="2260600" cy="571500"/>
                  </a:xfrm>
                  <a:prstGeom prst="rect">
                    <a:avLst/>
                  </a:prstGeom>
                  <a:solidFill>
                    <a:srgbClr val="203F8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" name="矩形 12"/>
                  <p:cNvSpPr/>
                  <p:nvPr/>
                </p:nvSpPr>
                <p:spPr>
                  <a:xfrm>
                    <a:off x="495300" y="825500"/>
                    <a:ext cx="127000" cy="571500"/>
                  </a:xfrm>
                  <a:prstGeom prst="rect">
                    <a:avLst/>
                  </a:prstGeom>
                  <a:solidFill>
                    <a:srgbClr val="C2191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" name="文本框 10"/>
                <p:cNvSpPr txBox="1"/>
                <p:nvPr/>
              </p:nvSpPr>
              <p:spPr>
                <a:xfrm>
                  <a:off x="368300" y="647700"/>
                  <a:ext cx="226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>
                    <a:solidFill>
                      <a:srgbClr val="C2191F"/>
                    </a:solidFill>
                  </a:endParaRPr>
                </a:p>
              </p:txBody>
            </p:sp>
          </p:grpSp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190500" y="470416"/>
                <a:ext cx="2666999" cy="749300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406399" y="653534"/>
              <a:ext cx="226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7EEDC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节日由来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98" y="1681549"/>
            <a:ext cx="4546601" cy="3269542"/>
          </a:xfrm>
          <a:prstGeom prst="rect">
            <a:avLst/>
          </a:prstGeom>
          <a:ln w="76200">
            <a:solidFill>
              <a:srgbClr val="F7EED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700" y="1681549"/>
            <a:ext cx="5234302" cy="3269542"/>
          </a:xfrm>
          <a:prstGeom prst="rect">
            <a:avLst/>
          </a:prstGeom>
          <a:ln w="76200">
            <a:solidFill>
              <a:srgbClr val="F7EED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46100" y="517880"/>
            <a:ext cx="2666999" cy="749300"/>
            <a:chOff x="190500" y="470416"/>
            <a:chExt cx="2666999" cy="749300"/>
          </a:xfrm>
        </p:grpSpPr>
        <p:grpSp>
          <p:nvGrpSpPr>
            <p:cNvPr id="20" name="组合 19"/>
            <p:cNvGrpSpPr/>
            <p:nvPr/>
          </p:nvGrpSpPr>
          <p:grpSpPr>
            <a:xfrm>
              <a:off x="190500" y="470416"/>
              <a:ext cx="2666999" cy="749300"/>
              <a:chOff x="190500" y="470416"/>
              <a:chExt cx="2666999" cy="749300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190500" y="660400"/>
                <a:ext cx="2476500" cy="508000"/>
                <a:chOff x="152400" y="647700"/>
                <a:chExt cx="2476500" cy="508000"/>
              </a:xfrm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152400" y="647700"/>
                  <a:ext cx="2476500" cy="508000"/>
                  <a:chOff x="495300" y="825500"/>
                  <a:chExt cx="2476500" cy="571500"/>
                </a:xfrm>
              </p:grpSpPr>
              <p:sp>
                <p:nvSpPr>
                  <p:cNvPr id="26" name="矩形 25"/>
                  <p:cNvSpPr/>
                  <p:nvPr/>
                </p:nvSpPr>
                <p:spPr>
                  <a:xfrm>
                    <a:off x="711200" y="825500"/>
                    <a:ext cx="2260600" cy="571500"/>
                  </a:xfrm>
                  <a:prstGeom prst="rect">
                    <a:avLst/>
                  </a:prstGeom>
                  <a:solidFill>
                    <a:srgbClr val="203F8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7" name="矩形 26"/>
                  <p:cNvSpPr/>
                  <p:nvPr/>
                </p:nvSpPr>
                <p:spPr>
                  <a:xfrm>
                    <a:off x="495300" y="825500"/>
                    <a:ext cx="127000" cy="571500"/>
                  </a:xfrm>
                  <a:prstGeom prst="rect">
                    <a:avLst/>
                  </a:prstGeom>
                  <a:solidFill>
                    <a:srgbClr val="C2191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5" name="文本框 24"/>
                <p:cNvSpPr txBox="1"/>
                <p:nvPr/>
              </p:nvSpPr>
              <p:spPr>
                <a:xfrm>
                  <a:off x="368300" y="647700"/>
                  <a:ext cx="226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>
                    <a:solidFill>
                      <a:srgbClr val="C2191F"/>
                    </a:solidFill>
                  </a:endParaRPr>
                </a:p>
              </p:txBody>
            </p:sp>
          </p:grpSp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190500" y="470416"/>
                <a:ext cx="2666999" cy="749300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406399" y="653534"/>
              <a:ext cx="226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7EEDC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节日由来</a:t>
              </a:r>
            </a:p>
          </p:txBody>
        </p:sp>
      </p:grp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546100" y="2166978"/>
            <a:ext cx="5246948" cy="300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rgbClr val="203F8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       为纪念这次伟大的工人运动，</a:t>
            </a:r>
            <a:r>
              <a:rPr lang="en-US" altLang="zh-CN" dirty="0"/>
              <a:t>1889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月，在恩格斯组织召开的第 二国际成立大会上宣布将每年的五月一日定为国际劳动节，简称“五一”。这一决定立即得到世界各国工人的积极响应。</a:t>
            </a:r>
            <a:endParaRPr lang="en-US" altLang="zh-CN" dirty="0"/>
          </a:p>
          <a:p>
            <a:r>
              <a:rPr lang="zh-CN" altLang="en-US" dirty="0"/>
              <a:t>  </a:t>
            </a:r>
          </a:p>
          <a:p>
            <a:r>
              <a:rPr lang="en-US" altLang="zh-CN" dirty="0"/>
              <a:t>       1890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1</a:t>
            </a:r>
            <a:r>
              <a:rPr lang="zh-CN" altLang="en-US" dirty="0"/>
              <a:t>日，欧美各国的工人阶级率先走向街头，举行盛大的示威游行与集会，争取权益。从此，每逢这一天，世界各国的劳动人民都要集会、游行，以示庆祝。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1077196"/>
            <a:ext cx="5918200" cy="5433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8168"/>
            <a:ext cx="12192000" cy="4876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467816"/>
            <a:ext cx="12192000" cy="48768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53903" y="2086260"/>
            <a:ext cx="7740999" cy="2685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solidFill>
                  <a:srgbClr val="A7251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第二章  </a:t>
            </a:r>
            <a:endParaRPr lang="en-US" altLang="zh-CN" sz="6000" dirty="0">
              <a:solidFill>
                <a:srgbClr val="A7251E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dirty="0">
                <a:solidFill>
                  <a:srgbClr val="A7251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各地活动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4902" y="252152"/>
            <a:ext cx="4076790" cy="6605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46100" y="517880"/>
            <a:ext cx="2666999" cy="749300"/>
            <a:chOff x="190500" y="470416"/>
            <a:chExt cx="2666999" cy="749300"/>
          </a:xfrm>
        </p:grpSpPr>
        <p:grpSp>
          <p:nvGrpSpPr>
            <p:cNvPr id="5" name="组合 4"/>
            <p:cNvGrpSpPr/>
            <p:nvPr/>
          </p:nvGrpSpPr>
          <p:grpSpPr>
            <a:xfrm>
              <a:off x="190500" y="470416"/>
              <a:ext cx="2666999" cy="749300"/>
              <a:chOff x="190500" y="470416"/>
              <a:chExt cx="2666999" cy="74930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90500" y="660400"/>
                <a:ext cx="2476500" cy="508000"/>
                <a:chOff x="152400" y="647700"/>
                <a:chExt cx="2476500" cy="508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152400" y="647700"/>
                  <a:ext cx="2476500" cy="508000"/>
                  <a:chOff x="495300" y="825500"/>
                  <a:chExt cx="2476500" cy="571500"/>
                </a:xfrm>
              </p:grpSpPr>
              <p:sp>
                <p:nvSpPr>
                  <p:cNvPr id="11" name="矩形 10"/>
                  <p:cNvSpPr/>
                  <p:nvPr/>
                </p:nvSpPr>
                <p:spPr>
                  <a:xfrm>
                    <a:off x="711200" y="825500"/>
                    <a:ext cx="2260600" cy="571500"/>
                  </a:xfrm>
                  <a:prstGeom prst="rect">
                    <a:avLst/>
                  </a:prstGeom>
                  <a:solidFill>
                    <a:srgbClr val="203F8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495300" y="825500"/>
                    <a:ext cx="127000" cy="571500"/>
                  </a:xfrm>
                  <a:prstGeom prst="rect">
                    <a:avLst/>
                  </a:prstGeom>
                  <a:solidFill>
                    <a:srgbClr val="C2191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" name="文本框 9"/>
                <p:cNvSpPr txBox="1"/>
                <p:nvPr/>
              </p:nvSpPr>
              <p:spPr>
                <a:xfrm>
                  <a:off x="368300" y="647700"/>
                  <a:ext cx="226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>
                    <a:solidFill>
                      <a:srgbClr val="C2191F"/>
                    </a:solidFill>
                  </a:endParaRPr>
                </a:p>
              </p:txBody>
            </p:sp>
          </p:grpSp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190500" y="470416"/>
                <a:ext cx="2666999" cy="749300"/>
              </a:xfrm>
              <a:prstGeom prst="rect">
                <a:avLst/>
              </a:prstGeom>
            </p:spPr>
          </p:pic>
        </p:grpSp>
        <p:sp>
          <p:nvSpPr>
            <p:cNvPr id="6" name="文本框 5"/>
            <p:cNvSpPr txBox="1"/>
            <p:nvPr/>
          </p:nvSpPr>
          <p:spPr>
            <a:xfrm>
              <a:off x="406399" y="653534"/>
              <a:ext cx="226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7EEDC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欧洲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4610100" y="1521180"/>
            <a:ext cx="7340600" cy="448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       欧洲仍以示威庆祝“五一”　在英国和德国，当局担心示威恐怕会有无政府主义者闹事捣乱。在德国柏林，警方和无政府主义者半夜发生冲突，有多人被捕。不过，数千名工会活跃分子却和平地在市内游行。在法国和奥地利，反对退休金改革的人也上街参与游行。从土耳其国家电视台的新闻画面完全可以看见，警方用警棍打示威者，并扯着其中一人的头发把他拉走。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rgbClr val="203F84"/>
              </a:solidFill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      </a:t>
            </a: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意大利：不庆祝，不放假。</a:t>
            </a:r>
            <a:endParaRPr lang="en-US" altLang="zh-CN" sz="1600" dirty="0">
              <a:solidFill>
                <a:srgbClr val="203F84"/>
              </a:solidFill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       </a:t>
            </a:r>
            <a:endParaRPr lang="en-US" altLang="zh-CN" sz="1600" dirty="0">
              <a:solidFill>
                <a:srgbClr val="203F84"/>
              </a:solidFill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      </a:t>
            </a: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英国、法国等欧洲国家都将“五一”确定为劳动节，不少国家都放假一天，还有的国家则根据情况将公共假期放在</a:t>
            </a:r>
            <a:r>
              <a:rPr lang="en-US" altLang="zh-CN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5</a:t>
            </a: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月的第一个星期一。不过，和世界大多数国家不太一样的是，意大利尽管承认“五一”国际劳动节，政府也表示尊重劳工，但一般人并不举行专门的庆祝活动，也没有全国性的“五一”假期。</a:t>
            </a:r>
          </a:p>
        </p:txBody>
      </p:sp>
      <p:pic>
        <p:nvPicPr>
          <p:cNvPr id="1026" name="Picture 2" descr="https://timgsa.baidu.com/timg?image&amp;quality=80&amp;size=b9999_10000&amp;sec=1524824812894&amp;di=35f46d3a660f23413586a4b072fefa4c&amp;imgtype=0&amp;src=http%3A%2F%2Fwww.oushinet.com%2Fsight%2Fu%2Fcms%2Fwww%2F201505%2F02104338whr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8" y="3809403"/>
            <a:ext cx="4127093" cy="233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/>
          <a:srcRect t="17175"/>
          <a:stretch>
            <a:fillRect/>
          </a:stretch>
        </p:blipFill>
        <p:spPr>
          <a:xfrm>
            <a:off x="279398" y="1450298"/>
            <a:ext cx="4127093" cy="21246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46100" y="517880"/>
            <a:ext cx="2666999" cy="749300"/>
            <a:chOff x="190500" y="470416"/>
            <a:chExt cx="2666999" cy="749300"/>
          </a:xfrm>
        </p:grpSpPr>
        <p:grpSp>
          <p:nvGrpSpPr>
            <p:cNvPr id="5" name="组合 4"/>
            <p:cNvGrpSpPr/>
            <p:nvPr/>
          </p:nvGrpSpPr>
          <p:grpSpPr>
            <a:xfrm>
              <a:off x="190500" y="470416"/>
              <a:ext cx="2666999" cy="749300"/>
              <a:chOff x="190500" y="470416"/>
              <a:chExt cx="2666999" cy="74930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90500" y="660400"/>
                <a:ext cx="2476500" cy="508000"/>
                <a:chOff x="152400" y="647700"/>
                <a:chExt cx="2476500" cy="508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152400" y="647700"/>
                  <a:ext cx="2476500" cy="508000"/>
                  <a:chOff x="495300" y="825500"/>
                  <a:chExt cx="2476500" cy="571500"/>
                </a:xfrm>
              </p:grpSpPr>
              <p:sp>
                <p:nvSpPr>
                  <p:cNvPr id="11" name="矩形 10"/>
                  <p:cNvSpPr/>
                  <p:nvPr/>
                </p:nvSpPr>
                <p:spPr>
                  <a:xfrm>
                    <a:off x="711200" y="825500"/>
                    <a:ext cx="2260600" cy="571500"/>
                  </a:xfrm>
                  <a:prstGeom prst="rect">
                    <a:avLst/>
                  </a:prstGeom>
                  <a:solidFill>
                    <a:srgbClr val="203F8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495300" y="825500"/>
                    <a:ext cx="127000" cy="571500"/>
                  </a:xfrm>
                  <a:prstGeom prst="rect">
                    <a:avLst/>
                  </a:prstGeom>
                  <a:solidFill>
                    <a:srgbClr val="C2191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" name="文本框 9"/>
                <p:cNvSpPr txBox="1"/>
                <p:nvPr/>
              </p:nvSpPr>
              <p:spPr>
                <a:xfrm>
                  <a:off x="368300" y="647700"/>
                  <a:ext cx="226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>
                    <a:solidFill>
                      <a:srgbClr val="C2191F"/>
                    </a:solidFill>
                  </a:endParaRPr>
                </a:p>
              </p:txBody>
            </p:sp>
          </p:grpSp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190500" y="470416"/>
                <a:ext cx="2666999" cy="749300"/>
              </a:xfrm>
              <a:prstGeom prst="rect">
                <a:avLst/>
              </a:prstGeom>
            </p:spPr>
          </p:pic>
        </p:grpSp>
        <p:sp>
          <p:nvSpPr>
            <p:cNvPr id="6" name="文本框 5"/>
            <p:cNvSpPr txBox="1"/>
            <p:nvPr/>
          </p:nvSpPr>
          <p:spPr>
            <a:xfrm>
              <a:off x="406399" y="653534"/>
              <a:ext cx="226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7EEDC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美洲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374650" y="4439920"/>
            <a:ext cx="11442700" cy="19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       秘鲁：国家规定</a:t>
            </a:r>
            <a:r>
              <a:rPr lang="en-US" altLang="zh-CN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5</a:t>
            </a: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月</a:t>
            </a:r>
            <a:r>
              <a:rPr lang="en-US" altLang="zh-CN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1</a:t>
            </a: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日为国家的劳动节，而且全国放假一天。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       美国：劳动节发源地不过“五一”　劳动节起源于美国。</a:t>
            </a:r>
            <a:r>
              <a:rPr lang="en-US" altLang="zh-CN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19</a:t>
            </a: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世纪</a:t>
            </a:r>
            <a:r>
              <a:rPr lang="en-US" altLang="zh-CN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80</a:t>
            </a: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年代，美国资产阶级为了进行 资本积累，对工人阶级进行残酷的剥削压榨，他们用各种手段，迫使工人每天从事长达</a:t>
            </a:r>
            <a:r>
              <a:rPr lang="en-US" altLang="zh-CN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12</a:t>
            </a: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到</a:t>
            </a:r>
            <a:r>
              <a:rPr lang="en-US" altLang="zh-CN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16</a:t>
            </a: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小时甚至更多时间的劳动。美国广大工人逐渐认识到，为了保障自己的权利，必须进行斗争。特殊的是，美国政府后来在设立劳动节时，自行规定每年</a:t>
            </a:r>
            <a:r>
              <a:rPr lang="en-US" altLang="zh-CN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9</a:t>
            </a: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月的第一个星期一为劳动节，所以美国人的劳动节不在</a:t>
            </a:r>
            <a:r>
              <a:rPr lang="en-US" altLang="zh-CN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5</a:t>
            </a: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月，而在</a:t>
            </a:r>
            <a:r>
              <a:rPr lang="en-US" altLang="zh-CN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9</a:t>
            </a:r>
            <a:r>
              <a:rPr lang="zh-CN" altLang="en-US" sz="1600" dirty="0">
                <a:solidFill>
                  <a:srgbClr val="203F84"/>
                </a:solidFill>
                <a:ea typeface="思源黑体 CN Light" panose="020B0300000000000000" pitchFamily="34" charset="-122"/>
              </a:rPr>
              <a:t>月。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0" b="45418"/>
          <a:stretch>
            <a:fillRect/>
          </a:stretch>
        </p:blipFill>
        <p:spPr>
          <a:xfrm>
            <a:off x="2451099" y="1381761"/>
            <a:ext cx="7289801" cy="3058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劳动节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1751</Words>
  <Application>Microsoft Office PowerPoint</Application>
  <PresentationFormat>宽屏</PresentationFormat>
  <Paragraphs>92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等线 Light</vt:lpstr>
      <vt:lpstr>思源黑体 CN Light</vt:lpstr>
      <vt:lpstr>思源黑体 CN Medium</vt:lpstr>
      <vt:lpstr>微软雅黑</vt:lpstr>
      <vt:lpstr>禹卫书法行书简体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29</cp:revision>
  <dcterms:created xsi:type="dcterms:W3CDTF">2018-04-25T06:48:00Z</dcterms:created>
  <dcterms:modified xsi:type="dcterms:W3CDTF">2021-01-06T08:18:00Z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