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91" r:id="rId6"/>
    <p:sldId id="286" r:id="rId7"/>
    <p:sldId id="292" r:id="rId8"/>
    <p:sldId id="293" r:id="rId9"/>
    <p:sldId id="294" r:id="rId10"/>
    <p:sldId id="295" r:id="rId11"/>
    <p:sldId id="261" r:id="rId12"/>
    <p:sldId id="296" r:id="rId13"/>
    <p:sldId id="263" r:id="rId14"/>
    <p:sldId id="264" r:id="rId15"/>
    <p:sldId id="266" r:id="rId16"/>
    <p:sldId id="297" r:id="rId17"/>
    <p:sldId id="298" r:id="rId18"/>
    <p:sldId id="273" r:id="rId19"/>
    <p:sldId id="274" r:id="rId20"/>
    <p:sldId id="299" r:id="rId21"/>
    <p:sldId id="308"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4660"/>
  </p:normalViewPr>
  <p:slideViewPr>
    <p:cSldViewPr snapToGrid="0">
      <p:cViewPr>
        <p:scale>
          <a:sx n="50" d="100"/>
          <a:sy n="50" d="100"/>
        </p:scale>
        <p:origin x="-786" y="-9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none"/>
        <c:varyColors val="0"/>
        <c:ser>
          <c:idx val="0"/>
          <c:order val="0"/>
          <c:tx>
            <c:strRef>
              <c:f>Sheet1!$B$1</c:f>
              <c:strCache>
                <c:ptCount val="1"/>
                <c:pt idx="0">
                  <c:v>Series 1</c:v>
                </c:pt>
              </c:strCache>
            </c:strRef>
          </c:tx>
          <c:spPr>
            <a:solidFill>
              <a:srgbClr val="FFC000"/>
            </a:solidFill>
            <a:ln>
              <a:noFill/>
            </a:ln>
          </c:spPr>
          <c:dLbls>
            <c:delete val="1"/>
          </c:dLbls>
          <c:cat>
            <c:numRef>
              <c:f>Sheet1!$A$2:$A$6</c:f>
              <c:numCache>
                <c:formatCode>yyyy/m/d</c:formatCode>
                <c:ptCount val="5"/>
                <c:pt idx="0" c:formatCode="yyyy/m/d">
                  <c:v>41852</c:v>
                </c:pt>
                <c:pt idx="1" c:formatCode="yyyy/m/d">
                  <c:v>41883</c:v>
                </c:pt>
                <c:pt idx="2" c:formatCode="yyyy/m/d">
                  <c:v>41913</c:v>
                </c:pt>
                <c:pt idx="3" c:formatCode="yyyy/m/d">
                  <c:v>41944</c:v>
                </c:pt>
                <c:pt idx="4" c:formatCode="yyyy/m/d">
                  <c:v>41974</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chemeClr val="accent4">
                <a:lumMod val="40000"/>
                <a:lumOff val="60000"/>
              </a:schemeClr>
            </a:solidFill>
            <a:ln>
              <a:noFill/>
            </a:ln>
          </c:spPr>
          <c:dLbls>
            <c:delete val="1"/>
          </c:dLbls>
          <c:cat>
            <c:numRef>
              <c:f>Sheet1!$A$2:$A$6</c:f>
              <c:numCache>
                <c:formatCode>yyyy/m/d</c:formatCode>
                <c:ptCount val="5"/>
                <c:pt idx="0" c:formatCode="yyyy/m/d">
                  <c:v>41852</c:v>
                </c:pt>
                <c:pt idx="1" c:formatCode="yyyy/m/d">
                  <c:v>41883</c:v>
                </c:pt>
                <c:pt idx="2" c:formatCode="yyyy/m/d">
                  <c:v>41913</c:v>
                </c:pt>
                <c:pt idx="3" c:formatCode="yyyy/m/d">
                  <c:v>41944</c:v>
                </c:pt>
                <c:pt idx="4" c:formatCode="yyyy/m/d">
                  <c:v>41974</c:v>
                </c:pt>
              </c:numCache>
            </c:num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2</c:v>
                </c:pt>
              </c:strCache>
            </c:strRef>
          </c:tx>
          <c:spPr>
            <a:solidFill>
              <a:schemeClr val="bg1">
                <a:lumMod val="50000"/>
              </a:schemeClr>
            </a:solidFill>
            <a:ln w="25400">
              <a:noFill/>
            </a:ln>
          </c:spPr>
          <c:dLbls>
            <c:delete val="1"/>
          </c:dLbls>
          <c:cat>
            <c:numRef>
              <c:f>Sheet1!$A$2:$A$6</c:f>
              <c:numCache>
                <c:formatCode>yyyy/m/d</c:formatCode>
                <c:ptCount val="5"/>
                <c:pt idx="0" c:formatCode="yyyy/m/d">
                  <c:v>41852</c:v>
                </c:pt>
                <c:pt idx="1" c:formatCode="yyyy/m/d">
                  <c:v>41883</c:v>
                </c:pt>
                <c:pt idx="2" c:formatCode="yyyy/m/d">
                  <c:v>41913</c:v>
                </c:pt>
                <c:pt idx="3" c:formatCode="yyyy/m/d">
                  <c:v>41944</c:v>
                </c:pt>
                <c:pt idx="4" c:formatCode="yyyy/m/d">
                  <c:v>41974</c:v>
                </c:pt>
              </c:numCache>
            </c:numRef>
          </c:cat>
          <c:val>
            <c:numRef>
              <c:f>Sheet1!$D$2:$D$6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394065408"/>
        <c:axId val="120899264"/>
      </c:areaChart>
      <c:dateAx>
        <c:axId val="394065408"/>
        <c:scaling>
          <c:orientation val="minMax"/>
        </c:scaling>
        <c:delete val="1"/>
        <c:axPos val="b"/>
        <c:numFmt formatCode="m/d/yyyy"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cs"/>
              </a:defRPr>
            </a:pPr>
          </a:p>
        </c:txPr>
        <c:crossAx val="120899264"/>
        <c:crosses val="autoZero"/>
        <c:auto val="0"/>
        <c:lblOffset val="100"/>
        <c:baseTimeUnit val="months"/>
      </c:dateAx>
      <c:valAx>
        <c:axId val="120899264"/>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p>
        </c:txPr>
        <c:crossAx val="394065408"/>
        <c:crosses val="autoZero"/>
        <c:crossBetween val="midCat"/>
      </c:valAx>
      <c:spPr>
        <a:noFill/>
        <a:ln>
          <a:solidFill>
            <a:schemeClr val="bg1">
              <a:lumMod val="65000"/>
            </a:schemeClr>
          </a:solidFill>
        </a:ln>
      </c:spPr>
    </c:plotArea>
    <c:plotVisOnly val="1"/>
    <c:dispBlanksAs val="gap"/>
    <c:showDLblsOverMax val="0"/>
  </c:chart>
  <c:txPr>
    <a:bodyPr/>
    <a:lstStyle/>
    <a:p>
      <a:pPr>
        <a:defRPr lang="zh-CN" sz="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2</c:v>
                </c:pt>
                <c:pt idx="1">
                  <c:v>8</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4.5</c:v>
                </c:pt>
                <c:pt idx="1">
                  <c:v>5.5</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53CB7-639A-4D6A-9C1F-F2E678C0E2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643A5-EB07-4AE8-A8DD-347DF24BB2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3.png"/><Relationship Id="rId23" Type="http://schemas.openxmlformats.org/officeDocument/2006/relationships/image" Target="../media/image2.png"/><Relationship Id="rId22" Type="http://schemas.openxmlformats.org/officeDocument/2006/relationships/image" Target="../media/image1.jpe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759"/>
            <a:ext cx="12192000" cy="6858000"/>
          </a:xfrm>
          <a:prstGeom prst="rect">
            <a:avLst/>
          </a:prstGeom>
        </p:spPr>
      </p:pic>
      <p:pic>
        <p:nvPicPr>
          <p:cNvPr id="10" name="图片 9"/>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739087" y="4749511"/>
            <a:ext cx="2452914" cy="1947838"/>
          </a:xfrm>
          <a:prstGeom prst="rect">
            <a:avLst/>
          </a:prstGeom>
        </p:spPr>
      </p:pic>
      <p:pic>
        <p:nvPicPr>
          <p:cNvPr id="11" name="图片 10"/>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H="1">
            <a:off x="0" y="5413829"/>
            <a:ext cx="12192000" cy="14434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4.xml"/><Relationship Id="rId5" Type="http://schemas.microsoft.com/office/2007/relationships/hdphoto" Target="../media/image9.wdp"/><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5.xml"/><Relationship Id="rId5" Type="http://schemas.microsoft.com/office/2007/relationships/hdphoto" Target="../media/image9.wdp"/><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microsoft.com/office/2007/relationships/hdphoto" Target="../media/image9.wdp"/><Relationship Id="rId7" Type="http://schemas.openxmlformats.org/officeDocument/2006/relationships/image" Target="../media/image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0" Type="http://schemas.openxmlformats.org/officeDocument/2006/relationships/notesSlide" Target="../notesSlides/notesSlide8.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1.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7.xml"/><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7.xml"/><Relationship Id="rId7" Type="http://schemas.openxmlformats.org/officeDocument/2006/relationships/image" Target="../media/image24.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3.xml"/><Relationship Id="rId5" Type="http://schemas.openxmlformats.org/officeDocument/2006/relationships/image" Target="../media/image15.jpe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9.xml"/><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0.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59"/>
            <a:ext cx="12192000" cy="68580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3" y="522681"/>
            <a:ext cx="2668099" cy="5427302"/>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857334"/>
            <a:ext cx="6476999" cy="5143329"/>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74441"/>
            <a:ext cx="12192000" cy="2082800"/>
          </a:xfrm>
          <a:prstGeom prst="rect">
            <a:avLst/>
          </a:prstGeom>
        </p:spPr>
      </p:pic>
      <p:sp>
        <p:nvSpPr>
          <p:cNvPr id="20" name="椭圆 19"/>
          <p:cNvSpPr/>
          <p:nvPr/>
        </p:nvSpPr>
        <p:spPr>
          <a:xfrm>
            <a:off x="4394738" y="522680"/>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394738" y="819933"/>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394738" y="1104486"/>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0549390">
            <a:off x="4394738" y="1389038"/>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0549390">
            <a:off x="4394738" y="1918173"/>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549390">
            <a:off x="4394738" y="2203452"/>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549390">
            <a:off x="4394738" y="2488731"/>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0549390">
            <a:off x="4394738" y="2786709"/>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309085" y="467507"/>
            <a:ext cx="347564" cy="2654573"/>
          </a:xfrm>
          <a:prstGeom prst="rect">
            <a:avLst/>
          </a:prstGeom>
          <a:noFill/>
        </p:spPr>
        <p:txBody>
          <a:bodyPr wrap="square" rtlCol="0">
            <a:spAutoFit/>
          </a:bodyPr>
          <a:lstStyle/>
          <a:p>
            <a:pPr algn="dist"/>
            <a:r>
              <a:rPr lang="zh-CN" altLang="en-US" sz="1850" i="1" smtClean="0">
                <a:solidFill>
                  <a:schemeClr val="bg1"/>
                </a:solidFill>
              </a:rPr>
              <a:t>五月赞歌</a:t>
            </a:r>
            <a:endParaRPr lang="en-US" altLang="zh-CN" sz="1850" i="1" smtClean="0">
              <a:solidFill>
                <a:schemeClr val="bg1"/>
              </a:solidFill>
            </a:endParaRPr>
          </a:p>
          <a:p>
            <a:pPr algn="dist"/>
            <a:r>
              <a:rPr lang="zh-CN" altLang="en-US" sz="1850" i="1" smtClean="0">
                <a:solidFill>
                  <a:schemeClr val="bg1"/>
                </a:solidFill>
              </a:rPr>
              <a:t>  光荣劳动</a:t>
            </a:r>
            <a:endParaRPr lang="zh-CN" altLang="en-US" sz="1850" i="1">
              <a:solidFill>
                <a:schemeClr val="bg1"/>
              </a:solidFill>
            </a:endParaRPr>
          </a:p>
        </p:txBody>
      </p:sp>
      <p:sp>
        <p:nvSpPr>
          <p:cNvPr id="6" name="文本框 5"/>
          <p:cNvSpPr txBox="1"/>
          <p:nvPr/>
        </p:nvSpPr>
        <p:spPr>
          <a:xfrm>
            <a:off x="3977196" y="495956"/>
            <a:ext cx="461665" cy="2285241"/>
          </a:xfrm>
          <a:prstGeom prst="rect">
            <a:avLst/>
          </a:prstGeom>
          <a:noFill/>
        </p:spPr>
        <p:txBody>
          <a:bodyPr vert="eaVert" wrap="none" rtlCol="0">
            <a:spAutoFit/>
          </a:bodyPr>
          <a:lstStyle/>
          <a:p>
            <a:r>
              <a:rPr lang="en-US" altLang="zh-CN" smtClean="0">
                <a:latin typeface="方正粗宋简体" panose="03000509000000000000" pitchFamily="65" charset="-122"/>
                <a:ea typeface="方正粗宋简体" panose="03000509000000000000" pitchFamily="65" charset="-122"/>
              </a:rPr>
              <a:t>201X</a:t>
            </a:r>
            <a:r>
              <a:rPr lang="zh-CN" altLang="en-US" smtClean="0">
                <a:latin typeface="方正粗宋简体" panose="03000509000000000000" pitchFamily="65" charset="-122"/>
                <a:ea typeface="方正粗宋简体" panose="03000509000000000000" pitchFamily="65" charset="-122"/>
              </a:rPr>
              <a:t>五一 最美劳动者</a:t>
            </a:r>
            <a:endParaRPr lang="zh-CN" altLang="en-US">
              <a:latin typeface="方正粗宋简体" panose="03000509000000000000" pitchFamily="65" charset="-122"/>
              <a:ea typeface="方正粗宋简体" panose="03000509000000000000" pitchFamily="65" charset="-122"/>
            </a:endParaRPr>
          </a:p>
        </p:txBody>
      </p:sp>
      <p:sp>
        <p:nvSpPr>
          <p:cNvPr id="7" name="文本框 6"/>
          <p:cNvSpPr txBox="1"/>
          <p:nvPr/>
        </p:nvSpPr>
        <p:spPr>
          <a:xfrm>
            <a:off x="1647731" y="4106370"/>
            <a:ext cx="615553" cy="2225620"/>
          </a:xfrm>
          <a:prstGeom prst="rect">
            <a:avLst/>
          </a:prstGeom>
          <a:noFill/>
        </p:spPr>
        <p:txBody>
          <a:bodyPr vert="eaVert" wrap="square" rtlCol="0">
            <a:spAutoFit/>
          </a:bodyPr>
          <a:lstStyle/>
          <a:p>
            <a:r>
              <a:rPr lang="en-US" altLang="zh-CN" sz="1400" smtClean="0"/>
              <a:t>THE MOST BEAUTIFUL WORKER IN 201X</a:t>
            </a:r>
            <a:endParaRPr lang="zh-CN" altLang="en-US" sz="1400"/>
          </a:p>
        </p:txBody>
      </p:sp>
      <p:sp>
        <p:nvSpPr>
          <p:cNvPr id="8" name="矩形 7"/>
          <p:cNvSpPr/>
          <p:nvPr/>
        </p:nvSpPr>
        <p:spPr>
          <a:xfrm rot="5400000">
            <a:off x="1582801" y="4600480"/>
            <a:ext cx="1507144" cy="430887"/>
          </a:xfrm>
          <a:prstGeom prst="rect">
            <a:avLst/>
          </a:prstGeom>
        </p:spPr>
        <p:txBody>
          <a:bodyPr wrap="none">
            <a:spAutoFit/>
          </a:bodyPr>
          <a:lstStyle/>
          <a:p>
            <a:r>
              <a:rPr lang="en-US" altLang="zh-CN" sz="2200" smtClean="0">
                <a:solidFill>
                  <a:srgbClr val="C00000"/>
                </a:solidFill>
                <a:latin typeface="方正粗宋简体" panose="03000509000000000000" pitchFamily="65" charset="-122"/>
                <a:ea typeface="方正粗宋简体" panose="03000509000000000000" pitchFamily="65" charset="-122"/>
              </a:rPr>
              <a:t>MAY DAY</a:t>
            </a:r>
            <a:endParaRPr lang="zh-CN" altLang="en-US" sz="2200">
              <a:solidFill>
                <a:srgbClr val="C00000"/>
              </a:solidFill>
              <a:latin typeface="方正粗宋简体" panose="03000509000000000000" pitchFamily="65" charset="-122"/>
              <a:ea typeface="方正粗宋简体" panose="03000509000000000000" pitchFamily="65" charset="-122"/>
            </a:endParaRPr>
          </a:p>
        </p:txBody>
      </p:sp>
      <p:sp>
        <p:nvSpPr>
          <p:cNvPr id="9" name="五角星 8"/>
          <p:cNvSpPr/>
          <p:nvPr/>
        </p:nvSpPr>
        <p:spPr>
          <a:xfrm>
            <a:off x="3162741" y="1034734"/>
            <a:ext cx="670972" cy="670972"/>
          </a:xfrm>
          <a:prstGeom prst="star5">
            <a:avLst>
              <a:gd name="adj" fmla="val 23292"/>
              <a:gd name="hf" fmla="val 105146"/>
              <a:gd name="vf" fmla="val 110557"/>
            </a:avLst>
          </a:prstGeom>
          <a:ln w="19050">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833634" y="2311286"/>
            <a:ext cx="6340197" cy="3462048"/>
            <a:chOff x="3511664" y="2712217"/>
            <a:chExt cx="3698311" cy="2019453"/>
          </a:xfrm>
        </p:grpSpPr>
        <p:sp>
          <p:nvSpPr>
            <p:cNvPr id="7" name="文本框 6"/>
            <p:cNvSpPr txBox="1"/>
            <p:nvPr/>
          </p:nvSpPr>
          <p:spPr>
            <a:xfrm>
              <a:off x="3511664" y="2712217"/>
              <a:ext cx="3698311" cy="771977"/>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8000">
                  <a:solidFill>
                    <a:schemeClr val="bg1"/>
                  </a:solidFill>
                  <a:latin typeface="华文行楷" panose="02010800040101010101" pitchFamily="2" charset="-122"/>
                  <a:ea typeface="华文行楷" panose="02010800040101010101" pitchFamily="2" charset="-122"/>
                </a:rPr>
                <a:t>五一奖章</a:t>
              </a:r>
              <a:r>
                <a:rPr lang="zh-CN" altLang="en-US" sz="8000" smtClean="0">
                  <a:solidFill>
                    <a:schemeClr val="bg1"/>
                  </a:solidFill>
                  <a:latin typeface="华文行楷" panose="02010800040101010101" pitchFamily="2" charset="-122"/>
                  <a:ea typeface="华文行楷" panose="02010800040101010101" pitchFamily="2" charset="-122"/>
                </a:rPr>
                <a:t>获得</a:t>
              </a:r>
              <a:endParaRPr lang="zh-CN" altLang="en-US" sz="8000">
                <a:solidFill>
                  <a:schemeClr val="bg1"/>
                </a:solidFill>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rgbClr val="C00000"/>
                  </a:solidFill>
                  <a:latin typeface="Broadway" panose="04040905080B02020502" pitchFamily="82" charset="0"/>
                </a:rPr>
                <a:t>3</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5538" y="1715406"/>
            <a:ext cx="4270912" cy="403700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07185" y="1242252"/>
            <a:ext cx="4232635" cy="3520248"/>
          </a:xfrm>
          <a:prstGeom prst="rect">
            <a:avLst/>
          </a:prstGeom>
        </p:spPr>
      </p:pic>
      <p:sp>
        <p:nvSpPr>
          <p:cNvPr id="27" name="矩形 26"/>
          <p:cNvSpPr/>
          <p:nvPr/>
        </p:nvSpPr>
        <p:spPr>
          <a:xfrm>
            <a:off x="6637100" y="437403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5" name="矩形 24"/>
          <p:cNvSpPr/>
          <p:nvPr/>
        </p:nvSpPr>
        <p:spPr>
          <a:xfrm>
            <a:off x="6637101" y="1806047"/>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6" name="矩形 25"/>
          <p:cNvSpPr/>
          <p:nvPr/>
        </p:nvSpPr>
        <p:spPr>
          <a:xfrm>
            <a:off x="6637100" y="3090039"/>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40" name="矩形 39"/>
          <p:cNvSpPr/>
          <p:nvPr/>
        </p:nvSpPr>
        <p:spPr>
          <a:xfrm>
            <a:off x="7538576" y="1829365"/>
            <a:ext cx="3022614" cy="600164"/>
          </a:xfrm>
          <a:prstGeom prst="rect">
            <a:avLst/>
          </a:prstGeom>
        </p:spPr>
        <p:txBody>
          <a:bodyPr wrap="square">
            <a:spAutoFit/>
          </a:bodyPr>
          <a:lstStyle/>
          <a:p>
            <a:pPr algn="just">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1" name="矩形 40"/>
          <p:cNvSpPr/>
          <p:nvPr/>
        </p:nvSpPr>
        <p:spPr>
          <a:xfrm>
            <a:off x="7538576" y="3113358"/>
            <a:ext cx="3022614" cy="600164"/>
          </a:xfrm>
          <a:prstGeom prst="rect">
            <a:avLst/>
          </a:prstGeom>
        </p:spPr>
        <p:txBody>
          <a:bodyPr wrap="square">
            <a:spAutoFit/>
          </a:bodyPr>
          <a:lstStyle/>
          <a:p>
            <a:pPr algn="just">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2" name="矩形 41"/>
          <p:cNvSpPr/>
          <p:nvPr/>
        </p:nvSpPr>
        <p:spPr>
          <a:xfrm>
            <a:off x="7538576" y="4397350"/>
            <a:ext cx="3022614" cy="600164"/>
          </a:xfrm>
          <a:prstGeom prst="rect">
            <a:avLst/>
          </a:prstGeom>
        </p:spPr>
        <p:txBody>
          <a:bodyPr wrap="square">
            <a:spAutoFit/>
          </a:bodyPr>
          <a:lstStyle/>
          <a:p>
            <a:pPr algn="just">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nvGrpSpPr>
          <p:cNvPr id="4" name="组合 3"/>
          <p:cNvGrpSpPr/>
          <p:nvPr/>
        </p:nvGrpSpPr>
        <p:grpSpPr>
          <a:xfrm>
            <a:off x="490288" y="4136274"/>
            <a:ext cx="2990842" cy="1068890"/>
            <a:chOff x="656776" y="4189954"/>
            <a:chExt cx="2990842" cy="1068890"/>
          </a:xfrm>
        </p:grpSpPr>
        <p:sp>
          <p:nvSpPr>
            <p:cNvPr id="3" name="矩形 2"/>
            <p:cNvSpPr/>
            <p:nvPr/>
          </p:nvSpPr>
          <p:spPr>
            <a:xfrm>
              <a:off x="656776" y="4189954"/>
              <a:ext cx="2990842" cy="1068890"/>
            </a:xfrm>
            <a:prstGeom prst="rect">
              <a:avLst/>
            </a:prstGeom>
            <a:solidFill>
              <a:schemeClr val="accent2"/>
            </a:solidFill>
            <a:ln>
              <a:noFill/>
            </a:ln>
            <a:effectLst>
              <a:outerShdw blurRad="3683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786855" y="4232438"/>
              <a:ext cx="1114408" cy="369332"/>
            </a:xfrm>
            <a:prstGeom prst="rect">
              <a:avLst/>
            </a:prstGeom>
            <a:noFill/>
          </p:spPr>
          <p:txBody>
            <a:bodyPr wrap="none" rtlCol="0">
              <a:spAutoFit/>
            </a:bodyPr>
            <a:lstStyle/>
            <a:p>
              <a:pPr algn="ctr"/>
              <a:r>
                <a:rPr lang="zh-CN" altLang="en-US" b="1">
                  <a:solidFill>
                    <a:schemeClr val="bg1"/>
                  </a:solidFill>
                  <a:latin typeface="方正清刻本悦宋简体" panose="02000000000000000000" pitchFamily="2" charset="-122"/>
                  <a:ea typeface="方正清刻本悦宋简体" panose="02000000000000000000" pitchFamily="2" charset="-122"/>
                </a:rPr>
                <a:t>标题文本</a:t>
              </a:r>
              <a:endParaRPr lang="zh-CN" altLang="en-US" b="1">
                <a:solidFill>
                  <a:schemeClr val="bg1"/>
                </a:solidFill>
                <a:latin typeface="方正清刻本悦宋简体" panose="02000000000000000000" pitchFamily="2" charset="-122"/>
                <a:ea typeface="方正清刻本悦宋简体" panose="02000000000000000000" pitchFamily="2" charset="-122"/>
              </a:endParaRPr>
            </a:p>
          </p:txBody>
        </p:sp>
        <p:sp>
          <p:nvSpPr>
            <p:cNvPr id="34" name="矩形 33"/>
            <p:cNvSpPr/>
            <p:nvPr/>
          </p:nvSpPr>
          <p:spPr>
            <a:xfrm>
              <a:off x="768286" y="4554059"/>
              <a:ext cx="2365707" cy="646331"/>
            </a:xfrm>
            <a:prstGeom prst="rect">
              <a:avLst/>
            </a:prstGeom>
          </p:spPr>
          <p:txBody>
            <a:bodyPr wrap="square">
              <a:spAutoFit/>
            </a:bodyPr>
            <a:lstStyle/>
            <a:p>
              <a:pPr algn="just"/>
              <a:r>
                <a:rPr lang="zh-CN" altLang="en-US" sz="1200">
                  <a:solidFill>
                    <a:schemeClr val="bg1"/>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200">
                <a:solidFill>
                  <a:schemeClr val="bg1"/>
                </a:solidFill>
              </a:endParaRPr>
            </a:p>
          </p:txBody>
        </p:sp>
      </p:grpSp>
      <p:sp>
        <p:nvSpPr>
          <p:cNvPr id="28" name="文本框 27"/>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9" name="图片 28"/>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3" name="矩形 32"/>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35" name="图片 3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750"/>
                                        <p:tgtEl>
                                          <p:spTgt spid="3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15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75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par>
                          <p:cTn id="42" fill="hold">
                            <p:stCondLst>
                              <p:cond delay="3500"/>
                            </p:stCondLst>
                            <p:childTnLst>
                              <p:par>
                                <p:cTn id="43" presetID="2" presetClass="entr" presetSubtype="1" accel="2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fill="hold"/>
                                        <p:tgtEl>
                                          <p:spTgt spid="33"/>
                                        </p:tgtEl>
                                        <p:attrNameLst>
                                          <p:attrName>ppt_x</p:attrName>
                                        </p:attrNameLst>
                                      </p:cBhvr>
                                      <p:tavLst>
                                        <p:tav tm="0">
                                          <p:val>
                                            <p:strVal val="#ppt_x"/>
                                          </p:val>
                                        </p:tav>
                                        <p:tav tm="100000">
                                          <p:val>
                                            <p:strVal val="#ppt_x"/>
                                          </p:val>
                                        </p:tav>
                                      </p:tavLst>
                                    </p:anim>
                                    <p:anim calcmode="lin" valueType="num">
                                      <p:cBhvr additive="base">
                                        <p:cTn id="46" dur="1000" fill="hold"/>
                                        <p:tgtEl>
                                          <p:spTgt spid="33"/>
                                        </p:tgtEl>
                                        <p:attrNameLst>
                                          <p:attrName>ppt_y</p:attrName>
                                        </p:attrNameLst>
                                      </p:cBhvr>
                                      <p:tavLst>
                                        <p:tav tm="0">
                                          <p:val>
                                            <p:strVal val="0-#ppt_h/2"/>
                                          </p:val>
                                        </p:tav>
                                        <p:tav tm="100000">
                                          <p:val>
                                            <p:strVal val="#ppt_y"/>
                                          </p:val>
                                        </p:tav>
                                      </p:tavLst>
                                    </p:anim>
                                  </p:childTnLst>
                                </p:cTn>
                              </p:par>
                              <p:par>
                                <p:cTn id="47" presetID="14" presetClass="entr" presetSubtype="10" fill="hold" grpId="0" nodeType="with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5" grpId="0" animBg="1"/>
      <p:bldP spid="26" grpId="0" animBg="1"/>
      <p:bldP spid="40" grpId="0"/>
      <p:bldP spid="41" grpId="0"/>
      <p:bldP spid="42" grpId="0"/>
      <p:bldP spid="28"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63110"/>
            <a:ext cx="6129869" cy="3495940"/>
          </a:xfrm>
          <a:prstGeom prst="rect">
            <a:avLst/>
          </a:prstGeom>
        </p:spPr>
      </p:pic>
      <p:sp>
        <p:nvSpPr>
          <p:cNvPr id="39" name="矩形 38"/>
          <p:cNvSpPr/>
          <p:nvPr/>
        </p:nvSpPr>
        <p:spPr>
          <a:xfrm>
            <a:off x="9599701" y="1834605"/>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38" name="矩形 37"/>
          <p:cNvSpPr/>
          <p:nvPr/>
        </p:nvSpPr>
        <p:spPr>
          <a:xfrm>
            <a:off x="7288915" y="1834605"/>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54" name="矩形 53"/>
          <p:cNvSpPr/>
          <p:nvPr/>
        </p:nvSpPr>
        <p:spPr>
          <a:xfrm>
            <a:off x="6787260" y="2626504"/>
            <a:ext cx="1739907" cy="1107996"/>
          </a:xfrm>
          <a:prstGeom prst="rect">
            <a:avLst/>
          </a:prstGeom>
        </p:spPr>
        <p:txBody>
          <a:bodyPr wrap="square">
            <a:spAutoFit/>
          </a:bodyPr>
          <a:lstStyle/>
          <a:p>
            <a:pPr algn="ctr">
              <a:lnSpc>
                <a:spcPct val="150000"/>
              </a:lnSpc>
            </a:pPr>
            <a:r>
              <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55" name="矩形 54"/>
          <p:cNvSpPr/>
          <p:nvPr/>
        </p:nvSpPr>
        <p:spPr>
          <a:xfrm>
            <a:off x="9098046" y="2636269"/>
            <a:ext cx="1739907" cy="1107996"/>
          </a:xfrm>
          <a:prstGeom prst="rect">
            <a:avLst/>
          </a:prstGeom>
        </p:spPr>
        <p:txBody>
          <a:bodyPr wrap="square">
            <a:spAutoFit/>
          </a:bodyPr>
          <a:lstStyle/>
          <a:p>
            <a:pPr algn="ctr">
              <a:lnSpc>
                <a:spcPct val="150000"/>
              </a:lnSpc>
            </a:pPr>
            <a:r>
              <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grpSp>
        <p:nvGrpSpPr>
          <p:cNvPr id="4" name="组合 3"/>
          <p:cNvGrpSpPr/>
          <p:nvPr/>
        </p:nvGrpSpPr>
        <p:grpSpPr>
          <a:xfrm>
            <a:off x="5260802" y="4063125"/>
            <a:ext cx="6931198" cy="2099259"/>
            <a:chOff x="0" y="4063125"/>
            <a:chExt cx="12192000" cy="2099259"/>
          </a:xfrm>
        </p:grpSpPr>
        <p:sp>
          <p:nvSpPr>
            <p:cNvPr id="51" name="矩形 50"/>
            <p:cNvSpPr/>
            <p:nvPr/>
          </p:nvSpPr>
          <p:spPr>
            <a:xfrm>
              <a:off x="0" y="4063125"/>
              <a:ext cx="12192000" cy="2099259"/>
            </a:xfrm>
            <a:prstGeom prst="rect">
              <a:avLst/>
            </a:prstGeom>
            <a:solidFill>
              <a:schemeClr val="accent4">
                <a:lumMod val="20000"/>
                <a:lumOff val="80000"/>
              </a:schemeClr>
            </a:solidFill>
            <a:ln>
              <a:noFill/>
            </a:ln>
            <a:effectLst>
              <a:outerShdw blurRad="4318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Broadway" panose="04040905080B02020502" pitchFamily="82" charset="0"/>
                <a:ea typeface="方正清刻本悦宋简体" panose="02000000000000000000" pitchFamily="2" charset="-122"/>
              </a:endParaRPr>
            </a:p>
          </p:txBody>
        </p:sp>
        <p:sp>
          <p:nvSpPr>
            <p:cNvPr id="57" name="矩形 56"/>
            <p:cNvSpPr/>
            <p:nvPr/>
          </p:nvSpPr>
          <p:spPr>
            <a:xfrm>
              <a:off x="1119841" y="4346499"/>
              <a:ext cx="9932852" cy="1708160"/>
            </a:xfrm>
            <a:prstGeom prst="rect">
              <a:avLst/>
            </a:prstGeom>
          </p:spPr>
          <p:txBody>
            <a:bodyPr wrap="square">
              <a:spAutoFit/>
            </a:bodyPr>
            <a:lstStyle/>
            <a:p>
              <a:pPr>
                <a:lnSpc>
                  <a:spcPct val="150000"/>
                </a:lnSpc>
              </a:pPr>
              <a:r>
                <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a:t>
              </a:r>
              <a:r>
                <a:rPr lang="zh-CN" altLang="en-US" sz="140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河北或者</a:t>
              </a:r>
              <a:r>
                <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通过复制您的文本后，在此框中选择粘贴，并选择只保留文字您的内容打在这里，或者通过复制您的文本后，在此框中选择粘贴，并选择只保留文字，您的内容复制粘贴到这里，梦想稀饭设计出品，我是小河北</a:t>
              </a:r>
              <a:endPar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endPar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grpSp>
      <p:sp>
        <p:nvSpPr>
          <p:cNvPr id="3" name="文本框 2"/>
          <p:cNvSpPr txBox="1"/>
          <p:nvPr/>
        </p:nvSpPr>
        <p:spPr>
          <a:xfrm>
            <a:off x="4018874" y="5147587"/>
            <a:ext cx="1210588" cy="707886"/>
          </a:xfrm>
          <a:prstGeom prst="rect">
            <a:avLst/>
          </a:prstGeom>
          <a:noFill/>
        </p:spPr>
        <p:txBody>
          <a:bodyPr wrap="none" rtlCol="0">
            <a:spAutoFit/>
          </a:bodyPr>
          <a:lstStyle/>
          <a:p>
            <a:r>
              <a:rPr lang="zh-CN" altLang="en-US" sz="4000" smtClean="0">
                <a:solidFill>
                  <a:srgbClr val="C00000"/>
                </a:solidFill>
                <a:latin typeface="方正清刻本悦宋简体" panose="02000000000000000000" pitchFamily="2" charset="-122"/>
                <a:ea typeface="方正清刻本悦宋简体" panose="02000000000000000000" pitchFamily="2" charset="-122"/>
              </a:rPr>
              <a:t>标题</a:t>
            </a:r>
            <a:endParaRPr lang="zh-CN" altLang="en-US" sz="4000">
              <a:solidFill>
                <a:srgbClr val="C00000"/>
              </a:solidFill>
              <a:latin typeface="方正清刻本悦宋简体" panose="02000000000000000000" pitchFamily="2" charset="-122"/>
              <a:ea typeface="方正清刻本悦宋简体" panose="02000000000000000000" pitchFamily="2" charset="-122"/>
            </a:endParaRPr>
          </a:p>
        </p:txBody>
      </p:sp>
      <p:sp>
        <p:nvSpPr>
          <p:cNvPr id="22" name="文本框 21"/>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3" name="图片 2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25" name="矩形 24"/>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26" name="图片 25"/>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55"/>
                                        </p:tgtEl>
                                        <p:attrNameLst>
                                          <p:attrName>style.visibility</p:attrName>
                                        </p:attrNameLst>
                                      </p:cBhvr>
                                      <p:to>
                                        <p:strVal val="visible"/>
                                      </p:to>
                                    </p:set>
                                    <p:animEffect transition="in" filter="randombar(horizontal)">
                                      <p:cBhvr>
                                        <p:cTn id="31" dur="500"/>
                                        <p:tgtEl>
                                          <p:spTgt spid="55"/>
                                        </p:tgtEl>
                                      </p:cBhvr>
                                    </p:animEffect>
                                  </p:childTnLst>
                                </p:cTn>
                              </p:par>
                            </p:childTnLst>
                          </p:cTn>
                        </p:par>
                        <p:par>
                          <p:cTn id="32" fill="hold">
                            <p:stCondLst>
                              <p:cond delay="2000"/>
                            </p:stCondLst>
                            <p:childTnLst>
                              <p:par>
                                <p:cTn id="33" presetID="2" presetClass="entr" presetSubtype="1" accel="2000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ppt_x"/>
                                          </p:val>
                                        </p:tav>
                                        <p:tav tm="100000">
                                          <p:val>
                                            <p:strVal val="#ppt_x"/>
                                          </p:val>
                                        </p:tav>
                                      </p:tavLst>
                                    </p:anim>
                                    <p:anim calcmode="lin" valueType="num">
                                      <p:cBhvr additive="base">
                                        <p:cTn id="36" dur="1000" fill="hold"/>
                                        <p:tgtEl>
                                          <p:spTgt spid="25"/>
                                        </p:tgtEl>
                                        <p:attrNameLst>
                                          <p:attrName>ppt_y</p:attrName>
                                        </p:attrNameLst>
                                      </p:cBhvr>
                                      <p:tavLst>
                                        <p:tav tm="0">
                                          <p:val>
                                            <p:strVal val="0-#ppt_h/2"/>
                                          </p:val>
                                        </p:tav>
                                        <p:tav tm="100000">
                                          <p:val>
                                            <p:strVal val="#ppt_y"/>
                                          </p:val>
                                        </p:tav>
                                      </p:tavLst>
                                    </p:anim>
                                  </p:childTnLst>
                                </p:cTn>
                              </p:par>
                              <p:par>
                                <p:cTn id="37" presetID="14" presetClass="entr" presetSubtype="10"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54" grpId="0"/>
      <p:bldP spid="55" grpId="0"/>
      <p:bldP spid="3" grpId="0"/>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40445" y="1608889"/>
            <a:ext cx="2463898" cy="2017487"/>
            <a:chOff x="1440445" y="1673496"/>
            <a:chExt cx="2463898" cy="2017487"/>
          </a:xfrm>
        </p:grpSpPr>
        <p:graphicFrame>
          <p:nvGraphicFramePr>
            <p:cNvPr id="5" name="图表 4"/>
            <p:cNvGraphicFramePr/>
            <p:nvPr/>
          </p:nvGraphicFramePr>
          <p:xfrm>
            <a:off x="1440445" y="1673496"/>
            <a:ext cx="2463898" cy="2017487"/>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2155924" y="2391954"/>
              <a:ext cx="1032654"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20%</a:t>
              </a:r>
              <a:endParaRPr lang="zh-CN" altLang="en-US" sz="3200">
                <a:solidFill>
                  <a:schemeClr val="tx1">
                    <a:lumMod val="75000"/>
                    <a:lumOff val="25000"/>
                  </a:schemeClr>
                </a:solidFill>
                <a:latin typeface="Broadway" panose="04040905080B02020502" pitchFamily="82" charset="0"/>
              </a:endParaRPr>
            </a:p>
          </p:txBody>
        </p:sp>
      </p:grpSp>
      <p:grpSp>
        <p:nvGrpSpPr>
          <p:cNvPr id="7" name="组合 6"/>
          <p:cNvGrpSpPr/>
          <p:nvPr/>
        </p:nvGrpSpPr>
        <p:grpSpPr>
          <a:xfrm>
            <a:off x="3719551" y="1608889"/>
            <a:ext cx="2463898" cy="2017487"/>
            <a:chOff x="3595590" y="1666239"/>
            <a:chExt cx="2463898" cy="2017487"/>
          </a:xfrm>
        </p:grpSpPr>
        <p:graphicFrame>
          <p:nvGraphicFramePr>
            <p:cNvPr id="8" name="图表 7"/>
            <p:cNvGraphicFramePr/>
            <p:nvPr/>
          </p:nvGraphicFramePr>
          <p:xfrm>
            <a:off x="3595590" y="1666239"/>
            <a:ext cx="2463898" cy="2017487"/>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nvSpPr>
          <p:spPr>
            <a:xfrm>
              <a:off x="4329541" y="2391953"/>
              <a:ext cx="1032655"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45%</a:t>
              </a:r>
              <a:endParaRPr lang="zh-CN" altLang="en-US" sz="3200">
                <a:solidFill>
                  <a:schemeClr val="tx1">
                    <a:lumMod val="75000"/>
                    <a:lumOff val="25000"/>
                  </a:schemeClr>
                </a:solidFill>
                <a:latin typeface="Broadway" panose="04040905080B02020502" pitchFamily="82" charset="0"/>
              </a:endParaRPr>
            </a:p>
          </p:txBody>
        </p:sp>
      </p:grpSp>
      <p:grpSp>
        <p:nvGrpSpPr>
          <p:cNvPr id="10" name="组合 9"/>
          <p:cNvGrpSpPr/>
          <p:nvPr/>
        </p:nvGrpSpPr>
        <p:grpSpPr>
          <a:xfrm>
            <a:off x="8277762" y="1608889"/>
            <a:ext cx="2463898" cy="2017487"/>
            <a:chOff x="1441534" y="3733838"/>
            <a:chExt cx="2463898" cy="2017487"/>
          </a:xfrm>
        </p:grpSpPr>
        <p:graphicFrame>
          <p:nvGraphicFramePr>
            <p:cNvPr id="11" name="图表 10"/>
            <p:cNvGraphicFramePr/>
            <p:nvPr/>
          </p:nvGraphicFramePr>
          <p:xfrm>
            <a:off x="1441534" y="3733838"/>
            <a:ext cx="2463898" cy="2017487"/>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p:cNvSpPr txBox="1"/>
            <p:nvPr/>
          </p:nvSpPr>
          <p:spPr>
            <a:xfrm>
              <a:off x="2155924" y="4480334"/>
              <a:ext cx="1032654"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60%</a:t>
              </a:r>
              <a:endParaRPr lang="zh-CN" altLang="en-US" sz="3200">
                <a:solidFill>
                  <a:schemeClr val="tx1">
                    <a:lumMod val="75000"/>
                    <a:lumOff val="25000"/>
                  </a:schemeClr>
                </a:solidFill>
                <a:latin typeface="Broadway" panose="04040905080B02020502" pitchFamily="82" charset="0"/>
              </a:endParaRPr>
            </a:p>
          </p:txBody>
        </p:sp>
      </p:grpSp>
      <p:grpSp>
        <p:nvGrpSpPr>
          <p:cNvPr id="13" name="组合 12"/>
          <p:cNvGrpSpPr/>
          <p:nvPr/>
        </p:nvGrpSpPr>
        <p:grpSpPr>
          <a:xfrm>
            <a:off x="5998657" y="1608889"/>
            <a:ext cx="2463898" cy="2017487"/>
            <a:chOff x="3595590" y="3733838"/>
            <a:chExt cx="2463898" cy="2017487"/>
          </a:xfrm>
        </p:grpSpPr>
        <p:graphicFrame>
          <p:nvGraphicFramePr>
            <p:cNvPr id="14" name="图表 13"/>
            <p:cNvGraphicFramePr/>
            <p:nvPr/>
          </p:nvGraphicFramePr>
          <p:xfrm>
            <a:off x="3595590" y="3733838"/>
            <a:ext cx="2463898" cy="2017487"/>
          </p:xfrm>
          <a:graphic>
            <a:graphicData uri="http://schemas.openxmlformats.org/drawingml/2006/chart">
              <c:chart xmlns:c="http://schemas.openxmlformats.org/drawingml/2006/chart" xmlns:r="http://schemas.openxmlformats.org/officeDocument/2006/relationships" r:id="rId4"/>
            </a:graphicData>
          </a:graphic>
        </p:graphicFrame>
        <p:sp>
          <p:nvSpPr>
            <p:cNvPr id="15" name="文本框 14"/>
            <p:cNvSpPr txBox="1"/>
            <p:nvPr/>
          </p:nvSpPr>
          <p:spPr>
            <a:xfrm>
              <a:off x="4329541" y="4480333"/>
              <a:ext cx="1032655"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80%</a:t>
              </a:r>
              <a:endParaRPr lang="zh-CN" altLang="en-US" sz="3200">
                <a:solidFill>
                  <a:schemeClr val="tx1">
                    <a:lumMod val="75000"/>
                    <a:lumOff val="25000"/>
                  </a:schemeClr>
                </a:solidFill>
                <a:latin typeface="Broadway" panose="04040905080B02020502" pitchFamily="82" charset="0"/>
              </a:endParaRPr>
            </a:p>
          </p:txBody>
        </p:sp>
      </p:grpSp>
      <p:sp>
        <p:nvSpPr>
          <p:cNvPr id="18" name="矩形 17"/>
          <p:cNvSpPr/>
          <p:nvPr/>
        </p:nvSpPr>
        <p:spPr>
          <a:xfrm>
            <a:off x="6912550"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1" name="矩形 20"/>
          <p:cNvSpPr/>
          <p:nvPr/>
        </p:nvSpPr>
        <p:spPr>
          <a:xfrm>
            <a:off x="2290978"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4" name="矩形 23"/>
          <p:cNvSpPr/>
          <p:nvPr/>
        </p:nvSpPr>
        <p:spPr>
          <a:xfrm>
            <a:off x="4601764"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7" name="矩形 26"/>
          <p:cNvSpPr/>
          <p:nvPr/>
        </p:nvSpPr>
        <p:spPr>
          <a:xfrm>
            <a:off x="9223335"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D</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9" name="矩形 28"/>
          <p:cNvSpPr/>
          <p:nvPr/>
        </p:nvSpPr>
        <p:spPr>
          <a:xfrm>
            <a:off x="1789323" y="4673054"/>
            <a:ext cx="1739907" cy="8540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a:t>
            </a:r>
            <a:r>
              <a:rPr lang="zh-CN" altLang="en-US" sz="11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内容</a:t>
            </a: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复制</a:t>
            </a:r>
            <a:r>
              <a:rPr lang="zh-CN" altLang="en-US" sz="11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0" name="矩形 29"/>
          <p:cNvSpPr/>
          <p:nvPr/>
        </p:nvSpPr>
        <p:spPr>
          <a:xfrm>
            <a:off x="4100109" y="4675031"/>
            <a:ext cx="1739907" cy="8540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6410895" y="4684796"/>
            <a:ext cx="1739907" cy="8540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a:xfrm>
            <a:off x="8721680" y="4673054"/>
            <a:ext cx="1739907" cy="8238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3" name="文本框 32"/>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34" name="图片 33"/>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5" name="矩形 34"/>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36" name="图片 35"/>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1+#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randombar(horizontal)">
                                      <p:cBhvr>
                                        <p:cTn id="45" dur="500"/>
                                        <p:tgtEl>
                                          <p:spTgt spid="2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randombar(horizontal)">
                                      <p:cBhvr>
                                        <p:cTn id="54" dur="500"/>
                                        <p:tgtEl>
                                          <p:spTgt spid="32"/>
                                        </p:tgtEl>
                                      </p:cBhvr>
                                    </p:animEffect>
                                  </p:childTnLst>
                                </p:cTn>
                              </p:par>
                            </p:childTnLst>
                          </p:cTn>
                        </p:par>
                        <p:par>
                          <p:cTn id="55" fill="hold">
                            <p:stCondLst>
                              <p:cond delay="3000"/>
                            </p:stCondLst>
                            <p:childTnLst>
                              <p:par>
                                <p:cTn id="56" presetID="2" presetClass="entr" presetSubtype="1" accel="20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1000" fill="hold"/>
                                        <p:tgtEl>
                                          <p:spTgt spid="35"/>
                                        </p:tgtEl>
                                        <p:attrNameLst>
                                          <p:attrName>ppt_x</p:attrName>
                                        </p:attrNameLst>
                                      </p:cBhvr>
                                      <p:tavLst>
                                        <p:tav tm="0">
                                          <p:val>
                                            <p:strVal val="#ppt_x"/>
                                          </p:val>
                                        </p:tav>
                                        <p:tav tm="100000">
                                          <p:val>
                                            <p:strVal val="#ppt_x"/>
                                          </p:val>
                                        </p:tav>
                                      </p:tavLst>
                                    </p:anim>
                                    <p:anim calcmode="lin" valueType="num">
                                      <p:cBhvr additive="base">
                                        <p:cTn id="59" dur="1000" fill="hold"/>
                                        <p:tgtEl>
                                          <p:spTgt spid="35"/>
                                        </p:tgtEl>
                                        <p:attrNameLst>
                                          <p:attrName>ppt_y</p:attrName>
                                        </p:attrNameLst>
                                      </p:cBhvr>
                                      <p:tavLst>
                                        <p:tav tm="0">
                                          <p:val>
                                            <p:strVal val="0-#ppt_h/2"/>
                                          </p:val>
                                        </p:tav>
                                        <p:tav tm="100000">
                                          <p:val>
                                            <p:strVal val="#ppt_y"/>
                                          </p:val>
                                        </p:tav>
                                      </p:tavLst>
                                    </p:anim>
                                  </p:childTnLst>
                                </p:cTn>
                              </p:par>
                              <p:par>
                                <p:cTn id="60" presetID="14" presetClass="entr" presetSubtype="10" fill="hold" grpId="0" nodeType="withEffect">
                                  <p:stCondLst>
                                    <p:cond delay="500"/>
                                  </p:stCondLst>
                                  <p:childTnLst>
                                    <p:set>
                                      <p:cBhvr>
                                        <p:cTn id="61" dur="1" fill="hold">
                                          <p:stCondLst>
                                            <p:cond delay="0"/>
                                          </p:stCondLst>
                                        </p:cTn>
                                        <p:tgtEl>
                                          <p:spTgt spid="33"/>
                                        </p:tgtEl>
                                        <p:attrNameLst>
                                          <p:attrName>style.visibility</p:attrName>
                                        </p:attrNameLst>
                                      </p:cBhvr>
                                      <p:to>
                                        <p:strVal val="visible"/>
                                      </p:to>
                                    </p:set>
                                    <p:animEffect transition="in" filter="randombar(horizontal)">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4" grpId="0" animBg="1"/>
      <p:bldP spid="27" grpId="0" animBg="1"/>
      <p:bldP spid="29" grpId="0"/>
      <p:bldP spid="30" grpId="0"/>
      <p:bldP spid="31" grpId="0"/>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4453" y="1587689"/>
            <a:ext cx="2796134" cy="1727011"/>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453" y="3741330"/>
            <a:ext cx="2796133" cy="1594669"/>
          </a:xfrm>
          <a:prstGeom prst="rect">
            <a:avLst/>
          </a:prstGeom>
        </p:spPr>
      </p:pic>
      <p:sp>
        <p:nvSpPr>
          <p:cNvPr id="9" name="矩形 8"/>
          <p:cNvSpPr/>
          <p:nvPr/>
        </p:nvSpPr>
        <p:spPr>
          <a:xfrm>
            <a:off x="2713354" y="2920920"/>
            <a:ext cx="1238332" cy="1087372"/>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方正清刻本悦宋简体" panose="02000000000000000000" pitchFamily="2" charset="-122"/>
                <a:ea typeface="方正清刻本悦宋简体" panose="02000000000000000000" pitchFamily="2" charset="-122"/>
              </a:rPr>
              <a:t>总结</a:t>
            </a:r>
            <a:endParaRPr lang="zh-CN" altLang="en-US" sz="36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1" name="矩形 10"/>
          <p:cNvSpPr/>
          <p:nvPr/>
        </p:nvSpPr>
        <p:spPr>
          <a:xfrm>
            <a:off x="5308102" y="2532479"/>
            <a:ext cx="5745632" cy="1384995"/>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a:t>
            </a:r>
            <a:r>
              <a:rPr lang="zh-CN" altLang="en-US" sz="14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河北，</a:t>
            </a: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a:t>
            </a:r>
            <a:r>
              <a:rPr lang="zh-CN" altLang="en-US" sz="14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河北您</a:t>
            </a: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的内容复制粘贴到这里，梦想稀饭设计出品，我是小河北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4159673" y="1686379"/>
            <a:ext cx="3495904" cy="599583"/>
          </a:xfrm>
          <a:prstGeom prst="rect">
            <a:avLst/>
          </a:prstGeom>
          <a:solidFill>
            <a:schemeClr val="accent4">
              <a:lumMod val="40000"/>
              <a:lumOff val="60000"/>
            </a:schemeClr>
          </a:solidFill>
          <a:ln>
            <a:noFill/>
          </a:ln>
          <a:effectLst>
            <a:outerShdw blurRad="266700" dist="381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方正清刻本悦宋简体" panose="02000000000000000000" pitchFamily="2" charset="-122"/>
                <a:ea typeface="方正清刻本悦宋简体" panose="02000000000000000000" pitchFamily="2" charset="-122"/>
              </a:rPr>
              <a:t>标题文本</a:t>
            </a:r>
            <a:endParaRPr lang="zh-CN" altLang="en-US" sz="24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34" name="矩形 33"/>
          <p:cNvSpPr/>
          <p:nvPr/>
        </p:nvSpPr>
        <p:spPr>
          <a:xfrm>
            <a:off x="5308102" y="3840825"/>
            <a:ext cx="5745632" cy="1061829"/>
          </a:xfrm>
          <a:prstGeom prst="rect">
            <a:avLst/>
          </a:prstGeom>
        </p:spPr>
        <p:txBody>
          <a:bodyPr wrap="square">
            <a:spAutoFit/>
          </a:bodyPr>
          <a:lstStyle/>
          <a:p>
            <a:pPr algn="just">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您的内容复制粘贴到这里，梦想稀饭设计出品，我是小河北，您的内容复制粘贴到这里，梦想稀饭设计出品，我是小河北您的内容复制粘贴到这里，梦想稀饭设计出品，我是小河北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5" name="图片 2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26" name="矩形 25"/>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27" name="图片 26"/>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14"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150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par>
                          <p:cTn id="27" fill="hold">
                            <p:stCondLst>
                              <p:cond delay="3000"/>
                            </p:stCondLst>
                            <p:childTnLst>
                              <p:par>
                                <p:cTn id="28" presetID="2" presetClass="entr" presetSubtype="1" accel="2000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fill="hold"/>
                                        <p:tgtEl>
                                          <p:spTgt spid="26"/>
                                        </p:tgtEl>
                                        <p:attrNameLst>
                                          <p:attrName>ppt_x</p:attrName>
                                        </p:attrNameLst>
                                      </p:cBhvr>
                                      <p:tavLst>
                                        <p:tav tm="0">
                                          <p:val>
                                            <p:strVal val="#ppt_x"/>
                                          </p:val>
                                        </p:tav>
                                        <p:tav tm="100000">
                                          <p:val>
                                            <p:strVal val="#ppt_x"/>
                                          </p:val>
                                        </p:tav>
                                      </p:tavLst>
                                    </p:anim>
                                    <p:anim calcmode="lin" valueType="num">
                                      <p:cBhvr additive="base">
                                        <p:cTn id="31" dur="1000" fill="hold"/>
                                        <p:tgtEl>
                                          <p:spTgt spid="26"/>
                                        </p:tgtEl>
                                        <p:attrNameLst>
                                          <p:attrName>ppt_y</p:attrName>
                                        </p:attrNameLst>
                                      </p:cBhvr>
                                      <p:tavLst>
                                        <p:tav tm="0">
                                          <p:val>
                                            <p:strVal val="0-#ppt_h/2"/>
                                          </p:val>
                                        </p:tav>
                                        <p:tav tm="100000">
                                          <p:val>
                                            <p:strVal val="#ppt_y"/>
                                          </p:val>
                                        </p:tav>
                                      </p:tavLst>
                                    </p:anim>
                                  </p:childTnLst>
                                </p:cTn>
                              </p:par>
                              <p:par>
                                <p:cTn id="32" presetID="14" presetClass="entr" presetSubtype="10" fill="hold" grpId="0" nodeType="withEffect">
                                  <p:stCondLst>
                                    <p:cond delay="50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34"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859555" y="2311286"/>
            <a:ext cx="4288354" cy="3462048"/>
            <a:chOff x="4110096" y="2712217"/>
            <a:chExt cx="2501447" cy="2019453"/>
          </a:xfrm>
        </p:grpSpPr>
        <p:sp>
          <p:nvSpPr>
            <p:cNvPr id="7" name="文本框 6"/>
            <p:cNvSpPr txBox="1"/>
            <p:nvPr/>
          </p:nvSpPr>
          <p:spPr>
            <a:xfrm>
              <a:off x="4110096" y="2712217"/>
              <a:ext cx="2501447" cy="771977"/>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8000">
                  <a:solidFill>
                    <a:schemeClr val="bg1"/>
                  </a:solidFill>
                  <a:latin typeface="华文行楷" panose="02010800040101010101" pitchFamily="2" charset="-122"/>
                  <a:ea typeface="华文行楷" panose="02010800040101010101" pitchFamily="2" charset="-122"/>
                </a:rPr>
                <a:t>颁奖仪式</a:t>
              </a:r>
              <a:endParaRPr lang="zh-CN" altLang="en-US" sz="8000">
                <a:solidFill>
                  <a:schemeClr val="bg1"/>
                </a:solidFill>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rgbClr val="C00000"/>
                  </a:solidFill>
                  <a:latin typeface="Broadway" panose="04040905080B02020502" pitchFamily="82" charset="0"/>
                </a:rPr>
                <a:t>4</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6067" y="2077428"/>
            <a:ext cx="3253006" cy="754743"/>
          </a:xfrm>
          <a:prstGeom prst="rect">
            <a:avLst/>
          </a:prstGeom>
          <a:solidFill>
            <a:srgbClr val="C00000"/>
          </a:solidFill>
          <a:ln>
            <a:noFill/>
          </a:ln>
          <a:effectLst>
            <a:outerShdw blurRad="254000" dist="63500" dir="57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方正清刻本悦宋简体" panose="02000000000000000000" pitchFamily="2" charset="-122"/>
                <a:ea typeface="方正清刻本悦宋简体" panose="02000000000000000000" pitchFamily="2" charset="-122"/>
              </a:rPr>
              <a:t>标题文本预设</a:t>
            </a:r>
            <a:endParaRPr lang="zh-CN" altLang="en-US" sz="2400" b="1">
              <a:solidFill>
                <a:schemeClr val="bg1"/>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6804662" y="1836336"/>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9588501" y="1836337"/>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6117943" y="261895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1" name="矩形 20"/>
          <p:cNvSpPr/>
          <p:nvPr/>
        </p:nvSpPr>
        <p:spPr>
          <a:xfrm>
            <a:off x="8901782" y="261895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1400100" y="3017473"/>
            <a:ext cx="3624940" cy="1708160"/>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您的内容复制粘贴到这里，梦想稀饭设计出品，我是小河北，您的内容复制粘贴到这里，梦想稀饭设计出品，我是小河北您的内容复制粘贴到这里，梦想稀饭设计出品，我是小河北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6828747" y="3583158"/>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9" name="矩形 18"/>
          <p:cNvSpPr/>
          <p:nvPr/>
        </p:nvSpPr>
        <p:spPr>
          <a:xfrm>
            <a:off x="9588501" y="3583158"/>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D</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2" name="矩形 21"/>
          <p:cNvSpPr/>
          <p:nvPr/>
        </p:nvSpPr>
        <p:spPr>
          <a:xfrm>
            <a:off x="8901782" y="435403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3" name="矩形 22"/>
          <p:cNvSpPr/>
          <p:nvPr/>
        </p:nvSpPr>
        <p:spPr>
          <a:xfrm>
            <a:off x="6142028" y="435403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334627" y="212744"/>
            <a:ext cx="2236510"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颁奖仪式</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5" name="图片 24"/>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3" name="矩形 32"/>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4</a:t>
            </a:r>
            <a:endParaRPr lang="zh-CN" altLang="en-US" sz="3600">
              <a:solidFill>
                <a:srgbClr val="C00000"/>
              </a:solidFill>
              <a:latin typeface="Broadway" panose="04040905080B02020502" pitchFamily="82" charset="0"/>
            </a:endParaRPr>
          </a:p>
        </p:txBody>
      </p:sp>
      <p:pic>
        <p:nvPicPr>
          <p:cNvPr id="34" name="图片 3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4" presetClass="entr" presetSubtype="1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2000"/>
                            </p:stCondLst>
                            <p:childTnLst>
                              <p:par>
                                <p:cTn id="49" presetID="2" presetClass="entr" presetSubtype="1" accel="2000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14" presetClass="entr" presetSubtype="10" fill="hold" grpId="0" nodeType="withEffect">
                                  <p:stCondLst>
                                    <p:cond delay="50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5" grpId="0"/>
      <p:bldP spid="21" grpId="0"/>
      <p:bldP spid="5" grpId="0"/>
      <p:bldP spid="13" grpId="0" animBg="1"/>
      <p:bldP spid="19" grpId="0" animBg="1"/>
      <p:bldP spid="22" grpId="0"/>
      <p:bldP spid="23" grpId="0"/>
      <p:bldP spid="24"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0500" y="2783696"/>
            <a:ext cx="6153150" cy="306228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855953" y="1133374"/>
            <a:ext cx="3708462" cy="4419601"/>
            <a:chOff x="1894053" y="1821541"/>
            <a:chExt cx="3708462" cy="4419601"/>
          </a:xfrm>
        </p:grpSpPr>
        <p:sp>
          <p:nvSpPr>
            <p:cNvPr id="7" name="矩形 6"/>
            <p:cNvSpPr/>
            <p:nvPr/>
          </p:nvSpPr>
          <p:spPr>
            <a:xfrm>
              <a:off x="1894053" y="1821541"/>
              <a:ext cx="3708462" cy="441960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Broadway" panose="04040905080B02020502" pitchFamily="82" charset="0"/>
                <a:ea typeface="方正清刻本悦宋简体" panose="02000000000000000000" pitchFamily="2" charset="-122"/>
              </a:endParaRPr>
            </a:p>
          </p:txBody>
        </p:sp>
        <p:sp>
          <p:nvSpPr>
            <p:cNvPr id="23" name="矩形 22"/>
            <p:cNvSpPr/>
            <p:nvPr/>
          </p:nvSpPr>
          <p:spPr>
            <a:xfrm>
              <a:off x="2289597" y="3126594"/>
              <a:ext cx="3051660" cy="1708160"/>
            </a:xfrm>
            <a:prstGeom prst="rect">
              <a:avLst/>
            </a:prstGeom>
          </p:spPr>
          <p:txBody>
            <a:bodyPr wrap="square">
              <a:spAutoFit/>
            </a:bodyPr>
            <a:lstStyle/>
            <a:p>
              <a:pPr algn="ct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sp>
        <p:nvSpPr>
          <p:cNvPr id="4" name="矩形 3"/>
          <p:cNvSpPr/>
          <p:nvPr/>
        </p:nvSpPr>
        <p:spPr>
          <a:xfrm>
            <a:off x="2743940" y="1530704"/>
            <a:ext cx="1932487" cy="615539"/>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方正清刻本悦宋简体" panose="02000000000000000000" pitchFamily="2" charset="-122"/>
                <a:ea typeface="方正清刻本悦宋简体" panose="02000000000000000000" pitchFamily="2" charset="-122"/>
              </a:rPr>
              <a:t>标题</a:t>
            </a:r>
            <a:r>
              <a:rPr lang="zh-CN" altLang="en-US" sz="2400" b="1" smtClean="0">
                <a:solidFill>
                  <a:srgbClr val="C00000"/>
                </a:solidFill>
                <a:latin typeface="方正清刻本悦宋简体" panose="02000000000000000000" pitchFamily="2" charset="-122"/>
                <a:ea typeface="方正清刻本悦宋简体" panose="02000000000000000000" pitchFamily="2" charset="-122"/>
              </a:rPr>
              <a:t>文本</a:t>
            </a:r>
            <a:endParaRPr lang="zh-CN" altLang="en-US" sz="24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9" name="矩形 8"/>
          <p:cNvSpPr/>
          <p:nvPr/>
        </p:nvSpPr>
        <p:spPr>
          <a:xfrm>
            <a:off x="6251646" y="3068603"/>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32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6251646" y="4370073"/>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32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8" name="矩形 17"/>
          <p:cNvSpPr/>
          <p:nvPr/>
        </p:nvSpPr>
        <p:spPr>
          <a:xfrm>
            <a:off x="6251645" y="1767132"/>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32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0" name="矩形 19"/>
          <p:cNvSpPr/>
          <p:nvPr/>
        </p:nvSpPr>
        <p:spPr>
          <a:xfrm>
            <a:off x="7060815" y="1856560"/>
            <a:ext cx="2768642" cy="553998"/>
          </a:xfrm>
          <a:prstGeom prst="rect">
            <a:avLst/>
          </a:prstGeom>
        </p:spPr>
        <p:txBody>
          <a:bodyPr wrap="square">
            <a:spAutoFit/>
          </a:bodyPr>
          <a:lstStyle/>
          <a:p>
            <a:pPr algn="just">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1" name="矩形 20"/>
          <p:cNvSpPr/>
          <p:nvPr/>
        </p:nvSpPr>
        <p:spPr>
          <a:xfrm>
            <a:off x="7060815" y="3138556"/>
            <a:ext cx="2768642" cy="553998"/>
          </a:xfrm>
          <a:prstGeom prst="rect">
            <a:avLst/>
          </a:prstGeom>
        </p:spPr>
        <p:txBody>
          <a:bodyPr wrap="square">
            <a:spAutoFit/>
          </a:bodyPr>
          <a:lstStyle/>
          <a:p>
            <a:pPr algn="just">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2" name="矩形 21"/>
          <p:cNvSpPr/>
          <p:nvPr/>
        </p:nvSpPr>
        <p:spPr>
          <a:xfrm>
            <a:off x="7060814" y="4440027"/>
            <a:ext cx="2768642" cy="553998"/>
          </a:xfrm>
          <a:prstGeom prst="rect">
            <a:avLst/>
          </a:prstGeom>
        </p:spPr>
        <p:txBody>
          <a:bodyPr wrap="square">
            <a:spAutoFit/>
          </a:bodyPr>
          <a:lstStyle/>
          <a:p>
            <a:pPr algn="just">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334627" y="212744"/>
            <a:ext cx="2236510"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颁奖仪式</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5" name="图片 24"/>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4" name="矩形 33"/>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4</a:t>
            </a:r>
            <a:endParaRPr lang="zh-CN" altLang="en-US" sz="3600">
              <a:solidFill>
                <a:srgbClr val="C00000"/>
              </a:solidFill>
              <a:latin typeface="Broadway" panose="04040905080B02020502" pitchFamily="82" charset="0"/>
            </a:endParaRPr>
          </a:p>
        </p:txBody>
      </p:sp>
      <p:pic>
        <p:nvPicPr>
          <p:cNvPr id="35" name="图片 3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750"/>
                                        <p:tgtEl>
                                          <p:spTgt spid="2"/>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par>
                          <p:cTn id="41" fill="hold">
                            <p:stCondLst>
                              <p:cond delay="3500"/>
                            </p:stCondLst>
                            <p:childTnLst>
                              <p:par>
                                <p:cTn id="42" presetID="2" presetClass="entr" presetSubtype="1" accel="2000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1000" fill="hold"/>
                                        <p:tgtEl>
                                          <p:spTgt spid="34"/>
                                        </p:tgtEl>
                                        <p:attrNameLst>
                                          <p:attrName>ppt_x</p:attrName>
                                        </p:attrNameLst>
                                      </p:cBhvr>
                                      <p:tavLst>
                                        <p:tav tm="0">
                                          <p:val>
                                            <p:strVal val="#ppt_x"/>
                                          </p:val>
                                        </p:tav>
                                        <p:tav tm="100000">
                                          <p:val>
                                            <p:strVal val="#ppt_x"/>
                                          </p:val>
                                        </p:tav>
                                      </p:tavLst>
                                    </p:anim>
                                    <p:anim calcmode="lin" valueType="num">
                                      <p:cBhvr additive="base">
                                        <p:cTn id="45" dur="1000" fill="hold"/>
                                        <p:tgtEl>
                                          <p:spTgt spid="34"/>
                                        </p:tgtEl>
                                        <p:attrNameLst>
                                          <p:attrName>ppt_y</p:attrName>
                                        </p:attrNameLst>
                                      </p:cBhvr>
                                      <p:tavLst>
                                        <p:tav tm="0">
                                          <p:val>
                                            <p:strVal val="0-#ppt_h/2"/>
                                          </p:val>
                                        </p:tav>
                                        <p:tav tm="100000">
                                          <p:val>
                                            <p:strVal val="#ppt_y"/>
                                          </p:val>
                                        </p:tav>
                                      </p:tavLst>
                                    </p:anim>
                                  </p:childTnLst>
                                </p:cTn>
                              </p:par>
                              <p:par>
                                <p:cTn id="46" presetID="14" presetClass="entr" presetSubtype="1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5" grpId="0" animBg="1"/>
      <p:bldP spid="18" grpId="0" animBg="1"/>
      <p:bldP spid="20" grpId="0"/>
      <p:bldP spid="21" grpId="0"/>
      <p:bldP spid="22" grpId="0"/>
      <p:bldP spid="24"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6" name="前凸弯带形 5"/>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59555" y="2311286"/>
            <a:ext cx="4288354" cy="1323439"/>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8000" smtClean="0">
                <a:solidFill>
                  <a:schemeClr val="bg1"/>
                </a:solidFill>
                <a:latin typeface="华文行楷" panose="02010800040101010101" pitchFamily="2" charset="-122"/>
                <a:ea typeface="华文行楷" panose="02010800040101010101" pitchFamily="2" charset="-122"/>
              </a:rPr>
              <a:t>汇报完毕</a:t>
            </a:r>
            <a:endParaRPr lang="zh-CN" altLang="en-US" sz="8000">
              <a:solidFill>
                <a:schemeClr val="bg1"/>
              </a:solidFill>
              <a:latin typeface="华文行楷" panose="02010800040101010101" pitchFamily="2" charset="-122"/>
              <a:ea typeface="华文行楷" panose="02010800040101010101" pitchFamily="2" charset="-122"/>
            </a:endParaRPr>
          </a:p>
        </p:txBody>
      </p:sp>
      <p:sp>
        <p:nvSpPr>
          <p:cNvPr id="9" name="矩形 8"/>
          <p:cNvSpPr/>
          <p:nvPr/>
        </p:nvSpPr>
        <p:spPr>
          <a:xfrm>
            <a:off x="3960309" y="4303825"/>
            <a:ext cx="4124549" cy="992831"/>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chemeClr val="tx1">
                    <a:lumMod val="75000"/>
                    <a:lumOff val="25000"/>
                  </a:schemeClr>
                </a:solidFill>
                <a:latin typeface="华文行楷" panose="02010800040101010101" pitchFamily="2" charset="-122"/>
                <a:ea typeface="华文行楷" panose="02010800040101010101" pitchFamily="2" charset="-122"/>
              </a:rPr>
              <a:t>【</a:t>
            </a:r>
            <a:r>
              <a:rPr lang="zh-CN" altLang="en-US" sz="6000" smtClean="0">
                <a:solidFill>
                  <a:schemeClr val="tx1">
                    <a:lumMod val="75000"/>
                    <a:lumOff val="25000"/>
                  </a:schemeClr>
                </a:solidFill>
                <a:latin typeface="华文行楷" panose="02010800040101010101" pitchFamily="2" charset="-122"/>
                <a:ea typeface="华文行楷" panose="02010800040101010101" pitchFamily="2" charset="-122"/>
              </a:rPr>
              <a:t>谢谢大家</a:t>
            </a:r>
            <a:r>
              <a:rPr lang="en-US" altLang="zh-CN" sz="6000" smtClean="0">
                <a:solidFill>
                  <a:schemeClr val="tx1">
                    <a:lumMod val="75000"/>
                    <a:lumOff val="25000"/>
                  </a:schemeClr>
                </a:solidFill>
                <a:latin typeface="华文行楷" panose="02010800040101010101" pitchFamily="2" charset="-122"/>
                <a:ea typeface="华文行楷" panose="02010800040101010101" pitchFamily="2" charset="-122"/>
              </a:rPr>
              <a:t>】</a:t>
            </a:r>
            <a:endParaRPr lang="zh-CN" altLang="en-US" sz="6000">
              <a:solidFill>
                <a:schemeClr val="tx1">
                  <a:lumMod val="75000"/>
                  <a:lumOff val="25000"/>
                </a:schemeClr>
              </a:solidFill>
              <a:latin typeface="华文行楷" panose="02010800040101010101" pitchFamily="2" charset="-122"/>
              <a:ea typeface="华文行楷" panose="0201080004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3138" y="2946400"/>
            <a:ext cx="596900" cy="6572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p>
            <a:pPr eaLnBrk="0" hangingPunct="0">
              <a:lnSpc>
                <a:spcPts val="2400"/>
              </a:lnSpc>
            </a:pP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模板下载：</a:t>
            </a:r>
            <a:r>
              <a:rPr lang="en-US" altLang="zh-CN" sz="140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400" b="1" dirty="0">
                <a:solidFill>
                  <a:srgbClr val="FFC000"/>
                </a:solidFill>
                <a:latin typeface="微软雅黑" panose="020B0503020204020204" pitchFamily="34" charset="-122"/>
                <a:ea typeface="微软雅黑" panose="020B0503020204020204" pitchFamily="34" charset="-122"/>
              </a:rPr>
              <a:t>            </a:t>
            </a:r>
            <a:r>
              <a:rPr lang="zh-CN" altLang="en-US" sz="1400" b="1" dirty="0">
                <a:solidFill>
                  <a:srgbClr val="4A452A"/>
                </a:solidFill>
                <a:latin typeface="微软雅黑" panose="020B0503020204020204" pitchFamily="34" charset="-122"/>
                <a:ea typeface="微软雅黑" panose="020B0503020204020204" pitchFamily="34" charset="-122"/>
              </a:rPr>
              <a:t>行业</a:t>
            </a: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a:t>
            </a:r>
            <a:r>
              <a:rPr lang="en-US" altLang="zh-CN" sz="140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40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dirty="0">
                <a:solidFill>
                  <a:srgbClr val="4A452A"/>
                </a:solidFill>
                <a:latin typeface="微软雅黑" panose="020B0503020204020204" pitchFamily="34" charset="-122"/>
                <a:ea typeface="微软雅黑" panose="020B0503020204020204" pitchFamily="34" charset="-122"/>
              </a:rPr>
              <a:t>工作</a:t>
            </a: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a:t>
            </a:r>
            <a:r>
              <a:rPr lang="en-US" altLang="zh-CN" sz="140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400" b="1" dirty="0">
                <a:solidFill>
                  <a:srgbClr val="4A452A"/>
                </a:solidFill>
                <a:latin typeface="微软雅黑" panose="020B0503020204020204" pitchFamily="34" charset="-122"/>
                <a:ea typeface="微软雅黑" panose="020B0503020204020204" pitchFamily="34" charset="-122"/>
              </a:rPr>
              <a:t>         </a:t>
            </a:r>
            <a:r>
              <a:rPr lang="zh-CN" altLang="en-US" sz="1400" b="1" dirty="0">
                <a:solidFill>
                  <a:srgbClr val="4A452A"/>
                </a:solidFill>
                <a:latin typeface="微软雅黑" panose="020B0503020204020204" pitchFamily="34" charset="-122"/>
                <a:ea typeface="微软雅黑" panose="020B0503020204020204" pitchFamily="34" charset="-122"/>
              </a:rPr>
              <a:t>节日</a:t>
            </a: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模板：</a:t>
            </a:r>
            <a:r>
              <a:rPr lang="en-US" altLang="zh-CN" sz="140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40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dirty="0">
                <a:solidFill>
                  <a:srgbClr val="4A452A"/>
                </a:solidFill>
                <a:latin typeface="微软雅黑" panose="020B0503020204020204" pitchFamily="34" charset="-122"/>
                <a:ea typeface="微软雅黑" panose="020B0503020204020204" pitchFamily="34" charset="-122"/>
              </a:rPr>
              <a:t>PPT</a:t>
            </a:r>
            <a:r>
              <a:rPr lang="zh-CN" altLang="en-US" sz="1400" b="1" dirty="0">
                <a:solidFill>
                  <a:srgbClr val="4A452A"/>
                </a:solidFill>
                <a:latin typeface="微软雅黑" panose="020B0503020204020204" pitchFamily="34" charset="-122"/>
                <a:ea typeface="微软雅黑" panose="020B0503020204020204" pitchFamily="34" charset="-122"/>
              </a:rPr>
              <a:t>背景图片：</a:t>
            </a:r>
            <a:r>
              <a:rPr lang="en-US" altLang="zh-CN" sz="1400" b="1" dirty="0">
                <a:solidFill>
                  <a:srgbClr val="4A452A"/>
                </a:solidFill>
                <a:latin typeface="微软雅黑" panose="020B0503020204020204" pitchFamily="34" charset="-122"/>
                <a:ea typeface="微软雅黑" panose="020B0503020204020204" pitchFamily="34" charset="-122"/>
              </a:rPr>
              <a:t> </a:t>
            </a:r>
            <a:r>
              <a:rPr lang="en-US" altLang="zh-CN" sz="140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400" b="1" dirty="0">
                <a:solidFill>
                  <a:srgbClr val="4A452A"/>
                </a:solidFill>
                <a:latin typeface="微软雅黑" panose="020B0503020204020204" pitchFamily="34" charset="-122"/>
                <a:ea typeface="微软雅黑" panose="020B0503020204020204" pitchFamily="34" charset="-122"/>
              </a:rPr>
              <a:t>            PPT</a:t>
            </a:r>
            <a:r>
              <a:rPr lang="zh-CN" altLang="en-US" sz="1400" b="1" dirty="0">
                <a:solidFill>
                  <a:srgbClr val="4A452A"/>
                </a:solidFill>
                <a:latin typeface="微软雅黑" panose="020B0503020204020204" pitchFamily="34" charset="-122"/>
                <a:ea typeface="微软雅黑" panose="020B0503020204020204" pitchFamily="34" charset="-122"/>
              </a:rPr>
              <a:t>课件模板：</a:t>
            </a:r>
            <a:r>
              <a:rPr lang="en-US" altLang="zh-CN" sz="140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40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130675" y="155575"/>
            <a:ext cx="3810000" cy="1905000"/>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314737" y="1222495"/>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8" name="文本框 7"/>
          <p:cNvSpPr txBox="1"/>
          <p:nvPr/>
        </p:nvSpPr>
        <p:spPr>
          <a:xfrm>
            <a:off x="7313772" y="2333289"/>
            <a:ext cx="3262433" cy="707886"/>
          </a:xfrm>
          <a:prstGeom prst="rect">
            <a:avLst/>
          </a:prstGeom>
          <a:noFill/>
        </p:spPr>
        <p:txBody>
          <a:bodyPr wrap="none" rtlCol="0">
            <a:spAutoFit/>
          </a:bodyPr>
          <a:lstStyle/>
          <a:p>
            <a:pPr algn="ct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优秀事迹汇报</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9" name="文本框 8"/>
          <p:cNvSpPr txBox="1"/>
          <p:nvPr/>
        </p:nvSpPr>
        <p:spPr>
          <a:xfrm>
            <a:off x="7313772" y="3480902"/>
            <a:ext cx="3775394" cy="707886"/>
          </a:xfrm>
          <a:prstGeom prst="rect">
            <a:avLst/>
          </a:prstGeom>
          <a:noFill/>
        </p:spPr>
        <p:txBody>
          <a:bodyPr wrap="none" rtlCol="0">
            <a:spAutoFit/>
          </a:bodyPr>
          <a:lstStyle/>
          <a:p>
            <a:pPr algn="ct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10" name="文本框 9"/>
          <p:cNvSpPr txBox="1"/>
          <p:nvPr/>
        </p:nvSpPr>
        <p:spPr>
          <a:xfrm>
            <a:off x="7374180" y="4615659"/>
            <a:ext cx="2236510" cy="707886"/>
          </a:xfrm>
          <a:prstGeom prst="rect">
            <a:avLst/>
          </a:prstGeom>
          <a:noFill/>
        </p:spPr>
        <p:txBody>
          <a:bodyPr wrap="none" rtlCol="0">
            <a:spAutoFit/>
          </a:bodyPr>
          <a:lstStyle/>
          <a:p>
            <a:pPr algn="ct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颁奖仪式</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0" name="图片 19"/>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59444" y="1009751"/>
            <a:ext cx="1280675" cy="1133374"/>
          </a:xfrm>
          <a:prstGeom prst="rect">
            <a:avLst/>
          </a:prstGeom>
        </p:spPr>
      </p:pic>
      <p:sp>
        <p:nvSpPr>
          <p:cNvPr id="3" name="矩形 2"/>
          <p:cNvSpPr/>
          <p:nvPr/>
        </p:nvSpPr>
        <p:spPr>
          <a:xfrm>
            <a:off x="6304757" y="124834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sp>
        <p:nvSpPr>
          <p:cNvPr id="4" name="矩形 3"/>
          <p:cNvSpPr/>
          <p:nvPr/>
        </p:nvSpPr>
        <p:spPr>
          <a:xfrm>
            <a:off x="6304757" y="23794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2</a:t>
            </a:r>
            <a:endParaRPr lang="zh-CN" altLang="en-US" sz="3600">
              <a:solidFill>
                <a:srgbClr val="C00000"/>
              </a:solidFill>
            </a:endParaRPr>
          </a:p>
        </p:txBody>
      </p:sp>
      <p:sp>
        <p:nvSpPr>
          <p:cNvPr id="5" name="矩形 4"/>
          <p:cNvSpPr/>
          <p:nvPr/>
        </p:nvSpPr>
        <p:spPr>
          <a:xfrm>
            <a:off x="6304757" y="351063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3</a:t>
            </a:r>
            <a:endParaRPr lang="zh-CN" altLang="en-US" sz="3600">
              <a:solidFill>
                <a:srgbClr val="C00000"/>
              </a:solidFill>
            </a:endParaRPr>
          </a:p>
        </p:txBody>
      </p:sp>
      <p:sp>
        <p:nvSpPr>
          <p:cNvPr id="6" name="矩形 5"/>
          <p:cNvSpPr/>
          <p:nvPr/>
        </p:nvSpPr>
        <p:spPr>
          <a:xfrm>
            <a:off x="6304757" y="4582783"/>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4</a:t>
            </a:r>
            <a:endParaRPr lang="zh-CN" altLang="en-US" sz="3600">
              <a:solidFill>
                <a:srgbClr val="C00000"/>
              </a:solidFill>
            </a:endParaRPr>
          </a:p>
        </p:txBody>
      </p:sp>
      <p:pic>
        <p:nvPicPr>
          <p:cNvPr id="22" name="图片 21"/>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59444" y="2101251"/>
            <a:ext cx="1280675" cy="1133374"/>
          </a:xfrm>
          <a:prstGeom prst="rect">
            <a:avLst/>
          </a:prstGeom>
        </p:spPr>
      </p:pic>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59444" y="3219953"/>
            <a:ext cx="1280675" cy="1133374"/>
          </a:xfrm>
          <a:prstGeom prst="rect">
            <a:avLst/>
          </a:prstGeom>
        </p:spPr>
      </p:pic>
      <p:pic>
        <p:nvPicPr>
          <p:cNvPr id="24" name="图片 23"/>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71077" y="4326586"/>
            <a:ext cx="1280675" cy="1133374"/>
          </a:xfrm>
          <a:prstGeom prst="rect">
            <a:avLst/>
          </a:prstGeom>
        </p:spPr>
      </p:pic>
      <p:pic>
        <p:nvPicPr>
          <p:cNvPr id="25" name="图片 2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6013396" y="1126007"/>
            <a:ext cx="329069" cy="291220"/>
          </a:xfrm>
          <a:prstGeom prst="rect">
            <a:avLst/>
          </a:prstGeom>
        </p:spPr>
      </p:pic>
      <p:pic>
        <p:nvPicPr>
          <p:cNvPr id="26" name="图片 2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987996" y="2244630"/>
            <a:ext cx="329069" cy="291220"/>
          </a:xfrm>
          <a:prstGeom prst="rect">
            <a:avLst/>
          </a:prstGeom>
        </p:spPr>
      </p:pic>
      <p:pic>
        <p:nvPicPr>
          <p:cNvPr id="27" name="图片 2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6000414" y="3336130"/>
            <a:ext cx="329069" cy="291220"/>
          </a:xfrm>
          <a:prstGeom prst="rect">
            <a:avLst/>
          </a:prstGeom>
        </p:spPr>
      </p:pic>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975014" y="4454753"/>
            <a:ext cx="329069" cy="291220"/>
          </a:xfrm>
          <a:prstGeom prst="rect">
            <a:avLst/>
          </a:prstGeom>
        </p:spPr>
      </p:pic>
      <p:sp>
        <p:nvSpPr>
          <p:cNvPr id="11" name="文本框 10"/>
          <p:cNvSpPr txBox="1"/>
          <p:nvPr/>
        </p:nvSpPr>
        <p:spPr>
          <a:xfrm>
            <a:off x="1994375" y="2590621"/>
            <a:ext cx="2376483" cy="707886"/>
          </a:xfrm>
          <a:prstGeom prst="rect">
            <a:avLst/>
          </a:prstGeom>
          <a:noFill/>
        </p:spPr>
        <p:txBody>
          <a:bodyPr wrap="none" rtlCol="0">
            <a:spAutoFit/>
          </a:bodyPr>
          <a:lstStyle/>
          <a:p>
            <a:pPr algn="ctr"/>
            <a:r>
              <a:rPr lang="en-US" altLang="zh-CN" sz="4000" b="1">
                <a:solidFill>
                  <a:schemeClr val="tx1">
                    <a:lumMod val="75000"/>
                    <a:lumOff val="25000"/>
                  </a:schemeClr>
                </a:solidFill>
                <a:latin typeface="+mj-lt"/>
                <a:ea typeface="方正清刻本悦宋简体" panose="02000000000000000000" pitchFamily="2" charset="-122"/>
              </a:rPr>
              <a:t>CONTENTS</a:t>
            </a:r>
            <a:endParaRPr lang="zh-CN" altLang="en-US" sz="4000" b="1">
              <a:solidFill>
                <a:schemeClr val="tx1">
                  <a:lumMod val="75000"/>
                  <a:lumOff val="25000"/>
                </a:schemeClr>
              </a:solidFill>
              <a:latin typeface="+mj-lt"/>
              <a:ea typeface="方正清刻本悦宋简体" panose="02000000000000000000" pitchFamily="2" charset="-122"/>
            </a:endParaRPr>
          </a:p>
        </p:txBody>
      </p:sp>
      <p:sp>
        <p:nvSpPr>
          <p:cNvPr id="13" name="前凸弯带形 12"/>
          <p:cNvSpPr/>
          <p:nvPr/>
        </p:nvSpPr>
        <p:spPr>
          <a:xfrm>
            <a:off x="1273286" y="1570560"/>
            <a:ext cx="3835872" cy="1121222"/>
          </a:xfrm>
          <a:prstGeom prst="ellipseRibbon">
            <a:avLst>
              <a:gd name="adj1" fmla="val 25000"/>
              <a:gd name="adj2" fmla="val 58939"/>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540803" y="1682565"/>
            <a:ext cx="3283629" cy="1200329"/>
          </a:xfrm>
          <a:prstGeom prst="rect">
            <a:avLst/>
          </a:prstGeom>
          <a:noFill/>
        </p:spPr>
        <p:txBody>
          <a:bodyPr wrap="square" rtlCol="0">
            <a:spAutoFit/>
          </a:bodyPr>
          <a:lstStyle/>
          <a:p>
            <a:pPr algn="ctr"/>
            <a:r>
              <a:rPr lang="zh-CN" altLang="en-US" sz="7200" smtClean="0">
                <a:solidFill>
                  <a:schemeClr val="bg1"/>
                </a:solidFill>
                <a:latin typeface="华文行楷" panose="02010800040101010101" pitchFamily="2" charset="-122"/>
                <a:ea typeface="华文行楷" panose="02010800040101010101" pitchFamily="2" charset="-122"/>
              </a:rPr>
              <a:t>目录</a:t>
            </a:r>
            <a:endParaRPr lang="en-US" altLang="zh-CN" sz="7200">
              <a:solidFill>
                <a:schemeClr val="bg1"/>
              </a:solidFill>
              <a:latin typeface="华文行楷" panose="02010800040101010101" pitchFamily="2" charset="-122"/>
              <a:ea typeface="华文行楷" panose="02010800040101010101" pitchFamily="2" charset="-122"/>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094" y="2976408"/>
            <a:ext cx="2963672" cy="17279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par>
                          <p:cTn id="11" fill="hold">
                            <p:stCondLst>
                              <p:cond delay="500"/>
                            </p:stCondLst>
                            <p:childTnLst>
                              <p:par>
                                <p:cTn id="12" presetID="2" presetClass="entr" presetSubtype="1" accel="2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0-#ppt_h/2"/>
                                          </p:val>
                                        </p:tav>
                                        <p:tav tm="100000">
                                          <p:val>
                                            <p:strVal val="#ppt_y"/>
                                          </p:val>
                                        </p:tav>
                                      </p:tavLst>
                                    </p:anim>
                                  </p:childTnLst>
                                </p:cTn>
                              </p:par>
                              <p:par>
                                <p:cTn id="16" presetID="14" presetClass="entr" presetSubtype="1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2" presetClass="entr" presetSubtype="1" accel="2000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14" presetClass="entr" presetSubtype="10" fill="hold" grpId="0"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 presetClass="entr" presetSubtype="1" accel="20000" fill="hold" grpId="0" nodeType="withEffect">
                                  <p:stCondLst>
                                    <p:cond delay="12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ppt_x"/>
                                          </p:val>
                                        </p:tav>
                                        <p:tav tm="100000">
                                          <p:val>
                                            <p:strVal val="#ppt_x"/>
                                          </p:val>
                                        </p:tav>
                                      </p:tavLst>
                                    </p:anim>
                                    <p:anim calcmode="lin" valueType="num">
                                      <p:cBhvr additive="base">
                                        <p:cTn id="29" dur="1000" fill="hold"/>
                                        <p:tgtEl>
                                          <p:spTgt spid="5"/>
                                        </p:tgtEl>
                                        <p:attrNameLst>
                                          <p:attrName>ppt_y</p:attrName>
                                        </p:attrNameLst>
                                      </p:cBhvr>
                                      <p:tavLst>
                                        <p:tav tm="0">
                                          <p:val>
                                            <p:strVal val="0-#ppt_h/2"/>
                                          </p:val>
                                        </p:tav>
                                        <p:tav tm="100000">
                                          <p:val>
                                            <p:strVal val="#ppt_y"/>
                                          </p:val>
                                        </p:tav>
                                      </p:tavLst>
                                    </p:anim>
                                  </p:childTnLst>
                                </p:cTn>
                              </p:par>
                              <p:par>
                                <p:cTn id="30" presetID="14" presetClass="entr" presetSubtype="10" fill="hold" grpId="0" nodeType="withEffect">
                                  <p:stCondLst>
                                    <p:cond delay="175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2" presetClass="entr" presetSubtype="1" accel="20000" fill="hold" grpId="0" nodeType="withEffect">
                                  <p:stCondLst>
                                    <p:cond delay="20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0-#ppt_h/2"/>
                                          </p:val>
                                        </p:tav>
                                        <p:tav tm="100000">
                                          <p:val>
                                            <p:strVal val="#ppt_y"/>
                                          </p:val>
                                        </p:tav>
                                      </p:tavLst>
                                    </p:anim>
                                  </p:childTnLst>
                                </p:cTn>
                              </p:par>
                              <p:par>
                                <p:cTn id="37" presetID="14" presetClass="entr" presetSubtype="10" fill="hold" grpId="0" nodeType="withEffect">
                                  <p:stCondLst>
                                    <p:cond delay="250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P spid="4" grpId="0"/>
      <p:bldP spid="5" grpId="0"/>
      <p:bldP spid="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219958" y="2311286"/>
            <a:ext cx="5567551" cy="3462048"/>
            <a:chOff x="3737011" y="2712217"/>
            <a:chExt cx="3247617" cy="2019453"/>
          </a:xfrm>
        </p:grpSpPr>
        <p:sp>
          <p:nvSpPr>
            <p:cNvPr id="7" name="文本框 6"/>
            <p:cNvSpPr txBox="1"/>
            <p:nvPr/>
          </p:nvSpPr>
          <p:spPr>
            <a:xfrm>
              <a:off x="3737011" y="2712217"/>
              <a:ext cx="3247617" cy="72709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750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2018</a:t>
              </a:r>
              <a:r>
                <a:rPr lang="zh-CN" altLang="en-US" sz="750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劳动模范</a:t>
              </a:r>
              <a:endParaRPr lang="zh-CN" altLang="en-US" sz="75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a:solidFill>
                    <a:srgbClr val="C00000"/>
                  </a:solidFill>
                  <a:latin typeface="Broadway" panose="04040905080B02020502" pitchFamily="82" charset="0"/>
                </a:rPr>
                <a:t>1</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37274" y="1042965"/>
            <a:ext cx="3371850" cy="40579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838700" y="1459064"/>
            <a:ext cx="7353300" cy="3225800"/>
            <a:chOff x="4838700" y="1993900"/>
            <a:chExt cx="7353300" cy="3225800"/>
          </a:xfrm>
        </p:grpSpPr>
        <p:sp>
          <p:nvSpPr>
            <p:cNvPr id="29" name="矩形 28"/>
            <p:cNvSpPr/>
            <p:nvPr/>
          </p:nvSpPr>
          <p:spPr>
            <a:xfrm>
              <a:off x="4838700" y="1993900"/>
              <a:ext cx="7353300" cy="3225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5843595" y="2397889"/>
              <a:ext cx="1114408" cy="369332"/>
            </a:xfrm>
            <a:prstGeom prst="rect">
              <a:avLst/>
            </a:prstGeom>
          </p:spPr>
          <p:txBody>
            <a:bodyPr wrap="none">
              <a:spAutoFit/>
            </a:bodyPr>
            <a:lstStyle/>
            <a:p>
              <a:pPr algn="ctr"/>
              <a:r>
                <a:rPr lang="zh-CN" altLang="en-US" b="1">
                  <a:latin typeface="方正清刻本悦宋简体" panose="02000000000000000000" pitchFamily="2" charset="-122"/>
                  <a:ea typeface="方正清刻本悦宋简体" panose="02000000000000000000" pitchFamily="2" charset="-122"/>
                </a:rPr>
                <a:t>标题文本</a:t>
              </a:r>
              <a:endParaRPr lang="zh-CN" altLang="en-US" b="1">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5336401" y="3092102"/>
              <a:ext cx="6357898" cy="1384995"/>
            </a:xfrm>
            <a:prstGeom prst="rect">
              <a:avLst/>
            </a:prstGeom>
          </p:spPr>
          <p:txBody>
            <a:bodyPr wrap="square">
              <a:spAutoFit/>
            </a:bodyPr>
            <a:lstStyle/>
            <a:p>
              <a:pPr>
                <a:lnSpc>
                  <a:spcPct val="150000"/>
                </a:lnSpc>
              </a:pPr>
              <a:r>
                <a:rPr lang="zh-CN" altLang="en-US" sz="1400">
                  <a:latin typeface="微软雅黑" panose="020B0503020204020204" pitchFamily="34" charset="-122"/>
                  <a:ea typeface="微软雅黑" panose="020B0503020204020204" pitchFamily="34" charset="-122"/>
                </a:rPr>
                <a:t>您的内容复制粘贴到这里，梦想稀饭设计出品，我是小河北，您的内容复制粘贴到这里，梦想稀饭设计出品，我是小河北</a:t>
              </a:r>
              <a:r>
                <a:rPr lang="zh-CN" altLang="en-US" sz="1400" smtClean="0">
                  <a:latin typeface="微软雅黑" panose="020B0503020204020204" pitchFamily="34" charset="-122"/>
                  <a:ea typeface="微软雅黑" panose="020B0503020204020204" pitchFamily="34" charset="-122"/>
                </a:rPr>
                <a:t>在此</a:t>
              </a:r>
              <a:r>
                <a:rPr lang="zh-CN" altLang="en-US" sz="1400">
                  <a:latin typeface="微软雅黑" panose="020B0503020204020204" pitchFamily="34" charset="-122"/>
                  <a:ea typeface="微软雅黑" panose="020B0503020204020204" pitchFamily="34" charset="-122"/>
                </a:rPr>
                <a:t>框中选择粘贴，并选择只保留文字您的内容打在这里，或者通过复制您的文本后，在此框中选择粘贴，并选择只保留文字</a:t>
              </a:r>
              <a:endParaRPr lang="zh-CN" altLang="en-US" sz="140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458430" y="2857500"/>
              <a:ext cx="1892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321215" y="2487690"/>
              <a:ext cx="216069" cy="18972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7264315" y="2487690"/>
              <a:ext cx="216069" cy="18972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方正清刻本悦宋简体" panose="02000000000000000000" pitchFamily="2" charset="-122"/>
                <a:ea typeface="方正清刻本悦宋简体" panose="02000000000000000000" pitchFamily="2" charset="-122"/>
              </a:endParaRPr>
            </a:p>
          </p:txBody>
        </p:sp>
      </p:grpSp>
      <p:sp>
        <p:nvSpPr>
          <p:cNvPr id="5" name="文本框 4"/>
          <p:cNvSpPr txBox="1"/>
          <p:nvPr/>
        </p:nvSpPr>
        <p:spPr>
          <a:xfrm>
            <a:off x="3377756" y="1672744"/>
            <a:ext cx="1313180" cy="769441"/>
          </a:xfrm>
          <a:prstGeom prst="rect">
            <a:avLst/>
          </a:prstGeom>
          <a:noFill/>
          <a:ln>
            <a:solidFill>
              <a:srgbClr val="C00000"/>
            </a:solidFill>
          </a:ln>
        </p:spPr>
        <p:txBody>
          <a:bodyPr wrap="none" rtlCol="0">
            <a:spAutoFit/>
          </a:bodyPr>
          <a:lstStyle/>
          <a:p>
            <a:r>
              <a:rPr lang="zh-CN" altLang="en-US" sz="4400" smtClean="0">
                <a:solidFill>
                  <a:srgbClr val="C00000"/>
                </a:solidFill>
                <a:latin typeface="方正清刻本悦宋简体" panose="02000000000000000000" pitchFamily="2" charset="-122"/>
                <a:ea typeface="方正清刻本悦宋简体" panose="02000000000000000000" pitchFamily="2" charset="-122"/>
              </a:rPr>
              <a:t>标题</a:t>
            </a:r>
            <a:endParaRPr lang="zh-CN" altLang="en-US" sz="4400">
              <a:solidFill>
                <a:srgbClr val="C00000"/>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1355293" y="212744"/>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8" name="图片 27"/>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0" name="矩形 29"/>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pic>
        <p:nvPicPr>
          <p:cNvPr id="31" name="图片 3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43200"/>
            <a:ext cx="4838699" cy="27738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14" presetClass="entr" presetSubtype="1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1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3500"/>
                            </p:stCondLst>
                            <p:childTnLst>
                              <p:par>
                                <p:cTn id="21" presetID="2" presetClass="entr" presetSubtype="1" accel="2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0-#ppt_h/2"/>
                                          </p:val>
                                        </p:tav>
                                        <p:tav tm="100000">
                                          <p:val>
                                            <p:strVal val="#ppt_y"/>
                                          </p:val>
                                        </p:tav>
                                      </p:tavLst>
                                    </p:anim>
                                  </p:childTnLst>
                                </p:cTn>
                              </p:par>
                              <p:par>
                                <p:cTn id="25" presetID="14" presetClass="entr" presetSubtype="1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68949" y="1562792"/>
            <a:ext cx="7360920" cy="3548232"/>
          </a:xfrm>
          <a:prstGeom prst="roundRect">
            <a:avLst>
              <a:gd name="adj" fmla="val 7465"/>
            </a:avLst>
          </a:prstGeom>
          <a:solidFill>
            <a:schemeClr val="accent4">
              <a:lumMod val="40000"/>
              <a:lumOff val="60000"/>
              <a:alpha val="7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sp>
        <p:nvSpPr>
          <p:cNvPr id="3" name="TextBox 9">
            <a:hlinkClick r:id="" action="ppaction://hlinkshowjump?jump=nextslide"/>
          </p:cNvPr>
          <p:cNvSpPr txBox="1"/>
          <p:nvPr/>
        </p:nvSpPr>
        <p:spPr>
          <a:xfrm>
            <a:off x="930160" y="2284221"/>
            <a:ext cx="6912768" cy="430887"/>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l" fontAlgn="auto">
              <a:spcBef>
                <a:spcPct val="0"/>
              </a:spcBef>
              <a:spcAft>
                <a:spcPct val="0"/>
              </a:spcAft>
              <a:defRPr/>
            </a:pPr>
            <a:r>
              <a:rPr lang="zh-CN" altLang="en-US" sz="2200">
                <a:solidFill>
                  <a:srgbClr val="C00000"/>
                </a:solidFill>
              </a:rPr>
              <a:t>中国特色社会主义进入新时代是我国发展新的历史方位</a:t>
            </a:r>
            <a:endParaRPr lang="zh-CN" altLang="en-US" sz="2200">
              <a:solidFill>
                <a:srgbClr val="C00000"/>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29308" y="1159221"/>
            <a:ext cx="5354289" cy="1033819"/>
          </a:xfrm>
          <a:prstGeom prst="rect">
            <a:avLst/>
          </a:prstGeom>
        </p:spPr>
      </p:pic>
      <p:sp>
        <p:nvSpPr>
          <p:cNvPr id="6" name="TextBox 9">
            <a:hlinkClick r:id="" action="ppaction://hlinkshowjump?jump=nextslide"/>
          </p:cNvPr>
          <p:cNvSpPr txBox="1"/>
          <p:nvPr/>
        </p:nvSpPr>
        <p:spPr>
          <a:xfrm>
            <a:off x="3552476" y="1203025"/>
            <a:ext cx="1620957" cy="523220"/>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fontAlgn="auto">
              <a:spcBef>
                <a:spcPct val="0"/>
              </a:spcBef>
              <a:spcAft>
                <a:spcPct val="0"/>
              </a:spcAft>
              <a:defRPr/>
            </a:pPr>
            <a:r>
              <a:rPr lang="zh-CN" altLang="en-US" sz="2800" smtClean="0">
                <a:solidFill>
                  <a:schemeClr val="bg1"/>
                </a:solidFill>
              </a:rPr>
              <a:t>标题内容</a:t>
            </a:r>
            <a:endParaRPr lang="zh-CN" altLang="en-US" sz="2800">
              <a:solidFill>
                <a:schemeClr val="bg1"/>
              </a:solidFill>
            </a:endParaRPr>
          </a:p>
        </p:txBody>
      </p:sp>
      <p:sp>
        <p:nvSpPr>
          <p:cNvPr id="7" name="矩形 6"/>
          <p:cNvSpPr/>
          <p:nvPr/>
        </p:nvSpPr>
        <p:spPr>
          <a:xfrm>
            <a:off x="930160" y="2722861"/>
            <a:ext cx="7073979" cy="1754326"/>
          </a:xfrm>
          <a:prstGeom prst="rect">
            <a:avLst/>
          </a:prstGeom>
        </p:spPr>
        <p:txBody>
          <a:bodyPr wrap="square">
            <a:spAutoFit/>
          </a:bodyPr>
          <a:lstStyle/>
          <a:p>
            <a:pPr algn="just">
              <a:lnSpc>
                <a:spcPct val="150000"/>
              </a:lnSpc>
            </a:pPr>
            <a:r>
              <a:rPr lang="zh-CN" altLang="en-US">
                <a:latin typeface="微软雅黑" panose="020B0503020204020204" pitchFamily="34" charset="-122"/>
                <a:ea typeface="微软雅黑" panose="020B0503020204020204" pitchFamily="34" charset="-122"/>
              </a:rPr>
              <a:t>您的内容复制粘贴到这里，梦想稀饭设计出品，我是小河北，您的内容复制粘贴到这里，梦想稀饭设计</a:t>
            </a:r>
            <a:r>
              <a:rPr lang="zh-CN" altLang="en-US" smtClean="0">
                <a:latin typeface="微软雅黑" panose="020B0503020204020204" pitchFamily="34" charset="-122"/>
                <a:ea typeface="微软雅黑" panose="020B0503020204020204" pitchFamily="34" charset="-122"/>
              </a:rPr>
              <a:t>出品。</a:t>
            </a:r>
            <a:endParaRPr lang="en-US" altLang="zh-CN" smtClean="0">
              <a:latin typeface="微软雅黑" panose="020B0503020204020204" pitchFamily="34" charset="-122"/>
              <a:ea typeface="微软雅黑" panose="020B0503020204020204" pitchFamily="34" charset="-122"/>
            </a:endParaRPr>
          </a:p>
          <a:p>
            <a:pPr algn="just">
              <a:lnSpc>
                <a:spcPct val="150000"/>
              </a:lnSpc>
            </a:pPr>
            <a:r>
              <a:rPr lang="zh-CN" altLang="en-US" smtClean="0">
                <a:latin typeface="微软雅黑" panose="020B0503020204020204" pitchFamily="34" charset="-122"/>
                <a:ea typeface="微软雅黑" panose="020B0503020204020204" pitchFamily="34" charset="-122"/>
              </a:rPr>
              <a:t>我</a:t>
            </a:r>
            <a:r>
              <a:rPr lang="zh-CN" altLang="en-US">
                <a:latin typeface="微软雅黑" panose="020B0503020204020204" pitchFamily="34" charset="-122"/>
                <a:ea typeface="微软雅黑" panose="020B0503020204020204" pitchFamily="34" charset="-122"/>
              </a:rPr>
              <a:t>是小河北在此框中选择粘贴，并选择只保留文字您的内容打在这里，或者通过复制您的文本后，在此框中选择粘贴，并选择只保留文字</a:t>
            </a:r>
            <a:endParaRPr lang="zh-CN" altLang="en-US">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348" y="1562792"/>
            <a:ext cx="2923649" cy="166739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348" y="3403447"/>
            <a:ext cx="2923649" cy="1700823"/>
          </a:xfrm>
          <a:prstGeom prst="rect">
            <a:avLst/>
          </a:prstGeom>
        </p:spPr>
      </p:pic>
      <p:sp>
        <p:nvSpPr>
          <p:cNvPr id="10" name="文本框 9"/>
          <p:cNvSpPr txBox="1"/>
          <p:nvPr/>
        </p:nvSpPr>
        <p:spPr>
          <a:xfrm>
            <a:off x="1355293" y="212744"/>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12" name="矩形 11"/>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pic>
        <p:nvPicPr>
          <p:cNvPr id="13" name="图片 12"/>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61263" y="1333865"/>
            <a:ext cx="3296397" cy="2743200"/>
            <a:chOff x="927100" y="1625600"/>
            <a:chExt cx="3296397" cy="274320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7100" y="1625600"/>
              <a:ext cx="3296397" cy="2241550"/>
            </a:xfrm>
            <a:prstGeom prst="rect">
              <a:avLst/>
            </a:prstGeom>
          </p:spPr>
        </p:pic>
        <p:sp>
          <p:nvSpPr>
            <p:cNvPr id="7" name="矩形 6"/>
            <p:cNvSpPr/>
            <p:nvPr/>
          </p:nvSpPr>
          <p:spPr>
            <a:xfrm>
              <a:off x="927100" y="3892550"/>
              <a:ext cx="3296397"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方正清刻本悦宋简体" panose="02000000000000000000" pitchFamily="2" charset="-122"/>
                  <a:ea typeface="方正清刻本悦宋简体" panose="02000000000000000000" pitchFamily="2" charset="-122"/>
                </a:rPr>
                <a:t>工作业绩上升              </a:t>
              </a:r>
              <a:r>
                <a:rPr lang="en-US" altLang="zh-CN" sz="1600" smtClean="0">
                  <a:solidFill>
                    <a:schemeClr val="bg1"/>
                  </a:solidFill>
                  <a:latin typeface="Impact" panose="020B0806030902050204" pitchFamily="34" charset="0"/>
                  <a:ea typeface="方正清刻本悦宋简体" panose="02000000000000000000" pitchFamily="2" charset="-122"/>
                </a:rPr>
                <a:t>13.283</a:t>
              </a:r>
              <a:endParaRPr lang="zh-CN" altLang="en-US" sz="1600">
                <a:solidFill>
                  <a:schemeClr val="bg1"/>
                </a:solidFill>
                <a:latin typeface="Impact" panose="020B0806030902050204" pitchFamily="34" charset="0"/>
                <a:ea typeface="方正清刻本悦宋简体" panose="02000000000000000000" pitchFamily="2" charset="-122"/>
              </a:endParaRPr>
            </a:p>
          </p:txBody>
        </p:sp>
      </p:grpSp>
      <p:grpSp>
        <p:nvGrpSpPr>
          <p:cNvPr id="8" name="组合 7"/>
          <p:cNvGrpSpPr/>
          <p:nvPr/>
        </p:nvGrpSpPr>
        <p:grpSpPr>
          <a:xfrm>
            <a:off x="4481964" y="1333865"/>
            <a:ext cx="3296397" cy="2743200"/>
            <a:chOff x="4447801" y="1625600"/>
            <a:chExt cx="3296397" cy="274320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409" y="1625600"/>
              <a:ext cx="3294789" cy="2266949"/>
            </a:xfrm>
            <a:prstGeom prst="rect">
              <a:avLst/>
            </a:prstGeom>
          </p:spPr>
        </p:pic>
        <p:sp>
          <p:nvSpPr>
            <p:cNvPr id="10" name="矩形 9"/>
            <p:cNvSpPr/>
            <p:nvPr/>
          </p:nvSpPr>
          <p:spPr>
            <a:xfrm>
              <a:off x="4447801" y="3892550"/>
              <a:ext cx="3296397"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方正清刻本悦宋简体" panose="02000000000000000000" pitchFamily="2" charset="-122"/>
                  <a:ea typeface="方正清刻本悦宋简体" panose="02000000000000000000" pitchFamily="2" charset="-122"/>
                </a:rPr>
                <a:t>工作业绩上升              </a:t>
              </a:r>
              <a:r>
                <a:rPr lang="en-US" altLang="zh-CN" sz="1600" smtClean="0">
                  <a:solidFill>
                    <a:schemeClr val="bg1"/>
                  </a:solidFill>
                  <a:latin typeface="Impact" panose="020B0806030902050204" pitchFamily="34" charset="0"/>
                  <a:ea typeface="方正清刻本悦宋简体" panose="02000000000000000000" pitchFamily="2" charset="-122"/>
                </a:rPr>
                <a:t>21.241</a:t>
              </a:r>
              <a:endParaRPr lang="zh-CN" altLang="en-US" sz="1600">
                <a:solidFill>
                  <a:schemeClr val="bg1"/>
                </a:solidFill>
                <a:latin typeface="Impact" panose="020B0806030902050204" pitchFamily="34" charset="0"/>
                <a:ea typeface="方正清刻本悦宋简体" panose="02000000000000000000" pitchFamily="2" charset="-122"/>
              </a:endParaRPr>
            </a:p>
          </p:txBody>
        </p:sp>
      </p:grpSp>
      <p:grpSp>
        <p:nvGrpSpPr>
          <p:cNvPr id="9" name="组合 8"/>
          <p:cNvGrpSpPr/>
          <p:nvPr/>
        </p:nvGrpSpPr>
        <p:grpSpPr>
          <a:xfrm>
            <a:off x="7978010" y="1333865"/>
            <a:ext cx="3315448" cy="2743200"/>
            <a:chOff x="7943847" y="1625600"/>
            <a:chExt cx="3315448" cy="274320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847" y="1625600"/>
              <a:ext cx="3296397" cy="2266949"/>
            </a:xfrm>
            <a:prstGeom prst="rect">
              <a:avLst/>
            </a:prstGeom>
          </p:spPr>
        </p:pic>
        <p:sp>
          <p:nvSpPr>
            <p:cNvPr id="11" name="矩形 10"/>
            <p:cNvSpPr/>
            <p:nvPr/>
          </p:nvSpPr>
          <p:spPr>
            <a:xfrm>
              <a:off x="7962898" y="3892550"/>
              <a:ext cx="3296397"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方正清刻本悦宋简体" panose="02000000000000000000" pitchFamily="2" charset="-122"/>
                  <a:ea typeface="方正清刻本悦宋简体" panose="02000000000000000000" pitchFamily="2" charset="-122"/>
                </a:rPr>
                <a:t>工作业绩上升              </a:t>
              </a:r>
              <a:r>
                <a:rPr lang="en-US" altLang="zh-CN" sz="1600" smtClean="0">
                  <a:solidFill>
                    <a:schemeClr val="bg1"/>
                  </a:solidFill>
                  <a:latin typeface="Impact" panose="020B0806030902050204" pitchFamily="34" charset="0"/>
                  <a:ea typeface="方正清刻本悦宋简体" panose="02000000000000000000" pitchFamily="2" charset="-122"/>
                </a:rPr>
                <a:t>43.015</a:t>
              </a:r>
              <a:endParaRPr lang="zh-CN" altLang="en-US" sz="1600">
                <a:solidFill>
                  <a:schemeClr val="bg1"/>
                </a:solidFill>
                <a:latin typeface="Impact" panose="020B0806030902050204" pitchFamily="34" charset="0"/>
                <a:ea typeface="方正清刻本悦宋简体" panose="02000000000000000000" pitchFamily="2" charset="-122"/>
              </a:endParaRPr>
            </a:p>
          </p:txBody>
        </p:sp>
      </p:grpSp>
      <p:sp>
        <p:nvSpPr>
          <p:cNvPr id="12" name="矩形 11"/>
          <p:cNvSpPr/>
          <p:nvPr/>
        </p:nvSpPr>
        <p:spPr>
          <a:xfrm>
            <a:off x="620225" y="4102465"/>
            <a:ext cx="1816099" cy="505046"/>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方正清刻本悦宋简体" panose="02000000000000000000" pitchFamily="2" charset="-122"/>
                <a:ea typeface="方正清刻本悦宋简体" panose="02000000000000000000" pitchFamily="2" charset="-122"/>
              </a:rPr>
              <a:t>标题文本</a:t>
            </a:r>
            <a:endParaRPr lang="zh-CN" altLang="en-US" b="1">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942213" y="4560472"/>
            <a:ext cx="8754238" cy="1061829"/>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1355293" y="212744"/>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8" name="图片 27"/>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29" name="矩形 28"/>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pic>
        <p:nvPicPr>
          <p:cNvPr id="30" name="图片 29"/>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ppt_x"/>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1+#ppt_w/2"/>
                                          </p:val>
                                        </p:tav>
                                        <p:tav tm="100000">
                                          <p:val>
                                            <p:strVal val="#ppt_x"/>
                                          </p:val>
                                        </p:tav>
                                      </p:tavLst>
                                    </p:anim>
                                    <p:anim calcmode="lin" valueType="num">
                                      <p:cBhvr additive="base">
                                        <p:cTn id="21" dur="2000" fill="hold"/>
                                        <p:tgtEl>
                                          <p:spTgt spid="12"/>
                                        </p:tgtEl>
                                        <p:attrNameLst>
                                          <p:attrName>ppt_y</p:attrName>
                                        </p:attrNameLst>
                                      </p:cBhvr>
                                      <p:tavLst>
                                        <p:tav tm="0">
                                          <p:val>
                                            <p:strVal val="#ppt_y"/>
                                          </p:val>
                                        </p:tav>
                                        <p:tav tm="100000">
                                          <p:val>
                                            <p:strVal val="#ppt_y"/>
                                          </p:val>
                                        </p:tav>
                                      </p:tavLst>
                                    </p:anim>
                                  </p:childTnLst>
                                </p:cTn>
                              </p:par>
                              <p:par>
                                <p:cTn id="22" presetID="14" presetClass="entr" presetSubtype="10" fill="hold" grpId="0" nodeType="withEffect">
                                  <p:stCondLst>
                                    <p:cond delay="150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4500"/>
                            </p:stCondLst>
                            <p:childTnLst>
                              <p:par>
                                <p:cTn id="26" presetID="2" presetClass="entr" presetSubtype="1" accel="2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ppt_x"/>
                                          </p:val>
                                        </p:tav>
                                        <p:tav tm="100000">
                                          <p:val>
                                            <p:strVal val="#ppt_x"/>
                                          </p:val>
                                        </p:tav>
                                      </p:tavLst>
                                    </p:anim>
                                    <p:anim calcmode="lin" valueType="num">
                                      <p:cBhvr additive="base">
                                        <p:cTn id="29" dur="1000" fill="hold"/>
                                        <p:tgtEl>
                                          <p:spTgt spid="29"/>
                                        </p:tgtEl>
                                        <p:attrNameLst>
                                          <p:attrName>ppt_y</p:attrName>
                                        </p:attrNameLst>
                                      </p:cBhvr>
                                      <p:tavLst>
                                        <p:tav tm="0">
                                          <p:val>
                                            <p:strVal val="0-#ppt_h/2"/>
                                          </p:val>
                                        </p:tav>
                                        <p:tav tm="100000">
                                          <p:val>
                                            <p:strVal val="#ppt_y"/>
                                          </p:val>
                                        </p:tav>
                                      </p:tavLst>
                                    </p:anim>
                                  </p:childTnLst>
                                </p:cTn>
                              </p:par>
                              <p:par>
                                <p:cTn id="30" presetID="14" presetClass="entr" presetSubtype="10" fill="hold" grpId="0" nodeType="withEffect">
                                  <p:stCondLst>
                                    <p:cond delay="50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025993" y="2311286"/>
            <a:ext cx="5955476" cy="3462048"/>
            <a:chOff x="3623870" y="2712217"/>
            <a:chExt cx="3473899" cy="2019453"/>
          </a:xfrm>
        </p:grpSpPr>
        <p:sp>
          <p:nvSpPr>
            <p:cNvPr id="7" name="文本框 6"/>
            <p:cNvSpPr txBox="1"/>
            <p:nvPr/>
          </p:nvSpPr>
          <p:spPr>
            <a:xfrm>
              <a:off x="3623870" y="2712217"/>
              <a:ext cx="3473899" cy="72709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75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优秀事迹汇报</a:t>
              </a:r>
              <a:endParaRPr lang="zh-CN" altLang="en-US" sz="75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rgbClr val="C00000"/>
                  </a:solidFill>
                  <a:latin typeface="Broadway" panose="04040905080B02020502" pitchFamily="82" charset="0"/>
                </a:rPr>
                <a:t>2</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748"/>
          <p:cNvSpPr>
            <a:spLocks noChangeArrowheads="1"/>
          </p:cNvSpPr>
          <p:nvPr/>
        </p:nvSpPr>
        <p:spPr bwMode="auto">
          <a:xfrm>
            <a:off x="5889120" y="4055186"/>
            <a:ext cx="107025" cy="109164"/>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40" name="Freeform 749"/>
          <p:cNvSpPr/>
          <p:nvPr/>
        </p:nvSpPr>
        <p:spPr bwMode="auto">
          <a:xfrm>
            <a:off x="5773357" y="4190550"/>
            <a:ext cx="336368" cy="591670"/>
          </a:xfrm>
          <a:custGeom>
            <a:avLst/>
            <a:gdLst>
              <a:gd name="T0" fmla="*/ 2147483647 w 50"/>
              <a:gd name="T1" fmla="*/ 2147483647 h 88"/>
              <a:gd name="T2" fmla="*/ 2147483647 w 50"/>
              <a:gd name="T3" fmla="*/ 2147483647 h 88"/>
              <a:gd name="T4" fmla="*/ 2147483647 w 50"/>
              <a:gd name="T5" fmla="*/ 0 h 88"/>
              <a:gd name="T6" fmla="*/ 2147483647 w 50"/>
              <a:gd name="T7" fmla="*/ 0 h 88"/>
              <a:gd name="T8" fmla="*/ 2147483647 w 50"/>
              <a:gd name="T9" fmla="*/ 2147483647 h 88"/>
              <a:gd name="T10" fmla="*/ 2147483647 w 50"/>
              <a:gd name="T11" fmla="*/ 2147483647 h 88"/>
              <a:gd name="T12" fmla="*/ 2147483647 w 50"/>
              <a:gd name="T13" fmla="*/ 2147483647 h 88"/>
              <a:gd name="T14" fmla="*/ 2147483647 w 50"/>
              <a:gd name="T15" fmla="*/ 2147483647 h 88"/>
              <a:gd name="T16" fmla="*/ 2147483647 w 50"/>
              <a:gd name="T17" fmla="*/ 2147483647 h 88"/>
              <a:gd name="T18" fmla="*/ 2147483647 w 50"/>
              <a:gd name="T19" fmla="*/ 2147483647 h 88"/>
              <a:gd name="T20" fmla="*/ 2147483647 w 50"/>
              <a:gd name="T21" fmla="*/ 2147483647 h 88"/>
              <a:gd name="T22" fmla="*/ 2147483647 w 50"/>
              <a:gd name="T23" fmla="*/ 2147483647 h 88"/>
              <a:gd name="T24" fmla="*/ 2147483647 w 50"/>
              <a:gd name="T25" fmla="*/ 2147483647 h 88"/>
              <a:gd name="T26" fmla="*/ 2147483647 w 50"/>
              <a:gd name="T27" fmla="*/ 2147483647 h 88"/>
              <a:gd name="T28" fmla="*/ 2147483647 w 50"/>
              <a:gd name="T29" fmla="*/ 2147483647 h 88"/>
              <a:gd name="T30" fmla="*/ 2147483647 w 50"/>
              <a:gd name="T31" fmla="*/ 2147483647 h 88"/>
              <a:gd name="T32" fmla="*/ 2147483647 w 50"/>
              <a:gd name="T33" fmla="*/ 2147483647 h 88"/>
              <a:gd name="T34" fmla="*/ 2147483647 w 50"/>
              <a:gd name="T35" fmla="*/ 2147483647 h 88"/>
              <a:gd name="T36" fmla="*/ 2147483647 w 50"/>
              <a:gd name="T37" fmla="*/ 2147483647 h 88"/>
              <a:gd name="T38" fmla="*/ 2147483647 w 50"/>
              <a:gd name="T39" fmla="*/ 2147483647 h 88"/>
              <a:gd name="T40" fmla="*/ 2147483647 w 50"/>
              <a:gd name="T41" fmla="*/ 2147483647 h 88"/>
              <a:gd name="T42" fmla="*/ 2147483647 w 50"/>
              <a:gd name="T43" fmla="*/ 2147483647 h 88"/>
              <a:gd name="T44" fmla="*/ 2147483647 w 50"/>
              <a:gd name="T45" fmla="*/ 2147483647 h 88"/>
              <a:gd name="T46" fmla="*/ 2147483647 w 50"/>
              <a:gd name="T47" fmla="*/ 2147483647 h 88"/>
              <a:gd name="T48" fmla="*/ 2147483647 w 50"/>
              <a:gd name="T49" fmla="*/ 2147483647 h 88"/>
              <a:gd name="T50" fmla="*/ 2147483647 w 50"/>
              <a:gd name="T51" fmla="*/ 2147483647 h 88"/>
              <a:gd name="T52" fmla="*/ 2147483647 w 50"/>
              <a:gd name="T53" fmla="*/ 2147483647 h 88"/>
              <a:gd name="T54" fmla="*/ 2147483647 w 50"/>
              <a:gd name="T55" fmla="*/ 2147483647 h 88"/>
              <a:gd name="T56" fmla="*/ 2147483647 w 50"/>
              <a:gd name="T57" fmla="*/ 2147483647 h 88"/>
              <a:gd name="T58" fmla="*/ 2147483647 w 50"/>
              <a:gd name="T59" fmla="*/ 2147483647 h 88"/>
              <a:gd name="T60" fmla="*/ 2147483647 w 50"/>
              <a:gd name="T61" fmla="*/ 2147483647 h 88"/>
              <a:gd name="T62" fmla="*/ 2147483647 w 50"/>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88">
                <a:moveTo>
                  <a:pt x="50" y="32"/>
                </a:moveTo>
                <a:cubicBezTo>
                  <a:pt x="41" y="5"/>
                  <a:pt x="41" y="5"/>
                  <a:pt x="41" y="5"/>
                </a:cubicBezTo>
                <a:cubicBezTo>
                  <a:pt x="40" y="2"/>
                  <a:pt x="38" y="0"/>
                  <a:pt x="35" y="0"/>
                </a:cubicBezTo>
                <a:cubicBezTo>
                  <a:pt x="15" y="0"/>
                  <a:pt x="15" y="0"/>
                  <a:pt x="15" y="0"/>
                </a:cubicBezTo>
                <a:cubicBezTo>
                  <a:pt x="13" y="0"/>
                  <a:pt x="11" y="1"/>
                  <a:pt x="10" y="2"/>
                </a:cubicBezTo>
                <a:cubicBezTo>
                  <a:pt x="10" y="3"/>
                  <a:pt x="10" y="3"/>
                  <a:pt x="10" y="3"/>
                </a:cubicBezTo>
                <a:cubicBezTo>
                  <a:pt x="10" y="3"/>
                  <a:pt x="10" y="3"/>
                  <a:pt x="10" y="3"/>
                </a:cubicBezTo>
                <a:cubicBezTo>
                  <a:pt x="10" y="4"/>
                  <a:pt x="10" y="4"/>
                  <a:pt x="10" y="4"/>
                </a:cubicBezTo>
                <a:cubicBezTo>
                  <a:pt x="1" y="32"/>
                  <a:pt x="1" y="32"/>
                  <a:pt x="1" y="32"/>
                </a:cubicBezTo>
                <a:cubicBezTo>
                  <a:pt x="0" y="34"/>
                  <a:pt x="1" y="36"/>
                  <a:pt x="3" y="37"/>
                </a:cubicBezTo>
                <a:cubicBezTo>
                  <a:pt x="5" y="37"/>
                  <a:pt x="7" y="36"/>
                  <a:pt x="8" y="34"/>
                </a:cubicBezTo>
                <a:cubicBezTo>
                  <a:pt x="15" y="12"/>
                  <a:pt x="15" y="12"/>
                  <a:pt x="15" y="12"/>
                </a:cubicBezTo>
                <a:cubicBezTo>
                  <a:pt x="15" y="12"/>
                  <a:pt x="15" y="12"/>
                  <a:pt x="15" y="12"/>
                </a:cubicBezTo>
                <a:cubicBezTo>
                  <a:pt x="16" y="12"/>
                  <a:pt x="16" y="12"/>
                  <a:pt x="16" y="12"/>
                </a:cubicBezTo>
                <a:cubicBezTo>
                  <a:pt x="5" y="52"/>
                  <a:pt x="5" y="52"/>
                  <a:pt x="5" y="52"/>
                </a:cubicBezTo>
                <a:cubicBezTo>
                  <a:pt x="16" y="52"/>
                  <a:pt x="16" y="52"/>
                  <a:pt x="16" y="52"/>
                </a:cubicBezTo>
                <a:cubicBezTo>
                  <a:pt x="16" y="83"/>
                  <a:pt x="16" y="83"/>
                  <a:pt x="16" y="83"/>
                </a:cubicBezTo>
                <a:cubicBezTo>
                  <a:pt x="16" y="86"/>
                  <a:pt x="18" y="88"/>
                  <a:pt x="20" y="88"/>
                </a:cubicBezTo>
                <a:cubicBezTo>
                  <a:pt x="22" y="88"/>
                  <a:pt x="24" y="86"/>
                  <a:pt x="24" y="83"/>
                </a:cubicBezTo>
                <a:cubicBezTo>
                  <a:pt x="24" y="52"/>
                  <a:pt x="24" y="52"/>
                  <a:pt x="24" y="52"/>
                </a:cubicBezTo>
                <a:cubicBezTo>
                  <a:pt x="27" y="52"/>
                  <a:pt x="27" y="52"/>
                  <a:pt x="27" y="52"/>
                </a:cubicBezTo>
                <a:cubicBezTo>
                  <a:pt x="27" y="83"/>
                  <a:pt x="27" y="83"/>
                  <a:pt x="27" y="83"/>
                </a:cubicBezTo>
                <a:cubicBezTo>
                  <a:pt x="27" y="86"/>
                  <a:pt x="28" y="88"/>
                  <a:pt x="31" y="88"/>
                </a:cubicBezTo>
                <a:cubicBezTo>
                  <a:pt x="33" y="88"/>
                  <a:pt x="35" y="86"/>
                  <a:pt x="35" y="83"/>
                </a:cubicBezTo>
                <a:cubicBezTo>
                  <a:pt x="35" y="52"/>
                  <a:pt x="35" y="52"/>
                  <a:pt x="35" y="52"/>
                </a:cubicBezTo>
                <a:cubicBezTo>
                  <a:pt x="45" y="52"/>
                  <a:pt x="45" y="52"/>
                  <a:pt x="45" y="52"/>
                </a:cubicBezTo>
                <a:cubicBezTo>
                  <a:pt x="34" y="12"/>
                  <a:pt x="34" y="12"/>
                  <a:pt x="34" y="12"/>
                </a:cubicBezTo>
                <a:cubicBezTo>
                  <a:pt x="35" y="12"/>
                  <a:pt x="35" y="12"/>
                  <a:pt x="35" y="12"/>
                </a:cubicBezTo>
                <a:cubicBezTo>
                  <a:pt x="35" y="12"/>
                  <a:pt x="35" y="12"/>
                  <a:pt x="36" y="12"/>
                </a:cubicBezTo>
                <a:cubicBezTo>
                  <a:pt x="43" y="34"/>
                  <a:pt x="43" y="34"/>
                  <a:pt x="43" y="34"/>
                </a:cubicBezTo>
                <a:cubicBezTo>
                  <a:pt x="44" y="36"/>
                  <a:pt x="46" y="37"/>
                  <a:pt x="48" y="36"/>
                </a:cubicBezTo>
                <a:cubicBezTo>
                  <a:pt x="49" y="36"/>
                  <a:pt x="50" y="34"/>
                  <a:pt x="50" y="32"/>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41" name="Rectangle 750"/>
          <p:cNvSpPr>
            <a:spLocks noChangeArrowheads="1"/>
          </p:cNvSpPr>
          <p:nvPr/>
        </p:nvSpPr>
        <p:spPr bwMode="auto">
          <a:xfrm>
            <a:off x="6212382" y="4164350"/>
            <a:ext cx="1175102" cy="556738"/>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42" name="Freeform 751"/>
          <p:cNvSpPr/>
          <p:nvPr/>
        </p:nvSpPr>
        <p:spPr bwMode="auto">
          <a:xfrm>
            <a:off x="4106809" y="4151251"/>
            <a:ext cx="281762" cy="598220"/>
          </a:xfrm>
          <a:custGeom>
            <a:avLst/>
            <a:gdLst>
              <a:gd name="T0" fmla="*/ 2147483647 w 42"/>
              <a:gd name="T1" fmla="*/ 0 h 89"/>
              <a:gd name="T2" fmla="*/ 2147483647 w 42"/>
              <a:gd name="T3" fmla="*/ 0 h 89"/>
              <a:gd name="T4" fmla="*/ 0 w 42"/>
              <a:gd name="T5" fmla="*/ 2147483647 h 89"/>
              <a:gd name="T6" fmla="*/ 0 w 42"/>
              <a:gd name="T7" fmla="*/ 2147483647 h 89"/>
              <a:gd name="T8" fmla="*/ 0 w 42"/>
              <a:gd name="T9" fmla="*/ 2147483647 h 89"/>
              <a:gd name="T10" fmla="*/ 0 w 42"/>
              <a:gd name="T11" fmla="*/ 2147483647 h 89"/>
              <a:gd name="T12" fmla="*/ 2147483647 w 42"/>
              <a:gd name="T13" fmla="*/ 2147483647 h 89"/>
              <a:gd name="T14" fmla="*/ 2147483647 w 42"/>
              <a:gd name="T15" fmla="*/ 2147483647 h 89"/>
              <a:gd name="T16" fmla="*/ 2147483647 w 42"/>
              <a:gd name="T17" fmla="*/ 2147483647 h 89"/>
              <a:gd name="T18" fmla="*/ 2147483647 w 42"/>
              <a:gd name="T19" fmla="*/ 2147483647 h 89"/>
              <a:gd name="T20" fmla="*/ 2147483647 w 42"/>
              <a:gd name="T21" fmla="*/ 2147483647 h 89"/>
              <a:gd name="T22" fmla="*/ 2147483647 w 42"/>
              <a:gd name="T23" fmla="*/ 2147483647 h 89"/>
              <a:gd name="T24" fmla="*/ 2147483647 w 42"/>
              <a:gd name="T25" fmla="*/ 2147483647 h 89"/>
              <a:gd name="T26" fmla="*/ 2147483647 w 42"/>
              <a:gd name="T27" fmla="*/ 2147483647 h 89"/>
              <a:gd name="T28" fmla="*/ 2147483647 w 42"/>
              <a:gd name="T29" fmla="*/ 2147483647 h 89"/>
              <a:gd name="T30" fmla="*/ 2147483647 w 42"/>
              <a:gd name="T31" fmla="*/ 2147483647 h 89"/>
              <a:gd name="T32" fmla="*/ 2147483647 w 42"/>
              <a:gd name="T33" fmla="*/ 2147483647 h 89"/>
              <a:gd name="T34" fmla="*/ 2147483647 w 42"/>
              <a:gd name="T35" fmla="*/ 2147483647 h 89"/>
              <a:gd name="T36" fmla="*/ 2147483647 w 42"/>
              <a:gd name="T37" fmla="*/ 2147483647 h 89"/>
              <a:gd name="T38" fmla="*/ 2147483647 w 42"/>
              <a:gd name="T39" fmla="*/ 2147483647 h 89"/>
              <a:gd name="T40" fmla="*/ 2147483647 w 42"/>
              <a:gd name="T41" fmla="*/ 2147483647 h 89"/>
              <a:gd name="T42" fmla="*/ 2147483647 w 42"/>
              <a:gd name="T43" fmla="*/ 2147483647 h 89"/>
              <a:gd name="T44" fmla="*/ 2147483647 w 42"/>
              <a:gd name="T45" fmla="*/ 2147483647 h 89"/>
              <a:gd name="T46" fmla="*/ 2147483647 w 42"/>
              <a:gd name="T47" fmla="*/ 2147483647 h 89"/>
              <a:gd name="T48" fmla="*/ 2147483647 w 42"/>
              <a:gd name="T49" fmla="*/ 2147483647 h 89"/>
              <a:gd name="T50" fmla="*/ 2147483647 w 42"/>
              <a:gd name="T51" fmla="*/ 2147483647 h 89"/>
              <a:gd name="T52" fmla="*/ 2147483647 w 42"/>
              <a:gd name="T53" fmla="*/ 2147483647 h 89"/>
              <a:gd name="T54" fmla="*/ 2147483647 w 42"/>
              <a:gd name="T55" fmla="*/ 2147483647 h 89"/>
              <a:gd name="T56" fmla="*/ 2147483647 w 42"/>
              <a:gd name="T57" fmla="*/ 2147483647 h 89"/>
              <a:gd name="T58" fmla="*/ 2147483647 w 42"/>
              <a:gd name="T59" fmla="*/ 2147483647 h 89"/>
              <a:gd name="T60" fmla="*/ 2147483647 w 42"/>
              <a:gd name="T61" fmla="*/ 0 h 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2" h="89">
                <a:moveTo>
                  <a:pt x="32" y="0"/>
                </a:moveTo>
                <a:cubicBezTo>
                  <a:pt x="10" y="0"/>
                  <a:pt x="10" y="0"/>
                  <a:pt x="10" y="0"/>
                </a:cubicBezTo>
                <a:cubicBezTo>
                  <a:pt x="3" y="0"/>
                  <a:pt x="0" y="7"/>
                  <a:pt x="0" y="9"/>
                </a:cubicBezTo>
                <a:cubicBezTo>
                  <a:pt x="0" y="9"/>
                  <a:pt x="0" y="9"/>
                  <a:pt x="0" y="9"/>
                </a:cubicBezTo>
                <a:cubicBezTo>
                  <a:pt x="0" y="10"/>
                  <a:pt x="0" y="10"/>
                  <a:pt x="0" y="10"/>
                </a:cubicBezTo>
                <a:cubicBezTo>
                  <a:pt x="0" y="40"/>
                  <a:pt x="0" y="40"/>
                  <a:pt x="0" y="40"/>
                </a:cubicBezTo>
                <a:cubicBezTo>
                  <a:pt x="0" y="42"/>
                  <a:pt x="1" y="44"/>
                  <a:pt x="3" y="44"/>
                </a:cubicBezTo>
                <a:cubicBezTo>
                  <a:pt x="5" y="44"/>
                  <a:pt x="7" y="42"/>
                  <a:pt x="7" y="40"/>
                </a:cubicBezTo>
                <a:cubicBezTo>
                  <a:pt x="7" y="14"/>
                  <a:pt x="7" y="14"/>
                  <a:pt x="7" y="14"/>
                </a:cubicBezTo>
                <a:cubicBezTo>
                  <a:pt x="10" y="14"/>
                  <a:pt x="10" y="14"/>
                  <a:pt x="10" y="14"/>
                </a:cubicBezTo>
                <a:cubicBezTo>
                  <a:pt x="10" y="39"/>
                  <a:pt x="10" y="39"/>
                  <a:pt x="10" y="39"/>
                </a:cubicBezTo>
                <a:cubicBezTo>
                  <a:pt x="10" y="39"/>
                  <a:pt x="10" y="40"/>
                  <a:pt x="10" y="40"/>
                </a:cubicBezTo>
                <a:cubicBezTo>
                  <a:pt x="10" y="84"/>
                  <a:pt x="10" y="84"/>
                  <a:pt x="10" y="84"/>
                </a:cubicBezTo>
                <a:cubicBezTo>
                  <a:pt x="10" y="87"/>
                  <a:pt x="12" y="89"/>
                  <a:pt x="15" y="89"/>
                </a:cubicBezTo>
                <a:cubicBezTo>
                  <a:pt x="17" y="89"/>
                  <a:pt x="20" y="87"/>
                  <a:pt x="20" y="84"/>
                </a:cubicBezTo>
                <a:cubicBezTo>
                  <a:pt x="20" y="45"/>
                  <a:pt x="20" y="45"/>
                  <a:pt x="20" y="45"/>
                </a:cubicBezTo>
                <a:cubicBezTo>
                  <a:pt x="22" y="45"/>
                  <a:pt x="22" y="45"/>
                  <a:pt x="22" y="45"/>
                </a:cubicBezTo>
                <a:cubicBezTo>
                  <a:pt x="22" y="84"/>
                  <a:pt x="22" y="84"/>
                  <a:pt x="22" y="84"/>
                </a:cubicBezTo>
                <a:cubicBezTo>
                  <a:pt x="22" y="87"/>
                  <a:pt x="24" y="89"/>
                  <a:pt x="27" y="89"/>
                </a:cubicBezTo>
                <a:cubicBezTo>
                  <a:pt x="30" y="89"/>
                  <a:pt x="32" y="87"/>
                  <a:pt x="32" y="84"/>
                </a:cubicBezTo>
                <a:cubicBezTo>
                  <a:pt x="32" y="39"/>
                  <a:pt x="32" y="39"/>
                  <a:pt x="32" y="39"/>
                </a:cubicBezTo>
                <a:cubicBezTo>
                  <a:pt x="32" y="39"/>
                  <a:pt x="32" y="39"/>
                  <a:pt x="32" y="39"/>
                </a:cubicBezTo>
                <a:cubicBezTo>
                  <a:pt x="32" y="14"/>
                  <a:pt x="32" y="14"/>
                  <a:pt x="32" y="14"/>
                </a:cubicBezTo>
                <a:cubicBezTo>
                  <a:pt x="34" y="14"/>
                  <a:pt x="34" y="14"/>
                  <a:pt x="34" y="14"/>
                </a:cubicBezTo>
                <a:cubicBezTo>
                  <a:pt x="34" y="40"/>
                  <a:pt x="34" y="40"/>
                  <a:pt x="34" y="40"/>
                </a:cubicBezTo>
                <a:cubicBezTo>
                  <a:pt x="34" y="42"/>
                  <a:pt x="36" y="44"/>
                  <a:pt x="38" y="44"/>
                </a:cubicBezTo>
                <a:cubicBezTo>
                  <a:pt x="40" y="44"/>
                  <a:pt x="42" y="42"/>
                  <a:pt x="42" y="40"/>
                </a:cubicBezTo>
                <a:cubicBezTo>
                  <a:pt x="42" y="10"/>
                  <a:pt x="42" y="10"/>
                  <a:pt x="42" y="10"/>
                </a:cubicBezTo>
                <a:cubicBezTo>
                  <a:pt x="42" y="9"/>
                  <a:pt x="42" y="9"/>
                  <a:pt x="42" y="9"/>
                </a:cubicBezTo>
                <a:cubicBezTo>
                  <a:pt x="42" y="8"/>
                  <a:pt x="42" y="8"/>
                  <a:pt x="42" y="8"/>
                </a:cubicBezTo>
                <a:cubicBezTo>
                  <a:pt x="42" y="6"/>
                  <a:pt x="38" y="0"/>
                  <a:pt x="32" y="0"/>
                </a:cubicBezTo>
                <a:close/>
              </a:path>
            </a:pathLst>
          </a:custGeom>
          <a:solidFill>
            <a:srgbClr val="FFFF00"/>
          </a:solidFill>
          <a:ln>
            <a:noFill/>
          </a:ln>
        </p:spPr>
        <p:txBody>
          <a:bodyPr/>
          <a:lstStyle/>
          <a:p>
            <a:pPr fontAlgn="base">
              <a:spcBef>
                <a:spcPct val="0"/>
              </a:spcBef>
              <a:spcAft>
                <a:spcPct val="0"/>
              </a:spcAft>
            </a:pPr>
            <a:endParaRPr lang="zh-CN" altLang="en-US">
              <a:solidFill>
                <a:prstClr val="black"/>
              </a:solidFill>
            </a:endParaRPr>
          </a:p>
        </p:txBody>
      </p:sp>
      <p:sp>
        <p:nvSpPr>
          <p:cNvPr id="43" name="Oval 752"/>
          <p:cNvSpPr>
            <a:spLocks noChangeArrowheads="1"/>
          </p:cNvSpPr>
          <p:nvPr/>
        </p:nvSpPr>
        <p:spPr bwMode="auto">
          <a:xfrm>
            <a:off x="4187624" y="4028987"/>
            <a:ext cx="113579" cy="115715"/>
          </a:xfrm>
          <a:prstGeom prst="ellipse">
            <a:avLst/>
          </a:prstGeom>
          <a:solidFill>
            <a:srgbClr val="FFFF00"/>
          </a:solidFill>
          <a:ln>
            <a:noFill/>
          </a:ln>
        </p:spPr>
        <p:txBody>
          <a:bodyPr/>
          <a:lstStyle/>
          <a:p>
            <a:pPr fontAlgn="base">
              <a:spcBef>
                <a:spcPct val="0"/>
              </a:spcBef>
              <a:spcAft>
                <a:spcPct val="0"/>
              </a:spcAft>
            </a:pPr>
            <a:endParaRPr lang="zh-CN" altLang="en-US">
              <a:solidFill>
                <a:prstClr val="black"/>
              </a:solidFill>
            </a:endParaRPr>
          </a:p>
        </p:txBody>
      </p:sp>
      <p:sp>
        <p:nvSpPr>
          <p:cNvPr id="44" name="Rectangle 753"/>
          <p:cNvSpPr>
            <a:spLocks noChangeArrowheads="1"/>
          </p:cNvSpPr>
          <p:nvPr/>
        </p:nvSpPr>
        <p:spPr bwMode="auto">
          <a:xfrm>
            <a:off x="4517440" y="4151251"/>
            <a:ext cx="1006918" cy="563287"/>
          </a:xfrm>
          <a:prstGeom prst="rect">
            <a:avLst/>
          </a:prstGeom>
          <a:solidFill>
            <a:srgbClr val="FFC000"/>
          </a:solidFill>
          <a:ln>
            <a:noFill/>
          </a:ln>
        </p:spPr>
        <p:txBody>
          <a:bodyPr/>
          <a:lstStyle/>
          <a:p>
            <a:pPr fontAlgn="base">
              <a:spcBef>
                <a:spcPct val="0"/>
              </a:spcBef>
              <a:spcAft>
                <a:spcPct val="0"/>
              </a:spcAft>
            </a:pPr>
            <a:endParaRPr lang="zh-CN" altLang="en-US">
              <a:solidFill>
                <a:prstClr val="black"/>
              </a:solidFill>
            </a:endParaRPr>
          </a:p>
        </p:txBody>
      </p:sp>
      <p:sp>
        <p:nvSpPr>
          <p:cNvPr id="45" name="矩形 1"/>
          <p:cNvSpPr>
            <a:spLocks noChangeArrowheads="1"/>
          </p:cNvSpPr>
          <p:nvPr/>
        </p:nvSpPr>
        <p:spPr bwMode="auto">
          <a:xfrm>
            <a:off x="7781518" y="1920808"/>
            <a:ext cx="34929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1990" fontAlgn="base">
              <a:lnSpc>
                <a:spcPct val="150000"/>
              </a:lnSpc>
              <a:spcBef>
                <a:spcPct val="0"/>
              </a:spcBef>
              <a:spcAft>
                <a:spcPct val="0"/>
              </a:spcAft>
            </a:pP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a:t>
            </a:r>
            <a:r>
              <a:rPr lang="zh-CN" altLang="en-US" sz="1000" smtClean="0">
                <a:solidFill>
                  <a:schemeClr val="tx1">
                    <a:lumMod val="75000"/>
                    <a:lumOff val="25000"/>
                  </a:schemeClr>
                </a:solidFill>
                <a:cs typeface="+mn-ea"/>
                <a:sym typeface="+mn-lt"/>
              </a:rPr>
              <a:t>梦想稀饭设计出品</a:t>
            </a:r>
            <a:endParaRPr lang="zh-CN" altLang="en-US" sz="1000">
              <a:solidFill>
                <a:schemeClr val="tx1">
                  <a:lumMod val="75000"/>
                  <a:lumOff val="25000"/>
                </a:schemeClr>
              </a:solidFill>
              <a:cs typeface="+mn-ea"/>
              <a:sym typeface="+mn-lt"/>
            </a:endParaRPr>
          </a:p>
        </p:txBody>
      </p:sp>
      <p:grpSp>
        <p:nvGrpSpPr>
          <p:cNvPr id="46" name="组合 45"/>
          <p:cNvGrpSpPr/>
          <p:nvPr/>
        </p:nvGrpSpPr>
        <p:grpSpPr>
          <a:xfrm>
            <a:off x="7972850" y="3249554"/>
            <a:ext cx="3305435" cy="1532666"/>
            <a:chOff x="5079806" y="2515459"/>
            <a:chExt cx="3305435" cy="1532666"/>
          </a:xfrm>
        </p:grpSpPr>
        <p:sp>
          <p:nvSpPr>
            <p:cNvPr id="47" name="Freeform 678"/>
            <p:cNvSpPr/>
            <p:nvPr/>
          </p:nvSpPr>
          <p:spPr bwMode="auto">
            <a:xfrm>
              <a:off x="692327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48" name="Oval 679"/>
            <p:cNvSpPr>
              <a:spLocks noChangeArrowheads="1"/>
            </p:cNvSpPr>
            <p:nvPr/>
          </p:nvSpPr>
          <p:spPr bwMode="auto">
            <a:xfrm>
              <a:off x="6971327"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49" name="Freeform 680"/>
            <p:cNvSpPr/>
            <p:nvPr/>
          </p:nvSpPr>
          <p:spPr bwMode="auto">
            <a:xfrm>
              <a:off x="6755092"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0" name="Oval 681"/>
            <p:cNvSpPr>
              <a:spLocks noChangeArrowheads="1"/>
            </p:cNvSpPr>
            <p:nvPr/>
          </p:nvSpPr>
          <p:spPr bwMode="auto">
            <a:xfrm>
              <a:off x="6803144"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1" name="Freeform 682"/>
            <p:cNvSpPr/>
            <p:nvPr/>
          </p:nvSpPr>
          <p:spPr bwMode="auto">
            <a:xfrm>
              <a:off x="6586907"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2" name="Oval 683"/>
            <p:cNvSpPr>
              <a:spLocks noChangeArrowheads="1"/>
            </p:cNvSpPr>
            <p:nvPr/>
          </p:nvSpPr>
          <p:spPr bwMode="auto">
            <a:xfrm>
              <a:off x="6634960"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3" name="Freeform 684"/>
            <p:cNvSpPr/>
            <p:nvPr/>
          </p:nvSpPr>
          <p:spPr bwMode="auto">
            <a:xfrm>
              <a:off x="726619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4" name="Oval 685"/>
            <p:cNvSpPr>
              <a:spLocks noChangeArrowheads="1"/>
            </p:cNvSpPr>
            <p:nvPr/>
          </p:nvSpPr>
          <p:spPr bwMode="auto">
            <a:xfrm>
              <a:off x="7307695" y="2515459"/>
              <a:ext cx="58973"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5" name="Freeform 686"/>
            <p:cNvSpPr/>
            <p:nvPr/>
          </p:nvSpPr>
          <p:spPr bwMode="auto">
            <a:xfrm>
              <a:off x="709801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6" name="Oval 687"/>
            <p:cNvSpPr>
              <a:spLocks noChangeArrowheads="1"/>
            </p:cNvSpPr>
            <p:nvPr/>
          </p:nvSpPr>
          <p:spPr bwMode="auto">
            <a:xfrm>
              <a:off x="7139512"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7" name="Freeform 688"/>
            <p:cNvSpPr/>
            <p:nvPr/>
          </p:nvSpPr>
          <p:spPr bwMode="auto">
            <a:xfrm>
              <a:off x="608890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8" name="Oval 689"/>
            <p:cNvSpPr>
              <a:spLocks noChangeArrowheads="1"/>
            </p:cNvSpPr>
            <p:nvPr/>
          </p:nvSpPr>
          <p:spPr bwMode="auto">
            <a:xfrm>
              <a:off x="6130409"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9" name="Freeform 690"/>
            <p:cNvSpPr/>
            <p:nvPr/>
          </p:nvSpPr>
          <p:spPr bwMode="auto">
            <a:xfrm>
              <a:off x="592072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0" name="Oval 691"/>
            <p:cNvSpPr>
              <a:spLocks noChangeArrowheads="1"/>
            </p:cNvSpPr>
            <p:nvPr/>
          </p:nvSpPr>
          <p:spPr bwMode="auto">
            <a:xfrm>
              <a:off x="5962225"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1" name="Freeform 692"/>
            <p:cNvSpPr/>
            <p:nvPr/>
          </p:nvSpPr>
          <p:spPr bwMode="auto">
            <a:xfrm>
              <a:off x="575254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2" name="Oval 693"/>
            <p:cNvSpPr>
              <a:spLocks noChangeArrowheads="1"/>
            </p:cNvSpPr>
            <p:nvPr/>
          </p:nvSpPr>
          <p:spPr bwMode="auto">
            <a:xfrm>
              <a:off x="5794042" y="2515459"/>
              <a:ext cx="54604"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3" name="Freeform 694"/>
            <p:cNvSpPr/>
            <p:nvPr/>
          </p:nvSpPr>
          <p:spPr bwMode="auto">
            <a:xfrm>
              <a:off x="642527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4" name="Oval 695"/>
            <p:cNvSpPr>
              <a:spLocks noChangeArrowheads="1"/>
            </p:cNvSpPr>
            <p:nvPr/>
          </p:nvSpPr>
          <p:spPr bwMode="auto">
            <a:xfrm>
              <a:off x="6466777"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5" name="Freeform 696"/>
            <p:cNvSpPr/>
            <p:nvPr/>
          </p:nvSpPr>
          <p:spPr bwMode="auto">
            <a:xfrm>
              <a:off x="625709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6" name="Oval 697"/>
            <p:cNvSpPr>
              <a:spLocks noChangeArrowheads="1"/>
            </p:cNvSpPr>
            <p:nvPr/>
          </p:nvSpPr>
          <p:spPr bwMode="auto">
            <a:xfrm>
              <a:off x="6298592"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7" name="Freeform 698"/>
            <p:cNvSpPr/>
            <p:nvPr/>
          </p:nvSpPr>
          <p:spPr bwMode="auto">
            <a:xfrm>
              <a:off x="5247990"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8" name="Oval 699"/>
            <p:cNvSpPr>
              <a:spLocks noChangeArrowheads="1"/>
            </p:cNvSpPr>
            <p:nvPr/>
          </p:nvSpPr>
          <p:spPr bwMode="auto">
            <a:xfrm>
              <a:off x="5289490"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9" name="Freeform 700"/>
            <p:cNvSpPr/>
            <p:nvPr/>
          </p:nvSpPr>
          <p:spPr bwMode="auto">
            <a:xfrm>
              <a:off x="507980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0" name="Oval 701"/>
            <p:cNvSpPr>
              <a:spLocks noChangeArrowheads="1"/>
            </p:cNvSpPr>
            <p:nvPr/>
          </p:nvSpPr>
          <p:spPr bwMode="auto">
            <a:xfrm>
              <a:off x="5121307"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1" name="Freeform 702"/>
            <p:cNvSpPr/>
            <p:nvPr/>
          </p:nvSpPr>
          <p:spPr bwMode="auto">
            <a:xfrm>
              <a:off x="558435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2" name="Oval 703"/>
            <p:cNvSpPr>
              <a:spLocks noChangeArrowheads="1"/>
            </p:cNvSpPr>
            <p:nvPr/>
          </p:nvSpPr>
          <p:spPr bwMode="auto">
            <a:xfrm>
              <a:off x="5632410" y="2515459"/>
              <a:ext cx="54604"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3" name="Freeform 704"/>
            <p:cNvSpPr/>
            <p:nvPr/>
          </p:nvSpPr>
          <p:spPr bwMode="auto">
            <a:xfrm>
              <a:off x="541617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4" name="Oval 705"/>
            <p:cNvSpPr>
              <a:spLocks noChangeArrowheads="1"/>
            </p:cNvSpPr>
            <p:nvPr/>
          </p:nvSpPr>
          <p:spPr bwMode="auto">
            <a:xfrm>
              <a:off x="5464226" y="2515459"/>
              <a:ext cx="54604"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5" name="Freeform 706"/>
            <p:cNvSpPr/>
            <p:nvPr/>
          </p:nvSpPr>
          <p:spPr bwMode="auto">
            <a:xfrm>
              <a:off x="692327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6" name="Oval 707"/>
            <p:cNvSpPr>
              <a:spLocks noChangeArrowheads="1"/>
            </p:cNvSpPr>
            <p:nvPr/>
          </p:nvSpPr>
          <p:spPr bwMode="auto">
            <a:xfrm>
              <a:off x="6971327"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7" name="Freeform 708"/>
            <p:cNvSpPr/>
            <p:nvPr/>
          </p:nvSpPr>
          <p:spPr bwMode="auto">
            <a:xfrm>
              <a:off x="6755092"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8" name="Oval 709"/>
            <p:cNvSpPr>
              <a:spLocks noChangeArrowheads="1"/>
            </p:cNvSpPr>
            <p:nvPr/>
          </p:nvSpPr>
          <p:spPr bwMode="auto">
            <a:xfrm>
              <a:off x="6803144"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9" name="Freeform 710"/>
            <p:cNvSpPr/>
            <p:nvPr/>
          </p:nvSpPr>
          <p:spPr bwMode="auto">
            <a:xfrm>
              <a:off x="6586907"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1" y="43"/>
                    <a:pt x="11" y="42"/>
                  </a:cubicBezTo>
                  <a:cubicBezTo>
                    <a:pt x="11" y="22"/>
                    <a:pt x="11" y="22"/>
                    <a:pt x="11"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0" name="Oval 711"/>
            <p:cNvSpPr>
              <a:spLocks noChangeArrowheads="1"/>
            </p:cNvSpPr>
            <p:nvPr/>
          </p:nvSpPr>
          <p:spPr bwMode="auto">
            <a:xfrm>
              <a:off x="6634960"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1" name="Freeform 712"/>
            <p:cNvSpPr/>
            <p:nvPr/>
          </p:nvSpPr>
          <p:spPr bwMode="auto">
            <a:xfrm>
              <a:off x="726619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2" name="Oval 713"/>
            <p:cNvSpPr>
              <a:spLocks noChangeArrowheads="1"/>
            </p:cNvSpPr>
            <p:nvPr/>
          </p:nvSpPr>
          <p:spPr bwMode="auto">
            <a:xfrm>
              <a:off x="7307695" y="2912817"/>
              <a:ext cx="58973"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3" name="Freeform 714"/>
            <p:cNvSpPr/>
            <p:nvPr/>
          </p:nvSpPr>
          <p:spPr bwMode="auto">
            <a:xfrm>
              <a:off x="7098011"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4" name="Oval 715"/>
            <p:cNvSpPr>
              <a:spLocks noChangeArrowheads="1"/>
            </p:cNvSpPr>
            <p:nvPr/>
          </p:nvSpPr>
          <p:spPr bwMode="auto">
            <a:xfrm>
              <a:off x="7139512" y="2912817"/>
              <a:ext cx="61158"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5" name="Freeform 716"/>
            <p:cNvSpPr/>
            <p:nvPr/>
          </p:nvSpPr>
          <p:spPr bwMode="auto">
            <a:xfrm>
              <a:off x="692327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6" name="Oval 717"/>
            <p:cNvSpPr>
              <a:spLocks noChangeArrowheads="1"/>
            </p:cNvSpPr>
            <p:nvPr/>
          </p:nvSpPr>
          <p:spPr bwMode="auto">
            <a:xfrm>
              <a:off x="6971327"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7" name="Freeform 718"/>
            <p:cNvSpPr/>
            <p:nvPr/>
          </p:nvSpPr>
          <p:spPr bwMode="auto">
            <a:xfrm>
              <a:off x="6755092"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8" name="Oval 719"/>
            <p:cNvSpPr>
              <a:spLocks noChangeArrowheads="1"/>
            </p:cNvSpPr>
            <p:nvPr/>
          </p:nvSpPr>
          <p:spPr bwMode="auto">
            <a:xfrm>
              <a:off x="6803144"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9" name="Freeform 720"/>
            <p:cNvSpPr/>
            <p:nvPr/>
          </p:nvSpPr>
          <p:spPr bwMode="auto">
            <a:xfrm>
              <a:off x="6586907"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0" name="Oval 721"/>
            <p:cNvSpPr>
              <a:spLocks noChangeArrowheads="1"/>
            </p:cNvSpPr>
            <p:nvPr/>
          </p:nvSpPr>
          <p:spPr bwMode="auto">
            <a:xfrm>
              <a:off x="6634960"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1" name="Freeform 722"/>
            <p:cNvSpPr/>
            <p:nvPr/>
          </p:nvSpPr>
          <p:spPr bwMode="auto">
            <a:xfrm>
              <a:off x="726619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2" name="Oval 723"/>
            <p:cNvSpPr>
              <a:spLocks noChangeArrowheads="1"/>
            </p:cNvSpPr>
            <p:nvPr/>
          </p:nvSpPr>
          <p:spPr bwMode="auto">
            <a:xfrm>
              <a:off x="7307695" y="3301441"/>
              <a:ext cx="58973"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3" name="Freeform 724"/>
            <p:cNvSpPr/>
            <p:nvPr/>
          </p:nvSpPr>
          <p:spPr bwMode="auto">
            <a:xfrm>
              <a:off x="709801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4" name="Oval 725"/>
            <p:cNvSpPr>
              <a:spLocks noChangeArrowheads="1"/>
            </p:cNvSpPr>
            <p:nvPr/>
          </p:nvSpPr>
          <p:spPr bwMode="auto">
            <a:xfrm>
              <a:off x="713951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5" name="Freeform 726"/>
            <p:cNvSpPr/>
            <p:nvPr/>
          </p:nvSpPr>
          <p:spPr bwMode="auto">
            <a:xfrm>
              <a:off x="6088908"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6" name="Oval 727"/>
            <p:cNvSpPr>
              <a:spLocks noChangeArrowheads="1"/>
            </p:cNvSpPr>
            <p:nvPr/>
          </p:nvSpPr>
          <p:spPr bwMode="auto">
            <a:xfrm>
              <a:off x="6130409"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7" name="Freeform 728"/>
            <p:cNvSpPr/>
            <p:nvPr/>
          </p:nvSpPr>
          <p:spPr bwMode="auto">
            <a:xfrm>
              <a:off x="592072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8" name="Oval 729"/>
            <p:cNvSpPr>
              <a:spLocks noChangeArrowheads="1"/>
            </p:cNvSpPr>
            <p:nvPr/>
          </p:nvSpPr>
          <p:spPr bwMode="auto">
            <a:xfrm>
              <a:off x="5962225"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9" name="Freeform 730"/>
            <p:cNvSpPr/>
            <p:nvPr/>
          </p:nvSpPr>
          <p:spPr bwMode="auto">
            <a:xfrm>
              <a:off x="575254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0" name="Oval 731"/>
            <p:cNvSpPr>
              <a:spLocks noChangeArrowheads="1"/>
            </p:cNvSpPr>
            <p:nvPr/>
          </p:nvSpPr>
          <p:spPr bwMode="auto">
            <a:xfrm>
              <a:off x="5794042" y="3301441"/>
              <a:ext cx="54604"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1" name="Freeform 732"/>
            <p:cNvSpPr/>
            <p:nvPr/>
          </p:nvSpPr>
          <p:spPr bwMode="auto">
            <a:xfrm>
              <a:off x="6425276"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2" name="Oval 733"/>
            <p:cNvSpPr>
              <a:spLocks noChangeArrowheads="1"/>
            </p:cNvSpPr>
            <p:nvPr/>
          </p:nvSpPr>
          <p:spPr bwMode="auto">
            <a:xfrm>
              <a:off x="6466777"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3" name="Freeform 734"/>
            <p:cNvSpPr/>
            <p:nvPr/>
          </p:nvSpPr>
          <p:spPr bwMode="auto">
            <a:xfrm>
              <a:off x="6257093"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4" name="Oval 735"/>
            <p:cNvSpPr>
              <a:spLocks noChangeArrowheads="1"/>
            </p:cNvSpPr>
            <p:nvPr/>
          </p:nvSpPr>
          <p:spPr bwMode="auto">
            <a:xfrm>
              <a:off x="629859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5" name="Freeform 736"/>
            <p:cNvSpPr/>
            <p:nvPr/>
          </p:nvSpPr>
          <p:spPr bwMode="auto">
            <a:xfrm>
              <a:off x="692327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6" name="Oval 737"/>
            <p:cNvSpPr>
              <a:spLocks noChangeArrowheads="1"/>
            </p:cNvSpPr>
            <p:nvPr/>
          </p:nvSpPr>
          <p:spPr bwMode="auto">
            <a:xfrm>
              <a:off x="6971327"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7" name="Freeform 738"/>
            <p:cNvSpPr/>
            <p:nvPr/>
          </p:nvSpPr>
          <p:spPr bwMode="auto">
            <a:xfrm>
              <a:off x="6755092"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8" name="Oval 739"/>
            <p:cNvSpPr>
              <a:spLocks noChangeArrowheads="1"/>
            </p:cNvSpPr>
            <p:nvPr/>
          </p:nvSpPr>
          <p:spPr bwMode="auto">
            <a:xfrm>
              <a:off x="6803144"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9" name="Freeform 740"/>
            <p:cNvSpPr/>
            <p:nvPr/>
          </p:nvSpPr>
          <p:spPr bwMode="auto">
            <a:xfrm>
              <a:off x="6586907"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0" name="Oval 741"/>
            <p:cNvSpPr>
              <a:spLocks noChangeArrowheads="1"/>
            </p:cNvSpPr>
            <p:nvPr/>
          </p:nvSpPr>
          <p:spPr bwMode="auto">
            <a:xfrm>
              <a:off x="6634960"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1" name="Freeform 742"/>
            <p:cNvSpPr/>
            <p:nvPr/>
          </p:nvSpPr>
          <p:spPr bwMode="auto">
            <a:xfrm>
              <a:off x="726619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2" name="Oval 743"/>
            <p:cNvSpPr>
              <a:spLocks noChangeArrowheads="1"/>
            </p:cNvSpPr>
            <p:nvPr/>
          </p:nvSpPr>
          <p:spPr bwMode="auto">
            <a:xfrm>
              <a:off x="7307695" y="3685699"/>
              <a:ext cx="58973"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3" name="Freeform 744"/>
            <p:cNvSpPr/>
            <p:nvPr/>
          </p:nvSpPr>
          <p:spPr bwMode="auto">
            <a:xfrm>
              <a:off x="7098011"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4" name="Oval 745"/>
            <p:cNvSpPr>
              <a:spLocks noChangeArrowheads="1"/>
            </p:cNvSpPr>
            <p:nvPr/>
          </p:nvSpPr>
          <p:spPr bwMode="auto">
            <a:xfrm>
              <a:off x="7139512"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5" name="Freeform 746"/>
            <p:cNvSpPr/>
            <p:nvPr/>
          </p:nvSpPr>
          <p:spPr bwMode="auto">
            <a:xfrm>
              <a:off x="6425276"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6" name="Oval 747"/>
            <p:cNvSpPr>
              <a:spLocks noChangeArrowheads="1"/>
            </p:cNvSpPr>
            <p:nvPr/>
          </p:nvSpPr>
          <p:spPr bwMode="auto">
            <a:xfrm>
              <a:off x="6466777"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7" name="TextBox 291"/>
            <p:cNvSpPr txBox="1"/>
            <p:nvPr/>
          </p:nvSpPr>
          <p:spPr bwMode="auto">
            <a:xfrm>
              <a:off x="7533726" y="2564716"/>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8" name="TextBox 292"/>
            <p:cNvSpPr txBox="1"/>
            <p:nvPr/>
          </p:nvSpPr>
          <p:spPr bwMode="auto">
            <a:xfrm>
              <a:off x="7533726" y="2968477"/>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9" name="TextBox 293"/>
            <p:cNvSpPr txBox="1"/>
            <p:nvPr/>
          </p:nvSpPr>
          <p:spPr bwMode="auto">
            <a:xfrm>
              <a:off x="7533726" y="3360363"/>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0" name="TextBox 294"/>
            <p:cNvSpPr txBox="1"/>
            <p:nvPr/>
          </p:nvSpPr>
          <p:spPr bwMode="auto">
            <a:xfrm>
              <a:off x="7533726" y="3764124"/>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21" name="TextBox 302"/>
          <p:cNvSpPr txBox="1"/>
          <p:nvPr/>
        </p:nvSpPr>
        <p:spPr>
          <a:xfrm>
            <a:off x="4615541" y="4235128"/>
            <a:ext cx="829074" cy="40011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smtClean="0">
                <a:solidFill>
                  <a:prstClr val="white"/>
                </a:solidFill>
              </a:rPr>
              <a:t>65%</a:t>
            </a:r>
            <a:endParaRPr lang="zh-CN" altLang="en-US" sz="2000">
              <a:solidFill>
                <a:prstClr val="white"/>
              </a:solidFill>
            </a:endParaRPr>
          </a:p>
        </p:txBody>
      </p:sp>
      <p:sp>
        <p:nvSpPr>
          <p:cNvPr id="122" name="TextBox 304"/>
          <p:cNvSpPr txBox="1"/>
          <p:nvPr/>
        </p:nvSpPr>
        <p:spPr>
          <a:xfrm>
            <a:off x="6384964" y="4235128"/>
            <a:ext cx="829074" cy="40011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smtClean="0">
                <a:solidFill>
                  <a:prstClr val="white"/>
                </a:solidFill>
              </a:rPr>
              <a:t>35%</a:t>
            </a:r>
            <a:endParaRPr lang="zh-CN" altLang="en-US" sz="2000">
              <a:solidFill>
                <a:prstClr val="white"/>
              </a:solidFill>
            </a:endParaRPr>
          </a:p>
        </p:txBody>
      </p:sp>
      <p:graphicFrame>
        <p:nvGraphicFramePr>
          <p:cNvPr id="123" name="Chart 4"/>
          <p:cNvGraphicFramePr/>
          <p:nvPr/>
        </p:nvGraphicFramePr>
        <p:xfrm>
          <a:off x="3930921" y="1791327"/>
          <a:ext cx="3684872" cy="2012324"/>
        </p:xfrm>
        <a:graphic>
          <a:graphicData uri="http://schemas.openxmlformats.org/drawingml/2006/chart">
            <c:chart xmlns:c="http://schemas.openxmlformats.org/drawingml/2006/chart" xmlns:r="http://schemas.openxmlformats.org/officeDocument/2006/relationships" r:id="rId1"/>
          </a:graphicData>
        </a:graphic>
      </p:graphicFrame>
      <p:sp>
        <p:nvSpPr>
          <p:cNvPr id="124" name="文本框 123"/>
          <p:cNvSpPr txBox="1"/>
          <p:nvPr/>
        </p:nvSpPr>
        <p:spPr>
          <a:xfrm>
            <a:off x="3994249"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5" name="文本框 124"/>
          <p:cNvSpPr txBox="1"/>
          <p:nvPr/>
        </p:nvSpPr>
        <p:spPr>
          <a:xfrm>
            <a:off x="4576262"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6" name="文本框 125"/>
          <p:cNvSpPr txBox="1"/>
          <p:nvPr/>
        </p:nvSpPr>
        <p:spPr>
          <a:xfrm>
            <a:off x="5174337"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7" name="文本框 126"/>
          <p:cNvSpPr txBox="1"/>
          <p:nvPr/>
        </p:nvSpPr>
        <p:spPr>
          <a:xfrm>
            <a:off x="5751570"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8" name="文本框 127"/>
          <p:cNvSpPr txBox="1"/>
          <p:nvPr/>
        </p:nvSpPr>
        <p:spPr>
          <a:xfrm>
            <a:off x="6324603"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9" name="文本框 128"/>
          <p:cNvSpPr txBox="1"/>
          <p:nvPr/>
        </p:nvSpPr>
        <p:spPr>
          <a:xfrm>
            <a:off x="6901836"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pic>
        <p:nvPicPr>
          <p:cNvPr id="130"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245" y="1920808"/>
            <a:ext cx="3248911" cy="2714429"/>
          </a:xfrm>
          <a:prstGeom prst="rect">
            <a:avLst/>
          </a:prstGeom>
          <a:ln w="38100" cap="sq">
            <a:noFill/>
            <a:prstDash val="solid"/>
            <a:miter lim="800000"/>
            <a:headEnd/>
            <a:tailEnd/>
          </a:ln>
          <a:effectLst/>
        </p:spPr>
      </p:pic>
      <p:sp>
        <p:nvSpPr>
          <p:cNvPr id="131" name="文本框 130"/>
          <p:cNvSpPr txBox="1"/>
          <p:nvPr/>
        </p:nvSpPr>
        <p:spPr>
          <a:xfrm>
            <a:off x="1291172" y="212744"/>
            <a:ext cx="3262432"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优秀事迹汇报</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132" name="图片 13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133" name="矩形 132"/>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2</a:t>
            </a:r>
            <a:endParaRPr lang="zh-CN" altLang="en-US" sz="3600">
              <a:solidFill>
                <a:srgbClr val="C00000"/>
              </a:solidFill>
              <a:latin typeface="Broadway" panose="04040905080B02020502" pitchFamily="82" charset="0"/>
            </a:endParaRPr>
          </a:p>
        </p:txBody>
      </p:sp>
      <p:pic>
        <p:nvPicPr>
          <p:cNvPr id="134" name="图片 133"/>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1000"/>
                                        <p:tgtEl>
                                          <p:spTgt spid="121"/>
                                        </p:tgtEl>
                                      </p:cBhvr>
                                    </p:animEffect>
                                    <p:anim calcmode="lin" valueType="num">
                                      <p:cBhvr>
                                        <p:cTn id="44" dur="1000" fill="hold"/>
                                        <p:tgtEl>
                                          <p:spTgt spid="121"/>
                                        </p:tgtEl>
                                        <p:attrNameLst>
                                          <p:attrName>ppt_x</p:attrName>
                                        </p:attrNameLst>
                                      </p:cBhvr>
                                      <p:tavLst>
                                        <p:tav tm="0">
                                          <p:val>
                                            <p:strVal val="#ppt_x"/>
                                          </p:val>
                                        </p:tav>
                                        <p:tav tm="100000">
                                          <p:val>
                                            <p:strVal val="#ppt_x"/>
                                          </p:val>
                                        </p:tav>
                                      </p:tavLst>
                                    </p:anim>
                                    <p:anim calcmode="lin" valueType="num">
                                      <p:cBhvr>
                                        <p:cTn id="45" dur="1000" fill="hold"/>
                                        <p:tgtEl>
                                          <p:spTgt spid="1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1+#ppt_w/2"/>
                                          </p:val>
                                        </p:tav>
                                        <p:tav tm="100000">
                                          <p:val>
                                            <p:strVal val="#ppt_x"/>
                                          </p:val>
                                        </p:tav>
                                      </p:tavLst>
                                    </p:anim>
                                    <p:anim calcmode="lin" valueType="num">
                                      <p:cBhvr additive="base">
                                        <p:cTn id="61" dur="500" fill="hold"/>
                                        <p:tgtEl>
                                          <p:spTgt spid="46"/>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1" accel="20000" fill="hold" grpId="0" nodeType="afterEffect">
                                  <p:stCondLst>
                                    <p:cond delay="0"/>
                                  </p:stCondLst>
                                  <p:childTnLst>
                                    <p:set>
                                      <p:cBhvr>
                                        <p:cTn id="64" dur="1" fill="hold">
                                          <p:stCondLst>
                                            <p:cond delay="0"/>
                                          </p:stCondLst>
                                        </p:cTn>
                                        <p:tgtEl>
                                          <p:spTgt spid="133"/>
                                        </p:tgtEl>
                                        <p:attrNameLst>
                                          <p:attrName>style.visibility</p:attrName>
                                        </p:attrNameLst>
                                      </p:cBhvr>
                                      <p:to>
                                        <p:strVal val="visible"/>
                                      </p:to>
                                    </p:set>
                                    <p:anim calcmode="lin" valueType="num">
                                      <p:cBhvr additive="base">
                                        <p:cTn id="65" dur="1000" fill="hold"/>
                                        <p:tgtEl>
                                          <p:spTgt spid="133"/>
                                        </p:tgtEl>
                                        <p:attrNameLst>
                                          <p:attrName>ppt_x</p:attrName>
                                        </p:attrNameLst>
                                      </p:cBhvr>
                                      <p:tavLst>
                                        <p:tav tm="0">
                                          <p:val>
                                            <p:strVal val="#ppt_x"/>
                                          </p:val>
                                        </p:tav>
                                        <p:tav tm="100000">
                                          <p:val>
                                            <p:strVal val="#ppt_x"/>
                                          </p:val>
                                        </p:tav>
                                      </p:tavLst>
                                    </p:anim>
                                    <p:anim calcmode="lin" valueType="num">
                                      <p:cBhvr additive="base">
                                        <p:cTn id="66" dur="1000" fill="hold"/>
                                        <p:tgtEl>
                                          <p:spTgt spid="133"/>
                                        </p:tgtEl>
                                        <p:attrNameLst>
                                          <p:attrName>ppt_y</p:attrName>
                                        </p:attrNameLst>
                                      </p:cBhvr>
                                      <p:tavLst>
                                        <p:tav tm="0">
                                          <p:val>
                                            <p:strVal val="0-#ppt_h/2"/>
                                          </p:val>
                                        </p:tav>
                                        <p:tav tm="100000">
                                          <p:val>
                                            <p:strVal val="#ppt_y"/>
                                          </p:val>
                                        </p:tav>
                                      </p:tavLst>
                                    </p:anim>
                                  </p:childTnLst>
                                </p:cTn>
                              </p:par>
                              <p:par>
                                <p:cTn id="67" presetID="14" presetClass="entr" presetSubtype="10" fill="hold" grpId="0" nodeType="withEffect">
                                  <p:stCondLst>
                                    <p:cond delay="500"/>
                                  </p:stCondLst>
                                  <p:childTnLst>
                                    <p:set>
                                      <p:cBhvr>
                                        <p:cTn id="68" dur="1" fill="hold">
                                          <p:stCondLst>
                                            <p:cond delay="0"/>
                                          </p:stCondLst>
                                        </p:cTn>
                                        <p:tgtEl>
                                          <p:spTgt spid="131"/>
                                        </p:tgtEl>
                                        <p:attrNameLst>
                                          <p:attrName>style.visibility</p:attrName>
                                        </p:attrNameLst>
                                      </p:cBhvr>
                                      <p:to>
                                        <p:strVal val="visible"/>
                                      </p:to>
                                    </p:set>
                                    <p:animEffect transition="in" filter="randombar(horizontal)">
                                      <p:cBhvr>
                                        <p:cTn id="6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p:bldP spid="121" grpId="0"/>
      <p:bldP spid="122" grpId="0"/>
      <p:bldGraphic spid="123" grpId="0">
        <p:bldAsOne/>
      </p:bldGraphic>
      <p:bldP spid="131" grpId="0"/>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01476" y="1938678"/>
            <a:ext cx="732748" cy="2540831"/>
            <a:chOff x="1475656" y="1294656"/>
            <a:chExt cx="977223" cy="3790530"/>
          </a:xfrm>
        </p:grpSpPr>
        <p:sp>
          <p:nvSpPr>
            <p:cNvPr id="23" name="矩形 27"/>
            <p:cNvSpPr/>
            <p:nvPr/>
          </p:nvSpPr>
          <p:spPr>
            <a:xfrm>
              <a:off x="1475656" y="1294656"/>
              <a:ext cx="977223" cy="3790530"/>
            </a:xfrm>
            <a:custGeom>
              <a:avLst/>
              <a:gdLst>
                <a:gd name="connsiteX0" fmla="*/ 1512168 w 1578590"/>
                <a:gd name="connsiteY0" fmla="*/ 4025639 h 4025639"/>
                <a:gd name="connsiteX1" fmla="*/ 0 w 1578590"/>
                <a:gd name="connsiteY1" fmla="*/ 4025639 h 4025639"/>
                <a:gd name="connsiteX2" fmla="*/ 0 w 1578590"/>
                <a:gd name="connsiteY2" fmla="*/ 0 h 4025639"/>
                <a:gd name="connsiteX3" fmla="*/ 1578590 w 1578590"/>
                <a:gd name="connsiteY3" fmla="*/ 847 h 4025639"/>
                <a:gd name="connsiteX4" fmla="*/ 1603608 w 1603608"/>
                <a:gd name="connsiteY4" fmla="*/ 91440 h 4025639"/>
              </a:gdLst>
              <a:ahLst/>
              <a:cxnLst>
                <a:cxn ang="0">
                  <a:pos x="connsiteX0" y="connsiteY0"/>
                </a:cxn>
                <a:cxn ang="0">
                  <a:pos x="connsiteX1" y="connsiteY1"/>
                </a:cxn>
                <a:cxn ang="0">
                  <a:pos x="connsiteX2" y="connsiteY2"/>
                </a:cxn>
                <a:cxn ang="0">
                  <a:pos x="connsiteX3" y="connsiteY3"/>
                </a:cxn>
              </a:cxnLst>
              <a:rect l="l" t="t" r="r" b="b"/>
              <a:pathLst>
                <a:path w="1578590" h="4025639">
                  <a:moveTo>
                    <a:pt x="1512168" y="4025639"/>
                  </a:moveTo>
                  <a:lnTo>
                    <a:pt x="0" y="4025639"/>
                  </a:lnTo>
                  <a:lnTo>
                    <a:pt x="0" y="0"/>
                  </a:lnTo>
                  <a:lnTo>
                    <a:pt x="1578590" y="84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cxnSp>
          <p:nvCxnSpPr>
            <p:cNvPr id="24" name="直接连接符 23"/>
            <p:cNvCxnSpPr/>
            <p:nvPr/>
          </p:nvCxnSpPr>
          <p:spPr>
            <a:xfrm>
              <a:off x="1475656" y="3101846"/>
              <a:ext cx="86409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TextBox 9"/>
          <p:cNvSpPr txBox="1"/>
          <p:nvPr/>
        </p:nvSpPr>
        <p:spPr>
          <a:xfrm>
            <a:off x="2659299" y="2276686"/>
            <a:ext cx="4189721" cy="549061"/>
          </a:xfrm>
          <a:prstGeom prst="rect">
            <a:avLst/>
          </a:prstGeom>
          <a:noFill/>
        </p:spPr>
        <p:txBody>
          <a:bodyPr wrap="square" rtlCol="0">
            <a:spAutoFit/>
          </a:bodyPr>
          <a:lstStyle/>
          <a:p>
            <a:pPr>
              <a:lnSpc>
                <a:spcPct val="13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是体现公司价值创造成果的最直接的效益指标。如投资资本回报率、息税前利润等。</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687415" y="1763151"/>
            <a:ext cx="5593554" cy="441085"/>
            <a:chOff x="3099904" y="1452479"/>
            <a:chExt cx="7459798" cy="588250"/>
          </a:xfrm>
        </p:grpSpPr>
        <p:sp>
          <p:nvSpPr>
            <p:cNvPr id="38" name="矩形 1"/>
            <p:cNvSpPr/>
            <p:nvPr/>
          </p:nvSpPr>
          <p:spPr>
            <a:xfrm>
              <a:off x="3099904" y="1452479"/>
              <a:ext cx="7459798" cy="588250"/>
            </a:xfrm>
            <a:custGeom>
              <a:avLst/>
              <a:gdLst>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39" name="TextBox 61"/>
            <p:cNvSpPr txBox="1"/>
            <p:nvPr/>
          </p:nvSpPr>
          <p:spPr>
            <a:xfrm>
              <a:off x="4373288" y="1527970"/>
              <a:ext cx="4607455" cy="492557"/>
            </a:xfrm>
            <a:prstGeom prst="rect">
              <a:avLst/>
            </a:prstGeom>
            <a:noFill/>
          </p:spPr>
          <p:txBody>
            <a:bodyPr wrap="non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a:solidFill>
                    <a:schemeClr val="bg1"/>
                  </a:solidFill>
                  <a:latin typeface="微软雅黑" panose="020B0503020204020204" pitchFamily="34" charset="-122"/>
                  <a:ea typeface="微软雅黑" panose="020B0503020204020204" pitchFamily="34" charset="-122"/>
                </a:rPr>
                <a:t>50%</a:t>
              </a:r>
              <a:r>
                <a:rPr lang="zh-CN" altLang="en-US" sz="1800" b="1">
                  <a:solidFill>
                    <a:schemeClr val="bg1"/>
                  </a:solidFill>
                  <a:latin typeface="微软雅黑" panose="020B0503020204020204" pitchFamily="34" charset="-122"/>
                  <a:ea typeface="微软雅黑" panose="020B0503020204020204" pitchFamily="34" charset="-122"/>
                </a:rPr>
                <a:t>）</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957385" y="1518002"/>
            <a:ext cx="640647" cy="677097"/>
            <a:chOff x="3459946" y="1125538"/>
            <a:chExt cx="854394" cy="903005"/>
          </a:xfrm>
        </p:grpSpPr>
        <p:sp>
          <p:nvSpPr>
            <p:cNvPr id="41" name="等腰三角形 40"/>
            <p:cNvSpPr/>
            <p:nvPr/>
          </p:nvSpPr>
          <p:spPr>
            <a:xfrm flipV="1">
              <a:off x="3459946" y="12073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a:p>
          </p:txBody>
        </p:sp>
        <p:sp>
          <p:nvSpPr>
            <p:cNvPr id="42" name="TextBox 62"/>
            <p:cNvSpPr txBox="1"/>
            <p:nvPr/>
          </p:nvSpPr>
          <p:spPr>
            <a:xfrm>
              <a:off x="3615683" y="1125538"/>
              <a:ext cx="530611" cy="738664"/>
            </a:xfrm>
            <a:prstGeom prst="rect">
              <a:avLst/>
            </a:prstGeom>
            <a:noFill/>
          </p:spPr>
          <p:txBody>
            <a:bodyPr wrap="none" rtlCol="0">
              <a:spAutoFit/>
            </a:bodyPr>
            <a:lstStyle/>
            <a:p>
              <a:r>
                <a:rPr lang="en-US" altLang="zh-CN" sz="3000" b="1">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30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3" name="TextBox 65"/>
          <p:cNvSpPr txBox="1"/>
          <p:nvPr/>
        </p:nvSpPr>
        <p:spPr>
          <a:xfrm>
            <a:off x="2659300" y="3507264"/>
            <a:ext cx="4189722" cy="549061"/>
          </a:xfrm>
          <a:prstGeom prst="rect">
            <a:avLst/>
          </a:prstGeom>
          <a:noFill/>
        </p:spPr>
        <p:txBody>
          <a:bodyPr wrap="square" rtlCol="0">
            <a:spAutoFit/>
          </a:bodyPr>
          <a:lstStyle/>
          <a:p>
            <a:pPr>
              <a:lnSpc>
                <a:spcPct val="13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为实现公司价值增长的重要营运操作控制活动的效果。如行政管理费用、大客户投诉次数等。</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687415" y="2993730"/>
            <a:ext cx="5593554" cy="441085"/>
            <a:chOff x="3099904" y="3252679"/>
            <a:chExt cx="7459798" cy="588250"/>
          </a:xfrm>
        </p:grpSpPr>
        <p:sp>
          <p:nvSpPr>
            <p:cNvPr id="45" name="矩形 1"/>
            <p:cNvSpPr/>
            <p:nvPr/>
          </p:nvSpPr>
          <p:spPr>
            <a:xfrm>
              <a:off x="3099904" y="3252679"/>
              <a:ext cx="7459798" cy="588250"/>
            </a:xfrm>
            <a:custGeom>
              <a:avLst/>
              <a:gdLst>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46" name="TextBox 66"/>
            <p:cNvSpPr txBox="1"/>
            <p:nvPr/>
          </p:nvSpPr>
          <p:spPr>
            <a:xfrm>
              <a:off x="4373288" y="3340286"/>
              <a:ext cx="4607455" cy="492557"/>
            </a:xfrm>
            <a:prstGeom prst="rect">
              <a:avLst/>
            </a:prstGeom>
            <a:noFill/>
          </p:spPr>
          <p:txBody>
            <a:bodyPr wrap="non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a:solidFill>
                    <a:schemeClr val="bg1"/>
                  </a:solidFill>
                  <a:latin typeface="微软雅黑" panose="020B0503020204020204" pitchFamily="34" charset="-122"/>
                  <a:ea typeface="微软雅黑" panose="020B0503020204020204" pitchFamily="34" charset="-122"/>
                </a:rPr>
                <a:t>30%</a:t>
              </a:r>
              <a:r>
                <a:rPr lang="zh-CN" altLang="en-US" sz="1800" b="1">
                  <a:solidFill>
                    <a:schemeClr val="bg1"/>
                  </a:solidFill>
                  <a:latin typeface="微软雅黑" panose="020B0503020204020204" pitchFamily="34" charset="-122"/>
                  <a:ea typeface="微软雅黑" panose="020B0503020204020204" pitchFamily="34" charset="-122"/>
                </a:rPr>
                <a:t>）</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957385" y="2748581"/>
            <a:ext cx="640647" cy="677097"/>
            <a:chOff x="3459946" y="2925738"/>
            <a:chExt cx="854394" cy="903005"/>
          </a:xfrm>
        </p:grpSpPr>
        <p:sp>
          <p:nvSpPr>
            <p:cNvPr id="48" name="等腰三角形 47"/>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a:p>
          </p:txBody>
        </p:sp>
        <p:sp>
          <p:nvSpPr>
            <p:cNvPr id="49" name="TextBox 67"/>
            <p:cNvSpPr txBox="1"/>
            <p:nvPr/>
          </p:nvSpPr>
          <p:spPr>
            <a:xfrm>
              <a:off x="3650853" y="2925738"/>
              <a:ext cx="530611" cy="738664"/>
            </a:xfrm>
            <a:prstGeom prst="rect">
              <a:avLst/>
            </a:prstGeom>
            <a:noFill/>
          </p:spPr>
          <p:txBody>
            <a:bodyPr wrap="none" rtlCol="0">
              <a:spAutoFit/>
            </a:bodyPr>
            <a:lstStyle/>
            <a:p>
              <a:r>
                <a:rPr lang="en-US" altLang="zh-CN" sz="3000" b="1">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30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0" name="TextBox 23"/>
          <p:cNvSpPr txBox="1"/>
          <p:nvPr/>
        </p:nvSpPr>
        <p:spPr>
          <a:xfrm>
            <a:off x="2659300" y="4773151"/>
            <a:ext cx="4189722" cy="549061"/>
          </a:xfrm>
          <a:prstGeom prst="rect">
            <a:avLst/>
          </a:prstGeom>
          <a:noFill/>
        </p:spPr>
        <p:txBody>
          <a:bodyPr wrap="square" rtlCol="0">
            <a:spAutoFit/>
          </a:bodyPr>
          <a:lstStyle/>
          <a:p>
            <a:pPr>
              <a:lnSpc>
                <a:spcPct val="13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用来评估员工管理、激励与职业发展等保持公司长期稳定发展的能力。如员工人数控制、员工满意度等。</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687415" y="4235582"/>
            <a:ext cx="5593554" cy="444107"/>
            <a:chOff x="3099904" y="5020823"/>
            <a:chExt cx="7459798" cy="592280"/>
          </a:xfrm>
        </p:grpSpPr>
        <p:sp>
          <p:nvSpPr>
            <p:cNvPr id="52" name="矩形 1"/>
            <p:cNvSpPr/>
            <p:nvPr/>
          </p:nvSpPr>
          <p:spPr>
            <a:xfrm>
              <a:off x="3099904" y="5020823"/>
              <a:ext cx="7459798" cy="588250"/>
            </a:xfrm>
            <a:custGeom>
              <a:avLst/>
              <a:gdLst>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53" name="TextBox 24"/>
            <p:cNvSpPr txBox="1"/>
            <p:nvPr/>
          </p:nvSpPr>
          <p:spPr>
            <a:xfrm>
              <a:off x="4373288" y="5120546"/>
              <a:ext cx="4607455" cy="492557"/>
            </a:xfrm>
            <a:prstGeom prst="rect">
              <a:avLst/>
            </a:prstGeom>
            <a:noFill/>
          </p:spPr>
          <p:txBody>
            <a:bodyPr wrap="non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a:solidFill>
                    <a:schemeClr val="bg1"/>
                  </a:solidFill>
                  <a:latin typeface="微软雅黑" panose="020B0503020204020204" pitchFamily="34" charset="-122"/>
                  <a:ea typeface="微软雅黑" panose="020B0503020204020204" pitchFamily="34" charset="-122"/>
                </a:rPr>
                <a:t>20%</a:t>
              </a:r>
              <a:r>
                <a:rPr lang="zh-CN" altLang="en-US" sz="1800" b="1">
                  <a:solidFill>
                    <a:schemeClr val="bg1"/>
                  </a:solidFill>
                  <a:latin typeface="微软雅黑" panose="020B0503020204020204" pitchFamily="34" charset="-122"/>
                  <a:ea typeface="微软雅黑" panose="020B0503020204020204" pitchFamily="34" charset="-122"/>
                </a:rPr>
                <a:t>）</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957385" y="3990431"/>
            <a:ext cx="640647" cy="677097"/>
            <a:chOff x="3459946" y="4693882"/>
            <a:chExt cx="854394" cy="903005"/>
          </a:xfrm>
        </p:grpSpPr>
        <p:sp>
          <p:nvSpPr>
            <p:cNvPr id="55" name="等腰三角形 54"/>
            <p:cNvSpPr/>
            <p:nvPr/>
          </p:nvSpPr>
          <p:spPr>
            <a:xfrm flipV="1">
              <a:off x="3459946" y="4775741"/>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a:p>
          </p:txBody>
        </p:sp>
        <p:sp>
          <p:nvSpPr>
            <p:cNvPr id="56" name="TextBox 25"/>
            <p:cNvSpPr txBox="1"/>
            <p:nvPr/>
          </p:nvSpPr>
          <p:spPr>
            <a:xfrm>
              <a:off x="3650853" y="4693882"/>
              <a:ext cx="530611" cy="738664"/>
            </a:xfrm>
            <a:prstGeom prst="rect">
              <a:avLst/>
            </a:prstGeom>
            <a:noFill/>
          </p:spPr>
          <p:txBody>
            <a:bodyPr wrap="none" rtlCol="0">
              <a:spAutoFit/>
            </a:bodyPr>
            <a:lstStyle/>
            <a:p>
              <a:r>
                <a:rPr lang="en-US" altLang="zh-CN" sz="3000" b="1">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30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7" name="TextBox 31"/>
          <p:cNvSpPr txBox="1"/>
          <p:nvPr/>
        </p:nvSpPr>
        <p:spPr>
          <a:xfrm>
            <a:off x="593612" y="1939629"/>
            <a:ext cx="553870" cy="2692856"/>
          </a:xfrm>
          <a:prstGeom prst="rect">
            <a:avLst/>
          </a:prstGeom>
          <a:noFill/>
        </p:spPr>
        <p:txBody>
          <a:bodyPr vert="eaVert" wrap="square" rtlCol="0">
            <a:spAutoFit/>
          </a:bodyPr>
          <a:lstStyle/>
          <a:p>
            <a:pPr algn="ctr"/>
            <a:r>
              <a:rPr lang="en-US" altLang="zh-CN" sz="2400" b="1">
                <a:solidFill>
                  <a:srgbClr val="C00000"/>
                </a:solidFill>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标题内容 </a:t>
            </a:r>
            <a:r>
              <a:rPr lang="en-US" altLang="zh-CN" sz="2400" b="1">
                <a:solidFill>
                  <a:srgbClr val="C00000"/>
                </a:solidFill>
                <a:latin typeface="微软雅黑" panose="020B0503020204020204" pitchFamily="34" charset="-122"/>
                <a:ea typeface="微软雅黑" panose="020B0503020204020204" pitchFamily="34" charset="-122"/>
              </a:rPr>
              <a:t>]</a:t>
            </a:r>
            <a:endParaRPr lang="zh-CN" altLang="en-US" sz="2400" b="1">
              <a:solidFill>
                <a:srgbClr val="C00000"/>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78670" y="1629699"/>
            <a:ext cx="3887534" cy="1649066"/>
          </a:xfrm>
          <a:prstGeom prst="rect">
            <a:avLst/>
          </a:prstGeom>
          <a:ln w="38100" cap="sq">
            <a:noFill/>
            <a:prstDash val="solid"/>
            <a:miter lim="800000"/>
            <a:headEnd/>
            <a:tailEnd/>
          </a:ln>
          <a:effectLst/>
        </p:spPr>
      </p:pic>
      <p:pic>
        <p:nvPicPr>
          <p:cNvPr id="59"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8670" y="3562805"/>
            <a:ext cx="3887534" cy="1662424"/>
          </a:xfrm>
          <a:prstGeom prst="rect">
            <a:avLst/>
          </a:prstGeom>
          <a:ln w="38100" cap="sq">
            <a:noFill/>
            <a:prstDash val="solid"/>
            <a:miter lim="800000"/>
            <a:headEnd/>
            <a:tailEnd/>
          </a:ln>
          <a:effectLst/>
        </p:spPr>
      </p:pic>
      <p:sp>
        <p:nvSpPr>
          <p:cNvPr id="70" name="文本框 69"/>
          <p:cNvSpPr txBox="1"/>
          <p:nvPr/>
        </p:nvSpPr>
        <p:spPr>
          <a:xfrm>
            <a:off x="1291172" y="212744"/>
            <a:ext cx="3262432"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优秀事迹汇报</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71" name="图片 7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72" name="矩形 71"/>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2</a:t>
            </a:r>
            <a:endParaRPr lang="zh-CN" altLang="en-US" sz="3600">
              <a:solidFill>
                <a:srgbClr val="C00000"/>
              </a:solidFill>
              <a:latin typeface="Broadway" panose="04040905080B02020502" pitchFamily="82" charset="0"/>
            </a:endParaRPr>
          </a:p>
        </p:txBody>
      </p:sp>
      <p:pic>
        <p:nvPicPr>
          <p:cNvPr id="73" name="图片 72"/>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0-#ppt_h/2"/>
                                          </p:val>
                                        </p:tav>
                                        <p:tav tm="100000">
                                          <p:val>
                                            <p:strVal val="#ppt_y"/>
                                          </p:val>
                                        </p:tav>
                                      </p:tavLst>
                                    </p:anim>
                                  </p:childTnLst>
                                </p:cTn>
                              </p:par>
                              <p:par>
                                <p:cTn id="9" presetID="14" presetClass="entr" presetSubtype="10" fill="hold" grpId="0" nodeType="withEffect">
                                  <p:stCondLst>
                                    <p:cond delay="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Lst>
  </p:timing>
</p:sld>
</file>

<file path=ppt/tags/tag1.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2308</Words>
  <Application>WPS 演示</Application>
  <PresentationFormat>自定义</PresentationFormat>
  <Paragraphs>268</Paragraphs>
  <Slides>19</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方正粗宋简体</vt:lpstr>
      <vt:lpstr>华文行楷</vt:lpstr>
      <vt:lpstr>Broadway</vt:lpstr>
      <vt:lpstr>Gabriola</vt:lpstr>
      <vt:lpstr>方正清刻本悦宋简体</vt:lpstr>
      <vt:lpstr>微软雅黑</vt:lpstr>
      <vt:lpstr>Impact</vt:lpstr>
      <vt:lpstr>Meiryo</vt:lpstr>
      <vt:lpstr>Yu Gothic UI</vt:lpstr>
      <vt:lpstr>Arial Narrow</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xiaoke</cp:lastModifiedBy>
  <cp:revision>63</cp:revision>
  <dcterms:created xsi:type="dcterms:W3CDTF">2018-03-27T05:40:00Z</dcterms:created>
  <dcterms:modified xsi:type="dcterms:W3CDTF">2020-04-14T15:10:26Z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