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C2E"/>
    <a:srgbClr val="D16289"/>
    <a:srgbClr val="CC2D42"/>
    <a:srgbClr val="C94953"/>
    <a:srgbClr val="94A858"/>
    <a:srgbClr val="79B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60"/>
  </p:normalViewPr>
  <p:slideViewPr>
    <p:cSldViewPr>
      <p:cViewPr varScale="1">
        <p:scale>
          <a:sx n="84" d="100"/>
          <a:sy n="84" d="100"/>
        </p:scale>
        <p:origin x="62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C2D42"/>
            </a:solidFill>
          </c:spPr>
          <c:dPt>
            <c:idx val="0"/>
            <c:bubble3D val="0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B-4914-A20B-D78500FDEAA7}"/>
              </c:ext>
            </c:extLst>
          </c:dPt>
          <c:dPt>
            <c:idx val="1"/>
            <c:bubble3D val="0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B-4914-A20B-D78500FDEAA7}"/>
              </c:ext>
            </c:extLst>
          </c:dPt>
          <c:dPt>
            <c:idx val="2"/>
            <c:bubble3D val="0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5B-4914-A20B-D78500FDEAA7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5B-4914-A20B-D78500FDE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3ADE-CB76-466D-A132-81F9BD1505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7A57-5639-4FE9-B677-4C54AAA11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27A57-5639-4FE9-B677-4C54AAA118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www.photo.ccoo.cn/bbs/20071123/2007112312230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7" b="8574"/>
          <a:stretch>
            <a:fillRect/>
          </a:stretch>
        </p:blipFill>
        <p:spPr bwMode="auto">
          <a:xfrm>
            <a:off x="10009112" y="372"/>
            <a:ext cx="2207568" cy="68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5"/>
          <p:cNvSpPr/>
          <p:nvPr/>
        </p:nvSpPr>
        <p:spPr>
          <a:xfrm rot="5400000">
            <a:off x="1882622" y="-1882250"/>
            <a:ext cx="6867259" cy="10632504"/>
          </a:xfrm>
          <a:custGeom>
            <a:avLst/>
            <a:gdLst>
              <a:gd name="connsiteX0" fmla="*/ 0 w 6858000"/>
              <a:gd name="connsiteY0" fmla="*/ 7104112 h 7104112"/>
              <a:gd name="connsiteX1" fmla="*/ 0 w 6858000"/>
              <a:gd name="connsiteY1" fmla="*/ 432048 h 7104112"/>
              <a:gd name="connsiteX2" fmla="*/ 2924944 w 6858000"/>
              <a:gd name="connsiteY2" fmla="*/ 432048 h 7104112"/>
              <a:gd name="connsiteX3" fmla="*/ 3429000 w 6858000"/>
              <a:gd name="connsiteY3" fmla="*/ 0 h 7104112"/>
              <a:gd name="connsiteX4" fmla="*/ 3933056 w 6858000"/>
              <a:gd name="connsiteY4" fmla="*/ 432048 h 7104112"/>
              <a:gd name="connsiteX5" fmla="*/ 6858000 w 6858000"/>
              <a:gd name="connsiteY5" fmla="*/ 432048 h 7104112"/>
              <a:gd name="connsiteX6" fmla="*/ 6858000 w 6858000"/>
              <a:gd name="connsiteY6" fmla="*/ 7104112 h 710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7104112">
                <a:moveTo>
                  <a:pt x="0" y="7104112"/>
                </a:moveTo>
                <a:lnTo>
                  <a:pt x="0" y="432048"/>
                </a:lnTo>
                <a:lnTo>
                  <a:pt x="2924944" y="432048"/>
                </a:lnTo>
                <a:lnTo>
                  <a:pt x="3429000" y="0"/>
                </a:lnTo>
                <a:lnTo>
                  <a:pt x="3933056" y="432048"/>
                </a:lnTo>
                <a:lnTo>
                  <a:pt x="6858000" y="432048"/>
                </a:lnTo>
                <a:lnTo>
                  <a:pt x="6858000" y="7104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/>
          </a:p>
        </p:txBody>
      </p:sp>
      <p:sp>
        <p:nvSpPr>
          <p:cNvPr id="23" name="椭圆 22"/>
          <p:cNvSpPr/>
          <p:nvPr/>
        </p:nvSpPr>
        <p:spPr>
          <a:xfrm>
            <a:off x="526519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60417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4315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28213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62111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96009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1628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440" y="3153742"/>
            <a:ext cx="2424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B81C2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95600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历史与文化的积淀</a:t>
            </a:r>
          </a:p>
        </p:txBody>
      </p:sp>
      <p:sp>
        <p:nvSpPr>
          <p:cNvPr id="17" name="椭圆 16"/>
          <p:cNvSpPr/>
          <p:nvPr/>
        </p:nvSpPr>
        <p:spPr>
          <a:xfrm>
            <a:off x="5265196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59194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3092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287365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3157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960096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Tm="730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14.nipic.com/20110430/2242908_194804381177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" b="4403"/>
          <a:stretch>
            <a:fillRect/>
          </a:stretch>
        </p:blipFill>
        <p:spPr bwMode="auto">
          <a:xfrm>
            <a:off x="0" y="-13363"/>
            <a:ext cx="8970684" cy="6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任意多边形 2"/>
          <p:cNvSpPr/>
          <p:nvPr/>
        </p:nvSpPr>
        <p:spPr>
          <a:xfrm rot="5400000">
            <a:off x="6642068" y="1036117"/>
            <a:ext cx="6858000" cy="4781784"/>
          </a:xfrm>
          <a:custGeom>
            <a:avLst/>
            <a:gdLst>
              <a:gd name="connsiteX0" fmla="*/ 0 w 6858000"/>
              <a:gd name="connsiteY0" fmla="*/ 3139222 h 3139222"/>
              <a:gd name="connsiteX1" fmla="*/ 0 w 6858000"/>
              <a:gd name="connsiteY1" fmla="*/ 0 h 3139222"/>
              <a:gd name="connsiteX2" fmla="*/ 6858000 w 6858000"/>
              <a:gd name="connsiteY2" fmla="*/ 0 h 3139222"/>
              <a:gd name="connsiteX3" fmla="*/ 6858000 w 6858000"/>
              <a:gd name="connsiteY3" fmla="*/ 3139222 h 3139222"/>
              <a:gd name="connsiteX4" fmla="*/ 3879050 w 6858000"/>
              <a:gd name="connsiteY4" fmla="*/ 3139222 h 3139222"/>
              <a:gd name="connsiteX5" fmla="*/ 3429000 w 6858000"/>
              <a:gd name="connsiteY5" fmla="*/ 2707174 h 3139222"/>
              <a:gd name="connsiteX6" fmla="*/ 2978950 w 6858000"/>
              <a:gd name="connsiteY6" fmla="*/ 3139222 h 3139222"/>
              <a:gd name="connsiteX0-1" fmla="*/ 0 w 6858000"/>
              <a:gd name="connsiteY0-2" fmla="*/ 3139222 h 3139222"/>
              <a:gd name="connsiteX1-3" fmla="*/ 0 w 6858000"/>
              <a:gd name="connsiteY1-4" fmla="*/ 0 h 3139222"/>
              <a:gd name="connsiteX2-5" fmla="*/ 6858000 w 6858000"/>
              <a:gd name="connsiteY2-6" fmla="*/ 0 h 3139222"/>
              <a:gd name="connsiteX3-7" fmla="*/ 6858000 w 6858000"/>
              <a:gd name="connsiteY3-8" fmla="*/ 3139222 h 3139222"/>
              <a:gd name="connsiteX4-9" fmla="*/ 3879050 w 6858000"/>
              <a:gd name="connsiteY4-10" fmla="*/ 3139222 h 3139222"/>
              <a:gd name="connsiteX5-11" fmla="*/ 3429000 w 6858000"/>
              <a:gd name="connsiteY5-12" fmla="*/ 2829180 h 3139222"/>
              <a:gd name="connsiteX6-13" fmla="*/ 2978950 w 6858000"/>
              <a:gd name="connsiteY6-14" fmla="*/ 3139222 h 3139222"/>
              <a:gd name="connsiteX7" fmla="*/ 0 w 6858000"/>
              <a:gd name="connsiteY7" fmla="*/ 3139222 h 3139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6858000" h="3139222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3104964"/>
            <a:ext cx="2495600" cy="648073"/>
            <a:chOff x="2639616" y="3068959"/>
            <a:chExt cx="3168352" cy="648073"/>
          </a:xfrm>
        </p:grpSpPr>
        <p:sp>
          <p:nvSpPr>
            <p:cNvPr id="5" name="五边形 4"/>
            <p:cNvSpPr/>
            <p:nvPr/>
          </p:nvSpPr>
          <p:spPr>
            <a:xfrm>
              <a:off x="2639616" y="3068959"/>
              <a:ext cx="3168352" cy="648073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65381" y="312180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谢谢观赏</a:t>
              </a:r>
              <a:endParaRPr lang="en-US" altLang="zh-CN" sz="2800" b="0" i="0" dirty="0">
                <a:solidFill>
                  <a:schemeClr val="bg1"/>
                </a:solidFill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6280" y="2603851"/>
            <a:ext cx="33123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以上文字内容来自于百度百科</a:t>
            </a:r>
            <a:endParaRPr lang="en-US" altLang="zh-CN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制作：</a:t>
            </a:r>
            <a:r>
              <a:rPr lang="en-US" altLang="zh-CN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@</a:t>
            </a:r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竖锯先生</a:t>
            </a:r>
            <a:endParaRPr lang="en-US" altLang="zh-CN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Q  </a:t>
            </a:r>
            <a:r>
              <a:rPr lang="en-US" altLang="zh-CN" dirty="0" err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Q</a:t>
            </a:r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274657041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邮箱：</a:t>
            </a:r>
            <a:r>
              <a:rPr lang="en-US" altLang="zh-CN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liup0724@163.com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 spd="slow" advTm="3914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photo.ccoo.cn/bbs/20071123/2007112312230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b="8574"/>
          <a:stretch>
            <a:fillRect/>
          </a:stretch>
        </p:blipFill>
        <p:spPr bwMode="auto">
          <a:xfrm>
            <a:off x="-24680" y="-9259"/>
            <a:ext cx="8472264" cy="68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 rot="5400000">
            <a:off x="6786084" y="1180133"/>
            <a:ext cx="6858000" cy="4493752"/>
          </a:xfrm>
          <a:custGeom>
            <a:avLst/>
            <a:gdLst>
              <a:gd name="connsiteX0" fmla="*/ 0 w 6858000"/>
              <a:gd name="connsiteY0" fmla="*/ 3139222 h 3139222"/>
              <a:gd name="connsiteX1" fmla="*/ 0 w 6858000"/>
              <a:gd name="connsiteY1" fmla="*/ 0 h 3139222"/>
              <a:gd name="connsiteX2" fmla="*/ 6858000 w 6858000"/>
              <a:gd name="connsiteY2" fmla="*/ 0 h 3139222"/>
              <a:gd name="connsiteX3" fmla="*/ 6858000 w 6858000"/>
              <a:gd name="connsiteY3" fmla="*/ 3139222 h 3139222"/>
              <a:gd name="connsiteX4" fmla="*/ 3879050 w 6858000"/>
              <a:gd name="connsiteY4" fmla="*/ 3139222 h 3139222"/>
              <a:gd name="connsiteX5" fmla="*/ 3429000 w 6858000"/>
              <a:gd name="connsiteY5" fmla="*/ 2707174 h 3139222"/>
              <a:gd name="connsiteX6" fmla="*/ 2978950 w 6858000"/>
              <a:gd name="connsiteY6" fmla="*/ 3139222 h 3139222"/>
              <a:gd name="connsiteX0-1" fmla="*/ 0 w 6858000"/>
              <a:gd name="connsiteY0-2" fmla="*/ 3139222 h 3139222"/>
              <a:gd name="connsiteX1-3" fmla="*/ 0 w 6858000"/>
              <a:gd name="connsiteY1-4" fmla="*/ 0 h 3139222"/>
              <a:gd name="connsiteX2-5" fmla="*/ 6858000 w 6858000"/>
              <a:gd name="connsiteY2-6" fmla="*/ 0 h 3139222"/>
              <a:gd name="connsiteX3-7" fmla="*/ 6858000 w 6858000"/>
              <a:gd name="connsiteY3-8" fmla="*/ 3139222 h 3139222"/>
              <a:gd name="connsiteX4-9" fmla="*/ 3879050 w 6858000"/>
              <a:gd name="connsiteY4-10" fmla="*/ 3139222 h 3139222"/>
              <a:gd name="connsiteX5-11" fmla="*/ 3429000 w 6858000"/>
              <a:gd name="connsiteY5-12" fmla="*/ 2829180 h 3139222"/>
              <a:gd name="connsiteX6-13" fmla="*/ 2978950 w 6858000"/>
              <a:gd name="connsiteY6-14" fmla="*/ 3139222 h 3139222"/>
              <a:gd name="connsiteX7" fmla="*/ 0 w 6858000"/>
              <a:gd name="connsiteY7" fmla="*/ 3139222 h 3139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6858000" h="3139222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2994961"/>
            <a:ext cx="3168352" cy="864096"/>
            <a:chOff x="2639616" y="2994961"/>
            <a:chExt cx="3168352" cy="864096"/>
          </a:xfrm>
        </p:grpSpPr>
        <p:sp>
          <p:nvSpPr>
            <p:cNvPr id="11" name="五边形 10"/>
            <p:cNvSpPr/>
            <p:nvPr/>
          </p:nvSpPr>
          <p:spPr>
            <a:xfrm>
              <a:off x="2639616" y="2994961"/>
              <a:ext cx="3168352" cy="864096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97948" y="3073066"/>
              <a:ext cx="25314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西安</a:t>
              </a:r>
              <a:r>
                <a:rPr lang="zh-CN" altLang="en-US" sz="28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  </a:t>
              </a:r>
              <a:r>
                <a:rPr lang="en-US" altLang="zh-CN" sz="2800" dirty="0" err="1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xīān</a:t>
              </a:r>
              <a:endParaRPr lang="en-US" altLang="zh-CN" sz="2800" b="0" i="0" dirty="0">
                <a:solidFill>
                  <a:schemeClr val="bg1"/>
                </a:solidFill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832304" y="2651428"/>
            <a:ext cx="3154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西安，古称“长安”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是中国历史上建都时间最长，建都朝代最多，影响力最大的都城，十三个朝代均建都于此。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92244" y="242262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“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84432" y="393305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”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 spd="slow" advTm="4859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pic4.nipic.com/20091108/3716072_114658007729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9" b="4952"/>
          <a:stretch>
            <a:fillRect/>
          </a:stretch>
        </p:blipFill>
        <p:spPr bwMode="auto">
          <a:xfrm>
            <a:off x="3791744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4151784" cy="6858000"/>
          </a:xfrm>
          <a:prstGeom prst="rect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7205" y="144181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丝绸之路</a:t>
            </a:r>
          </a:p>
        </p:txBody>
      </p:sp>
      <p:sp>
        <p:nvSpPr>
          <p:cNvPr id="5" name="矩形 4"/>
          <p:cNvSpPr/>
          <p:nvPr/>
        </p:nvSpPr>
        <p:spPr>
          <a:xfrm>
            <a:off x="1437205" y="3976607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华胥古国</a:t>
            </a:r>
          </a:p>
        </p:txBody>
      </p:sp>
      <p:sp>
        <p:nvSpPr>
          <p:cNvPr id="6" name="矩形 5"/>
          <p:cNvSpPr/>
          <p:nvPr/>
        </p:nvSpPr>
        <p:spPr>
          <a:xfrm>
            <a:off x="1437205" y="2901133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蓝田猿人</a:t>
            </a:r>
          </a:p>
        </p:txBody>
      </p:sp>
      <p:sp>
        <p:nvSpPr>
          <p:cNvPr id="7" name="矩形 6"/>
          <p:cNvSpPr/>
          <p:nvPr/>
        </p:nvSpPr>
        <p:spPr>
          <a:xfrm>
            <a:off x="1827250" y="1057961"/>
            <a:ext cx="148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兵马俑</a:t>
            </a:r>
          </a:p>
        </p:txBody>
      </p:sp>
      <p:sp>
        <p:nvSpPr>
          <p:cNvPr id="8" name="矩形 7"/>
          <p:cNvSpPr/>
          <p:nvPr/>
        </p:nvSpPr>
        <p:spPr>
          <a:xfrm>
            <a:off x="1437205" y="5052081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贞观之治</a:t>
            </a:r>
          </a:p>
        </p:txBody>
      </p:sp>
      <p:sp>
        <p:nvSpPr>
          <p:cNvPr id="9" name="矩形 8"/>
          <p:cNvSpPr/>
          <p:nvPr/>
        </p:nvSpPr>
        <p:spPr>
          <a:xfrm>
            <a:off x="1437205" y="2363396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开元盛世</a:t>
            </a:r>
          </a:p>
        </p:txBody>
      </p:sp>
      <p:sp>
        <p:nvSpPr>
          <p:cNvPr id="10" name="矩形 9"/>
          <p:cNvSpPr/>
          <p:nvPr/>
        </p:nvSpPr>
        <p:spPr>
          <a:xfrm>
            <a:off x="1329384" y="451434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八水绕长安</a:t>
            </a:r>
          </a:p>
        </p:txBody>
      </p:sp>
      <p:sp>
        <p:nvSpPr>
          <p:cNvPr id="11" name="矩形 10"/>
          <p:cNvSpPr/>
          <p:nvPr/>
        </p:nvSpPr>
        <p:spPr>
          <a:xfrm>
            <a:off x="890160" y="1825659"/>
            <a:ext cx="2419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dirty="0" err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biang</a:t>
            </a:r>
            <a:r>
              <a:rPr lang="en-US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biang</a:t>
            </a:r>
            <a:r>
              <a:rPr lang="en-US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面</a:t>
            </a:r>
          </a:p>
        </p:txBody>
      </p:sp>
      <p:sp>
        <p:nvSpPr>
          <p:cNvPr id="12" name="矩形 11"/>
          <p:cNvSpPr/>
          <p:nvPr/>
        </p:nvSpPr>
        <p:spPr>
          <a:xfrm>
            <a:off x="2217292" y="3438870"/>
            <a:ext cx="1092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秦腔</a:t>
            </a:r>
            <a:endParaRPr lang="zh-CN" altLang="en-US" sz="2800" b="0" i="0" dirty="0">
              <a:solidFill>
                <a:schemeClr val="bg1"/>
              </a:solidFill>
              <a:effectLst/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1544" y="674112"/>
            <a:ext cx="131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羊肉泡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91544" y="5435932"/>
            <a:ext cx="131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肉夹馍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577706" y="1797121"/>
            <a:ext cx="3240000" cy="3240000"/>
            <a:chOff x="6577706" y="1797121"/>
            <a:chExt cx="3240000" cy="3240000"/>
          </a:xfrm>
        </p:grpSpPr>
        <p:graphicFrame>
          <p:nvGraphicFramePr>
            <p:cNvPr id="24" name="图表 23"/>
            <p:cNvGraphicFramePr/>
            <p:nvPr/>
          </p:nvGraphicFramePr>
          <p:xfrm>
            <a:off x="6577706" y="1797121"/>
            <a:ext cx="32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 rot="6259769">
              <a:off x="6685545" y="2991878"/>
              <a:ext cx="1271464" cy="513593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历史文化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20404086">
              <a:off x="7880152" y="4174608"/>
              <a:ext cx="1303332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名胜古迹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4085149">
              <a:off x="8386723" y="2739335"/>
              <a:ext cx="1271464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美食小吃</a:t>
              </a:r>
            </a:p>
          </p:txBody>
        </p:sp>
      </p:grpSp>
    </p:spTree>
  </p:cSld>
  <p:clrMapOvr>
    <a:masterClrMapping/>
  </p:clrMapOvr>
  <p:transition spd="slow" advTm="4831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ic.gansudaily.com.cn/0/10/80/06/10800684_016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5"/>
          <a:stretch>
            <a:fillRect/>
          </a:stretch>
        </p:blipFill>
        <p:spPr bwMode="auto">
          <a:xfrm>
            <a:off x="551384" y="-33761"/>
            <a:ext cx="11665296" cy="68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12"/>
          <p:cNvSpPr/>
          <p:nvPr/>
        </p:nvSpPr>
        <p:spPr>
          <a:xfrm rot="5400000" flipV="1">
            <a:off x="-1603933" y="1581659"/>
            <a:ext cx="6880273" cy="3672408"/>
          </a:xfrm>
          <a:custGeom>
            <a:avLst/>
            <a:gdLst>
              <a:gd name="connsiteX0" fmla="*/ 0 w 6858000"/>
              <a:gd name="connsiteY0" fmla="*/ 3139222 h 3139222"/>
              <a:gd name="connsiteX1" fmla="*/ 0 w 6858000"/>
              <a:gd name="connsiteY1" fmla="*/ 0 h 3139222"/>
              <a:gd name="connsiteX2" fmla="*/ 6858000 w 6858000"/>
              <a:gd name="connsiteY2" fmla="*/ 0 h 3139222"/>
              <a:gd name="connsiteX3" fmla="*/ 6858000 w 6858000"/>
              <a:gd name="connsiteY3" fmla="*/ 3139222 h 3139222"/>
              <a:gd name="connsiteX4" fmla="*/ 3879050 w 6858000"/>
              <a:gd name="connsiteY4" fmla="*/ 3139222 h 3139222"/>
              <a:gd name="connsiteX5" fmla="*/ 3429000 w 6858000"/>
              <a:gd name="connsiteY5" fmla="*/ 2707174 h 3139222"/>
              <a:gd name="connsiteX6" fmla="*/ 2978950 w 6858000"/>
              <a:gd name="connsiteY6" fmla="*/ 3139222 h 3139222"/>
              <a:gd name="connsiteX0-1" fmla="*/ 0 w 6858000"/>
              <a:gd name="connsiteY0-2" fmla="*/ 3139222 h 3139222"/>
              <a:gd name="connsiteX1-3" fmla="*/ 0 w 6858000"/>
              <a:gd name="connsiteY1-4" fmla="*/ 0 h 3139222"/>
              <a:gd name="connsiteX2-5" fmla="*/ 6858000 w 6858000"/>
              <a:gd name="connsiteY2-6" fmla="*/ 0 h 3139222"/>
              <a:gd name="connsiteX3-7" fmla="*/ 6858000 w 6858000"/>
              <a:gd name="connsiteY3-8" fmla="*/ 3139222 h 3139222"/>
              <a:gd name="connsiteX4-9" fmla="*/ 3879050 w 6858000"/>
              <a:gd name="connsiteY4-10" fmla="*/ 3139222 h 3139222"/>
              <a:gd name="connsiteX5-11" fmla="*/ 3429000 w 6858000"/>
              <a:gd name="connsiteY5-12" fmla="*/ 2829180 h 3139222"/>
              <a:gd name="connsiteX6-13" fmla="*/ 2978950 w 6858000"/>
              <a:gd name="connsiteY6-14" fmla="*/ 3139222 h 3139222"/>
              <a:gd name="connsiteX7" fmla="*/ 0 w 6858000"/>
              <a:gd name="connsiteY7" fmla="*/ 3139222 h 3139222"/>
              <a:gd name="connsiteX0-15" fmla="*/ 0 w 6858000"/>
              <a:gd name="connsiteY0-16" fmla="*/ 3139222 h 3139222"/>
              <a:gd name="connsiteX1-17" fmla="*/ 0 w 6858000"/>
              <a:gd name="connsiteY1-18" fmla="*/ 0 h 3139222"/>
              <a:gd name="connsiteX2-19" fmla="*/ 6858000 w 6858000"/>
              <a:gd name="connsiteY2-20" fmla="*/ 0 h 3139222"/>
              <a:gd name="connsiteX3-21" fmla="*/ 6858000 w 6858000"/>
              <a:gd name="connsiteY3-22" fmla="*/ 3139222 h 3139222"/>
              <a:gd name="connsiteX4-23" fmla="*/ 3879050 w 6858000"/>
              <a:gd name="connsiteY4-24" fmla="*/ 3139222 h 3139222"/>
              <a:gd name="connsiteX5-25" fmla="*/ 3429000 w 6858000"/>
              <a:gd name="connsiteY5-26" fmla="*/ 2715191 h 3139222"/>
              <a:gd name="connsiteX6-27" fmla="*/ 2978950 w 6858000"/>
              <a:gd name="connsiteY6-28" fmla="*/ 3139222 h 3139222"/>
              <a:gd name="connsiteX7-29" fmla="*/ 0 w 6858000"/>
              <a:gd name="connsiteY7-30" fmla="*/ 3139222 h 3139222"/>
              <a:gd name="connsiteX0-31" fmla="*/ 0 w 6858000"/>
              <a:gd name="connsiteY0-32" fmla="*/ 3139222 h 3139222"/>
              <a:gd name="connsiteX1-33" fmla="*/ 0 w 6858000"/>
              <a:gd name="connsiteY1-34" fmla="*/ 0 h 3139222"/>
              <a:gd name="connsiteX2-35" fmla="*/ 6858000 w 6858000"/>
              <a:gd name="connsiteY2-36" fmla="*/ 0 h 3139222"/>
              <a:gd name="connsiteX3-37" fmla="*/ 6858000 w 6858000"/>
              <a:gd name="connsiteY3-38" fmla="*/ 3139222 h 3139222"/>
              <a:gd name="connsiteX4-39" fmla="*/ 3879050 w 6858000"/>
              <a:gd name="connsiteY4-40" fmla="*/ 3139222 h 3139222"/>
              <a:gd name="connsiteX5-41" fmla="*/ 3429000 w 6858000"/>
              <a:gd name="connsiteY5-42" fmla="*/ 2829180 h 3139222"/>
              <a:gd name="connsiteX6-43" fmla="*/ 2978950 w 6858000"/>
              <a:gd name="connsiteY6-44" fmla="*/ 3139222 h 3139222"/>
              <a:gd name="connsiteX7-45" fmla="*/ 0 w 6858000"/>
              <a:gd name="connsiteY7-46" fmla="*/ 3139222 h 3139222"/>
              <a:gd name="connsiteX0-47" fmla="*/ 0 w 6858000"/>
              <a:gd name="connsiteY0-48" fmla="*/ 3139222 h 3139222"/>
              <a:gd name="connsiteX1-49" fmla="*/ 0 w 6858000"/>
              <a:gd name="connsiteY1-50" fmla="*/ 0 h 3139222"/>
              <a:gd name="connsiteX2-51" fmla="*/ 6858000 w 6858000"/>
              <a:gd name="connsiteY2-52" fmla="*/ 0 h 3139222"/>
              <a:gd name="connsiteX3-53" fmla="*/ 6858000 w 6858000"/>
              <a:gd name="connsiteY3-54" fmla="*/ 3139222 h 3139222"/>
              <a:gd name="connsiteX4-55" fmla="*/ 3879050 w 6858000"/>
              <a:gd name="connsiteY4-56" fmla="*/ 3139222 h 3139222"/>
              <a:gd name="connsiteX5-57" fmla="*/ 3429003 w 6858000"/>
              <a:gd name="connsiteY5-58" fmla="*/ 2747762 h 3139222"/>
              <a:gd name="connsiteX6-59" fmla="*/ 2978950 w 6858000"/>
              <a:gd name="connsiteY6-60" fmla="*/ 3139222 h 3139222"/>
              <a:gd name="connsiteX7-61" fmla="*/ 0 w 6858000"/>
              <a:gd name="connsiteY7-62" fmla="*/ 3139222 h 3139222"/>
              <a:gd name="connsiteX0-63" fmla="*/ 0 w 6858000"/>
              <a:gd name="connsiteY0-64" fmla="*/ 3139222 h 3139222"/>
              <a:gd name="connsiteX1-65" fmla="*/ 0 w 6858000"/>
              <a:gd name="connsiteY1-66" fmla="*/ 0 h 3139222"/>
              <a:gd name="connsiteX2-67" fmla="*/ 6858000 w 6858000"/>
              <a:gd name="connsiteY2-68" fmla="*/ 0 h 3139222"/>
              <a:gd name="connsiteX3-69" fmla="*/ 6858000 w 6858000"/>
              <a:gd name="connsiteY3-70" fmla="*/ 3139222 h 3139222"/>
              <a:gd name="connsiteX4-71" fmla="*/ 3879050 w 6858000"/>
              <a:gd name="connsiteY4-72" fmla="*/ 3139222 h 3139222"/>
              <a:gd name="connsiteX5-73" fmla="*/ 3429006 w 6858000"/>
              <a:gd name="connsiteY5-74" fmla="*/ 2849276 h 3139222"/>
              <a:gd name="connsiteX6-75" fmla="*/ 2978950 w 6858000"/>
              <a:gd name="connsiteY6-76" fmla="*/ 3139222 h 3139222"/>
              <a:gd name="connsiteX7-77" fmla="*/ 0 w 6858000"/>
              <a:gd name="connsiteY7-78" fmla="*/ 3139222 h 3139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6858000" h="3139222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6" y="2849276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673406" y="3069000"/>
            <a:ext cx="4518594" cy="720000"/>
            <a:chOff x="7698086" y="2996952"/>
            <a:chExt cx="4518594" cy="720000"/>
          </a:xfrm>
        </p:grpSpPr>
        <p:sp>
          <p:nvSpPr>
            <p:cNvPr id="17" name="五边形 16"/>
            <p:cNvSpPr/>
            <p:nvPr/>
          </p:nvSpPr>
          <p:spPr>
            <a:xfrm flipH="1">
              <a:off x="7698086" y="2996952"/>
              <a:ext cx="4518594" cy="720000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40216" y="3156897"/>
              <a:ext cx="40447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西安是人类历史上最早的城市之一</a:t>
              </a:r>
              <a:endParaRPr lang="en-US" altLang="zh-CN" sz="2000" b="0" i="0" dirty="0">
                <a:solidFill>
                  <a:schemeClr val="bg1"/>
                </a:solidFill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31640" y="3074184"/>
            <a:ext cx="2784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据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广博物志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述异志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山海经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等记载，传说中的盘古开天辟地、女娲补天等故事都发生在西安。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-132692" y="2852936"/>
            <a:ext cx="112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“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7648" y="4365104"/>
            <a:ext cx="97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”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91070" y="2051118"/>
            <a:ext cx="890266" cy="648072"/>
            <a:chOff x="106251" y="6088942"/>
            <a:chExt cx="890266" cy="648072"/>
          </a:xfrm>
        </p:grpSpPr>
        <p:sp>
          <p:nvSpPr>
            <p:cNvPr id="19" name="椭圆 18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251" y="6151368"/>
              <a:ext cx="89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历史</a:t>
              </a:r>
              <a:endParaRPr lang="en-US" altLang="zh-CN" sz="1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文化</a:t>
              </a:r>
            </a:p>
          </p:txBody>
        </p:sp>
      </p:grpSp>
    </p:spTree>
  </p:cSld>
  <p:clrMapOvr>
    <a:masterClrMapping/>
  </p:clrMapOvr>
  <p:transition spd="slow" advTm="541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pic1a.nipic.com/2009-02-19/2009219203344907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96" b="8327"/>
          <a:stretch>
            <a:fillRect/>
          </a:stretch>
        </p:blipFill>
        <p:spPr bwMode="auto">
          <a:xfrm>
            <a:off x="10056441" y="-3448"/>
            <a:ext cx="21602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5951984" y="0"/>
            <a:ext cx="4525734" cy="6858000"/>
          </a:xfrm>
          <a:custGeom>
            <a:avLst/>
            <a:gdLst>
              <a:gd name="connsiteX0" fmla="*/ 0 w 4943872"/>
              <a:gd name="connsiteY0" fmla="*/ 0 h 6858000"/>
              <a:gd name="connsiteX1" fmla="*/ 4151784 w 4943872"/>
              <a:gd name="connsiteY1" fmla="*/ 0 h 6858000"/>
              <a:gd name="connsiteX2" fmla="*/ 4151784 w 4943872"/>
              <a:gd name="connsiteY2" fmla="*/ 2977828 h 6858000"/>
              <a:gd name="connsiteX3" fmla="*/ 4943872 w 4943872"/>
              <a:gd name="connsiteY3" fmla="*/ 3445880 h 6858000"/>
              <a:gd name="connsiteX4" fmla="*/ 4151784 w 4943872"/>
              <a:gd name="connsiteY4" fmla="*/ 3913932 h 6858000"/>
              <a:gd name="connsiteX5" fmla="*/ 4151784 w 4943872"/>
              <a:gd name="connsiteY5" fmla="*/ 6858000 h 6858000"/>
              <a:gd name="connsiteX6" fmla="*/ 0 w 4943872"/>
              <a:gd name="connsiteY6" fmla="*/ 6858000 h 6858000"/>
              <a:gd name="connsiteX0-1" fmla="*/ 0 w 4751366"/>
              <a:gd name="connsiteY0-2" fmla="*/ 0 h 6858000"/>
              <a:gd name="connsiteX1-3" fmla="*/ 4151784 w 4751366"/>
              <a:gd name="connsiteY1-4" fmla="*/ 0 h 6858000"/>
              <a:gd name="connsiteX2-5" fmla="*/ 4151784 w 4751366"/>
              <a:gd name="connsiteY2-6" fmla="*/ 2977828 h 6858000"/>
              <a:gd name="connsiteX3-7" fmla="*/ 4751366 w 4751366"/>
              <a:gd name="connsiteY3-8" fmla="*/ 3445880 h 6858000"/>
              <a:gd name="connsiteX4-9" fmla="*/ 4151784 w 4751366"/>
              <a:gd name="connsiteY4-10" fmla="*/ 3913932 h 6858000"/>
              <a:gd name="connsiteX5-11" fmla="*/ 4151784 w 4751366"/>
              <a:gd name="connsiteY5-12" fmla="*/ 6858000 h 6858000"/>
              <a:gd name="connsiteX6-13" fmla="*/ 0 w 4751366"/>
              <a:gd name="connsiteY6-14" fmla="*/ 6858000 h 6858000"/>
              <a:gd name="connsiteX7" fmla="*/ 0 w 4751366"/>
              <a:gd name="connsiteY7" fmla="*/ 0 h 6858000"/>
              <a:gd name="connsiteX0-15" fmla="*/ 0 w 4525734"/>
              <a:gd name="connsiteY0-16" fmla="*/ 0 h 6858000"/>
              <a:gd name="connsiteX1-17" fmla="*/ 4151784 w 4525734"/>
              <a:gd name="connsiteY1-18" fmla="*/ 0 h 6858000"/>
              <a:gd name="connsiteX2-19" fmla="*/ 4151784 w 4525734"/>
              <a:gd name="connsiteY2-20" fmla="*/ 2977828 h 6858000"/>
              <a:gd name="connsiteX3-21" fmla="*/ 4525734 w 4525734"/>
              <a:gd name="connsiteY3-22" fmla="*/ 3481506 h 6858000"/>
              <a:gd name="connsiteX4-23" fmla="*/ 4151784 w 4525734"/>
              <a:gd name="connsiteY4-24" fmla="*/ 3913932 h 6858000"/>
              <a:gd name="connsiteX5-25" fmla="*/ 4151784 w 4525734"/>
              <a:gd name="connsiteY5-26" fmla="*/ 6858000 h 6858000"/>
              <a:gd name="connsiteX6-27" fmla="*/ 0 w 4525734"/>
              <a:gd name="connsiteY6-28" fmla="*/ 6858000 h 6858000"/>
              <a:gd name="connsiteX7-29" fmla="*/ 0 w 4525734"/>
              <a:gd name="connsiteY7-3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4525734" h="6858000">
                <a:moveTo>
                  <a:pt x="0" y="0"/>
                </a:moveTo>
                <a:lnTo>
                  <a:pt x="4151784" y="0"/>
                </a:lnTo>
                <a:lnTo>
                  <a:pt x="4151784" y="2977828"/>
                </a:lnTo>
                <a:lnTo>
                  <a:pt x="4525734" y="3481506"/>
                </a:lnTo>
                <a:lnTo>
                  <a:pt x="4151784" y="3913932"/>
                </a:lnTo>
                <a:lnTo>
                  <a:pt x="41517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pic>
        <p:nvPicPr>
          <p:cNvPr id="8" name="Picture 6" descr="http://pic.gansudaily.com.cn/0/10/80/06/10800684_0165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/>
          <a:stretch>
            <a:fillRect/>
          </a:stretch>
        </p:blipFill>
        <p:spPr bwMode="auto">
          <a:xfrm>
            <a:off x="-24680" y="0"/>
            <a:ext cx="6214360" cy="68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70070" y="3068960"/>
            <a:ext cx="3686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西安有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6000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多年的建城史和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1200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多年的建都史，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13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个朝代曾在这里建都：</a:t>
            </a:r>
            <a:endParaRPr lang="en-US" altLang="zh-CN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西周、秦、西汉、新、东汉、</a:t>
            </a:r>
            <a:endParaRPr lang="en-US" altLang="zh-CN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西晋、前赵、前秦、后秦、</a:t>
            </a:r>
            <a:endParaRPr lang="en-US" altLang="zh-CN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西魏、北周、隋、唐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634251" y="2060848"/>
            <a:ext cx="890266" cy="648072"/>
            <a:chOff x="106251" y="6088942"/>
            <a:chExt cx="890266" cy="648072"/>
          </a:xfrm>
        </p:grpSpPr>
        <p:sp>
          <p:nvSpPr>
            <p:cNvPr id="16" name="椭圆 15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6251" y="6151368"/>
              <a:ext cx="89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历史</a:t>
              </a:r>
              <a:endParaRPr lang="en-US" altLang="zh-CN" sz="1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文化</a:t>
              </a:r>
            </a:p>
          </p:txBody>
        </p:sp>
      </p:grpSp>
    </p:spTree>
  </p:cSld>
  <p:clrMapOvr>
    <a:masterClrMapping/>
  </p:clrMapOvr>
  <p:transition spd="slow" advTm="7239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ic1a.nipic.com/2009-02-19/2009219203344907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b="8327"/>
          <a:stretch>
            <a:fillRect/>
          </a:stretch>
        </p:blipFill>
        <p:spPr bwMode="auto">
          <a:xfrm>
            <a:off x="-24680" y="0"/>
            <a:ext cx="10976221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任意多边形 2"/>
          <p:cNvSpPr/>
          <p:nvPr/>
        </p:nvSpPr>
        <p:spPr>
          <a:xfrm rot="5400000">
            <a:off x="6470088" y="1136091"/>
            <a:ext cx="6859991" cy="4583832"/>
          </a:xfrm>
          <a:custGeom>
            <a:avLst/>
            <a:gdLst>
              <a:gd name="connsiteX0" fmla="*/ 0 w 6858000"/>
              <a:gd name="connsiteY0" fmla="*/ 3139222 h 3139222"/>
              <a:gd name="connsiteX1" fmla="*/ 0 w 6858000"/>
              <a:gd name="connsiteY1" fmla="*/ 0 h 3139222"/>
              <a:gd name="connsiteX2" fmla="*/ 6858000 w 6858000"/>
              <a:gd name="connsiteY2" fmla="*/ 0 h 3139222"/>
              <a:gd name="connsiteX3" fmla="*/ 6858000 w 6858000"/>
              <a:gd name="connsiteY3" fmla="*/ 3139222 h 3139222"/>
              <a:gd name="connsiteX4" fmla="*/ 3879050 w 6858000"/>
              <a:gd name="connsiteY4" fmla="*/ 3139222 h 3139222"/>
              <a:gd name="connsiteX5" fmla="*/ 3429000 w 6858000"/>
              <a:gd name="connsiteY5" fmla="*/ 2707174 h 3139222"/>
              <a:gd name="connsiteX6" fmla="*/ 2978950 w 6858000"/>
              <a:gd name="connsiteY6" fmla="*/ 3139222 h 3139222"/>
              <a:gd name="connsiteX0-1" fmla="*/ 0 w 6858000"/>
              <a:gd name="connsiteY0-2" fmla="*/ 3139222 h 3139222"/>
              <a:gd name="connsiteX1-3" fmla="*/ 0 w 6858000"/>
              <a:gd name="connsiteY1-4" fmla="*/ 0 h 3139222"/>
              <a:gd name="connsiteX2-5" fmla="*/ 6858000 w 6858000"/>
              <a:gd name="connsiteY2-6" fmla="*/ 0 h 3139222"/>
              <a:gd name="connsiteX3-7" fmla="*/ 6858000 w 6858000"/>
              <a:gd name="connsiteY3-8" fmla="*/ 3139222 h 3139222"/>
              <a:gd name="connsiteX4-9" fmla="*/ 3879050 w 6858000"/>
              <a:gd name="connsiteY4-10" fmla="*/ 3139222 h 3139222"/>
              <a:gd name="connsiteX5-11" fmla="*/ 3429000 w 6858000"/>
              <a:gd name="connsiteY5-12" fmla="*/ 2829180 h 3139222"/>
              <a:gd name="connsiteX6-13" fmla="*/ 2978950 w 6858000"/>
              <a:gd name="connsiteY6-14" fmla="*/ 3139222 h 3139222"/>
              <a:gd name="connsiteX7" fmla="*/ 0 w 6858000"/>
              <a:gd name="connsiteY7" fmla="*/ 3139222 h 3139222"/>
              <a:gd name="connsiteX0-15" fmla="*/ 0 w 6858000"/>
              <a:gd name="connsiteY0-16" fmla="*/ 3139222 h 3139222"/>
              <a:gd name="connsiteX1-17" fmla="*/ 0 w 6858000"/>
              <a:gd name="connsiteY1-18" fmla="*/ 0 h 3139222"/>
              <a:gd name="connsiteX2-19" fmla="*/ 6858000 w 6858000"/>
              <a:gd name="connsiteY2-20" fmla="*/ 0 h 3139222"/>
              <a:gd name="connsiteX3-21" fmla="*/ 6858000 w 6858000"/>
              <a:gd name="connsiteY3-22" fmla="*/ 3139222 h 3139222"/>
              <a:gd name="connsiteX4-23" fmla="*/ 3879050 w 6858000"/>
              <a:gd name="connsiteY4-24" fmla="*/ 3139222 h 3139222"/>
              <a:gd name="connsiteX5-25" fmla="*/ 3429000 w 6858000"/>
              <a:gd name="connsiteY5-26" fmla="*/ 2829180 h 3139222"/>
              <a:gd name="connsiteX6-27" fmla="*/ 3014576 w 6858000"/>
              <a:gd name="connsiteY6-28" fmla="*/ 3139222 h 3139222"/>
              <a:gd name="connsiteX7-29" fmla="*/ 0 w 6858000"/>
              <a:gd name="connsiteY7-30" fmla="*/ 3139222 h 3139222"/>
              <a:gd name="connsiteX0-31" fmla="*/ 0 w 6858000"/>
              <a:gd name="connsiteY0-32" fmla="*/ 3139222 h 3149917"/>
              <a:gd name="connsiteX1-33" fmla="*/ 0 w 6858000"/>
              <a:gd name="connsiteY1-34" fmla="*/ 0 h 3149917"/>
              <a:gd name="connsiteX2-35" fmla="*/ 6858000 w 6858000"/>
              <a:gd name="connsiteY2-36" fmla="*/ 0 h 3149917"/>
              <a:gd name="connsiteX3-37" fmla="*/ 6858000 w 6858000"/>
              <a:gd name="connsiteY3-38" fmla="*/ 3139222 h 3149917"/>
              <a:gd name="connsiteX4-39" fmla="*/ 3879050 w 6858000"/>
              <a:gd name="connsiteY4-40" fmla="*/ 3139222 h 3149917"/>
              <a:gd name="connsiteX5-41" fmla="*/ 3429000 w 6858000"/>
              <a:gd name="connsiteY5-42" fmla="*/ 2829180 h 3149917"/>
              <a:gd name="connsiteX6-43" fmla="*/ 3062078 w 6858000"/>
              <a:gd name="connsiteY6-44" fmla="*/ 3149917 h 3149917"/>
              <a:gd name="connsiteX7-45" fmla="*/ 0 w 6858000"/>
              <a:gd name="connsiteY7-46" fmla="*/ 3139222 h 3149917"/>
              <a:gd name="connsiteX0-47" fmla="*/ 0 w 6858000"/>
              <a:gd name="connsiteY0-48" fmla="*/ 3139222 h 3149917"/>
              <a:gd name="connsiteX1-49" fmla="*/ 0 w 6858000"/>
              <a:gd name="connsiteY1-50" fmla="*/ 0 h 3149917"/>
              <a:gd name="connsiteX2-51" fmla="*/ 6858000 w 6858000"/>
              <a:gd name="connsiteY2-52" fmla="*/ 0 h 3149917"/>
              <a:gd name="connsiteX3-53" fmla="*/ 6858000 w 6858000"/>
              <a:gd name="connsiteY3-54" fmla="*/ 3139222 h 3149917"/>
              <a:gd name="connsiteX4-55" fmla="*/ 3807800 w 6858000"/>
              <a:gd name="connsiteY4-56" fmla="*/ 3149917 h 3149917"/>
              <a:gd name="connsiteX5-57" fmla="*/ 3429000 w 6858000"/>
              <a:gd name="connsiteY5-58" fmla="*/ 2829180 h 3149917"/>
              <a:gd name="connsiteX6-59" fmla="*/ 3062078 w 6858000"/>
              <a:gd name="connsiteY6-60" fmla="*/ 3149917 h 3149917"/>
              <a:gd name="connsiteX7-61" fmla="*/ 0 w 6858000"/>
              <a:gd name="connsiteY7-62" fmla="*/ 3139222 h 31499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6858000" h="3149917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07800" y="3149917"/>
                </a:lnTo>
                <a:lnTo>
                  <a:pt x="3429000" y="2829180"/>
                </a:lnTo>
                <a:lnTo>
                  <a:pt x="3062078" y="3149917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408368" y="1884888"/>
            <a:ext cx="890266" cy="648072"/>
            <a:chOff x="106251" y="6088942"/>
            <a:chExt cx="890266" cy="648072"/>
          </a:xfrm>
        </p:grpSpPr>
        <p:sp>
          <p:nvSpPr>
            <p:cNvPr id="10" name="椭圆 9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6251" y="6151368"/>
              <a:ext cx="89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名胜</a:t>
              </a:r>
              <a:endParaRPr lang="en-US" altLang="zh-CN" sz="1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古迹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8472264" y="274898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在西安碑林，有一块清代碑石纪录了以西安为中心的关中八处著名的风景名胜，称为长安八景：</a:t>
            </a:r>
            <a:endParaRPr lang="en-US" altLang="zh-CN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华岳仙掌、骊山晚照。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灞柳风雪、曲江流饮。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雁塔晨钟、咸阳古渡。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草堂烟雾、太白积雪。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 spd="slow" advTm="8305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20.nipic.com/20120407/7336507_110032757000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"/>
          <a:stretch>
            <a:fillRect/>
          </a:stretch>
        </p:blipFill>
        <p:spPr bwMode="auto">
          <a:xfrm>
            <a:off x="1310495" y="2590"/>
            <a:ext cx="10902947" cy="68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3935760" cy="6858000"/>
          </a:xfrm>
          <a:prstGeom prst="rect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3755740" y="3248980"/>
            <a:ext cx="864096" cy="504056"/>
          </a:xfrm>
          <a:prstGeom prst="triangle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461318" y="2060848"/>
            <a:ext cx="890266" cy="648072"/>
            <a:chOff x="106251" y="6088942"/>
            <a:chExt cx="890266" cy="648072"/>
          </a:xfrm>
        </p:grpSpPr>
        <p:sp>
          <p:nvSpPr>
            <p:cNvPr id="23" name="椭圆 22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6251" y="6151368"/>
              <a:ext cx="89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名胜</a:t>
              </a:r>
              <a:endParaRPr lang="en-US" altLang="zh-CN" sz="1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古迹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00609" y="3068960"/>
            <a:ext cx="3347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西安周围有</a:t>
            </a:r>
            <a:r>
              <a:rPr lang="en-US" altLang="zh-CN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120</a:t>
            </a: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多座帝王陵墓围绕。兵马俑坑被誉为“世界第八大奇迹”，秦始皇陵是最早列入世界遗产名录的中国遗迹，西安古城墙是至今世界上保存最完整、规模最宏大的古城墙遗址。</a:t>
            </a:r>
          </a:p>
        </p:txBody>
      </p:sp>
    </p:spTree>
  </p:cSld>
  <p:clrMapOvr>
    <a:masterClrMapping/>
  </p:clrMapOvr>
  <p:transition spd="slow" advTm="8615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1" cy="6885385"/>
            <a:chOff x="0" y="0"/>
            <a:chExt cx="12192001" cy="6885385"/>
          </a:xfrm>
        </p:grpSpPr>
        <p:pic>
          <p:nvPicPr>
            <p:cNvPr id="22" name="Picture 6" descr="http://www.expo2011.cn/files/2010/0907/20100907014439347.jp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400" y="0"/>
              <a:ext cx="3045600" cy="227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www.expo2011.cn/files/2010/0907/20100907020112133.jpg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600" y="0"/>
              <a:ext cx="3045600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://img3.chinaface.com/original/1124Paei6aFeSUoROw2YK6KILWvqo.jpg"/>
            <p:cNvPicPr>
              <a:picLocks noChangeAspect="1" noChangeArrowheads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65" b="3802"/>
            <a:stretch>
              <a:fillRect/>
            </a:stretch>
          </p:blipFill>
          <p:spPr bwMode="auto">
            <a:xfrm>
              <a:off x="0" y="1172"/>
              <a:ext cx="3045600" cy="227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800" y="0"/>
              <a:ext cx="3045600" cy="2275556"/>
            </a:xfrm>
            <a:prstGeom prst="rect">
              <a:avLst/>
            </a:prstGeom>
          </p:spPr>
        </p:pic>
        <p:pic>
          <p:nvPicPr>
            <p:cNvPr id="26" name="Picture 4" descr="http://www.expo2011.cn/files/2010/0907/20100907014357799.jpg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09120"/>
              <a:ext cx="3045600" cy="234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http://img.bjsoyo.com/images/gn/shx/bmy/ms/2012/02/17/CCF809B7F4104874E86F17742434AA5C.jpg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276872"/>
              <a:ext cx="3045600" cy="227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http://image.cnwest.com/attachement/jpg/site1/20080107/001372d8a25508ebe25a2f.jpg"/>
            <p:cNvPicPr>
              <a:picLocks noChangeAspect="1" noChangeArrowheads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94"/>
            <a:stretch>
              <a:fillRect/>
            </a:stretch>
          </p:blipFill>
          <p:spPr bwMode="auto">
            <a:xfrm>
              <a:off x="9149690" y="2276872"/>
              <a:ext cx="3042310" cy="227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0" descr="http://www.sanzhanggui.cn/UploadFile/s_201177144646.jpg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91" y="4555673"/>
              <a:ext cx="3042310" cy="232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2" descr="http://www.dahe.cn/xwzx/zt/hnzt/dqjkhn/mshn/W020080414399441404596.jpg"/>
            <p:cNvPicPr>
              <a:picLocks noChangeAspect="1" noChangeArrowheads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800" y="4579200"/>
              <a:ext cx="3045600" cy="227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4" descr="http://img.gudumami.cn/gu/attachment/Mon_1005/116084_CtONx289gpiMkam.jpg"/>
            <p:cNvPicPr>
              <a:picLocks noChangeAspect="1" noChangeArrowheads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600" y="4579200"/>
              <a:ext cx="3052091" cy="227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http://www.expo2011.cn/files/2010/0907/20100907014439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00" y="0"/>
            <a:ext cx="3045600" cy="22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xpo2011.cn/files/2010/0907/20100907020112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0" y="0"/>
            <a:ext cx="304560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3.chinaface.com/original/1124Paei6aFeSUoROw2YK6KILWvq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 b="3802"/>
          <a:stretch>
            <a:fillRect/>
          </a:stretch>
        </p:blipFill>
        <p:spPr bwMode="auto">
          <a:xfrm>
            <a:off x="0" y="1172"/>
            <a:ext cx="3045600" cy="22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00" y="0"/>
            <a:ext cx="3045600" cy="2275556"/>
          </a:xfrm>
          <a:prstGeom prst="rect">
            <a:avLst/>
          </a:prstGeom>
        </p:spPr>
      </p:pic>
      <p:pic>
        <p:nvPicPr>
          <p:cNvPr id="12" name="Picture 4" descr="http://www.expo2011.cn/files/2010/0907/201009070143577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0456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img.bjsoyo.com/images/gn/shx/bmy/ms/2012/02/17/CCF809B7F4104874E86F17742434AA5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3045600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image.cnwest.com/attachement/jpg/site1/20080107/001372d8a25508ebe25a2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"/>
          <a:stretch>
            <a:fillRect/>
          </a:stretch>
        </p:blipFill>
        <p:spPr bwMode="auto">
          <a:xfrm>
            <a:off x="9149690" y="2276872"/>
            <a:ext cx="3042310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sanzhanggui.cn/UploadFile/s_2011771446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91" y="4555673"/>
            <a:ext cx="3042310" cy="23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dahe.cn/xwzx/zt/hnzt/dqjkhn/mshn/W02008041439944140459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00" y="4579200"/>
            <a:ext cx="3045600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://img.gudumami.cn/gu/attachment/Mon_1005/116084_CtONx289gpiMka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0" y="4579200"/>
            <a:ext cx="3052091" cy="2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3333526" y="3140968"/>
            <a:ext cx="890266" cy="648072"/>
            <a:chOff x="106251" y="6088942"/>
            <a:chExt cx="890266" cy="648072"/>
          </a:xfrm>
        </p:grpSpPr>
        <p:sp>
          <p:nvSpPr>
            <p:cNvPr id="36" name="椭圆 35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  <p:sp>
          <p:nvSpPr>
            <p:cNvPr id="37" name="文本框 24"/>
            <p:cNvSpPr txBox="1"/>
            <p:nvPr/>
          </p:nvSpPr>
          <p:spPr>
            <a:xfrm>
              <a:off x="106251" y="6151368"/>
              <a:ext cx="89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美食</a:t>
              </a:r>
              <a:endParaRPr lang="en-US" altLang="zh-CN" sz="1400" dirty="0">
                <a:solidFill>
                  <a:schemeClr val="bg1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小吃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395739" y="3030051"/>
            <a:ext cx="4416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西安具有浓郁的西北风情，肉夹馍、羊肉泡馍、凉皮、岐山面，是很多人耳熟能详的陕西名吃。</a:t>
            </a:r>
          </a:p>
        </p:txBody>
      </p:sp>
    </p:spTree>
  </p:cSld>
  <p:clrMapOvr>
    <a:masterClrMapping/>
  </p:clrMapOvr>
  <p:transition spd="slow" advTm="727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羊肉泡馍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b="4751"/>
          <a:stretch>
            <a:fillRect/>
          </a:stretch>
        </p:blipFill>
        <p:spPr bwMode="auto">
          <a:xfrm>
            <a:off x="0" y="-23669"/>
            <a:ext cx="10560496" cy="68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 rot="5400000">
            <a:off x="6786084" y="1172543"/>
            <a:ext cx="6858000" cy="4493752"/>
          </a:xfrm>
          <a:custGeom>
            <a:avLst/>
            <a:gdLst>
              <a:gd name="connsiteX0" fmla="*/ 0 w 6858000"/>
              <a:gd name="connsiteY0" fmla="*/ 3139222 h 3139222"/>
              <a:gd name="connsiteX1" fmla="*/ 0 w 6858000"/>
              <a:gd name="connsiteY1" fmla="*/ 0 h 3139222"/>
              <a:gd name="connsiteX2" fmla="*/ 6858000 w 6858000"/>
              <a:gd name="connsiteY2" fmla="*/ 0 h 3139222"/>
              <a:gd name="connsiteX3" fmla="*/ 6858000 w 6858000"/>
              <a:gd name="connsiteY3" fmla="*/ 3139222 h 3139222"/>
              <a:gd name="connsiteX4" fmla="*/ 3879050 w 6858000"/>
              <a:gd name="connsiteY4" fmla="*/ 3139222 h 3139222"/>
              <a:gd name="connsiteX5" fmla="*/ 3429000 w 6858000"/>
              <a:gd name="connsiteY5" fmla="*/ 2707174 h 3139222"/>
              <a:gd name="connsiteX6" fmla="*/ 2978950 w 6858000"/>
              <a:gd name="connsiteY6" fmla="*/ 3139222 h 3139222"/>
              <a:gd name="connsiteX0-1" fmla="*/ 0 w 6858000"/>
              <a:gd name="connsiteY0-2" fmla="*/ 3139222 h 3139222"/>
              <a:gd name="connsiteX1-3" fmla="*/ 0 w 6858000"/>
              <a:gd name="connsiteY1-4" fmla="*/ 0 h 3139222"/>
              <a:gd name="connsiteX2-5" fmla="*/ 6858000 w 6858000"/>
              <a:gd name="connsiteY2-6" fmla="*/ 0 h 3139222"/>
              <a:gd name="connsiteX3-7" fmla="*/ 6858000 w 6858000"/>
              <a:gd name="connsiteY3-8" fmla="*/ 3139222 h 3139222"/>
              <a:gd name="connsiteX4-9" fmla="*/ 3879050 w 6858000"/>
              <a:gd name="connsiteY4-10" fmla="*/ 3139222 h 3139222"/>
              <a:gd name="connsiteX5-11" fmla="*/ 3429000 w 6858000"/>
              <a:gd name="connsiteY5-12" fmla="*/ 2829180 h 3139222"/>
              <a:gd name="connsiteX6-13" fmla="*/ 2978950 w 6858000"/>
              <a:gd name="connsiteY6-14" fmla="*/ 3139222 h 3139222"/>
              <a:gd name="connsiteX7" fmla="*/ 0 w 6858000"/>
              <a:gd name="connsiteY7" fmla="*/ 3139222 h 3139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6858000" h="3139222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3104964"/>
            <a:ext cx="3168352" cy="648073"/>
            <a:chOff x="2639616" y="3068959"/>
            <a:chExt cx="3168352" cy="648073"/>
          </a:xfrm>
        </p:grpSpPr>
        <p:sp>
          <p:nvSpPr>
            <p:cNvPr id="11" name="五边形 10"/>
            <p:cNvSpPr/>
            <p:nvPr/>
          </p:nvSpPr>
          <p:spPr>
            <a:xfrm>
              <a:off x="2639616" y="3068959"/>
              <a:ext cx="3168352" cy="648073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298235" y="312180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0" i="0" dirty="0">
                  <a:solidFill>
                    <a:schemeClr val="bg1"/>
                  </a:solidFill>
                  <a:effectLst/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羊肉泡馍</a:t>
              </a:r>
              <a:endParaRPr lang="en-US" altLang="zh-CN" sz="2800" b="0" i="0" dirty="0">
                <a:solidFill>
                  <a:schemeClr val="bg1"/>
                </a:solidFill>
                <a:effectLst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256240" y="19168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“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44472" y="494290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”</a:t>
            </a:r>
            <a:endParaRPr lang="zh-CN" altLang="en-US" sz="36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85284" y="2198270"/>
            <a:ext cx="3377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牛羊肉泡馍是西安市著名小吃。用优质牛羊肉加佐料入锅煮烂，汤汁备用。把烙好的坨坨馍，掰成碎块，加辅料煮制而成。其特点是：肉烂汤浓、香醇味美、粘绵韧滑。食后再饮一小碗高汤，更觉余香满口，回味悠长，吃的时候配一叠特制的糖蒜，口感更好。</a:t>
            </a:r>
          </a:p>
        </p:txBody>
      </p:sp>
    </p:spTree>
  </p:cSld>
  <p:clrMapOvr>
    <a:masterClrMapping/>
  </p:clrMapOvr>
  <p:transition spd="slow" advTm="7458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宽屏</PresentationFormat>
  <Paragraphs>56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TypeLand 康熙字典體試用版</vt:lpstr>
      <vt:lpstr>华康俪金黑W8(P)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50</cp:revision>
  <dcterms:created xsi:type="dcterms:W3CDTF">2013-10-12T02:42:00Z</dcterms:created>
  <dcterms:modified xsi:type="dcterms:W3CDTF">2021-01-05T07:06:21Z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