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70" r:id="rId4"/>
    <p:sldId id="259" r:id="rId5"/>
    <p:sldId id="260" r:id="rId6"/>
    <p:sldId id="261" r:id="rId7"/>
    <p:sldId id="278" r:id="rId8"/>
    <p:sldId id="262" r:id="rId9"/>
    <p:sldId id="279" r:id="rId10"/>
    <p:sldId id="263" r:id="rId11"/>
    <p:sldId id="264" r:id="rId12"/>
    <p:sldId id="280" r:id="rId13"/>
    <p:sldId id="265" r:id="rId14"/>
    <p:sldId id="266" r:id="rId15"/>
    <p:sldId id="267" r:id="rId16"/>
    <p:sldId id="268" r:id="rId17"/>
    <p:sldId id="269" r:id="rId18"/>
    <p:sldId id="281"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01"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16FF2-C34E-48FF-945E-830B8320BEE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E3C22-AEB6-419E-8299-518CF0D7F1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E3C22-AEB6-419E-8299-518CF0D7F10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B12DF3-45CD-4F69-94B5-66AEFFEF754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E6F0-58DF-4D1D-B5C8-E3FF6DCE8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12DF3-45CD-4F69-94B5-66AEFFEF754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5E6F0-58DF-4D1D-B5C8-E3FF6DCE8E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98681" cy="6858000"/>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95" y="425284"/>
            <a:ext cx="4600163" cy="3654924"/>
          </a:xfrm>
          <a:prstGeom prst="rect">
            <a:avLst/>
          </a:prstGeom>
        </p:spPr>
      </p:pic>
      <p:grpSp>
        <p:nvGrpSpPr>
          <p:cNvPr id="2" name="组合 1"/>
          <p:cNvGrpSpPr/>
          <p:nvPr/>
        </p:nvGrpSpPr>
        <p:grpSpPr>
          <a:xfrm>
            <a:off x="6584141" y="11724"/>
            <a:ext cx="5261626" cy="4562806"/>
            <a:chOff x="6584141" y="11724"/>
            <a:chExt cx="5261626" cy="4562806"/>
          </a:xfrm>
        </p:grpSpPr>
        <p:pic>
          <p:nvPicPr>
            <p:cNvPr id="11" name="图片 10" descr="图片包含 鸡蛋, 美食&#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141" y="11724"/>
              <a:ext cx="5261626" cy="4562806"/>
            </a:xfrm>
            <a:prstGeom prst="rect">
              <a:avLst/>
            </a:prstGeom>
          </p:spPr>
        </p:pic>
        <p:pic>
          <p:nvPicPr>
            <p:cNvPr id="21" name="图片 20" descr="图片包含 文字&#10;&#10;已生成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3155" y="552898"/>
              <a:ext cx="4503597" cy="2709195"/>
            </a:xfrm>
            <a:prstGeom prst="rect">
              <a:avLst/>
            </a:prstGeom>
          </p:spPr>
        </p:pic>
      </p:grpSp>
      <p:pic>
        <p:nvPicPr>
          <p:cNvPr id="7" name="图片 6" descr="图片包含 浅色, 交通, 户外, 深色&#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341" y="996975"/>
            <a:ext cx="3715452" cy="4327408"/>
          </a:xfrm>
          <a:prstGeom prst="rect">
            <a:avLst/>
          </a:prstGeom>
        </p:spPr>
      </p:pic>
      <p:pic>
        <p:nvPicPr>
          <p:cNvPr id="15" name="图片 14" descr="图片包含 物体, 灯具&#10;&#10;已生成极高可信度的说明"/>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57438">
            <a:off x="8187032" y="4459125"/>
            <a:ext cx="1659001" cy="1418383"/>
          </a:xfrm>
          <a:prstGeom prst="rect">
            <a:avLst/>
          </a:prstGeom>
        </p:spPr>
      </p:pic>
      <p:pic>
        <p:nvPicPr>
          <p:cNvPr id="17" name="图片 16" descr="图片包含 物体&#10;&#10;已生成极高可信度的说明"/>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4675" y="4217592"/>
            <a:ext cx="1442018" cy="1406192"/>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47724">
            <a:off x="473949" y="764516"/>
            <a:ext cx="5982900" cy="3452869"/>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0761" y="3803269"/>
            <a:ext cx="5686425" cy="1962150"/>
          </a:xfrm>
          <a:prstGeom prst="rect">
            <a:avLst/>
          </a:prstGeom>
        </p:spPr>
      </p:pic>
      <p:pic>
        <p:nvPicPr>
          <p:cNvPr id="27" name="图片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1248" y="174176"/>
            <a:ext cx="2447925" cy="3495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图片包含 物体&#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607" y="683965"/>
            <a:ext cx="2311261" cy="279583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542" y="1185109"/>
            <a:ext cx="2409550" cy="4621517"/>
          </a:xfrm>
          <a:prstGeom prst="rect">
            <a:avLst/>
          </a:prstGeom>
        </p:spPr>
      </p:pic>
      <p:pic>
        <p:nvPicPr>
          <p:cNvPr id="6" name="图片 5" descr="图片包含 物体, 灯具&#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5363">
            <a:off x="7949485" y="970908"/>
            <a:ext cx="1023527" cy="875077"/>
          </a:xfrm>
          <a:prstGeom prst="rect">
            <a:avLst/>
          </a:prstGeom>
        </p:spPr>
      </p:pic>
      <p:pic>
        <p:nvPicPr>
          <p:cNvPr id="7" name="图片 6" descr="图片包含 物体, 灯具&#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5363">
            <a:off x="8761288" y="1162886"/>
            <a:ext cx="1023527" cy="875077"/>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4866" y="2954843"/>
            <a:ext cx="3296827" cy="2523842"/>
          </a:xfrm>
          <a:prstGeom prst="rect">
            <a:avLst/>
          </a:prstGeom>
        </p:spPr>
      </p:pic>
      <p:sp>
        <p:nvSpPr>
          <p:cNvPr id="9" name="文本框 8"/>
          <p:cNvSpPr txBox="1"/>
          <p:nvPr/>
        </p:nvSpPr>
        <p:spPr>
          <a:xfrm>
            <a:off x="778234" y="2954843"/>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老鹰</a:t>
            </a:r>
          </a:p>
        </p:txBody>
      </p:sp>
      <p:sp>
        <p:nvSpPr>
          <p:cNvPr id="10" name="文本框 9"/>
          <p:cNvSpPr txBox="1"/>
          <p:nvPr/>
        </p:nvSpPr>
        <p:spPr>
          <a:xfrm>
            <a:off x="3555027" y="5060271"/>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蝙蝠</a:t>
            </a:r>
          </a:p>
        </p:txBody>
      </p:sp>
      <p:sp>
        <p:nvSpPr>
          <p:cNvPr id="11" name="文本框 10"/>
          <p:cNvSpPr txBox="1"/>
          <p:nvPr/>
        </p:nvSpPr>
        <p:spPr>
          <a:xfrm>
            <a:off x="6681073" y="3590622"/>
            <a:ext cx="1261884"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吸血鬼</a:t>
            </a:r>
          </a:p>
        </p:txBody>
      </p:sp>
      <p:sp>
        <p:nvSpPr>
          <p:cNvPr id="12" name="文本框 11"/>
          <p:cNvSpPr txBox="1"/>
          <p:nvPr/>
        </p:nvSpPr>
        <p:spPr>
          <a:xfrm>
            <a:off x="8953456" y="2173391"/>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南瓜</a:t>
            </a:r>
          </a:p>
        </p:txBody>
      </p:sp>
      <p:sp>
        <p:nvSpPr>
          <p:cNvPr id="13" name="文本框 12"/>
          <p:cNvSpPr txBox="1"/>
          <p:nvPr/>
        </p:nvSpPr>
        <p:spPr>
          <a:xfrm>
            <a:off x="9404861" y="5350139"/>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女巫</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Effect transition="in" filter="fade">
                                      <p:cBhvr>
                                        <p:cTn id="21" dur="750"/>
                                        <p:tgtEl>
                                          <p:spTgt spid="6"/>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750"/>
                                        <p:tgtEl>
                                          <p:spTgt spid="11"/>
                                        </p:tgtEl>
                                      </p:cBhvr>
                                    </p:animEffect>
                                  </p:childTnLst>
                                </p:cTn>
                              </p:par>
                            </p:childTnLst>
                          </p:cTn>
                        </p:par>
                        <p:par>
                          <p:cTn id="46" fill="hold">
                            <p:stCondLst>
                              <p:cond delay="80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750"/>
                                        <p:tgtEl>
                                          <p:spTgt spid="12"/>
                                        </p:tgtEl>
                                      </p:cBhvr>
                                    </p:animEffect>
                                  </p:childTnLst>
                                </p:cTn>
                              </p:par>
                            </p:childTnLst>
                          </p:cTn>
                        </p:par>
                        <p:par>
                          <p:cTn id="50" fill="hold">
                            <p:stCondLst>
                              <p:cond delay="9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5" descr="E:\design cliparts\H to I\Clip Art\Holidays\Halloween (H - Pu)\Mummy 4.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61" y="914319"/>
            <a:ext cx="2567894" cy="311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E:\design cliparts\H to I\Clip Art\Holidays\Halloween (Pu - Sk)\Skeleton 07.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809" y="1428896"/>
            <a:ext cx="212407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E:\design cliparts\H to I\Clip Art\Holidays\Halloween (Pu - Sk)\Skull 1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836" y="734806"/>
            <a:ext cx="16430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E:\design cliparts\H to I\Clip Art\Holidays\Halloween (A - D)\Costume - Pirate 10.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4440" y="835749"/>
            <a:ext cx="1371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E:\design cliparts\H to I\Clip Art\Holidays\Halloween (Sl - Z)\Werewolf 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7105" y="3543375"/>
            <a:ext cx="19637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486323" y="4147266"/>
            <a:ext cx="1261884"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木乃伊</a:t>
            </a:r>
          </a:p>
        </p:txBody>
      </p:sp>
      <p:sp>
        <p:nvSpPr>
          <p:cNvPr id="10" name="文本框 9"/>
          <p:cNvSpPr txBox="1"/>
          <p:nvPr/>
        </p:nvSpPr>
        <p:spPr>
          <a:xfrm>
            <a:off x="5195487" y="5302310"/>
            <a:ext cx="543739"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狼</a:t>
            </a:r>
          </a:p>
        </p:txBody>
      </p:sp>
      <p:sp>
        <p:nvSpPr>
          <p:cNvPr id="11" name="文本框 10"/>
          <p:cNvSpPr txBox="1"/>
          <p:nvPr/>
        </p:nvSpPr>
        <p:spPr>
          <a:xfrm>
            <a:off x="5310389" y="2778673"/>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头骨</a:t>
            </a:r>
          </a:p>
        </p:txBody>
      </p:sp>
      <p:sp>
        <p:nvSpPr>
          <p:cNvPr id="12" name="文本框 11"/>
          <p:cNvSpPr txBox="1"/>
          <p:nvPr/>
        </p:nvSpPr>
        <p:spPr>
          <a:xfrm>
            <a:off x="7574432" y="5210882"/>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骨头</a:t>
            </a:r>
          </a:p>
        </p:txBody>
      </p:sp>
      <p:sp>
        <p:nvSpPr>
          <p:cNvPr id="13" name="文本框 12"/>
          <p:cNvSpPr txBox="1"/>
          <p:nvPr/>
        </p:nvSpPr>
        <p:spPr>
          <a:xfrm>
            <a:off x="10024980" y="4747784"/>
            <a:ext cx="902811" cy="523220"/>
          </a:xfrm>
          <a:prstGeom prst="rect">
            <a:avLst/>
          </a:prstGeom>
          <a:noFill/>
        </p:spPr>
        <p:txBody>
          <a:bodyPr wrap="none" rtlCol="0">
            <a:spAutoFit/>
          </a:bodyPr>
          <a:lstStyle/>
          <a:p>
            <a:r>
              <a:rPr lang="zh-CN" altLang="en-US" sz="2800" b="1">
                <a:solidFill>
                  <a:srgbClr val="F7B446"/>
                </a:solidFill>
                <a:latin typeface="华文行楷" panose="02010800040101010101" pitchFamily="2" charset="-122"/>
                <a:ea typeface="华文行楷" panose="02010800040101010101" pitchFamily="2" charset="-122"/>
              </a:rPr>
              <a:t>海盗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ppt_x</p:attrName>
                                        </p:attrNameLst>
                                      </p:cBhvr>
                                      <p:tavLst>
                                        <p:tav tm="0">
                                          <p:val>
                                            <p:strVal val="#ppt_x"/>
                                          </p:val>
                                        </p:tav>
                                        <p:tav tm="100000">
                                          <p:val>
                                            <p:strVal val="#ppt_x"/>
                                          </p:val>
                                        </p:tav>
                                      </p:tavLst>
                                    </p:anim>
                                    <p:anim calcmode="lin" valueType="num">
                                      <p:cBhvr>
                                        <p:cTn id="13" dur="7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750"/>
                                        <p:tgtEl>
                                          <p:spTgt spid="6"/>
                                        </p:tgtEl>
                                      </p:cBhvr>
                                    </p:animEffect>
                                  </p:childTnLst>
                                </p:cTn>
                              </p:par>
                            </p:childTnLst>
                          </p:cTn>
                        </p:par>
                        <p:par>
                          <p:cTn id="18" fill="hold">
                            <p:stCondLst>
                              <p:cond delay="3000"/>
                            </p:stCondLst>
                            <p:childTnLst>
                              <p:par>
                                <p:cTn id="19" presetID="26"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214">
                                          <p:stCondLst>
                                            <p:cond delay="0"/>
                                          </p:stCondLst>
                                        </p:cTn>
                                        <p:tgtEl>
                                          <p:spTgt spid="7"/>
                                        </p:tgtEl>
                                      </p:cBhvr>
                                    </p:animEffect>
                                    <p:anim calcmode="lin" valueType="num">
                                      <p:cBhvr>
                                        <p:cTn id="22" dur="67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24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245" tmFilter="0, 0; 0.125,0.2665; 0.25,0.4; 0.375,0.465; 0.5,0.5;  0.625,0.535; 0.75,0.6; 0.875,0.7335; 1,1">
                                          <p:stCondLst>
                                            <p:cond delay="245"/>
                                          </p:stCondLst>
                                        </p:cTn>
                                        <p:tgtEl>
                                          <p:spTgt spid="7"/>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488"/>
                                          </p:stCondLst>
                                        </p:cTn>
                                        <p:tgtEl>
                                          <p:spTgt spid="7"/>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749"/>
                                          </p:stCondLst>
                                        </p:cTn>
                                        <p:tgtEl>
                                          <p:spTgt spid="7"/>
                                        </p:tgtEl>
                                        <p:attrNameLst>
                                          <p:attrName>ppt_y</p:attrName>
                                        </p:attrNameLst>
                                      </p:cBhvr>
                                      <p:tavLst>
                                        <p:tav tm="0" fmla="#ppt_y-sin(pi*$)/81">
                                          <p:val>
                                            <p:fltVal val="0"/>
                                          </p:val>
                                        </p:tav>
                                        <p:tav tm="100000">
                                          <p:val>
                                            <p:fltVal val="1"/>
                                          </p:val>
                                        </p:tav>
                                      </p:tavLst>
                                    </p:anim>
                                    <p:animScale>
                                      <p:cBhvr>
                                        <p:cTn id="27" dur="1">
                                          <p:stCondLst>
                                            <p:cond delay="240"/>
                                          </p:stCondLst>
                                        </p:cTn>
                                        <p:tgtEl>
                                          <p:spTgt spid="7"/>
                                        </p:tgtEl>
                                      </p:cBhvr>
                                      <p:to x="100000" y="60000"/>
                                    </p:animScale>
                                    <p:animScale>
                                      <p:cBhvr>
                                        <p:cTn id="28" dur="1" decel="50000">
                                          <p:stCondLst>
                                            <p:cond delay="249"/>
                                          </p:stCondLst>
                                        </p:cTn>
                                        <p:tgtEl>
                                          <p:spTgt spid="7"/>
                                        </p:tgtEl>
                                      </p:cBhvr>
                                      <p:to x="100000" y="100000"/>
                                    </p:animScale>
                                    <p:animScale>
                                      <p:cBhvr>
                                        <p:cTn id="29" dur="1">
                                          <p:stCondLst>
                                            <p:cond delay="484"/>
                                          </p:stCondLst>
                                        </p:cTn>
                                        <p:tgtEl>
                                          <p:spTgt spid="7"/>
                                        </p:tgtEl>
                                      </p:cBhvr>
                                      <p:to x="100000" y="80000"/>
                                    </p:animScale>
                                    <p:animScale>
                                      <p:cBhvr>
                                        <p:cTn id="30" dur="1" decel="50000">
                                          <p:stCondLst>
                                            <p:cond delay="493"/>
                                          </p:stCondLst>
                                        </p:cTn>
                                        <p:tgtEl>
                                          <p:spTgt spid="7"/>
                                        </p:tgtEl>
                                      </p:cBhvr>
                                      <p:to x="100000" y="100000"/>
                                    </p:animScale>
                                    <p:animScale>
                                      <p:cBhvr>
                                        <p:cTn id="31" dur="1">
                                          <p:stCondLst>
                                            <p:cond delay="749"/>
                                          </p:stCondLst>
                                        </p:cTn>
                                        <p:tgtEl>
                                          <p:spTgt spid="7"/>
                                        </p:tgtEl>
                                      </p:cBhvr>
                                      <p:to x="100000" y="90000"/>
                                    </p:animScale>
                                    <p:animScale>
                                      <p:cBhvr>
                                        <p:cTn id="32" dur="1" decel="50000">
                                          <p:stCondLst>
                                            <p:cond delay="749"/>
                                          </p:stCondLst>
                                        </p:cTn>
                                        <p:tgtEl>
                                          <p:spTgt spid="7"/>
                                        </p:tgtEl>
                                      </p:cBhvr>
                                      <p:to x="100000" y="100000"/>
                                    </p:animScale>
                                    <p:animScale>
                                      <p:cBhvr>
                                        <p:cTn id="33" dur="1">
                                          <p:stCondLst>
                                            <p:cond delay="749"/>
                                          </p:stCondLst>
                                        </p:cTn>
                                        <p:tgtEl>
                                          <p:spTgt spid="7"/>
                                        </p:tgtEl>
                                      </p:cBhvr>
                                      <p:to x="100000" y="95000"/>
                                    </p:animScale>
                                    <p:animScale>
                                      <p:cBhvr>
                                        <p:cTn id="34" dur="1" decel="50000">
                                          <p:stCondLst>
                                            <p:cond delay="749"/>
                                          </p:stCondLst>
                                        </p:cTn>
                                        <p:tgtEl>
                                          <p:spTgt spid="7"/>
                                        </p:tgtEl>
                                      </p:cBhvr>
                                      <p:to x="100000" y="100000"/>
                                    </p:animScale>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50"/>
                                        <p:tgtEl>
                                          <p:spTgt spid="11"/>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750"/>
                                        <p:tgtEl>
                                          <p:spTgt spid="10"/>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750"/>
                                        <p:tgtEl>
                                          <p:spTgt spid="12"/>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图片包含 杯子&#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12" y="1029810"/>
            <a:ext cx="3539298" cy="512241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481" y="1464879"/>
            <a:ext cx="6681927" cy="3928242"/>
          </a:xfrm>
          <a:prstGeom prst="rect">
            <a:avLst/>
          </a:prstGeom>
        </p:spPr>
      </p:pic>
      <p:sp>
        <p:nvSpPr>
          <p:cNvPr id="7" name="矩形 6"/>
          <p:cNvSpPr/>
          <p:nvPr/>
        </p:nvSpPr>
        <p:spPr>
          <a:xfrm>
            <a:off x="6647116" y="3267851"/>
            <a:ext cx="29546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mn-cs"/>
              </a:rPr>
              <a:t>万圣节的美食</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3" name="Picture 21" descr="152I4G9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41" y="954951"/>
            <a:ext cx="3027286" cy="2806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152I4K5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759" y="1730365"/>
            <a:ext cx="3465872" cy="287966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圆角 5"/>
          <p:cNvSpPr/>
          <p:nvPr/>
        </p:nvSpPr>
        <p:spPr>
          <a:xfrm>
            <a:off x="1372144" y="3357979"/>
            <a:ext cx="2359471" cy="2359471"/>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solidFill>
                  <a:schemeClr val="bg1"/>
                </a:solidFill>
              </a:rPr>
              <a:t>Sugar hoarse</a:t>
            </a:r>
            <a:r>
              <a:rPr lang="zh-CN" altLang="en-US">
                <a:solidFill>
                  <a:schemeClr val="bg1"/>
                </a:solidFill>
                <a:ea typeface="楷体_GB2312" pitchFamily="49" charset="-122"/>
              </a:rPr>
              <a:t>声嘶力竭的糖</a:t>
            </a:r>
          </a:p>
        </p:txBody>
      </p:sp>
      <p:sp>
        <p:nvSpPr>
          <p:cNvPr id="7" name="矩形: 圆角 6"/>
          <p:cNvSpPr/>
          <p:nvPr/>
        </p:nvSpPr>
        <p:spPr>
          <a:xfrm>
            <a:off x="8108849" y="630589"/>
            <a:ext cx="2359471" cy="2359471"/>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zh-CN" altLang="en-US">
                <a:solidFill>
                  <a:schemeClr val="bg1"/>
                </a:solidFill>
                <a:ea typeface="楷体_GB2312" pitchFamily="49" charset="-122"/>
              </a:rPr>
              <a:t>记得一个朋友说过，他被“看着”吃不下东西</a:t>
            </a:r>
            <a:r>
              <a:rPr lang="zh-CN" altLang="zh-CN">
                <a:solidFill>
                  <a:schemeClr val="bg1"/>
                </a:solidFill>
              </a:rPr>
              <a:t>I remember a friend said he  cannot eat something if he was "looked“.</a:t>
            </a:r>
            <a:endParaRPr lang="zh-CN" altLang="en-US">
              <a:solidFill>
                <a:schemeClr val="bg1"/>
              </a:solidFill>
            </a:endParaRP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8849" y="4222158"/>
            <a:ext cx="3476185" cy="2237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ppt_x</p:attrName>
                                        </p:attrNameLst>
                                      </p:cBhvr>
                                      <p:tavLst>
                                        <p:tav tm="0">
                                          <p:val>
                                            <p:strVal val="#ppt_x-#ppt_w*1.125000"/>
                                          </p:val>
                                        </p:tav>
                                        <p:tav tm="100000">
                                          <p:val>
                                            <p:strVal val="#ppt_x"/>
                                          </p:val>
                                        </p:tav>
                                      </p:tavLst>
                                    </p:anim>
                                    <p:animEffect transition="in" filter="wipe(right)">
                                      <p:cBhvr>
                                        <p:cTn id="8" dur="750"/>
                                        <p:tgtEl>
                                          <p:spTgt spid="3"/>
                                        </p:tgtEl>
                                      </p:cBhvr>
                                    </p:animEffect>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anim calcmode="lin" valueType="num">
                                      <p:cBhvr>
                                        <p:cTn id="19" dur="750" fill="hold"/>
                                        <p:tgtEl>
                                          <p:spTgt spid="4"/>
                                        </p:tgtEl>
                                        <p:attrNameLst>
                                          <p:attrName>ppt_x</p:attrName>
                                        </p:attrNameLst>
                                      </p:cBhvr>
                                      <p:tavLst>
                                        <p:tav tm="0">
                                          <p:val>
                                            <p:strVal val="#ppt_x"/>
                                          </p:val>
                                        </p:tav>
                                        <p:tav tm="100000">
                                          <p:val>
                                            <p:strVal val="#ppt_x"/>
                                          </p:val>
                                        </p:tav>
                                      </p:tavLst>
                                    </p:anim>
                                    <p:anim calcmode="lin" valueType="num">
                                      <p:cBhvr>
                                        <p:cTn id="20" dur="7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750" fill="hold"/>
                                        <p:tgtEl>
                                          <p:spTgt spid="7"/>
                                        </p:tgtEl>
                                        <p:attrNameLst>
                                          <p:attrName>ppt_w</p:attrName>
                                        </p:attrNameLst>
                                      </p:cBhvr>
                                      <p:tavLst>
                                        <p:tav tm="0">
                                          <p:val>
                                            <p:fltVal val="0"/>
                                          </p:val>
                                        </p:tav>
                                        <p:tav tm="100000">
                                          <p:val>
                                            <p:strVal val="#ppt_w"/>
                                          </p:val>
                                        </p:tav>
                                      </p:tavLst>
                                    </p:anim>
                                    <p:anim calcmode="lin" valueType="num">
                                      <p:cBhvr>
                                        <p:cTn id="25" dur="750" fill="hold"/>
                                        <p:tgtEl>
                                          <p:spTgt spid="7"/>
                                        </p:tgtEl>
                                        <p:attrNameLst>
                                          <p:attrName>ppt_h</p:attrName>
                                        </p:attrNameLst>
                                      </p:cBhvr>
                                      <p:tavLst>
                                        <p:tav tm="0">
                                          <p:val>
                                            <p:fltVal val="0"/>
                                          </p:val>
                                        </p:tav>
                                        <p:tav tm="100000">
                                          <p:val>
                                            <p:strVal val="#ppt_h"/>
                                          </p:val>
                                        </p:tav>
                                      </p:tavLst>
                                    </p:anim>
                                    <p:animEffect transition="in" filter="fade">
                                      <p:cBhvr>
                                        <p:cTn id="26" dur="750"/>
                                        <p:tgtEl>
                                          <p:spTgt spid="7"/>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152I4LB-2"/>
          <p:cNvPicPr>
            <a:picLocks noChangeAspect="1" noChangeArrowheads="1"/>
          </p:cNvPicPr>
          <p:nvPr/>
        </p:nvPicPr>
        <p:blipFill>
          <a:blip r:embed="rId4">
            <a:extLst>
              <a:ext uri="{28A0092B-C50C-407E-A947-70E740481C1C}">
                <a14:useLocalDpi xmlns:a14="http://schemas.microsoft.com/office/drawing/2010/main" val="0"/>
              </a:ext>
            </a:extLst>
          </a:blip>
          <a:srcRect l="2666" r="6140" b="10540"/>
          <a:stretch>
            <a:fillRect/>
          </a:stretch>
        </p:blipFill>
        <p:spPr bwMode="auto">
          <a:xfrm>
            <a:off x="1362267" y="1590461"/>
            <a:ext cx="3503537" cy="3333322"/>
          </a:xfrm>
          <a:custGeom>
            <a:avLst/>
            <a:gdLst>
              <a:gd name="connsiteX0" fmla="*/ 1391875 w 3606926"/>
              <a:gd name="connsiteY0" fmla="*/ 0 h 3431688"/>
              <a:gd name="connsiteX1" fmla="*/ 2215052 w 3606926"/>
              <a:gd name="connsiteY1" fmla="*/ 0 h 3431688"/>
              <a:gd name="connsiteX2" fmla="*/ 2339758 w 3606926"/>
              <a:gd name="connsiteY2" fmla="*/ 30928 h 3431688"/>
              <a:gd name="connsiteX3" fmla="*/ 3606926 w 3606926"/>
              <a:gd name="connsiteY3" fmla="*/ 1692206 h 3431688"/>
              <a:gd name="connsiteX4" fmla="*/ 1803463 w 3606926"/>
              <a:gd name="connsiteY4" fmla="*/ 3431688 h 3431688"/>
              <a:gd name="connsiteX5" fmla="*/ 0 w 3606926"/>
              <a:gd name="connsiteY5" fmla="*/ 1692206 h 3431688"/>
              <a:gd name="connsiteX6" fmla="*/ 1267168 w 3606926"/>
              <a:gd name="connsiteY6" fmla="*/ 30928 h 34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6926" h="3431688">
                <a:moveTo>
                  <a:pt x="1391875" y="0"/>
                </a:moveTo>
                <a:lnTo>
                  <a:pt x="2215052" y="0"/>
                </a:lnTo>
                <a:lnTo>
                  <a:pt x="2339758" y="30928"/>
                </a:lnTo>
                <a:cubicBezTo>
                  <a:pt x="3073891" y="251166"/>
                  <a:pt x="3606926" y="911646"/>
                  <a:pt x="3606926" y="1692206"/>
                </a:cubicBezTo>
                <a:cubicBezTo>
                  <a:pt x="3606926" y="2652895"/>
                  <a:pt x="2799488" y="3431688"/>
                  <a:pt x="1803463" y="3431688"/>
                </a:cubicBezTo>
                <a:cubicBezTo>
                  <a:pt x="807438" y="3431688"/>
                  <a:pt x="0" y="2652895"/>
                  <a:pt x="0" y="1692206"/>
                </a:cubicBezTo>
                <a:cubicBezTo>
                  <a:pt x="0" y="911646"/>
                  <a:pt x="533035" y="251166"/>
                  <a:pt x="1267168" y="30928"/>
                </a:cubicBezTo>
                <a:close/>
              </a:path>
            </a:pathLst>
          </a:custGeom>
          <a:noFill/>
          <a:extLst>
            <a:ext uri="{909E8E84-426E-40DD-AFC4-6F175D3DCCD1}">
              <a14:hiddenFill xmlns:a14="http://schemas.microsoft.com/office/drawing/2010/main">
                <a:solidFill>
                  <a:srgbClr val="FFFFFF"/>
                </a:solidFill>
              </a14:hiddenFill>
            </a:ext>
          </a:extLst>
        </p:spPr>
      </p:pic>
      <p:pic>
        <p:nvPicPr>
          <p:cNvPr id="4" name="图片 3" descr="152I4Gc-3"/>
          <p:cNvPicPr>
            <a:picLocks noChangeAspect="1" noChangeArrowheads="1"/>
          </p:cNvPicPr>
          <p:nvPr/>
        </p:nvPicPr>
        <p:blipFill>
          <a:blip r:embed="rId5">
            <a:extLst>
              <a:ext uri="{28A0092B-C50C-407E-A947-70E740481C1C}">
                <a14:useLocalDpi xmlns:a14="http://schemas.microsoft.com/office/drawing/2010/main" val="0"/>
              </a:ext>
            </a:extLst>
          </a:blip>
          <a:srcRect l="1776" t="10564" b="20395"/>
          <a:stretch>
            <a:fillRect/>
          </a:stretch>
        </p:blipFill>
        <p:spPr bwMode="auto">
          <a:xfrm>
            <a:off x="7048870" y="1006109"/>
            <a:ext cx="3897298" cy="2681056"/>
          </a:xfrm>
          <a:custGeom>
            <a:avLst/>
            <a:gdLst>
              <a:gd name="connsiteX0" fmla="*/ 446852 w 3897298"/>
              <a:gd name="connsiteY0" fmla="*/ 0 h 2681056"/>
              <a:gd name="connsiteX1" fmla="*/ 3450446 w 3897298"/>
              <a:gd name="connsiteY1" fmla="*/ 0 h 2681056"/>
              <a:gd name="connsiteX2" fmla="*/ 3897298 w 3897298"/>
              <a:gd name="connsiteY2" fmla="*/ 446852 h 2681056"/>
              <a:gd name="connsiteX3" fmla="*/ 3897298 w 3897298"/>
              <a:gd name="connsiteY3" fmla="*/ 2234204 h 2681056"/>
              <a:gd name="connsiteX4" fmla="*/ 3450446 w 3897298"/>
              <a:gd name="connsiteY4" fmla="*/ 2681056 h 2681056"/>
              <a:gd name="connsiteX5" fmla="*/ 446852 w 3897298"/>
              <a:gd name="connsiteY5" fmla="*/ 2681056 h 2681056"/>
              <a:gd name="connsiteX6" fmla="*/ 0 w 3897298"/>
              <a:gd name="connsiteY6" fmla="*/ 2234204 h 2681056"/>
              <a:gd name="connsiteX7" fmla="*/ 0 w 3897298"/>
              <a:gd name="connsiteY7" fmla="*/ 446852 h 2681056"/>
              <a:gd name="connsiteX8" fmla="*/ 446852 w 3897298"/>
              <a:gd name="connsiteY8" fmla="*/ 0 h 268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298" h="2681056">
                <a:moveTo>
                  <a:pt x="446852" y="0"/>
                </a:moveTo>
                <a:lnTo>
                  <a:pt x="3450446" y="0"/>
                </a:lnTo>
                <a:cubicBezTo>
                  <a:pt x="3697236" y="0"/>
                  <a:pt x="3897298" y="200062"/>
                  <a:pt x="3897298" y="446852"/>
                </a:cubicBezTo>
                <a:lnTo>
                  <a:pt x="3897298" y="2234204"/>
                </a:lnTo>
                <a:cubicBezTo>
                  <a:pt x="3897298" y="2480994"/>
                  <a:pt x="3697236" y="2681056"/>
                  <a:pt x="3450446" y="2681056"/>
                </a:cubicBezTo>
                <a:lnTo>
                  <a:pt x="446852" y="2681056"/>
                </a:lnTo>
                <a:cubicBezTo>
                  <a:pt x="200062" y="2681056"/>
                  <a:pt x="0" y="2480994"/>
                  <a:pt x="0" y="2234204"/>
                </a:cubicBezTo>
                <a:lnTo>
                  <a:pt x="0" y="446852"/>
                </a:lnTo>
                <a:cubicBezTo>
                  <a:pt x="0" y="200062"/>
                  <a:pt x="200062" y="0"/>
                  <a:pt x="446852" y="0"/>
                </a:cubicBezTo>
                <a:close/>
              </a:path>
            </a:pathLst>
          </a:cu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833654" y="5288884"/>
            <a:ext cx="4643021" cy="610974"/>
            <a:chOff x="781235" y="4477621"/>
            <a:chExt cx="4643021" cy="610974"/>
          </a:xfrm>
        </p:grpSpPr>
        <p:sp>
          <p:nvSpPr>
            <p:cNvPr id="7" name="矩形: 圆角 6"/>
            <p:cNvSpPr/>
            <p:nvPr/>
          </p:nvSpPr>
          <p:spPr>
            <a:xfrm>
              <a:off x="781235" y="4477621"/>
              <a:ext cx="4643021" cy="610974"/>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39283" y="4609536"/>
              <a:ext cx="3804247" cy="369332"/>
            </a:xfrm>
            <a:prstGeom prst="rect">
              <a:avLst/>
            </a:prstGeom>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Bread baby mummy</a:t>
              </a: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楷体_GB2312" pitchFamily="49" charset="-122"/>
                  <a:cs typeface="+mn-cs"/>
                </a:rPr>
                <a:t>木乃伊宝宝面包</a:t>
              </a:r>
            </a:p>
          </p:txBody>
        </p:sp>
      </p:grpSp>
      <p:grpSp>
        <p:nvGrpSpPr>
          <p:cNvPr id="9" name="组合 8"/>
          <p:cNvGrpSpPr/>
          <p:nvPr/>
        </p:nvGrpSpPr>
        <p:grpSpPr>
          <a:xfrm>
            <a:off x="6638803" y="4052266"/>
            <a:ext cx="4643021" cy="610974"/>
            <a:chOff x="6328084" y="4194309"/>
            <a:chExt cx="4643021" cy="610974"/>
          </a:xfrm>
        </p:grpSpPr>
        <p:sp>
          <p:nvSpPr>
            <p:cNvPr id="10" name="矩形: 圆角 9"/>
            <p:cNvSpPr/>
            <p:nvPr/>
          </p:nvSpPr>
          <p:spPr>
            <a:xfrm>
              <a:off x="6328084" y="4194309"/>
              <a:ext cx="4643021" cy="610974"/>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904902" y="4341387"/>
              <a:ext cx="35637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Terror and Nutrition </a:t>
              </a:r>
              <a:r>
                <a:rPr kumimoji="0" lang="zh-CN" altLang="zh-CN" sz="1800" b="0" i="0" u="none" strike="noStrike" kern="1200" cap="none" spc="0" normalizeH="0" baseline="0" noProof="0">
                  <a:ln>
                    <a:noFill/>
                  </a:ln>
                  <a:solidFill>
                    <a:prstClr val="white"/>
                  </a:solidFill>
                  <a:effectLst/>
                  <a:uLnTx/>
                  <a:uFillTx/>
                  <a:latin typeface="楷体_GB2312" pitchFamily="49" charset="-122"/>
                  <a:ea typeface="楷体_GB2312" pitchFamily="49" charset="-122"/>
                  <a:cs typeface="+mn-cs"/>
                </a:rPr>
                <a:t>~</a:t>
              </a:r>
              <a:r>
                <a:rPr kumimoji="0" lang="zh-CN" altLang="en-US" sz="1800" b="0" i="0" u="none" strike="noStrike" kern="1200" cap="none" spc="0" normalizeH="0" baseline="0" noProof="0">
                  <a:ln>
                    <a:noFill/>
                  </a:ln>
                  <a:solidFill>
                    <a:prstClr val="white"/>
                  </a:solidFill>
                  <a:effectLst/>
                  <a:uLnTx/>
                  <a:uFillTx/>
                  <a:latin typeface="楷体_GB2312" pitchFamily="49" charset="-122"/>
                  <a:ea typeface="楷体_GB2312" pitchFamily="49" charset="-122"/>
                  <a:cs typeface="+mn-cs"/>
                </a:rPr>
                <a:t>恐怖与营养</a:t>
              </a: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3" name="图片 12" descr="图片包含 动物, 无脊椎动物, 软体动物, 室内&#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250" y="480248"/>
            <a:ext cx="2200437" cy="3061943"/>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687" y="5028341"/>
            <a:ext cx="4221608" cy="1456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6" descr="152I446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665" y="1071419"/>
            <a:ext cx="3810000" cy="38743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152I4I9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841" y="1813683"/>
            <a:ext cx="40259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圆角 5"/>
          <p:cNvSpPr/>
          <p:nvPr/>
        </p:nvSpPr>
        <p:spPr>
          <a:xfrm>
            <a:off x="6541402" y="892052"/>
            <a:ext cx="4643021" cy="610974"/>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solidFill>
                  <a:schemeClr val="bg1"/>
                </a:solidFill>
              </a:rPr>
              <a:t>When thought of the big Chinese New Year bread</a:t>
            </a:r>
          </a:p>
          <a:p>
            <a:pPr algn="ctr"/>
            <a:r>
              <a:rPr lang="zh-CN" altLang="en-US" sz="1600">
                <a:solidFill>
                  <a:schemeClr val="bg1"/>
                </a:solidFill>
                <a:ea typeface="楷体_GB2312" pitchFamily="49" charset="-122"/>
              </a:rPr>
              <a:t>想到了中国过年时候的大馒头</a:t>
            </a:r>
          </a:p>
        </p:txBody>
      </p:sp>
      <p:sp>
        <p:nvSpPr>
          <p:cNvPr id="7" name="矩形: 圆角 6"/>
          <p:cNvSpPr/>
          <p:nvPr/>
        </p:nvSpPr>
        <p:spPr>
          <a:xfrm>
            <a:off x="932155" y="5220239"/>
            <a:ext cx="4643021" cy="610974"/>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solidFill>
                  <a:schemeClr val="bg1"/>
                </a:solidFill>
              </a:rPr>
              <a:t>The devil sent the cake be sweet</a:t>
            </a:r>
          </a:p>
          <a:p>
            <a:pPr algn="ctr"/>
            <a:r>
              <a:rPr lang="zh-CN" altLang="en-US">
                <a:solidFill>
                  <a:schemeClr val="bg1"/>
                </a:solidFill>
                <a:ea typeface="楷体_GB2312" pitchFamily="49" charset="-122"/>
              </a:rPr>
              <a:t>这个恶魔蛋糕算是可爱派了</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3" name="Picture 5" descr="152I4J4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5" y="548468"/>
            <a:ext cx="3300242" cy="24834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152I461c-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7832" y="856793"/>
            <a:ext cx="3592365" cy="2694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152I44338-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0038" y="3551067"/>
            <a:ext cx="3195962" cy="204807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圆角 6"/>
          <p:cNvSpPr/>
          <p:nvPr/>
        </p:nvSpPr>
        <p:spPr>
          <a:xfrm>
            <a:off x="9138464" y="3031900"/>
            <a:ext cx="2343705" cy="2343705"/>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ea typeface="楷体_GB2312" pitchFamily="49" charset="-122"/>
              </a:rPr>
              <a:t>沉默的羔羊</a:t>
            </a:r>
            <a:r>
              <a:rPr lang="en-US" altLang="zh-CN">
                <a:solidFill>
                  <a:schemeClr val="bg1"/>
                </a:solidFill>
                <a:ea typeface="楷体_GB2312" pitchFamily="49" charset="-122"/>
              </a:rPr>
              <a:t>~~</a:t>
            </a:r>
          </a:p>
        </p:txBody>
      </p:sp>
      <p:sp>
        <p:nvSpPr>
          <p:cNvPr id="8" name="矩形: 圆角 7"/>
          <p:cNvSpPr/>
          <p:nvPr/>
        </p:nvSpPr>
        <p:spPr>
          <a:xfrm>
            <a:off x="3855159" y="980102"/>
            <a:ext cx="2343705" cy="2343705"/>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ea typeface="楷体_GB2312" pitchFamily="49" charset="-122"/>
              </a:rPr>
              <a:t>左上角那个，打死我也不吃</a:t>
            </a:r>
          </a:p>
        </p:txBody>
      </p:sp>
      <p:sp>
        <p:nvSpPr>
          <p:cNvPr id="9" name="矩形: 圆角 8"/>
          <p:cNvSpPr/>
          <p:nvPr/>
        </p:nvSpPr>
        <p:spPr>
          <a:xfrm>
            <a:off x="5648668" y="3957867"/>
            <a:ext cx="2343705" cy="2343705"/>
          </a:xfrm>
          <a:prstGeom prst="roundRect">
            <a:avLst/>
          </a:prstGeom>
          <a:solidFill>
            <a:srgbClr val="F7B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solidFill>
                  <a:schemeClr val="bg1"/>
                </a:solidFill>
              </a:rPr>
              <a:t>This is the only saliva can drive a man leave the bar, not tears</a:t>
            </a:r>
          </a:p>
          <a:p>
            <a:pPr algn="ctr"/>
            <a:r>
              <a:rPr lang="zh-CN" altLang="en-US">
                <a:solidFill>
                  <a:schemeClr val="bg1"/>
                </a:solidFill>
                <a:ea typeface="楷体_GB2312" pitchFamily="49" charset="-122"/>
              </a:rPr>
              <a:t>这个是唯一能叫人留点口水而不是眼泪的吧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anim calcmode="lin" valueType="num">
                                      <p:cBhvr>
                                        <p:cTn id="25" dur="750" fill="hold"/>
                                        <p:tgtEl>
                                          <p:spTgt spid="9"/>
                                        </p:tgtEl>
                                        <p:attrNameLst>
                                          <p:attrName>ppt_x</p:attrName>
                                        </p:attrNameLst>
                                      </p:cBhvr>
                                      <p:tavLst>
                                        <p:tav tm="0">
                                          <p:val>
                                            <p:strVal val="#ppt_x"/>
                                          </p:val>
                                        </p:tav>
                                        <p:tav tm="100000">
                                          <p:val>
                                            <p:strVal val="#ppt_x"/>
                                          </p:val>
                                        </p:tav>
                                      </p:tavLst>
                                    </p:anim>
                                    <p:anim calcmode="lin" valueType="num">
                                      <p:cBhvr>
                                        <p:cTn id="26" dur="75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2" presetClass="entr" presetSubtype="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fill="hold"/>
                                        <p:tgtEl>
                                          <p:spTgt spid="7"/>
                                        </p:tgtEl>
                                        <p:attrNameLst>
                                          <p:attrName>ppt_x</p:attrName>
                                        </p:attrNameLst>
                                      </p:cBhvr>
                                      <p:tavLst>
                                        <p:tav tm="0">
                                          <p:val>
                                            <p:strVal val="1+#ppt_w/2"/>
                                          </p:val>
                                        </p:tav>
                                        <p:tav tm="100000">
                                          <p:val>
                                            <p:strVal val="#ppt_x"/>
                                          </p:val>
                                        </p:tav>
                                      </p:tavLst>
                                    </p:anim>
                                    <p:anim calcmode="lin" valueType="num">
                                      <p:cBhvr additive="base">
                                        <p:cTn id="37"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txBox="1"/>
          <p:nvPr/>
        </p:nvSpPr>
        <p:spPr>
          <a:xfrm>
            <a:off x="5041510" y="2076919"/>
            <a:ext cx="8472487" cy="2402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a:solidFill>
                  <a:srgbClr val="F7B446"/>
                </a:solidFill>
                <a:latin typeface="Comic Sans MS" panose="030F0702030302020204" pitchFamily="66" charset="0"/>
                <a:ea typeface="楷体_GB2312" pitchFamily="49" charset="-122"/>
              </a:rPr>
              <a:t>They trick or treat.</a:t>
            </a:r>
            <a:r>
              <a:rPr lang="zh-CN" altLang="en-US" sz="2400" b="1">
                <a:solidFill>
                  <a:srgbClr val="F7B446"/>
                </a:solidFill>
                <a:latin typeface="楷体_GB2312" pitchFamily="49" charset="-122"/>
                <a:ea typeface="楷体_GB2312" pitchFamily="49" charset="-122"/>
              </a:rPr>
              <a:t>不给糖果就捣乱</a:t>
            </a:r>
          </a:p>
          <a:p>
            <a:r>
              <a:rPr lang="en-US" altLang="zh-CN" sz="2400" b="1">
                <a:solidFill>
                  <a:srgbClr val="F7B446"/>
                </a:solidFill>
                <a:latin typeface="Comic Sans MS" panose="030F0702030302020204" pitchFamily="66" charset="0"/>
                <a:ea typeface="楷体_GB2312" pitchFamily="49" charset="-122"/>
              </a:rPr>
              <a:t>They wear costumes.</a:t>
            </a:r>
            <a:r>
              <a:rPr lang="zh-CN" altLang="en-US" sz="2400" b="1">
                <a:solidFill>
                  <a:srgbClr val="F7B446"/>
                </a:solidFill>
                <a:latin typeface="楷体_GB2312" pitchFamily="49" charset="-122"/>
                <a:ea typeface="楷体_GB2312" pitchFamily="49" charset="-122"/>
              </a:rPr>
              <a:t>穿奇怪的服装</a:t>
            </a:r>
            <a:endParaRPr lang="en-US" altLang="zh-CN" sz="2400" b="1">
              <a:solidFill>
                <a:srgbClr val="F7B446"/>
              </a:solidFill>
              <a:latin typeface="楷体_GB2312" pitchFamily="49" charset="-122"/>
              <a:ea typeface="楷体_GB2312" pitchFamily="49" charset="-122"/>
            </a:endParaRPr>
          </a:p>
          <a:p>
            <a:r>
              <a:rPr lang="en-US" altLang="zh-CN" sz="2400" b="1">
                <a:solidFill>
                  <a:srgbClr val="F7B446"/>
                </a:solidFill>
                <a:latin typeface="Comic Sans MS" panose="030F0702030302020204" pitchFamily="66" charset="0"/>
                <a:ea typeface="楷体_GB2312" pitchFamily="49" charset="-122"/>
              </a:rPr>
              <a:t>They carve pumpkin lanterns.</a:t>
            </a:r>
            <a:r>
              <a:rPr lang="zh-CN" altLang="en-US" sz="2400" b="1">
                <a:solidFill>
                  <a:srgbClr val="F7B446"/>
                </a:solidFill>
                <a:latin typeface="楷体_GB2312" pitchFamily="49" charset="-122"/>
                <a:ea typeface="楷体_GB2312" pitchFamily="49" charset="-122"/>
              </a:rPr>
              <a:t>提着南瓜灯</a:t>
            </a:r>
          </a:p>
          <a:p>
            <a:r>
              <a:rPr lang="en-US" altLang="zh-CN" sz="2400" b="1">
                <a:solidFill>
                  <a:srgbClr val="F7B446"/>
                </a:solidFill>
                <a:latin typeface="Comic Sans MS" panose="030F0702030302020204" pitchFamily="66" charset="0"/>
                <a:ea typeface="楷体_GB2312" pitchFamily="49" charset="-122"/>
              </a:rPr>
              <a:t>They watch scary movies.</a:t>
            </a:r>
            <a:r>
              <a:rPr lang="zh-CN" altLang="en-US" sz="2400" b="1">
                <a:solidFill>
                  <a:srgbClr val="F7B446"/>
                </a:solidFill>
                <a:latin typeface="楷体_GB2312" pitchFamily="49" charset="-122"/>
                <a:ea typeface="楷体_GB2312" pitchFamily="49" charset="-122"/>
              </a:rPr>
              <a:t>看恐怖电影</a:t>
            </a:r>
          </a:p>
          <a:p>
            <a:r>
              <a:rPr lang="en-US" altLang="zh-CN" sz="2400" b="1">
                <a:solidFill>
                  <a:srgbClr val="F7B446"/>
                </a:solidFill>
                <a:latin typeface="Comic Sans MS" panose="030F0702030302020204" pitchFamily="66" charset="0"/>
                <a:ea typeface="楷体_GB2312" pitchFamily="49" charset="-122"/>
              </a:rPr>
              <a:t>They visit haunted houses.</a:t>
            </a:r>
            <a:r>
              <a:rPr lang="zh-CN" altLang="en-US" sz="2400" b="1">
                <a:solidFill>
                  <a:srgbClr val="F7B446"/>
                </a:solidFill>
                <a:latin typeface="楷体_GB2312" pitchFamily="49" charset="-122"/>
                <a:ea typeface="楷体_GB2312" pitchFamily="49" charset="-122"/>
              </a:rPr>
              <a:t>去鬼屋探险</a:t>
            </a:r>
          </a:p>
        </p:txBody>
      </p:sp>
      <p:pic>
        <p:nvPicPr>
          <p:cNvPr id="4" name="图片 3" descr="图片包含 室内&#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337" y="405501"/>
            <a:ext cx="3961099" cy="6046997"/>
          </a:xfrm>
          <a:prstGeom prst="rect">
            <a:avLst/>
          </a:prstGeom>
        </p:spPr>
      </p:pic>
      <p:grpSp>
        <p:nvGrpSpPr>
          <p:cNvPr id="11" name="组合 10"/>
          <p:cNvGrpSpPr/>
          <p:nvPr/>
        </p:nvGrpSpPr>
        <p:grpSpPr>
          <a:xfrm>
            <a:off x="4392688" y="-1292192"/>
            <a:ext cx="7646960" cy="5205995"/>
            <a:chOff x="4392688" y="-1292192"/>
            <a:chExt cx="7646960" cy="5205995"/>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2688" y="-1292192"/>
              <a:ext cx="6835479" cy="5205995"/>
            </a:xfrm>
            <a:prstGeom prst="rect">
              <a:avLst/>
            </a:prstGeom>
          </p:spPr>
        </p:pic>
        <p:sp>
          <p:nvSpPr>
            <p:cNvPr id="6" name="矩形 5"/>
            <p:cNvSpPr/>
            <p:nvPr/>
          </p:nvSpPr>
          <p:spPr>
            <a:xfrm>
              <a:off x="5943648" y="784492"/>
              <a:ext cx="6096000" cy="646331"/>
            </a:xfrm>
            <a:prstGeom prst="rect">
              <a:avLst/>
            </a:prstGeom>
          </p:spPr>
          <p:txBody>
            <a:bodyPr>
              <a:spAutoFit/>
            </a:bodyPr>
            <a:lstStyle/>
            <a:p>
              <a:r>
                <a:rPr lang="en-US" altLang="zh-CN" b="1">
                  <a:latin typeface="Comic Sans MS" panose="030F0702030302020204" pitchFamily="66" charset="0"/>
                  <a:ea typeface="楷体_GB2312" pitchFamily="49" charset="-122"/>
                </a:rPr>
                <a:t>What do children do on Halloween?</a:t>
              </a:r>
              <a:br>
                <a:rPr lang="en-US" altLang="zh-CN" b="1">
                  <a:latin typeface="Comic Sans MS" panose="030F0702030302020204" pitchFamily="66" charset="0"/>
                  <a:ea typeface="楷体_GB2312" pitchFamily="49" charset="-122"/>
                </a:rPr>
              </a:br>
              <a:r>
                <a:rPr lang="zh-CN" altLang="en-US" b="1">
                  <a:latin typeface="楷体_GB2312" pitchFamily="49" charset="-122"/>
                  <a:ea typeface="楷体_GB2312" pitchFamily="49" charset="-122"/>
                </a:rPr>
                <a:t>孩子们在万圣节做什么？</a:t>
              </a:r>
              <a:endParaRPr lang="zh-CN" altLang="en-US"/>
            </a:p>
          </p:txBody>
        </p:sp>
      </p:gr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758" y="4774449"/>
            <a:ext cx="4712726" cy="1993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750"/>
                                        <p:tgtEl>
                                          <p:spTgt spid="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95" y="425284"/>
            <a:ext cx="4600163" cy="3654924"/>
          </a:xfrm>
          <a:prstGeom prst="rect">
            <a:avLst/>
          </a:prstGeom>
        </p:spPr>
      </p:pic>
      <p:grpSp>
        <p:nvGrpSpPr>
          <p:cNvPr id="2" name="组合 1"/>
          <p:cNvGrpSpPr/>
          <p:nvPr/>
        </p:nvGrpSpPr>
        <p:grpSpPr>
          <a:xfrm>
            <a:off x="6584141" y="11724"/>
            <a:ext cx="5261626" cy="4562806"/>
            <a:chOff x="6584141" y="11724"/>
            <a:chExt cx="5261626" cy="4562806"/>
          </a:xfrm>
        </p:grpSpPr>
        <p:pic>
          <p:nvPicPr>
            <p:cNvPr id="11" name="图片 10" descr="图片包含 鸡蛋, 美食&#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141" y="11724"/>
              <a:ext cx="5261626" cy="4562806"/>
            </a:xfrm>
            <a:prstGeom prst="rect">
              <a:avLst/>
            </a:prstGeom>
          </p:spPr>
        </p:pic>
        <p:pic>
          <p:nvPicPr>
            <p:cNvPr id="21" name="图片 20" descr="图片包含 文字&#10;&#10;已生成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3155" y="552898"/>
              <a:ext cx="4503597" cy="2709195"/>
            </a:xfrm>
            <a:prstGeom prst="rect">
              <a:avLst/>
            </a:prstGeom>
          </p:spPr>
        </p:pic>
      </p:grpSp>
      <p:pic>
        <p:nvPicPr>
          <p:cNvPr id="7" name="图片 6" descr="图片包含 浅色, 交通, 户外, 深色&#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341" y="996975"/>
            <a:ext cx="3715452" cy="4327408"/>
          </a:xfrm>
          <a:prstGeom prst="rect">
            <a:avLst/>
          </a:prstGeom>
        </p:spPr>
      </p:pic>
      <p:pic>
        <p:nvPicPr>
          <p:cNvPr id="15" name="图片 14" descr="图片包含 物体, 灯具&#10;&#10;已生成极高可信度的说明"/>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57438">
            <a:off x="8187032" y="4459125"/>
            <a:ext cx="1659001" cy="1418383"/>
          </a:xfrm>
          <a:prstGeom prst="rect">
            <a:avLst/>
          </a:prstGeom>
        </p:spPr>
      </p:pic>
      <p:pic>
        <p:nvPicPr>
          <p:cNvPr id="17" name="图片 16" descr="图片包含 物体&#10;&#10;已生成极高可信度的说明"/>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4675" y="4217592"/>
            <a:ext cx="1442018" cy="1406192"/>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47724">
            <a:off x="473949" y="764516"/>
            <a:ext cx="5982900" cy="3452869"/>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0761" y="3803269"/>
            <a:ext cx="5686425" cy="1962150"/>
          </a:xfrm>
          <a:prstGeom prst="rect">
            <a:avLst/>
          </a:prstGeom>
        </p:spPr>
      </p:pic>
      <p:pic>
        <p:nvPicPr>
          <p:cNvPr id="27" name="图片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1248" y="174176"/>
            <a:ext cx="2447925" cy="3495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458"/>
            <a:ext cx="12192000" cy="6876629"/>
          </a:xfrm>
          <a:prstGeom prst="rect">
            <a:avLst/>
          </a:prstGeom>
        </p:spPr>
      </p:pic>
      <p:grpSp>
        <p:nvGrpSpPr>
          <p:cNvPr id="31" name="组合 30"/>
          <p:cNvGrpSpPr/>
          <p:nvPr/>
        </p:nvGrpSpPr>
        <p:grpSpPr>
          <a:xfrm>
            <a:off x="7095567" y="2434880"/>
            <a:ext cx="3152241" cy="680607"/>
            <a:chOff x="7044876" y="1555990"/>
            <a:chExt cx="3152241" cy="680607"/>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876" y="1555990"/>
              <a:ext cx="702766" cy="680607"/>
            </a:xfrm>
            <a:prstGeom prst="rect">
              <a:avLst/>
            </a:prstGeom>
          </p:spPr>
        </p:pic>
        <p:grpSp>
          <p:nvGrpSpPr>
            <p:cNvPr id="7" name="组合 6"/>
            <p:cNvGrpSpPr/>
            <p:nvPr/>
          </p:nvGrpSpPr>
          <p:grpSpPr>
            <a:xfrm>
              <a:off x="7718516" y="1611229"/>
              <a:ext cx="2478601" cy="484197"/>
              <a:chOff x="3435658" y="2626040"/>
              <a:chExt cx="2478601" cy="484197"/>
            </a:xfrm>
          </p:grpSpPr>
          <p:sp>
            <p:nvSpPr>
              <p:cNvPr id="8" name="矩形: 圆角 7"/>
              <p:cNvSpPr/>
              <p:nvPr/>
            </p:nvSpPr>
            <p:spPr>
              <a:xfrm>
                <a:off x="3435658" y="2626040"/>
                <a:ext cx="2478601" cy="484197"/>
              </a:xfrm>
              <a:prstGeom prst="roundRect">
                <a:avLst/>
              </a:prstGeom>
              <a:solidFill>
                <a:srgbClr val="EDB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56819" y="2648572"/>
                <a:ext cx="2031325" cy="461665"/>
              </a:xfrm>
              <a:prstGeom prst="rect">
                <a:avLst/>
              </a:prstGeom>
            </p:spPr>
            <p:txBody>
              <a:bodyPr wrap="none">
                <a:spAutoFit/>
              </a:bodyPr>
              <a:lstStyle/>
              <a:p>
                <a:r>
                  <a:rPr lang="zh-CN" altLang="en-US" sz="2400">
                    <a:solidFill>
                      <a:schemeClr val="bg1"/>
                    </a:solidFill>
                    <a:latin typeface="华文行楷" panose="02010800040101010101" pitchFamily="2" charset="-122"/>
                    <a:ea typeface="华文行楷" panose="02010800040101010101" pitchFamily="2" charset="-122"/>
                  </a:rPr>
                  <a:t>万圣节的介绍</a:t>
                </a:r>
              </a:p>
            </p:txBody>
          </p:sp>
        </p:grpSp>
      </p:grpSp>
      <p:grpSp>
        <p:nvGrpSpPr>
          <p:cNvPr id="30" name="组合 29"/>
          <p:cNvGrpSpPr/>
          <p:nvPr/>
        </p:nvGrpSpPr>
        <p:grpSpPr>
          <a:xfrm>
            <a:off x="7068931" y="3299896"/>
            <a:ext cx="3176397" cy="706401"/>
            <a:chOff x="7018242" y="2672811"/>
            <a:chExt cx="3176397" cy="706401"/>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8242" y="2672811"/>
              <a:ext cx="729400" cy="706401"/>
            </a:xfrm>
            <a:prstGeom prst="rect">
              <a:avLst/>
            </a:prstGeom>
          </p:spPr>
        </p:pic>
        <p:grpSp>
          <p:nvGrpSpPr>
            <p:cNvPr id="10" name="组合 9"/>
            <p:cNvGrpSpPr/>
            <p:nvPr/>
          </p:nvGrpSpPr>
          <p:grpSpPr>
            <a:xfrm>
              <a:off x="7716038" y="2767410"/>
              <a:ext cx="2478601" cy="500341"/>
              <a:chOff x="6238016" y="2621429"/>
              <a:chExt cx="2478601" cy="500341"/>
            </a:xfrm>
          </p:grpSpPr>
          <p:sp>
            <p:nvSpPr>
              <p:cNvPr id="11" name="矩形: 圆角 10"/>
              <p:cNvSpPr/>
              <p:nvPr/>
            </p:nvSpPr>
            <p:spPr>
              <a:xfrm>
                <a:off x="6238016" y="2621429"/>
                <a:ext cx="2478601" cy="484197"/>
              </a:xfrm>
              <a:prstGeom prst="roundRect">
                <a:avLst/>
              </a:prstGeom>
              <a:solidFill>
                <a:srgbClr val="EDB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24520" y="2660105"/>
                <a:ext cx="2031325" cy="461665"/>
              </a:xfrm>
              <a:prstGeom prst="rect">
                <a:avLst/>
              </a:prstGeom>
            </p:spPr>
            <p:txBody>
              <a:bodyPr wrap="none">
                <a:spAutoFit/>
              </a:bodyPr>
              <a:lstStyle/>
              <a:p>
                <a:r>
                  <a:rPr lang="zh-CN" altLang="en-US" sz="2400">
                    <a:solidFill>
                      <a:schemeClr val="bg1"/>
                    </a:solidFill>
                    <a:latin typeface="华文行楷" panose="02010800040101010101" pitchFamily="2" charset="-122"/>
                    <a:ea typeface="华文行楷" panose="02010800040101010101" pitchFamily="2" charset="-122"/>
                  </a:rPr>
                  <a:t>万圣节的由来</a:t>
                </a:r>
              </a:p>
            </p:txBody>
          </p:sp>
        </p:grpSp>
      </p:grpSp>
      <p:grpSp>
        <p:nvGrpSpPr>
          <p:cNvPr id="29" name="组合 28"/>
          <p:cNvGrpSpPr/>
          <p:nvPr/>
        </p:nvGrpSpPr>
        <p:grpSpPr>
          <a:xfrm>
            <a:off x="7068931" y="4130016"/>
            <a:ext cx="3167518" cy="714998"/>
            <a:chOff x="7027120" y="3841388"/>
            <a:chExt cx="3167518" cy="714998"/>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120" y="3841388"/>
              <a:ext cx="738277" cy="714998"/>
            </a:xfrm>
            <a:prstGeom prst="rect">
              <a:avLst/>
            </a:prstGeom>
          </p:spPr>
        </p:pic>
        <p:grpSp>
          <p:nvGrpSpPr>
            <p:cNvPr id="13" name="组合 12"/>
            <p:cNvGrpSpPr/>
            <p:nvPr/>
          </p:nvGrpSpPr>
          <p:grpSpPr>
            <a:xfrm>
              <a:off x="7716037" y="3956369"/>
              <a:ext cx="2478601" cy="500341"/>
              <a:chOff x="3435658" y="3867767"/>
              <a:chExt cx="2478601" cy="500341"/>
            </a:xfrm>
          </p:grpSpPr>
          <p:sp>
            <p:nvSpPr>
              <p:cNvPr id="14" name="矩形: 圆角 13"/>
              <p:cNvSpPr/>
              <p:nvPr/>
            </p:nvSpPr>
            <p:spPr>
              <a:xfrm>
                <a:off x="3435658" y="3867767"/>
                <a:ext cx="2478601" cy="484197"/>
              </a:xfrm>
              <a:prstGeom prst="roundRect">
                <a:avLst/>
              </a:prstGeom>
              <a:solidFill>
                <a:srgbClr val="EDB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675598" y="3906443"/>
                <a:ext cx="2031325" cy="461665"/>
              </a:xfrm>
              <a:prstGeom prst="rect">
                <a:avLst/>
              </a:prstGeom>
            </p:spPr>
            <p:txBody>
              <a:bodyPr wrap="none">
                <a:spAutoFit/>
              </a:bodyPr>
              <a:lstStyle/>
              <a:p>
                <a:r>
                  <a:rPr lang="zh-CN" altLang="en-US" sz="2400">
                    <a:solidFill>
                      <a:schemeClr val="bg1"/>
                    </a:solidFill>
                    <a:latin typeface="华文行楷" panose="02010800040101010101" pitchFamily="2" charset="-122"/>
                    <a:ea typeface="华文行楷" panose="02010800040101010101" pitchFamily="2" charset="-122"/>
                  </a:rPr>
                  <a:t>万圣节的象征</a:t>
                </a:r>
              </a:p>
            </p:txBody>
          </p:sp>
        </p:grpSp>
      </p:grpSp>
      <p:grpSp>
        <p:nvGrpSpPr>
          <p:cNvPr id="6" name="组合 5"/>
          <p:cNvGrpSpPr/>
          <p:nvPr/>
        </p:nvGrpSpPr>
        <p:grpSpPr>
          <a:xfrm>
            <a:off x="7071343" y="4968733"/>
            <a:ext cx="3149761" cy="714999"/>
            <a:chOff x="7044876" y="5056569"/>
            <a:chExt cx="3149761" cy="714999"/>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876" y="5056569"/>
              <a:ext cx="738278" cy="714999"/>
            </a:xfrm>
            <a:prstGeom prst="rect">
              <a:avLst/>
            </a:prstGeom>
          </p:spPr>
        </p:pic>
        <p:grpSp>
          <p:nvGrpSpPr>
            <p:cNvPr id="16" name="组合 15"/>
            <p:cNvGrpSpPr/>
            <p:nvPr/>
          </p:nvGrpSpPr>
          <p:grpSpPr>
            <a:xfrm>
              <a:off x="7716036" y="5145328"/>
              <a:ext cx="2478601" cy="488152"/>
              <a:chOff x="6286358" y="3877330"/>
              <a:chExt cx="2478601" cy="488152"/>
            </a:xfrm>
          </p:grpSpPr>
          <p:sp>
            <p:nvSpPr>
              <p:cNvPr id="17" name="矩形: 圆角 16"/>
              <p:cNvSpPr/>
              <p:nvPr/>
            </p:nvSpPr>
            <p:spPr>
              <a:xfrm>
                <a:off x="6286358" y="3877330"/>
                <a:ext cx="2478601" cy="484197"/>
              </a:xfrm>
              <a:prstGeom prst="roundRect">
                <a:avLst/>
              </a:prstGeom>
              <a:solidFill>
                <a:srgbClr val="EDB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522234" y="3903817"/>
                <a:ext cx="2031325" cy="461665"/>
              </a:xfrm>
              <a:prstGeom prst="rect">
                <a:avLst/>
              </a:prstGeom>
            </p:spPr>
            <p:txBody>
              <a:bodyPr wrap="none">
                <a:spAutoFit/>
              </a:bodyPr>
              <a:lstStyle/>
              <a:p>
                <a:r>
                  <a:rPr lang="zh-CN" altLang="en-US" sz="2400">
                    <a:solidFill>
                      <a:schemeClr val="bg1"/>
                    </a:solidFill>
                    <a:latin typeface="华文行楷" panose="02010800040101010101" pitchFamily="2" charset="-122"/>
                    <a:ea typeface="华文行楷" panose="02010800040101010101" pitchFamily="2" charset="-122"/>
                  </a:rPr>
                  <a:t>万圣节的美食</a:t>
                </a:r>
              </a:p>
            </p:txBody>
          </p:sp>
        </p:grpSp>
      </p:grpSp>
      <p:grpSp>
        <p:nvGrpSpPr>
          <p:cNvPr id="36" name="组合 35"/>
          <p:cNvGrpSpPr/>
          <p:nvPr/>
        </p:nvGrpSpPr>
        <p:grpSpPr>
          <a:xfrm>
            <a:off x="245157" y="-14458"/>
            <a:ext cx="5533250" cy="5835327"/>
            <a:chOff x="245157" y="-14458"/>
            <a:chExt cx="5533250" cy="5835327"/>
          </a:xfrm>
        </p:grpSpPr>
        <p:pic>
          <p:nvPicPr>
            <p:cNvPr id="23" name="图片 22" descr="图片包含 鸡蛋, 美食&#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57" y="-14458"/>
              <a:ext cx="5261626" cy="4562806"/>
            </a:xfrm>
            <a:prstGeom prst="rect">
              <a:avLst/>
            </a:prstGeom>
          </p:spPr>
        </p:pic>
        <p:pic>
          <p:nvPicPr>
            <p:cNvPr id="24" name="图片 23" descr="图片包含 文字&#10;&#10;已生成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885" y="674450"/>
              <a:ext cx="4503597" cy="2709195"/>
            </a:xfrm>
            <a:prstGeom prst="rect">
              <a:avLst/>
            </a:prstGeom>
          </p:spPr>
        </p:pic>
        <p:pic>
          <p:nvPicPr>
            <p:cNvPr id="25" name="图片 24" descr="图片包含 浅色, 交通, 户外, 深色&#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2955" y="1037128"/>
              <a:ext cx="3715452" cy="4327408"/>
            </a:xfrm>
            <a:prstGeom prst="rect">
              <a:avLst/>
            </a:prstGeom>
          </p:spPr>
        </p:pic>
        <p:pic>
          <p:nvPicPr>
            <p:cNvPr id="26" name="图片 25" descr="图片包含 物体, 灯具&#10;&#10;已生成极高可信度的说明"/>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57438">
              <a:off x="1541828" y="4402486"/>
              <a:ext cx="1659001" cy="1418383"/>
            </a:xfrm>
            <a:prstGeom prst="rect">
              <a:avLst/>
            </a:prstGeom>
          </p:spPr>
        </p:pic>
        <p:pic>
          <p:nvPicPr>
            <p:cNvPr id="27" name="图片 26" descr="图片包含 物体&#10;&#10;已生成极高可信度的说明"/>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0933" y="4355398"/>
              <a:ext cx="1442018" cy="1406192"/>
            </a:xfrm>
            <a:prstGeom prst="rect">
              <a:avLst/>
            </a:prstGeom>
          </p:spPr>
        </p:pic>
        <p:pic>
          <p:nvPicPr>
            <p:cNvPr id="28" name="图片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221" y="160996"/>
              <a:ext cx="2447925" cy="3495675"/>
            </a:xfrm>
            <a:prstGeom prst="rect">
              <a:avLst/>
            </a:prstGeom>
          </p:spPr>
        </p:pic>
      </p:grpSp>
      <p:grpSp>
        <p:nvGrpSpPr>
          <p:cNvPr id="35" name="组合 34"/>
          <p:cNvGrpSpPr/>
          <p:nvPr/>
        </p:nvGrpSpPr>
        <p:grpSpPr>
          <a:xfrm>
            <a:off x="6445547" y="-974888"/>
            <a:ext cx="4792750" cy="4792750"/>
            <a:chOff x="6419213" y="-1006953"/>
            <a:chExt cx="4792750" cy="4792750"/>
          </a:xfrm>
        </p:grpSpPr>
        <p:pic>
          <p:nvPicPr>
            <p:cNvPr id="33" name="图片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9213" y="-1006953"/>
              <a:ext cx="4792750" cy="4792750"/>
            </a:xfrm>
            <a:prstGeom prst="rect">
              <a:avLst/>
            </a:prstGeom>
          </p:spPr>
        </p:pic>
        <p:sp>
          <p:nvSpPr>
            <p:cNvPr id="34" name="矩形 33"/>
            <p:cNvSpPr/>
            <p:nvPr/>
          </p:nvSpPr>
          <p:spPr>
            <a:xfrm>
              <a:off x="8312886" y="1036194"/>
              <a:ext cx="1005403" cy="584775"/>
            </a:xfrm>
            <a:prstGeom prst="rect">
              <a:avLst/>
            </a:prstGeom>
          </p:spPr>
          <p:txBody>
            <a:bodyPr wrap="none">
              <a:spAutoFit/>
            </a:bodyPr>
            <a:lstStyle/>
            <a:p>
              <a:r>
                <a:rPr lang="zh-CN" altLang="en-US" sz="3200">
                  <a:latin typeface="华文行楷" panose="02010800040101010101" pitchFamily="2" charset="-122"/>
                  <a:ea typeface="华文行楷" panose="02010800040101010101" pitchFamily="2"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图片包含 杯子&#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12" y="1029810"/>
            <a:ext cx="3539298" cy="512241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481" y="1464879"/>
            <a:ext cx="6681927" cy="3928242"/>
          </a:xfrm>
          <a:prstGeom prst="rect">
            <a:avLst/>
          </a:prstGeom>
        </p:spPr>
      </p:pic>
      <p:sp>
        <p:nvSpPr>
          <p:cNvPr id="7" name="矩形 6"/>
          <p:cNvSpPr/>
          <p:nvPr/>
        </p:nvSpPr>
        <p:spPr>
          <a:xfrm>
            <a:off x="6647116" y="3267851"/>
            <a:ext cx="2954655" cy="646331"/>
          </a:xfrm>
          <a:prstGeom prst="rect">
            <a:avLst/>
          </a:prstGeom>
        </p:spPr>
        <p:txBody>
          <a:bodyPr wrap="none">
            <a:spAutoFit/>
          </a:bodyPr>
          <a:lstStyle/>
          <a:p>
            <a:r>
              <a:rPr lang="zh-CN" altLang="en-US" sz="3600">
                <a:solidFill>
                  <a:schemeClr val="bg1"/>
                </a:solidFill>
                <a:latin typeface="华文行楷" panose="02010800040101010101" pitchFamily="2" charset="-122"/>
                <a:ea typeface="华文行楷" panose="02010800040101010101" pitchFamily="2" charset="-122"/>
              </a:rPr>
              <a:t>万圣节的介绍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7785552" y="2794139"/>
            <a:ext cx="2695853" cy="646331"/>
          </a:xfrm>
          <a:prstGeom prst="rect">
            <a:avLst/>
          </a:prstGeom>
        </p:spPr>
        <p:txBody>
          <a:bodyPr wrap="square">
            <a:spAutoFit/>
          </a:bodyPr>
          <a:lstStyle/>
          <a:p>
            <a:r>
              <a:rPr lang="zh-CN" altLang="en-US">
                <a:solidFill>
                  <a:schemeClr val="bg1"/>
                </a:solidFill>
                <a:latin typeface="Comic Sans MS" panose="030F0702030302020204" pitchFamily="66" charset="0"/>
              </a:rPr>
              <a:t>Halloween </a:t>
            </a:r>
            <a:r>
              <a:rPr lang="zh-CN" altLang="en-US" b="1">
                <a:solidFill>
                  <a:schemeClr val="bg1"/>
                </a:solidFill>
                <a:latin typeface="Comic Sans MS" panose="030F0702030302020204" pitchFamily="66" charset="0"/>
                <a:ea typeface="楷体_GB2312" pitchFamily="49" charset="-122"/>
              </a:rPr>
              <a:t>是</a:t>
            </a:r>
          </a:p>
          <a:p>
            <a:r>
              <a:rPr lang="zh-CN" altLang="en-US">
                <a:solidFill>
                  <a:schemeClr val="bg1"/>
                </a:solidFill>
                <a:latin typeface="Comic Sans MS" panose="030F0702030302020204" pitchFamily="66" charset="0"/>
              </a:rPr>
              <a:t>All Hallow Even </a:t>
            </a:r>
            <a:r>
              <a:rPr lang="zh-CN" altLang="en-US" b="1">
                <a:solidFill>
                  <a:schemeClr val="bg1"/>
                </a:solidFill>
                <a:latin typeface="Comic Sans MS" panose="030F0702030302020204" pitchFamily="66" charset="0"/>
                <a:ea typeface="楷体_GB2312" pitchFamily="49" charset="-122"/>
              </a:rPr>
              <a:t>的缩写</a:t>
            </a:r>
            <a:r>
              <a:rPr lang="en-US" altLang="zh-CN">
                <a:solidFill>
                  <a:schemeClr val="bg1"/>
                </a:solidFill>
                <a:latin typeface="Comic Sans MS" panose="030F0702030302020204" pitchFamily="66" charset="0"/>
              </a:rPr>
              <a:t>.</a:t>
            </a:r>
            <a:endParaRPr lang="zh-CN" altLang="en-US">
              <a:solidFill>
                <a:schemeClr val="bg1"/>
              </a:solidFill>
              <a:latin typeface="Comic Sans MS" panose="030F0702030302020204" pitchFamily="66" charset="0"/>
            </a:endParaRPr>
          </a:p>
        </p:txBody>
      </p:sp>
      <p:sp>
        <p:nvSpPr>
          <p:cNvPr id="10" name="矩形 9"/>
          <p:cNvSpPr/>
          <p:nvPr/>
        </p:nvSpPr>
        <p:spPr>
          <a:xfrm>
            <a:off x="7709476" y="4997021"/>
            <a:ext cx="3760966" cy="369332"/>
          </a:xfrm>
          <a:prstGeom prst="rect">
            <a:avLst/>
          </a:prstGeom>
        </p:spPr>
        <p:txBody>
          <a:bodyPr wrap="none">
            <a:spAutoFit/>
          </a:bodyPr>
          <a:lstStyle/>
          <a:p>
            <a:pPr algn="ctr"/>
            <a:r>
              <a:rPr lang="zh-CN" altLang="en-US" b="1">
                <a:solidFill>
                  <a:schemeClr val="bg1"/>
                </a:solidFill>
                <a:ea typeface="楷体_GB2312" pitchFamily="49" charset="-122"/>
              </a:rPr>
              <a:t>类似于平安夜被称为</a:t>
            </a:r>
            <a:r>
              <a:rPr lang="zh-CN" altLang="en-US">
                <a:solidFill>
                  <a:schemeClr val="bg1"/>
                </a:solidFill>
                <a:latin typeface="Comic Sans MS" panose="030F0702030302020204" pitchFamily="66" charset="0"/>
              </a:rPr>
              <a:t>chirstmas</a:t>
            </a:r>
            <a:r>
              <a:rPr lang="en-US" altLang="zh-CN">
                <a:solidFill>
                  <a:schemeClr val="bg1"/>
                </a:solidFill>
                <a:latin typeface="Comic Sans MS" panose="030F0702030302020204" pitchFamily="66" charset="0"/>
              </a:rPr>
              <a:t>Eve.</a:t>
            </a:r>
            <a:endParaRPr lang="zh-CN" altLang="en-US">
              <a:solidFill>
                <a:schemeClr val="bg1"/>
              </a:solidFill>
              <a:latin typeface="Comic Sans MS" panose="030F0702030302020204" pitchFamily="66" charset="0"/>
            </a:endParaRPr>
          </a:p>
        </p:txBody>
      </p:sp>
      <p:grpSp>
        <p:nvGrpSpPr>
          <p:cNvPr id="2" name="组合 1"/>
          <p:cNvGrpSpPr/>
          <p:nvPr/>
        </p:nvGrpSpPr>
        <p:grpSpPr>
          <a:xfrm>
            <a:off x="248110" y="17220"/>
            <a:ext cx="5530297" cy="5803649"/>
            <a:chOff x="248110" y="17220"/>
            <a:chExt cx="5530297" cy="5803649"/>
          </a:xfrm>
        </p:grpSpPr>
        <p:pic>
          <p:nvPicPr>
            <p:cNvPr id="13" name="图片 12" descr="图片包含 鸡蛋, 美食&#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10" y="17220"/>
              <a:ext cx="5261626" cy="4562806"/>
            </a:xfrm>
            <a:prstGeom prst="rect">
              <a:avLst/>
            </a:prstGeom>
          </p:spPr>
        </p:pic>
        <p:pic>
          <p:nvPicPr>
            <p:cNvPr id="14" name="图片 13" descr="图片包含 文字&#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85" y="674450"/>
              <a:ext cx="4503597" cy="2709195"/>
            </a:xfrm>
            <a:prstGeom prst="rect">
              <a:avLst/>
            </a:prstGeom>
          </p:spPr>
        </p:pic>
        <p:pic>
          <p:nvPicPr>
            <p:cNvPr id="15" name="图片 14" descr="图片包含 浅色, 交通, 户外, 深色&#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2955" y="1037128"/>
              <a:ext cx="3715452" cy="4327408"/>
            </a:xfrm>
            <a:prstGeom prst="rect">
              <a:avLst/>
            </a:prstGeom>
          </p:spPr>
        </p:pic>
        <p:pic>
          <p:nvPicPr>
            <p:cNvPr id="16" name="图片 15" descr="图片包含 物体, 灯具&#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57438">
              <a:off x="1541828" y="4402486"/>
              <a:ext cx="1659001" cy="1418383"/>
            </a:xfrm>
            <a:prstGeom prst="rect">
              <a:avLst/>
            </a:prstGeom>
          </p:spPr>
        </p:pic>
        <p:pic>
          <p:nvPicPr>
            <p:cNvPr id="17" name="图片 16" descr="图片包含 物体&#10;&#10;已生成极高可信度的说明"/>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0933" y="4355398"/>
              <a:ext cx="1442018" cy="1406192"/>
            </a:xfrm>
            <a:prstGeom prst="rect">
              <a:avLst/>
            </a:prstGeom>
          </p:spPr>
        </p:pic>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221" y="160996"/>
              <a:ext cx="2447925" cy="3495675"/>
            </a:xfrm>
            <a:prstGeom prst="rect">
              <a:avLst/>
            </a:prstGeom>
          </p:spPr>
        </p:pic>
      </p:grpSp>
      <p:pic>
        <p:nvPicPr>
          <p:cNvPr id="7" name="图片 6" descr="图片包含 雨伞&#10;&#10;已生成高可信度的说明"/>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94016" y="2039315"/>
            <a:ext cx="2326909" cy="2326909"/>
          </a:xfrm>
          <a:prstGeom prst="rect">
            <a:avLst/>
          </a:prstGeom>
        </p:spPr>
      </p:pic>
      <p:pic>
        <p:nvPicPr>
          <p:cNvPr id="21" name="图片 20" descr="图片包含 雨伞&#10;&#10;已生成高可信度的说明"/>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94016" y="3957593"/>
            <a:ext cx="2326909" cy="2326909"/>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3683" y="17220"/>
            <a:ext cx="3512352" cy="2790636"/>
          </a:xfrm>
          <a:prstGeom prst="rect">
            <a:avLst/>
          </a:prstGeom>
        </p:spPr>
      </p:pic>
      <p:pic>
        <p:nvPicPr>
          <p:cNvPr id="26" name="图片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1022" y="670969"/>
            <a:ext cx="3299068" cy="1218361"/>
          </a:xfrm>
          <a:prstGeom prst="rect">
            <a:avLst/>
          </a:prstGeom>
        </p:spPr>
      </p:pic>
      <p:sp>
        <p:nvSpPr>
          <p:cNvPr id="8" name="矩形 7"/>
          <p:cNvSpPr/>
          <p:nvPr/>
        </p:nvSpPr>
        <p:spPr>
          <a:xfrm>
            <a:off x="8150679" y="1237588"/>
            <a:ext cx="1005403" cy="584775"/>
          </a:xfrm>
          <a:prstGeom prst="rect">
            <a:avLst/>
          </a:prstGeom>
        </p:spPr>
        <p:txBody>
          <a:bodyPr wrap="none">
            <a:spAutoFit/>
          </a:bodyPr>
          <a:lstStyle/>
          <a:p>
            <a:r>
              <a:rPr lang="zh-CN" altLang="en-US" sz="3200">
                <a:solidFill>
                  <a:schemeClr val="bg1"/>
                </a:solidFill>
                <a:latin typeface="华文行楷" panose="02010800040101010101" pitchFamily="2" charset="-122"/>
                <a:ea typeface="华文行楷" panose="02010800040101010101" pitchFamily="2" charset="-122"/>
              </a:rPr>
              <a:t>介绍</a:t>
            </a:r>
            <a:endParaRPr lang="zh-CN" altLang="en-US" sz="32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697991" y="3273939"/>
            <a:ext cx="7450931"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TW">
                <a:solidFill>
                  <a:schemeClr val="bg1"/>
                </a:solidFill>
                <a:latin typeface="Comic Sans MS" panose="030F0702030302020204" pitchFamily="66" charset="0"/>
                <a:ea typeface="PMingLiU" panose="02020500000000000000" pitchFamily="18" charset="-120"/>
              </a:rPr>
              <a:t>Halloween is one of the world’s oldest holidays</a:t>
            </a:r>
            <a:endParaRPr lang="en-US" altLang="zh-CN">
              <a:solidFill>
                <a:schemeClr val="bg1"/>
              </a:solidFill>
              <a:latin typeface="Comic Sans MS" panose="030F0702030302020204" pitchFamily="66" charset="0"/>
              <a:ea typeface="PMingLiU" panose="02020500000000000000" pitchFamily="18" charset="-120"/>
            </a:endParaRPr>
          </a:p>
          <a:p>
            <a:pPr>
              <a:lnSpc>
                <a:spcPct val="150000"/>
              </a:lnSpc>
            </a:pPr>
            <a:r>
              <a:rPr lang="zh-TW" altLang="en-US" b="1">
                <a:solidFill>
                  <a:schemeClr val="bg1"/>
                </a:solidFill>
                <a:latin typeface="Comic Sans MS" panose="030F0702030302020204" pitchFamily="66" charset="0"/>
                <a:ea typeface="楷体_GB2312" pitchFamily="49" charset="-122"/>
              </a:rPr>
              <a:t>   万圣节</a:t>
            </a:r>
            <a:r>
              <a:rPr lang="zh-CN" altLang="en-US" b="1">
                <a:solidFill>
                  <a:schemeClr val="bg1"/>
                </a:solidFill>
                <a:latin typeface="Comic Sans MS" panose="030F0702030302020204" pitchFamily="66" charset="0"/>
                <a:ea typeface="楷体_GB2312" pitchFamily="49" charset="-122"/>
              </a:rPr>
              <a:t>是世界上最古老的节日之一</a:t>
            </a:r>
          </a:p>
          <a:p>
            <a:pPr marL="285750" indent="-285750">
              <a:lnSpc>
                <a:spcPct val="150000"/>
              </a:lnSpc>
              <a:buFont typeface="Arial" panose="020B0604020202020204" pitchFamily="34" charset="0"/>
              <a:buChar char="•"/>
            </a:pPr>
            <a:r>
              <a:rPr lang="en-US" altLang="zh-TW">
                <a:solidFill>
                  <a:schemeClr val="bg1"/>
                </a:solidFill>
                <a:latin typeface="Comic Sans MS" panose="030F0702030302020204" pitchFamily="66" charset="0"/>
                <a:ea typeface="PMingLiU" panose="02020500000000000000" pitchFamily="18" charset="-120"/>
              </a:rPr>
              <a:t>celebrated in several countries around</a:t>
            </a:r>
            <a:r>
              <a:rPr lang="en-US" altLang="zh-CN">
                <a:solidFill>
                  <a:schemeClr val="bg1"/>
                </a:solidFill>
                <a:latin typeface="Comic Sans MS" panose="030F0702030302020204" pitchFamily="66" charset="0"/>
                <a:ea typeface="PMingLiU" panose="02020500000000000000" pitchFamily="18" charset="-120"/>
              </a:rPr>
              <a:t> the </a:t>
            </a:r>
            <a:r>
              <a:rPr lang="en-US" altLang="zh-TW">
                <a:solidFill>
                  <a:schemeClr val="bg1"/>
                </a:solidFill>
                <a:latin typeface="Comic Sans MS" panose="030F0702030302020204" pitchFamily="66" charset="0"/>
                <a:ea typeface="PMingLiU" panose="02020500000000000000" pitchFamily="18" charset="-120"/>
              </a:rPr>
              <a:t>Globe</a:t>
            </a:r>
            <a:r>
              <a:rPr lang="en-US" altLang="zh-CN">
                <a:solidFill>
                  <a:schemeClr val="bg1"/>
                </a:solidFill>
                <a:latin typeface="Comic Sans MS" panose="030F0702030302020204" pitchFamily="66" charset="0"/>
                <a:ea typeface="PMingLiU" panose="02020500000000000000" pitchFamily="18" charset="-120"/>
              </a:rPr>
              <a:t> </a:t>
            </a:r>
            <a:r>
              <a:rPr lang="en-US" altLang="zh-TW">
                <a:solidFill>
                  <a:schemeClr val="bg1"/>
                </a:solidFill>
                <a:latin typeface="Comic Sans MS" panose="030F0702030302020204" pitchFamily="66" charset="0"/>
                <a:ea typeface="PMingLiU" panose="02020500000000000000" pitchFamily="18" charset="-120"/>
              </a:rPr>
              <a:t>including the USA, Canada, England, Ireland, Scotland, Mexico, Latin America, and Spain.</a:t>
            </a:r>
            <a:endParaRPr lang="en-US" altLang="zh-CN">
              <a:solidFill>
                <a:schemeClr val="bg1"/>
              </a:solidFill>
              <a:latin typeface="Comic Sans MS" panose="030F0702030302020204" pitchFamily="66" charset="0"/>
              <a:ea typeface="PMingLiU" panose="02020500000000000000" pitchFamily="18" charset="-120"/>
            </a:endParaRPr>
          </a:p>
          <a:p>
            <a:pPr>
              <a:lnSpc>
                <a:spcPct val="150000"/>
              </a:lnSpc>
            </a:pPr>
            <a:r>
              <a:rPr lang="zh-CN" altLang="en-US" b="1">
                <a:solidFill>
                  <a:schemeClr val="bg1"/>
                </a:solidFill>
                <a:latin typeface="楷体_GB2312" pitchFamily="49" charset="-122"/>
                <a:ea typeface="楷体_GB2312" pitchFamily="49" charset="-122"/>
              </a:rPr>
              <a:t>    是在美国、加拿大、英格兰、新西兰、爱尔兰、墨西哥、等国家 </a:t>
            </a:r>
            <a:endParaRPr lang="en-US" altLang="zh-TW" b="1">
              <a:solidFill>
                <a:schemeClr val="bg1"/>
              </a:solidFill>
              <a:latin typeface="楷体_GB2312" pitchFamily="49" charset="-122"/>
              <a:ea typeface="楷体_GB2312" pitchFamily="49" charset="-122"/>
            </a:endParaRPr>
          </a:p>
        </p:txBody>
      </p:sp>
      <p:pic>
        <p:nvPicPr>
          <p:cNvPr id="4" name="图片 3" descr="图片包含 玩具&#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9071" y="1242874"/>
            <a:ext cx="3372028" cy="4873841"/>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190" y="76492"/>
            <a:ext cx="4543647" cy="2924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5894222" y="1047409"/>
            <a:ext cx="6738152" cy="1077218"/>
          </a:xfrm>
          <a:prstGeom prst="rect">
            <a:avLst/>
          </a:prstGeom>
        </p:spPr>
        <p:txBody>
          <a:bodyPr wrap="square">
            <a:spAutoFit/>
          </a:bodyPr>
          <a:lstStyle/>
          <a:p>
            <a:r>
              <a:rPr lang="zh-CN" altLang="en-US" sz="1600">
                <a:solidFill>
                  <a:schemeClr val="bg1"/>
                </a:solidFill>
                <a:latin typeface="Comic Sans MS" panose="030F0702030302020204" pitchFamily="66" charset="0"/>
              </a:rPr>
              <a:t>Halloween dates back to the traditional festival of</a:t>
            </a:r>
            <a:endParaRPr lang="en-US" altLang="zh-CN" sz="1600">
              <a:solidFill>
                <a:schemeClr val="bg1"/>
              </a:solidFill>
              <a:latin typeface="Comic Sans MS" panose="030F0702030302020204" pitchFamily="66" charset="0"/>
            </a:endParaRPr>
          </a:p>
          <a:p>
            <a:r>
              <a:rPr lang="zh-CN" altLang="en-US" sz="1600">
                <a:solidFill>
                  <a:schemeClr val="bg1"/>
                </a:solidFill>
                <a:latin typeface="Comic Sans MS" panose="030F0702030302020204" pitchFamily="66" charset="0"/>
              </a:rPr>
              <a:t> The British Celts</a:t>
            </a:r>
          </a:p>
          <a:p>
            <a:endParaRPr lang="zh-CN" altLang="en-US" sz="1600">
              <a:solidFill>
                <a:schemeClr val="bg1"/>
              </a:solidFill>
              <a:latin typeface="Comic Sans MS" panose="030F0702030302020204" pitchFamily="66" charset="0"/>
            </a:endParaRPr>
          </a:p>
          <a:p>
            <a:r>
              <a:rPr lang="zh-CN" altLang="en-US" sz="1600" b="1">
                <a:solidFill>
                  <a:schemeClr val="bg1"/>
                </a:solidFill>
                <a:ea typeface="楷体_GB2312" pitchFamily="49" charset="-122"/>
              </a:rPr>
              <a:t>万圣节前夜起源于不列颠凯尔特人的传统节日</a:t>
            </a:r>
            <a:r>
              <a:rPr lang="zh-CN" altLang="en-US" sz="1600">
                <a:solidFill>
                  <a:schemeClr val="bg1"/>
                </a:solidFill>
              </a:rPr>
              <a:t> </a:t>
            </a:r>
          </a:p>
        </p:txBody>
      </p:sp>
      <p:sp>
        <p:nvSpPr>
          <p:cNvPr id="8" name="矩形 7"/>
          <p:cNvSpPr/>
          <p:nvPr/>
        </p:nvSpPr>
        <p:spPr>
          <a:xfrm>
            <a:off x="5894222" y="3349105"/>
            <a:ext cx="6096000" cy="2554545"/>
          </a:xfrm>
          <a:prstGeom prst="rect">
            <a:avLst/>
          </a:prstGeom>
        </p:spPr>
        <p:txBody>
          <a:bodyPr>
            <a:spAutoFit/>
          </a:bodyPr>
          <a:lstStyle/>
          <a:p>
            <a:r>
              <a:rPr lang="zh-CN" altLang="en-US" sz="1600">
                <a:solidFill>
                  <a:schemeClr val="bg1"/>
                </a:solidFill>
                <a:latin typeface="Comic Sans MS" panose="030F0702030302020204" pitchFamily="66" charset="0"/>
              </a:rPr>
              <a:t>In this night,ghost walks around in the world.Because the night</a:t>
            </a:r>
          </a:p>
          <a:p>
            <a:r>
              <a:rPr lang="zh-CN" altLang="en-US" sz="1600">
                <a:solidFill>
                  <a:schemeClr val="bg1"/>
                </a:solidFill>
                <a:latin typeface="Comic Sans MS" panose="030F0702030302020204" pitchFamily="66" charset="0"/>
              </a:rPr>
              <a:t> is rather dangerous, the celts wear masks to scare evil spirits </a:t>
            </a:r>
            <a:r>
              <a:rPr lang="zh-CN" altLang="en-US" sz="1600" b="1">
                <a:solidFill>
                  <a:schemeClr val="bg1"/>
                </a:solidFill>
                <a:latin typeface="楷体_GB2312" pitchFamily="49" charset="-122"/>
                <a:ea typeface="楷体_GB2312" pitchFamily="49" charset="-122"/>
              </a:rPr>
              <a:t>away.</a:t>
            </a:r>
            <a:endParaRPr lang="en-US" altLang="zh-CN" sz="1600" b="1">
              <a:solidFill>
                <a:schemeClr val="bg1"/>
              </a:solidFill>
              <a:latin typeface="楷体_GB2312" pitchFamily="49" charset="-122"/>
              <a:ea typeface="楷体_GB2312" pitchFamily="49" charset="-122"/>
            </a:endParaRPr>
          </a:p>
          <a:p>
            <a:endParaRPr lang="zh-CN" altLang="en-US" sz="1600" b="1">
              <a:solidFill>
                <a:schemeClr val="bg1"/>
              </a:solidFill>
              <a:latin typeface="楷体_GB2312" pitchFamily="49" charset="-122"/>
              <a:ea typeface="楷体_GB2312" pitchFamily="49" charset="-122"/>
            </a:endParaRPr>
          </a:p>
          <a:p>
            <a:r>
              <a:rPr lang="zh-CN" altLang="en-US" sz="1600" b="1">
                <a:solidFill>
                  <a:schemeClr val="bg1"/>
                </a:solidFill>
                <a:latin typeface="楷体_GB2312" pitchFamily="49" charset="-122"/>
                <a:ea typeface="楷体_GB2312" pitchFamily="49" charset="-122"/>
              </a:rPr>
              <a:t>这一天各种恶鬼出没，</a:t>
            </a:r>
          </a:p>
          <a:p>
            <a:r>
              <a:rPr lang="zh-CN" altLang="en-US" sz="1600" b="1">
                <a:solidFill>
                  <a:schemeClr val="bg1"/>
                </a:solidFill>
                <a:latin typeface="楷体_GB2312" pitchFamily="49" charset="-122"/>
                <a:ea typeface="楷体_GB2312" pitchFamily="49" charset="-122"/>
              </a:rPr>
              <a:t>死去人们的灵魂也会离开身体，</a:t>
            </a:r>
          </a:p>
          <a:p>
            <a:r>
              <a:rPr lang="zh-CN" altLang="en-US" sz="1600" b="1">
                <a:solidFill>
                  <a:schemeClr val="bg1"/>
                </a:solidFill>
                <a:latin typeface="楷体_GB2312" pitchFamily="49" charset="-122"/>
                <a:ea typeface="楷体_GB2312" pitchFamily="49" charset="-122"/>
              </a:rPr>
              <a:t>在世间游走，这一天的晚上也就格外危险。</a:t>
            </a:r>
          </a:p>
          <a:p>
            <a:r>
              <a:rPr lang="zh-CN" altLang="en-US" sz="1600" b="1">
                <a:solidFill>
                  <a:schemeClr val="bg1"/>
                </a:solidFill>
                <a:latin typeface="楷体_GB2312" pitchFamily="49" charset="-122"/>
                <a:ea typeface="楷体_GB2312" pitchFamily="49" charset="-122"/>
              </a:rPr>
              <a:t>人们会把食物放在门口吸引有主的鬼魂灵魂，</a:t>
            </a:r>
          </a:p>
          <a:p>
            <a:r>
              <a:rPr lang="zh-CN" altLang="en-US" sz="1600" b="1">
                <a:solidFill>
                  <a:schemeClr val="bg1"/>
                </a:solidFill>
                <a:latin typeface="楷体_GB2312" pitchFamily="49" charset="-122"/>
                <a:ea typeface="楷体_GB2312" pitchFamily="49" charset="-122"/>
              </a:rPr>
              <a:t>而为了吓走邪恶的鬼魂，凯尔特人会戴上面具。</a:t>
            </a:r>
            <a:r>
              <a:rPr lang="zh-CN" altLang="en-US" sz="1600"/>
              <a:t> </a:t>
            </a:r>
          </a:p>
        </p:txBody>
      </p:sp>
      <p:pic>
        <p:nvPicPr>
          <p:cNvPr id="9" name="图片 8" descr="图片包含 动物, 无脊椎动物, 软体动物, 室内&#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4699" y="1363592"/>
            <a:ext cx="3262670" cy="454005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921" y="1245714"/>
            <a:ext cx="702766" cy="68060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921" y="3429000"/>
            <a:ext cx="702766" cy="680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图片包含 杯子&#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12" y="1029810"/>
            <a:ext cx="3539298" cy="512241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481" y="1464879"/>
            <a:ext cx="6681927" cy="3928242"/>
          </a:xfrm>
          <a:prstGeom prst="rect">
            <a:avLst/>
          </a:prstGeom>
        </p:spPr>
      </p:pic>
      <p:sp>
        <p:nvSpPr>
          <p:cNvPr id="7" name="矩形 6"/>
          <p:cNvSpPr/>
          <p:nvPr/>
        </p:nvSpPr>
        <p:spPr>
          <a:xfrm>
            <a:off x="6647116" y="3267851"/>
            <a:ext cx="29546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mn-cs"/>
              </a:rPr>
              <a:t>万圣节的由来</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 y="0"/>
            <a:ext cx="12265152" cy="6858000"/>
          </a:xfrm>
          <a:prstGeom prst="rect">
            <a:avLst/>
          </a:prstGeom>
        </p:spPr>
      </p:pic>
      <p:sp>
        <p:nvSpPr>
          <p:cNvPr id="3" name="矩形 2"/>
          <p:cNvSpPr/>
          <p:nvPr/>
        </p:nvSpPr>
        <p:spPr>
          <a:xfrm>
            <a:off x="2482095" y="2793171"/>
            <a:ext cx="7072545" cy="2478031"/>
          </a:xfrm>
          <a:prstGeom prst="rect">
            <a:avLst/>
          </a:prstGeom>
        </p:spPr>
        <p:txBody>
          <a:bodyPr wrap="square">
            <a:spAutoFit/>
          </a:bodyPr>
          <a:lstStyle/>
          <a:p>
            <a:pPr algn="just">
              <a:buFontTx/>
              <a:buNone/>
            </a:pPr>
            <a:r>
              <a:rPr lang="en-US" altLang="zh-TW">
                <a:solidFill>
                  <a:schemeClr val="bg1"/>
                </a:solidFill>
                <a:latin typeface="Comic Sans MS" panose="030F0702030302020204" pitchFamily="66" charset="0"/>
                <a:ea typeface="PMingLiU" panose="02020500000000000000" pitchFamily="18" charset="-120"/>
              </a:rPr>
              <a:t>This time of year was often associated with human death.</a:t>
            </a:r>
            <a:endParaRPr lang="en-US" altLang="zh-CN">
              <a:solidFill>
                <a:schemeClr val="bg1"/>
              </a:solidFill>
              <a:latin typeface="Comic Sans MS" panose="030F0702030302020204" pitchFamily="66" charset="0"/>
              <a:ea typeface="PMingLiU" panose="02020500000000000000" pitchFamily="18" charset="-120"/>
            </a:endParaRPr>
          </a:p>
          <a:p>
            <a:pPr algn="just">
              <a:buFontTx/>
              <a:buNone/>
            </a:pPr>
            <a:r>
              <a:rPr lang="en-US" altLang="zh-TW">
                <a:solidFill>
                  <a:schemeClr val="bg1"/>
                </a:solidFill>
                <a:latin typeface="Comic Sans MS" panose="030F0702030302020204" pitchFamily="66" charset="0"/>
                <a:ea typeface="PMingLiU" panose="02020500000000000000" pitchFamily="18" charset="-120"/>
              </a:rPr>
              <a:t>The Celts believed that on the night before the new year, the boundary between the worlds of the living and the dead became blurred as the dead searched for the afterlife.</a:t>
            </a:r>
            <a:endParaRPr lang="en-US" altLang="zh-CN">
              <a:solidFill>
                <a:schemeClr val="bg1"/>
              </a:solidFill>
              <a:latin typeface="Comic Sans MS" panose="030F0702030302020204" pitchFamily="66" charset="0"/>
              <a:ea typeface="PMingLiU" panose="02020500000000000000" pitchFamily="18" charset="-120"/>
            </a:endParaRPr>
          </a:p>
          <a:p>
            <a:pPr algn="just">
              <a:buFontTx/>
              <a:buNone/>
            </a:pPr>
            <a:endParaRPr lang="zh-CN" altLang="en-US" sz="1400" b="1">
              <a:solidFill>
                <a:schemeClr val="bg1"/>
              </a:solidFill>
              <a:latin typeface="楷体_GB2312" pitchFamily="49" charset="-122"/>
              <a:ea typeface="楷体_GB2312" pitchFamily="49" charset="-122"/>
            </a:endParaRPr>
          </a:p>
          <a:p>
            <a:pPr algn="just">
              <a:buFontTx/>
              <a:buNone/>
            </a:pPr>
            <a:r>
              <a:rPr lang="zh-CN" altLang="en-US" sz="1400" b="1">
                <a:solidFill>
                  <a:schemeClr val="bg1"/>
                </a:solidFill>
                <a:latin typeface="楷体_GB2312" pitchFamily="49" charset="-122"/>
                <a:ea typeface="楷体_GB2312" pitchFamily="49" charset="-122"/>
              </a:rPr>
              <a:t>万圣节的由来是因为天主教会试图以一个让异教徒感念天主教圣人的节日来取代异教的</a:t>
            </a:r>
            <a:r>
              <a:rPr lang="en-US" altLang="zh-CN" sz="1400" b="1">
                <a:solidFill>
                  <a:schemeClr val="bg1"/>
                </a:solidFill>
                <a:ea typeface="楷体_GB2312" pitchFamily="49" charset="-122"/>
              </a:rPr>
              <a:t>“</a:t>
            </a:r>
            <a:r>
              <a:rPr lang="zh-CN" altLang="en-US" sz="1400" b="1">
                <a:solidFill>
                  <a:schemeClr val="bg1"/>
                </a:solidFill>
                <a:latin typeface="楷体_GB2312" pitchFamily="49" charset="-122"/>
                <a:ea typeface="楷体_GB2312" pitchFamily="49" charset="-122"/>
              </a:rPr>
              <a:t>缩温节</a:t>
            </a:r>
            <a:r>
              <a:rPr lang="en-US" altLang="zh-CN" sz="1400" b="1">
                <a:solidFill>
                  <a:schemeClr val="bg1"/>
                </a:solidFill>
                <a:ea typeface="楷体_GB2312" pitchFamily="49" charset="-122"/>
              </a:rPr>
              <a:t>”</a:t>
            </a:r>
            <a:r>
              <a:rPr lang="zh-CN" altLang="en-US" sz="1400" b="1">
                <a:solidFill>
                  <a:schemeClr val="bg1"/>
                </a:solidFill>
                <a:latin typeface="楷体_GB2312" pitchFamily="49" charset="-122"/>
                <a:ea typeface="楷体_GB2312" pitchFamily="49" charset="-122"/>
              </a:rPr>
              <a:t>，缩温节是一年中很特别的日子，英国人和爱尔兰人在这个时候悼念他们死去的亲友。</a:t>
            </a:r>
          </a:p>
          <a:p>
            <a:pPr algn="just">
              <a:buFontTx/>
              <a:buNone/>
            </a:pPr>
            <a:r>
              <a:rPr lang="zh-CN" altLang="en-US" sz="1400" b="1">
                <a:solidFill>
                  <a:schemeClr val="bg1"/>
                </a:solidFill>
                <a:latin typeface="楷体_GB2312" pitchFamily="49" charset="-122"/>
                <a:ea typeface="楷体_GB2312" pitchFamily="49" charset="-122"/>
              </a:rPr>
              <a:t>这些人相信， 死去的灵魂会在这一天来到人世间，因此每年</a:t>
            </a:r>
            <a:r>
              <a:rPr lang="en-US" altLang="zh-CN" sz="1400" b="1">
                <a:solidFill>
                  <a:schemeClr val="bg1"/>
                </a:solidFill>
                <a:latin typeface="楷体_GB2312" pitchFamily="49" charset="-122"/>
                <a:ea typeface="楷体_GB2312" pitchFamily="49" charset="-122"/>
              </a:rPr>
              <a:t>10</a:t>
            </a:r>
            <a:r>
              <a:rPr lang="zh-CN" altLang="en-US" sz="1400" b="1">
                <a:solidFill>
                  <a:schemeClr val="bg1"/>
                </a:solidFill>
                <a:latin typeface="楷体_GB2312" pitchFamily="49" charset="-122"/>
                <a:ea typeface="楷体_GB2312" pitchFamily="49" charset="-122"/>
              </a:rPr>
              <a:t>月</a:t>
            </a:r>
            <a:r>
              <a:rPr lang="en-US" altLang="zh-CN" sz="1400" b="1">
                <a:solidFill>
                  <a:schemeClr val="bg1"/>
                </a:solidFill>
                <a:latin typeface="楷体_GB2312" pitchFamily="49" charset="-122"/>
                <a:ea typeface="楷体_GB2312" pitchFamily="49" charset="-122"/>
              </a:rPr>
              <a:t>31</a:t>
            </a:r>
            <a:r>
              <a:rPr lang="zh-CN" altLang="en-US" sz="1400" b="1">
                <a:solidFill>
                  <a:schemeClr val="bg1"/>
                </a:solidFill>
                <a:latin typeface="楷体_GB2312" pitchFamily="49" charset="-122"/>
                <a:ea typeface="楷体_GB2312" pitchFamily="49" charset="-122"/>
              </a:rPr>
              <a:t>日他们燃起篝火，举办盛宴以求好运。 </a:t>
            </a:r>
            <a:endParaRPr lang="en-US" altLang="zh-TW" sz="1400" b="1">
              <a:solidFill>
                <a:schemeClr val="bg1"/>
              </a:solidFill>
              <a:latin typeface="楷体_GB2312" pitchFamily="49" charset="-122"/>
              <a:ea typeface="楷体_GB2312" pitchFamily="49" charset="-122"/>
            </a:endParaRPr>
          </a:p>
        </p:txBody>
      </p:sp>
      <p:grpSp>
        <p:nvGrpSpPr>
          <p:cNvPr id="13" name="组合 12"/>
          <p:cNvGrpSpPr/>
          <p:nvPr/>
        </p:nvGrpSpPr>
        <p:grpSpPr>
          <a:xfrm>
            <a:off x="4262002" y="734884"/>
            <a:ext cx="3328331" cy="1956694"/>
            <a:chOff x="4164423" y="342391"/>
            <a:chExt cx="3328331" cy="1956694"/>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423" y="342391"/>
              <a:ext cx="3328331" cy="1956694"/>
            </a:xfrm>
            <a:prstGeom prst="rect">
              <a:avLst/>
            </a:prstGeom>
          </p:spPr>
        </p:pic>
        <p:sp>
          <p:nvSpPr>
            <p:cNvPr id="6" name="矩形 5"/>
            <p:cNvSpPr/>
            <p:nvPr/>
          </p:nvSpPr>
          <p:spPr>
            <a:xfrm>
              <a:off x="5428478" y="1089906"/>
              <a:ext cx="800219" cy="461665"/>
            </a:xfrm>
            <a:prstGeom prst="rect">
              <a:avLst/>
            </a:prstGeom>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rPr>
                <a:t>由来</a:t>
              </a:r>
            </a:p>
          </p:txBody>
        </p:sp>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4640" y="3684419"/>
            <a:ext cx="2243787" cy="2743015"/>
          </a:xfrm>
          <a:prstGeom prst="rect">
            <a:avLst/>
          </a:prstGeom>
        </p:spPr>
      </p:pic>
      <p:pic>
        <p:nvPicPr>
          <p:cNvPr id="10" name="图片 9" descr="图片包含 人员&#10;&#10;已生成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69" y="1743631"/>
            <a:ext cx="2037827" cy="3881576"/>
          </a:xfrm>
          <a:prstGeom prst="rect">
            <a:avLst/>
          </a:prstGeom>
        </p:spPr>
      </p:pic>
      <p:pic>
        <p:nvPicPr>
          <p:cNvPr id="12" name="图片 11" descr="图片包含 室内, 就坐, 餐桌, 物体&#10;&#10;已生成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6059" y="-347768"/>
            <a:ext cx="2268105" cy="4032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图片包含 杯子&#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12" y="1029810"/>
            <a:ext cx="3539298" cy="512241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481" y="1464879"/>
            <a:ext cx="6681927" cy="3928242"/>
          </a:xfrm>
          <a:prstGeom prst="rect">
            <a:avLst/>
          </a:prstGeom>
        </p:spPr>
      </p:pic>
      <p:sp>
        <p:nvSpPr>
          <p:cNvPr id="7" name="矩形 6"/>
          <p:cNvSpPr/>
          <p:nvPr/>
        </p:nvSpPr>
        <p:spPr>
          <a:xfrm>
            <a:off x="6647116" y="3267851"/>
            <a:ext cx="29546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mn-cs"/>
              </a:rPr>
              <a:t>万圣节的象征</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宽屏</PresentationFormat>
  <Paragraphs>81</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华文行楷</vt:lpstr>
      <vt:lpstr>楷体_GB2312</vt:lpstr>
      <vt:lpstr>微软雅黑</vt:lpstr>
      <vt:lpstr>Arial</vt:lpstr>
      <vt:lpstr>Comic Sans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15</cp:revision>
  <dcterms:created xsi:type="dcterms:W3CDTF">2017-10-15T04:32:00Z</dcterms:created>
  <dcterms:modified xsi:type="dcterms:W3CDTF">2021-01-06T09:18:16Z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