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2" r:id="rId2"/>
    <p:sldId id="259" r:id="rId3"/>
    <p:sldId id="260" r:id="rId4"/>
    <p:sldId id="264" r:id="rId5"/>
    <p:sldId id="283" r:id="rId6"/>
    <p:sldId id="291" r:id="rId7"/>
    <p:sldId id="286" r:id="rId8"/>
    <p:sldId id="287" r:id="rId9"/>
    <p:sldId id="288" r:id="rId10"/>
    <p:sldId id="289" r:id="rId11"/>
    <p:sldId id="290" r:id="rId12"/>
    <p:sldId id="303" r:id="rId13"/>
    <p:sldId id="284" r:id="rId14"/>
    <p:sldId id="293" r:id="rId15"/>
    <p:sldId id="294" r:id="rId16"/>
    <p:sldId id="295" r:id="rId17"/>
    <p:sldId id="285" r:id="rId18"/>
    <p:sldId id="302" r:id="rId19"/>
    <p:sldId id="296" r:id="rId20"/>
    <p:sldId id="297" r:id="rId21"/>
    <p:sldId id="298" r:id="rId22"/>
    <p:sldId id="299" r:id="rId23"/>
    <p:sldId id="30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30F"/>
    <a:srgbClr val="D80413"/>
    <a:srgbClr val="595959"/>
    <a:srgbClr val="162F81"/>
    <a:srgbClr val="8A3E7E"/>
    <a:srgbClr val="4268A6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97101-428D-4B36-BEDD-3811CA104CC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5B7A3-1494-4B9C-8987-753E00570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2192000" cy="6856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25" y="1708512"/>
            <a:ext cx="8621486" cy="23065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75" y="3743118"/>
            <a:ext cx="5774385" cy="14658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2647" flipH="1">
            <a:off x="-1819772" y="265972"/>
            <a:ext cx="4648424" cy="6440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5" y="2833846"/>
            <a:ext cx="3013418" cy="1861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348036" y="192475"/>
            <a:ext cx="2705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德国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106385"/>
            <a:ext cx="7021411" cy="278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德国人在元旦期间，家家户户都要摆上一棵枞树和横树，树叶间系满绢花，表示繁花如锦，春满人间。他们在除夕午夜新年光临前一刻，爬到椅子上，钟声一响，他们就跳下椅子，并将一重物抛向椅背后，以示甩去祸患，跳入新年。在德国的农村还流传着一种过新年的风俗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——“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爬树比赛”，以示步步高升。</a:t>
            </a:r>
            <a:endParaRPr lang="zh-CN" altLang="en-US" sz="12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1" y="2833846"/>
            <a:ext cx="2630405" cy="1861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090951" y="192475"/>
            <a:ext cx="2705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新加坡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106385"/>
            <a:ext cx="7021411" cy="278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农历除夕时，孩子们有守岁的习惯，直到午夜待家长祭祀神灵和祖先的活动结束后方能就寝，第二天清晨则起个大早，高高兴兴的从长辈那里拿“红包”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(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压岁钱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)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去看舞龙、舞狮队的沿街表演，男女老少穿着节日的盛装，带上礼品走访亲友，每个人脸上都洋溢着一种节日的气氛。过年时，人们爱吃油炸糯米和红糖做成的甜年糕。</a:t>
            </a:r>
            <a:endParaRPr lang="zh-CN" altLang="en-US" sz="12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1" y="2925347"/>
            <a:ext cx="2630405" cy="1678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090951" y="192475"/>
            <a:ext cx="2705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朝鲜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283116"/>
            <a:ext cx="7021411" cy="296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朝鲜和我国一样，在新年也有贴窗花、桃符的习俗，以祈求上天保佑，驱走鬼怪，赐给幸福。元旦黎明，人们把一些钞票塞进预先扎好的稻草人中，扔到十字路口，表示送走邪恶，迎接吉祥福星。黄昏，人们又将全家人一年中脱落的头发烧掉，祝愿家人四季平安。新年期间，朝鲜人除了享以美酒佳肴外，还必须要做一种用糯米加上松子、栗子粉、枣泥和蜂蜜等，蒸煮成与我国的八宝饭相类似的甜饭食用，以预示家里人丁兴旺日子过得象蜜一样甜。</a:t>
            </a:r>
            <a:endParaRPr lang="zh-CN" altLang="en-US" sz="12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7353">
            <a:off x="9379678" y="265971"/>
            <a:ext cx="4648424" cy="64403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4" y="943527"/>
            <a:ext cx="6424283" cy="44969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38682" y="331323"/>
            <a:ext cx="273287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第三章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21470" y="2536818"/>
            <a:ext cx="4306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交流</a:t>
            </a:r>
            <a:r>
              <a:rPr lang="en-US" altLang="zh-CN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2017</a:t>
            </a:r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个人成长故事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24651" y="1851509"/>
            <a:ext cx="64191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在过去的一年里，我们身上发生了许许多多的事情，下面友情同学们畅所欲言，交流个人成长故事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2" y="1561100"/>
            <a:ext cx="4032979" cy="4213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7353">
            <a:off x="9517557" y="236941"/>
            <a:ext cx="4648424" cy="64403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6905" y="2447503"/>
            <a:ext cx="2753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新年</a:t>
            </a:r>
            <a:endParaRPr lang="en-US" altLang="zh-CN" sz="80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  <a:p>
            <a:r>
              <a:rPr lang="zh-CN" altLang="en-US" sz="8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畅想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59200" y="2447503"/>
            <a:ext cx="7692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新年是播种的时刻，</a:t>
            </a:r>
            <a:endParaRPr lang="en-US" altLang="zh-CN" sz="36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  <a:p>
            <a:r>
              <a:rPr lang="zh-CN" altLang="en-US" sz="36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新年是希望的开始</a:t>
            </a:r>
            <a:endParaRPr lang="en-US" altLang="zh-CN" sz="36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  <a:p>
            <a:r>
              <a:rPr lang="zh-CN" altLang="en-US" sz="36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让我们许下新的愿望，定下新的目标</a:t>
            </a:r>
            <a:endParaRPr lang="en-US" altLang="zh-CN" sz="36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  <a:p>
            <a:r>
              <a:rPr lang="zh-CN" altLang="en-US" sz="36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下面友情同学们谈谈自己的新年畅想</a:t>
            </a:r>
            <a:endParaRPr lang="en-US" altLang="zh-CN" sz="36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  <a:p>
            <a:r>
              <a:rPr lang="en-US" altLang="zh-CN" sz="36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·····</a:t>
            </a:r>
            <a:endParaRPr lang="zh-CN" altLang="en-US" sz="36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6905" y="2447503"/>
            <a:ext cx="2753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新年</a:t>
            </a:r>
            <a:endParaRPr lang="en-US" altLang="zh-CN" sz="80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  <a:p>
            <a:r>
              <a:rPr lang="zh-CN" altLang="en-US" sz="8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期望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43384" y="2092597"/>
            <a:ext cx="7692571" cy="326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当你沉浸于欢乐之中时，请不要忘记即将到来的期末考试</a:t>
            </a:r>
            <a:endParaRPr lang="en-US" altLang="zh-CN" sz="28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更不要忘了新的一年应该有新的目标，新的人生掐点，</a:t>
            </a:r>
            <a:r>
              <a:rPr lang="en-US" altLang="zh-CN" sz="28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2018</a:t>
            </a:r>
            <a:r>
              <a:rPr lang="zh-CN" altLang="en-US" sz="28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的那张白纸正等着你绘画，不要在画纸上留有你悔恨的一笔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7353">
            <a:off x="9517557" y="236941"/>
            <a:ext cx="4648424" cy="64403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4" y="943527"/>
            <a:ext cx="6424283" cy="44969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38682" y="331323"/>
            <a:ext cx="273287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第四章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21470" y="2726453"/>
            <a:ext cx="4306637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2020</a:t>
            </a:r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年的心愿和目标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7353">
            <a:off x="9517557" y="236941"/>
            <a:ext cx="4648424" cy="64403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3638" y="2853903"/>
            <a:ext cx="4455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1.</a:t>
            </a:r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要有目标和追求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96" y="1044368"/>
            <a:ext cx="4863183" cy="5051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3638" y="2853903"/>
            <a:ext cx="4455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2.</a:t>
            </a:r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经常保持微笑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65" y="1754672"/>
            <a:ext cx="2755035" cy="3953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10" y="1846599"/>
            <a:ext cx="2755035" cy="3953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7353">
            <a:off x="9517557" y="236941"/>
            <a:ext cx="4648424" cy="6440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44" y="1255465"/>
            <a:ext cx="6320972" cy="442468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69384" y="2221356"/>
            <a:ext cx="1815933" cy="3349350"/>
            <a:chOff x="801310" y="2211052"/>
            <a:chExt cx="1815933" cy="33493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10" y="2211052"/>
              <a:ext cx="1815933" cy="286576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198367" y="3309084"/>
              <a:ext cx="1015663" cy="225131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5400" dirty="0">
                  <a:solidFill>
                    <a:srgbClr val="A5030F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目录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69527" y="2081401"/>
            <a:ext cx="4518239" cy="584775"/>
            <a:chOff x="2669527" y="2081401"/>
            <a:chExt cx="4518239" cy="584775"/>
          </a:xfrm>
        </p:grpSpPr>
        <p:grpSp>
          <p:nvGrpSpPr>
            <p:cNvPr id="16" name="组合 15"/>
            <p:cNvGrpSpPr/>
            <p:nvPr/>
          </p:nvGrpSpPr>
          <p:grpSpPr>
            <a:xfrm>
              <a:off x="3448522" y="2093213"/>
              <a:ext cx="3739244" cy="558800"/>
              <a:chOff x="3448522" y="2093213"/>
              <a:chExt cx="3739244" cy="558800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3448522" y="2093213"/>
                <a:ext cx="3739244" cy="558800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559513" y="2148366"/>
                <a:ext cx="2327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迷你简剪纸" panose="03000509000000000000" pitchFamily="65" charset="-122"/>
                    <a:ea typeface="迷你简剪纸" panose="03000509000000000000" pitchFamily="65" charset="-122"/>
                  </a:rPr>
                  <a:t>元旦的定义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669527" y="2081401"/>
              <a:ext cx="645445" cy="584775"/>
              <a:chOff x="2669527" y="2081401"/>
              <a:chExt cx="645445" cy="584775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69527" y="2093213"/>
                <a:ext cx="516818" cy="516818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732474" y="2081401"/>
                <a:ext cx="582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迷你简剪纸" panose="03000509000000000000" pitchFamily="65" charset="-122"/>
                    <a:ea typeface="迷你简剪纸" panose="03000509000000000000" pitchFamily="65" charset="-122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2675540" y="2931145"/>
            <a:ext cx="4490774" cy="584775"/>
            <a:chOff x="2675540" y="2931145"/>
            <a:chExt cx="4490774" cy="584775"/>
          </a:xfrm>
        </p:grpSpPr>
        <p:grpSp>
          <p:nvGrpSpPr>
            <p:cNvPr id="17" name="组合 16"/>
            <p:cNvGrpSpPr/>
            <p:nvPr/>
          </p:nvGrpSpPr>
          <p:grpSpPr>
            <a:xfrm>
              <a:off x="3427070" y="2944132"/>
              <a:ext cx="3739244" cy="558800"/>
              <a:chOff x="3448522" y="2093213"/>
              <a:chExt cx="3739244" cy="5588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448522" y="2093213"/>
                <a:ext cx="3739244" cy="558800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559512" y="2148366"/>
                <a:ext cx="36176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迷你简剪纸" panose="03000509000000000000" pitchFamily="65" charset="-122"/>
                    <a:ea typeface="迷你简剪纸" panose="03000509000000000000" pitchFamily="65" charset="-122"/>
                  </a:rPr>
                  <a:t>世界各地的元旦趣闻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675540" y="2931145"/>
              <a:ext cx="645445" cy="584775"/>
              <a:chOff x="2669527" y="2081401"/>
              <a:chExt cx="645445" cy="584775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2669527" y="2093213"/>
                <a:ext cx="516818" cy="516818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732474" y="2081401"/>
                <a:ext cx="582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迷你简剪纸" panose="03000509000000000000" pitchFamily="65" charset="-122"/>
                    <a:ea typeface="迷你简剪纸" panose="03000509000000000000" pitchFamily="65" charset="-122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2669527" y="3796376"/>
            <a:ext cx="4683772" cy="589969"/>
            <a:chOff x="2669527" y="3796376"/>
            <a:chExt cx="4683772" cy="589969"/>
          </a:xfrm>
        </p:grpSpPr>
        <p:grpSp>
          <p:nvGrpSpPr>
            <p:cNvPr id="20" name="组合 19"/>
            <p:cNvGrpSpPr/>
            <p:nvPr/>
          </p:nvGrpSpPr>
          <p:grpSpPr>
            <a:xfrm>
              <a:off x="3416430" y="3796376"/>
              <a:ext cx="3936869" cy="558800"/>
              <a:chOff x="3448522" y="2093213"/>
              <a:chExt cx="3936869" cy="558800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3448522" y="2093213"/>
                <a:ext cx="3739244" cy="558800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559512" y="2148366"/>
                <a:ext cx="38258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迷你简剪纸" panose="03000509000000000000" pitchFamily="65" charset="-122"/>
                    <a:ea typeface="迷你简剪纸" panose="03000509000000000000" pitchFamily="65" charset="-122"/>
                  </a:rPr>
                  <a:t>交流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迷你简剪纸" panose="03000509000000000000" pitchFamily="65" charset="-122"/>
                    <a:ea typeface="迷你简剪纸" panose="03000509000000000000" pitchFamily="65" charset="-122"/>
                  </a:rPr>
                  <a:t>2017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迷你简剪纸" panose="03000509000000000000" pitchFamily="65" charset="-122"/>
                    <a:ea typeface="迷你简剪纸" panose="03000509000000000000" pitchFamily="65" charset="-122"/>
                  </a:rPr>
                  <a:t>个人成长故事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669527" y="3801570"/>
              <a:ext cx="645445" cy="584775"/>
              <a:chOff x="2669527" y="2081401"/>
              <a:chExt cx="645445" cy="584775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669527" y="2093213"/>
                <a:ext cx="516818" cy="516818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732474" y="2081401"/>
                <a:ext cx="582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迷你简剪纸" panose="03000509000000000000" pitchFamily="65" charset="-122"/>
                    <a:ea typeface="迷你简剪纸" panose="03000509000000000000" pitchFamily="65" charset="-122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2701000" y="4645666"/>
            <a:ext cx="4454674" cy="621311"/>
            <a:chOff x="2701000" y="4645666"/>
            <a:chExt cx="4454674" cy="621311"/>
          </a:xfrm>
        </p:grpSpPr>
        <p:grpSp>
          <p:nvGrpSpPr>
            <p:cNvPr id="23" name="组合 22"/>
            <p:cNvGrpSpPr/>
            <p:nvPr/>
          </p:nvGrpSpPr>
          <p:grpSpPr>
            <a:xfrm>
              <a:off x="3416430" y="4645666"/>
              <a:ext cx="3739244" cy="558800"/>
              <a:chOff x="3448522" y="2093213"/>
              <a:chExt cx="3739244" cy="558800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3448522" y="2093213"/>
                <a:ext cx="3739244" cy="558800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559512" y="2148366"/>
                <a:ext cx="3457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迷你简剪纸" panose="03000509000000000000" pitchFamily="65" charset="-122"/>
                    <a:ea typeface="迷你简剪纸" panose="03000509000000000000" pitchFamily="65" charset="-122"/>
                  </a:rPr>
                  <a:t>2018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迷你简剪纸" panose="03000509000000000000" pitchFamily="65" charset="-122"/>
                    <a:ea typeface="迷你简剪纸" panose="03000509000000000000" pitchFamily="65" charset="-122"/>
                  </a:rPr>
                  <a:t>年的心愿和目标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701000" y="4682202"/>
              <a:ext cx="645445" cy="584775"/>
              <a:chOff x="2669527" y="2081401"/>
              <a:chExt cx="645445" cy="584775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2669527" y="2093213"/>
                <a:ext cx="516818" cy="516818"/>
              </a:xfrm>
              <a:prstGeom prst="roundRect">
                <a:avLst/>
              </a:prstGeom>
              <a:solidFill>
                <a:srgbClr val="A503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732474" y="2081401"/>
                <a:ext cx="582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迷你简剪纸" panose="03000509000000000000" pitchFamily="65" charset="-122"/>
                    <a:ea typeface="迷你简剪纸" panose="03000509000000000000" pitchFamily="65" charset="-122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3638" y="2853903"/>
            <a:ext cx="4455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3.</a:t>
            </a:r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和别人一起分享喜悦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/>
          <a:stretch>
            <a:fillRect/>
          </a:stretch>
        </p:blipFill>
        <p:spPr>
          <a:xfrm>
            <a:off x="5319028" y="2090088"/>
            <a:ext cx="4894262" cy="340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7353">
            <a:off x="9517557" y="236941"/>
            <a:ext cx="4648424" cy="6440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3638" y="2853903"/>
            <a:ext cx="4455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4.</a:t>
            </a:r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乐于助人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65" y="1164926"/>
            <a:ext cx="5137835" cy="5137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7353">
            <a:off x="9517557" y="236941"/>
            <a:ext cx="4648424" cy="6440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3638" y="2853903"/>
            <a:ext cx="4455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5.</a:t>
            </a:r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遇到难题要迎刃而解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16" y="1733330"/>
            <a:ext cx="4414786" cy="41801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7353">
            <a:off x="9517557" y="236941"/>
            <a:ext cx="4648424" cy="6440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94756" y="2346071"/>
            <a:ext cx="6642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祝大家新年快乐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0" y="1465943"/>
            <a:ext cx="3780782" cy="40857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94755" y="3361734"/>
            <a:ext cx="8439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团团圆圆、健健康康</a:t>
            </a:r>
          </a:p>
          <a:p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万事大吉、阖家欢乐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92975" y="2201476"/>
            <a:ext cx="596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谢谢观看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823" y="3300248"/>
            <a:ext cx="3292177" cy="35577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75" y="3743118"/>
            <a:ext cx="5774385" cy="14658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2647" flipH="1">
            <a:off x="-1819772" y="265972"/>
            <a:ext cx="4648424" cy="6440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7353">
            <a:off x="9379678" y="265971"/>
            <a:ext cx="4648424" cy="64403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4" y="943527"/>
            <a:ext cx="6424283" cy="4496998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138682" y="331323"/>
            <a:ext cx="273287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第一章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446962" y="3057953"/>
            <a:ext cx="4306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元旦的定义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02" y="2660232"/>
            <a:ext cx="3663508" cy="2163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4954486" y="1848259"/>
            <a:ext cx="4306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元旦的含义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81313" y="3080312"/>
            <a:ext cx="702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元旦是一年的首日（</a:t>
            </a:r>
            <a:r>
              <a:rPr lang="en-US" altLang="zh-CN" sz="28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</a:t>
            </a:r>
            <a:r>
              <a:rPr lang="zh-CN" altLang="en-US" sz="28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月</a:t>
            </a:r>
            <a:r>
              <a:rPr lang="en-US" altLang="zh-CN" sz="28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</a:t>
            </a:r>
            <a:r>
              <a:rPr lang="zh-CN" altLang="en-US" sz="28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日）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12173" y="3792737"/>
            <a:ext cx="579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“元”含有第一和开始之意，“旦”则是一轮红日从地面开始升起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81313" y="4581271"/>
            <a:ext cx="579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“元”和“旦”何在一起，就是要人们以蓬勃朝气迎接崭新的一年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7353">
            <a:off x="9379678" y="265971"/>
            <a:ext cx="4648424" cy="64403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4" y="943527"/>
            <a:ext cx="6424283" cy="44969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38682" y="331323"/>
            <a:ext cx="273287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第二章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46962" y="3057953"/>
            <a:ext cx="4306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世界各地的元旦趣闻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7" y="2732246"/>
            <a:ext cx="2470879" cy="1861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415971" y="192475"/>
            <a:ext cx="2705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中国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106385"/>
            <a:ext cx="7021411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元旦，即世界多数国家通称的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新年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，是公历新一年的第一天。元，谓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首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；旦，谓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日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；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元旦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意即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首日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。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元旦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一词最早出现于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《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晋书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》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：“颛帝以孟夏正月为元，其实正朔元旦之春 ”。中国古代曾以腊月、十月等的月首为元旦，汉武帝起为农历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月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日，中华民国起为公历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月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日。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1949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年中华人民共和国以公历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月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日为元旦，因此元旦在中国也被称为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阳历年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"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。</a:t>
            </a:r>
            <a:endParaRPr lang="zh-CN" altLang="en-US" sz="12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8" y="2626511"/>
            <a:ext cx="3087052" cy="2275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323593" y="192475"/>
            <a:ext cx="2232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英国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106385"/>
            <a:ext cx="7021411" cy="336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元旦前一天，家家户户都必须做到瓶中有酒，橱中有肉。英国人认为，如果没有余下的酒肉，来年便会贫穷。除此之外，英国还流行新年“打井水”的风俗，人们都争取第一个去打水，认为第一个打水人为幸福之人，打来的水是吉祥之水。英国人在除夕的深夜，常带上糕点和酒出去拜访，他们不敲门，就径直走进亲友家去。按英国人的风俗，除夕千夜过后，朝屋里迈进第一只脚的人，预示着新的一年的运气。如果第一个客人是个黑发的男人，或是个快乐、幸福而富裕的人，主人就将全年吉利走好运。如果第一个客人是个浅黄头发的女人，或是个忧伤、贫穷、不幸的人，主人在新的一年中将遭霉运，会遇上困难和灾祸。除夕在亲友家作客的人，在未交谈前，要先去拨弄壁炉的火，祝福主人“开门大吉”。在英国中部的一些地区，新年早上出门时，不管熟识还是陌生，都会互送铜钱，他们认为这样做，不但对方一年有财气，同时也会给自己带来幸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8" y="2718508"/>
            <a:ext cx="3087052" cy="2091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323593" y="192475"/>
            <a:ext cx="2232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印度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106385"/>
            <a:ext cx="7021411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印度的元旦被人称为“痛哭元旦”、“禁食元旦”。他们在新年第一天，谁也不许对人生气，更不准发脾气。有些地方，过年不但不庆祝，反而相抱大哭。他们认为，元旦一开始，岁月易逝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——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人生短暂，用哭声来表示自己的感叹。有些地区的人们则以禁食一天一夜来迎接新的一年，由元旦凌晨开始直到午夜为止。</a:t>
            </a:r>
            <a:endParaRPr lang="zh-CN" altLang="en-US" sz="12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0" y="-16329"/>
            <a:ext cx="2826479" cy="2870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987"/>
            <a:ext cx="2826479" cy="287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75" y="-2106386"/>
            <a:ext cx="5622379" cy="4212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5" y="2718508"/>
            <a:ext cx="3013418" cy="2091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5090951" y="192475"/>
            <a:ext cx="2705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西班牙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55192" y="2106385"/>
            <a:ext cx="7021411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西班牙人在元且前夕，所有家庭成员都团聚在一起，以音乐和游戏相庆贺。午夜来临，十二点的钟声刚开始敲第一响，大家便争着吃葡萄。加果能按钟声吃下</a:t>
            </a:r>
            <a:r>
              <a:rPr lang="en-US" altLang="zh-CN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12</a:t>
            </a:r>
            <a:r>
              <a:rPr lang="zh-CN" altLang="en-US" dirty="0">
                <a:solidFill>
                  <a:srgbClr val="A5030F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颗，便象征着新年的每个月都一切如意。元旦这天，最忌孩子们骂人、打架和哭啼，认为这些现象是不祥之兆。所以，元旦之日大人总是尽量满足孩子们的一切要求。同时，这天人们身上必携一枚金币或铜币以示吉祥。</a:t>
            </a:r>
            <a:endParaRPr lang="zh-CN" altLang="en-US" sz="1200" dirty="0">
              <a:solidFill>
                <a:srgbClr val="A5030F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1155</Words>
  <Application>Microsoft Office PowerPoint</Application>
  <PresentationFormat>宽屏</PresentationFormat>
  <Paragraphs>56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迷你简剪纸</vt:lpstr>
      <vt:lpstr>微软雅黑</vt:lpstr>
      <vt:lpstr>Arial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77</cp:revision>
  <dcterms:created xsi:type="dcterms:W3CDTF">2017-08-18T03:02:00Z</dcterms:created>
  <dcterms:modified xsi:type="dcterms:W3CDTF">2021-01-06T03:37:37Z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