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notesMasterIdLst>
    <p:notesMasterId r:id="rId31"/>
  </p:notesMasterIdLst>
  <p:sldIdLst>
    <p:sldId id="334" r:id="rId3"/>
    <p:sldId id="261" r:id="rId4"/>
    <p:sldId id="262" r:id="rId5"/>
    <p:sldId id="257" r:id="rId6"/>
    <p:sldId id="264" r:id="rId7"/>
    <p:sldId id="266" r:id="rId8"/>
    <p:sldId id="267" r:id="rId9"/>
    <p:sldId id="298" r:id="rId10"/>
    <p:sldId id="260" r:id="rId11"/>
    <p:sldId id="265" r:id="rId12"/>
    <p:sldId id="271" r:id="rId13"/>
    <p:sldId id="294" r:id="rId14"/>
    <p:sldId id="295" r:id="rId15"/>
    <p:sldId id="274" r:id="rId16"/>
    <p:sldId id="300" r:id="rId17"/>
    <p:sldId id="299" r:id="rId18"/>
    <p:sldId id="296" r:id="rId19"/>
    <p:sldId id="302" r:id="rId20"/>
    <p:sldId id="268" r:id="rId21"/>
    <p:sldId id="301" r:id="rId22"/>
    <p:sldId id="285" r:id="rId23"/>
    <p:sldId id="292" r:id="rId24"/>
    <p:sldId id="272" r:id="rId25"/>
    <p:sldId id="273" r:id="rId26"/>
    <p:sldId id="297" r:id="rId27"/>
    <p:sldId id="269" r:id="rId28"/>
    <p:sldId id="275" r:id="rId29"/>
    <p:sldId id="36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F09"/>
    <a:srgbClr val="362509"/>
    <a:srgbClr val="B27A1D"/>
    <a:srgbClr val="C69437"/>
    <a:srgbClr val="F6DA85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92E8-06D2-490B-BE50-5437F7D5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24D6F-7E3B-401A-94ED-F31F5E5DA6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4D6F-7E3B-401A-94ED-F31F5E5DA6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04860" y="2244445"/>
            <a:ext cx="10069541" cy="3407229"/>
          </a:xfrm>
          <a:custGeom>
            <a:avLst/>
            <a:gdLst>
              <a:gd name="connsiteX0" fmla="*/ 0 w 10069541"/>
              <a:gd name="connsiteY0" fmla="*/ 0 h 3407229"/>
              <a:gd name="connsiteX1" fmla="*/ 10069541 w 10069541"/>
              <a:gd name="connsiteY1" fmla="*/ 0 h 3407229"/>
              <a:gd name="connsiteX2" fmla="*/ 10069541 w 10069541"/>
              <a:gd name="connsiteY2" fmla="*/ 3407229 h 3407229"/>
              <a:gd name="connsiteX3" fmla="*/ 0 w 10069541"/>
              <a:gd name="connsiteY3" fmla="*/ 3407229 h 34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541" h="3407229">
                <a:moveTo>
                  <a:pt x="0" y="0"/>
                </a:moveTo>
                <a:lnTo>
                  <a:pt x="10069541" y="0"/>
                </a:lnTo>
                <a:lnTo>
                  <a:pt x="10069541" y="3407229"/>
                </a:lnTo>
                <a:lnTo>
                  <a:pt x="0" y="3407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991381" y="2244444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1"/>
          </p:nvPr>
        </p:nvSpPr>
        <p:spPr>
          <a:xfrm>
            <a:off x="3579625" y="2244444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6167870" y="2244444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8756114" y="2244444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4"/>
          </p:nvPr>
        </p:nvSpPr>
        <p:spPr>
          <a:xfrm>
            <a:off x="991381" y="4213060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5"/>
          </p:nvPr>
        </p:nvSpPr>
        <p:spPr>
          <a:xfrm>
            <a:off x="3579625" y="4213060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6"/>
          </p:nvPr>
        </p:nvSpPr>
        <p:spPr>
          <a:xfrm>
            <a:off x="6167870" y="4213060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7"/>
          </p:nvPr>
        </p:nvSpPr>
        <p:spPr>
          <a:xfrm>
            <a:off x="8756114" y="4213060"/>
            <a:ext cx="2444507" cy="1781340"/>
          </a:xfrm>
          <a:custGeom>
            <a:avLst/>
            <a:gdLst>
              <a:gd name="connsiteX0" fmla="*/ 0 w 2444507"/>
              <a:gd name="connsiteY0" fmla="*/ 0 h 1781340"/>
              <a:gd name="connsiteX1" fmla="*/ 2444507 w 2444507"/>
              <a:gd name="connsiteY1" fmla="*/ 0 h 1781340"/>
              <a:gd name="connsiteX2" fmla="*/ 2444507 w 2444507"/>
              <a:gd name="connsiteY2" fmla="*/ 1781340 h 1781340"/>
              <a:gd name="connsiteX3" fmla="*/ 0 w 2444507"/>
              <a:gd name="connsiteY3" fmla="*/ 1781340 h 17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507" h="1781340">
                <a:moveTo>
                  <a:pt x="0" y="0"/>
                </a:moveTo>
                <a:lnTo>
                  <a:pt x="2444507" y="0"/>
                </a:lnTo>
                <a:lnTo>
                  <a:pt x="2444507" y="1781340"/>
                </a:lnTo>
                <a:lnTo>
                  <a:pt x="0" y="1781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63737" y="2074955"/>
            <a:ext cx="3795840" cy="2395922"/>
          </a:xfrm>
          <a:custGeom>
            <a:avLst/>
            <a:gdLst>
              <a:gd name="connsiteX0" fmla="*/ 0 w 3795840"/>
              <a:gd name="connsiteY0" fmla="*/ 0 h 2395922"/>
              <a:gd name="connsiteX1" fmla="*/ 3795840 w 3795840"/>
              <a:gd name="connsiteY1" fmla="*/ 0 h 2395922"/>
              <a:gd name="connsiteX2" fmla="*/ 3795840 w 3795840"/>
              <a:gd name="connsiteY2" fmla="*/ 2395922 h 2395922"/>
              <a:gd name="connsiteX3" fmla="*/ 0 w 3795840"/>
              <a:gd name="connsiteY3" fmla="*/ 2395922 h 2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40" h="2395922">
                <a:moveTo>
                  <a:pt x="0" y="0"/>
                </a:moveTo>
                <a:lnTo>
                  <a:pt x="3795840" y="0"/>
                </a:lnTo>
                <a:lnTo>
                  <a:pt x="3795840" y="2395922"/>
                </a:lnTo>
                <a:lnTo>
                  <a:pt x="0" y="2395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832423" y="2074955"/>
            <a:ext cx="3795840" cy="2395922"/>
          </a:xfrm>
          <a:custGeom>
            <a:avLst/>
            <a:gdLst>
              <a:gd name="connsiteX0" fmla="*/ 0 w 3795840"/>
              <a:gd name="connsiteY0" fmla="*/ 0 h 2395922"/>
              <a:gd name="connsiteX1" fmla="*/ 3795840 w 3795840"/>
              <a:gd name="connsiteY1" fmla="*/ 0 h 2395922"/>
              <a:gd name="connsiteX2" fmla="*/ 3795840 w 3795840"/>
              <a:gd name="connsiteY2" fmla="*/ 2395922 h 2395922"/>
              <a:gd name="connsiteX3" fmla="*/ 0 w 3795840"/>
              <a:gd name="connsiteY3" fmla="*/ 2395922 h 2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40" h="2395922">
                <a:moveTo>
                  <a:pt x="0" y="0"/>
                </a:moveTo>
                <a:lnTo>
                  <a:pt x="3795840" y="0"/>
                </a:lnTo>
                <a:lnTo>
                  <a:pt x="3795840" y="2395922"/>
                </a:lnTo>
                <a:lnTo>
                  <a:pt x="0" y="2395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35189" y="2146300"/>
            <a:ext cx="1714500" cy="2324100"/>
          </a:xfrm>
          <a:custGeom>
            <a:avLst/>
            <a:gdLst>
              <a:gd name="connsiteX0" fmla="*/ 0 w 1714500"/>
              <a:gd name="connsiteY0" fmla="*/ 0 h 2324100"/>
              <a:gd name="connsiteX1" fmla="*/ 1714500 w 1714500"/>
              <a:gd name="connsiteY1" fmla="*/ 0 h 2324100"/>
              <a:gd name="connsiteX2" fmla="*/ 1714500 w 1714500"/>
              <a:gd name="connsiteY2" fmla="*/ 2324100 h 2324100"/>
              <a:gd name="connsiteX3" fmla="*/ 0 w 1714500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2324100">
                <a:moveTo>
                  <a:pt x="0" y="0"/>
                </a:moveTo>
                <a:lnTo>
                  <a:pt x="1714500" y="0"/>
                </a:lnTo>
                <a:lnTo>
                  <a:pt x="1714500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947156" y="2146300"/>
            <a:ext cx="1714500" cy="2324100"/>
          </a:xfrm>
          <a:custGeom>
            <a:avLst/>
            <a:gdLst>
              <a:gd name="connsiteX0" fmla="*/ 0 w 1714500"/>
              <a:gd name="connsiteY0" fmla="*/ 0 h 2324100"/>
              <a:gd name="connsiteX1" fmla="*/ 1714500 w 1714500"/>
              <a:gd name="connsiteY1" fmla="*/ 0 h 2324100"/>
              <a:gd name="connsiteX2" fmla="*/ 1714500 w 1714500"/>
              <a:gd name="connsiteY2" fmla="*/ 2324100 h 2324100"/>
              <a:gd name="connsiteX3" fmla="*/ 0 w 1714500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2324100">
                <a:moveTo>
                  <a:pt x="0" y="0"/>
                </a:moveTo>
                <a:lnTo>
                  <a:pt x="1714500" y="0"/>
                </a:lnTo>
                <a:lnTo>
                  <a:pt x="1714500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59123" y="2146300"/>
            <a:ext cx="1714500" cy="2324100"/>
          </a:xfrm>
          <a:custGeom>
            <a:avLst/>
            <a:gdLst>
              <a:gd name="connsiteX0" fmla="*/ 0 w 1714500"/>
              <a:gd name="connsiteY0" fmla="*/ 0 h 2324100"/>
              <a:gd name="connsiteX1" fmla="*/ 1714500 w 1714500"/>
              <a:gd name="connsiteY1" fmla="*/ 0 h 2324100"/>
              <a:gd name="connsiteX2" fmla="*/ 1714500 w 1714500"/>
              <a:gd name="connsiteY2" fmla="*/ 2324100 h 2324100"/>
              <a:gd name="connsiteX3" fmla="*/ 0 w 1714500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2324100">
                <a:moveTo>
                  <a:pt x="0" y="0"/>
                </a:moveTo>
                <a:lnTo>
                  <a:pt x="1714500" y="0"/>
                </a:lnTo>
                <a:lnTo>
                  <a:pt x="1714500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171089" y="2146300"/>
            <a:ext cx="1714500" cy="2324100"/>
          </a:xfrm>
          <a:custGeom>
            <a:avLst/>
            <a:gdLst>
              <a:gd name="connsiteX0" fmla="*/ 0 w 1714500"/>
              <a:gd name="connsiteY0" fmla="*/ 0 h 2324100"/>
              <a:gd name="connsiteX1" fmla="*/ 1714500 w 1714500"/>
              <a:gd name="connsiteY1" fmla="*/ 0 h 2324100"/>
              <a:gd name="connsiteX2" fmla="*/ 1714500 w 1714500"/>
              <a:gd name="connsiteY2" fmla="*/ 2324100 h 2324100"/>
              <a:gd name="connsiteX3" fmla="*/ 0 w 1714500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2324100">
                <a:moveTo>
                  <a:pt x="0" y="0"/>
                </a:moveTo>
                <a:lnTo>
                  <a:pt x="1714500" y="0"/>
                </a:lnTo>
                <a:lnTo>
                  <a:pt x="1714500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82057" y="193609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826000" y="193609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069943" y="193609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57026" y="1539446"/>
            <a:ext cx="1113367" cy="7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93575" y="2286375"/>
            <a:ext cx="550333" cy="3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47925" y="1649156"/>
            <a:ext cx="421216" cy="3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123360" y="2383849"/>
            <a:ext cx="207433" cy="1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27542" y="1236321"/>
            <a:ext cx="1030817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42709" y="2176375"/>
            <a:ext cx="548217" cy="4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1020392" y="1223875"/>
            <a:ext cx="548216" cy="3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椭圆 20"/>
          <p:cNvSpPr/>
          <p:nvPr userDrawn="1"/>
        </p:nvSpPr>
        <p:spPr>
          <a:xfrm rot="4680544">
            <a:off x="6353060" y="-2173473"/>
            <a:ext cx="223966" cy="25424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 userDrawn="1"/>
        </p:nvSpPr>
        <p:spPr>
          <a:xfrm rot="2084213" flipH="1">
            <a:off x="5389267" y="-2179658"/>
            <a:ext cx="141716" cy="13030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 userDrawn="1"/>
        </p:nvSpPr>
        <p:spPr>
          <a:xfrm rot="3120000">
            <a:off x="6429553" y="-2015017"/>
            <a:ext cx="158964" cy="18045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 userDrawn="1"/>
        </p:nvSpPr>
        <p:spPr>
          <a:xfrm rot="1199333">
            <a:off x="5563248" y="-1747039"/>
            <a:ext cx="237488" cy="2183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 userDrawn="1"/>
        </p:nvSpPr>
        <p:spPr>
          <a:xfrm rot="4680544">
            <a:off x="6320329" y="-2173473"/>
            <a:ext cx="223966" cy="25424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 userDrawn="1"/>
        </p:nvSpPr>
        <p:spPr>
          <a:xfrm rot="2084213" flipH="1">
            <a:off x="5356537" y="-2179658"/>
            <a:ext cx="141716" cy="13030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 userDrawn="1"/>
        </p:nvSpPr>
        <p:spPr>
          <a:xfrm rot="3120000">
            <a:off x="6396822" y="-2015017"/>
            <a:ext cx="158964" cy="18045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椭圆 32"/>
          <p:cNvSpPr/>
          <p:nvPr userDrawn="1"/>
        </p:nvSpPr>
        <p:spPr>
          <a:xfrm rot="1199333">
            <a:off x="5530517" y="-1747039"/>
            <a:ext cx="237488" cy="2183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62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64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66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68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90" dur="6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9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94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96" dur="6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5.png"/><Relationship Id="rId15" Type="http://schemas.openxmlformats.org/officeDocument/2006/relationships/image" Target="../media/image12.png"/><Relationship Id="rId10" Type="http://schemas.openxmlformats.org/officeDocument/2006/relationships/image" Target="../media/image32.jpeg"/><Relationship Id="rId4" Type="http://schemas.openxmlformats.org/officeDocument/2006/relationships/image" Target="../media/image9.png"/><Relationship Id="rId9" Type="http://schemas.openxmlformats.org/officeDocument/2006/relationships/image" Target="../media/image31.jpe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openxmlformats.org/officeDocument/2006/relationships/image" Target="../media/image11.png"/><Relationship Id="rId5" Type="http://schemas.openxmlformats.org/officeDocument/2006/relationships/image" Target="../media/image44.jpeg"/><Relationship Id="rId10" Type="http://schemas.openxmlformats.org/officeDocument/2006/relationships/image" Target="../media/image12.png"/><Relationship Id="rId4" Type="http://schemas.openxmlformats.org/officeDocument/2006/relationships/image" Target="../media/image43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9.png"/><Relationship Id="rId4" Type="http://schemas.openxmlformats.org/officeDocument/2006/relationships/image" Target="../media/image48.jpe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7" name="图片 16" descr="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49120" y="1059180"/>
            <a:ext cx="8696325" cy="512254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9" name="图片 8" descr="2222_0000s_0002_云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3041015"/>
            <a:ext cx="12146280" cy="4496435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02080" y="2648585"/>
            <a:ext cx="1600200" cy="2057400"/>
            <a:chOff x="3144" y="4075"/>
            <a:chExt cx="2520" cy="3240"/>
          </a:xfrm>
        </p:grpSpPr>
        <p:pic>
          <p:nvPicPr>
            <p:cNvPr id="11" name="图片 10" descr="2222_0000s_0000s_0003_对联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3144" y="4075"/>
              <a:ext cx="2520" cy="3240"/>
            </a:xfrm>
            <a:prstGeom prst="rect">
              <a:avLst/>
            </a:prstGeom>
          </p:spPr>
        </p:pic>
        <p:pic>
          <p:nvPicPr>
            <p:cNvPr id="12" name="图片 11" descr="2222_0000s_0000s_0002_共襄盛举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3768" y="4123"/>
              <a:ext cx="936" cy="264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326880" y="2663825"/>
            <a:ext cx="1539240" cy="2270760"/>
            <a:chOff x="13728" y="4003"/>
            <a:chExt cx="2424" cy="3576"/>
          </a:xfrm>
        </p:grpSpPr>
        <p:pic>
          <p:nvPicPr>
            <p:cNvPr id="14" name="图片 13" descr="2222_0000s_0000s_0001_对联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13728" y="4003"/>
              <a:ext cx="2424" cy="3576"/>
            </a:xfrm>
            <a:prstGeom prst="rect">
              <a:avLst/>
            </a:prstGeom>
          </p:spPr>
        </p:pic>
        <p:pic>
          <p:nvPicPr>
            <p:cNvPr id="15" name="图片 14" descr="2222_0000s_0000s_0000_共享丰盛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14592" y="4747"/>
              <a:ext cx="840" cy="216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9404" y="2958312"/>
            <a:ext cx="4789487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作为这个团队的一份子，为这个团队的成长贡献自己微薄力量是自己义不容辞的责任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9404" y="4926812"/>
            <a:ext cx="4789487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作为这个团队的一份子，为这个团队的成长贡献自己微薄力量是自己义不容辞的责任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6891" y="2958312"/>
            <a:ext cx="4789487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作为这个团队的一份子，为这个团队的成长贡献自己微薄力量是自己义不容辞的责任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26891" y="4926812"/>
            <a:ext cx="4789487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作为这个团队的一份子，为这个团队的成长贡献自己微薄力量是自己义不容辞的责任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05604" y="1965099"/>
            <a:ext cx="1618826" cy="778101"/>
            <a:chOff x="1105604" y="1965099"/>
            <a:chExt cx="1618826" cy="77810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5604" y="1965099"/>
              <a:ext cx="1618826" cy="77810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238280" y="2164086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ln w="12700">
                    <a:noFill/>
                  </a:ln>
                  <a:solidFill>
                    <a:srgbClr val="190F09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74290" y="1965099"/>
            <a:ext cx="1618826" cy="778101"/>
            <a:chOff x="6374290" y="1965099"/>
            <a:chExt cx="1618826" cy="7781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74290" y="1965099"/>
              <a:ext cx="1618826" cy="77810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496081" y="2164086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ln w="12700">
                    <a:noFill/>
                  </a:ln>
                  <a:solidFill>
                    <a:srgbClr val="190F09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05604" y="3949020"/>
            <a:ext cx="1618826" cy="778101"/>
            <a:chOff x="1105604" y="3949020"/>
            <a:chExt cx="1618826" cy="7781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5604" y="3949020"/>
              <a:ext cx="1618826" cy="77810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38280" y="4152288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ln w="12700">
                    <a:noFill/>
                  </a:ln>
                  <a:solidFill>
                    <a:srgbClr val="190F09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74290" y="3949020"/>
            <a:ext cx="1618826" cy="778101"/>
            <a:chOff x="6374290" y="3949020"/>
            <a:chExt cx="1618826" cy="7781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74290" y="3949020"/>
              <a:ext cx="1618826" cy="77810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496081" y="4152288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ln w="12700">
                    <a:noFill/>
                  </a:ln>
                  <a:solidFill>
                    <a:srgbClr val="190F09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29277" y="896308"/>
            <a:ext cx="4133446" cy="87180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00185" y="6771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业 绩 展 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1" name="图片占位符 10" descr="C:\Users\Administrator\Desktop\新建文件夹 (2)\20b70f2fed33122182c8c42a92b62d53.jpg20b70f2fed33122182c8c42a92b62d5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98420" y="2153285"/>
            <a:ext cx="7268845" cy="3407410"/>
          </a:xfrm>
        </p:spPr>
      </p:pic>
      <p:sp>
        <p:nvSpPr>
          <p:cNvPr id="7" name="文本框 6"/>
          <p:cNvSpPr txBox="1"/>
          <p:nvPr/>
        </p:nvSpPr>
        <p:spPr>
          <a:xfrm>
            <a:off x="874713" y="1446327"/>
            <a:ext cx="10442575" cy="3627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公司团队照片展示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29277" y="896308"/>
            <a:ext cx="4133446" cy="8718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00185" y="6771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业 绩 展 示</a:t>
            </a: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4" name="图片 3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4713" y="1446327"/>
            <a:ext cx="10442575" cy="3627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公司团队照片展示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29277" y="896308"/>
            <a:ext cx="4133446" cy="8718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00185" y="6771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业 绩 展 示</a:t>
            </a:r>
          </a:p>
        </p:txBody>
      </p:sp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27" name="图片占位符 26" descr="C:\Users\Administrator\Desktop\新建文件夹 (2)\2aaf3602001dfd34ef11dfda891fc7af.jpg2aaf3602001dfd34ef11dfda891fc7af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3579495" y="2244725"/>
            <a:ext cx="2444750" cy="1781175"/>
          </a:xfrm>
        </p:spPr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email"/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email"/>
          <a:srcRect/>
          <a:stretch>
            <a:fillRect/>
          </a:stretch>
        </p:blipFill>
        <p:spPr/>
      </p:pic>
      <p:pic>
        <p:nvPicPr>
          <p:cNvPr id="32" name="图片占位符 31" descr="C:\Users\Administrator\Desktop\新建文件夹 (2)\062afbaf7c45eb51fb50bfc678c72537.jpg062afbaf7c45eb51fb50bfc678c72537"/>
          <p:cNvPicPr>
            <a:picLocks noGrp="1" noChangeAspect="1"/>
          </p:cNvPicPr>
          <p:nvPr>
            <p:ph type="pic" sz="quarter" idx="16"/>
          </p:nvPr>
        </p:nvPicPr>
        <p:blipFill>
          <a:blip r:embed="rId12" cstate="email"/>
          <a:srcRect/>
          <a:stretch>
            <a:fillRect/>
          </a:stretch>
        </p:blipFill>
        <p:spPr>
          <a:xfrm>
            <a:off x="6167755" y="4212590"/>
            <a:ext cx="2444750" cy="1781810"/>
          </a:xfrm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7"/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2" name="图片 1" descr="2222_0000s_0004_灯笼-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3" name="图片 2" descr="2222_0000s_0003_灯笼--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47006" y="977262"/>
            <a:ext cx="4268294" cy="3622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0941" y="4216569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才 艺 汇 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9177" y="2101784"/>
            <a:ext cx="11336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solidFill>
                  <a:srgbClr val="190F09"/>
                </a:solidFill>
                <a:cs typeface="+mn-ea"/>
                <a:sym typeface="+mn-lt"/>
              </a:rPr>
              <a:t>02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1310" y="5447024"/>
            <a:ext cx="530733" cy="450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0292" y="5447024"/>
            <a:ext cx="530733" cy="4504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9274" y="5447024"/>
            <a:ext cx="530733" cy="45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8256" y="5447024"/>
            <a:ext cx="530733" cy="4504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7238" y="5447024"/>
            <a:ext cx="530733" cy="450444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48d3d52276c333a6f22750a52ec42e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65" y="855345"/>
            <a:ext cx="4266565" cy="6476365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920" y="20955"/>
            <a:ext cx="11694795" cy="6577965"/>
          </a:xfrm>
          <a:prstGeom prst="rect">
            <a:avLst/>
          </a:prstGeom>
        </p:spPr>
      </p:pic>
      <p:pic>
        <p:nvPicPr>
          <p:cNvPr id="7" name="图片 6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44897" y="2102703"/>
            <a:ext cx="4522785" cy="830997"/>
            <a:chOff x="1225697" y="2102703"/>
            <a:chExt cx="4522785" cy="830997"/>
          </a:xfrm>
        </p:grpSpPr>
        <p:grpSp>
          <p:nvGrpSpPr>
            <p:cNvPr id="6" name="组合 5"/>
            <p:cNvGrpSpPr/>
            <p:nvPr/>
          </p:nvGrpSpPr>
          <p:grpSpPr>
            <a:xfrm>
              <a:off x="1225697" y="2199153"/>
              <a:ext cx="4522785" cy="582147"/>
              <a:chOff x="1390798" y="2605553"/>
              <a:chExt cx="3765402" cy="48466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146698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 flipH="1">
                <a:off x="1390798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2687832" y="2102703"/>
              <a:ext cx="1598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歌 曲</a:t>
              </a:r>
              <a:endParaRPr lang="en-US" altLang="zh-CN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81126" y="3281363"/>
            <a:ext cx="435888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【</a:t>
            </a:r>
            <a:r>
              <a:rPr lang="zh-CN" altLang="en-US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光辉岁月</a:t>
            </a:r>
            <a:r>
              <a:rPr lang="en-US" altLang="zh-CN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24970" y="4438056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表演者：项目部、商务部、工程部</a:t>
            </a:r>
            <a:endParaRPr lang="en-US" altLang="zh-CN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8d3d52276c333a6f22750a52ec42e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906780"/>
            <a:ext cx="4266565" cy="6476365"/>
          </a:xfrm>
          <a:prstGeom prst="rect">
            <a:avLst/>
          </a:prstGeom>
        </p:spPr>
      </p:pic>
      <p:pic>
        <p:nvPicPr>
          <p:cNvPr id="13" name="图片 12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13452" y="2072223"/>
            <a:ext cx="4522785" cy="830997"/>
            <a:chOff x="1225697" y="2102703"/>
            <a:chExt cx="4522785" cy="830997"/>
          </a:xfrm>
        </p:grpSpPr>
        <p:grpSp>
          <p:nvGrpSpPr>
            <p:cNvPr id="6" name="组合 5"/>
            <p:cNvGrpSpPr/>
            <p:nvPr/>
          </p:nvGrpSpPr>
          <p:grpSpPr>
            <a:xfrm>
              <a:off x="1225697" y="2199153"/>
              <a:ext cx="4522785" cy="582147"/>
              <a:chOff x="1390798" y="2605553"/>
              <a:chExt cx="3765402" cy="48466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4146698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 flipH="1">
                <a:off x="1390798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2687832" y="2102703"/>
              <a:ext cx="1598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歌 曲</a:t>
              </a:r>
              <a:endParaRPr lang="en-US" altLang="zh-CN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90497" y="3281363"/>
            <a:ext cx="57534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【</a:t>
            </a:r>
            <a:r>
              <a:rPr lang="zh-CN" altLang="en-US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阳光总在风雨后</a:t>
            </a:r>
            <a:r>
              <a:rPr lang="en-US" altLang="zh-CN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18290" y="4438056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表演者：项目部、商务部、工程部</a:t>
            </a:r>
            <a:endParaRPr lang="en-US" altLang="zh-CN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1" name="图片 10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7" name="图片 6" descr="2222_0000s_0001_云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48d3d52276c333a6f22750a52ec42e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85" y="876300"/>
            <a:ext cx="4266565" cy="6476365"/>
          </a:xfrm>
          <a:prstGeom prst="rect">
            <a:avLst/>
          </a:prstGeom>
        </p:spPr>
      </p:pic>
      <p:pic>
        <p:nvPicPr>
          <p:cNvPr id="11" name="图片 10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7" name="图片 6" descr="2222_0000s_0000_红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87697" y="2102703"/>
            <a:ext cx="4522785" cy="830997"/>
            <a:chOff x="1225697" y="2102703"/>
            <a:chExt cx="4522785" cy="830997"/>
          </a:xfrm>
        </p:grpSpPr>
        <p:grpSp>
          <p:nvGrpSpPr>
            <p:cNvPr id="6" name="组合 5"/>
            <p:cNvGrpSpPr/>
            <p:nvPr/>
          </p:nvGrpSpPr>
          <p:grpSpPr>
            <a:xfrm>
              <a:off x="1225697" y="2199153"/>
              <a:ext cx="4522785" cy="582147"/>
              <a:chOff x="1390798" y="2605553"/>
              <a:chExt cx="3765402" cy="48466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146698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 flipH="1">
                <a:off x="1390798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2687832" y="2102703"/>
              <a:ext cx="1598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歌 曲</a:t>
              </a:r>
              <a:endParaRPr lang="en-US" altLang="zh-CN" sz="48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54406" y="3281363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【</a:t>
            </a:r>
            <a:r>
              <a:rPr lang="zh-CN" altLang="en-US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一路有你</a:t>
            </a:r>
            <a:r>
              <a:rPr lang="en-US" altLang="zh-CN" sz="5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67770" y="4438056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表演者：项目部、商务部、工程部</a:t>
            </a:r>
            <a:endParaRPr lang="en-US" altLang="zh-CN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47006" y="977262"/>
            <a:ext cx="4268294" cy="3622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0941" y="4216569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颁 奖 典 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9177" y="2101784"/>
            <a:ext cx="11336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solidFill>
                  <a:srgbClr val="190F09"/>
                </a:solidFill>
                <a:cs typeface="+mn-ea"/>
                <a:sym typeface="+mn-lt"/>
              </a:rPr>
              <a:t>03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1310" y="5447024"/>
            <a:ext cx="530733" cy="450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0292" y="5447024"/>
            <a:ext cx="530733" cy="4504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9274" y="5447024"/>
            <a:ext cx="530733" cy="45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8256" y="5447024"/>
            <a:ext cx="530733" cy="4504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7238" y="5447024"/>
            <a:ext cx="530733" cy="450444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2" name="图片 11" descr="15fb2d810b616202ae3c45fc5492e1b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32205" y="986790"/>
            <a:ext cx="4007214" cy="4620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2850" y="2389505"/>
            <a:ext cx="1111250" cy="1200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最佳</a:t>
            </a:r>
          </a:p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团队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3799" y="2389660"/>
            <a:ext cx="5925601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具备大局意识、服务意识和协调意识的团队才是优秀的团队。他们具有较高的团队精神，相互团结，相互支持，相互帮助，团队成员之间配合默契，依靠团队集体的力量，出色地完成各项工作要求和生产指标。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23176" y="1665188"/>
            <a:ext cx="2014546" cy="5786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 flipV="1">
            <a:off x="5088727" y="4948888"/>
            <a:ext cx="2014546" cy="578601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6" name="图片 5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9" name="图片 8" descr="2222_0000s_0004_灯笼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29921" y="1756228"/>
            <a:ext cx="433816" cy="30333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359578" y="1756228"/>
            <a:ext cx="433816" cy="3033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98607" y="1756228"/>
            <a:ext cx="433816" cy="30333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0628264" y="1756228"/>
            <a:ext cx="433816" cy="30333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29921" y="4949151"/>
            <a:ext cx="4663473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销售部第一组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98607" y="4949151"/>
            <a:ext cx="4663473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策划部第二组</a:t>
            </a:r>
          </a:p>
        </p:txBody>
      </p:sp>
      <p:pic>
        <p:nvPicPr>
          <p:cNvPr id="14" name="图片占位符 13" descr="C:\Users\Administrator\Desktop\新建文件夹 (2)\06d8ec96c93830130580992941d8044e.jpg06d8ec96c93830130580992941d8044e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64005" y="2075180"/>
            <a:ext cx="3796030" cy="2395855"/>
          </a:xfrm>
        </p:spPr>
      </p:pic>
      <p:pic>
        <p:nvPicPr>
          <p:cNvPr id="15" name="图片占位符 14" descr="C:\Users\Administrator\Desktop\新建文件夹 (2)\2aaf3602001dfd34ef11dfda891fc7af.jpg2aaf3602001dfd34ef11dfda891fc7a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32600" y="2075180"/>
            <a:ext cx="3796030" cy="2396490"/>
          </a:xfr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6" name="图片 5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2" name="图片 1" descr="2222_0000s_0004_灯笼-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50424" y="2450046"/>
            <a:ext cx="7491154" cy="19869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5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我们风雨同舟 披荆斩棘</a:t>
            </a:r>
            <a:endParaRPr lang="en-US" altLang="zh-CN" sz="54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 algn="ctr">
              <a:lnSpc>
                <a:spcPct val="114000"/>
              </a:lnSpc>
            </a:pPr>
            <a:r>
              <a:rPr lang="zh-CN" altLang="en-US" sz="5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赢得了一次次的胜利 </a:t>
            </a:r>
            <a:r>
              <a:rPr lang="en-US" altLang="zh-CN" sz="5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!</a:t>
            </a:r>
            <a:endParaRPr lang="zh-CN" altLang="en-US" sz="54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5317" y="2875002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2018</a:t>
            </a:r>
            <a:r>
              <a:rPr lang="zh-CN" altLang="en-US" sz="6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年</a:t>
            </a:r>
            <a:endParaRPr lang="en-US" altLang="zh-CN" sz="66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5fb2d810b616202ae3c45fc5492e1b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2205" y="986790"/>
            <a:ext cx="4007214" cy="4620006"/>
          </a:xfrm>
          <a:prstGeom prst="rect">
            <a:avLst/>
          </a:prstGeom>
        </p:spPr>
      </p:pic>
      <p:pic>
        <p:nvPicPr>
          <p:cNvPr id="6" name="图片 5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2850" y="2389505"/>
            <a:ext cx="1111250" cy="1200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最佳</a:t>
            </a:r>
          </a:p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敬业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3799" y="2389660"/>
            <a:ext cx="5925601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勤恳敬业，任劳任怨，从来没有对安排的工作有任何怨言，哪怕是最琐碎的事情，从来没有工作时间和休息时间的界限，耐心细致主动与大家沟通，急大家所急，想市场所想，勤于职责，为团队提供了坚实的后盾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23176" y="1665188"/>
            <a:ext cx="2014546" cy="5786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 flipV="1">
            <a:off x="5088727" y="4948888"/>
            <a:ext cx="2014546" cy="578601"/>
          </a:xfrm>
          <a:prstGeom prst="rect">
            <a:avLst/>
          </a:prstGeom>
        </p:spPr>
      </p:pic>
      <p:pic>
        <p:nvPicPr>
          <p:cNvPr id="9" name="图片 8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0" name="图片 9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11" name="图片 10" descr="2222_0000s_0001_云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2077" y="1769277"/>
            <a:ext cx="2320724" cy="4928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2077" y="4354527"/>
            <a:ext cx="2320724" cy="4928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4044" y="1769277"/>
            <a:ext cx="2320724" cy="4928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4044" y="4354527"/>
            <a:ext cx="2320724" cy="4928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6011" y="1769277"/>
            <a:ext cx="2320724" cy="4928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6011" y="4354527"/>
            <a:ext cx="2320724" cy="4928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67977" y="1769277"/>
            <a:ext cx="2320724" cy="4928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67977" y="4354527"/>
            <a:ext cx="2320724" cy="4928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32076" y="4961723"/>
            <a:ext cx="2320725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营销部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46676" y="4961723"/>
            <a:ext cx="2320725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设计部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56010" y="4961723"/>
            <a:ext cx="2320725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财务部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67977" y="4961723"/>
            <a:ext cx="2320725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后勤部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2" name="图片 1" descr="2222_0000s_0001_云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4" name="图片 3" descr="2222_0000s_0000_红布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6" name="图片 5" descr="2222_0000s_0003_灯笼--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5fb2d810b616202ae3c45fc5492e1b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2205" y="986790"/>
            <a:ext cx="4007214" cy="4620006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2850" y="2389505"/>
            <a:ext cx="1111250" cy="1200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最佳</a:t>
            </a:r>
            <a:endParaRPr lang="en-US" altLang="zh-CN" sz="36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奉献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3799" y="2389660"/>
            <a:ext cx="5925601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在公司大家庭中，有无私奉献的职能同仁，有默默耕耘的生产能手，敢于创新的技术人才，兢兢业业的工程尖兵。他们没有豪言壮语，他们没有丰功伟绩，但他们用行动，告诉了我们什么是主人翁精神，任劳任怨，不计得失</a:t>
            </a:r>
            <a:endParaRPr lang="en-US" altLang="zh-CN" sz="20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23176" y="1665188"/>
            <a:ext cx="2014546" cy="5786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 flipV="1">
            <a:off x="5088727" y="4948888"/>
            <a:ext cx="2014546" cy="578601"/>
          </a:xfrm>
          <a:prstGeom prst="rect">
            <a:avLst/>
          </a:prstGeom>
        </p:spPr>
      </p:pic>
      <p:pic>
        <p:nvPicPr>
          <p:cNvPr id="6" name="图片 5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9" name="图片 8" descr="2222_0000s_0004_灯笼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8900" y="3909106"/>
            <a:ext cx="1682642" cy="6645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2843" y="3909106"/>
            <a:ext cx="1682642" cy="6645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96786" y="3909106"/>
            <a:ext cx="1682642" cy="66452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44330" y="474959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设计部</a:t>
            </a:r>
            <a:endParaRPr lang="en-US" altLang="zh-CN" sz="24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39596" y="474959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财务部</a:t>
            </a:r>
            <a:endParaRPr lang="en-US" altLang="zh-CN" sz="24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32739" y="474959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销售部</a:t>
            </a:r>
            <a:endParaRPr lang="en-US" altLang="zh-CN" sz="24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8100" y="3909106"/>
            <a:ext cx="1682642" cy="6645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2043" y="3909106"/>
            <a:ext cx="1682642" cy="664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15986" y="3909106"/>
            <a:ext cx="1682642" cy="664522"/>
          </a:xfrm>
          <a:prstGeom prst="rect">
            <a:avLst/>
          </a:prstGeom>
        </p:spPr>
      </p:pic>
      <p:pic>
        <p:nvPicPr>
          <p:cNvPr id="2" name="图片 1" descr="2222_0000s_0001_云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4" name="图片 3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6" name="图片 5" descr="2222_0000s_0000_红布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5440" y="1176093"/>
            <a:ext cx="3705008" cy="4937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7369" y="2006966"/>
            <a:ext cx="4075931" cy="6290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5817369" y="4381866"/>
            <a:ext cx="4075931" cy="62908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01915" y="2839249"/>
            <a:ext cx="3906840" cy="1411779"/>
            <a:chOff x="5901915" y="2839249"/>
            <a:chExt cx="3906840" cy="1411779"/>
          </a:xfrm>
        </p:grpSpPr>
        <p:sp>
          <p:nvSpPr>
            <p:cNvPr id="13" name="文本框 12"/>
            <p:cNvSpPr txBox="1"/>
            <p:nvPr/>
          </p:nvSpPr>
          <p:spPr>
            <a:xfrm>
              <a:off x="6217705" y="2839249"/>
              <a:ext cx="32752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0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获奖感言</a:t>
              </a:r>
              <a:endParaRPr lang="en-US" altLang="zh-CN" sz="6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01915" y="3789363"/>
              <a:ext cx="3906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下面有请</a:t>
              </a:r>
              <a:r>
                <a:rPr lang="en-US" altLang="zh-CN" sz="24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XXX</a:t>
              </a:r>
              <a:r>
                <a:rPr lang="zh-CN" altLang="en-US" sz="24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发表获奖感言</a:t>
              </a:r>
              <a:endParaRPr lang="en-US" altLang="zh-CN" sz="2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pic>
        <p:nvPicPr>
          <p:cNvPr id="3" name="图片 2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4" name="图片 3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47006" y="977262"/>
            <a:ext cx="4268294" cy="3622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0941" y="4216569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狂 欢 盛 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9177" y="2101784"/>
            <a:ext cx="11336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solidFill>
                  <a:srgbClr val="190F09"/>
                </a:solidFill>
                <a:cs typeface="+mn-ea"/>
                <a:sym typeface="+mn-lt"/>
              </a:rPr>
              <a:t>04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1310" y="5447024"/>
            <a:ext cx="530733" cy="450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0292" y="5447024"/>
            <a:ext cx="530733" cy="4504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9274" y="5447024"/>
            <a:ext cx="530733" cy="45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8256" y="5447024"/>
            <a:ext cx="530733" cy="4504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7238" y="5447024"/>
            <a:ext cx="530733" cy="450444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0_红布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277" y="677193"/>
            <a:ext cx="4133446" cy="1090919"/>
            <a:chOff x="4029277" y="677193"/>
            <a:chExt cx="4133446" cy="10909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29277" y="896308"/>
              <a:ext cx="4133446" cy="87180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85706" y="677193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结束语</a:t>
              </a:r>
              <a:endParaRPr lang="en-US" altLang="zh-CN" sz="32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5099" y="2450046"/>
            <a:ext cx="1030180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</a:t>
            </a:r>
            <a:r>
              <a:rPr lang="en-US" altLang="zh-CN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201X</a:t>
            </a: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新的一年，愿我们的公司像巨龙般腾飞，愿我们的事业像鲜花般绚丽多彩，愿我们的公司像磐石般坚强稳固，愿我们的员工像兄弟姐妹一样紧密团结，愿我们的朋友像青松一样长青，愿我们的生活像蜂蜜般甘甜圆满。让我们共同祝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0430" y="4456908"/>
            <a:ext cx="79111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公司的未来更加美好！</a:t>
            </a:r>
            <a:endParaRPr lang="en-US" altLang="zh-CN" sz="60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5" name="图片 4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9" name="图片 8" descr="2222_0000s_0000_红布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2102" y="2579806"/>
            <a:ext cx="740779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团结拼搏 再续辉煌</a:t>
            </a:r>
            <a:endParaRPr lang="en-US" altLang="zh-CN" sz="66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4850" y="3700502"/>
            <a:ext cx="706231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WON THE MONKEY YEAR AGAIN BRILLIANT</a:t>
            </a: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7" name="图片 16" descr="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49120" y="1059180"/>
            <a:ext cx="8696325" cy="512254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9" name="图片 8" descr="2222_0000s_0002_云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3041015"/>
            <a:ext cx="12146280" cy="4496435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02080" y="2648585"/>
            <a:ext cx="1600200" cy="2057400"/>
            <a:chOff x="3144" y="4075"/>
            <a:chExt cx="2520" cy="3240"/>
          </a:xfrm>
        </p:grpSpPr>
        <p:pic>
          <p:nvPicPr>
            <p:cNvPr id="11" name="图片 10" descr="2222_0000s_0000s_0003_对联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3144" y="4075"/>
              <a:ext cx="2520" cy="3240"/>
            </a:xfrm>
            <a:prstGeom prst="rect">
              <a:avLst/>
            </a:prstGeom>
          </p:spPr>
        </p:pic>
        <p:pic>
          <p:nvPicPr>
            <p:cNvPr id="12" name="图片 11" descr="2222_0000s_0000s_0002_共襄盛举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3768" y="4123"/>
              <a:ext cx="936" cy="264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326880" y="2663825"/>
            <a:ext cx="1539240" cy="2270760"/>
            <a:chOff x="13728" y="4003"/>
            <a:chExt cx="2424" cy="3576"/>
          </a:xfrm>
        </p:grpSpPr>
        <p:pic>
          <p:nvPicPr>
            <p:cNvPr id="14" name="图片 13" descr="2222_0000s_0000s_0001_对联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13728" y="4003"/>
              <a:ext cx="2424" cy="3576"/>
            </a:xfrm>
            <a:prstGeom prst="rect">
              <a:avLst/>
            </a:prstGeom>
          </p:spPr>
        </p:pic>
        <p:pic>
          <p:nvPicPr>
            <p:cNvPr id="15" name="图片 14" descr="2222_0000s_0000s_0000_共享丰盛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14592" y="4747"/>
              <a:ext cx="840" cy="216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7301" y="2450046"/>
            <a:ext cx="7837402" cy="19869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5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我们将继续开拓创新</a:t>
            </a:r>
            <a:endParaRPr lang="en-US" altLang="zh-CN" sz="54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 algn="ctr">
              <a:lnSpc>
                <a:spcPct val="114000"/>
              </a:lnSpc>
            </a:pPr>
            <a:r>
              <a:rPr lang="zh-CN" altLang="en-US" sz="54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昂首阔步、谱写新的篇章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35317" y="2875002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2019</a:t>
            </a:r>
            <a:r>
              <a:rPr lang="zh-CN" altLang="en-US" sz="66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年</a:t>
            </a:r>
            <a:endParaRPr lang="en-US" altLang="zh-CN" sz="66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9100" y="459016"/>
            <a:ext cx="3733800" cy="1200328"/>
            <a:chOff x="4229100" y="459016"/>
            <a:chExt cx="3733800" cy="12003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29100" y="459016"/>
              <a:ext cx="3733800" cy="12003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813302" y="603249"/>
              <a:ext cx="2565398" cy="89332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61533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rgbClr val="190F09"/>
                  </a:solidFill>
                  <a:cs typeface="+mn-ea"/>
                  <a:sym typeface="+mn-lt"/>
                </a:rPr>
                <a:t>领导寄语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5099" y="2450046"/>
            <a:ext cx="1030180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转眼岁末，公司的年终大会如期而至，大家欢聚一堂，细数过去一年中风雨同舟奋力拼搏的点点滴滴，聆听各部门对于这一年的工作总结，展望公司未来发展的蓬勃蓝图，在喜悦的同时，内心也隐隐感到一种责任的重量。</a:t>
            </a:r>
            <a:endParaRPr lang="en-US" altLang="zh-CN" sz="2000" b="1" dirty="0">
              <a:ln w="12700">
                <a:noFill/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 优秀的企业需要优秀的团队，作为这个团队的一份子，为这个团队的成长贡献自己微薄力量是自己义不容辞的责任，在已到来的新一年，我将继续与大家共同努力共同进步，为公司的发展贡献自己的力量。</a:t>
            </a: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6" name="图片 5" descr="2222_0000s_0000_红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29100" y="459016"/>
            <a:ext cx="3733800" cy="1200328"/>
            <a:chOff x="4229100" y="459016"/>
            <a:chExt cx="3733800" cy="12003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29100" y="459016"/>
              <a:ext cx="3733800" cy="12003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813302" y="603249"/>
              <a:ext cx="2565398" cy="89332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61533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rgbClr val="190F09"/>
                  </a:solidFill>
                  <a:cs typeface="+mn-ea"/>
                  <a:sym typeface="+mn-lt"/>
                </a:rPr>
                <a:t>晚会流程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95354" y="2427754"/>
            <a:ext cx="4001293" cy="523220"/>
            <a:chOff x="4095354" y="2516654"/>
            <a:chExt cx="4001293" cy="523220"/>
          </a:xfrm>
        </p:grpSpPr>
        <p:grpSp>
          <p:nvGrpSpPr>
            <p:cNvPr id="11" name="组合 10"/>
            <p:cNvGrpSpPr/>
            <p:nvPr/>
          </p:nvGrpSpPr>
          <p:grpSpPr>
            <a:xfrm>
              <a:off x="4095354" y="2559511"/>
              <a:ext cx="4001293" cy="437506"/>
              <a:chOff x="1897275" y="2605553"/>
              <a:chExt cx="4432557" cy="4846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5320330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 flipH="1">
                <a:off x="1897275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984751" y="2516654"/>
              <a:ext cx="222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业 绩 展 示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95354" y="3291354"/>
            <a:ext cx="4001293" cy="523220"/>
            <a:chOff x="4095354" y="2516654"/>
            <a:chExt cx="4001293" cy="523220"/>
          </a:xfrm>
        </p:grpSpPr>
        <p:grpSp>
          <p:nvGrpSpPr>
            <p:cNvPr id="16" name="组合 15"/>
            <p:cNvGrpSpPr/>
            <p:nvPr/>
          </p:nvGrpSpPr>
          <p:grpSpPr>
            <a:xfrm>
              <a:off x="4095354" y="2559511"/>
              <a:ext cx="4001293" cy="437506"/>
              <a:chOff x="1897275" y="2605553"/>
              <a:chExt cx="4432557" cy="484661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5320330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 flipH="1">
                <a:off x="1897275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4984751" y="2516654"/>
              <a:ext cx="222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才 艺 汇 演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95354" y="4154954"/>
            <a:ext cx="4001293" cy="523220"/>
            <a:chOff x="4095354" y="2516654"/>
            <a:chExt cx="4001293" cy="523220"/>
          </a:xfrm>
        </p:grpSpPr>
        <p:grpSp>
          <p:nvGrpSpPr>
            <p:cNvPr id="21" name="组合 20"/>
            <p:cNvGrpSpPr/>
            <p:nvPr/>
          </p:nvGrpSpPr>
          <p:grpSpPr>
            <a:xfrm>
              <a:off x="4095354" y="2559511"/>
              <a:ext cx="4001293" cy="437506"/>
              <a:chOff x="1897275" y="2605553"/>
              <a:chExt cx="4432557" cy="48466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5320330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 flipH="1">
                <a:off x="1897275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4984751" y="2516654"/>
              <a:ext cx="222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颁 奖 典 礼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95354" y="5018554"/>
            <a:ext cx="4001293" cy="523220"/>
            <a:chOff x="4095354" y="2516654"/>
            <a:chExt cx="4001293" cy="523220"/>
          </a:xfrm>
        </p:grpSpPr>
        <p:grpSp>
          <p:nvGrpSpPr>
            <p:cNvPr id="26" name="组合 25"/>
            <p:cNvGrpSpPr/>
            <p:nvPr/>
          </p:nvGrpSpPr>
          <p:grpSpPr>
            <a:xfrm>
              <a:off x="4095354" y="2559511"/>
              <a:ext cx="4001293" cy="437506"/>
              <a:chOff x="1897275" y="2605553"/>
              <a:chExt cx="4432557" cy="48466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5320330" y="2605553"/>
                <a:ext cx="1009502" cy="48466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 flipH="1">
                <a:off x="1897275" y="2605553"/>
                <a:ext cx="1009502" cy="484661"/>
              </a:xfrm>
              <a:prstGeom prst="rect">
                <a:avLst/>
              </a:prstGeom>
            </p:spPr>
          </p:pic>
        </p:grpSp>
        <p:sp>
          <p:nvSpPr>
            <p:cNvPr id="27" name="文本框 26"/>
            <p:cNvSpPr txBox="1"/>
            <p:nvPr/>
          </p:nvSpPr>
          <p:spPr>
            <a:xfrm>
              <a:off x="4984751" y="2516654"/>
              <a:ext cx="222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n w="12700">
                    <a:noFill/>
                  </a:ln>
                  <a:gradFill flip="none" rotWithShape="1">
                    <a:gsLst>
                      <a:gs pos="0">
                        <a:srgbClr val="B27A1D"/>
                      </a:gs>
                      <a:gs pos="52000">
                        <a:srgbClr val="F6DA85"/>
                      </a:gs>
                      <a:gs pos="100000">
                        <a:srgbClr val="C69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狂 欢 盛 宴</a:t>
              </a:r>
            </a:p>
          </p:txBody>
        </p:sp>
      </p:grp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6" name="图片 5" descr="2222_0000s_0000_红布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47006" y="977262"/>
            <a:ext cx="4268294" cy="3622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0941" y="4216569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业 绩 展 示</a:t>
            </a:r>
            <a:endParaRPr lang="en-US" altLang="zh-CN" sz="60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9177" y="2101784"/>
            <a:ext cx="11336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solidFill>
                  <a:srgbClr val="190F09"/>
                </a:solidFill>
                <a:cs typeface="+mn-ea"/>
                <a:sym typeface="+mn-lt"/>
              </a:rPr>
              <a:t>01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1310" y="5447024"/>
            <a:ext cx="530733" cy="450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0292" y="5447024"/>
            <a:ext cx="530733" cy="4504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9274" y="5447024"/>
            <a:ext cx="530733" cy="45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8256" y="5447024"/>
            <a:ext cx="530733" cy="4504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7238" y="5447024"/>
            <a:ext cx="530733" cy="450444"/>
          </a:xfrm>
          <a:prstGeom prst="rect">
            <a:avLst/>
          </a:prstGeom>
        </p:spPr>
      </p:pic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1" name="图片 10" descr="2222_0000s_0000_红布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2" name="图片 11" descr="2222_0000s_0004_灯笼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13" name="图片 12" descr="2222_0000s_0003_灯笼-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10100" y="1730458"/>
            <a:ext cx="2971800" cy="777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4610100" y="4350499"/>
            <a:ext cx="2971800" cy="7770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63758" y="2644170"/>
            <a:ext cx="606448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201X</a:t>
            </a:r>
            <a:r>
              <a:rPr lang="zh-CN" altLang="en-US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年集团销售总额</a:t>
            </a:r>
            <a:endParaRPr lang="en-US" altLang="zh-CN" sz="48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 algn="ctr"/>
            <a:r>
              <a:rPr lang="zh-CN" altLang="en-US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突破</a:t>
            </a:r>
            <a:r>
              <a:rPr lang="en-US" altLang="zh-CN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100</a:t>
            </a:r>
            <a:r>
              <a:rPr lang="zh-CN" altLang="en-US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亿</a:t>
            </a:r>
            <a:endParaRPr lang="en-US" altLang="zh-CN" sz="4800" b="1" dirty="0">
              <a:ln w="12700">
                <a:gradFill>
                  <a:gsLst>
                    <a:gs pos="0">
                      <a:srgbClr val="B27A1D"/>
                    </a:gs>
                    <a:gs pos="39000">
                      <a:srgbClr val="C69437"/>
                    </a:gs>
                    <a:gs pos="72000">
                      <a:srgbClr val="362509"/>
                    </a:gs>
                    <a:gs pos="100000">
                      <a:srgbClr val="C69437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B27A1D"/>
                  </a:gs>
                  <a:gs pos="52000">
                    <a:srgbClr val="F6DA85"/>
                  </a:gs>
                  <a:gs pos="100000">
                    <a:srgbClr val="C69437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10100" y="1730458"/>
            <a:ext cx="2971800" cy="777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4610100" y="4350499"/>
            <a:ext cx="2971800" cy="7770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250" y="2644170"/>
            <a:ext cx="575349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今年盈利比去年同期</a:t>
            </a:r>
          </a:p>
          <a:p>
            <a:pPr algn="ctr"/>
            <a:r>
              <a:rPr lang="zh-CN" altLang="en-US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增长</a:t>
            </a:r>
            <a:r>
              <a:rPr lang="en-US" altLang="zh-CN" sz="4800" b="1" dirty="0">
                <a:ln w="12700">
                  <a:gradFill>
                    <a:gsLst>
                      <a:gs pos="0">
                        <a:srgbClr val="B27A1D"/>
                      </a:gs>
                      <a:gs pos="39000">
                        <a:srgbClr val="C69437"/>
                      </a:gs>
                      <a:gs pos="72000">
                        <a:srgbClr val="362509"/>
                      </a:gs>
                      <a:gs pos="100000">
                        <a:srgbClr val="C69437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80%</a:t>
            </a:r>
          </a:p>
        </p:txBody>
      </p:sp>
      <p:pic>
        <p:nvPicPr>
          <p:cNvPr id="10" name="图片 9" descr="2222_0000s_0001_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8" name="图片 7" descr="2222_0000s_0003_灯笼--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7" name="图片 6" descr="2222_0000s_0004_灯笼-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  <p:pic>
        <p:nvPicPr>
          <p:cNvPr id="5" name="图片 4" descr="2222_0000s_0000_红布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41500" y="2228832"/>
            <a:ext cx="1712754" cy="17365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06916" y="2228832"/>
            <a:ext cx="1712754" cy="17365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331" y="2228832"/>
            <a:ext cx="1712754" cy="17365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37746" y="2228832"/>
            <a:ext cx="1712754" cy="17365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6979" y="4285462"/>
            <a:ext cx="2221796" cy="1115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转眼岁末，公司的年终大会如期而至，大家欢聚一堂，细数过去一年中风雨同舟奋力拼搏的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52395" y="4285462"/>
            <a:ext cx="2221796" cy="1115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转眼岁末，公司的年终大会如期而至，大家欢聚一堂，细数过去一年中风雨同舟奋力拼搏的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7811" y="4285462"/>
            <a:ext cx="2221796" cy="1115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转眼岁末，公司的年终大会如期而至，大家欢聚一堂，细数过去一年中风雨同舟奋力拼搏的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83227" y="4285462"/>
            <a:ext cx="2221796" cy="1115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转眼岁末，公司的年终大会如期而至，大家欢聚一堂，细数过去一年中风雨同舟奋力拼搏的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66754" y="2717335"/>
            <a:ext cx="1462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工作</a:t>
            </a:r>
            <a:endParaRPr lang="en-US" altLang="zh-CN" sz="2800" b="1" dirty="0">
              <a:ln w="12700">
                <a:noFill/>
              </a:ln>
              <a:solidFill>
                <a:srgbClr val="190F09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任务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2170" y="2717335"/>
            <a:ext cx="1462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决策</a:t>
            </a:r>
            <a:endParaRPr lang="en-US" altLang="zh-CN" sz="2800" b="1" dirty="0">
              <a:ln w="12700">
                <a:noFill/>
              </a:ln>
              <a:solidFill>
                <a:srgbClr val="190F09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理念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97585" y="2717335"/>
            <a:ext cx="1462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目标</a:t>
            </a:r>
            <a:endParaRPr lang="en-US" altLang="zh-CN" sz="2800" b="1" dirty="0">
              <a:ln w="12700">
                <a:noFill/>
              </a:ln>
              <a:solidFill>
                <a:srgbClr val="190F09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计划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63000" y="2717335"/>
            <a:ext cx="1462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任务</a:t>
            </a:r>
            <a:endParaRPr lang="en-US" altLang="zh-CN" sz="2800" b="1" dirty="0">
              <a:ln w="12700">
                <a:noFill/>
              </a:ln>
              <a:solidFill>
                <a:srgbClr val="190F09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ln w="12700">
                  <a:noFill/>
                </a:ln>
                <a:solidFill>
                  <a:srgbClr val="190F09"/>
                </a:solidFill>
                <a:cs typeface="+mn-ea"/>
                <a:sym typeface="+mn-lt"/>
              </a:rPr>
              <a:t>实施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29277" y="896308"/>
            <a:ext cx="4133446" cy="8718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00185" y="6771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ln w="12700">
                  <a:noFill/>
                </a:ln>
                <a:gradFill flip="none" rotWithShape="1">
                  <a:gsLst>
                    <a:gs pos="0">
                      <a:srgbClr val="B27A1D"/>
                    </a:gs>
                    <a:gs pos="52000">
                      <a:srgbClr val="F6DA85"/>
                    </a:gs>
                    <a:gs pos="100000">
                      <a:srgbClr val="C69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业 绩 展 示</a:t>
            </a:r>
          </a:p>
        </p:txBody>
      </p:sp>
      <p:pic>
        <p:nvPicPr>
          <p:cNvPr id="6" name="图片 5" descr="2222_0000s_0000_红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305" y="20955"/>
            <a:ext cx="11694795" cy="6577965"/>
          </a:xfrm>
          <a:prstGeom prst="rect">
            <a:avLst/>
          </a:prstGeom>
        </p:spPr>
      </p:pic>
      <p:pic>
        <p:nvPicPr>
          <p:cNvPr id="17" name="图片 16" descr="2222_0000s_0001_云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" y="3699510"/>
            <a:ext cx="12252325" cy="3883660"/>
          </a:xfrm>
          <a:prstGeom prst="rect">
            <a:avLst/>
          </a:prstGeom>
        </p:spPr>
      </p:pic>
      <p:pic>
        <p:nvPicPr>
          <p:cNvPr id="18" name="图片 17" descr="2222_0000s_0003_灯笼--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95230" y="20955"/>
            <a:ext cx="2066290" cy="3679825"/>
          </a:xfrm>
          <a:prstGeom prst="rect">
            <a:avLst/>
          </a:prstGeom>
        </p:spPr>
      </p:pic>
      <p:pic>
        <p:nvPicPr>
          <p:cNvPr id="19" name="图片 18" descr="2222_0000s_0004_灯笼-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5240" y="97155"/>
            <a:ext cx="202692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lloavi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lloavi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761</Words>
  <Application>Microsoft Office PowerPoint</Application>
  <PresentationFormat>宽屏</PresentationFormat>
  <Paragraphs>112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黑体</vt:lpstr>
      <vt:lpstr>微软雅黑</vt:lpstr>
      <vt:lpstr>Arial</vt:lpstr>
      <vt:lpstr>Calibri</vt:lpstr>
      <vt:lpstr>包图主题2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2017-09-12T07:36:00Z</dcterms:created>
  <dcterms:modified xsi:type="dcterms:W3CDTF">2021-01-06T03:37:58Z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