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65" r:id="rId5"/>
    <p:sldId id="268" r:id="rId6"/>
    <p:sldId id="269" r:id="rId7"/>
    <p:sldId id="270" r:id="rId8"/>
    <p:sldId id="273" r:id="rId9"/>
    <p:sldId id="271" r:id="rId10"/>
    <p:sldId id="274" r:id="rId11"/>
    <p:sldId id="272" r:id="rId12"/>
    <p:sldId id="275" r:id="rId13"/>
    <p:sldId id="278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79" r:id="rId26"/>
    <p:sldId id="32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5A1"/>
    <a:srgbClr val="5B9BD5"/>
    <a:srgbClr val="4B6CC0"/>
    <a:srgbClr val="1FCEF9"/>
    <a:srgbClr val="C1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8" autoAdjust="0"/>
  </p:normalViewPr>
  <p:slideViewPr>
    <p:cSldViewPr snapToGrid="0" showGuides="1">
      <p:cViewPr varScale="1">
        <p:scale>
          <a:sx n="109" d="100"/>
          <a:sy n="109" d="100"/>
        </p:scale>
        <p:origin x="6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FC159B-048D-4325-8CE2-929D93951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A4FA5-3FEB-4495-9CB9-57D4688C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ADA202-0CE1-4D97-8C0A-ABA29FF55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7055CF-3464-4B9C-B736-FD274C9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94F13A-96CA-44DA-A34C-4085160F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7BD90-2386-40F9-A3EE-81DCF9EF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5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DBBDD1-C8E6-4338-956F-F4B69D959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705BDC-E029-4DFA-A480-93A9CB32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CDEA95-BDDA-4878-8111-DD54BE8B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B7723-FE01-4551-A5D2-F3C02815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0096CA-C8DC-4E7E-8B5E-B00B0B84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0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3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52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33FE888-626D-4409-BF65-D2F12000E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A0F3921-6FD2-4920-8876-DD4E2CD46BA3}"/>
              </a:ext>
            </a:extLst>
          </p:cNvPr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CA0A0FB-CB1D-476F-8A99-18B130BC1220}"/>
              </a:ext>
            </a:extLst>
          </p:cNvPr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8A6F6B-2521-491A-B274-6DE4B69533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>
              <a:extLst>
                <a:ext uri="{FF2B5EF4-FFF2-40B4-BE49-F238E27FC236}">
                  <a16:creationId xmlns:a16="http://schemas.microsoft.com/office/drawing/2014/main" id="{33641A77-B0A4-4EC6-B8A9-F7921810A6E7}"/>
                </a:ext>
              </a:extLst>
            </p:cNvPr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2F74566-3464-4EC9-B8BC-FB97A65CFE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040013-C6F2-454A-A3C5-E9ED8C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8B52EE-9628-4168-88ED-EAC111A3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9743F2-7868-49B4-8203-C6161C0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F4B0C-B23A-42CC-B17C-D0B32D9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472D1-16F7-4F97-A669-484ACB60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35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98461-E170-4921-AC54-C0DDDFC1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359A8B-E3C5-424E-9F53-E915FC090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928750-57CE-4A59-8AAF-0B9CBAD7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A318FE-D78C-43D3-9231-9D9F79E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96B50C-00BD-49A8-BFB9-E63CB92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5DEBCD-3E18-4BCC-A0BC-6699A905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53AA6-50A3-4A57-895E-D7C3B192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3AF75-49B1-462D-BF25-AB800539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256724-734F-40EA-8B22-0029631B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48DBFA-000B-436B-9274-55F9DA593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142D89-1DA7-4F05-9952-5BEEF0144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F412CF-CB91-44E2-B455-1C795DB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279B93-9838-42B8-A6F9-E71765CC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0998AC-27F7-4767-8BC1-4A2975A5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1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10B49-EC8B-4B89-9110-89E8F6C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77FC3A-CDB9-47D1-8B80-7706B92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9BF909-0456-49DD-A788-3C1D881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B40490-07D4-4370-B942-1B396B3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44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EEA6C6-F558-4B70-B517-7CF8F8D8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A3E646-40FC-4138-952D-2157984D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6CF801-F65F-47E1-ABB0-2B705060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D8680-1C66-4049-AE8E-5AD66462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9A917C-9DB0-4E26-9EF2-20EDF89A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1FC01E-D2E2-44CB-8628-D4897B27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C790EE-C53D-4DA6-90DB-3C74B89E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AD3805-9A61-4B7B-9CFF-D42141BE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1092A7-0C30-4AB0-AD7E-C93A119D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32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14343-4D4D-4626-ADE7-A196F94A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5574A-5B02-4CF9-9389-E1B09BB49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4519AD-2F40-4E4B-877F-EA7BDF43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FD8C5D-32E6-45FD-9803-096E549D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76428E-F1B0-4A62-A264-5B2D3E62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068B0D-7B6C-4BC1-919A-8C94FEF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1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0E6227-B11D-4BBF-AEE5-F1C1F92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1D1F9B-FCE5-4139-BA87-1A8FCACF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A5594C-9396-4163-94B7-50BCBA37D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C4D272-A369-476D-ADBD-57B2087A9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4387F2-9D92-40DF-A388-7978E4E2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tags" Target="../tags/tag26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28.xml"/><Relationship Id="rId10" Type="http://schemas.openxmlformats.org/officeDocument/2006/relationships/image" Target="../media/image26.svg"/><Relationship Id="rId4" Type="http://schemas.openxmlformats.org/officeDocument/2006/relationships/tags" Target="../tags/tag27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7.png"/><Relationship Id="rId5" Type="http://schemas.openxmlformats.org/officeDocument/2006/relationships/tags" Target="../tags/tag42.xml"/><Relationship Id="rId10" Type="http://schemas.openxmlformats.org/officeDocument/2006/relationships/image" Target="../media/image6.png"/><Relationship Id="rId4" Type="http://schemas.openxmlformats.org/officeDocument/2006/relationships/tags" Target="../tags/tag4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>
            <a:extLst>
              <a:ext uri="{FF2B5EF4-FFF2-40B4-BE49-F238E27FC236}">
                <a16:creationId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>
            <a:extLst>
              <a:ext uri="{FF2B5EF4-FFF2-40B4-BE49-F238E27FC236}">
                <a16:creationId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>
            <a:extLst>
              <a:ext uri="{FF2B5EF4-FFF2-40B4-BE49-F238E27FC236}">
                <a16:creationId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>
            <a:extLst>
              <a:ext uri="{FF2B5EF4-FFF2-40B4-BE49-F238E27FC236}">
                <a16:creationId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/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>
            <a:extLst>
              <a:ext uri="{FF2B5EF4-FFF2-40B4-BE49-F238E27FC236}">
                <a16:creationId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265170" y="2383056"/>
            <a:ext cx="7269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新型冠状病毒</a:t>
            </a:r>
          </a:p>
          <a:p>
            <a:pPr algn="ctr"/>
            <a:r>
              <a:rPr kumimoji="1" lang="zh-CN" altLang="en-US" sz="60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感染肺炎预防知识</a:t>
            </a:r>
          </a:p>
        </p:txBody>
      </p:sp>
      <p:grpSp>
        <p:nvGrpSpPr>
          <p:cNvPr id="31" name="PA-组合 30">
            <a:extLst>
              <a:ext uri="{FF2B5EF4-FFF2-40B4-BE49-F238E27FC236}">
                <a16:creationId xmlns:a16="http://schemas.microsoft.com/office/drawing/2014/main" id="{5D2EB686-1603-4EFB-B6CA-FC94C2A464B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91909" y="4899372"/>
            <a:ext cx="4965965" cy="481382"/>
            <a:chOff x="4191909" y="4899372"/>
            <a:chExt cx="4965965" cy="481382"/>
          </a:xfrm>
        </p:grpSpPr>
        <p:sp>
          <p:nvSpPr>
            <p:cNvPr id="30" name="PA-矩形 29">
              <a:extLst>
                <a:ext uri="{FF2B5EF4-FFF2-40B4-BE49-F238E27FC236}">
                  <a16:creationId xmlns:a16="http://schemas.microsoft.com/office/drawing/2014/main" id="{0E9D4C04-2AA0-4810-B28E-F1FD26E6F93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-文本框 20">
              <a:extLst>
                <a:ext uri="{FF2B5EF4-FFF2-40B4-BE49-F238E27FC236}">
                  <a16:creationId xmlns:a16="http://schemas.microsoft.com/office/drawing/2014/main" id="{54480BBA-7EB6-405B-8F54-8EE6492762D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297511" y="4952550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班主任：某某某</a:t>
              </a:r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:a16="http://schemas.microsoft.com/office/drawing/2014/main" id="{192E9ED0-3E18-4346-97B2-83CA2446643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611610" y="4949712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班级：五三班</a:t>
              </a:r>
            </a:p>
          </p:txBody>
        </p:sp>
        <p:sp>
          <p:nvSpPr>
            <p:cNvPr id="28" name="PA-矩形 27">
              <a:extLst>
                <a:ext uri="{FF2B5EF4-FFF2-40B4-BE49-F238E27FC236}">
                  <a16:creationId xmlns:a16="http://schemas.microsoft.com/office/drawing/2014/main" id="{9BDEEC85-C1FF-4A61-B39A-D68B4719E35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>
              <a:extLst>
                <a:ext uri="{FF2B5EF4-FFF2-40B4-BE49-F238E27FC236}">
                  <a16:creationId xmlns:a16="http://schemas.microsoft.com/office/drawing/2014/main" id="{83E5635A-CDEB-4BC3-8C32-F75109180ED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5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A36E55-07D6-4531-91F0-E18FE4B6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549" y="2272066"/>
            <a:ext cx="4567451" cy="27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患者年龄集中在 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40~60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岁，并有低年龄儿童患者。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♥高危人群多为老年人、有基础病者及肥胖者。</a:t>
            </a: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♥危重症约占 </a:t>
            </a:r>
            <a:r>
              <a:rPr lang="en-US" altLang="zh-CN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15%</a:t>
            </a: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FAE55FA3-1AF9-4A92-B5E3-8A5E630A3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859"/>
          <a:stretch/>
        </p:blipFill>
        <p:spPr>
          <a:xfrm>
            <a:off x="6632812" y="1151742"/>
            <a:ext cx="4408227" cy="54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3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3352440" y="3110998"/>
            <a:ext cx="842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4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9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F3B4C7F7-9BBE-4D75-9FA4-2EE63AD0A0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21653" y="4524008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4CF6B1-DFFA-4418-9F1E-B58835106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F8410F6-1734-4ADE-9D23-E7219A90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2FFA4155-B5BF-437B-946E-3881C627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>
            <a:extLst>
              <a:ext uri="{FF2B5EF4-FFF2-40B4-BE49-F238E27FC236}">
                <a16:creationId xmlns:a16="http://schemas.microsoft.com/office/drawing/2014/main" id="{E5DEE262-48E0-4527-88E1-1A5D9489B334}"/>
              </a:ext>
            </a:extLst>
          </p:cNvPr>
          <p:cNvCxnSpPr/>
          <p:nvPr/>
        </p:nvCxnSpPr>
        <p:spPr>
          <a:xfrm rot="10800000" flipH="1">
            <a:off x="3667296" y="1920304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>
            <a:extLst>
              <a:ext uri="{FF2B5EF4-FFF2-40B4-BE49-F238E27FC236}">
                <a16:creationId xmlns:a16="http://schemas.microsoft.com/office/drawing/2014/main" id="{5C090E5D-BFFC-4FD5-B766-DD20421F5FE7}"/>
              </a:ext>
            </a:extLst>
          </p:cNvPr>
          <p:cNvCxnSpPr/>
          <p:nvPr/>
        </p:nvCxnSpPr>
        <p:spPr>
          <a:xfrm>
            <a:off x="3667296" y="3773846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>
            <a:extLst>
              <a:ext uri="{FF2B5EF4-FFF2-40B4-BE49-F238E27FC236}">
                <a16:creationId xmlns:a16="http://schemas.microsoft.com/office/drawing/2014/main" id="{0EE0E9C3-6C6F-4E77-8269-E2A2E794C362}"/>
              </a:ext>
            </a:extLst>
          </p:cNvPr>
          <p:cNvCxnSpPr/>
          <p:nvPr/>
        </p:nvCxnSpPr>
        <p:spPr>
          <a:xfrm>
            <a:off x="3543082" y="3499997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>
            <a:extLst>
              <a:ext uri="{FF2B5EF4-FFF2-40B4-BE49-F238E27FC236}">
                <a16:creationId xmlns:a16="http://schemas.microsoft.com/office/drawing/2014/main" id="{C5D7FCA1-428A-44E3-BE23-7F0FB1C772EC}"/>
              </a:ext>
            </a:extLst>
          </p:cNvPr>
          <p:cNvCxnSpPr/>
          <p:nvPr/>
        </p:nvCxnSpPr>
        <p:spPr>
          <a:xfrm rot="10800000" flipH="1">
            <a:off x="3543082" y="2826989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组合 2">
            <a:extLst>
              <a:ext uri="{FF2B5EF4-FFF2-40B4-BE49-F238E27FC236}">
                <a16:creationId xmlns:a16="http://schemas.microsoft.com/office/drawing/2014/main" id="{D73D7607-67DC-46C0-B452-D25CA173F5A5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67" y="2315274"/>
            <a:ext cx="2211705" cy="1739265"/>
            <a:chOff x="626801" y="2632167"/>
            <a:chExt cx="2664802" cy="2095304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20AF92B-A491-4B16-974B-51CA04886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2418FD1-04F4-499D-BF21-133E6EF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6F89AD1-189E-48BC-BB8E-F799DE03C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F9E0475C-B53A-4CBA-BF9E-51330979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PA-矩形 2">
            <a:extLst>
              <a:ext uri="{FF2B5EF4-FFF2-40B4-BE49-F238E27FC236}">
                <a16:creationId xmlns:a16="http://schemas.microsoft.com/office/drawing/2014/main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09397" y="1559038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增强卫生健康意识</a:t>
            </a:r>
          </a:p>
        </p:txBody>
      </p:sp>
      <p:pic>
        <p:nvPicPr>
          <p:cNvPr id="55" name="图形 54">
            <a:extLst>
              <a:ext uri="{FF2B5EF4-FFF2-40B4-BE49-F238E27FC236}">
                <a16:creationId xmlns:a16="http://schemas.microsoft.com/office/drawing/2014/main" id="{A296FF4E-675C-4464-BA5B-C0A2D5550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6208" y="1636645"/>
            <a:ext cx="517451" cy="517451"/>
          </a:xfrm>
          <a:prstGeom prst="rect">
            <a:avLst/>
          </a:prstGeom>
        </p:spPr>
      </p:pic>
      <p:sp>
        <p:nvSpPr>
          <p:cNvPr id="56" name="PA-矩形 55">
            <a:extLst>
              <a:ext uri="{FF2B5EF4-FFF2-40B4-BE49-F238E27FC236}">
                <a16:creationId xmlns:a16="http://schemas.microsoft.com/office/drawing/2014/main" id="{BB18DD72-84BE-4309-A3F0-BF89C22364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09397" y="2436253"/>
            <a:ext cx="1236236" cy="5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加强锻炼</a:t>
            </a:r>
          </a:p>
        </p:txBody>
      </p:sp>
      <p:pic>
        <p:nvPicPr>
          <p:cNvPr id="58" name="图形 57">
            <a:extLst>
              <a:ext uri="{FF2B5EF4-FFF2-40B4-BE49-F238E27FC236}">
                <a16:creationId xmlns:a16="http://schemas.microsoft.com/office/drawing/2014/main" id="{2BEC7676-7723-452A-AD98-35C08092D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47997" y="2504344"/>
            <a:ext cx="813038" cy="618280"/>
          </a:xfrm>
          <a:prstGeom prst="rect">
            <a:avLst/>
          </a:prstGeom>
        </p:spPr>
      </p:pic>
      <p:sp>
        <p:nvSpPr>
          <p:cNvPr id="59" name="PA-矩形 2">
            <a:extLst>
              <a:ext uri="{FF2B5EF4-FFF2-40B4-BE49-F238E27FC236}">
                <a16:creationId xmlns:a16="http://schemas.microsoft.com/office/drawing/2014/main" id="{9AE0515D-A2C1-46FA-93A4-54D16E5DAE8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09397" y="3577260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规律休息</a:t>
            </a:r>
          </a:p>
        </p:txBody>
      </p:sp>
      <p:sp>
        <p:nvSpPr>
          <p:cNvPr id="60" name="PA-矩形 59">
            <a:extLst>
              <a:ext uri="{FF2B5EF4-FFF2-40B4-BE49-F238E27FC236}">
                <a16:creationId xmlns:a16="http://schemas.microsoft.com/office/drawing/2014/main" id="{FE4C883A-66E7-4892-8EFA-B7CE7D54012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09397" y="4564952"/>
            <a:ext cx="2338316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提高自身免疫力</a:t>
            </a:r>
          </a:p>
        </p:txBody>
      </p:sp>
      <p:pic>
        <p:nvPicPr>
          <p:cNvPr id="62" name="图形 61">
            <a:extLst>
              <a:ext uri="{FF2B5EF4-FFF2-40B4-BE49-F238E27FC236}">
                <a16:creationId xmlns:a16="http://schemas.microsoft.com/office/drawing/2014/main" id="{50C2F38B-EA98-4C71-9BED-A907AF0B1E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82932" y="3558177"/>
            <a:ext cx="618280" cy="618280"/>
          </a:xfrm>
          <a:prstGeom prst="rect">
            <a:avLst/>
          </a:prstGeom>
        </p:spPr>
      </p:pic>
      <p:sp>
        <p:nvSpPr>
          <p:cNvPr id="63" name="Rectangle 7">
            <a:extLst>
              <a:ext uri="{FF2B5EF4-FFF2-40B4-BE49-F238E27FC236}">
                <a16:creationId xmlns:a16="http://schemas.microsoft.com/office/drawing/2014/main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587" y="5261649"/>
            <a:ext cx="6275676" cy="12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目前正处于呼吸道传染病高发季节，广大官兵要增强卫生健康意识，加强锻炼，规律休息，提高自身免疫力，避免到疫区出差。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5" name="PA-图片 64">
            <a:extLst>
              <a:ext uri="{FF2B5EF4-FFF2-40B4-BE49-F238E27FC236}">
                <a16:creationId xmlns:a16="http://schemas.microsoft.com/office/drawing/2014/main" id="{4B12C268-9B15-4560-BB2D-C258439362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9" b="-1"/>
          <a:stretch/>
        </p:blipFill>
        <p:spPr>
          <a:xfrm>
            <a:off x="7406948" y="2952203"/>
            <a:ext cx="5002036" cy="39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9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6" grpId="0"/>
      <p:bldP spid="59" grpId="0"/>
      <p:bldP spid="60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7AFAC66-06FF-4B78-82D9-BDE1DBC532F6}"/>
              </a:ext>
            </a:extLst>
          </p:cNvPr>
          <p:cNvSpPr/>
          <p:nvPr/>
        </p:nvSpPr>
        <p:spPr>
          <a:xfrm>
            <a:off x="4943473" y="2565779"/>
            <a:ext cx="5854890" cy="266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28A670-4351-4889-BF5A-3316485E5768}"/>
              </a:ext>
            </a:extLst>
          </p:cNvPr>
          <p:cNvSpPr/>
          <p:nvPr/>
        </p:nvSpPr>
        <p:spPr>
          <a:xfrm>
            <a:off x="5506017" y="2786581"/>
            <a:ext cx="4729803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注意保持室内空气流通，尽量避免到封闭、空气不流通的公众场合和人员密集地方。部队避免集中组织集会，集中居住人员要做好自身防护。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F5D38A-42ED-4A3E-83F7-99A7ED3F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17148" r="21329" b="25349"/>
          <a:stretch/>
        </p:blipFill>
        <p:spPr>
          <a:xfrm>
            <a:off x="1002813" y="1665026"/>
            <a:ext cx="3940660" cy="44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2A88A5F-867D-46DB-90CD-45B7D6C7C6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/>
          <a:stretch/>
        </p:blipFill>
        <p:spPr>
          <a:xfrm>
            <a:off x="-1" y="1801505"/>
            <a:ext cx="7816823" cy="505649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82F3E07-8710-4769-8646-F8ED37F87497}"/>
              </a:ext>
            </a:extLst>
          </p:cNvPr>
          <p:cNvSpPr/>
          <p:nvPr/>
        </p:nvSpPr>
        <p:spPr>
          <a:xfrm>
            <a:off x="6259773" y="1997402"/>
            <a:ext cx="4999630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春节探亲途中乘坐交通工具要做好防护工作，春节返营后要加强体温监测，如有发热和其他呼吸道感染症状，特别是持续发热不退，及时到医疗机构就诊。</a:t>
            </a:r>
          </a:p>
        </p:txBody>
      </p:sp>
    </p:spTree>
    <p:extLst>
      <p:ext uri="{BB962C8B-B14F-4D97-AF65-F5344CB8AC3E}">
        <p14:creationId xmlns:p14="http://schemas.microsoft.com/office/powerpoint/2010/main" val="23420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320BCED7-F13B-418A-9FE9-59812C7947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039"/>
            <a:ext cx="5622878" cy="34618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62AA75B-F12E-4412-AE20-7858617AFAAD}"/>
              </a:ext>
            </a:extLst>
          </p:cNvPr>
          <p:cNvSpPr/>
          <p:nvPr/>
        </p:nvSpPr>
        <p:spPr>
          <a:xfrm>
            <a:off x="6096000" y="3276426"/>
            <a:ext cx="4932844" cy="20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餐前便后、外出回家、接触垃圾、抚摸动物后，要记得洗手。洗手时，要注意流动水和使用肥皂（皂液）洗手，揉搓时间不少于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秒。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59365CB-A7C7-43E9-828A-FB05E5070626}"/>
              </a:ext>
            </a:extLst>
          </p:cNvPr>
          <p:cNvGrpSpPr/>
          <p:nvPr/>
        </p:nvGrpSpPr>
        <p:grpSpPr>
          <a:xfrm>
            <a:off x="5731268" y="2387039"/>
            <a:ext cx="837853" cy="836457"/>
            <a:chOff x="2065866" y="2013358"/>
            <a:chExt cx="1515535" cy="1513009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8F538034-A879-476A-B034-7882E3A0433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5D1BF7D-92E1-4524-BE42-7A358D5C9857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ACAC57D-555A-4035-A10D-4D9324FCEE5D}"/>
              </a:ext>
            </a:extLst>
          </p:cNvPr>
          <p:cNvSpPr/>
          <p:nvPr/>
        </p:nvSpPr>
        <p:spPr>
          <a:xfrm>
            <a:off x="6677511" y="2359128"/>
            <a:ext cx="515591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勤洗手，强防护，注意手卫生</a:t>
            </a:r>
          </a:p>
        </p:txBody>
      </p:sp>
    </p:spTree>
    <p:extLst>
      <p:ext uri="{BB962C8B-B14F-4D97-AF65-F5344CB8AC3E}">
        <p14:creationId xmlns:p14="http://schemas.microsoft.com/office/powerpoint/2010/main" val="4055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405247F-0CE4-411B-9B98-EEDEA90278F6}"/>
              </a:ext>
            </a:extLst>
          </p:cNvPr>
          <p:cNvSpPr/>
          <p:nvPr/>
        </p:nvSpPr>
        <p:spPr>
          <a:xfrm>
            <a:off x="947374" y="4630889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双手掌心相对摩擦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4FEE16-4361-4C63-86C7-B2BD624414C7}"/>
              </a:ext>
            </a:extLst>
          </p:cNvPr>
          <p:cNvSpPr/>
          <p:nvPr/>
        </p:nvSpPr>
        <p:spPr>
          <a:xfrm>
            <a:off x="1327640" y="3891855"/>
            <a:ext cx="1644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第一步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0CD04B-6D01-469B-888F-B77717776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1" y="1762817"/>
            <a:ext cx="3613150" cy="20335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ADA3871-F2B4-4A7B-B136-5EB48C2DA8E8}"/>
              </a:ext>
            </a:extLst>
          </p:cNvPr>
          <p:cNvSpPr/>
          <p:nvPr/>
        </p:nvSpPr>
        <p:spPr>
          <a:xfrm>
            <a:off x="4230160" y="4564173"/>
            <a:ext cx="3935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双手掌心向下相叠，十指交叉，摩擦指缝和手背；双手位置交换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307DDD-1501-4BA1-8DA7-4B473EC699C1}"/>
              </a:ext>
            </a:extLst>
          </p:cNvPr>
          <p:cNvSpPr txBox="1"/>
          <p:nvPr/>
        </p:nvSpPr>
        <p:spPr>
          <a:xfrm>
            <a:off x="4373638" y="3891855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第二步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097CED-AE07-4292-BD36-92E47C81C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60" y="1859946"/>
            <a:ext cx="3182555" cy="193637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3F93F33-1401-4D14-850B-0CA49D8803B3}"/>
              </a:ext>
            </a:extLst>
          </p:cNvPr>
          <p:cNvSpPr/>
          <p:nvPr/>
        </p:nvSpPr>
        <p:spPr>
          <a:xfrm>
            <a:off x="8572499" y="4564173"/>
            <a:ext cx="2921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十指相握，相对摩擦指尖和甲沟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DC4694-C63B-455C-98E4-EAD4DEB8261E}"/>
              </a:ext>
            </a:extLst>
          </p:cNvPr>
          <p:cNvSpPr txBox="1"/>
          <p:nvPr/>
        </p:nvSpPr>
        <p:spPr>
          <a:xfrm>
            <a:off x="9029460" y="3891855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第三步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8B8155-27B3-44B4-9547-17A0ABBB7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59" y="1708049"/>
            <a:ext cx="2589831" cy="21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C86C6C-4250-4497-80EA-57E0235B7E97}"/>
              </a:ext>
            </a:extLst>
          </p:cNvPr>
          <p:cNvSpPr/>
          <p:nvPr/>
        </p:nvSpPr>
        <p:spPr>
          <a:xfrm>
            <a:off x="1050925" y="5018063"/>
            <a:ext cx="2905125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一只手握对侧手拇指摩擦，再交换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E7233F-4DA5-4263-BAA0-2191D8A716BD}"/>
              </a:ext>
            </a:extLst>
          </p:cNvPr>
          <p:cNvSpPr txBox="1"/>
          <p:nvPr/>
        </p:nvSpPr>
        <p:spPr>
          <a:xfrm>
            <a:off x="95885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第四步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D8DD65-FF9B-4F48-A72E-F00358308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434723"/>
            <a:ext cx="3619500" cy="30455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77CF-837C-48E4-B451-526CF1B80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353319"/>
            <a:ext cx="3314020" cy="293210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3F1B15F-A500-491F-9912-3ADE1F0E7E10}"/>
              </a:ext>
            </a:extLst>
          </p:cNvPr>
          <p:cNvSpPr/>
          <p:nvPr/>
        </p:nvSpPr>
        <p:spPr>
          <a:xfrm>
            <a:off x="4826000" y="5016759"/>
            <a:ext cx="3581021" cy="8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弯曲手指关节，让指尖合拢后在另一手掌心旋转揉搓，然后换边。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3320BC-342E-4EDC-BB6E-5DA78DFB842E}"/>
              </a:ext>
            </a:extLst>
          </p:cNvPr>
          <p:cNvSpPr txBox="1"/>
          <p:nvPr/>
        </p:nvSpPr>
        <p:spPr>
          <a:xfrm>
            <a:off x="503487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第五步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A37815-525D-41C1-BFA1-D98B077B365E}"/>
              </a:ext>
            </a:extLst>
          </p:cNvPr>
          <p:cNvSpPr/>
          <p:nvPr/>
        </p:nvSpPr>
        <p:spPr>
          <a:xfrm>
            <a:off x="9090025" y="5016759"/>
            <a:ext cx="2537868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一只手摩擦对侧手腕，再交换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4FEE61-284B-4E16-BBB4-271569FF7FE0}"/>
              </a:ext>
            </a:extLst>
          </p:cNvPr>
          <p:cNvSpPr txBox="1"/>
          <p:nvPr/>
        </p:nvSpPr>
        <p:spPr>
          <a:xfrm>
            <a:off x="9169400" y="4239984"/>
            <a:ext cx="2063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第六步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769C8DF-9E4A-42DA-8C01-AC27BF5DC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1434723"/>
            <a:ext cx="2244738" cy="28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1C002DC-B905-48F4-AD26-26E222E346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8460" r="34078"/>
          <a:stretch/>
        </p:blipFill>
        <p:spPr>
          <a:xfrm>
            <a:off x="7110484" y="1258484"/>
            <a:ext cx="4039735" cy="542700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3D79231-4A99-4F52-82E7-CF495AE4C098}"/>
              </a:ext>
            </a:extLst>
          </p:cNvPr>
          <p:cNvSpPr/>
          <p:nvPr/>
        </p:nvSpPr>
        <p:spPr>
          <a:xfrm>
            <a:off x="1808632" y="2909161"/>
            <a:ext cx="4830777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戴口罩是阻断呼吸道分泌物传播的有效手段，选择医用外科口罩能很好地预防呼吸道疾病。一次性医用口罩佩戴时，要将折面完全展开，将嘴、鼻、下颌完全包住，然后压紧鼻夹，使口罩与面部完全贴合。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EF6B71-F84E-4F54-9CAB-804AE1B6D285}"/>
              </a:ext>
            </a:extLst>
          </p:cNvPr>
          <p:cNvSpPr/>
          <p:nvPr/>
        </p:nvSpPr>
        <p:spPr>
          <a:xfrm>
            <a:off x="1876869" y="1849162"/>
            <a:ext cx="2079415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正确佩戴口罩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A3B9C94-150E-4238-935F-3895A945B0C2}"/>
              </a:ext>
            </a:extLst>
          </p:cNvPr>
          <p:cNvGrpSpPr/>
          <p:nvPr/>
        </p:nvGrpSpPr>
        <p:grpSpPr>
          <a:xfrm>
            <a:off x="1041781" y="1989714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B03EE0D7-DAA5-4A3C-8429-484C5977533F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36D94F7-51E7-42FB-90CA-22A8853AB72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3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9AD04E-60E2-4955-862D-26D066C19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" y="1550024"/>
            <a:ext cx="3710711" cy="441404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176D442-0E01-4401-887E-60F7843238EA}"/>
              </a:ext>
            </a:extLst>
          </p:cNvPr>
          <p:cNvSpPr/>
          <p:nvPr/>
        </p:nvSpPr>
        <p:spPr>
          <a:xfrm>
            <a:off x="5390866" y="2224585"/>
            <a:ext cx="5636525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1CDF4F-A309-46F1-8562-0015C2EE87FA}"/>
              </a:ext>
            </a:extLst>
          </p:cNvPr>
          <p:cNvSpPr/>
          <p:nvPr/>
        </p:nvSpPr>
        <p:spPr>
          <a:xfrm>
            <a:off x="5612736" y="2779427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戴口罩前应洗手，或者在戴口罩过程中避免手接触到口罩内侧面，减少口罩被污染的可能。分清口罩的内外、上下，浅色面为内，应该贴着嘴鼻，深色面朝外；金属条（鼻夹）一端是口罩的上方。不可戴反，更不能两面轮流戴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19096F3-DBFF-4B4D-B2E9-4FAF58BE6F74}"/>
              </a:ext>
            </a:extLst>
          </p:cNvPr>
          <p:cNvSpPr/>
          <p:nvPr/>
        </p:nvSpPr>
        <p:spPr>
          <a:xfrm>
            <a:off x="6051423" y="2374711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</a:p>
        </p:txBody>
      </p:sp>
    </p:spTree>
    <p:extLst>
      <p:ext uri="{BB962C8B-B14F-4D97-AF65-F5344CB8AC3E}">
        <p14:creationId xmlns:p14="http://schemas.microsoft.com/office/powerpoint/2010/main" val="4547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>
            <a:extLst>
              <a:ext uri="{FF2B5EF4-FFF2-40B4-BE49-F238E27FC236}">
                <a16:creationId xmlns:a16="http://schemas.microsoft.com/office/drawing/2014/main" id="{79A11A16-EDD5-4C04-9F96-40A16108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</p:spPr>
      </p:pic>
      <p:pic>
        <p:nvPicPr>
          <p:cNvPr id="3" name="图片 2" descr="14">
            <a:extLst>
              <a:ext uri="{FF2B5EF4-FFF2-40B4-BE49-F238E27FC236}">
                <a16:creationId xmlns:a16="http://schemas.microsoft.com/office/drawing/2014/main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E2F5537-FA92-45E7-9BC1-FD8B75B6740A}"/>
              </a:ext>
            </a:extLst>
          </p:cNvPr>
          <p:cNvSpPr txBox="1"/>
          <p:nvPr/>
        </p:nvSpPr>
        <p:spPr>
          <a:xfrm>
            <a:off x="2725666" y="2290522"/>
            <a:ext cx="15570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spc="6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defRPr>
            </a:lvl1pPr>
          </a:lstStyle>
          <a:p>
            <a:r>
              <a:rPr lang="zh-CN" altLang="en-US" dirty="0"/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8F172F-5F98-4067-A3D0-834C81DCC4A9}"/>
              </a:ext>
            </a:extLst>
          </p:cNvPr>
          <p:cNvSpPr txBox="1"/>
          <p:nvPr/>
        </p:nvSpPr>
        <p:spPr>
          <a:xfrm>
            <a:off x="2495726" y="3363972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ABB530-0B27-4BDE-954F-A1F71F154924}"/>
              </a:ext>
            </a:extLst>
          </p:cNvPr>
          <p:cNvSpPr txBox="1"/>
          <p:nvPr/>
        </p:nvSpPr>
        <p:spPr>
          <a:xfrm>
            <a:off x="5403773" y="1644214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A10264-F34F-43A3-A9BA-67D80D706F0D}"/>
              </a:ext>
            </a:extLst>
          </p:cNvPr>
          <p:cNvSpPr txBox="1"/>
          <p:nvPr/>
        </p:nvSpPr>
        <p:spPr>
          <a:xfrm>
            <a:off x="6245670" y="1721881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C5F3D4-1317-4F30-80FE-4E97C247203B}"/>
              </a:ext>
            </a:extLst>
          </p:cNvPr>
          <p:cNvSpPr txBox="1"/>
          <p:nvPr/>
        </p:nvSpPr>
        <p:spPr>
          <a:xfrm>
            <a:off x="5403773" y="2717641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6A1F4B-E624-48EA-9142-555D2FB048EA}"/>
              </a:ext>
            </a:extLst>
          </p:cNvPr>
          <p:cNvSpPr txBox="1"/>
          <p:nvPr/>
        </p:nvSpPr>
        <p:spPr>
          <a:xfrm>
            <a:off x="6261266" y="279808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212183-971D-4493-AF94-A86B5E85C50F}"/>
              </a:ext>
            </a:extLst>
          </p:cNvPr>
          <p:cNvSpPr txBox="1"/>
          <p:nvPr/>
        </p:nvSpPr>
        <p:spPr>
          <a:xfrm>
            <a:off x="5403773" y="3792338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6CF2700-BFB8-4BBA-9DA8-41FD14C273A6}"/>
              </a:ext>
            </a:extLst>
          </p:cNvPr>
          <p:cNvSpPr txBox="1"/>
          <p:nvPr/>
        </p:nvSpPr>
        <p:spPr>
          <a:xfrm>
            <a:off x="6245670" y="3831542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886220-4CE2-43E0-82DE-04EB136017B6}"/>
              </a:ext>
            </a:extLst>
          </p:cNvPr>
          <p:cNvSpPr txBox="1"/>
          <p:nvPr/>
        </p:nvSpPr>
        <p:spPr>
          <a:xfrm>
            <a:off x="5403773" y="4781945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C1359A-D905-47ED-916F-7B60EC793F52}"/>
              </a:ext>
            </a:extLst>
          </p:cNvPr>
          <p:cNvSpPr txBox="1"/>
          <p:nvPr/>
        </p:nvSpPr>
        <p:spPr>
          <a:xfrm>
            <a:off x="6261266" y="4874509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18" name="图片 17" descr="15">
            <a:extLst>
              <a:ext uri="{FF2B5EF4-FFF2-40B4-BE49-F238E27FC236}">
                <a16:creationId xmlns:a16="http://schemas.microsoft.com/office/drawing/2014/main" id="{AFB26934-1BAE-4B80-90B4-AAEF77A94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21" name="图片 20" descr="17">
            <a:extLst>
              <a:ext uri="{FF2B5EF4-FFF2-40B4-BE49-F238E27FC236}">
                <a16:creationId xmlns:a16="http://schemas.microsoft.com/office/drawing/2014/main" id="{8E0968B0-2134-4337-AD6D-E2603E314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65CD1-05B3-43F8-BEBD-61C5C7801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70" y="3860368"/>
            <a:ext cx="5375720" cy="3357137"/>
          </a:xfrm>
          <a:prstGeom prst="rect">
            <a:avLst/>
          </a:prstGeom>
        </p:spPr>
      </p:pic>
      <p:pic>
        <p:nvPicPr>
          <p:cNvPr id="20" name="图片 19" descr="16">
            <a:extLst>
              <a:ext uri="{FF2B5EF4-FFF2-40B4-BE49-F238E27FC236}">
                <a16:creationId xmlns:a16="http://schemas.microsoft.com/office/drawing/2014/main" id="{FEA4C523-3982-462C-A7AB-5597B66EFB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164" y="4291623"/>
            <a:ext cx="1308346" cy="14266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92" y="409974"/>
            <a:ext cx="1373888" cy="13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8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PA-1022132" descr="图片包含 游戏机&#10;&#10;描述已自动生成">
            <a:extLst>
              <a:ext uri="{FF2B5EF4-FFF2-40B4-BE49-F238E27FC236}">
                <a16:creationId xmlns:a16="http://schemas.microsoft.com/office/drawing/2014/main" id="{46A4523F-7D67-4D33-BA80-E422EF6174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72" y="1739705"/>
            <a:ext cx="6383951" cy="450833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D17DFF2-F4AA-4CA7-AA67-469F7E07A3DE}"/>
              </a:ext>
            </a:extLst>
          </p:cNvPr>
          <p:cNvSpPr/>
          <p:nvPr/>
        </p:nvSpPr>
        <p:spPr>
          <a:xfrm>
            <a:off x="591668" y="2210937"/>
            <a:ext cx="11035960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47DA82-D1FD-44EC-A14B-A96B568D2007}"/>
              </a:ext>
            </a:extLst>
          </p:cNvPr>
          <p:cNvSpPr/>
          <p:nvPr/>
        </p:nvSpPr>
        <p:spPr>
          <a:xfrm>
            <a:off x="813537" y="2765779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如果去人员密集的公众场合，应佩戴医用外科口罩。照顾呼吸道感染患者时，应佩戴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等医用防护口罩。需要注意的是，不管什么类型的口罩，防护效果都是有限的，需要定期更换。建议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小时更换一次，遇污染或潮湿，应及时更换。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2554234-A3DB-4E9F-B104-6F5CD18B4518}"/>
              </a:ext>
            </a:extLst>
          </p:cNvPr>
          <p:cNvSpPr/>
          <p:nvPr/>
        </p:nvSpPr>
        <p:spPr>
          <a:xfrm>
            <a:off x="1252224" y="2361063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</a:p>
        </p:txBody>
      </p:sp>
    </p:spTree>
    <p:extLst>
      <p:ext uri="{BB962C8B-B14F-4D97-AF65-F5344CB8AC3E}">
        <p14:creationId xmlns:p14="http://schemas.microsoft.com/office/powerpoint/2010/main" val="5554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6A772377-C751-4A37-AC7F-B1F31F1901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5" y="1669829"/>
            <a:ext cx="5305462" cy="469002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7899F75-E8F3-424D-866A-0568E15DD6B9}"/>
              </a:ext>
            </a:extLst>
          </p:cNvPr>
          <p:cNvSpPr/>
          <p:nvPr/>
        </p:nvSpPr>
        <p:spPr>
          <a:xfrm>
            <a:off x="5850341" y="2868799"/>
            <a:ext cx="5561159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）保持清洁，熟食品交替处理的过程中注意洗手。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）使用器皿储存食物以避免生熟食物相互接触， </a:t>
            </a:r>
            <a:endParaRPr lang="en-US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处理生食和熟食的刀具、砧板要分开，避免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交叉污染。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）生鲜、禽类、肉类、蛋类彻底烧熟煮透。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70029F-AEA1-4EE5-9997-69265AA6EDE2}"/>
              </a:ext>
            </a:extLst>
          </p:cNvPr>
          <p:cNvSpPr/>
          <p:nvPr/>
        </p:nvSpPr>
        <p:spPr>
          <a:xfrm>
            <a:off x="6421575" y="1894909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96E8363-D3D0-43E3-B748-6A022B67BD4C}"/>
              </a:ext>
            </a:extLst>
          </p:cNvPr>
          <p:cNvGrpSpPr/>
          <p:nvPr/>
        </p:nvGrpSpPr>
        <p:grpSpPr>
          <a:xfrm>
            <a:off x="5586487" y="2035461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7A174AEF-EDFA-4D08-8639-2FD61192311C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4C580FB-B9E1-4B82-AFD2-97D96612430E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0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spd="1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ABD99A-BE42-4C87-B881-5E8C058EB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2908"/>
          <a:stretch/>
        </p:blipFill>
        <p:spPr>
          <a:xfrm>
            <a:off x="8347691" y="1143000"/>
            <a:ext cx="3187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1C96F58-00ED-47D3-955E-7AC4931978B9}"/>
              </a:ext>
            </a:extLst>
          </p:cNvPr>
          <p:cNvSpPr/>
          <p:nvPr/>
        </p:nvSpPr>
        <p:spPr>
          <a:xfrm>
            <a:off x="1572232" y="2185663"/>
            <a:ext cx="6971267" cy="41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）如何保持食物的安全温度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绝大多数微生物喜欢室温环境。熟食在室温下不得存放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小时以上；所有熟食和易腐烂的食物应及时冷藏（最好在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以下）。冰箱并不是保险箱，即使在冰箱中也不能过久储存食物。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）不吃过期变质食品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注意生产日期和保质期，并在规定时间内食用。打开时应注意有无腐败，变质。发现食品感官异常，请立即停止食用。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到生鲜市场采购接触动物和动物产品后，用肥皂和清水洗手。避免触摸眼、鼻、口；避免与生病的动物和变质的肉接触；避免与市场里的流动动物、垃圾废水接触。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51BAE-4124-45B3-A224-0E41AA13780D}"/>
              </a:ext>
            </a:extLst>
          </p:cNvPr>
          <p:cNvSpPr/>
          <p:nvPr/>
        </p:nvSpPr>
        <p:spPr>
          <a:xfrm>
            <a:off x="1707259" y="1389942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BD562E4-5175-425C-BE5F-B1930FAE7BF0}"/>
              </a:ext>
            </a:extLst>
          </p:cNvPr>
          <p:cNvGrpSpPr/>
          <p:nvPr/>
        </p:nvGrpSpPr>
        <p:grpSpPr>
          <a:xfrm>
            <a:off x="872171" y="153049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33F20F25-0B04-4853-9E8A-A9886E18D467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262546D-86E4-4A3C-8893-F6876BC6F203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7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5314B3F-D637-4D9C-849E-71A7ACD3B3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9997"/>
          <a:stretch/>
        </p:blipFill>
        <p:spPr>
          <a:xfrm>
            <a:off x="7913662" y="1282890"/>
            <a:ext cx="3149822" cy="51725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D787CB-4A03-4CE0-8351-5FAF3034D499}"/>
              </a:ext>
            </a:extLst>
          </p:cNvPr>
          <p:cNvSpPr/>
          <p:nvPr/>
        </p:nvSpPr>
        <p:spPr>
          <a:xfrm>
            <a:off x="1707259" y="2916581"/>
            <a:ext cx="5510955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．集中居住官兵的隔离：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集中居住的官兵中出现发热、咳嗽等急性呼吸道症状时，采取单间隔离，日常用品专用，加强居室通风，环境表面清洁消毒。隔离期间限制人员探视，接触人员应佩戴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口罩，以免通过呼吸飞沫传播。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0DC985-98CC-46B1-B516-64AF56527E27}"/>
              </a:ext>
            </a:extLst>
          </p:cNvPr>
          <p:cNvSpPr/>
          <p:nvPr/>
        </p:nvSpPr>
        <p:spPr>
          <a:xfrm>
            <a:off x="1707259" y="1995248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F9FBC47-DF4B-4F3E-A065-EFFC7FBD3184}"/>
              </a:ext>
            </a:extLst>
          </p:cNvPr>
          <p:cNvGrpSpPr/>
          <p:nvPr/>
        </p:nvGrpSpPr>
        <p:grpSpPr>
          <a:xfrm>
            <a:off x="872171" y="2135800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3DFB66C2-6E22-4D55-BC01-7E835861285A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C76FC2D-7911-4C54-9FE6-4C69A321A01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5B0FF2-B48D-4B40-8B37-55A889E77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20358" r="3555" b="20753"/>
          <a:stretch/>
        </p:blipFill>
        <p:spPr>
          <a:xfrm>
            <a:off x="396923" y="1807569"/>
            <a:ext cx="4902200" cy="40219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13BB6B2-B368-4A2C-A24B-29713BB76829}"/>
              </a:ext>
            </a:extLst>
          </p:cNvPr>
          <p:cNvSpPr/>
          <p:nvPr/>
        </p:nvSpPr>
        <p:spPr>
          <a:xfrm>
            <a:off x="5528632" y="2501792"/>
            <a:ext cx="5880896" cy="33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2.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家庭成员的隔离：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中出现发热、咳嗽等急性呼吸道症状时，加强居室开窗通风，对其采取家庭隔离，隔离以分开吃、分开用、分开住、分开洗为重点，餐具每天洗刷后煮沸消毒，其他物品能煮沸的也可以进行消毒，煮沸时间为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30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分钟，不能煮沸消毒的，采取日光暴晒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473536-3E39-4F90-BC0A-0C4905369646}"/>
              </a:ext>
            </a:extLst>
          </p:cNvPr>
          <p:cNvSpPr/>
          <p:nvPr/>
        </p:nvSpPr>
        <p:spPr>
          <a:xfrm>
            <a:off x="5528632" y="1680032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AB8158C-AA17-49D8-A536-CD5B9C0ED7FC}"/>
              </a:ext>
            </a:extLst>
          </p:cNvPr>
          <p:cNvGrpSpPr/>
          <p:nvPr/>
        </p:nvGrpSpPr>
        <p:grpSpPr>
          <a:xfrm>
            <a:off x="4693544" y="182058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9A6D3F2F-14B2-4D43-951D-17EDC22C54D5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D173A29-7D00-434E-AA29-CF4CDE78DFCB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2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grpSp>
        <p:nvGrpSpPr>
          <p:cNvPr id="12" name="PA-组合 11">
            <a:extLst>
              <a:ext uri="{FF2B5EF4-FFF2-40B4-BE49-F238E27FC236}">
                <a16:creationId xmlns:a16="http://schemas.microsoft.com/office/drawing/2014/main" id="{85C9DECE-4F52-4A53-BEA5-3ACC160075B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92231" y="1163374"/>
            <a:ext cx="5121422" cy="5196482"/>
            <a:chOff x="6392231" y="1163374"/>
            <a:chExt cx="5121422" cy="5196482"/>
          </a:xfrm>
        </p:grpSpPr>
        <p:pic>
          <p:nvPicPr>
            <p:cNvPr id="4" name="PA-图片 3">
              <a:extLst>
                <a:ext uri="{FF2B5EF4-FFF2-40B4-BE49-F238E27FC236}">
                  <a16:creationId xmlns:a16="http://schemas.microsoft.com/office/drawing/2014/main" id="{38C5A85C-A8C0-4099-96AD-F2311669FDD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9" t="17481" r="15671" b="3937"/>
            <a:stretch/>
          </p:blipFill>
          <p:spPr>
            <a:xfrm>
              <a:off x="6392231" y="1569491"/>
              <a:ext cx="4148921" cy="4790365"/>
            </a:xfrm>
            <a:prstGeom prst="rect">
              <a:avLst/>
            </a:prstGeom>
          </p:spPr>
        </p:pic>
        <p:pic>
          <p:nvPicPr>
            <p:cNvPr id="6" name="PA-图片 5">
              <a:extLst>
                <a:ext uri="{FF2B5EF4-FFF2-40B4-BE49-F238E27FC236}">
                  <a16:creationId xmlns:a16="http://schemas.microsoft.com/office/drawing/2014/main" id="{F18BBC53-4568-4EC5-BA27-F67266E58CF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012" y="1163374"/>
              <a:ext cx="2927641" cy="292764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8AFB404E-34E5-4A24-8A3F-59B0DA15FF6A}"/>
              </a:ext>
            </a:extLst>
          </p:cNvPr>
          <p:cNvSpPr/>
          <p:nvPr/>
        </p:nvSpPr>
        <p:spPr>
          <a:xfrm>
            <a:off x="1650848" y="3001924"/>
            <a:ext cx="3895607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出现发热（腋下体温≧ 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37.3℃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）、乏力、咳嗽（以干咳为主）等急性呼吸道感染症状，发病前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周内有武汉出行史。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C7F0EA-8617-4A45-A085-0323FE9E69DB}"/>
              </a:ext>
            </a:extLst>
          </p:cNvPr>
          <p:cNvSpPr/>
          <p:nvPr/>
        </p:nvSpPr>
        <p:spPr>
          <a:xfrm>
            <a:off x="1659032" y="2033398"/>
            <a:ext cx="4148921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什么情况下需要就诊？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34F89EC-0BAD-4B61-B9C0-14E9EAD55F12}"/>
              </a:ext>
            </a:extLst>
          </p:cNvPr>
          <p:cNvGrpSpPr/>
          <p:nvPr/>
        </p:nvGrpSpPr>
        <p:grpSpPr>
          <a:xfrm>
            <a:off x="823944" y="2107187"/>
            <a:ext cx="700061" cy="698895"/>
            <a:chOff x="2065866" y="2013358"/>
            <a:chExt cx="1515535" cy="1513009"/>
          </a:xfrm>
        </p:grpSpPr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3D7723A5-6E07-4109-A041-6937AD3580E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F914F32-5416-4E1D-9072-C9024C620023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8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>
            <a:extLst>
              <a:ext uri="{FF2B5EF4-FFF2-40B4-BE49-F238E27FC236}">
                <a16:creationId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>
            <a:extLst>
              <a:ext uri="{FF2B5EF4-FFF2-40B4-BE49-F238E27FC236}">
                <a16:creationId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>
            <a:extLst>
              <a:ext uri="{FF2B5EF4-FFF2-40B4-BE49-F238E27FC236}">
                <a16:creationId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>
            <a:extLst>
              <a:ext uri="{FF2B5EF4-FFF2-40B4-BE49-F238E27FC236}">
                <a16:creationId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/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>
            <a:extLst>
              <a:ext uri="{FF2B5EF4-FFF2-40B4-BE49-F238E27FC236}">
                <a16:creationId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679038" y="2620981"/>
            <a:ext cx="6441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0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感谢观看</a:t>
            </a:r>
          </a:p>
        </p:txBody>
      </p:sp>
      <p:grpSp>
        <p:nvGrpSpPr>
          <p:cNvPr id="31" name="PA-组合 30">
            <a:extLst>
              <a:ext uri="{FF2B5EF4-FFF2-40B4-BE49-F238E27FC236}">
                <a16:creationId xmlns:a16="http://schemas.microsoft.com/office/drawing/2014/main" id="{5D2EB686-1603-4EFB-B6CA-FC94C2A464B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91909" y="4899372"/>
            <a:ext cx="4965965" cy="481382"/>
            <a:chOff x="4191909" y="4899372"/>
            <a:chExt cx="4965965" cy="481382"/>
          </a:xfrm>
        </p:grpSpPr>
        <p:sp>
          <p:nvSpPr>
            <p:cNvPr id="30" name="PA-矩形 29">
              <a:extLst>
                <a:ext uri="{FF2B5EF4-FFF2-40B4-BE49-F238E27FC236}">
                  <a16:creationId xmlns:a16="http://schemas.microsoft.com/office/drawing/2014/main" id="{0E9D4C04-2AA0-4810-B28E-F1FD26E6F93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PA-文本框 20">
              <a:extLst>
                <a:ext uri="{FF2B5EF4-FFF2-40B4-BE49-F238E27FC236}">
                  <a16:creationId xmlns:a16="http://schemas.microsoft.com/office/drawing/2014/main" id="{54480BBA-7EB6-405B-8F54-8EE6492762D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297511" y="4952550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康POP2体W9(P)" panose="040B0900000000000000" pitchFamily="82" charset="-122"/>
                  <a:ea typeface="华康POP2体W9(P)" panose="040B0900000000000000" pitchFamily="82" charset="-122"/>
                </a:rPr>
                <a:t>班主任：某某某</a:t>
              </a:r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:a16="http://schemas.microsoft.com/office/drawing/2014/main" id="{192E9ED0-3E18-4346-97B2-83CA2446643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611610" y="4949712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康POP2体W9(P)" panose="040B0900000000000000" pitchFamily="82" charset="-122"/>
                  <a:ea typeface="华康POP2体W9(P)" panose="040B0900000000000000" pitchFamily="82" charset="-122"/>
                </a:rPr>
                <a:t>班级：五三班</a:t>
              </a:r>
            </a:p>
          </p:txBody>
        </p:sp>
        <p:sp>
          <p:nvSpPr>
            <p:cNvPr id="28" name="PA-矩形 27">
              <a:extLst>
                <a:ext uri="{FF2B5EF4-FFF2-40B4-BE49-F238E27FC236}">
                  <a16:creationId xmlns:a16="http://schemas.microsoft.com/office/drawing/2014/main" id="{9BDEEC85-C1FF-4A61-B39A-D68B4719E35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>
              <a:extLst>
                <a:ext uri="{FF2B5EF4-FFF2-40B4-BE49-F238E27FC236}">
                  <a16:creationId xmlns:a16="http://schemas.microsoft.com/office/drawing/2014/main" id="{83E5635A-CDEB-4BC3-8C32-F75109180ED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7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5000159" y="3195597"/>
            <a:ext cx="5985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25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9A8213C9-FB3D-4015-BF6B-2F19E4B1C7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15920" r="29237" b="10846"/>
          <a:stretch/>
        </p:blipFill>
        <p:spPr>
          <a:xfrm>
            <a:off x="7915700" y="1323833"/>
            <a:ext cx="2906973" cy="50223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650A70-067A-40A1-A32A-C266637A9E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85" y="1144414"/>
            <a:ext cx="5201795" cy="5201795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34C205F-214F-4888-8AA5-DEE8B6F0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931" y="2208705"/>
            <a:ext cx="4163901" cy="21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冠状病毒是自然界广泛存在的一类病毒，因形态在电镜下观察类似王冠而得名。目前为止发现，冠状病毒仅感染脊柱动物，可引起人和动物呼吸道、消化道和神经系统疾病。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8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7" name="PA-102215" descr="图片包含 室内, 电视, 桌子, 屏幕&#10;&#10;描述已自动生成">
            <a:extLst>
              <a:ext uri="{FF2B5EF4-FFF2-40B4-BE49-F238E27FC236}">
                <a16:creationId xmlns:a16="http://schemas.microsoft.com/office/drawing/2014/main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3241" r="17663" b="14599"/>
          <a:stretch/>
        </p:blipFill>
        <p:spPr>
          <a:xfrm>
            <a:off x="641445" y="1487605"/>
            <a:ext cx="5460543" cy="458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65E5739-512C-4F56-B2CC-A7BAE2E9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19" y="2354513"/>
            <a:ext cx="4863153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除本次发现的新型冠状病毒（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WHO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已命名为“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2019-nCOV”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，即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新型冠状病毒）外，已知感染人的还有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种。</a:t>
            </a:r>
            <a:endParaRPr lang="en-US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其中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种致病性较低，另外两种是我们熟知的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冠状病毒和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7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09C3CF-81CF-43CD-B19E-3F982545F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7555"/>
          <a:stretch/>
        </p:blipFill>
        <p:spPr>
          <a:xfrm>
            <a:off x="6519756" y="1303362"/>
            <a:ext cx="4675572" cy="5356746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E5D245E1-FF78-4A42-B49B-D1E8DF34BFAE}"/>
              </a:ext>
            </a:extLst>
          </p:cNvPr>
          <p:cNvSpPr/>
          <p:nvPr/>
        </p:nvSpPr>
        <p:spPr>
          <a:xfrm>
            <a:off x="1133293" y="1897039"/>
            <a:ext cx="4962707" cy="3411940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8A2182-C945-4F43-B015-22B729F7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196" y="2064927"/>
            <a:ext cx="4406900" cy="30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但这次发现的新型冠状病毒与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冠病毒和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冠状病毒有很大不同。新型冠状病毒虽然是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近亲，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但还未表现出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那么可怕的特性，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因此，不必为此感到恐慌。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3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D8DEE089-551B-4352-B68A-0634744885B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91918" y="1199046"/>
            <a:ext cx="10107002" cy="3798862"/>
            <a:chOff x="891918" y="1199046"/>
            <a:chExt cx="10107002" cy="3798862"/>
          </a:xfrm>
        </p:grpSpPr>
        <p:pic>
          <p:nvPicPr>
            <p:cNvPr id="4" name="PA-图片 3">
              <a:extLst>
                <a:ext uri="{FF2B5EF4-FFF2-40B4-BE49-F238E27FC236}">
                  <a16:creationId xmlns:a16="http://schemas.microsoft.com/office/drawing/2014/main" id="{2AA787D4-3D40-4A1E-B85E-B9EC275625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78" b="16816"/>
            <a:stretch/>
          </p:blipFill>
          <p:spPr>
            <a:xfrm>
              <a:off x="891918" y="1660676"/>
              <a:ext cx="4276694" cy="3148555"/>
            </a:xfrm>
            <a:prstGeom prst="rect">
              <a:avLst/>
            </a:prstGeom>
          </p:spPr>
        </p:pic>
        <p:pic>
          <p:nvPicPr>
            <p:cNvPr id="6" name="PA-图片 5">
              <a:extLst>
                <a:ext uri="{FF2B5EF4-FFF2-40B4-BE49-F238E27FC236}">
                  <a16:creationId xmlns:a16="http://schemas.microsoft.com/office/drawing/2014/main" id="{8BAD8617-36A6-415C-A551-40097DA9404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4" t="4807" r="17654" b="5712"/>
            <a:stretch/>
          </p:blipFill>
          <p:spPr>
            <a:xfrm>
              <a:off x="8200248" y="1199046"/>
              <a:ext cx="2798672" cy="3798862"/>
            </a:xfrm>
            <a:prstGeom prst="rect">
              <a:avLst/>
            </a:prstGeom>
          </p:spPr>
        </p:pic>
        <p:sp>
          <p:nvSpPr>
            <p:cNvPr id="7" name="PA-云形 6">
              <a:extLst>
                <a:ext uri="{FF2B5EF4-FFF2-40B4-BE49-F238E27FC236}">
                  <a16:creationId xmlns:a16="http://schemas.microsoft.com/office/drawing/2014/main" id="{00699248-17D3-48F5-97FD-A321C29C7F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76426" y="2003245"/>
              <a:ext cx="3093711" cy="2492088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-矩形 2">
              <a:extLst>
                <a:ext uri="{FF2B5EF4-FFF2-40B4-BE49-F238E27FC236}">
                  <a16:creationId xmlns:a16="http://schemas.microsoft.com/office/drawing/2014/main" id="{E9EAA10C-EA99-4F83-8FB3-FD02F99FBAEA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09470" y="2128817"/>
              <a:ext cx="2627621" cy="221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发热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乏力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干咳</a:t>
              </a:r>
              <a:endParaRPr lang="zh-CN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</p:txBody>
        </p:sp>
      </p:grpSp>
      <p:sp>
        <p:nvSpPr>
          <p:cNvPr id="9" name="PA-矩形 7">
            <a:extLst>
              <a:ext uri="{FF2B5EF4-FFF2-40B4-BE49-F238E27FC236}">
                <a16:creationId xmlns:a16="http://schemas.microsoft.com/office/drawing/2014/main" id="{8B8D5BF6-C342-46D9-A256-EB43A7AF921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1918" y="4997908"/>
            <a:ext cx="10408163" cy="11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般症状包括发热、乏力、干咳、逐渐出现呼吸困难等，部分患者起病症状轻微，可无发热。严重者可出现急性呼吸窘迫综合征、脓毒症休克、难以纠正的代谢性酸中毒、出凝血功能障碍等。多数患者症状为轻、中度，预后良好，少数患者病情危重，甚至死亡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5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4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1360</Words>
  <Application>Microsoft Office PowerPoint</Application>
  <PresentationFormat>宽屏</PresentationFormat>
  <Paragraphs>109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华康POP2体W9(P)</vt:lpstr>
      <vt:lpstr>华康少女</vt:lpstr>
      <vt:lpstr>思源黑体 CN Heavy</vt:lpstr>
      <vt:lpstr>字魂59号-创粗黑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49</cp:revision>
  <dcterms:created xsi:type="dcterms:W3CDTF">2020-01-27T15:25:45Z</dcterms:created>
  <dcterms:modified xsi:type="dcterms:W3CDTF">2021-01-23T14:54:41Z</dcterms:modified>
</cp:coreProperties>
</file>