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0"/>
  </p:notesMasterIdLst>
  <p:sldIdLst>
    <p:sldId id="292" r:id="rId2"/>
    <p:sldId id="318" r:id="rId3"/>
    <p:sldId id="319" r:id="rId4"/>
    <p:sldId id="293" r:id="rId5"/>
    <p:sldId id="294" r:id="rId6"/>
    <p:sldId id="295" r:id="rId7"/>
    <p:sldId id="296" r:id="rId8"/>
    <p:sldId id="297" r:id="rId9"/>
    <p:sldId id="298" r:id="rId10"/>
    <p:sldId id="320" r:id="rId11"/>
    <p:sldId id="300" r:id="rId12"/>
    <p:sldId id="301" r:id="rId13"/>
    <p:sldId id="302" r:id="rId14"/>
    <p:sldId id="303" r:id="rId15"/>
    <p:sldId id="305" r:id="rId16"/>
    <p:sldId id="306" r:id="rId17"/>
    <p:sldId id="307" r:id="rId18"/>
    <p:sldId id="308" r:id="rId19"/>
    <p:sldId id="309" r:id="rId20"/>
    <p:sldId id="321" r:id="rId21"/>
    <p:sldId id="311" r:id="rId22"/>
    <p:sldId id="312" r:id="rId23"/>
    <p:sldId id="313" r:id="rId24"/>
    <p:sldId id="322" r:id="rId25"/>
    <p:sldId id="314" r:id="rId26"/>
    <p:sldId id="317" r:id="rId27"/>
    <p:sldId id="316" r:id="rId28"/>
    <p:sldId id="31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3A8"/>
    <a:srgbClr val="5BAD74"/>
    <a:srgbClr val="D713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showGuides="1">
      <p:cViewPr varScale="1">
        <p:scale>
          <a:sx n="113" d="100"/>
          <a:sy n="113" d="100"/>
        </p:scale>
        <p:origin x="61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67CF9-6841-4DE3-B829-A12B98B1A24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A2225-EC0C-46A0-9A59-2F09F9EE076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A2225-EC0C-46A0-9A59-2F09F9EE076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水, 天空, 户外&#10;&#10;已生成极高可信度的说明"/>
          <p:cNvPicPr>
            <a:picLocks noChangeAspect="1"/>
          </p:cNvPicPr>
          <p:nvPr userDrawn="1"/>
        </p:nvPicPr>
        <p:blipFill rotWithShape="1">
          <a:blip r:embed="rId4" cstate="print">
            <a:extLst>
              <a:ext uri="{28A0092B-C50C-407E-A947-70E740481C1C}">
                <a14:useLocalDpi xmlns:a14="http://schemas.microsoft.com/office/drawing/2010/main" val="0"/>
              </a:ext>
            </a:extLst>
          </a:blip>
          <a:srcRect l="16884" b="6493"/>
          <a:stretch>
            <a:fillRect/>
          </a:stretch>
        </p:blipFill>
        <p:spPr>
          <a:xfrm>
            <a:off x="20" y="10"/>
            <a:ext cx="12191980" cy="6857990"/>
          </a:xfrm>
          <a:prstGeom prst="rect">
            <a:avLst/>
          </a:prstGeom>
        </p:spPr>
      </p:pic>
      <p:pic>
        <p:nvPicPr>
          <p:cNvPr id="8" name="图片 7"/>
          <p:cNvPicPr>
            <a:picLocks noChangeAspect="1"/>
          </p:cNvPicPr>
          <p:nvPr userDrawn="1"/>
        </p:nvPicPr>
        <p:blipFill rotWithShape="1">
          <a:blip r:embed="rId5">
            <a:extLst>
              <a:ext uri="{28A0092B-C50C-407E-A947-70E740481C1C}">
                <a14:useLocalDpi xmlns:a14="http://schemas.microsoft.com/office/drawing/2010/main" val="0"/>
              </a:ext>
            </a:extLst>
          </a:blip>
          <a:srcRect/>
          <a:stretch>
            <a:fillRect/>
          </a:stretch>
        </p:blipFill>
        <p:spPr>
          <a:xfrm>
            <a:off x="11272591" y="6065353"/>
            <a:ext cx="837127" cy="663262"/>
          </a:xfrm>
          <a:prstGeom prst="rect">
            <a:avLst/>
          </a:prstGeom>
        </p:spPr>
      </p:pic>
      <p:sp>
        <p:nvSpPr>
          <p:cNvPr id="9" name="TextBox 10"/>
          <p:cNvSpPr txBox="1"/>
          <p:nvPr userDrawn="1"/>
        </p:nvSpPr>
        <p:spPr>
          <a:xfrm>
            <a:off x="594574" y="6266984"/>
            <a:ext cx="2940676" cy="461631"/>
          </a:xfrm>
          <a:prstGeom prst="rect">
            <a:avLst/>
          </a:prstGeom>
          <a:noFill/>
        </p:spPr>
        <p:txBody>
          <a:bodyPr vert="horz" wrap="square" lIns="91406" tIns="45703" rIns="91406" bIns="45703"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alpha val="55000"/>
                  </a:prstClr>
                </a:solidFill>
                <a:effectLst/>
                <a:uLnTx/>
                <a:uFillTx/>
                <a:latin typeface="华文行楷" panose="02010800040101010101" pitchFamily="2" charset="-122"/>
                <a:ea typeface="华文行楷" panose="02010800040101010101" pitchFamily="2" charset="-122"/>
                <a:cs typeface="+mn-cs"/>
              </a:rPr>
              <a:t>清明明节雨纷纷，路上行人欲断魂。</a:t>
            </a:r>
            <a:endParaRPr kumimoji="0" lang="en-US" altLang="zh-CN" sz="1200" b="0" i="0" u="none" strike="noStrike" kern="1200" cap="none" spc="0" normalizeH="0" baseline="0" noProof="0" dirty="0">
              <a:ln>
                <a:noFill/>
              </a:ln>
              <a:solidFill>
                <a:prstClr val="black">
                  <a:alpha val="55000"/>
                </a:prstClr>
              </a:solidFill>
              <a:effectLst/>
              <a:uLnTx/>
              <a:uFillTx/>
              <a:latin typeface="华文行楷" panose="02010800040101010101" pitchFamily="2" charset="-122"/>
              <a:ea typeface="华文行楷" panose="020108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alpha val="55000"/>
                  </a:prstClr>
                </a:solidFill>
                <a:effectLst/>
                <a:uLnTx/>
                <a:uFillTx/>
                <a:latin typeface="华文行楷" panose="02010800040101010101" pitchFamily="2" charset="-122"/>
                <a:ea typeface="华文行楷" panose="02010800040101010101" pitchFamily="2" charset="-122"/>
                <a:cs typeface="+mn-cs"/>
              </a:rPr>
              <a:t>借部酒家何处有？牧童遥指杏花村。</a:t>
            </a:r>
          </a:p>
        </p:txBody>
      </p:sp>
      <p:pic>
        <p:nvPicPr>
          <p:cNvPr id="10" name="图片 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4495" y="6369356"/>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flipH="1">
            <a:off x="199983" y="644060"/>
            <a:ext cx="582016" cy="65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flipH="1">
            <a:off x="493210" y="-129125"/>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userDrawn="1"/>
        </p:nvSpPr>
        <p:spPr>
          <a:xfrm>
            <a:off x="6480891" y="6227707"/>
            <a:ext cx="59211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中</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国</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二</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十</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四</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传</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统</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节</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气</a:t>
            </a:r>
          </a:p>
        </p:txBody>
      </p:sp>
      <p:sp>
        <p:nvSpPr>
          <p:cNvPr id="14" name="文本框 13"/>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3000"/>
                                            <p:tgtEl>
                                              <p:spTgt spid="9"/>
                                            </p:tgtEl>
                                          </p:cBhvr>
                                        </p:animEffect>
                                      </p:childTnLst>
                                    </p:cTn>
                                  </p:par>
                                </p:childTnLst>
                              </p:cTn>
                            </p:par>
                            <p:par>
                              <p:cTn id="11" fill="hold">
                                <p:stCondLst>
                                  <p:cond delay="2500"/>
                                </p:stCondLst>
                                <p:childTnLst>
                                  <p:par>
                                    <p:cTn id="12" presetID="14"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3000"/>
                                </p:stCondLst>
                                <p:childTnLst>
                                  <p:par>
                                    <p:cTn id="16" presetID="2" presetClass="entr" presetSubtype="6" fill="hold" nodeType="afterEffect" p14:presetBounceEnd="66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66000">
                                          <p:cBhvr additive="base">
                                            <p:cTn id="18"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9" dur="1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14:presetBounceEnd="66000">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14:bounceEnd="66000">
                                          <p:cBhvr additive="base">
                                            <p:cTn id="22"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23" dur="1500" fill="hold"/>
                                            <p:tgtEl>
                                              <p:spTgt spid="11"/>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1600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3000"/>
                                            <p:tgtEl>
                                              <p:spTgt spid="9"/>
                                            </p:tgtEl>
                                          </p:cBhvr>
                                        </p:animEffect>
                                      </p:childTnLst>
                                    </p:cTn>
                                  </p:par>
                                </p:childTnLst>
                              </p:cTn>
                            </p:par>
                            <p:par>
                              <p:cTn id="11" fill="hold">
                                <p:stCondLst>
                                  <p:cond delay="2500"/>
                                </p:stCondLst>
                                <p:childTnLst>
                                  <p:par>
                                    <p:cTn id="12" presetID="14"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3000"/>
                                </p:stCondLst>
                                <p:childTnLst>
                                  <p:par>
                                    <p:cTn id="16" presetID="2" presetClass="entr" presetSubtype="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500" fill="hold"/>
                                            <p:tgtEl>
                                              <p:spTgt spid="12"/>
                                            </p:tgtEl>
                                            <p:attrNameLst>
                                              <p:attrName>ppt_x</p:attrName>
                                            </p:attrNameLst>
                                          </p:cBhvr>
                                          <p:tavLst>
                                            <p:tav tm="0">
                                              <p:val>
                                                <p:strVal val="1+#ppt_w/2"/>
                                              </p:val>
                                            </p:tav>
                                            <p:tav tm="100000">
                                              <p:val>
                                                <p:strVal val="#ppt_x"/>
                                              </p:val>
                                            </p:tav>
                                          </p:tavLst>
                                        </p:anim>
                                        <p:anim calcmode="lin" valueType="num">
                                          <p:cBhvr additive="base">
                                            <p:cTn id="19" dur="1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500" fill="hold"/>
                                            <p:tgtEl>
                                              <p:spTgt spid="11"/>
                                            </p:tgtEl>
                                            <p:attrNameLst>
                                              <p:attrName>ppt_x</p:attrName>
                                            </p:attrNameLst>
                                          </p:cBhvr>
                                          <p:tavLst>
                                            <p:tav tm="0">
                                              <p:val>
                                                <p:strVal val="1+#ppt_w/2"/>
                                              </p:val>
                                            </p:tav>
                                            <p:tav tm="100000">
                                              <p:val>
                                                <p:strVal val="#ppt_x"/>
                                              </p:val>
                                            </p:tav>
                                          </p:tavLst>
                                        </p:anim>
                                        <p:anim calcmode="lin" valueType="num">
                                          <p:cBhvr additive="base">
                                            <p:cTn id="23" dur="1500" fill="hold"/>
                                            <p:tgtEl>
                                              <p:spTgt spid="11"/>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1600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图片包含 水, 天空, 户外&#10;&#10;已生成极高可信度的说明"/>
          <p:cNvPicPr>
            <a:picLocks noChangeAspect="1"/>
          </p:cNvPicPr>
          <p:nvPr/>
        </p:nvPicPr>
        <p:blipFill rotWithShape="1">
          <a:blip r:embed="rId3" cstate="print">
            <a:extLst>
              <a:ext uri="{28A0092B-C50C-407E-A947-70E740481C1C}">
                <a14:useLocalDpi xmlns:a14="http://schemas.microsoft.com/office/drawing/2010/main" val="0"/>
              </a:ext>
            </a:extLst>
          </a:blip>
          <a:srcRect l="16884" b="6493"/>
          <a:stretch>
            <a:fillRect/>
          </a:stretch>
        </p:blipFill>
        <p:spPr>
          <a:xfrm>
            <a:off x="20" y="10"/>
            <a:ext cx="12191980" cy="6857990"/>
          </a:xfrm>
          <a:prstGeom prst="rect">
            <a:avLst/>
          </a:prstGeom>
        </p:spPr>
      </p:pic>
      <p:pic>
        <p:nvPicPr>
          <p:cNvPr id="5" name="图片 4" descr="图片包含 蛋糕, 室内, 动物, 蜥蜴&#10;&#10;已生成高可信度的说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403419"/>
            <a:ext cx="12192000" cy="4454571"/>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2988" y="1307654"/>
            <a:ext cx="6247050" cy="2330248"/>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7868991" y="2974645"/>
            <a:ext cx="837127" cy="663262"/>
          </a:xfrm>
          <a:prstGeom prst="rect">
            <a:avLst/>
          </a:prstGeom>
        </p:spPr>
      </p:pic>
      <p:sp>
        <p:nvSpPr>
          <p:cNvPr id="8" name="TextBox 10"/>
          <p:cNvSpPr txBox="1"/>
          <p:nvPr/>
        </p:nvSpPr>
        <p:spPr>
          <a:xfrm>
            <a:off x="594574" y="6266984"/>
            <a:ext cx="2940676" cy="461631"/>
          </a:xfrm>
          <a:prstGeom prst="rect">
            <a:avLst/>
          </a:prstGeom>
          <a:noFill/>
        </p:spPr>
        <p:txBody>
          <a:bodyPr vert="horz" wrap="square" lIns="91406" tIns="45703" rIns="91406" bIns="45703"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alpha val="55000"/>
                  </a:prstClr>
                </a:solidFill>
                <a:effectLst/>
                <a:uLnTx/>
                <a:uFillTx/>
                <a:latin typeface="华文行楷" panose="02010800040101010101" pitchFamily="2" charset="-122"/>
                <a:ea typeface="华文行楷" panose="02010800040101010101" pitchFamily="2" charset="-122"/>
                <a:cs typeface="+mn-cs"/>
              </a:rPr>
              <a:t>清明明节雨纷纷，路上行人欲断魂。</a:t>
            </a:r>
            <a:endParaRPr kumimoji="0" lang="en-US" altLang="zh-CN" sz="1200" b="0" i="0" u="none" strike="noStrike" kern="1200" cap="none" spc="0" normalizeH="0" baseline="0" noProof="0" dirty="0">
              <a:ln>
                <a:noFill/>
              </a:ln>
              <a:solidFill>
                <a:prstClr val="black">
                  <a:alpha val="55000"/>
                </a:prstClr>
              </a:solidFill>
              <a:effectLst/>
              <a:uLnTx/>
              <a:uFillTx/>
              <a:latin typeface="华文行楷" panose="02010800040101010101" pitchFamily="2" charset="-122"/>
              <a:ea typeface="华文行楷" panose="020108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alpha val="55000"/>
                  </a:prstClr>
                </a:solidFill>
                <a:effectLst/>
                <a:uLnTx/>
                <a:uFillTx/>
                <a:latin typeface="华文行楷" panose="02010800040101010101" pitchFamily="2" charset="-122"/>
                <a:ea typeface="华文行楷" panose="02010800040101010101" pitchFamily="2" charset="-122"/>
                <a:cs typeface="+mn-cs"/>
              </a:rPr>
              <a:t>借部酒家何处有？牧童遥指杏花村。</a:t>
            </a:r>
          </a:p>
        </p:txBody>
      </p:sp>
      <p:pic>
        <p:nvPicPr>
          <p:cNvPr id="10" name="图片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495" y="6369356"/>
            <a:ext cx="256885" cy="2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8889" y="1005603"/>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76239" y="161161"/>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3739777" y="1138372"/>
            <a:ext cx="59211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中</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国</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二</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十</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四</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传</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统</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节</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气</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3000"/>
                                            <p:tgtEl>
                                              <p:spTgt spid="8"/>
                                            </p:tgtEl>
                                          </p:cBhvr>
                                        </p:animEffect>
                                      </p:childTnLst>
                                    </p:cTn>
                                  </p:par>
                                </p:childTnLst>
                              </p:cTn>
                            </p:par>
                            <p:par>
                              <p:cTn id="11" fill="hold">
                                <p:stCondLst>
                                  <p:cond delay="2500"/>
                                </p:stCondLst>
                                <p:childTnLst>
                                  <p:par>
                                    <p:cTn id="12" presetID="14"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3000"/>
                                </p:stCondLst>
                                <p:childTnLst>
                                  <p:par>
                                    <p:cTn id="16" presetID="2" presetClass="entr" presetSubtype="6" fill="hold" nodeType="afterEffect" p14:presetBounceEnd="66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66000">
                                          <p:cBhvr additive="base">
                                            <p:cTn id="18"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9" dur="1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14:presetBounceEnd="66000">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14:bounceEnd="66000">
                                          <p:cBhvr additive="base">
                                            <p:cTn id="22"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23" dur="1500" fill="hold"/>
                                            <p:tgtEl>
                                              <p:spTgt spid="11"/>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1600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par>
                              <p:cTn id="27" fill="hold">
                                <p:stCondLst>
                                  <p:cond delay="45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3000"/>
                                            <p:tgtEl>
                                              <p:spTgt spid="8"/>
                                            </p:tgtEl>
                                          </p:cBhvr>
                                        </p:animEffect>
                                      </p:childTnLst>
                                    </p:cTn>
                                  </p:par>
                                </p:childTnLst>
                              </p:cTn>
                            </p:par>
                            <p:par>
                              <p:cTn id="11" fill="hold">
                                <p:stCondLst>
                                  <p:cond delay="2500"/>
                                </p:stCondLst>
                                <p:childTnLst>
                                  <p:par>
                                    <p:cTn id="12" presetID="14"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3000"/>
                                </p:stCondLst>
                                <p:childTnLst>
                                  <p:par>
                                    <p:cTn id="16" presetID="2" presetClass="entr" presetSubtype="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500" fill="hold"/>
                                            <p:tgtEl>
                                              <p:spTgt spid="12"/>
                                            </p:tgtEl>
                                            <p:attrNameLst>
                                              <p:attrName>ppt_x</p:attrName>
                                            </p:attrNameLst>
                                          </p:cBhvr>
                                          <p:tavLst>
                                            <p:tav tm="0">
                                              <p:val>
                                                <p:strVal val="1+#ppt_w/2"/>
                                              </p:val>
                                            </p:tav>
                                            <p:tav tm="100000">
                                              <p:val>
                                                <p:strVal val="#ppt_x"/>
                                              </p:val>
                                            </p:tav>
                                          </p:tavLst>
                                        </p:anim>
                                        <p:anim calcmode="lin" valueType="num">
                                          <p:cBhvr additive="base">
                                            <p:cTn id="19" dur="1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500" fill="hold"/>
                                            <p:tgtEl>
                                              <p:spTgt spid="11"/>
                                            </p:tgtEl>
                                            <p:attrNameLst>
                                              <p:attrName>ppt_x</p:attrName>
                                            </p:attrNameLst>
                                          </p:cBhvr>
                                          <p:tavLst>
                                            <p:tav tm="0">
                                              <p:val>
                                                <p:strVal val="1+#ppt_w/2"/>
                                              </p:val>
                                            </p:tav>
                                            <p:tav tm="100000">
                                              <p:val>
                                                <p:strVal val="#ppt_x"/>
                                              </p:val>
                                            </p:tav>
                                          </p:tavLst>
                                        </p:anim>
                                        <p:anim calcmode="lin" valueType="num">
                                          <p:cBhvr additive="base">
                                            <p:cTn id="23" dur="1500" fill="hold"/>
                                            <p:tgtEl>
                                              <p:spTgt spid="11"/>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1600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par>
                              <p:cTn id="27" fill="hold">
                                <p:stCondLst>
                                  <p:cond delay="45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图片包含 蛋糕, 室内, 动物, 蜥蜴&#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0" y="3898380"/>
            <a:ext cx="12192000" cy="295961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92" y="387801"/>
            <a:ext cx="2012422" cy="75066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2878089" y="431502"/>
            <a:ext cx="837127" cy="663262"/>
          </a:xfrm>
          <a:prstGeom prst="rect">
            <a:avLst/>
          </a:prstGeom>
        </p:spPr>
      </p:pic>
      <p:pic>
        <p:nvPicPr>
          <p:cNvPr id="11"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6959" y="1396882"/>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906" y="129385"/>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2780023" y="586938"/>
            <a:ext cx="59211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中</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国</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二</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十</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四</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传</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统</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节</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气</a:t>
            </a:r>
          </a:p>
        </p:txBody>
      </p:sp>
      <p:sp>
        <p:nvSpPr>
          <p:cNvPr id="17" name="TextBox 3"/>
          <p:cNvSpPr txBox="1">
            <a:spLocks noChangeArrowheads="1"/>
          </p:cNvSpPr>
          <p:nvPr/>
        </p:nvSpPr>
        <p:spPr bwMode="auto">
          <a:xfrm>
            <a:off x="2278744" y="3243381"/>
            <a:ext cx="7634512" cy="1634490"/>
          </a:xfrm>
          <a:prstGeom prst="roundRect">
            <a:avLst/>
          </a:prstGeom>
          <a:noFill/>
          <a:ln>
            <a:noFill/>
          </a:ln>
        </p:spPr>
        <p:txBody>
          <a:bodyPr wrap="square" lIns="0" tIns="0" rIns="0" bIns="0">
            <a:spAutoFit/>
          </a:bodyPr>
          <a:lstStyle/>
          <a:p>
            <a:pPr lvl="0" algn="ctr">
              <a:defRPr/>
            </a:pPr>
            <a:r>
              <a:rPr lang="zh-CN" altLang="en-US" sz="9600" dirty="0">
                <a:solidFill>
                  <a:srgbClr val="89C3A8"/>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清明节的习俗</a:t>
            </a:r>
          </a:p>
        </p:txBody>
      </p:sp>
      <p:sp>
        <p:nvSpPr>
          <p:cNvPr id="18" name="TextBox 3"/>
          <p:cNvSpPr txBox="1">
            <a:spLocks noChangeArrowheads="1"/>
          </p:cNvSpPr>
          <p:nvPr/>
        </p:nvSpPr>
        <p:spPr bwMode="auto">
          <a:xfrm>
            <a:off x="5453723" y="1929671"/>
            <a:ext cx="1284514" cy="1123712"/>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noProof="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贰</a:t>
            </a:r>
            <a:endParaRPr kumimoji="0" lang="zh-CN" altLang="en-US" sz="66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 presetClass="entr" presetSubtype="6" fill="hold" nodeType="withEffect" p14:presetBounceEnd="66000">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14:bounceEnd="66000">
                                          <p:cBhvr additive="base">
                                            <p:cTn id="10"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1" dur="1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14:presetBounceEnd="66000">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14:bounceEnd="66000">
                                          <p:cBhvr additive="base">
                                            <p:cTn id="14"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5" dur="1500" fill="hold"/>
                                            <p:tgtEl>
                                              <p:spTgt spid="11"/>
                                            </p:tgtEl>
                                            <p:attrNameLst>
                                              <p:attrName>ppt_y</p:attrName>
                                            </p:attrNameLst>
                                          </p:cBhvr>
                                          <p:tavLst>
                                            <p:tav tm="0">
                                              <p:val>
                                                <p:strVal val="1+#ppt_h/2"/>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grpId="0" nodeType="withEffect" p14:presetBounceEnd="67000">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14:bounceEnd="67000">
                                          <p:cBhvr additive="base">
                                            <p:cTn id="26" dur="2000" fill="hold"/>
                                            <p:tgtEl>
                                              <p:spTgt spid="17"/>
                                            </p:tgtEl>
                                            <p:attrNameLst>
                                              <p:attrName>ppt_x</p:attrName>
                                            </p:attrNameLst>
                                          </p:cBhvr>
                                          <p:tavLst>
                                            <p:tav tm="0">
                                              <p:val>
                                                <p:strVal val="0-#ppt_w/2"/>
                                              </p:val>
                                            </p:tav>
                                            <p:tav tm="100000">
                                              <p:val>
                                                <p:strVal val="#ppt_x"/>
                                              </p:val>
                                            </p:tav>
                                          </p:tavLst>
                                        </p:anim>
                                        <p:anim calcmode="lin" valueType="num" p14:bounceEnd="67000">
                                          <p:cBhvr additive="base">
                                            <p:cTn id="27" dur="20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14:presetBounceEnd="67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67000">
                                          <p:cBhvr additive="base">
                                            <p:cTn id="30" dur="200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3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 presetClass="entr" presetSubtype="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500" fill="hold"/>
                                            <p:tgtEl>
                                              <p:spTgt spid="12"/>
                                            </p:tgtEl>
                                            <p:attrNameLst>
                                              <p:attrName>ppt_x</p:attrName>
                                            </p:attrNameLst>
                                          </p:cBhvr>
                                          <p:tavLst>
                                            <p:tav tm="0">
                                              <p:val>
                                                <p:strVal val="1+#ppt_w/2"/>
                                              </p:val>
                                            </p:tav>
                                            <p:tav tm="100000">
                                              <p:val>
                                                <p:strVal val="#ppt_x"/>
                                              </p:val>
                                            </p:tav>
                                          </p:tavLst>
                                        </p:anim>
                                        <p:anim calcmode="lin" valueType="num">
                                          <p:cBhvr additive="base">
                                            <p:cTn id="11" dur="1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500" fill="hold"/>
                                            <p:tgtEl>
                                              <p:spTgt spid="11"/>
                                            </p:tgtEl>
                                            <p:attrNameLst>
                                              <p:attrName>ppt_x</p:attrName>
                                            </p:attrNameLst>
                                          </p:cBhvr>
                                          <p:tavLst>
                                            <p:tav tm="0">
                                              <p:val>
                                                <p:strVal val="1+#ppt_w/2"/>
                                              </p:val>
                                            </p:tav>
                                            <p:tav tm="100000">
                                              <p:val>
                                                <p:strVal val="#ppt_x"/>
                                              </p:val>
                                            </p:tav>
                                          </p:tavLst>
                                        </p:anim>
                                        <p:anim calcmode="lin" valueType="num">
                                          <p:cBhvr additive="base">
                                            <p:cTn id="15" dur="1500" fill="hold"/>
                                            <p:tgtEl>
                                              <p:spTgt spid="11"/>
                                            </p:tgtEl>
                                            <p:attrNameLst>
                                              <p:attrName>ppt_y</p:attrName>
                                            </p:attrNameLst>
                                          </p:cBhvr>
                                          <p:tavLst>
                                            <p:tav tm="0">
                                              <p:val>
                                                <p:strVal val="1+#ppt_h/2"/>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000" fill="hold"/>
                                            <p:tgtEl>
                                              <p:spTgt spid="17"/>
                                            </p:tgtEl>
                                            <p:attrNameLst>
                                              <p:attrName>ppt_x</p:attrName>
                                            </p:attrNameLst>
                                          </p:cBhvr>
                                          <p:tavLst>
                                            <p:tav tm="0">
                                              <p:val>
                                                <p:strVal val="0-#ppt_w/2"/>
                                              </p:val>
                                            </p:tav>
                                            <p:tav tm="100000">
                                              <p:val>
                                                <p:strVal val="#ppt_x"/>
                                              </p:val>
                                            </p:tav>
                                          </p:tavLst>
                                        </p:anim>
                                        <p:anim calcmode="lin" valueType="num">
                                          <p:cBhvr additive="base">
                                            <p:cTn id="27" dur="20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2000" fill="hold"/>
                                            <p:tgtEl>
                                              <p:spTgt spid="18"/>
                                            </p:tgtEl>
                                            <p:attrNameLst>
                                              <p:attrName>ppt_x</p:attrName>
                                            </p:attrNameLst>
                                          </p:cBhvr>
                                          <p:tavLst>
                                            <p:tav tm="0">
                                              <p:val>
                                                <p:strVal val="0-#ppt_w/2"/>
                                              </p:val>
                                            </p:tav>
                                            <p:tav tm="100000">
                                              <p:val>
                                                <p:strVal val="#ppt_x"/>
                                              </p:val>
                                            </p:tav>
                                          </p:tavLst>
                                        </p:anim>
                                        <p:anim calcmode="lin" valueType="num">
                                          <p:cBhvr additive="base">
                                            <p:cTn id="3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2427392" y="1532149"/>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扫墓</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7792" y="1665319"/>
            <a:ext cx="3527362" cy="3527362"/>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82984" y="4572936"/>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504874" y="2051610"/>
            <a:ext cx="7832918" cy="3416320"/>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古时，寒食是缅怀和感恩为主题的祭扫节日。清明是踏青春游的日子。</a:t>
            </a:r>
          </a:p>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后来，清明节演变成祭祖日，在这一天主要是祭祖和扫墓。扫墓从唐朝开始盛行。唐朝扫墓日期一般在寒食节，唐玄宗诏令“寒食上墓”。因寒食与清明相接，随着时间的迁移，寒食节的习俗渐渐融入了清明节。后来就逐渐转变为清明扫墓了。唐代杜牧的名句“清明时节雨纷纷，路上行人欲断魂”的诗句，真切地反映了当时清明扫墓的情景和氛围。</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985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985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4588654" y="557168"/>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踏青</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305" y="1273705"/>
            <a:ext cx="1950845" cy="1212525"/>
          </a:xfrm>
          <a:prstGeom prst="rect">
            <a:avLst/>
          </a:prstGeom>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348332" y="4449202"/>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399144" y="1759556"/>
            <a:ext cx="11393712" cy="3416320"/>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清明之时，正值春回大地，人们乃因利趁便，扫墓之余亦一家老少在山乡野间游乐一番，回家时顺手折几枝叶芽初绽的柳枝戴在头上，怡乐融融。也有的人特意于清明节期间到大自然去欣赏和领略生机勃勃的春日景象，郊外远足，一抒在严冬以来的郁结心胸，这种踏青也叫春游，古代叫探春、寻春。其含义，就是脚踏青草，在郊野游玩，观赏春色。</a:t>
            </a:r>
          </a:p>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清明前后正是踏青的好时光，所以成为清明节俗的一项重要内容。古时妇女平日不能随便出游，清明扫墓是难得的踏青的机会，故妇女们在清明节比男人玩得更开心，民间有“女人的清明男人的年”之说。</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300"/>
                                            <p:tgtEl>
                                              <p:spTgt spid="21"/>
                                            </p:tgtEl>
                                          </p:cBhvr>
                                        </p:animEffect>
                                      </p:childTnLst>
                                    </p:cTn>
                                  </p:par>
                                  <p:par>
                                    <p:cTn id="13" presetID="2" presetClass="entr" presetSubtype="3" fill="hold" nodeType="withEffect" p14:presetBounceEnd="66000">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14:bounceEnd="66000">
                                          <p:cBhvr additive="base">
                                            <p:cTn id="15" dur="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962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300"/>
                                            <p:tgtEl>
                                              <p:spTgt spid="21"/>
                                            </p:tgtEl>
                                          </p:cBhvr>
                                        </p:animEffect>
                                      </p:childTnLst>
                                    </p:cTn>
                                  </p:par>
                                  <p:par>
                                    <p:cTn id="13" presetID="2" presetClass="entr" presetSubtype="3" fill="hold"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962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4421740" y="557168"/>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插柳戴柳</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305" y="1273705"/>
            <a:ext cx="1950845" cy="1212525"/>
          </a:xfrm>
          <a:prstGeom prst="rect">
            <a:avLst/>
          </a:prstGeom>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348332" y="4449202"/>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86229" y="1443841"/>
            <a:ext cx="11110685" cy="3970318"/>
          </a:xfrm>
          <a:prstGeom prst="rect">
            <a:avLst/>
          </a:prstGeom>
        </p:spPr>
        <p:txBody>
          <a:bodyPr wrap="square">
            <a:spAutoFit/>
          </a:bodyPr>
          <a:lstStyle/>
          <a:p>
            <a:pPr lvl="0">
              <a:lnSpc>
                <a:spcPct val="200000"/>
              </a:lnSpc>
              <a:defRPr/>
            </a:pPr>
            <a:r>
              <a:rPr lang="zh-CN" altLang="en-US" dirty="0">
                <a:solidFill>
                  <a:prstClr val="white">
                    <a:lumMod val="50000"/>
                  </a:prstClr>
                </a:solidFill>
                <a:latin typeface="微软雅黑" panose="020B0503020204020204" pitchFamily="34" charset="-122"/>
                <a:ea typeface="微软雅黑" panose="020B0503020204020204" pitchFamily="34" charset="-122"/>
              </a:rPr>
              <a:t>　   据说，插柳的风俗，也是为了纪念“教民稼穑”的农事祖师神农氏。有的地方，人们把柳枝插在屋檐下，以预报天气，谚有“柳条青，雨蒙蒙；柳条干，晴了天”的说法。杨柳有强大的生命力，俗话说：“有心栽花花不发，无心插柳柳成荫。”柳条插土就活，插到哪里，活到哪里，年年插柳，处处成荫。 </a:t>
            </a:r>
          </a:p>
          <a:p>
            <a:pPr lvl="0">
              <a:lnSpc>
                <a:spcPct val="200000"/>
              </a:lnSpc>
              <a:defRPr/>
            </a:pPr>
            <a:r>
              <a:rPr lang="zh-CN" altLang="en-US" dirty="0">
                <a:solidFill>
                  <a:prstClr val="white">
                    <a:lumMod val="50000"/>
                  </a:prstClr>
                </a:solidFill>
                <a:latin typeface="微软雅黑" panose="020B0503020204020204" pitchFamily="34" charset="-122"/>
                <a:ea typeface="微软雅黑" panose="020B0503020204020204" pitchFamily="34" charset="-122"/>
              </a:rPr>
              <a:t>      中国人以清明、七月半和十月朔为三大鬼节，是百鬼出没讨索之时。人们为防止鬼的侵扰迫害，而插柳戴柳。受佛教的影响，人们认为柳可以却鬼，而称之为“鬼怖木”，观世音以柳枝沾水济度众生。北魏贾思勰</a:t>
            </a:r>
            <a:r>
              <a:rPr lang="en-US" altLang="zh-CN" dirty="0">
                <a:solidFill>
                  <a:prstClr val="white">
                    <a:lumMod val="50000"/>
                  </a:prstClr>
                </a:solidFill>
                <a:latin typeface="微软雅黑" panose="020B0503020204020204" pitchFamily="34" charset="-122"/>
                <a:ea typeface="微软雅黑" panose="020B0503020204020204" pitchFamily="34" charset="-122"/>
              </a:rPr>
              <a:t>《</a:t>
            </a:r>
            <a:r>
              <a:rPr lang="zh-CN" altLang="en-US" dirty="0">
                <a:solidFill>
                  <a:prstClr val="white">
                    <a:lumMod val="50000"/>
                  </a:prstClr>
                </a:solidFill>
                <a:latin typeface="微软雅黑" panose="020B0503020204020204" pitchFamily="34" charset="-122"/>
                <a:ea typeface="微软雅黑" panose="020B0503020204020204" pitchFamily="34" charset="-122"/>
              </a:rPr>
              <a:t>齐民要术</a:t>
            </a:r>
            <a:r>
              <a:rPr lang="en-US" altLang="zh-CN" dirty="0">
                <a:solidFill>
                  <a:prstClr val="white">
                    <a:lumMod val="50000"/>
                  </a:prstClr>
                </a:solidFill>
                <a:latin typeface="微软雅黑" panose="020B0503020204020204" pitchFamily="34" charset="-122"/>
                <a:ea typeface="微软雅黑" panose="020B0503020204020204" pitchFamily="34" charset="-122"/>
              </a:rPr>
              <a:t>》</a:t>
            </a:r>
            <a:r>
              <a:rPr lang="zh-CN" altLang="en-US" dirty="0">
                <a:solidFill>
                  <a:prstClr val="white">
                    <a:lumMod val="50000"/>
                  </a:prstClr>
                </a:solidFill>
                <a:latin typeface="微软雅黑" panose="020B0503020204020204" pitchFamily="34" charset="-122"/>
                <a:ea typeface="微软雅黑" panose="020B0503020204020204" pitchFamily="34" charset="-122"/>
              </a:rPr>
              <a:t>里说：“取柳枝著户上，百鬼不入家。”清明既是鬼节，值此柳条发芽时节，人们自然纷纷插柳戴柳以辟邪了。</a:t>
            </a: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300"/>
                                            <p:tgtEl>
                                              <p:spTgt spid="21"/>
                                            </p:tgtEl>
                                          </p:cBhvr>
                                        </p:animEffect>
                                      </p:childTnLst>
                                    </p:cTn>
                                  </p:par>
                                  <p:par>
                                    <p:cTn id="13" presetID="2" presetClass="entr" presetSubtype="3" fill="hold" nodeType="withEffect" p14:presetBounceEnd="66000">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14:bounceEnd="66000">
                                          <p:cBhvr additive="base">
                                            <p:cTn id="15" dur="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106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300"/>
                                            <p:tgtEl>
                                              <p:spTgt spid="21"/>
                                            </p:tgtEl>
                                          </p:cBhvr>
                                        </p:animEffect>
                                      </p:childTnLst>
                                    </p:cTn>
                                  </p:par>
                                  <p:par>
                                    <p:cTn id="13" presetID="2" presetClass="entr" presetSubtype="3" fill="hold"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106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4421740" y="557168"/>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放风筝</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9305" y="1273705"/>
            <a:ext cx="1950845" cy="1212525"/>
          </a:xfrm>
          <a:prstGeom prst="rect">
            <a:avLst/>
          </a:prstGeom>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348332" y="4449202"/>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655856" y="1794506"/>
            <a:ext cx="11110685" cy="2778774"/>
          </a:xfrm>
          <a:prstGeom prst="rect">
            <a:avLst/>
          </a:prstGeom>
        </p:spPr>
        <p:txBody>
          <a:bodyPr wrap="square">
            <a:spAutoFit/>
          </a:bodyPr>
          <a:lstStyle/>
          <a:p>
            <a:pPr lvl="0">
              <a:lnSpc>
                <a:spcPct val="200000"/>
              </a:lnSpc>
              <a:defRPr/>
            </a:pPr>
            <a:r>
              <a:rPr lang="zh-CN" altLang="en-US" dirty="0">
                <a:solidFill>
                  <a:prstClr val="white">
                    <a:lumMod val="50000"/>
                  </a:prstClr>
                </a:solidFill>
                <a:latin typeface="微软雅黑" panose="020B0503020204020204" pitchFamily="34" charset="-122"/>
                <a:ea typeface="微软雅黑" panose="020B0503020204020204" pitchFamily="34" charset="-122"/>
              </a:rPr>
              <a:t> 放风筝也是清明时节人们所喜爱的活动。每逢清明时节，人们不仅白天放，夜间也放。夜里在风筝下或风稳拉线上挂上一串串彩色的小灯笼，像闪烁的明星，被称为“神灯”。</a:t>
            </a:r>
          </a:p>
          <a:p>
            <a:pPr lvl="0">
              <a:lnSpc>
                <a:spcPct val="200000"/>
              </a:lnSpc>
              <a:defRPr/>
            </a:pPr>
            <a:r>
              <a:rPr lang="zh-CN" altLang="en-US" dirty="0">
                <a:solidFill>
                  <a:prstClr val="white">
                    <a:lumMod val="50000"/>
                  </a:prstClr>
                </a:solidFill>
                <a:latin typeface="微软雅黑" panose="020B0503020204020204" pitchFamily="34" charset="-122"/>
                <a:ea typeface="微软雅黑" panose="020B0503020204020204" pitchFamily="34" charset="-122"/>
              </a:rPr>
              <a:t>    清人潘荣陛所著</a:t>
            </a:r>
            <a:r>
              <a:rPr lang="en-US" altLang="zh-CN" dirty="0">
                <a:solidFill>
                  <a:prstClr val="white">
                    <a:lumMod val="50000"/>
                  </a:prstClr>
                </a:solidFill>
                <a:latin typeface="微软雅黑" panose="020B0503020204020204" pitchFamily="34" charset="-122"/>
                <a:ea typeface="微软雅黑" panose="020B0503020204020204" pitchFamily="34" charset="-122"/>
              </a:rPr>
              <a:t>《</a:t>
            </a:r>
            <a:r>
              <a:rPr lang="zh-CN" altLang="en-US" dirty="0">
                <a:solidFill>
                  <a:prstClr val="white">
                    <a:lumMod val="50000"/>
                  </a:prstClr>
                </a:solidFill>
                <a:latin typeface="微软雅黑" panose="020B0503020204020204" pitchFamily="34" charset="-122"/>
                <a:ea typeface="微软雅黑" panose="020B0503020204020204" pitchFamily="34" charset="-122"/>
              </a:rPr>
              <a:t>帝京岁时纪胜</a:t>
            </a:r>
            <a:r>
              <a:rPr lang="en-US" altLang="zh-CN" dirty="0">
                <a:solidFill>
                  <a:prstClr val="white">
                    <a:lumMod val="50000"/>
                  </a:prstClr>
                </a:solidFill>
                <a:latin typeface="微软雅黑" panose="020B0503020204020204" pitchFamily="34" charset="-122"/>
                <a:ea typeface="微软雅黑" panose="020B0503020204020204" pitchFamily="34" charset="-122"/>
              </a:rPr>
              <a:t>》</a:t>
            </a:r>
            <a:r>
              <a:rPr lang="zh-CN" altLang="en-US" dirty="0">
                <a:solidFill>
                  <a:prstClr val="white">
                    <a:lumMod val="50000"/>
                  </a:prstClr>
                </a:solidFill>
                <a:latin typeface="微软雅黑" panose="020B0503020204020204" pitchFamily="34" charset="-122"/>
                <a:ea typeface="微软雅黑" panose="020B0503020204020204" pitchFamily="34" charset="-122"/>
              </a:rPr>
              <a:t>记载：“清明扫墓，倾城男女，纷出四郊，提酌挈盒，轮毂相望。各携纸鸢线轴，祭扫毕，即于坟前施放较胜。”古人还认为清明的风很适合放风筝。</a:t>
            </a:r>
            <a:r>
              <a:rPr lang="en-US" altLang="zh-CN" dirty="0">
                <a:solidFill>
                  <a:prstClr val="white">
                    <a:lumMod val="50000"/>
                  </a:prstClr>
                </a:solidFill>
                <a:latin typeface="微软雅黑" panose="020B0503020204020204" pitchFamily="34" charset="-122"/>
                <a:ea typeface="微软雅黑" panose="020B0503020204020204" pitchFamily="34" charset="-122"/>
              </a:rPr>
              <a:t>《</a:t>
            </a:r>
            <a:r>
              <a:rPr lang="zh-CN" altLang="en-US" dirty="0">
                <a:solidFill>
                  <a:prstClr val="white">
                    <a:lumMod val="50000"/>
                  </a:prstClr>
                </a:solidFill>
                <a:latin typeface="微软雅黑" panose="020B0503020204020204" pitchFamily="34" charset="-122"/>
                <a:ea typeface="微软雅黑" panose="020B0503020204020204" pitchFamily="34" charset="-122"/>
              </a:rPr>
              <a:t>清嘉录</a:t>
            </a:r>
            <a:r>
              <a:rPr lang="en-US" altLang="zh-CN" dirty="0">
                <a:solidFill>
                  <a:prstClr val="white">
                    <a:lumMod val="50000"/>
                  </a:prstClr>
                </a:solidFill>
                <a:latin typeface="微软雅黑" panose="020B0503020204020204" pitchFamily="34" charset="-122"/>
                <a:ea typeface="微软雅黑" panose="020B0503020204020204" pitchFamily="34" charset="-122"/>
              </a:rPr>
              <a:t>》</a:t>
            </a:r>
            <a:r>
              <a:rPr lang="zh-CN" altLang="en-US" dirty="0">
                <a:solidFill>
                  <a:prstClr val="white">
                    <a:lumMod val="50000"/>
                  </a:prstClr>
                </a:solidFill>
                <a:latin typeface="微软雅黑" panose="020B0503020204020204" pitchFamily="34" charset="-122"/>
                <a:ea typeface="微软雅黑" panose="020B0503020204020204" pitchFamily="34" charset="-122"/>
              </a:rPr>
              <a:t>中说：“春之风自下而上，纸鸢因之而起，故有‘清明放断鹞’之谚。”</a:t>
            </a: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300"/>
                                            <p:tgtEl>
                                              <p:spTgt spid="21"/>
                                            </p:tgtEl>
                                          </p:cBhvr>
                                        </p:animEffect>
                                      </p:childTnLst>
                                    </p:cTn>
                                  </p:par>
                                  <p:par>
                                    <p:cTn id="13" presetID="2" presetClass="entr" presetSubtype="3" fill="hold" nodeType="withEffect" p14:presetBounceEnd="66000">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14:bounceEnd="66000">
                                          <p:cBhvr additive="base">
                                            <p:cTn id="15" dur="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827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300"/>
                                            <p:tgtEl>
                                              <p:spTgt spid="21"/>
                                            </p:tgtEl>
                                          </p:cBhvr>
                                        </p:animEffect>
                                      </p:childTnLst>
                                    </p:cTn>
                                  </p:par>
                                  <p:par>
                                    <p:cTn id="13" presetID="2" presetClass="entr" presetSubtype="3" fill="hold" nodeType="withEffect">
                                      <p:stCondLst>
                                        <p:cond delay="7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827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62" y="1693771"/>
            <a:ext cx="3515725" cy="3519379"/>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784" y="431586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092687" y="1953051"/>
            <a:ext cx="7511484" cy="3000821"/>
          </a:xfrm>
          <a:prstGeom prst="rect">
            <a:avLst/>
          </a:prstGeom>
        </p:spPr>
        <p:txBody>
          <a:bodyPr wrap="square">
            <a:spAutoFit/>
          </a:bodyPr>
          <a:lstStyle/>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“蚕花会”是蚕乡一种特有的民俗文化，过去清明节期间，浙江梧桐、乌镇、崇福、洲泉等地都有此项民俗活动。其中以洲泉的马鸣庙和青石的双庙诸的蚕花会最为精彩隆重。</a:t>
            </a:r>
          </a:p>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马鸣庙位于洲泉镇西，在当地有“庙中之王”之称，每年蚕花会人山人海，活动频繁，有迎蚕神、摇快船、闹台阁、拜香凳、打拳、龙灯、翘高竿、唱戏文等十多项活动。这些活动有的在岸上进行，绝大多数在船上进行，极具水乡特色。</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7" name="TextBox 3"/>
          <p:cNvSpPr txBox="1">
            <a:spLocks noChangeArrowheads="1"/>
          </p:cNvSpPr>
          <p:nvPr/>
        </p:nvSpPr>
        <p:spPr bwMode="auto">
          <a:xfrm>
            <a:off x="4421740" y="557168"/>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荡秋千</a:t>
            </a:r>
          </a:p>
        </p:txBody>
      </p:sp>
      <p:sp>
        <p:nvSpPr>
          <p:cNvPr id="8"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7700"/>
                                </p:stCondLst>
                                <p:childTnLst>
                                  <p:par>
                                    <p:cTn id="16" presetID="2" presetClass="entr" presetSubtype="8" fill="hold" grpId="0" nodeType="afterEffect" p14:presetBounceEnd="67000">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14:bounceEnd="67000">
                                          <p:cBhvr additive="base">
                                            <p:cTn id="18"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970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77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970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2108351" y="2243349"/>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拔河</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598" y="1766919"/>
            <a:ext cx="3519381" cy="3527362"/>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57429" y="418830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1424201" y="2915209"/>
            <a:ext cx="4756555" cy="1754326"/>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据说，在时值春耕春种的清明时节举行拔河，具有祈求丰收的意味，历代帝王自然非常重视。</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619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619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25" y="1693771"/>
            <a:ext cx="3515398" cy="3519379"/>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784" y="431586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873745" y="2845680"/>
            <a:ext cx="6197600" cy="1754326"/>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“蹴”即用脚踢，“鞠”是皮制的球，“蹴鞠”就是用脚去踢球。这是古代清明节时人们喜爱的一种游戏，相传是黄帝发明的，最初目的是用来训练武士。足球的起源</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7" name="TextBox 3"/>
          <p:cNvSpPr txBox="1">
            <a:spLocks noChangeArrowheads="1"/>
          </p:cNvSpPr>
          <p:nvPr/>
        </p:nvSpPr>
        <p:spPr bwMode="auto">
          <a:xfrm>
            <a:off x="6183086" y="2172000"/>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蹴鞠</a:t>
            </a:r>
          </a:p>
        </p:txBody>
      </p:sp>
      <p:sp>
        <p:nvSpPr>
          <p:cNvPr id="8"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4489"/>
                                </p:stCondLst>
                                <p:childTnLst>
                                  <p:par>
                                    <p:cTn id="16" presetID="2" presetClass="entr" presetSubtype="8" fill="hold" grpId="0" nodeType="afterEffect" p14:presetBounceEnd="67000">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14:bounceEnd="67000">
                                          <p:cBhvr additive="base">
                                            <p:cTn id="18"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648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4489"/>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648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2065021" y="1766919"/>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斗鸡</a:t>
            </a: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4106" y="1348350"/>
            <a:ext cx="3845566" cy="3850812"/>
          </a:xfrm>
          <a:prstGeom prst="ellipse">
            <a:avLst/>
          </a:prstGeom>
          <a:ln>
            <a:noFill/>
          </a:ln>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57429" y="418830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1001698" y="2438779"/>
            <a:ext cx="5514900" cy="2862322"/>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斗鸡是以善打善斗而著称的珍禽，又名打鸡、咬鸡、军鸡。两雄相遇或为争食，或为夺偶相互打斗时，可置生死于度外，战斗到最后一口气。是供竞赛和娱乐用的鸡品种。斗鸡游戏起源于亚洲。中国是世界上驯养斗鸡的古老国家之一。</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739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739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25" y="1693771"/>
            <a:ext cx="3515398" cy="3519379"/>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784" y="431586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873745" y="2845680"/>
            <a:ext cx="6197600" cy="1670778"/>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清明前后，春阳照临，春雨飞洒，种植树苗成活率高，成长快。因此，自古以来，我国就有清明植树的习惯。有人还把清明节叫作“植树节”。植树风俗一直流传至今。</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7" name="TextBox 3"/>
          <p:cNvSpPr txBox="1">
            <a:spLocks noChangeArrowheads="1"/>
          </p:cNvSpPr>
          <p:nvPr/>
        </p:nvSpPr>
        <p:spPr bwMode="auto">
          <a:xfrm>
            <a:off x="6183085" y="2012265"/>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植树</a:t>
            </a:r>
          </a:p>
        </p:txBody>
      </p:sp>
      <p:sp>
        <p:nvSpPr>
          <p:cNvPr id="8"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568" y="2176494"/>
            <a:ext cx="1988105" cy="2505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4519"/>
                                </p:stCondLst>
                                <p:childTnLst>
                                  <p:par>
                                    <p:cTn id="16" presetID="2" presetClass="entr" presetSubtype="8" fill="hold" grpId="0" nodeType="afterEffect" p14:presetBounceEnd="67000">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14:bounceEnd="67000">
                                          <p:cBhvr additive="base">
                                            <p:cTn id="18"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651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4519"/>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651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图片包含 蛋糕, 室内, 动物, 蜥蜴&#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0" y="3898380"/>
            <a:ext cx="12192000" cy="295961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92" y="387801"/>
            <a:ext cx="2012422" cy="75066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2878089" y="431502"/>
            <a:ext cx="837127" cy="663262"/>
          </a:xfrm>
          <a:prstGeom prst="rect">
            <a:avLst/>
          </a:prstGeom>
        </p:spPr>
      </p:pic>
      <p:pic>
        <p:nvPicPr>
          <p:cNvPr id="11"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6959" y="1396882"/>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906" y="129385"/>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2780023" y="586938"/>
            <a:ext cx="59211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中</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国</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二</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十</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四</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传</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统</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节</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气</a:t>
            </a:r>
          </a:p>
        </p:txBody>
      </p:sp>
      <p:sp>
        <p:nvSpPr>
          <p:cNvPr id="34" name="TextBox 3"/>
          <p:cNvSpPr txBox="1">
            <a:spLocks noChangeArrowheads="1"/>
          </p:cNvSpPr>
          <p:nvPr/>
        </p:nvSpPr>
        <p:spPr bwMode="auto">
          <a:xfrm>
            <a:off x="5172874" y="1787515"/>
            <a:ext cx="4241110" cy="544830"/>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rPr>
              <a:t>清明节来历</a:t>
            </a:r>
          </a:p>
        </p:txBody>
      </p:sp>
      <p:sp>
        <p:nvSpPr>
          <p:cNvPr id="35" name="TextBox 3"/>
          <p:cNvSpPr txBox="1">
            <a:spLocks noChangeArrowheads="1"/>
          </p:cNvSpPr>
          <p:nvPr/>
        </p:nvSpPr>
        <p:spPr bwMode="auto">
          <a:xfrm>
            <a:off x="4383756" y="1787515"/>
            <a:ext cx="568470" cy="544830"/>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noProof="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壹</a:t>
            </a:r>
            <a:endParaRPr kumimoji="0" lang="zh-CN"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36" name="TextBox 3"/>
          <p:cNvSpPr txBox="1">
            <a:spLocks noChangeArrowheads="1"/>
          </p:cNvSpPr>
          <p:nvPr/>
        </p:nvSpPr>
        <p:spPr bwMode="auto">
          <a:xfrm>
            <a:off x="5172874" y="2729129"/>
            <a:ext cx="4241110"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清明节的习俗</a:t>
            </a:r>
          </a:p>
        </p:txBody>
      </p:sp>
      <p:sp>
        <p:nvSpPr>
          <p:cNvPr id="37" name="TextBox 3"/>
          <p:cNvSpPr txBox="1">
            <a:spLocks noChangeArrowheads="1"/>
          </p:cNvSpPr>
          <p:nvPr/>
        </p:nvSpPr>
        <p:spPr bwMode="auto">
          <a:xfrm>
            <a:off x="4383756" y="2729129"/>
            <a:ext cx="568470" cy="544830"/>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noProof="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贰</a:t>
            </a:r>
            <a:endParaRPr kumimoji="0" lang="zh-CN"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38" name="TextBox 3"/>
          <p:cNvSpPr txBox="1">
            <a:spLocks noChangeArrowheads="1"/>
          </p:cNvSpPr>
          <p:nvPr/>
        </p:nvSpPr>
        <p:spPr bwMode="auto">
          <a:xfrm>
            <a:off x="5172874" y="3567470"/>
            <a:ext cx="4241110"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清明节的饮食</a:t>
            </a:r>
          </a:p>
        </p:txBody>
      </p:sp>
      <p:sp>
        <p:nvSpPr>
          <p:cNvPr id="39" name="TextBox 3"/>
          <p:cNvSpPr txBox="1">
            <a:spLocks noChangeArrowheads="1"/>
          </p:cNvSpPr>
          <p:nvPr/>
        </p:nvSpPr>
        <p:spPr bwMode="auto">
          <a:xfrm>
            <a:off x="4383756" y="3567470"/>
            <a:ext cx="568470" cy="544830"/>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noProof="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叁</a:t>
            </a:r>
            <a:endParaRPr kumimoji="0" lang="zh-CN"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40" name="TextBox 3"/>
          <p:cNvSpPr txBox="1">
            <a:spLocks noChangeArrowheads="1"/>
          </p:cNvSpPr>
          <p:nvPr/>
        </p:nvSpPr>
        <p:spPr bwMode="auto">
          <a:xfrm>
            <a:off x="5172874" y="4402323"/>
            <a:ext cx="4241110"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缅怀先烈领悟革命精神</a:t>
            </a:r>
          </a:p>
        </p:txBody>
      </p:sp>
      <p:sp>
        <p:nvSpPr>
          <p:cNvPr id="41" name="TextBox 3"/>
          <p:cNvSpPr txBox="1">
            <a:spLocks noChangeArrowheads="1"/>
          </p:cNvSpPr>
          <p:nvPr/>
        </p:nvSpPr>
        <p:spPr bwMode="auto">
          <a:xfrm>
            <a:off x="4383756" y="4402323"/>
            <a:ext cx="568470" cy="544830"/>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肆</a:t>
            </a:r>
            <a:endParaRPr kumimoji="0" lang="zh-CN"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
        <p:nvSpPr>
          <p:cNvPr id="2" name="文本框 1"/>
          <p:cNvSpPr txBox="1"/>
          <p:nvPr/>
        </p:nvSpPr>
        <p:spPr>
          <a:xfrm>
            <a:off x="2323310" y="1785022"/>
            <a:ext cx="1661993" cy="3228777"/>
          </a:xfrm>
          <a:prstGeom prst="rect">
            <a:avLst/>
          </a:prstGeom>
          <a:noFill/>
        </p:spPr>
        <p:txBody>
          <a:bodyPr vert="eaVert" wrap="square" rtlCol="0">
            <a:spAutoFit/>
          </a:bodyPr>
          <a:lstStyle/>
          <a:p>
            <a:pPr algn="dist"/>
            <a:r>
              <a:rPr lang="zh-CN" altLang="en-US" sz="9600" b="1" dirty="0">
                <a:solidFill>
                  <a:srgbClr val="89C3A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500"/>
                                </p:stCondLst>
                                <p:childTnLst>
                                  <p:par>
                                    <p:cTn id="9" presetID="2" presetClass="entr" presetSubtype="6" fill="hold" nodeType="after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14:presetBounceEnd="66000">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14" presetClass="entr" presetSubtype="10" fill="hold" grpId="0" nodeType="withEffect">
                                      <p:stCondLst>
                                        <p:cond delay="1600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4500"/>
                                </p:stCondLst>
                                <p:childTnLst>
                                  <p:par>
                                    <p:cTn id="27" presetID="2" presetClass="entr" presetSubtype="8" fill="hold" grpId="0" nodeType="afterEffect" p14:presetBounceEnd="67000">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14:bounceEnd="67000">
                                          <p:cBhvr additive="base">
                                            <p:cTn id="29" dur="2000" fill="hold"/>
                                            <p:tgtEl>
                                              <p:spTgt spid="34"/>
                                            </p:tgtEl>
                                            <p:attrNameLst>
                                              <p:attrName>ppt_x</p:attrName>
                                            </p:attrNameLst>
                                          </p:cBhvr>
                                          <p:tavLst>
                                            <p:tav tm="0">
                                              <p:val>
                                                <p:strVal val="0-#ppt_w/2"/>
                                              </p:val>
                                            </p:tav>
                                            <p:tav tm="100000">
                                              <p:val>
                                                <p:strVal val="#ppt_x"/>
                                              </p:val>
                                            </p:tav>
                                          </p:tavLst>
                                        </p:anim>
                                        <p:anim calcmode="lin" valueType="num" p14:bounceEnd="67000">
                                          <p:cBhvr additive="base">
                                            <p:cTn id="30" dur="2000" fill="hold"/>
                                            <p:tgtEl>
                                              <p:spTgt spid="34"/>
                                            </p:tgtEl>
                                            <p:attrNameLst>
                                              <p:attrName>ppt_y</p:attrName>
                                            </p:attrNameLst>
                                          </p:cBhvr>
                                          <p:tavLst>
                                            <p:tav tm="0">
                                              <p:val>
                                                <p:strVal val="#ppt_y"/>
                                              </p:val>
                                            </p:tav>
                                            <p:tav tm="100000">
                                              <p:val>
                                                <p:strVal val="#ppt_y"/>
                                              </p:val>
                                            </p:tav>
                                          </p:tavLst>
                                        </p:anim>
                                      </p:childTnLst>
                                    </p:cTn>
                                  </p:par>
                                </p:childTnLst>
                              </p:cTn>
                            </p:par>
                            <p:par>
                              <p:cTn id="31" fill="hold">
                                <p:stCondLst>
                                  <p:cond delay="6500"/>
                                </p:stCondLst>
                                <p:childTnLst>
                                  <p:par>
                                    <p:cTn id="32" presetID="2" presetClass="entr" presetSubtype="8" fill="hold" grpId="0" nodeType="afterEffect" p14:presetBounceEnd="67000">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14:bounceEnd="67000">
                                          <p:cBhvr additive="base">
                                            <p:cTn id="34" dur="2000" fill="hold"/>
                                            <p:tgtEl>
                                              <p:spTgt spid="35"/>
                                            </p:tgtEl>
                                            <p:attrNameLst>
                                              <p:attrName>ppt_x</p:attrName>
                                            </p:attrNameLst>
                                          </p:cBhvr>
                                          <p:tavLst>
                                            <p:tav tm="0">
                                              <p:val>
                                                <p:strVal val="0-#ppt_w/2"/>
                                              </p:val>
                                            </p:tav>
                                            <p:tav tm="100000">
                                              <p:val>
                                                <p:strVal val="#ppt_x"/>
                                              </p:val>
                                            </p:tav>
                                          </p:tavLst>
                                        </p:anim>
                                        <p:anim calcmode="lin" valueType="num" p14:bounceEnd="67000">
                                          <p:cBhvr additive="base">
                                            <p:cTn id="35" dur="2000" fill="hold"/>
                                            <p:tgtEl>
                                              <p:spTgt spid="35"/>
                                            </p:tgtEl>
                                            <p:attrNameLst>
                                              <p:attrName>ppt_y</p:attrName>
                                            </p:attrNameLst>
                                          </p:cBhvr>
                                          <p:tavLst>
                                            <p:tav tm="0">
                                              <p:val>
                                                <p:strVal val="#ppt_y"/>
                                              </p:val>
                                            </p:tav>
                                            <p:tav tm="100000">
                                              <p:val>
                                                <p:strVal val="#ppt_y"/>
                                              </p:val>
                                            </p:tav>
                                          </p:tavLst>
                                        </p:anim>
                                      </p:childTnLst>
                                    </p:cTn>
                                  </p:par>
                                </p:childTnLst>
                              </p:cTn>
                            </p:par>
                            <p:par>
                              <p:cTn id="36" fill="hold">
                                <p:stCondLst>
                                  <p:cond delay="8500"/>
                                </p:stCondLst>
                                <p:childTnLst>
                                  <p:par>
                                    <p:cTn id="37" presetID="2" presetClass="entr" presetSubtype="8" fill="hold" grpId="0" nodeType="afterEffect" p14:presetBounceEnd="67000">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14:bounceEnd="67000">
                                          <p:cBhvr additive="base">
                                            <p:cTn id="39" dur="2000" fill="hold"/>
                                            <p:tgtEl>
                                              <p:spTgt spid="36"/>
                                            </p:tgtEl>
                                            <p:attrNameLst>
                                              <p:attrName>ppt_x</p:attrName>
                                            </p:attrNameLst>
                                          </p:cBhvr>
                                          <p:tavLst>
                                            <p:tav tm="0">
                                              <p:val>
                                                <p:strVal val="0-#ppt_w/2"/>
                                              </p:val>
                                            </p:tav>
                                            <p:tav tm="100000">
                                              <p:val>
                                                <p:strVal val="#ppt_x"/>
                                              </p:val>
                                            </p:tav>
                                          </p:tavLst>
                                        </p:anim>
                                        <p:anim calcmode="lin" valueType="num" p14:bounceEnd="67000">
                                          <p:cBhvr additive="base">
                                            <p:cTn id="40" dur="2000" fill="hold"/>
                                            <p:tgtEl>
                                              <p:spTgt spid="36"/>
                                            </p:tgtEl>
                                            <p:attrNameLst>
                                              <p:attrName>ppt_y</p:attrName>
                                            </p:attrNameLst>
                                          </p:cBhvr>
                                          <p:tavLst>
                                            <p:tav tm="0">
                                              <p:val>
                                                <p:strVal val="#ppt_y"/>
                                              </p:val>
                                            </p:tav>
                                            <p:tav tm="100000">
                                              <p:val>
                                                <p:strVal val="#ppt_y"/>
                                              </p:val>
                                            </p:tav>
                                          </p:tavLst>
                                        </p:anim>
                                      </p:childTnLst>
                                    </p:cTn>
                                  </p:par>
                                </p:childTnLst>
                              </p:cTn>
                            </p:par>
                            <p:par>
                              <p:cTn id="41" fill="hold">
                                <p:stCondLst>
                                  <p:cond delay="10500"/>
                                </p:stCondLst>
                                <p:childTnLst>
                                  <p:par>
                                    <p:cTn id="42" presetID="2" presetClass="entr" presetSubtype="8" fill="hold" grpId="0" nodeType="afterEffect" p14:presetBounceEnd="67000">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14:bounceEnd="67000">
                                          <p:cBhvr additive="base">
                                            <p:cTn id="44" dur="2000" fill="hold"/>
                                            <p:tgtEl>
                                              <p:spTgt spid="37"/>
                                            </p:tgtEl>
                                            <p:attrNameLst>
                                              <p:attrName>ppt_x</p:attrName>
                                            </p:attrNameLst>
                                          </p:cBhvr>
                                          <p:tavLst>
                                            <p:tav tm="0">
                                              <p:val>
                                                <p:strVal val="0-#ppt_w/2"/>
                                              </p:val>
                                            </p:tav>
                                            <p:tav tm="100000">
                                              <p:val>
                                                <p:strVal val="#ppt_x"/>
                                              </p:val>
                                            </p:tav>
                                          </p:tavLst>
                                        </p:anim>
                                        <p:anim calcmode="lin" valueType="num" p14:bounceEnd="67000">
                                          <p:cBhvr additive="base">
                                            <p:cTn id="45" dur="2000" fill="hold"/>
                                            <p:tgtEl>
                                              <p:spTgt spid="37"/>
                                            </p:tgtEl>
                                            <p:attrNameLst>
                                              <p:attrName>ppt_y</p:attrName>
                                            </p:attrNameLst>
                                          </p:cBhvr>
                                          <p:tavLst>
                                            <p:tav tm="0">
                                              <p:val>
                                                <p:strVal val="#ppt_y"/>
                                              </p:val>
                                            </p:tav>
                                            <p:tav tm="100000">
                                              <p:val>
                                                <p:strVal val="#ppt_y"/>
                                              </p:val>
                                            </p:tav>
                                          </p:tavLst>
                                        </p:anim>
                                      </p:childTnLst>
                                    </p:cTn>
                                  </p:par>
                                </p:childTnLst>
                              </p:cTn>
                            </p:par>
                            <p:par>
                              <p:cTn id="46" fill="hold">
                                <p:stCondLst>
                                  <p:cond delay="12500"/>
                                </p:stCondLst>
                                <p:childTnLst>
                                  <p:par>
                                    <p:cTn id="47" presetID="2" presetClass="entr" presetSubtype="8" fill="hold" grpId="0" nodeType="afterEffect" p14:presetBounceEnd="67000">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14:bounceEnd="67000">
                                          <p:cBhvr additive="base">
                                            <p:cTn id="49" dur="2000" fill="hold"/>
                                            <p:tgtEl>
                                              <p:spTgt spid="38"/>
                                            </p:tgtEl>
                                            <p:attrNameLst>
                                              <p:attrName>ppt_x</p:attrName>
                                            </p:attrNameLst>
                                          </p:cBhvr>
                                          <p:tavLst>
                                            <p:tav tm="0">
                                              <p:val>
                                                <p:strVal val="0-#ppt_w/2"/>
                                              </p:val>
                                            </p:tav>
                                            <p:tav tm="100000">
                                              <p:val>
                                                <p:strVal val="#ppt_x"/>
                                              </p:val>
                                            </p:tav>
                                          </p:tavLst>
                                        </p:anim>
                                        <p:anim calcmode="lin" valueType="num" p14:bounceEnd="67000">
                                          <p:cBhvr additive="base">
                                            <p:cTn id="50" dur="2000" fill="hold"/>
                                            <p:tgtEl>
                                              <p:spTgt spid="38"/>
                                            </p:tgtEl>
                                            <p:attrNameLst>
                                              <p:attrName>ppt_y</p:attrName>
                                            </p:attrNameLst>
                                          </p:cBhvr>
                                          <p:tavLst>
                                            <p:tav tm="0">
                                              <p:val>
                                                <p:strVal val="#ppt_y"/>
                                              </p:val>
                                            </p:tav>
                                            <p:tav tm="100000">
                                              <p:val>
                                                <p:strVal val="#ppt_y"/>
                                              </p:val>
                                            </p:tav>
                                          </p:tavLst>
                                        </p:anim>
                                      </p:childTnLst>
                                    </p:cTn>
                                  </p:par>
                                </p:childTnLst>
                              </p:cTn>
                            </p:par>
                            <p:par>
                              <p:cTn id="51" fill="hold">
                                <p:stCondLst>
                                  <p:cond delay="14500"/>
                                </p:stCondLst>
                                <p:childTnLst>
                                  <p:par>
                                    <p:cTn id="52" presetID="2" presetClass="entr" presetSubtype="8" fill="hold" grpId="0" nodeType="afterEffect" p14:presetBounceEnd="67000">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14:bounceEnd="67000">
                                          <p:cBhvr additive="base">
                                            <p:cTn id="54" dur="2000" fill="hold"/>
                                            <p:tgtEl>
                                              <p:spTgt spid="39"/>
                                            </p:tgtEl>
                                            <p:attrNameLst>
                                              <p:attrName>ppt_x</p:attrName>
                                            </p:attrNameLst>
                                          </p:cBhvr>
                                          <p:tavLst>
                                            <p:tav tm="0">
                                              <p:val>
                                                <p:strVal val="0-#ppt_w/2"/>
                                              </p:val>
                                            </p:tav>
                                            <p:tav tm="100000">
                                              <p:val>
                                                <p:strVal val="#ppt_x"/>
                                              </p:val>
                                            </p:tav>
                                          </p:tavLst>
                                        </p:anim>
                                        <p:anim calcmode="lin" valueType="num" p14:bounceEnd="67000">
                                          <p:cBhvr additive="base">
                                            <p:cTn id="55" dur="2000" fill="hold"/>
                                            <p:tgtEl>
                                              <p:spTgt spid="39"/>
                                            </p:tgtEl>
                                            <p:attrNameLst>
                                              <p:attrName>ppt_y</p:attrName>
                                            </p:attrNameLst>
                                          </p:cBhvr>
                                          <p:tavLst>
                                            <p:tav tm="0">
                                              <p:val>
                                                <p:strVal val="#ppt_y"/>
                                              </p:val>
                                            </p:tav>
                                            <p:tav tm="100000">
                                              <p:val>
                                                <p:strVal val="#ppt_y"/>
                                              </p:val>
                                            </p:tav>
                                          </p:tavLst>
                                        </p:anim>
                                      </p:childTnLst>
                                    </p:cTn>
                                  </p:par>
                                </p:childTnLst>
                              </p:cTn>
                            </p:par>
                            <p:par>
                              <p:cTn id="56" fill="hold">
                                <p:stCondLst>
                                  <p:cond delay="16500"/>
                                </p:stCondLst>
                                <p:childTnLst>
                                  <p:par>
                                    <p:cTn id="57" presetID="2" presetClass="entr" presetSubtype="8" fill="hold" grpId="0" nodeType="afterEffect" p14:presetBounceEnd="67000">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14:bounceEnd="67000">
                                          <p:cBhvr additive="base">
                                            <p:cTn id="59" dur="2000" fill="hold"/>
                                            <p:tgtEl>
                                              <p:spTgt spid="40"/>
                                            </p:tgtEl>
                                            <p:attrNameLst>
                                              <p:attrName>ppt_x</p:attrName>
                                            </p:attrNameLst>
                                          </p:cBhvr>
                                          <p:tavLst>
                                            <p:tav tm="0">
                                              <p:val>
                                                <p:strVal val="0-#ppt_w/2"/>
                                              </p:val>
                                            </p:tav>
                                            <p:tav tm="100000">
                                              <p:val>
                                                <p:strVal val="#ppt_x"/>
                                              </p:val>
                                            </p:tav>
                                          </p:tavLst>
                                        </p:anim>
                                        <p:anim calcmode="lin" valueType="num" p14:bounceEnd="67000">
                                          <p:cBhvr additive="base">
                                            <p:cTn id="60" dur="2000" fill="hold"/>
                                            <p:tgtEl>
                                              <p:spTgt spid="40"/>
                                            </p:tgtEl>
                                            <p:attrNameLst>
                                              <p:attrName>ppt_y</p:attrName>
                                            </p:attrNameLst>
                                          </p:cBhvr>
                                          <p:tavLst>
                                            <p:tav tm="0">
                                              <p:val>
                                                <p:strVal val="#ppt_y"/>
                                              </p:val>
                                            </p:tav>
                                            <p:tav tm="100000">
                                              <p:val>
                                                <p:strVal val="#ppt_y"/>
                                              </p:val>
                                            </p:tav>
                                          </p:tavLst>
                                        </p:anim>
                                      </p:childTnLst>
                                    </p:cTn>
                                  </p:par>
                                </p:childTnLst>
                              </p:cTn>
                            </p:par>
                            <p:par>
                              <p:cTn id="61" fill="hold">
                                <p:stCondLst>
                                  <p:cond delay="18500"/>
                                </p:stCondLst>
                                <p:childTnLst>
                                  <p:par>
                                    <p:cTn id="62" presetID="2" presetClass="entr" presetSubtype="8" fill="hold" grpId="0" nodeType="afterEffect" p14:presetBounceEnd="67000">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14:bounceEnd="67000">
                                          <p:cBhvr additive="base">
                                            <p:cTn id="64" dur="2000" fill="hold"/>
                                            <p:tgtEl>
                                              <p:spTgt spid="41"/>
                                            </p:tgtEl>
                                            <p:attrNameLst>
                                              <p:attrName>ppt_x</p:attrName>
                                            </p:attrNameLst>
                                          </p:cBhvr>
                                          <p:tavLst>
                                            <p:tav tm="0">
                                              <p:val>
                                                <p:strVal val="0-#ppt_w/2"/>
                                              </p:val>
                                            </p:tav>
                                            <p:tav tm="100000">
                                              <p:val>
                                                <p:strVal val="#ppt_x"/>
                                              </p:val>
                                            </p:tav>
                                          </p:tavLst>
                                        </p:anim>
                                        <p:anim calcmode="lin" valueType="num" p14:bounceEnd="67000">
                                          <p:cBhvr additive="base">
                                            <p:cTn id="65" dur="2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animBg="1"/>
          <p:bldP spid="35" grpId="0" animBg="1"/>
          <p:bldP spid="36" grpId="0" animBg="1"/>
          <p:bldP spid="37" grpId="0" animBg="1"/>
          <p:bldP spid="38" grpId="0" animBg="1"/>
          <p:bldP spid="39" grpId="0" animBg="1"/>
          <p:bldP spid="40" grpId="0" animBg="1"/>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500"/>
                                </p:stCondLst>
                                <p:childTnLst>
                                  <p:par>
                                    <p:cTn id="9" presetID="2" presetClass="entr" presetSubtype="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14" presetClass="entr" presetSubtype="10" fill="hold" grpId="0" nodeType="withEffect">
                                      <p:stCondLst>
                                        <p:cond delay="1600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4500"/>
                                </p:stCondLst>
                                <p:childTnLst>
                                  <p:par>
                                    <p:cTn id="27" presetID="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2000" fill="hold"/>
                                            <p:tgtEl>
                                              <p:spTgt spid="34"/>
                                            </p:tgtEl>
                                            <p:attrNameLst>
                                              <p:attrName>ppt_x</p:attrName>
                                            </p:attrNameLst>
                                          </p:cBhvr>
                                          <p:tavLst>
                                            <p:tav tm="0">
                                              <p:val>
                                                <p:strVal val="0-#ppt_w/2"/>
                                              </p:val>
                                            </p:tav>
                                            <p:tav tm="100000">
                                              <p:val>
                                                <p:strVal val="#ppt_x"/>
                                              </p:val>
                                            </p:tav>
                                          </p:tavLst>
                                        </p:anim>
                                        <p:anim calcmode="lin" valueType="num">
                                          <p:cBhvr additive="base">
                                            <p:cTn id="30" dur="2000" fill="hold"/>
                                            <p:tgtEl>
                                              <p:spTgt spid="34"/>
                                            </p:tgtEl>
                                            <p:attrNameLst>
                                              <p:attrName>ppt_y</p:attrName>
                                            </p:attrNameLst>
                                          </p:cBhvr>
                                          <p:tavLst>
                                            <p:tav tm="0">
                                              <p:val>
                                                <p:strVal val="#ppt_y"/>
                                              </p:val>
                                            </p:tav>
                                            <p:tav tm="100000">
                                              <p:val>
                                                <p:strVal val="#ppt_y"/>
                                              </p:val>
                                            </p:tav>
                                          </p:tavLst>
                                        </p:anim>
                                      </p:childTnLst>
                                    </p:cTn>
                                  </p:par>
                                </p:childTnLst>
                              </p:cTn>
                            </p:par>
                            <p:par>
                              <p:cTn id="31" fill="hold">
                                <p:stCondLst>
                                  <p:cond delay="6500"/>
                                </p:stCondLst>
                                <p:childTnLst>
                                  <p:par>
                                    <p:cTn id="32" presetID="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2000" fill="hold"/>
                                            <p:tgtEl>
                                              <p:spTgt spid="35"/>
                                            </p:tgtEl>
                                            <p:attrNameLst>
                                              <p:attrName>ppt_x</p:attrName>
                                            </p:attrNameLst>
                                          </p:cBhvr>
                                          <p:tavLst>
                                            <p:tav tm="0">
                                              <p:val>
                                                <p:strVal val="0-#ppt_w/2"/>
                                              </p:val>
                                            </p:tav>
                                            <p:tav tm="100000">
                                              <p:val>
                                                <p:strVal val="#ppt_x"/>
                                              </p:val>
                                            </p:tav>
                                          </p:tavLst>
                                        </p:anim>
                                        <p:anim calcmode="lin" valueType="num">
                                          <p:cBhvr additive="base">
                                            <p:cTn id="35" dur="2000" fill="hold"/>
                                            <p:tgtEl>
                                              <p:spTgt spid="35"/>
                                            </p:tgtEl>
                                            <p:attrNameLst>
                                              <p:attrName>ppt_y</p:attrName>
                                            </p:attrNameLst>
                                          </p:cBhvr>
                                          <p:tavLst>
                                            <p:tav tm="0">
                                              <p:val>
                                                <p:strVal val="#ppt_y"/>
                                              </p:val>
                                            </p:tav>
                                            <p:tav tm="100000">
                                              <p:val>
                                                <p:strVal val="#ppt_y"/>
                                              </p:val>
                                            </p:tav>
                                          </p:tavLst>
                                        </p:anim>
                                      </p:childTnLst>
                                    </p:cTn>
                                  </p:par>
                                </p:childTnLst>
                              </p:cTn>
                            </p:par>
                            <p:par>
                              <p:cTn id="36" fill="hold">
                                <p:stCondLst>
                                  <p:cond delay="8500"/>
                                </p:stCondLst>
                                <p:childTnLst>
                                  <p:par>
                                    <p:cTn id="37" presetID="2" presetClass="entr" presetSubtype="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2000" fill="hold"/>
                                            <p:tgtEl>
                                              <p:spTgt spid="36"/>
                                            </p:tgtEl>
                                            <p:attrNameLst>
                                              <p:attrName>ppt_x</p:attrName>
                                            </p:attrNameLst>
                                          </p:cBhvr>
                                          <p:tavLst>
                                            <p:tav tm="0">
                                              <p:val>
                                                <p:strVal val="0-#ppt_w/2"/>
                                              </p:val>
                                            </p:tav>
                                            <p:tav tm="100000">
                                              <p:val>
                                                <p:strVal val="#ppt_x"/>
                                              </p:val>
                                            </p:tav>
                                          </p:tavLst>
                                        </p:anim>
                                        <p:anim calcmode="lin" valueType="num">
                                          <p:cBhvr additive="base">
                                            <p:cTn id="40" dur="2000" fill="hold"/>
                                            <p:tgtEl>
                                              <p:spTgt spid="36"/>
                                            </p:tgtEl>
                                            <p:attrNameLst>
                                              <p:attrName>ppt_y</p:attrName>
                                            </p:attrNameLst>
                                          </p:cBhvr>
                                          <p:tavLst>
                                            <p:tav tm="0">
                                              <p:val>
                                                <p:strVal val="#ppt_y"/>
                                              </p:val>
                                            </p:tav>
                                            <p:tav tm="100000">
                                              <p:val>
                                                <p:strVal val="#ppt_y"/>
                                              </p:val>
                                            </p:tav>
                                          </p:tavLst>
                                        </p:anim>
                                      </p:childTnLst>
                                    </p:cTn>
                                  </p:par>
                                </p:childTnLst>
                              </p:cTn>
                            </p:par>
                            <p:par>
                              <p:cTn id="41" fill="hold">
                                <p:stCondLst>
                                  <p:cond delay="10500"/>
                                </p:stCondLst>
                                <p:childTnLst>
                                  <p:par>
                                    <p:cTn id="42" presetID="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2000" fill="hold"/>
                                            <p:tgtEl>
                                              <p:spTgt spid="37"/>
                                            </p:tgtEl>
                                            <p:attrNameLst>
                                              <p:attrName>ppt_x</p:attrName>
                                            </p:attrNameLst>
                                          </p:cBhvr>
                                          <p:tavLst>
                                            <p:tav tm="0">
                                              <p:val>
                                                <p:strVal val="0-#ppt_w/2"/>
                                              </p:val>
                                            </p:tav>
                                            <p:tav tm="100000">
                                              <p:val>
                                                <p:strVal val="#ppt_x"/>
                                              </p:val>
                                            </p:tav>
                                          </p:tavLst>
                                        </p:anim>
                                        <p:anim calcmode="lin" valueType="num">
                                          <p:cBhvr additive="base">
                                            <p:cTn id="45" dur="2000" fill="hold"/>
                                            <p:tgtEl>
                                              <p:spTgt spid="37"/>
                                            </p:tgtEl>
                                            <p:attrNameLst>
                                              <p:attrName>ppt_y</p:attrName>
                                            </p:attrNameLst>
                                          </p:cBhvr>
                                          <p:tavLst>
                                            <p:tav tm="0">
                                              <p:val>
                                                <p:strVal val="#ppt_y"/>
                                              </p:val>
                                            </p:tav>
                                            <p:tav tm="100000">
                                              <p:val>
                                                <p:strVal val="#ppt_y"/>
                                              </p:val>
                                            </p:tav>
                                          </p:tavLst>
                                        </p:anim>
                                      </p:childTnLst>
                                    </p:cTn>
                                  </p:par>
                                </p:childTnLst>
                              </p:cTn>
                            </p:par>
                            <p:par>
                              <p:cTn id="46" fill="hold">
                                <p:stCondLst>
                                  <p:cond delay="12500"/>
                                </p:stCondLst>
                                <p:childTnLst>
                                  <p:par>
                                    <p:cTn id="47" presetID="2" presetClass="entr" presetSubtype="8"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2000" fill="hold"/>
                                            <p:tgtEl>
                                              <p:spTgt spid="38"/>
                                            </p:tgtEl>
                                            <p:attrNameLst>
                                              <p:attrName>ppt_x</p:attrName>
                                            </p:attrNameLst>
                                          </p:cBhvr>
                                          <p:tavLst>
                                            <p:tav tm="0">
                                              <p:val>
                                                <p:strVal val="0-#ppt_w/2"/>
                                              </p:val>
                                            </p:tav>
                                            <p:tav tm="100000">
                                              <p:val>
                                                <p:strVal val="#ppt_x"/>
                                              </p:val>
                                            </p:tav>
                                          </p:tavLst>
                                        </p:anim>
                                        <p:anim calcmode="lin" valueType="num">
                                          <p:cBhvr additive="base">
                                            <p:cTn id="50" dur="2000" fill="hold"/>
                                            <p:tgtEl>
                                              <p:spTgt spid="38"/>
                                            </p:tgtEl>
                                            <p:attrNameLst>
                                              <p:attrName>ppt_y</p:attrName>
                                            </p:attrNameLst>
                                          </p:cBhvr>
                                          <p:tavLst>
                                            <p:tav tm="0">
                                              <p:val>
                                                <p:strVal val="#ppt_y"/>
                                              </p:val>
                                            </p:tav>
                                            <p:tav tm="100000">
                                              <p:val>
                                                <p:strVal val="#ppt_y"/>
                                              </p:val>
                                            </p:tav>
                                          </p:tavLst>
                                        </p:anim>
                                      </p:childTnLst>
                                    </p:cTn>
                                  </p:par>
                                </p:childTnLst>
                              </p:cTn>
                            </p:par>
                            <p:par>
                              <p:cTn id="51" fill="hold">
                                <p:stCondLst>
                                  <p:cond delay="14500"/>
                                </p:stCondLst>
                                <p:childTnLst>
                                  <p:par>
                                    <p:cTn id="52" presetID="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2000" fill="hold"/>
                                            <p:tgtEl>
                                              <p:spTgt spid="39"/>
                                            </p:tgtEl>
                                            <p:attrNameLst>
                                              <p:attrName>ppt_x</p:attrName>
                                            </p:attrNameLst>
                                          </p:cBhvr>
                                          <p:tavLst>
                                            <p:tav tm="0">
                                              <p:val>
                                                <p:strVal val="0-#ppt_w/2"/>
                                              </p:val>
                                            </p:tav>
                                            <p:tav tm="100000">
                                              <p:val>
                                                <p:strVal val="#ppt_x"/>
                                              </p:val>
                                            </p:tav>
                                          </p:tavLst>
                                        </p:anim>
                                        <p:anim calcmode="lin" valueType="num">
                                          <p:cBhvr additive="base">
                                            <p:cTn id="55" dur="2000" fill="hold"/>
                                            <p:tgtEl>
                                              <p:spTgt spid="39"/>
                                            </p:tgtEl>
                                            <p:attrNameLst>
                                              <p:attrName>ppt_y</p:attrName>
                                            </p:attrNameLst>
                                          </p:cBhvr>
                                          <p:tavLst>
                                            <p:tav tm="0">
                                              <p:val>
                                                <p:strVal val="#ppt_y"/>
                                              </p:val>
                                            </p:tav>
                                            <p:tav tm="100000">
                                              <p:val>
                                                <p:strVal val="#ppt_y"/>
                                              </p:val>
                                            </p:tav>
                                          </p:tavLst>
                                        </p:anim>
                                      </p:childTnLst>
                                    </p:cTn>
                                  </p:par>
                                </p:childTnLst>
                              </p:cTn>
                            </p:par>
                            <p:par>
                              <p:cTn id="56" fill="hold">
                                <p:stCondLst>
                                  <p:cond delay="16500"/>
                                </p:stCondLst>
                                <p:childTnLst>
                                  <p:par>
                                    <p:cTn id="57" presetID="2" presetClass="entr" presetSubtype="8"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2000" fill="hold"/>
                                            <p:tgtEl>
                                              <p:spTgt spid="40"/>
                                            </p:tgtEl>
                                            <p:attrNameLst>
                                              <p:attrName>ppt_x</p:attrName>
                                            </p:attrNameLst>
                                          </p:cBhvr>
                                          <p:tavLst>
                                            <p:tav tm="0">
                                              <p:val>
                                                <p:strVal val="0-#ppt_w/2"/>
                                              </p:val>
                                            </p:tav>
                                            <p:tav tm="100000">
                                              <p:val>
                                                <p:strVal val="#ppt_x"/>
                                              </p:val>
                                            </p:tav>
                                          </p:tavLst>
                                        </p:anim>
                                        <p:anim calcmode="lin" valueType="num">
                                          <p:cBhvr additive="base">
                                            <p:cTn id="60" dur="2000" fill="hold"/>
                                            <p:tgtEl>
                                              <p:spTgt spid="40"/>
                                            </p:tgtEl>
                                            <p:attrNameLst>
                                              <p:attrName>ppt_y</p:attrName>
                                            </p:attrNameLst>
                                          </p:cBhvr>
                                          <p:tavLst>
                                            <p:tav tm="0">
                                              <p:val>
                                                <p:strVal val="#ppt_y"/>
                                              </p:val>
                                            </p:tav>
                                            <p:tav tm="100000">
                                              <p:val>
                                                <p:strVal val="#ppt_y"/>
                                              </p:val>
                                            </p:tav>
                                          </p:tavLst>
                                        </p:anim>
                                      </p:childTnLst>
                                    </p:cTn>
                                  </p:par>
                                </p:childTnLst>
                              </p:cTn>
                            </p:par>
                            <p:par>
                              <p:cTn id="61" fill="hold">
                                <p:stCondLst>
                                  <p:cond delay="18500"/>
                                </p:stCondLst>
                                <p:childTnLst>
                                  <p:par>
                                    <p:cTn id="62" presetID="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2000" fill="hold"/>
                                            <p:tgtEl>
                                              <p:spTgt spid="41"/>
                                            </p:tgtEl>
                                            <p:attrNameLst>
                                              <p:attrName>ppt_x</p:attrName>
                                            </p:attrNameLst>
                                          </p:cBhvr>
                                          <p:tavLst>
                                            <p:tav tm="0">
                                              <p:val>
                                                <p:strVal val="0-#ppt_w/2"/>
                                              </p:val>
                                            </p:tav>
                                            <p:tav tm="100000">
                                              <p:val>
                                                <p:strVal val="#ppt_x"/>
                                              </p:val>
                                            </p:tav>
                                          </p:tavLst>
                                        </p:anim>
                                        <p:anim calcmode="lin" valueType="num">
                                          <p:cBhvr additive="base">
                                            <p:cTn id="65" dur="2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animBg="1"/>
          <p:bldP spid="35" grpId="0" animBg="1"/>
          <p:bldP spid="36" grpId="0" animBg="1"/>
          <p:bldP spid="37" grpId="0" animBg="1"/>
          <p:bldP spid="38" grpId="0" animBg="1"/>
          <p:bldP spid="39" grpId="0" animBg="1"/>
          <p:bldP spid="40" grpId="0" animBg="1"/>
          <p:bldP spid="41"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图片包含 蛋糕, 室内, 动物, 蜥蜴&#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0" y="3898380"/>
            <a:ext cx="12192000" cy="295961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92" y="387801"/>
            <a:ext cx="2012422" cy="75066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2878089" y="431502"/>
            <a:ext cx="837127" cy="663262"/>
          </a:xfrm>
          <a:prstGeom prst="rect">
            <a:avLst/>
          </a:prstGeom>
        </p:spPr>
      </p:pic>
      <p:pic>
        <p:nvPicPr>
          <p:cNvPr id="11"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6959" y="1396882"/>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906" y="129385"/>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2780023" y="586938"/>
            <a:ext cx="59211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中</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国</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二</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十</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四</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传</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统</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节</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气</a:t>
            </a:r>
          </a:p>
        </p:txBody>
      </p:sp>
      <p:sp>
        <p:nvSpPr>
          <p:cNvPr id="17" name="TextBox 3"/>
          <p:cNvSpPr txBox="1">
            <a:spLocks noChangeArrowheads="1"/>
          </p:cNvSpPr>
          <p:nvPr/>
        </p:nvSpPr>
        <p:spPr bwMode="auto">
          <a:xfrm>
            <a:off x="2278744" y="3243381"/>
            <a:ext cx="7634512" cy="1634490"/>
          </a:xfrm>
          <a:prstGeom prst="roundRect">
            <a:avLst/>
          </a:prstGeom>
          <a:noFill/>
          <a:ln>
            <a:noFill/>
          </a:ln>
        </p:spPr>
        <p:txBody>
          <a:bodyPr wrap="square" lIns="0" tIns="0" rIns="0" bIns="0">
            <a:spAutoFit/>
          </a:bodyPr>
          <a:lstStyle/>
          <a:p>
            <a:pPr lvl="0" algn="ctr">
              <a:defRPr/>
            </a:pPr>
            <a:r>
              <a:rPr lang="zh-CN" altLang="en-US" sz="9600" dirty="0">
                <a:solidFill>
                  <a:srgbClr val="89C3A8"/>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清明节的饮食</a:t>
            </a:r>
          </a:p>
        </p:txBody>
      </p:sp>
      <p:sp>
        <p:nvSpPr>
          <p:cNvPr id="18" name="TextBox 3"/>
          <p:cNvSpPr txBox="1">
            <a:spLocks noChangeArrowheads="1"/>
          </p:cNvSpPr>
          <p:nvPr/>
        </p:nvSpPr>
        <p:spPr bwMode="auto">
          <a:xfrm>
            <a:off x="5453723" y="1929671"/>
            <a:ext cx="1284514" cy="1123712"/>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noProof="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叁</a:t>
            </a:r>
            <a:endParaRPr kumimoji="0" lang="zh-CN" altLang="en-US" sz="66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 presetClass="entr" presetSubtype="6" fill="hold" nodeType="withEffect" p14:presetBounceEnd="66000">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14:bounceEnd="66000">
                                          <p:cBhvr additive="base">
                                            <p:cTn id="10"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1" dur="1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14:presetBounceEnd="66000">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14:bounceEnd="66000">
                                          <p:cBhvr additive="base">
                                            <p:cTn id="14"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5" dur="1500" fill="hold"/>
                                            <p:tgtEl>
                                              <p:spTgt spid="11"/>
                                            </p:tgtEl>
                                            <p:attrNameLst>
                                              <p:attrName>ppt_y</p:attrName>
                                            </p:attrNameLst>
                                          </p:cBhvr>
                                          <p:tavLst>
                                            <p:tav tm="0">
                                              <p:val>
                                                <p:strVal val="1+#ppt_h/2"/>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grpId="0" nodeType="withEffect" p14:presetBounceEnd="67000">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14:bounceEnd="67000">
                                          <p:cBhvr additive="base">
                                            <p:cTn id="26" dur="2000" fill="hold"/>
                                            <p:tgtEl>
                                              <p:spTgt spid="17"/>
                                            </p:tgtEl>
                                            <p:attrNameLst>
                                              <p:attrName>ppt_x</p:attrName>
                                            </p:attrNameLst>
                                          </p:cBhvr>
                                          <p:tavLst>
                                            <p:tav tm="0">
                                              <p:val>
                                                <p:strVal val="0-#ppt_w/2"/>
                                              </p:val>
                                            </p:tav>
                                            <p:tav tm="100000">
                                              <p:val>
                                                <p:strVal val="#ppt_x"/>
                                              </p:val>
                                            </p:tav>
                                          </p:tavLst>
                                        </p:anim>
                                        <p:anim calcmode="lin" valueType="num" p14:bounceEnd="67000">
                                          <p:cBhvr additive="base">
                                            <p:cTn id="27" dur="20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14:presetBounceEnd="67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67000">
                                          <p:cBhvr additive="base">
                                            <p:cTn id="30" dur="200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3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 presetClass="entr" presetSubtype="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500" fill="hold"/>
                                            <p:tgtEl>
                                              <p:spTgt spid="12"/>
                                            </p:tgtEl>
                                            <p:attrNameLst>
                                              <p:attrName>ppt_x</p:attrName>
                                            </p:attrNameLst>
                                          </p:cBhvr>
                                          <p:tavLst>
                                            <p:tav tm="0">
                                              <p:val>
                                                <p:strVal val="1+#ppt_w/2"/>
                                              </p:val>
                                            </p:tav>
                                            <p:tav tm="100000">
                                              <p:val>
                                                <p:strVal val="#ppt_x"/>
                                              </p:val>
                                            </p:tav>
                                          </p:tavLst>
                                        </p:anim>
                                        <p:anim calcmode="lin" valueType="num">
                                          <p:cBhvr additive="base">
                                            <p:cTn id="11" dur="1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500" fill="hold"/>
                                            <p:tgtEl>
                                              <p:spTgt spid="11"/>
                                            </p:tgtEl>
                                            <p:attrNameLst>
                                              <p:attrName>ppt_x</p:attrName>
                                            </p:attrNameLst>
                                          </p:cBhvr>
                                          <p:tavLst>
                                            <p:tav tm="0">
                                              <p:val>
                                                <p:strVal val="1+#ppt_w/2"/>
                                              </p:val>
                                            </p:tav>
                                            <p:tav tm="100000">
                                              <p:val>
                                                <p:strVal val="#ppt_x"/>
                                              </p:val>
                                            </p:tav>
                                          </p:tavLst>
                                        </p:anim>
                                        <p:anim calcmode="lin" valueType="num">
                                          <p:cBhvr additive="base">
                                            <p:cTn id="15" dur="1500" fill="hold"/>
                                            <p:tgtEl>
                                              <p:spTgt spid="11"/>
                                            </p:tgtEl>
                                            <p:attrNameLst>
                                              <p:attrName>ppt_y</p:attrName>
                                            </p:attrNameLst>
                                          </p:cBhvr>
                                          <p:tavLst>
                                            <p:tav tm="0">
                                              <p:val>
                                                <p:strVal val="1+#ppt_h/2"/>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000" fill="hold"/>
                                            <p:tgtEl>
                                              <p:spTgt spid="17"/>
                                            </p:tgtEl>
                                            <p:attrNameLst>
                                              <p:attrName>ppt_x</p:attrName>
                                            </p:attrNameLst>
                                          </p:cBhvr>
                                          <p:tavLst>
                                            <p:tav tm="0">
                                              <p:val>
                                                <p:strVal val="0-#ppt_w/2"/>
                                              </p:val>
                                            </p:tav>
                                            <p:tav tm="100000">
                                              <p:val>
                                                <p:strVal val="#ppt_x"/>
                                              </p:val>
                                            </p:tav>
                                          </p:tavLst>
                                        </p:anim>
                                        <p:anim calcmode="lin" valueType="num">
                                          <p:cBhvr additive="base">
                                            <p:cTn id="27" dur="20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2000" fill="hold"/>
                                            <p:tgtEl>
                                              <p:spTgt spid="18"/>
                                            </p:tgtEl>
                                            <p:attrNameLst>
                                              <p:attrName>ppt_x</p:attrName>
                                            </p:attrNameLst>
                                          </p:cBhvr>
                                          <p:tavLst>
                                            <p:tav tm="0">
                                              <p:val>
                                                <p:strVal val="0-#ppt_w/2"/>
                                              </p:val>
                                            </p:tav>
                                            <p:tav tm="100000">
                                              <p:val>
                                                <p:strVal val="#ppt_x"/>
                                              </p:val>
                                            </p:tav>
                                          </p:tavLst>
                                        </p:anim>
                                        <p:anim calcmode="lin" valueType="num">
                                          <p:cBhvr additive="base">
                                            <p:cTn id="3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2362463" y="1679834"/>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乌稔饭</a:t>
            </a: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81" y="1616864"/>
            <a:ext cx="3842099" cy="3850812"/>
          </a:xfrm>
          <a:prstGeom prst="ellipse">
            <a:avLst/>
          </a:prstGeom>
          <a:ln>
            <a:noFill/>
          </a:ln>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54871" y="4101222"/>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967144" y="2224664"/>
            <a:ext cx="6386136" cy="3000821"/>
          </a:xfrm>
          <a:prstGeom prst="rect">
            <a:avLst/>
          </a:prstGeom>
        </p:spPr>
        <p:txBody>
          <a:bodyPr wrap="square">
            <a:spAutoFit/>
          </a:bodyPr>
          <a:lstStyle/>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关于清明食俗，不能不提到畲家的“乌稔饭”，因为闽东是畲族聚居地。每年三月初三，畲族人家家户户煮“乌稔饭”，并馈赠汉族的亲戚朋友，久而久之，当地的汉族人民也有了清明时食“乌稔饭”的习俗。</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“乌稔饭”的制作方法并不繁杂，将采摘下来的乌稔树叶洗净，放入清水中煮沸，捞掉树叶，然后，将糯米浸泡在乌稔汤中，浸泡</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9</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小时后捞出，放在蒸煮笼里蒸煮，熟时即可食用。</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清明节饮食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946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946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125" y="1697587"/>
            <a:ext cx="3515398" cy="3511747"/>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784" y="431586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873745" y="2845680"/>
            <a:ext cx="6197600" cy="2778774"/>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“子推馍”，又称老馍馍，类似古代武将的头盔，重约</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250—500</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克。里面包鸡蛋或红枣，上面有顶子。顶子四周贴面花。面花是面塑的小馍，形状有燕、虫、蛇、兔或文房四宝。圆形的“子推馍”是专给男人们享用的。已婚妇女吃条形的“梭子馍”，未婚姑娘则吃“抓髻馍”。</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7" name="TextBox 3"/>
          <p:cNvSpPr txBox="1">
            <a:spLocks noChangeArrowheads="1"/>
          </p:cNvSpPr>
          <p:nvPr/>
        </p:nvSpPr>
        <p:spPr bwMode="auto">
          <a:xfrm>
            <a:off x="6183085" y="2012265"/>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子 推 馍</a:t>
            </a:r>
          </a:p>
        </p:txBody>
      </p:sp>
      <p:sp>
        <p:nvSpPr>
          <p:cNvPr id="8"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6050"/>
                                </p:stCondLst>
                                <p:childTnLst>
                                  <p:par>
                                    <p:cTn id="16" presetID="2" presetClass="entr" presetSubtype="8" fill="hold" grpId="0" nodeType="afterEffect" p14:presetBounceEnd="67000">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14:bounceEnd="67000">
                                          <p:cBhvr additive="base">
                                            <p:cTn id="18"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805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605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805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95" y="1363758"/>
            <a:ext cx="3503801" cy="3511747"/>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784" y="4315867"/>
            <a:ext cx="866810" cy="845139"/>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7" name="TextBox 3"/>
          <p:cNvSpPr txBox="1">
            <a:spLocks noChangeArrowheads="1"/>
          </p:cNvSpPr>
          <p:nvPr/>
        </p:nvSpPr>
        <p:spPr bwMode="auto">
          <a:xfrm>
            <a:off x="773966" y="4807341"/>
            <a:ext cx="293353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枣  糕</a:t>
            </a:r>
          </a:p>
        </p:txBody>
      </p:sp>
      <p:sp>
        <p:nvSpPr>
          <p:cNvPr id="8"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清明节习俗</a:t>
            </a:r>
          </a:p>
        </p:txBody>
      </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0722" y="1363758"/>
            <a:ext cx="3511747" cy="3511747"/>
          </a:xfrm>
          <a:prstGeom prst="rect">
            <a:avLst/>
          </a:prstGeom>
          <a:effectLst>
            <a:outerShdw blurRad="381000" dist="190500" dir="2700000" algn="tl" rotWithShape="0">
              <a:prstClr val="black">
                <a:alpha val="40000"/>
              </a:prstClr>
            </a:outerShdw>
          </a:effectLst>
        </p:spPr>
      </p:pic>
      <p:sp>
        <p:nvSpPr>
          <p:cNvPr id="10" name="TextBox 3"/>
          <p:cNvSpPr txBox="1">
            <a:spLocks noChangeArrowheads="1"/>
          </p:cNvSpPr>
          <p:nvPr/>
        </p:nvSpPr>
        <p:spPr bwMode="auto">
          <a:xfrm>
            <a:off x="4414766" y="4807341"/>
            <a:ext cx="293353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润 饼 菜</a:t>
            </a:r>
          </a:p>
        </p:txBody>
      </p:sp>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7471" y="1363758"/>
            <a:ext cx="3503801" cy="3511747"/>
          </a:xfrm>
          <a:prstGeom prst="rect">
            <a:avLst/>
          </a:prstGeom>
          <a:effectLst>
            <a:outerShdw blurRad="381000" dist="190500" dir="2700000" algn="tl" rotWithShape="0">
              <a:prstClr val="black">
                <a:alpha val="40000"/>
              </a:prstClr>
            </a:outerShdw>
          </a:effectLst>
        </p:spPr>
      </p:pic>
      <p:sp>
        <p:nvSpPr>
          <p:cNvPr id="12" name="TextBox 3"/>
          <p:cNvSpPr txBox="1">
            <a:spLocks noChangeArrowheads="1"/>
          </p:cNvSpPr>
          <p:nvPr/>
        </p:nvSpPr>
        <p:spPr bwMode="auto">
          <a:xfrm>
            <a:off x="8067542" y="4807341"/>
            <a:ext cx="293353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清 明螺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10" presetClass="entr" presetSubtype="0" fill="hold" nodeType="withEffect">
                                      <p:stCondLst>
                                        <p:cond delay="17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2000"/>
                                </p:stCondLst>
                                <p:childTnLst>
                                  <p:par>
                                    <p:cTn id="12" presetID="2" presetClass="entr" presetSubtype="8" fill="hold" grpId="0" nodeType="afterEffect" p14:presetBounceEnd="67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67000">
                                          <p:cBhvr additive="base">
                                            <p:cTn id="14"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5" dur="20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4000"/>
                                </p:stCondLst>
                                <p:childTnLst>
                                  <p:par>
                                    <p:cTn id="17" presetID="2" presetClass="entr" presetSubtype="8"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0-#ppt_w/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childTnLst>
                                    </p:cTn>
                                  </p:par>
                                  <p:par>
                                    <p:cTn id="21" presetID="26" presetClass="emph" presetSubtype="0" fill="hold" grpId="1" nodeType="withEffect">
                                      <p:stCondLst>
                                        <p:cond delay="2100"/>
                                      </p:stCondLst>
                                      <p:iterate type="lt">
                                        <p:tmPct val="10000"/>
                                      </p:iterate>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par>
                                    <p:cTn id="24" presetID="21"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par>
                              <p:cTn id="27" fill="hold">
                                <p:stCondLst>
                                  <p:cond delay="7000"/>
                                </p:stCondLst>
                                <p:childTnLst>
                                  <p:par>
                                    <p:cTn id="28" presetID="6" presetClass="entr" presetSubtype="3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out)">
                                          <p:cBhvr>
                                            <p:cTn id="30" dur="2000"/>
                                            <p:tgtEl>
                                              <p:spTgt spid="9"/>
                                            </p:tgtEl>
                                          </p:cBhvr>
                                        </p:animEffect>
                                      </p:childTnLst>
                                    </p:cTn>
                                  </p:par>
                                </p:childTnLst>
                              </p:cTn>
                            </p:par>
                            <p:par>
                              <p:cTn id="31" fill="hold">
                                <p:stCondLst>
                                  <p:cond delay="9000"/>
                                </p:stCondLst>
                                <p:childTnLst>
                                  <p:par>
                                    <p:cTn id="32" presetID="2" presetClass="entr" presetSubtype="8" fill="hold" grpId="0" nodeType="afterEffect" p14:presetBounceEnd="67000">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14:bounceEnd="67000">
                                          <p:cBhvr additive="base">
                                            <p:cTn id="34" dur="2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35" dur="20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11000"/>
                                </p:stCondLst>
                                <p:childTnLst>
                                  <p:par>
                                    <p:cTn id="37" presetID="6" presetClass="entr" presetSubtype="3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out)">
                                          <p:cBhvr>
                                            <p:cTn id="39" dur="2000"/>
                                            <p:tgtEl>
                                              <p:spTgt spid="11"/>
                                            </p:tgtEl>
                                          </p:cBhvr>
                                        </p:animEffect>
                                      </p:childTnLst>
                                    </p:cTn>
                                  </p:par>
                                </p:childTnLst>
                              </p:cTn>
                            </p:par>
                            <p:par>
                              <p:cTn id="40" fill="hold">
                                <p:stCondLst>
                                  <p:cond delay="13000"/>
                                </p:stCondLst>
                                <p:childTnLst>
                                  <p:par>
                                    <p:cTn id="41" presetID="2" presetClass="entr" presetSubtype="8" fill="hold" grpId="0" nodeType="afterEffect" p14:presetBounceEnd="67000">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14:bounceEnd="67000">
                                          <p:cBhvr additive="base">
                                            <p:cTn id="43" dur="2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4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10"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10" presetClass="entr" presetSubtype="0" fill="hold" nodeType="withEffect">
                                      <p:stCondLst>
                                        <p:cond delay="17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2000"/>
                                </p:stCondLst>
                                <p:childTnLst>
                                  <p:par>
                                    <p:cTn id="12" presetID="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0-#ppt_w/2"/>
                                              </p:val>
                                            </p:tav>
                                            <p:tav tm="100000">
                                              <p:val>
                                                <p:strVal val="#ppt_x"/>
                                              </p:val>
                                            </p:tav>
                                          </p:tavLst>
                                        </p:anim>
                                        <p:anim calcmode="lin" valueType="num">
                                          <p:cBhvr additive="base">
                                            <p:cTn id="15" dur="20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4000"/>
                                </p:stCondLst>
                                <p:childTnLst>
                                  <p:par>
                                    <p:cTn id="17" presetID="2" presetClass="entr" presetSubtype="8"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0-#ppt_w/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childTnLst>
                                    </p:cTn>
                                  </p:par>
                                  <p:par>
                                    <p:cTn id="21" presetID="26" presetClass="emph" presetSubtype="0" fill="hold" grpId="1" nodeType="withEffect">
                                      <p:stCondLst>
                                        <p:cond delay="2100"/>
                                      </p:stCondLst>
                                      <p:iterate type="lt">
                                        <p:tmPct val="10000"/>
                                      </p:iterate>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par>
                                    <p:cTn id="24" presetID="21"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par>
                              <p:cTn id="27" fill="hold">
                                <p:stCondLst>
                                  <p:cond delay="7000"/>
                                </p:stCondLst>
                                <p:childTnLst>
                                  <p:par>
                                    <p:cTn id="28" presetID="6" presetClass="entr" presetSubtype="3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out)">
                                          <p:cBhvr>
                                            <p:cTn id="30" dur="2000"/>
                                            <p:tgtEl>
                                              <p:spTgt spid="9"/>
                                            </p:tgtEl>
                                          </p:cBhvr>
                                        </p:animEffect>
                                      </p:childTnLst>
                                    </p:cTn>
                                  </p:par>
                                </p:childTnLst>
                              </p:cTn>
                            </p:par>
                            <p:par>
                              <p:cTn id="31" fill="hold">
                                <p:stCondLst>
                                  <p:cond delay="90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2000" fill="hold"/>
                                            <p:tgtEl>
                                              <p:spTgt spid="10"/>
                                            </p:tgtEl>
                                            <p:attrNameLst>
                                              <p:attrName>ppt_x</p:attrName>
                                            </p:attrNameLst>
                                          </p:cBhvr>
                                          <p:tavLst>
                                            <p:tav tm="0">
                                              <p:val>
                                                <p:strVal val="0-#ppt_w/2"/>
                                              </p:val>
                                            </p:tav>
                                            <p:tav tm="100000">
                                              <p:val>
                                                <p:strVal val="#ppt_x"/>
                                              </p:val>
                                            </p:tav>
                                          </p:tavLst>
                                        </p:anim>
                                        <p:anim calcmode="lin" valueType="num">
                                          <p:cBhvr additive="base">
                                            <p:cTn id="35" dur="20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11000"/>
                                </p:stCondLst>
                                <p:childTnLst>
                                  <p:par>
                                    <p:cTn id="37" presetID="6" presetClass="entr" presetSubtype="3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out)">
                                          <p:cBhvr>
                                            <p:cTn id="39" dur="2000"/>
                                            <p:tgtEl>
                                              <p:spTgt spid="11"/>
                                            </p:tgtEl>
                                          </p:cBhvr>
                                        </p:animEffect>
                                      </p:childTnLst>
                                    </p:cTn>
                                  </p:par>
                                </p:childTnLst>
                              </p:cTn>
                            </p:par>
                            <p:par>
                              <p:cTn id="40" fill="hold">
                                <p:stCondLst>
                                  <p:cond delay="130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0-#ppt_w/2"/>
                                              </p:val>
                                            </p:tav>
                                            <p:tav tm="100000">
                                              <p:val>
                                                <p:strVal val="#ppt_x"/>
                                              </p:val>
                                            </p:tav>
                                          </p:tavLst>
                                        </p:anim>
                                        <p:anim calcmode="lin" valueType="num">
                                          <p:cBhvr additive="base">
                                            <p:cTn id="4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10" grpId="0" animBg="1"/>
          <p:bldP spid="1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图片包含 蛋糕, 室内, 动物, 蜥蜴&#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0" y="3898380"/>
            <a:ext cx="12192000" cy="295961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92" y="387801"/>
            <a:ext cx="2012422" cy="75066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2878089" y="431502"/>
            <a:ext cx="837127" cy="663262"/>
          </a:xfrm>
          <a:prstGeom prst="rect">
            <a:avLst/>
          </a:prstGeom>
        </p:spPr>
      </p:pic>
      <p:pic>
        <p:nvPicPr>
          <p:cNvPr id="11"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6959" y="1396882"/>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906" y="129385"/>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2780023" y="586938"/>
            <a:ext cx="59211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中</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国</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二</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十</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四</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传</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统</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节</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气</a:t>
            </a:r>
          </a:p>
        </p:txBody>
      </p:sp>
      <p:sp>
        <p:nvSpPr>
          <p:cNvPr id="17" name="TextBox 3"/>
          <p:cNvSpPr txBox="1">
            <a:spLocks noChangeArrowheads="1"/>
          </p:cNvSpPr>
          <p:nvPr/>
        </p:nvSpPr>
        <p:spPr bwMode="auto">
          <a:xfrm>
            <a:off x="283029" y="3243381"/>
            <a:ext cx="11625942" cy="1225868"/>
          </a:xfrm>
          <a:prstGeom prst="roundRect">
            <a:avLst/>
          </a:prstGeom>
          <a:noFill/>
          <a:ln>
            <a:noFill/>
          </a:ln>
        </p:spPr>
        <p:txBody>
          <a:bodyPr wrap="square" lIns="0" tIns="0" rIns="0" bIns="0">
            <a:spAutoFit/>
          </a:bodyPr>
          <a:lstStyle/>
          <a:p>
            <a:pPr lvl="0" algn="ctr">
              <a:defRPr/>
            </a:pPr>
            <a:r>
              <a:rPr lang="zh-CN" altLang="en-US" sz="7200" dirty="0">
                <a:solidFill>
                  <a:srgbClr val="89C3A8"/>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缅怀先烈领悟革命精神</a:t>
            </a:r>
          </a:p>
        </p:txBody>
      </p:sp>
      <p:sp>
        <p:nvSpPr>
          <p:cNvPr id="18" name="TextBox 3"/>
          <p:cNvSpPr txBox="1">
            <a:spLocks noChangeArrowheads="1"/>
          </p:cNvSpPr>
          <p:nvPr/>
        </p:nvSpPr>
        <p:spPr bwMode="auto">
          <a:xfrm>
            <a:off x="5453723" y="1929671"/>
            <a:ext cx="1284514" cy="1123712"/>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noProof="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肆</a:t>
            </a:r>
            <a:endParaRPr kumimoji="0" lang="zh-CN" altLang="en-US" sz="66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 presetClass="entr" presetSubtype="6" fill="hold" nodeType="withEffect" p14:presetBounceEnd="66000">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14:bounceEnd="66000">
                                          <p:cBhvr additive="base">
                                            <p:cTn id="10"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1" dur="1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14:presetBounceEnd="66000">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14:bounceEnd="66000">
                                          <p:cBhvr additive="base">
                                            <p:cTn id="14"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5" dur="1500" fill="hold"/>
                                            <p:tgtEl>
                                              <p:spTgt spid="11"/>
                                            </p:tgtEl>
                                            <p:attrNameLst>
                                              <p:attrName>ppt_y</p:attrName>
                                            </p:attrNameLst>
                                          </p:cBhvr>
                                          <p:tavLst>
                                            <p:tav tm="0">
                                              <p:val>
                                                <p:strVal val="1+#ppt_h/2"/>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grpId="0" nodeType="withEffect" p14:presetBounceEnd="67000">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14:bounceEnd="67000">
                                          <p:cBhvr additive="base">
                                            <p:cTn id="26" dur="2000" fill="hold"/>
                                            <p:tgtEl>
                                              <p:spTgt spid="17"/>
                                            </p:tgtEl>
                                            <p:attrNameLst>
                                              <p:attrName>ppt_x</p:attrName>
                                            </p:attrNameLst>
                                          </p:cBhvr>
                                          <p:tavLst>
                                            <p:tav tm="0">
                                              <p:val>
                                                <p:strVal val="0-#ppt_w/2"/>
                                              </p:val>
                                            </p:tav>
                                            <p:tav tm="100000">
                                              <p:val>
                                                <p:strVal val="#ppt_x"/>
                                              </p:val>
                                            </p:tav>
                                          </p:tavLst>
                                        </p:anim>
                                        <p:anim calcmode="lin" valueType="num" p14:bounceEnd="67000">
                                          <p:cBhvr additive="base">
                                            <p:cTn id="27" dur="20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14:presetBounceEnd="67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67000">
                                          <p:cBhvr additive="base">
                                            <p:cTn id="30" dur="200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3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 presetClass="entr" presetSubtype="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500" fill="hold"/>
                                            <p:tgtEl>
                                              <p:spTgt spid="12"/>
                                            </p:tgtEl>
                                            <p:attrNameLst>
                                              <p:attrName>ppt_x</p:attrName>
                                            </p:attrNameLst>
                                          </p:cBhvr>
                                          <p:tavLst>
                                            <p:tav tm="0">
                                              <p:val>
                                                <p:strVal val="1+#ppt_w/2"/>
                                              </p:val>
                                            </p:tav>
                                            <p:tav tm="100000">
                                              <p:val>
                                                <p:strVal val="#ppt_x"/>
                                              </p:val>
                                            </p:tav>
                                          </p:tavLst>
                                        </p:anim>
                                        <p:anim calcmode="lin" valueType="num">
                                          <p:cBhvr additive="base">
                                            <p:cTn id="11" dur="1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500" fill="hold"/>
                                            <p:tgtEl>
                                              <p:spTgt spid="11"/>
                                            </p:tgtEl>
                                            <p:attrNameLst>
                                              <p:attrName>ppt_x</p:attrName>
                                            </p:attrNameLst>
                                          </p:cBhvr>
                                          <p:tavLst>
                                            <p:tav tm="0">
                                              <p:val>
                                                <p:strVal val="1+#ppt_w/2"/>
                                              </p:val>
                                            </p:tav>
                                            <p:tav tm="100000">
                                              <p:val>
                                                <p:strVal val="#ppt_x"/>
                                              </p:val>
                                            </p:tav>
                                          </p:tavLst>
                                        </p:anim>
                                        <p:anim calcmode="lin" valueType="num">
                                          <p:cBhvr additive="base">
                                            <p:cTn id="15" dur="1500" fill="hold"/>
                                            <p:tgtEl>
                                              <p:spTgt spid="11"/>
                                            </p:tgtEl>
                                            <p:attrNameLst>
                                              <p:attrName>ppt_y</p:attrName>
                                            </p:attrNameLst>
                                          </p:cBhvr>
                                          <p:tavLst>
                                            <p:tav tm="0">
                                              <p:val>
                                                <p:strVal val="1+#ppt_h/2"/>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000" fill="hold"/>
                                            <p:tgtEl>
                                              <p:spTgt spid="17"/>
                                            </p:tgtEl>
                                            <p:attrNameLst>
                                              <p:attrName>ppt_x</p:attrName>
                                            </p:attrNameLst>
                                          </p:cBhvr>
                                          <p:tavLst>
                                            <p:tav tm="0">
                                              <p:val>
                                                <p:strVal val="0-#ppt_w/2"/>
                                              </p:val>
                                            </p:tav>
                                            <p:tav tm="100000">
                                              <p:val>
                                                <p:strVal val="#ppt_x"/>
                                              </p:val>
                                            </p:tav>
                                          </p:tavLst>
                                        </p:anim>
                                        <p:anim calcmode="lin" valueType="num">
                                          <p:cBhvr additive="base">
                                            <p:cTn id="27" dur="20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2000" fill="hold"/>
                                            <p:tgtEl>
                                              <p:spTgt spid="18"/>
                                            </p:tgtEl>
                                            <p:attrNameLst>
                                              <p:attrName>ppt_x</p:attrName>
                                            </p:attrNameLst>
                                          </p:cBhvr>
                                          <p:tavLst>
                                            <p:tav tm="0">
                                              <p:val>
                                                <p:strVal val="0-#ppt_w/2"/>
                                              </p:val>
                                            </p:tav>
                                            <p:tav tm="100000">
                                              <p:val>
                                                <p:strVal val="#ppt_x"/>
                                              </p:val>
                                            </p:tav>
                                          </p:tavLst>
                                        </p:anim>
                                        <p:anim calcmode="lin" valueType="num">
                                          <p:cBhvr additive="base">
                                            <p:cTn id="3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81" y="1616864"/>
            <a:ext cx="3842099" cy="3850811"/>
          </a:xfrm>
          <a:prstGeom prst="ellipse">
            <a:avLst/>
          </a:prstGeom>
          <a:ln>
            <a:noFill/>
          </a:ln>
          <a:effectLst>
            <a:outerShdw blurRad="381000" dist="190500" dir="2700000" algn="tl" rotWithShape="0">
              <a:prstClr val="black">
                <a:alpha val="40000"/>
              </a:prstClr>
            </a:outerShdw>
          </a:effectLst>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2362463" y="1679834"/>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邱少云</a:t>
            </a:r>
          </a:p>
        </p:txBody>
      </p:sp>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54871" y="4101222"/>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967144" y="2224664"/>
            <a:ext cx="6386136" cy="2862322"/>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1952</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10</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月，为打击美国和南朝鲜军队，中国人民志愿军第</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15</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军第</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29</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师第</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87</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团战士邱少云参加潜伏部队，并担任爆破任务。</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12</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日上午，敌机进行低空扫射，并投掷烧弹。飞迸的燃烧液燃遍他全身，为了不暴漏潜伏目标，邱少云任凭烈火烧焦身体一动不动，直至壮烈牺牲。</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3"/>
          <p:cNvSpPr txBox="1">
            <a:spLocks noChangeArrowheads="1"/>
          </p:cNvSpPr>
          <p:nvPr/>
        </p:nvSpPr>
        <p:spPr bwMode="auto">
          <a:xfrm>
            <a:off x="1424201" y="491030"/>
            <a:ext cx="61323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缅怀先烈领悟革命精神</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807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8079"/>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2008636"/>
            <a:ext cx="3511747" cy="3511747"/>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13612" y="3767408"/>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369946" y="1880992"/>
            <a:ext cx="7364852" cy="3970318"/>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1948</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5</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25</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日，我军攻打隆化城的战斗打响。董存瑞任爆破组组长，带领战友接连炸毁</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4</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座炮楼、</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5</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座碉堡，胜利完成了规定的任务。连队随机发起冲锋，突然遭敌猛烈火力的封锁。部队受阻于开阔地带，董存瑞挺身而出，向连长请战，毅然抱起炸药包，冲向暗堡，前进时左腿负伤，顽强坚持冲至桥下。危急关头，他毅然地用左手托起炸药包，右手拉燃导火索，高喊：“为了新中国，冲啊！！”碉堡被炸毁，董存瑞以自己的生命为部队开辟了前进的道路，此时，他年仅</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19</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岁。</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7" name="TextBox 3"/>
          <p:cNvSpPr txBox="1">
            <a:spLocks noChangeArrowheads="1"/>
          </p:cNvSpPr>
          <p:nvPr/>
        </p:nvSpPr>
        <p:spPr bwMode="auto">
          <a:xfrm>
            <a:off x="6262913" y="1463806"/>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雷锋</a:t>
            </a:r>
          </a:p>
        </p:txBody>
      </p:sp>
      <p:sp>
        <p:nvSpPr>
          <p:cNvPr id="8" name="TextBox 3"/>
          <p:cNvSpPr txBox="1">
            <a:spLocks noChangeArrowheads="1"/>
          </p:cNvSpPr>
          <p:nvPr/>
        </p:nvSpPr>
        <p:spPr bwMode="auto">
          <a:xfrm>
            <a:off x="1424201" y="491030"/>
            <a:ext cx="592728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缅怀先烈领悟革命精神</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8780"/>
                                </p:stCondLst>
                                <p:childTnLst>
                                  <p:par>
                                    <p:cTn id="16" presetID="2" presetClass="entr" presetSubtype="8" fill="hold" grpId="0" nodeType="afterEffect" p14:presetBounceEnd="67000">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14:bounceEnd="67000">
                                          <p:cBhvr additive="base">
                                            <p:cTn id="18" dur="2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078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par>
                              <p:cTn id="8" fill="hold">
                                <p:stCondLst>
                                  <p:cond delay="2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300"/>
                                            <p:tgtEl>
                                              <p:spTgt spid="21"/>
                                            </p:tgtEl>
                                          </p:cBhvr>
                                        </p:animEffect>
                                      </p:childTnLst>
                                    </p:cTn>
                                  </p:par>
                                  <p:par>
                                    <p:cTn id="12" presetID="10" presetClass="entr" presetSubtype="0" fill="hold" nodeType="withEffect">
                                      <p:stCondLst>
                                        <p:cond delay="17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878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0-#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078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0-#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8" grpId="0"/>
          <p:bldP spid="8" grpId="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81" y="1616864"/>
            <a:ext cx="3842098" cy="3850811"/>
          </a:xfrm>
          <a:prstGeom prst="ellipse">
            <a:avLst/>
          </a:prstGeom>
          <a:ln>
            <a:noFill/>
          </a:ln>
          <a:effectLst>
            <a:outerShdw blurRad="381000" dist="190500" dir="2700000" algn="tl" rotWithShape="0">
              <a:prstClr val="black">
                <a:alpha val="40000"/>
              </a:prstClr>
            </a:outerShdw>
          </a:effectLst>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2362463" y="1679834"/>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刘胡兰</a:t>
            </a:r>
          </a:p>
        </p:txBody>
      </p:sp>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54871" y="4101222"/>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82710" y="2224664"/>
            <a:ext cx="7355004" cy="3416320"/>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云周西村胡反动村长石佩怀，为阎锡山军派粮派款、递送情报，成为当地一害。</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1946</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12</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月的一天，刘胡兰配合武工队员将其处死。阎锡山匪军恼羞成怒，决定实施报复行动。</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1947</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年</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月</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12</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日，刘胡兰因叛徒告密而被捕。她镇静地把奶奶给的银戒指、八路军连长送的手绢和作为入党信物的万金油盒</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三件宝贵的纪念品交给继母后，被敌人带走。刘胡兰在威逼利诱面前不为所动，坦然躺在刀座上，尚未满</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15</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周岁。 </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3"/>
          <p:cNvSpPr txBox="1">
            <a:spLocks noChangeArrowheads="1"/>
          </p:cNvSpPr>
          <p:nvPr/>
        </p:nvSpPr>
        <p:spPr bwMode="auto">
          <a:xfrm>
            <a:off x="1424201" y="491030"/>
            <a:ext cx="613238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400" b="1" dirty="0">
                <a:ln>
                  <a:solidFill>
                    <a:schemeClr val="bg1"/>
                  </a:solidFill>
                </a:ln>
                <a:solidFill>
                  <a:srgbClr val="5BAD7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缅怀先烈领悟革命精神</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003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0030"/>
                                </p:stCondLst>
                                <p:childTnLst>
                                  <p:par>
                                    <p:cTn id="21" presetID="2" presetClass="entr" presetSubtype="8" fill="hold" grpId="0" nodeType="after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0-#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childTnLst>
                                    </p:cTn>
                                  </p:par>
                                  <p:par>
                                    <p:cTn id="25" presetID="26" presetClass="emph" presetSubtype="0" fill="hold" grpId="1" nodeType="withEffect">
                                      <p:stCondLst>
                                        <p:cond delay="2100"/>
                                      </p:stCondLst>
                                      <p:iterate type="lt">
                                        <p:tmPct val="1000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par>
                                    <p:cTn id="28" presetID="21" presetClass="entr" presetSubtype="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1)">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图片包含 蛋糕, 室内, 动物, 蜥蜴&#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0" y="3898380"/>
            <a:ext cx="12192000" cy="295961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892" y="387801"/>
            <a:ext cx="2012422" cy="75066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2878089" y="431502"/>
            <a:ext cx="837127" cy="663262"/>
          </a:xfrm>
          <a:prstGeom prst="rect">
            <a:avLst/>
          </a:prstGeom>
        </p:spPr>
      </p:pic>
      <p:pic>
        <p:nvPicPr>
          <p:cNvPr id="11"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6959" y="1396882"/>
            <a:ext cx="970771" cy="109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906" y="129385"/>
            <a:ext cx="874061" cy="8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2780023" y="586938"/>
            <a:ext cx="59211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中</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国</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二</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十</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四</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传</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统</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节</a:t>
            </a:r>
            <a:r>
              <a:rPr kumimoji="0" lang="en-US" altLang="zh-CN"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a:t>
            </a:r>
            <a:r>
              <a:rPr kumimoji="0" lang="zh-CN" altLang="en-US" sz="1600" b="0" i="0" u="none" strike="noStrike" kern="1200" cap="none" spc="600" normalizeH="0" baseline="0" noProof="0" dirty="0">
                <a:ln>
                  <a:noFill/>
                </a:ln>
                <a:solidFill>
                  <a:prstClr val="white">
                    <a:lumMod val="50000"/>
                  </a:prstClr>
                </a:solidFill>
                <a:effectLst/>
                <a:uLnTx/>
                <a:uFillTx/>
                <a:latin typeface="华文楷体" panose="02010600040101010101" pitchFamily="2" charset="-122"/>
                <a:ea typeface="华文楷体" panose="02010600040101010101" pitchFamily="2" charset="-122"/>
                <a:cs typeface="+mn-cs"/>
              </a:rPr>
              <a:t>气</a:t>
            </a:r>
          </a:p>
        </p:txBody>
      </p:sp>
      <p:sp>
        <p:nvSpPr>
          <p:cNvPr id="17" name="TextBox 3"/>
          <p:cNvSpPr txBox="1">
            <a:spLocks noChangeArrowheads="1"/>
          </p:cNvSpPr>
          <p:nvPr/>
        </p:nvSpPr>
        <p:spPr bwMode="auto">
          <a:xfrm>
            <a:off x="2516041" y="3243381"/>
            <a:ext cx="7159917" cy="1634490"/>
          </a:xfrm>
          <a:prstGeom prst="roundRect">
            <a:avLst/>
          </a:prstGeom>
          <a:noFill/>
          <a:ln>
            <a:no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89C3A8"/>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rPr>
              <a:t>清明节来历</a:t>
            </a:r>
          </a:p>
        </p:txBody>
      </p:sp>
      <p:sp>
        <p:nvSpPr>
          <p:cNvPr id="18" name="TextBox 3"/>
          <p:cNvSpPr txBox="1">
            <a:spLocks noChangeArrowheads="1"/>
          </p:cNvSpPr>
          <p:nvPr/>
        </p:nvSpPr>
        <p:spPr bwMode="auto">
          <a:xfrm>
            <a:off x="5453723" y="1929671"/>
            <a:ext cx="1284514" cy="1123712"/>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noProof="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壹</a:t>
            </a:r>
            <a:endParaRPr kumimoji="0" lang="zh-CN" altLang="en-US" sz="66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 presetClass="entr" presetSubtype="6" fill="hold" nodeType="withEffect" p14:presetBounceEnd="66000">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14:bounceEnd="66000">
                                          <p:cBhvr additive="base">
                                            <p:cTn id="10" dur="1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1" dur="1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14:presetBounceEnd="66000">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14:bounceEnd="66000">
                                          <p:cBhvr additive="base">
                                            <p:cTn id="14" dur="1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5" dur="1500" fill="hold"/>
                                            <p:tgtEl>
                                              <p:spTgt spid="11"/>
                                            </p:tgtEl>
                                            <p:attrNameLst>
                                              <p:attrName>ppt_y</p:attrName>
                                            </p:attrNameLst>
                                          </p:cBhvr>
                                          <p:tavLst>
                                            <p:tav tm="0">
                                              <p:val>
                                                <p:strVal val="1+#ppt_h/2"/>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grpId="0" nodeType="withEffect" p14:presetBounceEnd="67000">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14:bounceEnd="67000">
                                          <p:cBhvr additive="base">
                                            <p:cTn id="26" dur="2000" fill="hold"/>
                                            <p:tgtEl>
                                              <p:spTgt spid="17"/>
                                            </p:tgtEl>
                                            <p:attrNameLst>
                                              <p:attrName>ppt_x</p:attrName>
                                            </p:attrNameLst>
                                          </p:cBhvr>
                                          <p:tavLst>
                                            <p:tav tm="0">
                                              <p:val>
                                                <p:strVal val="0-#ppt_w/2"/>
                                              </p:val>
                                            </p:tav>
                                            <p:tav tm="100000">
                                              <p:val>
                                                <p:strVal val="#ppt_x"/>
                                              </p:val>
                                            </p:tav>
                                          </p:tavLst>
                                        </p:anim>
                                        <p:anim calcmode="lin" valueType="num" p14:bounceEnd="67000">
                                          <p:cBhvr additive="base">
                                            <p:cTn id="27" dur="20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14:presetBounceEnd="67000">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14:bounceEnd="67000">
                                          <p:cBhvr additive="base">
                                            <p:cTn id="30" dur="200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3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 presetClass="entr" presetSubtype="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500" fill="hold"/>
                                            <p:tgtEl>
                                              <p:spTgt spid="12"/>
                                            </p:tgtEl>
                                            <p:attrNameLst>
                                              <p:attrName>ppt_x</p:attrName>
                                            </p:attrNameLst>
                                          </p:cBhvr>
                                          <p:tavLst>
                                            <p:tav tm="0">
                                              <p:val>
                                                <p:strVal val="1+#ppt_w/2"/>
                                              </p:val>
                                            </p:tav>
                                            <p:tav tm="100000">
                                              <p:val>
                                                <p:strVal val="#ppt_x"/>
                                              </p:val>
                                            </p:tav>
                                          </p:tavLst>
                                        </p:anim>
                                        <p:anim calcmode="lin" valueType="num">
                                          <p:cBhvr additive="base">
                                            <p:cTn id="11" dur="1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500" fill="hold"/>
                                            <p:tgtEl>
                                              <p:spTgt spid="11"/>
                                            </p:tgtEl>
                                            <p:attrNameLst>
                                              <p:attrName>ppt_x</p:attrName>
                                            </p:attrNameLst>
                                          </p:cBhvr>
                                          <p:tavLst>
                                            <p:tav tm="0">
                                              <p:val>
                                                <p:strVal val="1+#ppt_w/2"/>
                                              </p:val>
                                            </p:tav>
                                            <p:tav tm="100000">
                                              <p:val>
                                                <p:strVal val="#ppt_x"/>
                                              </p:val>
                                            </p:tav>
                                          </p:tavLst>
                                        </p:anim>
                                        <p:anim calcmode="lin" valueType="num">
                                          <p:cBhvr additive="base">
                                            <p:cTn id="15" dur="1500" fill="hold"/>
                                            <p:tgtEl>
                                              <p:spTgt spid="11"/>
                                            </p:tgtEl>
                                            <p:attrNameLst>
                                              <p:attrName>ppt_y</p:attrName>
                                            </p:attrNameLst>
                                          </p:cBhvr>
                                          <p:tavLst>
                                            <p:tav tm="0">
                                              <p:val>
                                                <p:strVal val="1+#ppt_h/2"/>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000" fill="hold"/>
                                            <p:tgtEl>
                                              <p:spTgt spid="17"/>
                                            </p:tgtEl>
                                            <p:attrNameLst>
                                              <p:attrName>ppt_x</p:attrName>
                                            </p:attrNameLst>
                                          </p:cBhvr>
                                          <p:tavLst>
                                            <p:tav tm="0">
                                              <p:val>
                                                <p:strVal val="0-#ppt_w/2"/>
                                              </p:val>
                                            </p:tav>
                                            <p:tav tm="100000">
                                              <p:val>
                                                <p:strVal val="#ppt_x"/>
                                              </p:val>
                                            </p:tav>
                                          </p:tavLst>
                                        </p:anim>
                                        <p:anim calcmode="lin" valueType="num">
                                          <p:cBhvr additive="base">
                                            <p:cTn id="27" dur="20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2000" fill="hold"/>
                                            <p:tgtEl>
                                              <p:spTgt spid="18"/>
                                            </p:tgtEl>
                                            <p:attrNameLst>
                                              <p:attrName>ppt_x</p:attrName>
                                            </p:attrNameLst>
                                          </p:cBhvr>
                                          <p:tavLst>
                                            <p:tav tm="0">
                                              <p:val>
                                                <p:strVal val="0-#ppt_w/2"/>
                                              </p:val>
                                            </p:tav>
                                            <p:tav tm="100000">
                                              <p:val>
                                                <p:strVal val="#ppt_x"/>
                                              </p:val>
                                            </p:tav>
                                          </p:tavLst>
                                        </p:anim>
                                        <p:anim calcmode="lin" valueType="num">
                                          <p:cBhvr additive="base">
                                            <p:cTn id="31"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2427392" y="1754051"/>
            <a:ext cx="3578919" cy="544830"/>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rPr>
              <a:t>清明节来历</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6666" y="1481574"/>
            <a:ext cx="3527362" cy="3670998"/>
          </a:xfrm>
          <a:prstGeom prst="rect">
            <a:avLst/>
          </a:prstGeom>
          <a:effectLst>
            <a:outerShdw blurRad="381000" dist="190500" dir="2700000" algn="tl" rotWithShape="0">
              <a:prstClr val="black">
                <a:alpha val="40000"/>
              </a:prstClr>
            </a:outerShdw>
          </a:effectLst>
        </p:spPr>
      </p:pic>
      <p:sp>
        <p:nvSpPr>
          <p:cNvPr id="17" name="矩形 16"/>
          <p:cNvSpPr/>
          <p:nvPr/>
        </p:nvSpPr>
        <p:spPr>
          <a:xfrm>
            <a:off x="8490159" y="1588481"/>
            <a:ext cx="1015663" cy="1420800"/>
          </a:xfrm>
          <a:prstGeom prst="rect">
            <a:avLst/>
          </a:prstGeom>
        </p:spPr>
        <p:txBody>
          <a:bodyPr vert="eaVert"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b="0" i="0" u="sng" strike="noStrike" kern="1200" cap="none" spc="30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万物生长此时，皆清洁而明净。故谓之清明。 </a:t>
            </a:r>
          </a:p>
        </p:txBody>
      </p:sp>
      <p:sp>
        <p:nvSpPr>
          <p:cNvPr id="18" name="文本框 17"/>
          <p:cNvSpPr txBox="1"/>
          <p:nvPr/>
        </p:nvSpPr>
        <p:spPr>
          <a:xfrm>
            <a:off x="8185425" y="1640697"/>
            <a:ext cx="400110" cy="203923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岁时百问</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0348" y="3732146"/>
            <a:ext cx="1950845" cy="1212525"/>
          </a:xfrm>
          <a:prstGeom prst="rect">
            <a:avLst/>
          </a:prstGeom>
        </p:spPr>
      </p:pic>
      <p:pic>
        <p:nvPicPr>
          <p:cNvPr id="20"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82984" y="4794838"/>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1148793" y="2248769"/>
            <a:ext cx="5748124" cy="2862322"/>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清明节在仲春与暮春之交。</a:t>
            </a:r>
            <a:r>
              <a:rPr kumimoji="0" lang="en-US" altLang="zh-CN"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历书</a:t>
            </a:r>
            <a:r>
              <a:rPr kumimoji="0" lang="en-US" altLang="zh-CN"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r>
              <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：“春分后十五日，斗指丁，为清明，时万物皆洁齐而清明，盖时当气清景明，万物皆显，因此得名。”清明一到，气温升高，正是春耕春种的大好时节，故有“清明前后，种瓜点豆”之说。</a:t>
            </a: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solidFill>
                    <a:schemeClr val="bg1"/>
                  </a:solidFill>
                </a:ln>
                <a:solidFill>
                  <a:srgbClr val="5BAD74"/>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清明节的来源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3000"/>
                                            <p:tgtEl>
                                              <p:spTgt spid="17"/>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par>
                              <p:cTn id="20" fill="hold">
                                <p:stCondLst>
                                  <p:cond delay="500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300"/>
                                            <p:tgtEl>
                                              <p:spTgt spid="21"/>
                                            </p:tgtEl>
                                          </p:cBhvr>
                                        </p:animEffect>
                                      </p:childTnLst>
                                    </p:cTn>
                                  </p:par>
                                  <p:par>
                                    <p:cTn id="24" presetID="2" presetClass="entr" presetSubtype="3" fill="hold" nodeType="withEffect" p14:presetBounceEnd="66000">
                                      <p:stCondLst>
                                        <p:cond delay="750"/>
                                      </p:stCondLst>
                                      <p:childTnLst>
                                        <p:set>
                                          <p:cBhvr>
                                            <p:cTn id="25" dur="1" fill="hold">
                                              <p:stCondLst>
                                                <p:cond delay="0"/>
                                              </p:stCondLst>
                                            </p:cTn>
                                            <p:tgtEl>
                                              <p:spTgt spid="19"/>
                                            </p:tgtEl>
                                            <p:attrNameLst>
                                              <p:attrName>style.visibility</p:attrName>
                                            </p:attrNameLst>
                                          </p:cBhvr>
                                          <p:to>
                                            <p:strVal val="visible"/>
                                          </p:to>
                                        </p:set>
                                        <p:anim calcmode="lin" valueType="num" p14:bounceEnd="66000">
                                          <p:cBhvr additive="base">
                                            <p:cTn id="26" dur="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10" presetClass="entr" presetSubtype="0" fill="hold" nodeType="withEffect">
                                      <p:stCondLst>
                                        <p:cond delay="17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9479"/>
                                </p:stCondLst>
                                <p:childTnLst>
                                  <p:par>
                                    <p:cTn id="32" presetID="2" presetClass="entr" presetSubtype="8" fill="hold" grpId="0" nodeType="after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0-#ppt_w/2"/>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childTnLst>
                                    </p:cTn>
                                  </p:par>
                                  <p:par>
                                    <p:cTn id="36" presetID="26" presetClass="emph" presetSubtype="0" fill="hold" grpId="1" nodeType="withEffect">
                                      <p:stCondLst>
                                        <p:cond delay="2100"/>
                                      </p:stCondLst>
                                      <p:iterate type="lt">
                                        <p:tmPct val="10000"/>
                                      </p:iterate>
                                      <p:childTnLst>
                                        <p:animEffect transition="out" filter="fade">
                                          <p:cBhvr>
                                            <p:cTn id="37" dur="500" tmFilter="0, 0; .2, .5; .8, .5; 1, 0"/>
                                            <p:tgtEl>
                                              <p:spTgt spid="22"/>
                                            </p:tgtEl>
                                          </p:cBhvr>
                                        </p:animEffect>
                                        <p:animScale>
                                          <p:cBhvr>
                                            <p:cTn id="38" dur="250" autoRev="1" fill="hold"/>
                                            <p:tgtEl>
                                              <p:spTgt spid="22"/>
                                            </p:tgtEl>
                                          </p:cBhvr>
                                          <p:by x="105000" y="105000"/>
                                        </p:animScale>
                                      </p:childTnLst>
                                    </p:cTn>
                                  </p:par>
                                  <p:par>
                                    <p:cTn id="39" presetID="21" presetClass="entr" presetSubtype="1"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heel(1)">
                                          <p:cBhvr>
                                            <p:cTn id="4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3000"/>
                                            <p:tgtEl>
                                              <p:spTgt spid="17"/>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par>
                              <p:cTn id="20" fill="hold">
                                <p:stCondLst>
                                  <p:cond delay="500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300"/>
                                            <p:tgtEl>
                                              <p:spTgt spid="21"/>
                                            </p:tgtEl>
                                          </p:cBhvr>
                                        </p:animEffect>
                                      </p:childTnLst>
                                    </p:cTn>
                                  </p:par>
                                  <p:par>
                                    <p:cTn id="24" presetID="2" presetClass="entr" presetSubtype="3" fill="hold" nodeType="withEffect">
                                      <p:stCondLst>
                                        <p:cond delay="75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10" presetClass="entr" presetSubtype="0" fill="hold" nodeType="withEffect">
                                      <p:stCondLst>
                                        <p:cond delay="17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9479"/>
                                </p:stCondLst>
                                <p:childTnLst>
                                  <p:par>
                                    <p:cTn id="32" presetID="2" presetClass="entr" presetSubtype="8" fill="hold" grpId="0" nodeType="after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0-#ppt_w/2"/>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childTnLst>
                                    </p:cTn>
                                  </p:par>
                                  <p:par>
                                    <p:cTn id="36" presetID="26" presetClass="emph" presetSubtype="0" fill="hold" grpId="1" nodeType="withEffect">
                                      <p:stCondLst>
                                        <p:cond delay="2100"/>
                                      </p:stCondLst>
                                      <p:iterate type="lt">
                                        <p:tmPct val="10000"/>
                                      </p:iterate>
                                      <p:childTnLst>
                                        <p:animEffect transition="out" filter="fade">
                                          <p:cBhvr>
                                            <p:cTn id="37" dur="500" tmFilter="0, 0; .2, .5; .8, .5; 1, 0"/>
                                            <p:tgtEl>
                                              <p:spTgt spid="22"/>
                                            </p:tgtEl>
                                          </p:cBhvr>
                                        </p:animEffect>
                                        <p:animScale>
                                          <p:cBhvr>
                                            <p:cTn id="38" dur="250" autoRev="1" fill="hold"/>
                                            <p:tgtEl>
                                              <p:spTgt spid="22"/>
                                            </p:tgtEl>
                                          </p:cBhvr>
                                          <p:by x="105000" y="105000"/>
                                        </p:animScale>
                                      </p:childTnLst>
                                    </p:cTn>
                                  </p:par>
                                  <p:par>
                                    <p:cTn id="39" presetID="21" presetClass="entr" presetSubtype="1"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heel(1)">
                                          <p:cBhvr>
                                            <p:cTn id="4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1" grpId="0"/>
          <p:bldP spid="22" grpId="0"/>
          <p:bldP spid="22"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4661420" y="1766979"/>
            <a:ext cx="3578919" cy="544830"/>
          </a:xfrm>
          <a:prstGeom prst="roundRect">
            <a:avLst/>
          </a:prstGeom>
          <a:solidFill>
            <a:srgbClr val="89C3A8"/>
          </a:solidFill>
          <a:ln>
            <a:solidFill>
              <a:schemeClr val="bg1"/>
            </a:solidFill>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rPr>
              <a:t>清明节起源</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144" y="1766979"/>
            <a:ext cx="3527362" cy="3527362"/>
          </a:xfrm>
          <a:prstGeom prst="rect">
            <a:avLst/>
          </a:prstGeom>
          <a:effectLst>
            <a:outerShdw blurRad="381000" dist="190500" dir="2700000" algn="tl" rotWithShape="0">
              <a:prstClr val="black">
                <a:alpha val="40000"/>
              </a:prstClr>
            </a:outerShdw>
          </a:effectLst>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305" y="1273705"/>
            <a:ext cx="1950845" cy="1212525"/>
          </a:xfrm>
          <a:prstGeom prst="rect">
            <a:avLst/>
          </a:prstGeom>
        </p:spPr>
      </p:pic>
      <p:pic>
        <p:nvPicPr>
          <p:cNvPr id="20"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348332" y="4449202"/>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661420" y="2291170"/>
            <a:ext cx="6638730" cy="2862322"/>
          </a:xfrm>
          <a:prstGeom prst="rect">
            <a:avLst/>
          </a:prstGeom>
        </p:spPr>
        <p:txBody>
          <a:bodyPr wrap="square">
            <a:spAutoFit/>
          </a:bodyPr>
          <a:lstStyle/>
          <a:p>
            <a:pPr lvl="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相传大禹治水后，人们就用“清明”之语庆贺水患已除，天下太平。此时春暖花开，万物复苏，天清地明，正是春游踏青的好时节。踏青早在唐代就已开始，历代承袭成为习惯。踏青除了欣赏大自然的湖光山色、春光美景之外，还开展各种文娱活动，增添生活情趣。 </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3"/>
          <p:cNvSpPr txBox="1">
            <a:spLocks noChangeArrowheads="1"/>
          </p:cNvSpPr>
          <p:nvPr/>
        </p:nvSpPr>
        <p:spPr bwMode="auto">
          <a:xfrm>
            <a:off x="1424201" y="491030"/>
            <a:ext cx="41783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solidFill>
                    <a:schemeClr val="bg1"/>
                  </a:solidFill>
                </a:ln>
                <a:solidFill>
                  <a:srgbClr val="5BAD74"/>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清明节的来源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2" presetClass="entr" presetSubtype="3" fill="hold" nodeType="withEffect" p14:presetBounceEnd="66000">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14:bounceEnd="66000">
                                          <p:cBhvr additive="base">
                                            <p:cTn id="19" dur="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17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7840"/>
                                </p:stCondLst>
                                <p:childTnLst>
                                  <p:par>
                                    <p:cTn id="25" presetID="2" presetClass="entr" presetSubtype="8" fill="hold" grpId="0" nodeType="afterEffect">
                                      <p:stCondLst>
                                        <p:cond delay="0"/>
                                      </p:stCondLst>
                                      <p:iterate type="lt">
                                        <p:tmPct val="10000"/>
                                      </p:iterate>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ppt_x</p:attrName>
                                            </p:attrNameLst>
                                          </p:cBhvr>
                                          <p:tavLst>
                                            <p:tav tm="0">
                                              <p:val>
                                                <p:strVal val="0-#ppt_w/2"/>
                                              </p:val>
                                            </p:tav>
                                            <p:tav tm="100000">
                                              <p:val>
                                                <p:strVal val="#ppt_x"/>
                                              </p:val>
                                            </p:tav>
                                          </p:tavLst>
                                        </p:anim>
                                        <p:anim calcmode="lin" valueType="num">
                                          <p:cBhvr>
                                            <p:cTn id="28" dur="500" fill="hold"/>
                                            <p:tgtEl>
                                              <p:spTgt spid="22"/>
                                            </p:tgtEl>
                                            <p:attrNameLst>
                                              <p:attrName>ppt_y</p:attrName>
                                            </p:attrNameLst>
                                          </p:cBhvr>
                                          <p:tavLst>
                                            <p:tav tm="0">
                                              <p:val>
                                                <p:strVal val="#ppt_y"/>
                                              </p:val>
                                            </p:tav>
                                            <p:tav tm="100000">
                                              <p:val>
                                                <p:strVal val="#ppt_y"/>
                                              </p:val>
                                            </p:tav>
                                          </p:tavLst>
                                        </p:anim>
                                      </p:childTnLst>
                                    </p:cTn>
                                  </p:par>
                                  <p:par>
                                    <p:cTn id="29" presetID="26" presetClass="emph" presetSubtype="0" fill="hold" grpId="1" nodeType="withEffect">
                                      <p:stCondLst>
                                        <p:cond delay="2100"/>
                                      </p:stCondLst>
                                      <p:iterate type="lt">
                                        <p:tmPct val="10000"/>
                                      </p:iterate>
                                      <p:childTnLst>
                                        <p:animEffect transition="out" filter="fade">
                                          <p:cBhvr>
                                            <p:cTn id="30" dur="500" tmFilter="0, 0; .2, .5; .8, .5; 1, 0"/>
                                            <p:tgtEl>
                                              <p:spTgt spid="22"/>
                                            </p:tgtEl>
                                          </p:cBhvr>
                                        </p:animEffect>
                                        <p:animScale>
                                          <p:cBhvr>
                                            <p:cTn id="31" dur="250" autoRev="1" fill="hold"/>
                                            <p:tgtEl>
                                              <p:spTgt spid="22"/>
                                            </p:tgtEl>
                                          </p:cBhvr>
                                          <p:by x="105000" y="105000"/>
                                        </p:animScale>
                                      </p:childTnLst>
                                    </p:cTn>
                                  </p:par>
                                  <p:par>
                                    <p:cTn id="32" presetID="21" presetClass="entr" presetSubtype="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heel(1)">
                                          <p:cBhvr>
                                            <p:cTn id="3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2" presetClass="entr" presetSubtype="3" fill="hold"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17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7840"/>
                                </p:stCondLst>
                                <p:childTnLst>
                                  <p:par>
                                    <p:cTn id="25" presetID="2" presetClass="entr" presetSubtype="8" fill="hold" grpId="0" nodeType="afterEffect">
                                      <p:stCondLst>
                                        <p:cond delay="0"/>
                                      </p:stCondLst>
                                      <p:iterate type="lt">
                                        <p:tmPct val="10000"/>
                                      </p:iterate>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ppt_x</p:attrName>
                                            </p:attrNameLst>
                                          </p:cBhvr>
                                          <p:tavLst>
                                            <p:tav tm="0">
                                              <p:val>
                                                <p:strVal val="0-#ppt_w/2"/>
                                              </p:val>
                                            </p:tav>
                                            <p:tav tm="100000">
                                              <p:val>
                                                <p:strVal val="#ppt_x"/>
                                              </p:val>
                                            </p:tav>
                                          </p:tavLst>
                                        </p:anim>
                                        <p:anim calcmode="lin" valueType="num">
                                          <p:cBhvr>
                                            <p:cTn id="28" dur="500" fill="hold"/>
                                            <p:tgtEl>
                                              <p:spTgt spid="22"/>
                                            </p:tgtEl>
                                            <p:attrNameLst>
                                              <p:attrName>ppt_y</p:attrName>
                                            </p:attrNameLst>
                                          </p:cBhvr>
                                          <p:tavLst>
                                            <p:tav tm="0">
                                              <p:val>
                                                <p:strVal val="#ppt_y"/>
                                              </p:val>
                                            </p:tav>
                                            <p:tav tm="100000">
                                              <p:val>
                                                <p:strVal val="#ppt_y"/>
                                              </p:val>
                                            </p:tav>
                                          </p:tavLst>
                                        </p:anim>
                                      </p:childTnLst>
                                    </p:cTn>
                                  </p:par>
                                  <p:par>
                                    <p:cTn id="29" presetID="26" presetClass="emph" presetSubtype="0" fill="hold" grpId="1" nodeType="withEffect">
                                      <p:stCondLst>
                                        <p:cond delay="2100"/>
                                      </p:stCondLst>
                                      <p:iterate type="lt">
                                        <p:tmPct val="10000"/>
                                      </p:iterate>
                                      <p:childTnLst>
                                        <p:animEffect transition="out" filter="fade">
                                          <p:cBhvr>
                                            <p:cTn id="30" dur="500" tmFilter="0, 0; .2, .5; .8, .5; 1, 0"/>
                                            <p:tgtEl>
                                              <p:spTgt spid="22"/>
                                            </p:tgtEl>
                                          </p:cBhvr>
                                        </p:animEffect>
                                        <p:animScale>
                                          <p:cBhvr>
                                            <p:cTn id="31" dur="250" autoRev="1" fill="hold"/>
                                            <p:tgtEl>
                                              <p:spTgt spid="22"/>
                                            </p:tgtEl>
                                          </p:cBhvr>
                                          <p:by x="105000" y="105000"/>
                                        </p:animScale>
                                      </p:childTnLst>
                                    </p:cTn>
                                  </p:par>
                                  <p:par>
                                    <p:cTn id="32" presetID="21" presetClass="entr" presetSubtype="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heel(1)">
                                          <p:cBhvr>
                                            <p:cTn id="3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22"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2326837" y="995740"/>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寒食节</a:t>
            </a:r>
            <a:r>
              <a:rPr kumimoji="0" lang="zh-CN" alt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rPr>
              <a:t>来历</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304" y="1141088"/>
            <a:ext cx="3527362" cy="3523698"/>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33784" y="431586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64456" y="1424534"/>
            <a:ext cx="7815944" cy="3831818"/>
          </a:xfrm>
          <a:prstGeom prst="rect">
            <a:avLst/>
          </a:prstGeom>
        </p:spPr>
        <p:txBody>
          <a:bodyPr wrap="square">
            <a:spAutoFit/>
          </a:bodyPr>
          <a:lstStyle/>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寒食节亦称“禁烟节”“冷节”，在夏历冬至后一百零五日，清明节前一日。</a:t>
            </a:r>
          </a:p>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寒食节的源头，应为远古时期人类的火崇拜。古人的生活离不开火，但是，火又往往给人类造成极大的灾害，于是古人便认为火有神灵，要祀火。各家所祀之火，每年又要止熄一次。然后再重新燃起新火，称为改火。改火时，要举行隆重的祭祖活动，将谷神稷的象征物焚烧，称为人牺。相沿成俗，便形成了后来的禁火节。</a:t>
            </a:r>
          </a:p>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寒食节的具体日期，古俗讲究在冬至节后的一百零五天。现在大部分地区是在清明节前一天过寒食节。</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21"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21"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44" y="438246"/>
            <a:ext cx="1070325" cy="782675"/>
          </a:xfrm>
          <a:prstGeom prst="rect">
            <a:avLst/>
          </a:prstGeom>
        </p:spPr>
      </p:pic>
      <p:sp>
        <p:nvSpPr>
          <p:cNvPr id="14" name="TextBox 3"/>
          <p:cNvSpPr txBox="1">
            <a:spLocks noChangeArrowheads="1"/>
          </p:cNvSpPr>
          <p:nvPr/>
        </p:nvSpPr>
        <p:spPr bwMode="auto">
          <a:xfrm>
            <a:off x="4153420" y="1302522"/>
            <a:ext cx="3578919"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寒食节的传说</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1781512"/>
            <a:ext cx="3527362" cy="3527362"/>
          </a:xfrm>
          <a:prstGeom prst="rect">
            <a:avLst/>
          </a:prstGeom>
          <a:effectLst>
            <a:outerShdw blurRad="381000" dist="190500" dir="2700000" algn="tl" rotWithShape="0">
              <a:prstClr val="black">
                <a:alpha val="40000"/>
              </a:prstClr>
            </a:outerShdw>
          </a:effectLst>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1305" y="809248"/>
            <a:ext cx="1950845" cy="1212525"/>
          </a:xfrm>
          <a:prstGeom prst="rect">
            <a:avLst/>
          </a:prstGeom>
        </p:spPr>
      </p:pic>
      <p:pic>
        <p:nvPicPr>
          <p:cNvPr id="20"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047395" y="4732231"/>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153420" y="1826713"/>
            <a:ext cx="7327380" cy="3416320"/>
          </a:xfrm>
          <a:prstGeom prst="rect">
            <a:avLst/>
          </a:prstGeom>
        </p:spPr>
        <p:txBody>
          <a:bodyPr wrap="square">
            <a:spAutoFit/>
          </a:bodyPr>
          <a:lstStyle/>
          <a:p>
            <a:pPr lvl="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据历史记载，在两千多年以前的春秋时代，晋国公子重耳逃亡在外，生活艰苦，跟随他的介子推不惜从自己的腿上割下一块肉让他充饥。后来，重耳回到晋国，做了国君（即晋文公，春秋五霸之一</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，封赏了所有跟随他流亡在外的随从，惟独介子推拒绝接受封赏，他带了母亲隐居绵山，不肯出来，晋文公无计可施，只好放火烧山，他想，介子推孝顺母亲</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一定会带着老母亲出来。谁知这场大火却把介子推母子烧死了。为了纪念介子推，晋文公下令每年的这一天，禁止生火，家家户户只能吃生冷的食物。</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2" presetClass="entr" presetSubtype="3" fill="hold" nodeType="withEffect" p14:presetBounceEnd="66000">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14:bounceEnd="66000">
                                          <p:cBhvr additive="base">
                                            <p:cTn id="19" dur="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17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21"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2" presetClass="entr" presetSubtype="3" fill="hold"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17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21"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3"/>
          <p:cNvSpPr txBox="1">
            <a:spLocks noChangeArrowheads="1"/>
          </p:cNvSpPr>
          <p:nvPr/>
        </p:nvSpPr>
        <p:spPr bwMode="auto">
          <a:xfrm>
            <a:off x="1840433" y="669169"/>
            <a:ext cx="4960894"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寒食节与清明节的演变</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136" y="1141088"/>
            <a:ext cx="3523698" cy="3523698"/>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784" y="431586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64456" y="1424534"/>
            <a:ext cx="7815944" cy="3332772"/>
          </a:xfrm>
          <a:prstGeom prst="rect">
            <a:avLst/>
          </a:prstGeom>
        </p:spPr>
        <p:txBody>
          <a:bodyPr wrap="square">
            <a:spAutoFit/>
          </a:bodyPr>
          <a:lstStyle/>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古时，寒食是缅怀和感恩为主题的祭扫节日。清明是踏青春游的日子。</a:t>
            </a:r>
          </a:p>
          <a:p>
            <a:pPr lvl="0" indent="457200">
              <a:lnSpc>
                <a:spcPct val="20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后来，清明节演变成祭祖日，在这一天主要是祭祖和扫墓。扫墓从唐朝开始盛行。唐朝扫墓日期一般在寒食节，唐玄宗诏令“寒食上墓”。因寒食与清明相接，随着时间的迁移，寒食节的习俗渐渐融入了清明节。后来就逐渐转变为清明扫墓了。唐代杜牧的名句“清明时节雨纷纷，路上行人欲断魂”的诗句，真切地反映了当时清明扫墓的情景和氛围。</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3"/>
          <p:cNvSpPr txBox="1">
            <a:spLocks noChangeArrowheads="1"/>
          </p:cNvSpPr>
          <p:nvPr/>
        </p:nvSpPr>
        <p:spPr bwMode="auto">
          <a:xfrm>
            <a:off x="1840433" y="669169"/>
            <a:ext cx="4960894" cy="544830"/>
          </a:xfrm>
          <a:prstGeom prst="roundRect">
            <a:avLst/>
          </a:prstGeom>
          <a:solidFill>
            <a:srgbClr val="89C3A8"/>
          </a:solidFill>
          <a:ln>
            <a:solidFill>
              <a:schemeClr val="bg1"/>
            </a:solidFill>
          </a:ln>
        </p:spPr>
        <p:txBody>
          <a:bodyPr wrap="square" lIns="0" tIns="0" rIns="0" bIns="0">
            <a:spAutoFit/>
          </a:bodyPr>
          <a:lstStyle/>
          <a:p>
            <a:pPr lvl="0" algn="ctr">
              <a:defRPr/>
            </a:pPr>
            <a:r>
              <a:rPr lang="zh-CN" altLang="en-US" sz="3200" dirty="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寒食节与清明节的演变</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464" y="1551346"/>
            <a:ext cx="3515725" cy="3523698"/>
          </a:xfrm>
          <a:prstGeom prst="rect">
            <a:avLst/>
          </a:prstGeom>
          <a:effectLst>
            <a:outerShdw blurRad="381000" dist="190500" dir="2700000" algn="tl" rotWithShape="0">
              <a:prstClr val="black">
                <a:alpha val="40000"/>
              </a:prstClr>
            </a:outerShdw>
          </a:effectLst>
        </p:spPr>
      </p:pic>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3784" y="4315867"/>
            <a:ext cx="866810" cy="84513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flipH="1">
            <a:off x="4122056" y="1213999"/>
            <a:ext cx="7815944" cy="4198393"/>
          </a:xfrm>
          <a:prstGeom prst="rect">
            <a:avLst/>
          </a:prstGeom>
        </p:spPr>
        <p:txBody>
          <a:bodyPr wrap="square">
            <a:spAutoFit/>
          </a:bodyPr>
          <a:lstStyle/>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 祭祖一般有两种形式：一种为家祭，即在家里设供或在祠堂太庙祭祖；一种为墓祭，即去坟茔墓地祭祀祖先。上坟墓祭，一为祭奠，二为扫除坟上杂草，以示后继有人，香火不断。旧时扫墓不仅要清除杂草，还要拢坟，添上坟头，上压纸钱等。</a:t>
            </a:r>
          </a:p>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清明祭扫的日期，各地风俗不同。有的是在清明节的前十天后十天，有的是“前三”“后三”，有的在清明前后逢单日举行，有些地方扫墓活动甚至长达一个月。</a:t>
            </a:r>
          </a:p>
          <a:p>
            <a:pPr lvl="0" indent="457200">
              <a:lnSpc>
                <a:spcPct val="150000"/>
              </a:lnSpc>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们浦东地区讲“前七后八”起清明，节前第七天就有人家“做清明”了；还有传说节前焚锡箔是“金”，节后焚锡箔是“银”，所以一般人家总在节前“做清明”。如果某户三年内新丧，则三年清明须正日祭祀。 </a:t>
            </a:r>
            <a:endParaRPr kumimoji="0" lang="zh-CN" altLang="en-US"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7000">
                                          <p:cBhvr additive="base">
                                            <p:cTn id="7" dur="200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3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par>
                              <p:cTn id="13" fill="hold">
                                <p:stCondLst>
                                  <p:cond delay="4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300"/>
                                            <p:tgtEl>
                                              <p:spTgt spid="21"/>
                                            </p:tgtEl>
                                          </p:cBhvr>
                                        </p:animEffect>
                                      </p:childTnLst>
                                    </p:cTn>
                                  </p:par>
                                  <p:par>
                                    <p:cTn id="17" presetID="10" presetClass="entr" presetSubtype="0" fill="hold" nodeType="withEffect">
                                      <p:stCondLst>
                                        <p:cond delay="17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涂豆思">
  <a:themeElements>
    <a:clrScheme name="自定义 24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0" dist="190500" dir="2700000" algn="tl" rotWithShape="0">
            <a:prstClr val="black">
              <a:alpha val="3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2518</Words>
  <Application>Microsoft Office PowerPoint</Application>
  <PresentationFormat>宽屏</PresentationFormat>
  <Paragraphs>126</Paragraphs>
  <Slides>28</Slides>
  <Notes>28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等线</vt:lpstr>
      <vt:lpstr>华文行楷</vt:lpstr>
      <vt:lpstr>华文楷体</vt:lpstr>
      <vt:lpstr>微软雅黑</vt:lpstr>
      <vt:lpstr>Arial</vt:lpstr>
      <vt:lpstr>Calibri</vt:lpstr>
      <vt:lpstr>涂豆思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2</cp:revision>
  <dcterms:created xsi:type="dcterms:W3CDTF">2018-03-29T09:37:00Z</dcterms:created>
  <dcterms:modified xsi:type="dcterms:W3CDTF">2021-01-06T05:12:56Z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