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26"/>
  </p:notesMasterIdLst>
  <p:sldIdLst>
    <p:sldId id="291" r:id="rId2"/>
    <p:sldId id="293" r:id="rId3"/>
    <p:sldId id="294" r:id="rId4"/>
    <p:sldId id="295" r:id="rId5"/>
    <p:sldId id="296" r:id="rId6"/>
    <p:sldId id="298" r:id="rId7"/>
    <p:sldId id="297" r:id="rId8"/>
    <p:sldId id="299" r:id="rId9"/>
    <p:sldId id="300" r:id="rId10"/>
    <p:sldId id="301" r:id="rId11"/>
    <p:sldId id="302" r:id="rId12"/>
    <p:sldId id="303" r:id="rId13"/>
    <p:sldId id="305" r:id="rId14"/>
    <p:sldId id="304" r:id="rId15"/>
    <p:sldId id="306" r:id="rId16"/>
    <p:sldId id="307" r:id="rId17"/>
    <p:sldId id="308" r:id="rId18"/>
    <p:sldId id="310" r:id="rId19"/>
    <p:sldId id="309" r:id="rId20"/>
    <p:sldId id="311" r:id="rId21"/>
    <p:sldId id="312" r:id="rId22"/>
    <p:sldId id="314" r:id="rId23"/>
    <p:sldId id="313" r:id="rId24"/>
    <p:sldId id="315"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B573"/>
    <a:srgbClr val="B3DEDB"/>
    <a:srgbClr val="399644"/>
    <a:srgbClr val="1771A0"/>
    <a:srgbClr val="3C9E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96318" autoAdjust="0"/>
  </p:normalViewPr>
  <p:slideViewPr>
    <p:cSldViewPr snapToGrid="0">
      <p:cViewPr varScale="1">
        <p:scale>
          <a:sx n="109" d="100"/>
          <a:sy n="109" d="100"/>
        </p:scale>
        <p:origin x="61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AD8148-97CA-4B9C-A692-C5B9374F92AC}" type="datetimeFigureOut">
              <a:rPr lang="zh-CN" altLang="en-US" smtClean="0"/>
              <a:t>2021/1/24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984F59-8E41-4111-B581-3EE892AE3E3C}" type="slidenum">
              <a:rPr lang="zh-CN" altLang="en-US" smtClean="0"/>
              <a:t>‹#›</a:t>
            </a:fld>
            <a:endParaRPr lang="zh-CN" altLang="en-US"/>
          </a:p>
        </p:txBody>
      </p:sp>
    </p:spTree>
    <p:extLst>
      <p:ext uri="{BB962C8B-B14F-4D97-AF65-F5344CB8AC3E}">
        <p14:creationId xmlns:p14="http://schemas.microsoft.com/office/powerpoint/2010/main" val="680749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1</a:t>
            </a:fld>
            <a:endParaRPr lang="zh-CN" altLang="en-US"/>
          </a:p>
        </p:txBody>
      </p:sp>
    </p:spTree>
    <p:extLst>
      <p:ext uri="{BB962C8B-B14F-4D97-AF65-F5344CB8AC3E}">
        <p14:creationId xmlns:p14="http://schemas.microsoft.com/office/powerpoint/2010/main" val="967226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10</a:t>
            </a:fld>
            <a:endParaRPr lang="zh-CN" altLang="en-US"/>
          </a:p>
        </p:txBody>
      </p:sp>
    </p:spTree>
    <p:extLst>
      <p:ext uri="{BB962C8B-B14F-4D97-AF65-F5344CB8AC3E}">
        <p14:creationId xmlns:p14="http://schemas.microsoft.com/office/powerpoint/2010/main" val="3853587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11</a:t>
            </a:fld>
            <a:endParaRPr lang="zh-CN" altLang="en-US"/>
          </a:p>
        </p:txBody>
      </p:sp>
    </p:spTree>
    <p:extLst>
      <p:ext uri="{BB962C8B-B14F-4D97-AF65-F5344CB8AC3E}">
        <p14:creationId xmlns:p14="http://schemas.microsoft.com/office/powerpoint/2010/main" val="29881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12</a:t>
            </a:fld>
            <a:endParaRPr lang="zh-CN" altLang="en-US"/>
          </a:p>
        </p:txBody>
      </p:sp>
    </p:spTree>
    <p:extLst>
      <p:ext uri="{BB962C8B-B14F-4D97-AF65-F5344CB8AC3E}">
        <p14:creationId xmlns:p14="http://schemas.microsoft.com/office/powerpoint/2010/main" val="4063578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13</a:t>
            </a:fld>
            <a:endParaRPr lang="zh-CN" altLang="en-US"/>
          </a:p>
        </p:txBody>
      </p:sp>
    </p:spTree>
    <p:extLst>
      <p:ext uri="{BB962C8B-B14F-4D97-AF65-F5344CB8AC3E}">
        <p14:creationId xmlns:p14="http://schemas.microsoft.com/office/powerpoint/2010/main" val="4095176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14</a:t>
            </a:fld>
            <a:endParaRPr lang="zh-CN" altLang="en-US"/>
          </a:p>
        </p:txBody>
      </p:sp>
    </p:spTree>
    <p:extLst>
      <p:ext uri="{BB962C8B-B14F-4D97-AF65-F5344CB8AC3E}">
        <p14:creationId xmlns:p14="http://schemas.microsoft.com/office/powerpoint/2010/main" val="1141457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15</a:t>
            </a:fld>
            <a:endParaRPr lang="zh-CN" altLang="en-US"/>
          </a:p>
        </p:txBody>
      </p:sp>
    </p:spTree>
    <p:extLst>
      <p:ext uri="{BB962C8B-B14F-4D97-AF65-F5344CB8AC3E}">
        <p14:creationId xmlns:p14="http://schemas.microsoft.com/office/powerpoint/2010/main" val="3226749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16</a:t>
            </a:fld>
            <a:endParaRPr lang="zh-CN" altLang="en-US"/>
          </a:p>
        </p:txBody>
      </p:sp>
    </p:spTree>
    <p:extLst>
      <p:ext uri="{BB962C8B-B14F-4D97-AF65-F5344CB8AC3E}">
        <p14:creationId xmlns:p14="http://schemas.microsoft.com/office/powerpoint/2010/main" val="748400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17</a:t>
            </a:fld>
            <a:endParaRPr lang="zh-CN" altLang="en-US"/>
          </a:p>
        </p:txBody>
      </p:sp>
    </p:spTree>
    <p:extLst>
      <p:ext uri="{BB962C8B-B14F-4D97-AF65-F5344CB8AC3E}">
        <p14:creationId xmlns:p14="http://schemas.microsoft.com/office/powerpoint/2010/main" val="4147406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18</a:t>
            </a:fld>
            <a:endParaRPr lang="zh-CN" altLang="en-US"/>
          </a:p>
        </p:txBody>
      </p:sp>
    </p:spTree>
    <p:extLst>
      <p:ext uri="{BB962C8B-B14F-4D97-AF65-F5344CB8AC3E}">
        <p14:creationId xmlns:p14="http://schemas.microsoft.com/office/powerpoint/2010/main" val="1519111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19</a:t>
            </a:fld>
            <a:endParaRPr lang="zh-CN" altLang="en-US"/>
          </a:p>
        </p:txBody>
      </p:sp>
    </p:spTree>
    <p:extLst>
      <p:ext uri="{BB962C8B-B14F-4D97-AF65-F5344CB8AC3E}">
        <p14:creationId xmlns:p14="http://schemas.microsoft.com/office/powerpoint/2010/main" val="1371282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2</a:t>
            </a:fld>
            <a:endParaRPr lang="zh-CN" altLang="en-US"/>
          </a:p>
        </p:txBody>
      </p:sp>
    </p:spTree>
    <p:extLst>
      <p:ext uri="{BB962C8B-B14F-4D97-AF65-F5344CB8AC3E}">
        <p14:creationId xmlns:p14="http://schemas.microsoft.com/office/powerpoint/2010/main" val="2198520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20</a:t>
            </a:fld>
            <a:endParaRPr lang="zh-CN" altLang="en-US"/>
          </a:p>
        </p:txBody>
      </p:sp>
    </p:spTree>
    <p:extLst>
      <p:ext uri="{BB962C8B-B14F-4D97-AF65-F5344CB8AC3E}">
        <p14:creationId xmlns:p14="http://schemas.microsoft.com/office/powerpoint/2010/main" val="4178597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21</a:t>
            </a:fld>
            <a:endParaRPr lang="zh-CN" altLang="en-US"/>
          </a:p>
        </p:txBody>
      </p:sp>
    </p:spTree>
    <p:extLst>
      <p:ext uri="{BB962C8B-B14F-4D97-AF65-F5344CB8AC3E}">
        <p14:creationId xmlns:p14="http://schemas.microsoft.com/office/powerpoint/2010/main" val="2048738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22</a:t>
            </a:fld>
            <a:endParaRPr lang="zh-CN" altLang="en-US"/>
          </a:p>
        </p:txBody>
      </p:sp>
    </p:spTree>
    <p:extLst>
      <p:ext uri="{BB962C8B-B14F-4D97-AF65-F5344CB8AC3E}">
        <p14:creationId xmlns:p14="http://schemas.microsoft.com/office/powerpoint/2010/main" val="7224081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23</a:t>
            </a:fld>
            <a:endParaRPr lang="zh-CN" altLang="en-US"/>
          </a:p>
        </p:txBody>
      </p:sp>
    </p:spTree>
    <p:extLst>
      <p:ext uri="{BB962C8B-B14F-4D97-AF65-F5344CB8AC3E}">
        <p14:creationId xmlns:p14="http://schemas.microsoft.com/office/powerpoint/2010/main" val="33672711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24</a:t>
            </a:fld>
            <a:endParaRPr lang="zh-CN" altLang="en-US"/>
          </a:p>
        </p:txBody>
      </p:sp>
    </p:spTree>
    <p:extLst>
      <p:ext uri="{BB962C8B-B14F-4D97-AF65-F5344CB8AC3E}">
        <p14:creationId xmlns:p14="http://schemas.microsoft.com/office/powerpoint/2010/main" val="2027641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3</a:t>
            </a:fld>
            <a:endParaRPr lang="zh-CN" altLang="en-US"/>
          </a:p>
        </p:txBody>
      </p:sp>
    </p:spTree>
    <p:extLst>
      <p:ext uri="{BB962C8B-B14F-4D97-AF65-F5344CB8AC3E}">
        <p14:creationId xmlns:p14="http://schemas.microsoft.com/office/powerpoint/2010/main" val="2924091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4</a:t>
            </a:fld>
            <a:endParaRPr lang="zh-CN" altLang="en-US"/>
          </a:p>
        </p:txBody>
      </p:sp>
    </p:spTree>
    <p:extLst>
      <p:ext uri="{BB962C8B-B14F-4D97-AF65-F5344CB8AC3E}">
        <p14:creationId xmlns:p14="http://schemas.microsoft.com/office/powerpoint/2010/main" val="3895673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5</a:t>
            </a:fld>
            <a:endParaRPr lang="zh-CN" altLang="en-US"/>
          </a:p>
        </p:txBody>
      </p:sp>
    </p:spTree>
    <p:extLst>
      <p:ext uri="{BB962C8B-B14F-4D97-AF65-F5344CB8AC3E}">
        <p14:creationId xmlns:p14="http://schemas.microsoft.com/office/powerpoint/2010/main" val="447843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6</a:t>
            </a:fld>
            <a:endParaRPr lang="zh-CN" altLang="en-US"/>
          </a:p>
        </p:txBody>
      </p:sp>
    </p:spTree>
    <p:extLst>
      <p:ext uri="{BB962C8B-B14F-4D97-AF65-F5344CB8AC3E}">
        <p14:creationId xmlns:p14="http://schemas.microsoft.com/office/powerpoint/2010/main" val="2445714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7</a:t>
            </a:fld>
            <a:endParaRPr lang="zh-CN" altLang="en-US"/>
          </a:p>
        </p:txBody>
      </p:sp>
    </p:spTree>
    <p:extLst>
      <p:ext uri="{BB962C8B-B14F-4D97-AF65-F5344CB8AC3E}">
        <p14:creationId xmlns:p14="http://schemas.microsoft.com/office/powerpoint/2010/main" val="2407863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8</a:t>
            </a:fld>
            <a:endParaRPr lang="zh-CN" altLang="en-US"/>
          </a:p>
        </p:txBody>
      </p:sp>
    </p:spTree>
    <p:extLst>
      <p:ext uri="{BB962C8B-B14F-4D97-AF65-F5344CB8AC3E}">
        <p14:creationId xmlns:p14="http://schemas.microsoft.com/office/powerpoint/2010/main" val="1134611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9</a:t>
            </a:fld>
            <a:endParaRPr lang="zh-CN" altLang="en-US"/>
          </a:p>
        </p:txBody>
      </p:sp>
    </p:spTree>
    <p:extLst>
      <p:ext uri="{BB962C8B-B14F-4D97-AF65-F5344CB8AC3E}">
        <p14:creationId xmlns:p14="http://schemas.microsoft.com/office/powerpoint/2010/main" val="4037464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E0D375-0469-4A2B-812E-376BA9AB4AE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8A16EE8-B384-45FD-8E26-F8F69C3CC4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D11267E-3BE5-46BC-938D-257E89566C68}"/>
              </a:ext>
            </a:extLst>
          </p:cNvPr>
          <p:cNvSpPr>
            <a:spLocks noGrp="1"/>
          </p:cNvSpPr>
          <p:nvPr>
            <p:ph type="dt" sz="half" idx="10"/>
          </p:nvPr>
        </p:nvSpPr>
        <p:spPr/>
        <p:txBody>
          <a:bodyPr/>
          <a:lstStyle/>
          <a:p>
            <a:fld id="{06930C4A-3237-4C6B-936F-6A374131A5A7}" type="datetimeFigureOut">
              <a:rPr lang="zh-CN" altLang="en-US" smtClean="0"/>
              <a:t>2021/1/24</a:t>
            </a:fld>
            <a:endParaRPr lang="zh-CN" altLang="en-US"/>
          </a:p>
        </p:txBody>
      </p:sp>
      <p:sp>
        <p:nvSpPr>
          <p:cNvPr id="5" name="页脚占位符 4">
            <a:extLst>
              <a:ext uri="{FF2B5EF4-FFF2-40B4-BE49-F238E27FC236}">
                <a16:creationId xmlns:a16="http://schemas.microsoft.com/office/drawing/2014/main" id="{58AF7A49-597B-4144-9EE2-500576AD871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4EC8366-037E-487C-A697-841CE4F32F46}"/>
              </a:ext>
            </a:extLst>
          </p:cNvPr>
          <p:cNvSpPr>
            <a:spLocks noGrp="1"/>
          </p:cNvSpPr>
          <p:nvPr>
            <p:ph type="sldNum" sz="quarter" idx="12"/>
          </p:nvPr>
        </p:nvSpPr>
        <p:spPr/>
        <p:txBody>
          <a:bodyPr/>
          <a:lstStyle/>
          <a:p>
            <a:fld id="{D05344FA-6796-4528-BB0C-CC57EA94A652}" type="slidenum">
              <a:rPr lang="zh-CN" altLang="en-US" smtClean="0"/>
              <a:t>‹#›</a:t>
            </a:fld>
            <a:endParaRPr lang="zh-CN" altLang="en-US"/>
          </a:p>
        </p:txBody>
      </p:sp>
    </p:spTree>
    <p:extLst>
      <p:ext uri="{BB962C8B-B14F-4D97-AF65-F5344CB8AC3E}">
        <p14:creationId xmlns:p14="http://schemas.microsoft.com/office/powerpoint/2010/main" val="1345583100"/>
      </p:ext>
    </p:extLst>
  </p:cSld>
  <p:clrMapOvr>
    <a:masterClrMapping/>
  </p:clrMapOvr>
  <p:transition spd="slow" advTm="7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86B048-CA78-4B0A-8718-63AB7EF2E76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5604B3A-46A4-4A72-8684-6BBA9B0CED14}"/>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5F65D07-EC5D-4055-8DEC-29C064287464}"/>
              </a:ext>
            </a:extLst>
          </p:cNvPr>
          <p:cNvSpPr>
            <a:spLocks noGrp="1"/>
          </p:cNvSpPr>
          <p:nvPr>
            <p:ph type="dt" sz="half" idx="10"/>
          </p:nvPr>
        </p:nvSpPr>
        <p:spPr/>
        <p:txBody>
          <a:bodyPr/>
          <a:lstStyle/>
          <a:p>
            <a:fld id="{06930C4A-3237-4C6B-936F-6A374131A5A7}" type="datetimeFigureOut">
              <a:rPr lang="zh-CN" altLang="en-US" smtClean="0"/>
              <a:t>2021/1/24</a:t>
            </a:fld>
            <a:endParaRPr lang="zh-CN" altLang="en-US"/>
          </a:p>
        </p:txBody>
      </p:sp>
      <p:sp>
        <p:nvSpPr>
          <p:cNvPr id="5" name="页脚占位符 4">
            <a:extLst>
              <a:ext uri="{FF2B5EF4-FFF2-40B4-BE49-F238E27FC236}">
                <a16:creationId xmlns:a16="http://schemas.microsoft.com/office/drawing/2014/main" id="{8AFB8C9C-908A-4190-8D47-03A81AFE271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9EE30D2-3425-4AC4-B8D5-5320ADE66904}"/>
              </a:ext>
            </a:extLst>
          </p:cNvPr>
          <p:cNvSpPr>
            <a:spLocks noGrp="1"/>
          </p:cNvSpPr>
          <p:nvPr>
            <p:ph type="sldNum" sz="quarter" idx="12"/>
          </p:nvPr>
        </p:nvSpPr>
        <p:spPr/>
        <p:txBody>
          <a:bodyPr/>
          <a:lstStyle/>
          <a:p>
            <a:fld id="{D05344FA-6796-4528-BB0C-CC57EA94A652}" type="slidenum">
              <a:rPr lang="zh-CN" altLang="en-US" smtClean="0"/>
              <a:t>‹#›</a:t>
            </a:fld>
            <a:endParaRPr lang="zh-CN" altLang="en-US"/>
          </a:p>
        </p:txBody>
      </p:sp>
    </p:spTree>
    <p:extLst>
      <p:ext uri="{BB962C8B-B14F-4D97-AF65-F5344CB8AC3E}">
        <p14:creationId xmlns:p14="http://schemas.microsoft.com/office/powerpoint/2010/main" val="1638860113"/>
      </p:ext>
    </p:extLst>
  </p:cSld>
  <p:clrMapOvr>
    <a:masterClrMapping/>
  </p:clrMapOvr>
  <p:transition spd="slow" advTm="7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D6FF00D-B7C9-469F-88C8-DC8852A22C2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9CB3556-B10E-484E-B389-282057E12B8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4158BD9-93B8-4CBD-B6D3-BF665A34FB70}"/>
              </a:ext>
            </a:extLst>
          </p:cNvPr>
          <p:cNvSpPr>
            <a:spLocks noGrp="1"/>
          </p:cNvSpPr>
          <p:nvPr>
            <p:ph type="dt" sz="half" idx="10"/>
          </p:nvPr>
        </p:nvSpPr>
        <p:spPr/>
        <p:txBody>
          <a:bodyPr/>
          <a:lstStyle/>
          <a:p>
            <a:fld id="{06930C4A-3237-4C6B-936F-6A374131A5A7}" type="datetimeFigureOut">
              <a:rPr lang="zh-CN" altLang="en-US" smtClean="0"/>
              <a:t>2021/1/24</a:t>
            </a:fld>
            <a:endParaRPr lang="zh-CN" altLang="en-US"/>
          </a:p>
        </p:txBody>
      </p:sp>
      <p:sp>
        <p:nvSpPr>
          <p:cNvPr id="5" name="页脚占位符 4">
            <a:extLst>
              <a:ext uri="{FF2B5EF4-FFF2-40B4-BE49-F238E27FC236}">
                <a16:creationId xmlns:a16="http://schemas.microsoft.com/office/drawing/2014/main" id="{E28C2A25-FBC0-46B5-B8C9-E664431A55E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0DC86CC-FE3D-4EC9-9648-D773690C9817}"/>
              </a:ext>
            </a:extLst>
          </p:cNvPr>
          <p:cNvSpPr>
            <a:spLocks noGrp="1"/>
          </p:cNvSpPr>
          <p:nvPr>
            <p:ph type="sldNum" sz="quarter" idx="12"/>
          </p:nvPr>
        </p:nvSpPr>
        <p:spPr/>
        <p:txBody>
          <a:bodyPr/>
          <a:lstStyle/>
          <a:p>
            <a:fld id="{D05344FA-6796-4528-BB0C-CC57EA94A652}" type="slidenum">
              <a:rPr lang="zh-CN" altLang="en-US" smtClean="0"/>
              <a:t>‹#›</a:t>
            </a:fld>
            <a:endParaRPr lang="zh-CN" altLang="en-US"/>
          </a:p>
        </p:txBody>
      </p:sp>
    </p:spTree>
    <p:extLst>
      <p:ext uri="{BB962C8B-B14F-4D97-AF65-F5344CB8AC3E}">
        <p14:creationId xmlns:p14="http://schemas.microsoft.com/office/powerpoint/2010/main" val="2743886472"/>
      </p:ext>
    </p:extLst>
  </p:cSld>
  <p:clrMapOvr>
    <a:masterClrMapping/>
  </p:clrMapOvr>
  <p:transition spd="slow" advTm="7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566056-FEAB-4ADB-8000-6B292AC6BE6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9C17AAE-8291-4726-AB83-8A9FDF85C6F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234D249-003E-45A8-90F0-A53B5CF272BD}"/>
              </a:ext>
            </a:extLst>
          </p:cNvPr>
          <p:cNvSpPr>
            <a:spLocks noGrp="1"/>
          </p:cNvSpPr>
          <p:nvPr>
            <p:ph type="dt" sz="half" idx="10"/>
          </p:nvPr>
        </p:nvSpPr>
        <p:spPr/>
        <p:txBody>
          <a:bodyPr/>
          <a:lstStyle/>
          <a:p>
            <a:fld id="{06930C4A-3237-4C6B-936F-6A374131A5A7}" type="datetimeFigureOut">
              <a:rPr lang="zh-CN" altLang="en-US" smtClean="0"/>
              <a:t>2021/1/24</a:t>
            </a:fld>
            <a:endParaRPr lang="zh-CN" altLang="en-US"/>
          </a:p>
        </p:txBody>
      </p:sp>
      <p:sp>
        <p:nvSpPr>
          <p:cNvPr id="5" name="页脚占位符 4">
            <a:extLst>
              <a:ext uri="{FF2B5EF4-FFF2-40B4-BE49-F238E27FC236}">
                <a16:creationId xmlns:a16="http://schemas.microsoft.com/office/drawing/2014/main" id="{72A91880-20D1-4AC3-82E5-EEA63C7D961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2ECB23D-1C86-431D-9494-4CEFF3DB93B8}"/>
              </a:ext>
            </a:extLst>
          </p:cNvPr>
          <p:cNvSpPr>
            <a:spLocks noGrp="1"/>
          </p:cNvSpPr>
          <p:nvPr>
            <p:ph type="sldNum" sz="quarter" idx="12"/>
          </p:nvPr>
        </p:nvSpPr>
        <p:spPr/>
        <p:txBody>
          <a:bodyPr/>
          <a:lstStyle/>
          <a:p>
            <a:fld id="{D05344FA-6796-4528-BB0C-CC57EA94A652}" type="slidenum">
              <a:rPr lang="zh-CN" altLang="en-US" smtClean="0"/>
              <a:t>‹#›</a:t>
            </a:fld>
            <a:endParaRPr lang="zh-CN" altLang="en-US"/>
          </a:p>
        </p:txBody>
      </p:sp>
    </p:spTree>
    <p:extLst>
      <p:ext uri="{BB962C8B-B14F-4D97-AF65-F5344CB8AC3E}">
        <p14:creationId xmlns:p14="http://schemas.microsoft.com/office/powerpoint/2010/main" val="960167143"/>
      </p:ext>
    </p:extLst>
  </p:cSld>
  <p:clrMapOvr>
    <a:masterClrMapping/>
  </p:clrMapOvr>
  <p:transition spd="slow" advTm="7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C2BC63-8434-4AE2-B05D-EE1CF743AA7E}"/>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7B9EC23-F69D-4BCE-9D3C-D9E6E99528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34E27476-E0A1-4E21-B53A-BC15EB12295C}"/>
              </a:ext>
            </a:extLst>
          </p:cNvPr>
          <p:cNvSpPr>
            <a:spLocks noGrp="1"/>
          </p:cNvSpPr>
          <p:nvPr>
            <p:ph type="dt" sz="half" idx="10"/>
          </p:nvPr>
        </p:nvSpPr>
        <p:spPr/>
        <p:txBody>
          <a:bodyPr/>
          <a:lstStyle/>
          <a:p>
            <a:fld id="{06930C4A-3237-4C6B-936F-6A374131A5A7}" type="datetimeFigureOut">
              <a:rPr lang="zh-CN" altLang="en-US" smtClean="0"/>
              <a:t>2021/1/24</a:t>
            </a:fld>
            <a:endParaRPr lang="zh-CN" altLang="en-US"/>
          </a:p>
        </p:txBody>
      </p:sp>
      <p:sp>
        <p:nvSpPr>
          <p:cNvPr id="5" name="页脚占位符 4">
            <a:extLst>
              <a:ext uri="{FF2B5EF4-FFF2-40B4-BE49-F238E27FC236}">
                <a16:creationId xmlns:a16="http://schemas.microsoft.com/office/drawing/2014/main" id="{B0152BCC-CAE8-4AD8-9391-C2079CD50D7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533CF65-9BF5-4A60-819F-768AE6E77D66}"/>
              </a:ext>
            </a:extLst>
          </p:cNvPr>
          <p:cNvSpPr>
            <a:spLocks noGrp="1"/>
          </p:cNvSpPr>
          <p:nvPr>
            <p:ph type="sldNum" sz="quarter" idx="12"/>
          </p:nvPr>
        </p:nvSpPr>
        <p:spPr/>
        <p:txBody>
          <a:bodyPr/>
          <a:lstStyle/>
          <a:p>
            <a:fld id="{D05344FA-6796-4528-BB0C-CC57EA94A652}" type="slidenum">
              <a:rPr lang="zh-CN" altLang="en-US" smtClean="0"/>
              <a:t>‹#›</a:t>
            </a:fld>
            <a:endParaRPr lang="zh-CN" altLang="en-US"/>
          </a:p>
        </p:txBody>
      </p:sp>
    </p:spTree>
    <p:extLst>
      <p:ext uri="{BB962C8B-B14F-4D97-AF65-F5344CB8AC3E}">
        <p14:creationId xmlns:p14="http://schemas.microsoft.com/office/powerpoint/2010/main" val="2753393678"/>
      </p:ext>
    </p:extLst>
  </p:cSld>
  <p:clrMapOvr>
    <a:masterClrMapping/>
  </p:clrMapOvr>
  <p:transition spd="slow" advTm="7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848670-FB62-4AAE-8769-C992A68EF23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379DB47-2FE2-458C-A228-4D8FD76346B2}"/>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BCD86F10-ED78-45BD-AD9B-75349370A97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F7851C01-41B7-42EB-829D-4399CDDF5485}"/>
              </a:ext>
            </a:extLst>
          </p:cNvPr>
          <p:cNvSpPr>
            <a:spLocks noGrp="1"/>
          </p:cNvSpPr>
          <p:nvPr>
            <p:ph type="dt" sz="half" idx="10"/>
          </p:nvPr>
        </p:nvSpPr>
        <p:spPr/>
        <p:txBody>
          <a:bodyPr/>
          <a:lstStyle/>
          <a:p>
            <a:fld id="{06930C4A-3237-4C6B-936F-6A374131A5A7}" type="datetimeFigureOut">
              <a:rPr lang="zh-CN" altLang="en-US" smtClean="0"/>
              <a:t>2021/1/24</a:t>
            </a:fld>
            <a:endParaRPr lang="zh-CN" altLang="en-US"/>
          </a:p>
        </p:txBody>
      </p:sp>
      <p:sp>
        <p:nvSpPr>
          <p:cNvPr id="6" name="页脚占位符 5">
            <a:extLst>
              <a:ext uri="{FF2B5EF4-FFF2-40B4-BE49-F238E27FC236}">
                <a16:creationId xmlns:a16="http://schemas.microsoft.com/office/drawing/2014/main" id="{A4555D6C-F230-40A4-AF5D-CAEA0BCDBCD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A4DBA29-6240-4CBC-ADC0-8BA056E40E8D}"/>
              </a:ext>
            </a:extLst>
          </p:cNvPr>
          <p:cNvSpPr>
            <a:spLocks noGrp="1"/>
          </p:cNvSpPr>
          <p:nvPr>
            <p:ph type="sldNum" sz="quarter" idx="12"/>
          </p:nvPr>
        </p:nvSpPr>
        <p:spPr/>
        <p:txBody>
          <a:bodyPr/>
          <a:lstStyle/>
          <a:p>
            <a:fld id="{D05344FA-6796-4528-BB0C-CC57EA94A652}" type="slidenum">
              <a:rPr lang="zh-CN" altLang="en-US" smtClean="0"/>
              <a:t>‹#›</a:t>
            </a:fld>
            <a:endParaRPr lang="zh-CN" altLang="en-US"/>
          </a:p>
        </p:txBody>
      </p:sp>
    </p:spTree>
    <p:extLst>
      <p:ext uri="{BB962C8B-B14F-4D97-AF65-F5344CB8AC3E}">
        <p14:creationId xmlns:p14="http://schemas.microsoft.com/office/powerpoint/2010/main" val="3135138281"/>
      </p:ext>
    </p:extLst>
  </p:cSld>
  <p:clrMapOvr>
    <a:masterClrMapping/>
  </p:clrMapOvr>
  <p:transition spd="slow" advTm="7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150388-50A6-472D-BCFB-EBC97F773D3D}"/>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8D590F1-A269-4E23-A376-C5B5E5851E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1556FF8D-83A6-4900-97E7-1E8672B975B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AE968FE-3750-487A-AD4C-6EC01A617E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E2742BF1-BA3B-4790-998E-3AF027B88EB4}"/>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C467C73-4F7B-427A-A0E1-7466F70F1395}"/>
              </a:ext>
            </a:extLst>
          </p:cNvPr>
          <p:cNvSpPr>
            <a:spLocks noGrp="1"/>
          </p:cNvSpPr>
          <p:nvPr>
            <p:ph type="dt" sz="half" idx="10"/>
          </p:nvPr>
        </p:nvSpPr>
        <p:spPr/>
        <p:txBody>
          <a:bodyPr/>
          <a:lstStyle/>
          <a:p>
            <a:fld id="{06930C4A-3237-4C6B-936F-6A374131A5A7}" type="datetimeFigureOut">
              <a:rPr lang="zh-CN" altLang="en-US" smtClean="0"/>
              <a:t>2021/1/24</a:t>
            </a:fld>
            <a:endParaRPr lang="zh-CN" altLang="en-US"/>
          </a:p>
        </p:txBody>
      </p:sp>
      <p:sp>
        <p:nvSpPr>
          <p:cNvPr id="8" name="页脚占位符 7">
            <a:extLst>
              <a:ext uri="{FF2B5EF4-FFF2-40B4-BE49-F238E27FC236}">
                <a16:creationId xmlns:a16="http://schemas.microsoft.com/office/drawing/2014/main" id="{BF87B491-32B6-4670-A4E5-20D57AB9A45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7272980-6C06-4722-A23C-6452AE7C31BA}"/>
              </a:ext>
            </a:extLst>
          </p:cNvPr>
          <p:cNvSpPr>
            <a:spLocks noGrp="1"/>
          </p:cNvSpPr>
          <p:nvPr>
            <p:ph type="sldNum" sz="quarter" idx="12"/>
          </p:nvPr>
        </p:nvSpPr>
        <p:spPr/>
        <p:txBody>
          <a:bodyPr/>
          <a:lstStyle/>
          <a:p>
            <a:fld id="{D05344FA-6796-4528-BB0C-CC57EA94A652}" type="slidenum">
              <a:rPr lang="zh-CN" altLang="en-US" smtClean="0"/>
              <a:t>‹#›</a:t>
            </a:fld>
            <a:endParaRPr lang="zh-CN" altLang="en-US"/>
          </a:p>
        </p:txBody>
      </p:sp>
    </p:spTree>
    <p:extLst>
      <p:ext uri="{BB962C8B-B14F-4D97-AF65-F5344CB8AC3E}">
        <p14:creationId xmlns:p14="http://schemas.microsoft.com/office/powerpoint/2010/main" val="1465939021"/>
      </p:ext>
    </p:extLst>
  </p:cSld>
  <p:clrMapOvr>
    <a:masterClrMapping/>
  </p:clrMapOvr>
  <p:transition spd="slow" advTm="7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0FFE76-345B-4A9F-94E0-7D21A016B2C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6568DDD-7BF0-49A0-95D9-8C123C346468}"/>
              </a:ext>
            </a:extLst>
          </p:cNvPr>
          <p:cNvSpPr>
            <a:spLocks noGrp="1"/>
          </p:cNvSpPr>
          <p:nvPr>
            <p:ph type="dt" sz="half" idx="10"/>
          </p:nvPr>
        </p:nvSpPr>
        <p:spPr/>
        <p:txBody>
          <a:bodyPr/>
          <a:lstStyle/>
          <a:p>
            <a:fld id="{06930C4A-3237-4C6B-936F-6A374131A5A7}" type="datetimeFigureOut">
              <a:rPr lang="zh-CN" altLang="en-US" smtClean="0"/>
              <a:t>2021/1/24</a:t>
            </a:fld>
            <a:endParaRPr lang="zh-CN" altLang="en-US"/>
          </a:p>
        </p:txBody>
      </p:sp>
      <p:sp>
        <p:nvSpPr>
          <p:cNvPr id="4" name="页脚占位符 3">
            <a:extLst>
              <a:ext uri="{FF2B5EF4-FFF2-40B4-BE49-F238E27FC236}">
                <a16:creationId xmlns:a16="http://schemas.microsoft.com/office/drawing/2014/main" id="{22FDA264-AFD7-4BF2-849E-FA76CBE1A3A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055747E8-3BBE-4E8B-B999-926196E8AB8C}"/>
              </a:ext>
            </a:extLst>
          </p:cNvPr>
          <p:cNvSpPr>
            <a:spLocks noGrp="1"/>
          </p:cNvSpPr>
          <p:nvPr>
            <p:ph type="sldNum" sz="quarter" idx="12"/>
          </p:nvPr>
        </p:nvSpPr>
        <p:spPr/>
        <p:txBody>
          <a:bodyPr/>
          <a:lstStyle/>
          <a:p>
            <a:fld id="{D05344FA-6796-4528-BB0C-CC57EA94A652}" type="slidenum">
              <a:rPr lang="zh-CN" altLang="en-US" smtClean="0"/>
              <a:t>‹#›</a:t>
            </a:fld>
            <a:endParaRPr lang="zh-CN" altLang="en-US"/>
          </a:p>
        </p:txBody>
      </p:sp>
    </p:spTree>
    <p:extLst>
      <p:ext uri="{BB962C8B-B14F-4D97-AF65-F5344CB8AC3E}">
        <p14:creationId xmlns:p14="http://schemas.microsoft.com/office/powerpoint/2010/main" val="3690291921"/>
      </p:ext>
    </p:extLst>
  </p:cSld>
  <p:clrMapOvr>
    <a:masterClrMapping/>
  </p:clrMapOvr>
  <p:transition spd="slow" advTm="7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B40C2F2-E830-4843-B223-65182801B191}"/>
              </a:ext>
            </a:extLst>
          </p:cNvPr>
          <p:cNvSpPr>
            <a:spLocks noGrp="1"/>
          </p:cNvSpPr>
          <p:nvPr>
            <p:ph type="dt" sz="half" idx="10"/>
          </p:nvPr>
        </p:nvSpPr>
        <p:spPr/>
        <p:txBody>
          <a:bodyPr/>
          <a:lstStyle/>
          <a:p>
            <a:fld id="{06930C4A-3237-4C6B-936F-6A374131A5A7}" type="datetimeFigureOut">
              <a:rPr lang="zh-CN" altLang="en-US" smtClean="0"/>
              <a:t>2021/1/24</a:t>
            </a:fld>
            <a:endParaRPr lang="zh-CN" altLang="en-US"/>
          </a:p>
        </p:txBody>
      </p:sp>
      <p:sp>
        <p:nvSpPr>
          <p:cNvPr id="3" name="页脚占位符 2">
            <a:extLst>
              <a:ext uri="{FF2B5EF4-FFF2-40B4-BE49-F238E27FC236}">
                <a16:creationId xmlns:a16="http://schemas.microsoft.com/office/drawing/2014/main" id="{07AD8503-255E-4F8D-864F-03BA312A3859}"/>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F221ED0-A301-434C-BD83-69E001A940B5}"/>
              </a:ext>
            </a:extLst>
          </p:cNvPr>
          <p:cNvSpPr>
            <a:spLocks noGrp="1"/>
          </p:cNvSpPr>
          <p:nvPr>
            <p:ph type="sldNum" sz="quarter" idx="12"/>
          </p:nvPr>
        </p:nvSpPr>
        <p:spPr/>
        <p:txBody>
          <a:bodyPr/>
          <a:lstStyle/>
          <a:p>
            <a:fld id="{D05344FA-6796-4528-BB0C-CC57EA94A652}" type="slidenum">
              <a:rPr lang="zh-CN" altLang="en-US" smtClean="0"/>
              <a:t>‹#›</a:t>
            </a:fld>
            <a:endParaRPr lang="zh-CN" altLang="en-US"/>
          </a:p>
        </p:txBody>
      </p:sp>
    </p:spTree>
    <p:extLst>
      <p:ext uri="{BB962C8B-B14F-4D97-AF65-F5344CB8AC3E}">
        <p14:creationId xmlns:p14="http://schemas.microsoft.com/office/powerpoint/2010/main" val="2973193643"/>
      </p:ext>
    </p:extLst>
  </p:cSld>
  <p:clrMapOvr>
    <a:masterClrMapping/>
  </p:clrMapOvr>
  <p:transition spd="slow" advTm="7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0F8AE6-5C94-47EE-AFFE-4AFB2235B05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C79526F-430B-41C0-A13E-7DF7DDF3E7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04A9558-67DC-4369-A270-7E316CDBAD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62A91FC-FC65-4CDB-AB1C-D333592FFE2E}"/>
              </a:ext>
            </a:extLst>
          </p:cNvPr>
          <p:cNvSpPr>
            <a:spLocks noGrp="1"/>
          </p:cNvSpPr>
          <p:nvPr>
            <p:ph type="dt" sz="half" idx="10"/>
          </p:nvPr>
        </p:nvSpPr>
        <p:spPr/>
        <p:txBody>
          <a:bodyPr/>
          <a:lstStyle/>
          <a:p>
            <a:fld id="{06930C4A-3237-4C6B-936F-6A374131A5A7}" type="datetimeFigureOut">
              <a:rPr lang="zh-CN" altLang="en-US" smtClean="0"/>
              <a:t>2021/1/24</a:t>
            </a:fld>
            <a:endParaRPr lang="zh-CN" altLang="en-US"/>
          </a:p>
        </p:txBody>
      </p:sp>
      <p:sp>
        <p:nvSpPr>
          <p:cNvPr id="6" name="页脚占位符 5">
            <a:extLst>
              <a:ext uri="{FF2B5EF4-FFF2-40B4-BE49-F238E27FC236}">
                <a16:creationId xmlns:a16="http://schemas.microsoft.com/office/drawing/2014/main" id="{45A1BCF9-5D51-4498-85AF-91481932CD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CC9689E-5674-41AF-8527-4CE02250169F}"/>
              </a:ext>
            </a:extLst>
          </p:cNvPr>
          <p:cNvSpPr>
            <a:spLocks noGrp="1"/>
          </p:cNvSpPr>
          <p:nvPr>
            <p:ph type="sldNum" sz="quarter" idx="12"/>
          </p:nvPr>
        </p:nvSpPr>
        <p:spPr/>
        <p:txBody>
          <a:bodyPr/>
          <a:lstStyle/>
          <a:p>
            <a:fld id="{D05344FA-6796-4528-BB0C-CC57EA94A652}" type="slidenum">
              <a:rPr lang="zh-CN" altLang="en-US" smtClean="0"/>
              <a:t>‹#›</a:t>
            </a:fld>
            <a:endParaRPr lang="zh-CN" altLang="en-US"/>
          </a:p>
        </p:txBody>
      </p:sp>
    </p:spTree>
    <p:extLst>
      <p:ext uri="{BB962C8B-B14F-4D97-AF65-F5344CB8AC3E}">
        <p14:creationId xmlns:p14="http://schemas.microsoft.com/office/powerpoint/2010/main" val="3642800013"/>
      </p:ext>
    </p:extLst>
  </p:cSld>
  <p:clrMapOvr>
    <a:masterClrMapping/>
  </p:clrMapOvr>
  <p:transition spd="slow" advTm="7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08BA7B-8597-41FE-9486-99B613AA2A9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9F27070-09DC-4DAB-BE4E-0A745E6BA5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43200CA-5F9F-4532-B7C8-F3737BAB51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2C5043D6-F715-4AD2-B78A-A2FBFE0D2FA6}"/>
              </a:ext>
            </a:extLst>
          </p:cNvPr>
          <p:cNvSpPr>
            <a:spLocks noGrp="1"/>
          </p:cNvSpPr>
          <p:nvPr>
            <p:ph type="dt" sz="half" idx="10"/>
          </p:nvPr>
        </p:nvSpPr>
        <p:spPr/>
        <p:txBody>
          <a:bodyPr/>
          <a:lstStyle/>
          <a:p>
            <a:fld id="{06930C4A-3237-4C6B-936F-6A374131A5A7}" type="datetimeFigureOut">
              <a:rPr lang="zh-CN" altLang="en-US" smtClean="0"/>
              <a:t>2021/1/24</a:t>
            </a:fld>
            <a:endParaRPr lang="zh-CN" altLang="en-US"/>
          </a:p>
        </p:txBody>
      </p:sp>
      <p:sp>
        <p:nvSpPr>
          <p:cNvPr id="6" name="页脚占位符 5">
            <a:extLst>
              <a:ext uri="{FF2B5EF4-FFF2-40B4-BE49-F238E27FC236}">
                <a16:creationId xmlns:a16="http://schemas.microsoft.com/office/drawing/2014/main" id="{A3FDB229-140C-4DE0-AAEE-E5932A204AC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AE2616E-17F8-4F05-A9D2-4B39FFFBAC0B}"/>
              </a:ext>
            </a:extLst>
          </p:cNvPr>
          <p:cNvSpPr>
            <a:spLocks noGrp="1"/>
          </p:cNvSpPr>
          <p:nvPr>
            <p:ph type="sldNum" sz="quarter" idx="12"/>
          </p:nvPr>
        </p:nvSpPr>
        <p:spPr/>
        <p:txBody>
          <a:bodyPr/>
          <a:lstStyle/>
          <a:p>
            <a:fld id="{D05344FA-6796-4528-BB0C-CC57EA94A652}" type="slidenum">
              <a:rPr lang="zh-CN" altLang="en-US" smtClean="0"/>
              <a:t>‹#›</a:t>
            </a:fld>
            <a:endParaRPr lang="zh-CN" altLang="en-US"/>
          </a:p>
        </p:txBody>
      </p:sp>
    </p:spTree>
    <p:extLst>
      <p:ext uri="{BB962C8B-B14F-4D97-AF65-F5344CB8AC3E}">
        <p14:creationId xmlns:p14="http://schemas.microsoft.com/office/powerpoint/2010/main" val="2086230090"/>
      </p:ext>
    </p:extLst>
  </p:cSld>
  <p:clrMapOvr>
    <a:masterClrMapping/>
  </p:clrMapOvr>
  <p:transition spd="slow" advTm="7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865306D-6288-41C1-8586-CE523EE231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FA34DA0-F0E5-469A-8F34-4258991295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78AA0A7-CFDF-4660-B7C7-BCD8012596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930C4A-3237-4C6B-936F-6A374131A5A7}" type="datetimeFigureOut">
              <a:rPr lang="zh-CN" altLang="en-US" smtClean="0"/>
              <a:t>2021/1/24</a:t>
            </a:fld>
            <a:endParaRPr lang="zh-CN" altLang="en-US"/>
          </a:p>
        </p:txBody>
      </p:sp>
      <p:sp>
        <p:nvSpPr>
          <p:cNvPr id="5" name="页脚占位符 4">
            <a:extLst>
              <a:ext uri="{FF2B5EF4-FFF2-40B4-BE49-F238E27FC236}">
                <a16:creationId xmlns:a16="http://schemas.microsoft.com/office/drawing/2014/main" id="{6A9EF892-D506-43D6-B674-FD3A851887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569C518-B4B0-4D11-B5DD-C1B8AC62AC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5344FA-6796-4528-BB0C-CC57EA94A652}" type="slidenum">
              <a:rPr lang="zh-CN" altLang="en-US" smtClean="0"/>
              <a:t>‹#›</a:t>
            </a:fld>
            <a:endParaRPr lang="zh-CN" altLang="en-US"/>
          </a:p>
        </p:txBody>
      </p:sp>
    </p:spTree>
    <p:extLst>
      <p:ext uri="{BB962C8B-B14F-4D97-AF65-F5344CB8AC3E}">
        <p14:creationId xmlns:p14="http://schemas.microsoft.com/office/powerpoint/2010/main" val="1651171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7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8.png"/><Relationship Id="rId10" Type="http://schemas.openxmlformats.org/officeDocument/2006/relationships/image" Target="../media/image32.png"/><Relationship Id="rId4" Type="http://schemas.openxmlformats.org/officeDocument/2006/relationships/image" Target="../media/image3.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0.png"/><Relationship Id="rId10" Type="http://schemas.openxmlformats.org/officeDocument/2006/relationships/image" Target="../media/image33.png"/><Relationship Id="rId4" Type="http://schemas.openxmlformats.org/officeDocument/2006/relationships/image" Target="../media/image3.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8.png"/><Relationship Id="rId10" Type="http://schemas.openxmlformats.org/officeDocument/2006/relationships/image" Target="../media/image34.png"/><Relationship Id="rId4" Type="http://schemas.openxmlformats.org/officeDocument/2006/relationships/image" Target="../media/image3.pn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8.png"/><Relationship Id="rId10" Type="http://schemas.openxmlformats.org/officeDocument/2006/relationships/image" Target="../media/image35.png"/><Relationship Id="rId4" Type="http://schemas.openxmlformats.org/officeDocument/2006/relationships/image" Target="../media/image3.pn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36.png"/></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8.png"/><Relationship Id="rId10" Type="http://schemas.openxmlformats.org/officeDocument/2006/relationships/image" Target="../media/image37.png"/><Relationship Id="rId4" Type="http://schemas.openxmlformats.org/officeDocument/2006/relationships/image" Target="../media/image3.png"/><Relationship Id="rId9"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38.png"/></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jpg"/><Relationship Id="rId7"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2.png"/><Relationship Id="rId4" Type="http://schemas.openxmlformats.org/officeDocument/2006/relationships/image" Target="../media/image3.png"/><Relationship Id="rId9" Type="http://schemas.openxmlformats.org/officeDocument/2006/relationships/image" Target="../media/image28.png"/></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41.png"/></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42.png"/></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22.pn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43.pn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jp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1.png"/><Relationship Id="rId10" Type="http://schemas.openxmlformats.org/officeDocument/2006/relationships/image" Target="../media/image23.png"/><Relationship Id="rId4" Type="http://schemas.openxmlformats.org/officeDocument/2006/relationships/image" Target="../media/image3.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7.png"/><Relationship Id="rId5" Type="http://schemas.openxmlformats.org/officeDocument/2006/relationships/image" Target="../media/image24.png"/><Relationship Id="rId10" Type="http://schemas.openxmlformats.org/officeDocument/2006/relationships/image" Target="../media/image26.png"/><Relationship Id="rId4" Type="http://schemas.openxmlformats.org/officeDocument/2006/relationships/image" Target="../media/image3.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8.png"/><Relationship Id="rId10" Type="http://schemas.openxmlformats.org/officeDocument/2006/relationships/image" Target="../media/image29.png"/><Relationship Id="rId4" Type="http://schemas.openxmlformats.org/officeDocument/2006/relationships/image" Target="../media/image3.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jp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0.png"/><Relationship Id="rId10" Type="http://schemas.openxmlformats.org/officeDocument/2006/relationships/image" Target="../media/image31.png"/><Relationship Id="rId4" Type="http://schemas.openxmlformats.org/officeDocument/2006/relationships/image" Target="../media/image3.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1616" r="18217"/>
          <a:stretch/>
        </p:blipFill>
        <p:spPr>
          <a:xfrm>
            <a:off x="-24930" y="-8977"/>
            <a:ext cx="12216929" cy="6871018"/>
          </a:xfrm>
          <a:prstGeom prst="rect">
            <a:avLst/>
          </a:prstGeom>
        </p:spPr>
      </p:pic>
      <p:pic>
        <p:nvPicPr>
          <p:cNvPr id="12" name="图片 11"/>
          <p:cNvPicPr>
            <a:picLocks noChangeAspect="1"/>
          </p:cNvPicPr>
          <p:nvPr/>
        </p:nvPicPr>
        <p:blipFill rotWithShape="1">
          <a:blip r:embed="rId4" cstate="print">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val="0"/>
              </a:ext>
            </a:extLst>
          </a:blip>
          <a:srcRect t="50442"/>
          <a:stretch/>
        </p:blipFill>
        <p:spPr>
          <a:xfrm>
            <a:off x="-68231" y="2746837"/>
            <a:ext cx="12242132" cy="4137756"/>
          </a:xfrm>
          <a:prstGeom prst="rect">
            <a:avLst/>
          </a:prstGeom>
        </p:spPr>
      </p:pic>
      <p:grpSp>
        <p:nvGrpSpPr>
          <p:cNvPr id="18" name="组合 17"/>
          <p:cNvGrpSpPr/>
          <p:nvPr/>
        </p:nvGrpSpPr>
        <p:grpSpPr>
          <a:xfrm>
            <a:off x="333805" y="4700511"/>
            <a:ext cx="11769062" cy="2518694"/>
            <a:chOff x="-478046" y="4885815"/>
            <a:chExt cx="11769062" cy="2518694"/>
          </a:xfrm>
        </p:grpSpPr>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046" y="4885815"/>
              <a:ext cx="4657672" cy="2328836"/>
            </a:xfrm>
            <a:prstGeom prst="rect">
              <a:avLst/>
            </a:prstGeom>
          </p:spPr>
        </p:pic>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3344" y="5075673"/>
              <a:ext cx="4657672" cy="2328836"/>
            </a:xfrm>
            <a:prstGeom prst="rect">
              <a:avLst/>
            </a:prstGeom>
          </p:spPr>
        </p:pic>
      </p:grpSp>
      <p:pic>
        <p:nvPicPr>
          <p:cNvPr id="14" name="图片 13"/>
          <p:cNvPicPr>
            <a:picLocks noChangeAspect="1"/>
          </p:cNvPicPr>
          <p:nvPr/>
        </p:nvPicPr>
        <p:blipFill>
          <a:blip r:embed="rId6" cstate="print">
            <a:extLst>
              <a:ext uri="{BEBA8EAE-BF5A-486C-A8C5-ECC9F3942E4B}">
                <a14:imgProps xmlns:a14="http://schemas.microsoft.com/office/drawing/2010/main">
                  <a14:imgLayer>
                    <a14:imgEffect>
                      <a14:saturation sat="400000"/>
                    </a14:imgEffect>
                  </a14:imgLayer>
                </a14:imgProps>
              </a:ext>
              <a:ext uri="{28A0092B-C50C-407E-A947-70E740481C1C}">
                <a14:useLocalDpi xmlns:a14="http://schemas.microsoft.com/office/drawing/2010/main" val="0"/>
              </a:ext>
            </a:extLst>
          </a:blip>
          <a:stretch>
            <a:fillRect/>
          </a:stretch>
        </p:blipFill>
        <p:spPr>
          <a:xfrm flipH="1">
            <a:off x="-194867" y="-8978"/>
            <a:ext cx="3989199" cy="3989199"/>
          </a:xfrm>
          <a:prstGeom prst="rect">
            <a:avLst/>
          </a:prstGeom>
        </p:spPr>
      </p:pic>
      <p:pic>
        <p:nvPicPr>
          <p:cNvPr id="13" name="图片 12"/>
          <p:cNvPicPr>
            <a:picLocks noChangeAspect="1"/>
          </p:cNvPicPr>
          <p:nvPr/>
        </p:nvPicPr>
        <p:blipFill>
          <a:blip r:embed="rId7" cstate="print">
            <a:extLst>
              <a:ext uri="{BEBA8EAE-BF5A-486C-A8C5-ECC9F3942E4B}">
                <a14:imgProps xmlns:a14="http://schemas.microsoft.com/office/drawing/2010/main">
                  <a14:imgLayer>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7755423" y="5411703"/>
            <a:ext cx="3945960" cy="1380388"/>
          </a:xfrm>
          <a:prstGeom prst="rect">
            <a:avLst/>
          </a:prstGeom>
        </p:spPr>
      </p:pic>
      <p:pic>
        <p:nvPicPr>
          <p:cNvPr id="22" name="图片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71135" y="430516"/>
            <a:ext cx="5934468" cy="5157226"/>
          </a:xfrm>
          <a:prstGeom prst="rect">
            <a:avLst/>
          </a:prstGeom>
        </p:spPr>
      </p:pic>
      <p:pic>
        <p:nvPicPr>
          <p:cNvPr id="7" name="图片 6"/>
          <p:cNvPicPr>
            <a:picLocks noChangeAspect="1"/>
          </p:cNvPicPr>
          <p:nvPr/>
        </p:nvPicPr>
        <p:blipFill rotWithShape="1">
          <a:blip r:embed="rId9" cstate="print">
            <a:extLst>
              <a:ext uri="{28A0092B-C50C-407E-A947-70E740481C1C}">
                <a14:useLocalDpi xmlns:a14="http://schemas.microsoft.com/office/drawing/2010/main" val="0"/>
              </a:ext>
            </a:extLst>
          </a:blip>
          <a:srcRect l="12780" t="9771" r="21277" b="16111"/>
          <a:stretch/>
        </p:blipFill>
        <p:spPr>
          <a:xfrm>
            <a:off x="-1315" y="2335457"/>
            <a:ext cx="4060455" cy="4563828"/>
          </a:xfrm>
          <a:prstGeom prst="rect">
            <a:avLst/>
          </a:prstGeom>
        </p:spPr>
      </p:pic>
      <p:pic>
        <p:nvPicPr>
          <p:cNvPr id="29" name="图片 2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9528096" y="858"/>
            <a:ext cx="2663904" cy="5202450"/>
          </a:xfrm>
          <a:prstGeom prst="rect">
            <a:avLst/>
          </a:prstGeom>
        </p:spPr>
      </p:pic>
    </p:spTree>
    <p:extLst>
      <p:ext uri="{BB962C8B-B14F-4D97-AF65-F5344CB8AC3E}">
        <p14:creationId xmlns:p14="http://schemas.microsoft.com/office/powerpoint/2010/main" val="22661225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2" presetClass="entr" presetSubtype="1"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up)">
                                      <p:cBhvr>
                                        <p:cTn id="11" dur="500"/>
                                        <p:tgtEl>
                                          <p:spTgt spid="29"/>
                                        </p:tgtEl>
                                      </p:cBhvr>
                                    </p:animEffect>
                                  </p:childTnLst>
                                </p:cTn>
                              </p:par>
                              <p:par>
                                <p:cTn id="12" presetID="22" presetClass="entr" presetSubtype="4"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par>
                                <p:cTn id="15" presetID="2" presetClass="entr" presetSubtype="4"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6000"/>
            <a:lum/>
          </a:blip>
          <a:srcRect/>
          <a:stretch>
            <a:fillRect/>
          </a:stretch>
        </a:blipFill>
        <a:effectLst/>
      </p:bgPr>
    </p:bg>
    <p:spTree>
      <p:nvGrpSpPr>
        <p:cNvPr id="1" name=""/>
        <p:cNvGrpSpPr/>
        <p:nvPr/>
      </p:nvGrpSpPr>
      <p:grpSpPr>
        <a:xfrm>
          <a:off x="0" y="0"/>
          <a:ext cx="0" cy="0"/>
          <a:chOff x="0" y="0"/>
          <a:chExt cx="0" cy="0"/>
        </a:xfrm>
      </p:grpSpPr>
      <p:grpSp>
        <p:nvGrpSpPr>
          <p:cNvPr id="18" name="组合 17"/>
          <p:cNvGrpSpPr/>
          <p:nvPr/>
        </p:nvGrpSpPr>
        <p:grpSpPr>
          <a:xfrm>
            <a:off x="333805" y="4700511"/>
            <a:ext cx="11769062" cy="2518694"/>
            <a:chOff x="-478046" y="4885815"/>
            <a:chExt cx="11769062" cy="2518694"/>
          </a:xfrm>
        </p:grpSpPr>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046" y="4885815"/>
              <a:ext cx="4657672" cy="2328836"/>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3344" y="5075673"/>
              <a:ext cx="4657672" cy="2328836"/>
            </a:xfrm>
            <a:prstGeom prst="rect">
              <a:avLst/>
            </a:prstGeom>
          </p:spPr>
        </p:pic>
      </p:grpSp>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12780" t="9771" r="21277" b="16111"/>
          <a:stretch/>
        </p:blipFill>
        <p:spPr>
          <a:xfrm>
            <a:off x="132183" y="5048903"/>
            <a:ext cx="1543568" cy="1734924"/>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671545" y="-21498"/>
            <a:ext cx="1582220" cy="3089984"/>
          </a:xfrm>
          <a:prstGeom prst="rect">
            <a:avLst/>
          </a:prstGeom>
        </p:spPr>
      </p:pic>
      <p:pic>
        <p:nvPicPr>
          <p:cNvPr id="43" name="图片 4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470" y="0"/>
            <a:ext cx="2550722" cy="2550722"/>
          </a:xfrm>
          <a:prstGeom prst="rect">
            <a:avLst/>
          </a:prstGeom>
        </p:spPr>
      </p:pic>
      <p:sp>
        <p:nvSpPr>
          <p:cNvPr id="29" name="矩形 28">
            <a:extLst>
              <a:ext uri="{FF2B5EF4-FFF2-40B4-BE49-F238E27FC236}">
                <a16:creationId xmlns:a16="http://schemas.microsoft.com/office/drawing/2014/main" id="{6CA4DF23-29CF-478E-9947-48542E07F16C}"/>
              </a:ext>
            </a:extLst>
          </p:cNvPr>
          <p:cNvSpPr/>
          <p:nvPr/>
        </p:nvSpPr>
        <p:spPr>
          <a:xfrm>
            <a:off x="3018665" y="533169"/>
            <a:ext cx="3520824" cy="584775"/>
          </a:xfrm>
          <a:prstGeom prst="rect">
            <a:avLst/>
          </a:prstGeom>
        </p:spPr>
        <p:txBody>
          <a:bodyPr wrap="square">
            <a:spAutoFit/>
          </a:bodyPr>
          <a:lstStyle/>
          <a:p>
            <a:pPr algn="ctr"/>
            <a:r>
              <a:rPr lang="zh-CN" altLang="en-US" sz="3200" b="1"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rPr>
              <a:t>清明节传统习俗</a:t>
            </a:r>
          </a:p>
        </p:txBody>
      </p:sp>
      <p:grpSp>
        <p:nvGrpSpPr>
          <p:cNvPr id="37" name="组合 36"/>
          <p:cNvGrpSpPr/>
          <p:nvPr/>
        </p:nvGrpSpPr>
        <p:grpSpPr>
          <a:xfrm>
            <a:off x="1740627" y="-21498"/>
            <a:ext cx="1623493" cy="1623493"/>
            <a:chOff x="4469082" y="479181"/>
            <a:chExt cx="3063096" cy="3063096"/>
          </a:xfrm>
        </p:grpSpPr>
        <p:pic>
          <p:nvPicPr>
            <p:cNvPr id="38" name="图片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69082" y="479181"/>
              <a:ext cx="3063096" cy="3063096"/>
            </a:xfrm>
            <a:prstGeom prst="rect">
              <a:avLst/>
            </a:prstGeom>
          </p:spPr>
        </p:pic>
        <p:grpSp>
          <p:nvGrpSpPr>
            <p:cNvPr id="39" name="组合 38"/>
            <p:cNvGrpSpPr/>
            <p:nvPr/>
          </p:nvGrpSpPr>
          <p:grpSpPr>
            <a:xfrm>
              <a:off x="5641642" y="1635476"/>
              <a:ext cx="770819" cy="770818"/>
              <a:chOff x="5464352" y="1742175"/>
              <a:chExt cx="554630" cy="554630"/>
            </a:xfrm>
          </p:grpSpPr>
          <p:sp>
            <p:nvSpPr>
              <p:cNvPr id="40" name="椭圆 39">
                <a:extLst>
                  <a:ext uri="{FF2B5EF4-FFF2-40B4-BE49-F238E27FC236}">
                    <a16:creationId xmlns:a16="http://schemas.microsoft.com/office/drawing/2014/main" id="{018BF130-2E66-4D1A-9828-944FBAACB1D8}"/>
                  </a:ext>
                </a:extLst>
              </p:cNvPr>
              <p:cNvSpPr/>
              <p:nvPr/>
            </p:nvSpPr>
            <p:spPr>
              <a:xfrm>
                <a:off x="5464352" y="1742175"/>
                <a:ext cx="554630" cy="55463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a:solidFill>
                    <a:srgbClr val="3C9E48"/>
                  </a:solidFill>
                  <a:latin typeface="DengXian" panose="02010600030101010101" pitchFamily="2" charset="-122"/>
                  <a:ea typeface="DengXian" panose="02010600030101010101" pitchFamily="2" charset="-122"/>
                  <a:sym typeface="DengXian" panose="02010600030101010101" pitchFamily="2" charset="-122"/>
                </a:endParaRPr>
              </a:p>
            </p:txBody>
          </p:sp>
          <p:sp>
            <p:nvSpPr>
              <p:cNvPr id="41" name="TextBox 28">
                <a:extLst>
                  <a:ext uri="{FF2B5EF4-FFF2-40B4-BE49-F238E27FC236}">
                    <a16:creationId xmlns:a16="http://schemas.microsoft.com/office/drawing/2014/main" id="{B502F584-1EBF-4CF4-8860-E32D6FC9A2D4}"/>
                  </a:ext>
                </a:extLst>
              </p:cNvPr>
              <p:cNvSpPr txBox="1"/>
              <p:nvPr/>
            </p:nvSpPr>
            <p:spPr>
              <a:xfrm>
                <a:off x="5469832" y="1842769"/>
                <a:ext cx="481372" cy="376045"/>
              </a:xfrm>
              <a:prstGeom prst="rect">
                <a:avLst/>
              </a:prstGeom>
              <a:noFill/>
            </p:spPr>
            <p:txBody>
              <a:bodyPr wrap="none" rtlCol="0">
                <a:spAutoFit/>
              </a:bodyPr>
              <a:lstStyle/>
              <a:p>
                <a:r>
                  <a:rPr lang="en-US" altLang="zh-CN" sz="1200" b="1" dirty="0">
                    <a:solidFill>
                      <a:schemeClr val="bg1"/>
                    </a:solidFill>
                    <a:latin typeface="DengXian" panose="02010600030101010101" pitchFamily="2" charset="-122"/>
                    <a:ea typeface="DengXian" panose="02010600030101010101" pitchFamily="2" charset="-122"/>
                    <a:sym typeface="DengXian" panose="02010600030101010101" pitchFamily="2" charset="-122"/>
                  </a:rPr>
                  <a:t>02</a:t>
                </a:r>
                <a:endParaRPr lang="zh-CN" altLang="en-US" sz="1200" b="1" dirty="0">
                  <a:solidFill>
                    <a:schemeClr val="bg1"/>
                  </a:solidFill>
                  <a:latin typeface="DengXian" panose="02010600030101010101" pitchFamily="2" charset="-122"/>
                  <a:ea typeface="DengXian" panose="02010600030101010101" pitchFamily="2" charset="-122"/>
                  <a:sym typeface="DengXian" panose="02010600030101010101" pitchFamily="2" charset="-122"/>
                </a:endParaRPr>
              </a:p>
            </p:txBody>
          </p:sp>
        </p:grpSp>
      </p:grpSp>
      <p:pic>
        <p:nvPicPr>
          <p:cNvPr id="21" name="图片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05558" y="4850613"/>
            <a:ext cx="1976427" cy="1976427"/>
          </a:xfrm>
          <a:prstGeom prst="rect">
            <a:avLst/>
          </a:prstGeom>
        </p:spPr>
      </p:pic>
      <p:sp>
        <p:nvSpPr>
          <p:cNvPr id="20" name="矩形 19"/>
          <p:cNvSpPr/>
          <p:nvPr/>
        </p:nvSpPr>
        <p:spPr>
          <a:xfrm>
            <a:off x="1675751" y="2480735"/>
            <a:ext cx="5017961" cy="2800767"/>
          </a:xfrm>
          <a:prstGeom prst="rect">
            <a:avLst/>
          </a:prstGeom>
        </p:spPr>
        <p:txBody>
          <a:bodyPr wrap="square">
            <a:spAutoFit/>
          </a:bodyPr>
          <a:lstStyle/>
          <a:p>
            <a:r>
              <a:rPr lang="zh-CN" altLang="en-US" sz="1600" dirty="0">
                <a:solidFill>
                  <a:schemeClr val="accent6">
                    <a:lumMod val="50000"/>
                  </a:schemeClr>
                </a:solidFill>
                <a:latin typeface="DengXian" panose="02010600030101010101" pitchFamily="2" charset="-122"/>
                <a:ea typeface="DengXian" panose="02010600030101010101" pitchFamily="2" charset="-122"/>
                <a:sym typeface="DengXian" panose="02010600030101010101" pitchFamily="2" charset="-122"/>
              </a:rPr>
              <a:t>清明之时，正是春回大地，人们乃因利乘便，扫墓之余亦一家老少在山乡野间游乐一番，回家时顺手折几枝叶芽初绽的柳枝戴在头上，其乐融融。也有的人特意于清明节期间到大自然去欣赏和领略生机勃勃的春日景象，郊外远足，一抒在严冬以来的郁结心胸，这种踏青也叫春游，古代叫探春、寻春。其含义，就是脚踏青草，在郊野游玩，观赏春色。清明前后正是踏青的好时光，所以成为清明节俗的一项重要内容。古时妇女平日不能随便出游，清明扫墓是难得的踏青的机会，故妇女们在清明节比男人玩得更开心，民间有“女人的清明男人的年”之说。</a:t>
            </a:r>
          </a:p>
        </p:txBody>
      </p:sp>
      <p:sp>
        <p:nvSpPr>
          <p:cNvPr id="23" name="矩形 22"/>
          <p:cNvSpPr/>
          <p:nvPr/>
        </p:nvSpPr>
        <p:spPr>
          <a:xfrm>
            <a:off x="3180352" y="1818164"/>
            <a:ext cx="1425429" cy="400110"/>
          </a:xfrm>
          <a:prstGeom prst="rect">
            <a:avLst/>
          </a:prstGeom>
          <a:solidFill>
            <a:schemeClr val="accent6">
              <a:lumMod val="75000"/>
              <a:alpha val="96000"/>
            </a:schemeClr>
          </a:solidFill>
        </p:spPr>
        <p:txBody>
          <a:bodyPr vert="horz" wrap="square">
            <a:spAutoFit/>
          </a:bodyPr>
          <a:lstStyle/>
          <a:p>
            <a:pPr algn="ctr"/>
            <a:r>
              <a:rPr lang="zh-CN" altLang="en-US" sz="2000" b="1" dirty="0">
                <a:solidFill>
                  <a:schemeClr val="bg1"/>
                </a:solidFill>
                <a:latin typeface="DengXian" panose="02010600030101010101" pitchFamily="2" charset="-122"/>
                <a:ea typeface="DengXian" panose="02010600030101010101" pitchFamily="2" charset="-122"/>
                <a:sym typeface="DengXian" panose="02010600030101010101" pitchFamily="2" charset="-122"/>
              </a:rPr>
              <a:t>踏青</a:t>
            </a:r>
          </a:p>
        </p:txBody>
      </p:sp>
      <p:pic>
        <p:nvPicPr>
          <p:cNvPr id="10" name="图片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10381" y="942456"/>
            <a:ext cx="5571604" cy="5571604"/>
          </a:xfrm>
          <a:prstGeom prst="rect">
            <a:avLst/>
          </a:prstGeom>
        </p:spPr>
      </p:pic>
    </p:spTree>
    <p:extLst>
      <p:ext uri="{BB962C8B-B14F-4D97-AF65-F5344CB8AC3E}">
        <p14:creationId xmlns:p14="http://schemas.microsoft.com/office/powerpoint/2010/main" val="23636722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6000"/>
            <a:lum/>
          </a:blip>
          <a:srcRect/>
          <a:stretch>
            <a:fillRect/>
          </a:stretch>
        </a:blipFill>
        <a:effectLst/>
      </p:bgPr>
    </p:bg>
    <p:spTree>
      <p:nvGrpSpPr>
        <p:cNvPr id="1" name=""/>
        <p:cNvGrpSpPr/>
        <p:nvPr/>
      </p:nvGrpSpPr>
      <p:grpSpPr>
        <a:xfrm>
          <a:off x="0" y="0"/>
          <a:ext cx="0" cy="0"/>
          <a:chOff x="0" y="0"/>
          <a:chExt cx="0" cy="0"/>
        </a:xfrm>
      </p:grpSpPr>
      <p:grpSp>
        <p:nvGrpSpPr>
          <p:cNvPr id="18" name="组合 17"/>
          <p:cNvGrpSpPr/>
          <p:nvPr/>
        </p:nvGrpSpPr>
        <p:grpSpPr>
          <a:xfrm>
            <a:off x="333805" y="4700511"/>
            <a:ext cx="11769062" cy="2518694"/>
            <a:chOff x="-478046" y="4885815"/>
            <a:chExt cx="11769062" cy="2518694"/>
          </a:xfrm>
        </p:grpSpPr>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046" y="4885815"/>
              <a:ext cx="4657672" cy="2328836"/>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3344" y="5075673"/>
              <a:ext cx="4657672" cy="2328836"/>
            </a:xfrm>
            <a:prstGeom prst="rect">
              <a:avLst/>
            </a:prstGeom>
          </p:spPr>
        </p:pic>
      </p:grpSp>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12780" t="9771" r="21277" b="16111"/>
          <a:stretch/>
        </p:blipFill>
        <p:spPr>
          <a:xfrm>
            <a:off x="9618673" y="4529436"/>
            <a:ext cx="2071732" cy="2328564"/>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355503" y="-21498"/>
            <a:ext cx="1898262" cy="3707196"/>
          </a:xfrm>
          <a:prstGeom prst="rect">
            <a:avLst/>
          </a:prstGeom>
        </p:spPr>
      </p:pic>
      <p:pic>
        <p:nvPicPr>
          <p:cNvPr id="43" name="图片 4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470" y="0"/>
            <a:ext cx="2550722" cy="2550722"/>
          </a:xfrm>
          <a:prstGeom prst="rect">
            <a:avLst/>
          </a:prstGeom>
        </p:spPr>
      </p:pic>
      <p:sp>
        <p:nvSpPr>
          <p:cNvPr id="29" name="矩形 28">
            <a:extLst>
              <a:ext uri="{FF2B5EF4-FFF2-40B4-BE49-F238E27FC236}">
                <a16:creationId xmlns:a16="http://schemas.microsoft.com/office/drawing/2014/main" id="{6CA4DF23-29CF-478E-9947-48542E07F16C}"/>
              </a:ext>
            </a:extLst>
          </p:cNvPr>
          <p:cNvSpPr/>
          <p:nvPr/>
        </p:nvSpPr>
        <p:spPr>
          <a:xfrm>
            <a:off x="2839960" y="511568"/>
            <a:ext cx="3616566" cy="584775"/>
          </a:xfrm>
          <a:prstGeom prst="rect">
            <a:avLst/>
          </a:prstGeom>
        </p:spPr>
        <p:txBody>
          <a:bodyPr wrap="square">
            <a:spAutoFit/>
          </a:bodyPr>
          <a:lstStyle/>
          <a:p>
            <a:pPr algn="ctr"/>
            <a:r>
              <a:rPr lang="zh-CN" altLang="en-US" sz="3200" b="1"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rPr>
              <a:t>清明节传统习俗</a:t>
            </a:r>
          </a:p>
        </p:txBody>
      </p:sp>
      <p:grpSp>
        <p:nvGrpSpPr>
          <p:cNvPr id="37" name="组合 36"/>
          <p:cNvGrpSpPr/>
          <p:nvPr/>
        </p:nvGrpSpPr>
        <p:grpSpPr>
          <a:xfrm>
            <a:off x="1740627" y="-21498"/>
            <a:ext cx="1623493" cy="1623493"/>
            <a:chOff x="4469082" y="479181"/>
            <a:chExt cx="3063096" cy="3063096"/>
          </a:xfrm>
        </p:grpSpPr>
        <p:pic>
          <p:nvPicPr>
            <p:cNvPr id="38" name="图片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69082" y="479181"/>
              <a:ext cx="3063096" cy="3063096"/>
            </a:xfrm>
            <a:prstGeom prst="rect">
              <a:avLst/>
            </a:prstGeom>
          </p:spPr>
        </p:pic>
        <p:grpSp>
          <p:nvGrpSpPr>
            <p:cNvPr id="39" name="组合 38"/>
            <p:cNvGrpSpPr/>
            <p:nvPr/>
          </p:nvGrpSpPr>
          <p:grpSpPr>
            <a:xfrm>
              <a:off x="5641642" y="1635476"/>
              <a:ext cx="770819" cy="770818"/>
              <a:chOff x="5464352" y="1742175"/>
              <a:chExt cx="554630" cy="554630"/>
            </a:xfrm>
          </p:grpSpPr>
          <p:sp>
            <p:nvSpPr>
              <p:cNvPr id="40" name="椭圆 39">
                <a:extLst>
                  <a:ext uri="{FF2B5EF4-FFF2-40B4-BE49-F238E27FC236}">
                    <a16:creationId xmlns:a16="http://schemas.microsoft.com/office/drawing/2014/main" id="{018BF130-2E66-4D1A-9828-944FBAACB1D8}"/>
                  </a:ext>
                </a:extLst>
              </p:cNvPr>
              <p:cNvSpPr/>
              <p:nvPr/>
            </p:nvSpPr>
            <p:spPr>
              <a:xfrm>
                <a:off x="5464352" y="1742175"/>
                <a:ext cx="554630" cy="55463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a:solidFill>
                    <a:srgbClr val="3C9E48"/>
                  </a:solidFill>
                  <a:latin typeface="DengXian" panose="02010600030101010101" pitchFamily="2" charset="-122"/>
                  <a:ea typeface="DengXian" panose="02010600030101010101" pitchFamily="2" charset="-122"/>
                  <a:sym typeface="DengXian" panose="02010600030101010101" pitchFamily="2" charset="-122"/>
                </a:endParaRPr>
              </a:p>
            </p:txBody>
          </p:sp>
          <p:sp>
            <p:nvSpPr>
              <p:cNvPr id="41" name="TextBox 28">
                <a:extLst>
                  <a:ext uri="{FF2B5EF4-FFF2-40B4-BE49-F238E27FC236}">
                    <a16:creationId xmlns:a16="http://schemas.microsoft.com/office/drawing/2014/main" id="{B502F584-1EBF-4CF4-8860-E32D6FC9A2D4}"/>
                  </a:ext>
                </a:extLst>
              </p:cNvPr>
              <p:cNvSpPr txBox="1"/>
              <p:nvPr/>
            </p:nvSpPr>
            <p:spPr>
              <a:xfrm>
                <a:off x="5483780" y="1842769"/>
                <a:ext cx="481372" cy="376045"/>
              </a:xfrm>
              <a:prstGeom prst="rect">
                <a:avLst/>
              </a:prstGeom>
              <a:noFill/>
            </p:spPr>
            <p:txBody>
              <a:bodyPr wrap="none" rtlCol="0">
                <a:spAutoFit/>
              </a:bodyPr>
              <a:lstStyle/>
              <a:p>
                <a:r>
                  <a:rPr lang="en-US" altLang="zh-CN" sz="1200" b="1" dirty="0">
                    <a:solidFill>
                      <a:schemeClr val="bg1"/>
                    </a:solidFill>
                    <a:latin typeface="DengXian" panose="02010600030101010101" pitchFamily="2" charset="-122"/>
                    <a:ea typeface="DengXian" panose="02010600030101010101" pitchFamily="2" charset="-122"/>
                    <a:sym typeface="DengXian" panose="02010600030101010101" pitchFamily="2" charset="-122"/>
                  </a:rPr>
                  <a:t>02</a:t>
                </a:r>
                <a:endParaRPr lang="zh-CN" altLang="en-US" sz="1200" b="1" dirty="0">
                  <a:solidFill>
                    <a:schemeClr val="bg1"/>
                  </a:solidFill>
                  <a:latin typeface="DengXian" panose="02010600030101010101" pitchFamily="2" charset="-122"/>
                  <a:ea typeface="DengXian" panose="02010600030101010101" pitchFamily="2" charset="-122"/>
                  <a:sym typeface="DengXian" panose="02010600030101010101" pitchFamily="2" charset="-122"/>
                </a:endParaRPr>
              </a:p>
            </p:txBody>
          </p:sp>
        </p:grpSp>
      </p:grpSp>
      <p:pic>
        <p:nvPicPr>
          <p:cNvPr id="19" name="图片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7375" y="4948886"/>
            <a:ext cx="1866012" cy="1866012"/>
          </a:xfrm>
          <a:prstGeom prst="rect">
            <a:avLst/>
          </a:prstGeom>
        </p:spPr>
      </p:pic>
      <p:sp>
        <p:nvSpPr>
          <p:cNvPr id="22" name="矩形 21"/>
          <p:cNvSpPr/>
          <p:nvPr/>
        </p:nvSpPr>
        <p:spPr>
          <a:xfrm>
            <a:off x="6732480" y="1478354"/>
            <a:ext cx="1425429" cy="400110"/>
          </a:xfrm>
          <a:prstGeom prst="rect">
            <a:avLst/>
          </a:prstGeom>
          <a:solidFill>
            <a:schemeClr val="accent6">
              <a:lumMod val="75000"/>
              <a:alpha val="96000"/>
            </a:schemeClr>
          </a:solidFill>
        </p:spPr>
        <p:txBody>
          <a:bodyPr vert="horz" wrap="square">
            <a:spAutoFit/>
          </a:bodyPr>
          <a:lstStyle/>
          <a:p>
            <a:pPr algn="ctr"/>
            <a:r>
              <a:rPr lang="zh-CN" altLang="en-US" sz="2000" b="1" dirty="0">
                <a:solidFill>
                  <a:schemeClr val="bg1"/>
                </a:solidFill>
                <a:latin typeface="DengXian" panose="02010600030101010101" pitchFamily="2" charset="-122"/>
                <a:ea typeface="DengXian" panose="02010600030101010101" pitchFamily="2" charset="-122"/>
                <a:sym typeface="DengXian" panose="02010600030101010101" pitchFamily="2" charset="-122"/>
              </a:rPr>
              <a:t>植树</a:t>
            </a:r>
          </a:p>
        </p:txBody>
      </p:sp>
      <p:sp>
        <p:nvSpPr>
          <p:cNvPr id="20" name="矩形 19">
            <a:extLst>
              <a:ext uri="{FF2B5EF4-FFF2-40B4-BE49-F238E27FC236}">
                <a16:creationId xmlns:a16="http://schemas.microsoft.com/office/drawing/2014/main" id="{B9AA7B08-6050-4D09-93D5-76B63CEA3E07}"/>
              </a:ext>
            </a:extLst>
          </p:cNvPr>
          <p:cNvSpPr/>
          <p:nvPr/>
        </p:nvSpPr>
        <p:spPr>
          <a:xfrm>
            <a:off x="4739022" y="1934506"/>
            <a:ext cx="5646066" cy="3785652"/>
          </a:xfrm>
          <a:prstGeom prst="rect">
            <a:avLst/>
          </a:prstGeom>
        </p:spPr>
        <p:txBody>
          <a:bodyPr wrap="square">
            <a:spAutoFit/>
          </a:bodyPr>
          <a:lstStyle/>
          <a:p>
            <a:pPr lvl="0" eaLnBrk="0" fontAlgn="base" hangingPunct="0">
              <a:lnSpc>
                <a:spcPct val="150000"/>
              </a:lnSpc>
              <a:spcBef>
                <a:spcPct val="0"/>
              </a:spcBef>
              <a:spcAft>
                <a:spcPct val="0"/>
              </a:spcAft>
            </a:pPr>
            <a:r>
              <a:rPr lang="zh-CN" altLang="zh-CN" sz="1600" dirty="0">
                <a:solidFill>
                  <a:schemeClr val="accent6">
                    <a:lumMod val="50000"/>
                  </a:schemeClr>
                </a:solidFill>
                <a:latin typeface="DengXian" panose="02010600030101010101" pitchFamily="2" charset="-122"/>
                <a:ea typeface="DengXian" panose="02010600030101010101" pitchFamily="2" charset="-122"/>
                <a:cs typeface="Arial" panose="020B0604020202020204" pitchFamily="34" charset="0"/>
                <a:sym typeface="DengXian" panose="02010600030101010101" pitchFamily="2" charset="-122"/>
              </a:rPr>
              <a:t>清明前后，春阳照临，春雨飞洒，种植树苗成活率高，成长快。因此，自古以来，中国就有清明植树的习惯。有人还把清明节叫作“植树节”。植树风俗一直流传至今。清明节植树的习俗，发端于清明戴柳插柳的风俗。关于清明戴柳插柳，有三种传说。最古老的传说，是说为了纪念教民稼穑耕作的祖师—神农氏，后来由此发展出祈求长寿的意蕴。再晚点的传说与介子推有关。据说晋文公率众臣登山祭奠介子推时，发现介子推死前曾经靠过的老柳树死而复活，便赐老柳树为“清明柳”。更晚点的传说是唐太宗给大臣柳圈，以示赐福驱疫</a:t>
            </a:r>
            <a:r>
              <a:rPr kumimoji="0" lang="zh-CN" altLang="zh-CN" sz="1600" b="0" i="0" u="none" strike="noStrike" cap="none" normalizeH="0" baseline="30000" dirty="0">
                <a:ln>
                  <a:noFill/>
                </a:ln>
                <a:solidFill>
                  <a:schemeClr val="accent6">
                    <a:lumMod val="50000"/>
                  </a:schemeClr>
                </a:solidFill>
                <a:effectLst/>
                <a:latin typeface="DengXian" panose="02010600030101010101" pitchFamily="2" charset="-122"/>
                <a:ea typeface="DengXian" panose="02010600030101010101" pitchFamily="2" charset="-122"/>
                <a:cs typeface="Arial" panose="020B0604020202020204" pitchFamily="34" charset="0"/>
                <a:sym typeface="DengXian" panose="02010600030101010101" pitchFamily="2" charset="-122"/>
              </a:rPr>
              <a:t>[16]</a:t>
            </a:r>
            <a:r>
              <a:rPr kumimoji="0" lang="zh-CN" altLang="zh-CN" sz="1600" b="0" i="0" u="none" strike="noStrike" cap="none" normalizeH="0" baseline="0" dirty="0">
                <a:ln>
                  <a:noFill/>
                </a:ln>
                <a:solidFill>
                  <a:schemeClr val="accent6">
                    <a:lumMod val="50000"/>
                  </a:schemeClr>
                </a:solidFill>
                <a:effectLst/>
                <a:latin typeface="DengXian" panose="02010600030101010101" pitchFamily="2" charset="-122"/>
                <a:ea typeface="DengXian" panose="02010600030101010101" pitchFamily="2" charset="-122"/>
                <a:cs typeface="Arial" panose="020B0604020202020204" pitchFamily="34" charset="0"/>
                <a:sym typeface="DengXian" panose="02010600030101010101" pitchFamily="2" charset="-122"/>
              </a:rPr>
              <a:t> </a:t>
            </a:r>
            <a:r>
              <a:rPr lang="zh-CN" altLang="zh-CN" sz="1600" dirty="0">
                <a:solidFill>
                  <a:schemeClr val="accent6">
                    <a:lumMod val="50000"/>
                  </a:schemeClr>
                </a:solidFill>
                <a:latin typeface="DengXian" panose="02010600030101010101" pitchFamily="2" charset="-122"/>
                <a:ea typeface="DengXian" panose="02010600030101010101" pitchFamily="2" charset="-122"/>
                <a:cs typeface="Arial" panose="020B0604020202020204" pitchFamily="34" charset="0"/>
                <a:sym typeface="DengXian" panose="02010600030101010101" pitchFamily="2" charset="-122"/>
              </a:rPr>
              <a:t> 。</a:t>
            </a:r>
          </a:p>
        </p:txBody>
      </p:sp>
      <p:pic>
        <p:nvPicPr>
          <p:cNvPr id="4" name="图片 3"/>
          <p:cNvPicPr>
            <a:picLocks noChangeAspect="1"/>
          </p:cNvPicPr>
          <p:nvPr/>
        </p:nvPicPr>
        <p:blipFill rotWithShape="1">
          <a:blip r:embed="rId10">
            <a:extLst>
              <a:ext uri="{28A0092B-C50C-407E-A947-70E740481C1C}">
                <a14:useLocalDpi xmlns:a14="http://schemas.microsoft.com/office/drawing/2010/main" val="0"/>
              </a:ext>
            </a:extLst>
          </a:blip>
          <a:srcRect l="25047" t="2453" r="25061" b="3832"/>
          <a:stretch/>
        </p:blipFill>
        <p:spPr>
          <a:xfrm>
            <a:off x="1841505" y="1980959"/>
            <a:ext cx="2193395" cy="4120025"/>
          </a:xfrm>
          <a:prstGeom prst="rect">
            <a:avLst/>
          </a:prstGeom>
        </p:spPr>
      </p:pic>
    </p:spTree>
    <p:extLst>
      <p:ext uri="{BB962C8B-B14F-4D97-AF65-F5344CB8AC3E}">
        <p14:creationId xmlns:p14="http://schemas.microsoft.com/office/powerpoint/2010/main" val="34025540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6000"/>
            <a:lum/>
          </a:blip>
          <a:srcRect/>
          <a:stretch>
            <a:fillRect/>
          </a:stretch>
        </a:blipFill>
        <a:effectLst/>
      </p:bgPr>
    </p:bg>
    <p:spTree>
      <p:nvGrpSpPr>
        <p:cNvPr id="1" name=""/>
        <p:cNvGrpSpPr/>
        <p:nvPr/>
      </p:nvGrpSpPr>
      <p:grpSpPr>
        <a:xfrm>
          <a:off x="0" y="0"/>
          <a:ext cx="0" cy="0"/>
          <a:chOff x="0" y="0"/>
          <a:chExt cx="0" cy="0"/>
        </a:xfrm>
      </p:grpSpPr>
      <p:grpSp>
        <p:nvGrpSpPr>
          <p:cNvPr id="18" name="组合 17"/>
          <p:cNvGrpSpPr/>
          <p:nvPr/>
        </p:nvGrpSpPr>
        <p:grpSpPr>
          <a:xfrm>
            <a:off x="333805" y="4700511"/>
            <a:ext cx="11769062" cy="2518694"/>
            <a:chOff x="-478046" y="4885815"/>
            <a:chExt cx="11769062" cy="2518694"/>
          </a:xfrm>
        </p:grpSpPr>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046" y="4885815"/>
              <a:ext cx="4657672" cy="2328836"/>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3344" y="5075673"/>
              <a:ext cx="4657672" cy="2328836"/>
            </a:xfrm>
            <a:prstGeom prst="rect">
              <a:avLst/>
            </a:prstGeom>
          </p:spPr>
        </p:pic>
      </p:grpSp>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12780" t="9771" r="21277" b="16111"/>
          <a:stretch/>
        </p:blipFill>
        <p:spPr>
          <a:xfrm>
            <a:off x="132183" y="5048903"/>
            <a:ext cx="1543568" cy="1734924"/>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671545" y="-21498"/>
            <a:ext cx="1582220" cy="3089984"/>
          </a:xfrm>
          <a:prstGeom prst="rect">
            <a:avLst/>
          </a:prstGeom>
        </p:spPr>
      </p:pic>
      <p:pic>
        <p:nvPicPr>
          <p:cNvPr id="43" name="图片 4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470" y="0"/>
            <a:ext cx="2550722" cy="2550722"/>
          </a:xfrm>
          <a:prstGeom prst="rect">
            <a:avLst/>
          </a:prstGeom>
        </p:spPr>
      </p:pic>
      <p:sp>
        <p:nvSpPr>
          <p:cNvPr id="29" name="矩形 28">
            <a:extLst>
              <a:ext uri="{FF2B5EF4-FFF2-40B4-BE49-F238E27FC236}">
                <a16:creationId xmlns:a16="http://schemas.microsoft.com/office/drawing/2014/main" id="{6CA4DF23-29CF-478E-9947-48542E07F16C}"/>
              </a:ext>
            </a:extLst>
          </p:cNvPr>
          <p:cNvSpPr/>
          <p:nvPr/>
        </p:nvSpPr>
        <p:spPr>
          <a:xfrm>
            <a:off x="3018665" y="533169"/>
            <a:ext cx="3520824" cy="584775"/>
          </a:xfrm>
          <a:prstGeom prst="rect">
            <a:avLst/>
          </a:prstGeom>
        </p:spPr>
        <p:txBody>
          <a:bodyPr wrap="square">
            <a:spAutoFit/>
          </a:bodyPr>
          <a:lstStyle/>
          <a:p>
            <a:pPr algn="ctr"/>
            <a:r>
              <a:rPr lang="zh-CN" altLang="en-US" sz="3200" b="1"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rPr>
              <a:t>清明节传统习俗</a:t>
            </a:r>
          </a:p>
        </p:txBody>
      </p:sp>
      <p:grpSp>
        <p:nvGrpSpPr>
          <p:cNvPr id="37" name="组合 36"/>
          <p:cNvGrpSpPr/>
          <p:nvPr/>
        </p:nvGrpSpPr>
        <p:grpSpPr>
          <a:xfrm>
            <a:off x="1740627" y="-21498"/>
            <a:ext cx="1623493" cy="1623493"/>
            <a:chOff x="4469082" y="479181"/>
            <a:chExt cx="3063096" cy="3063096"/>
          </a:xfrm>
        </p:grpSpPr>
        <p:pic>
          <p:nvPicPr>
            <p:cNvPr id="38" name="图片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69082" y="479181"/>
              <a:ext cx="3063096" cy="3063096"/>
            </a:xfrm>
            <a:prstGeom prst="rect">
              <a:avLst/>
            </a:prstGeom>
          </p:spPr>
        </p:pic>
        <p:grpSp>
          <p:nvGrpSpPr>
            <p:cNvPr id="39" name="组合 38"/>
            <p:cNvGrpSpPr/>
            <p:nvPr/>
          </p:nvGrpSpPr>
          <p:grpSpPr>
            <a:xfrm>
              <a:off x="5641642" y="1635476"/>
              <a:ext cx="770819" cy="770818"/>
              <a:chOff x="5464352" y="1742175"/>
              <a:chExt cx="554630" cy="554630"/>
            </a:xfrm>
          </p:grpSpPr>
          <p:sp>
            <p:nvSpPr>
              <p:cNvPr id="40" name="椭圆 39">
                <a:extLst>
                  <a:ext uri="{FF2B5EF4-FFF2-40B4-BE49-F238E27FC236}">
                    <a16:creationId xmlns:a16="http://schemas.microsoft.com/office/drawing/2014/main" id="{018BF130-2E66-4D1A-9828-944FBAACB1D8}"/>
                  </a:ext>
                </a:extLst>
              </p:cNvPr>
              <p:cNvSpPr/>
              <p:nvPr/>
            </p:nvSpPr>
            <p:spPr>
              <a:xfrm>
                <a:off x="5464352" y="1742175"/>
                <a:ext cx="554630" cy="55463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a:solidFill>
                    <a:srgbClr val="3C9E48"/>
                  </a:solidFill>
                  <a:latin typeface="DengXian" panose="02010600030101010101" pitchFamily="2" charset="-122"/>
                  <a:ea typeface="DengXian" panose="02010600030101010101" pitchFamily="2" charset="-122"/>
                  <a:sym typeface="DengXian" panose="02010600030101010101" pitchFamily="2" charset="-122"/>
                </a:endParaRPr>
              </a:p>
            </p:txBody>
          </p:sp>
          <p:sp>
            <p:nvSpPr>
              <p:cNvPr id="41" name="TextBox 28">
                <a:extLst>
                  <a:ext uri="{FF2B5EF4-FFF2-40B4-BE49-F238E27FC236}">
                    <a16:creationId xmlns:a16="http://schemas.microsoft.com/office/drawing/2014/main" id="{B502F584-1EBF-4CF4-8860-E32D6FC9A2D4}"/>
                  </a:ext>
                </a:extLst>
              </p:cNvPr>
              <p:cNvSpPr txBox="1"/>
              <p:nvPr/>
            </p:nvSpPr>
            <p:spPr>
              <a:xfrm>
                <a:off x="5469832" y="1842769"/>
                <a:ext cx="481372" cy="376045"/>
              </a:xfrm>
              <a:prstGeom prst="rect">
                <a:avLst/>
              </a:prstGeom>
              <a:noFill/>
            </p:spPr>
            <p:txBody>
              <a:bodyPr wrap="none" rtlCol="0">
                <a:spAutoFit/>
              </a:bodyPr>
              <a:lstStyle/>
              <a:p>
                <a:r>
                  <a:rPr lang="en-US" altLang="zh-CN" sz="1200" b="1" dirty="0">
                    <a:solidFill>
                      <a:schemeClr val="bg1"/>
                    </a:solidFill>
                    <a:latin typeface="DengXian" panose="02010600030101010101" pitchFamily="2" charset="-122"/>
                    <a:ea typeface="DengXian" panose="02010600030101010101" pitchFamily="2" charset="-122"/>
                    <a:sym typeface="DengXian" panose="02010600030101010101" pitchFamily="2" charset="-122"/>
                  </a:rPr>
                  <a:t>02</a:t>
                </a:r>
                <a:endParaRPr lang="zh-CN" altLang="en-US" sz="1200" b="1" dirty="0">
                  <a:solidFill>
                    <a:schemeClr val="bg1"/>
                  </a:solidFill>
                  <a:latin typeface="DengXian" panose="02010600030101010101" pitchFamily="2" charset="-122"/>
                  <a:ea typeface="DengXian" panose="02010600030101010101" pitchFamily="2" charset="-122"/>
                  <a:sym typeface="DengXian" panose="02010600030101010101" pitchFamily="2" charset="-122"/>
                </a:endParaRPr>
              </a:p>
            </p:txBody>
          </p:sp>
        </p:grpSp>
      </p:grpSp>
      <p:pic>
        <p:nvPicPr>
          <p:cNvPr id="21" name="图片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10557" y="4894861"/>
            <a:ext cx="1976427" cy="1976427"/>
          </a:xfrm>
          <a:prstGeom prst="rect">
            <a:avLst/>
          </a:prstGeom>
        </p:spPr>
      </p:pic>
      <p:sp>
        <p:nvSpPr>
          <p:cNvPr id="23" name="矩形 22"/>
          <p:cNvSpPr/>
          <p:nvPr/>
        </p:nvSpPr>
        <p:spPr>
          <a:xfrm>
            <a:off x="2008010" y="3007019"/>
            <a:ext cx="1425429" cy="400110"/>
          </a:xfrm>
          <a:prstGeom prst="rect">
            <a:avLst/>
          </a:prstGeom>
          <a:solidFill>
            <a:schemeClr val="accent6">
              <a:lumMod val="75000"/>
              <a:alpha val="96000"/>
            </a:schemeClr>
          </a:solidFill>
        </p:spPr>
        <p:txBody>
          <a:bodyPr vert="horz" wrap="square">
            <a:spAutoFit/>
          </a:bodyPr>
          <a:lstStyle/>
          <a:p>
            <a:pPr algn="ctr"/>
            <a:r>
              <a:rPr lang="zh-CN" altLang="en-US" sz="2000" b="1" dirty="0">
                <a:solidFill>
                  <a:schemeClr val="bg1"/>
                </a:solidFill>
                <a:latin typeface="DengXian" panose="02010600030101010101" pitchFamily="2" charset="-122"/>
                <a:ea typeface="DengXian" panose="02010600030101010101" pitchFamily="2" charset="-122"/>
                <a:sym typeface="DengXian" panose="02010600030101010101" pitchFamily="2" charset="-122"/>
              </a:rPr>
              <a:t>牵钩</a:t>
            </a:r>
          </a:p>
        </p:txBody>
      </p:sp>
      <p:sp>
        <p:nvSpPr>
          <p:cNvPr id="19" name="矩形 18"/>
          <p:cNvSpPr/>
          <p:nvPr/>
        </p:nvSpPr>
        <p:spPr>
          <a:xfrm>
            <a:off x="1875183" y="3700585"/>
            <a:ext cx="8796362" cy="1200329"/>
          </a:xfrm>
          <a:prstGeom prst="rect">
            <a:avLst/>
          </a:prstGeom>
        </p:spPr>
        <p:txBody>
          <a:bodyPr wrap="square">
            <a:spAutoFit/>
          </a:bodyPr>
          <a:lstStyle/>
          <a:p>
            <a:pPr>
              <a:lnSpc>
                <a:spcPct val="150000"/>
              </a:lnSpc>
            </a:pPr>
            <a:r>
              <a:rPr lang="zh-CN" altLang="en-US" sz="1600" dirty="0">
                <a:solidFill>
                  <a:schemeClr val="accent6">
                    <a:lumMod val="50000"/>
                  </a:schemeClr>
                </a:solidFill>
                <a:latin typeface="DengXian" panose="02010600030101010101" pitchFamily="2" charset="-122"/>
                <a:ea typeface="DengXian" panose="02010600030101010101" pitchFamily="2" charset="-122"/>
                <a:sym typeface="DengXian" panose="02010600030101010101" pitchFamily="2" charset="-122"/>
              </a:rPr>
              <a:t>　“牵钩”是古称，其实就是现代的拔河运动。据说春秋时，楚国为了进攻吴国，以牵钩这种运动来增强人民的体质。它主要是以一根麻绳，两头分为许多小绳，比赛时，以一面大旗为界，一声令下，双方各自用力拉绳，鼓乐齐鸣，双方助威呐喊，热闹非凡。</a:t>
            </a:r>
          </a:p>
        </p:txBody>
      </p:sp>
      <p:pic>
        <p:nvPicPr>
          <p:cNvPr id="2" name="图片 1"/>
          <p:cNvPicPr>
            <a:picLocks noChangeAspect="1"/>
          </p:cNvPicPr>
          <p:nvPr/>
        </p:nvPicPr>
        <p:blipFill rotWithShape="1">
          <a:blip r:embed="rId10" cstate="print">
            <a:extLst>
              <a:ext uri="{28A0092B-C50C-407E-A947-70E740481C1C}">
                <a14:useLocalDpi xmlns:a14="http://schemas.microsoft.com/office/drawing/2010/main" val="0"/>
              </a:ext>
            </a:extLst>
          </a:blip>
          <a:srcRect t="29535" b="32003"/>
          <a:stretch/>
        </p:blipFill>
        <p:spPr>
          <a:xfrm>
            <a:off x="4187064" y="1555237"/>
            <a:ext cx="5430179" cy="2088549"/>
          </a:xfrm>
          <a:prstGeom prst="rect">
            <a:avLst/>
          </a:prstGeom>
        </p:spPr>
      </p:pic>
    </p:spTree>
    <p:extLst>
      <p:ext uri="{BB962C8B-B14F-4D97-AF65-F5344CB8AC3E}">
        <p14:creationId xmlns:p14="http://schemas.microsoft.com/office/powerpoint/2010/main" val="7755041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6000"/>
            <a:lum/>
          </a:blip>
          <a:srcRect/>
          <a:stretch>
            <a:fillRect/>
          </a:stretch>
        </a:blipFill>
        <a:effectLst/>
      </p:bgPr>
    </p:bg>
    <p:spTree>
      <p:nvGrpSpPr>
        <p:cNvPr id="1" name=""/>
        <p:cNvGrpSpPr/>
        <p:nvPr/>
      </p:nvGrpSpPr>
      <p:grpSpPr>
        <a:xfrm>
          <a:off x="0" y="0"/>
          <a:ext cx="0" cy="0"/>
          <a:chOff x="0" y="0"/>
          <a:chExt cx="0" cy="0"/>
        </a:xfrm>
      </p:grpSpPr>
      <p:grpSp>
        <p:nvGrpSpPr>
          <p:cNvPr id="18" name="组合 17"/>
          <p:cNvGrpSpPr/>
          <p:nvPr/>
        </p:nvGrpSpPr>
        <p:grpSpPr>
          <a:xfrm>
            <a:off x="333805" y="4700511"/>
            <a:ext cx="11769062" cy="2518694"/>
            <a:chOff x="-478046" y="4885815"/>
            <a:chExt cx="11769062" cy="2518694"/>
          </a:xfrm>
        </p:grpSpPr>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046" y="4885815"/>
              <a:ext cx="4657672" cy="2328836"/>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3344" y="5075673"/>
              <a:ext cx="4657672" cy="2328836"/>
            </a:xfrm>
            <a:prstGeom prst="rect">
              <a:avLst/>
            </a:prstGeom>
          </p:spPr>
        </p:pic>
      </p:grpSp>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12780" t="9771" r="21277" b="16111"/>
          <a:stretch/>
        </p:blipFill>
        <p:spPr>
          <a:xfrm>
            <a:off x="132183" y="5048903"/>
            <a:ext cx="1543568" cy="1734924"/>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671545" y="-21498"/>
            <a:ext cx="1582220" cy="3089984"/>
          </a:xfrm>
          <a:prstGeom prst="rect">
            <a:avLst/>
          </a:prstGeom>
        </p:spPr>
      </p:pic>
      <p:pic>
        <p:nvPicPr>
          <p:cNvPr id="43" name="图片 4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470" y="0"/>
            <a:ext cx="2550722" cy="2550722"/>
          </a:xfrm>
          <a:prstGeom prst="rect">
            <a:avLst/>
          </a:prstGeom>
        </p:spPr>
      </p:pic>
      <p:sp>
        <p:nvSpPr>
          <p:cNvPr id="29" name="矩形 28">
            <a:extLst>
              <a:ext uri="{FF2B5EF4-FFF2-40B4-BE49-F238E27FC236}">
                <a16:creationId xmlns:a16="http://schemas.microsoft.com/office/drawing/2014/main" id="{6CA4DF23-29CF-478E-9947-48542E07F16C}"/>
              </a:ext>
            </a:extLst>
          </p:cNvPr>
          <p:cNvSpPr/>
          <p:nvPr/>
        </p:nvSpPr>
        <p:spPr>
          <a:xfrm>
            <a:off x="3018665" y="533169"/>
            <a:ext cx="3520824" cy="584775"/>
          </a:xfrm>
          <a:prstGeom prst="rect">
            <a:avLst/>
          </a:prstGeom>
        </p:spPr>
        <p:txBody>
          <a:bodyPr wrap="square">
            <a:spAutoFit/>
          </a:bodyPr>
          <a:lstStyle/>
          <a:p>
            <a:pPr algn="ctr"/>
            <a:r>
              <a:rPr lang="zh-CN" altLang="en-US" sz="3200" b="1"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rPr>
              <a:t>清明节传统习俗</a:t>
            </a:r>
          </a:p>
        </p:txBody>
      </p:sp>
      <p:grpSp>
        <p:nvGrpSpPr>
          <p:cNvPr id="37" name="组合 36"/>
          <p:cNvGrpSpPr/>
          <p:nvPr/>
        </p:nvGrpSpPr>
        <p:grpSpPr>
          <a:xfrm>
            <a:off x="1740627" y="-21498"/>
            <a:ext cx="1623493" cy="1623493"/>
            <a:chOff x="4469082" y="479181"/>
            <a:chExt cx="3063096" cy="3063096"/>
          </a:xfrm>
        </p:grpSpPr>
        <p:pic>
          <p:nvPicPr>
            <p:cNvPr id="38" name="图片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69082" y="479181"/>
              <a:ext cx="3063096" cy="3063096"/>
            </a:xfrm>
            <a:prstGeom prst="rect">
              <a:avLst/>
            </a:prstGeom>
          </p:spPr>
        </p:pic>
        <p:grpSp>
          <p:nvGrpSpPr>
            <p:cNvPr id="39" name="组合 38"/>
            <p:cNvGrpSpPr/>
            <p:nvPr/>
          </p:nvGrpSpPr>
          <p:grpSpPr>
            <a:xfrm>
              <a:off x="5641642" y="1635476"/>
              <a:ext cx="770819" cy="770818"/>
              <a:chOff x="5464352" y="1742175"/>
              <a:chExt cx="554630" cy="554630"/>
            </a:xfrm>
          </p:grpSpPr>
          <p:sp>
            <p:nvSpPr>
              <p:cNvPr id="40" name="椭圆 39">
                <a:extLst>
                  <a:ext uri="{FF2B5EF4-FFF2-40B4-BE49-F238E27FC236}">
                    <a16:creationId xmlns:a16="http://schemas.microsoft.com/office/drawing/2014/main" id="{018BF130-2E66-4D1A-9828-944FBAACB1D8}"/>
                  </a:ext>
                </a:extLst>
              </p:cNvPr>
              <p:cNvSpPr/>
              <p:nvPr/>
            </p:nvSpPr>
            <p:spPr>
              <a:xfrm>
                <a:off x="5464352" y="1742175"/>
                <a:ext cx="554630" cy="55463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a:solidFill>
                    <a:srgbClr val="3C9E48"/>
                  </a:solidFill>
                  <a:latin typeface="DengXian" panose="02010600030101010101" pitchFamily="2" charset="-122"/>
                  <a:ea typeface="DengXian" panose="02010600030101010101" pitchFamily="2" charset="-122"/>
                  <a:sym typeface="DengXian" panose="02010600030101010101" pitchFamily="2" charset="-122"/>
                </a:endParaRPr>
              </a:p>
            </p:txBody>
          </p:sp>
          <p:sp>
            <p:nvSpPr>
              <p:cNvPr id="41" name="TextBox 28">
                <a:extLst>
                  <a:ext uri="{FF2B5EF4-FFF2-40B4-BE49-F238E27FC236}">
                    <a16:creationId xmlns:a16="http://schemas.microsoft.com/office/drawing/2014/main" id="{B502F584-1EBF-4CF4-8860-E32D6FC9A2D4}"/>
                  </a:ext>
                </a:extLst>
              </p:cNvPr>
              <p:cNvSpPr txBox="1"/>
              <p:nvPr/>
            </p:nvSpPr>
            <p:spPr>
              <a:xfrm>
                <a:off x="5469832" y="1842769"/>
                <a:ext cx="481372" cy="376045"/>
              </a:xfrm>
              <a:prstGeom prst="rect">
                <a:avLst/>
              </a:prstGeom>
              <a:noFill/>
            </p:spPr>
            <p:txBody>
              <a:bodyPr wrap="none" rtlCol="0">
                <a:spAutoFit/>
              </a:bodyPr>
              <a:lstStyle/>
              <a:p>
                <a:r>
                  <a:rPr lang="en-US" altLang="zh-CN" sz="1200" b="1" dirty="0">
                    <a:solidFill>
                      <a:schemeClr val="bg1"/>
                    </a:solidFill>
                    <a:latin typeface="DengXian" panose="02010600030101010101" pitchFamily="2" charset="-122"/>
                    <a:ea typeface="DengXian" panose="02010600030101010101" pitchFamily="2" charset="-122"/>
                    <a:sym typeface="DengXian" panose="02010600030101010101" pitchFamily="2" charset="-122"/>
                  </a:rPr>
                  <a:t>02</a:t>
                </a:r>
                <a:endParaRPr lang="zh-CN" altLang="en-US" sz="1200" b="1" dirty="0">
                  <a:solidFill>
                    <a:schemeClr val="bg1"/>
                  </a:solidFill>
                  <a:latin typeface="DengXian" panose="02010600030101010101" pitchFamily="2" charset="-122"/>
                  <a:ea typeface="DengXian" panose="02010600030101010101" pitchFamily="2" charset="-122"/>
                  <a:sym typeface="DengXian" panose="02010600030101010101" pitchFamily="2" charset="-122"/>
                </a:endParaRPr>
              </a:p>
            </p:txBody>
          </p:sp>
        </p:grpSp>
      </p:grpSp>
      <p:pic>
        <p:nvPicPr>
          <p:cNvPr id="21" name="图片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10557" y="4894861"/>
            <a:ext cx="1976427" cy="1976427"/>
          </a:xfrm>
          <a:prstGeom prst="rect">
            <a:avLst/>
          </a:prstGeom>
        </p:spPr>
      </p:pic>
      <p:sp>
        <p:nvSpPr>
          <p:cNvPr id="23" name="矩形 22"/>
          <p:cNvSpPr/>
          <p:nvPr/>
        </p:nvSpPr>
        <p:spPr>
          <a:xfrm>
            <a:off x="3376773" y="1527201"/>
            <a:ext cx="1425429" cy="400110"/>
          </a:xfrm>
          <a:prstGeom prst="rect">
            <a:avLst/>
          </a:prstGeom>
          <a:solidFill>
            <a:schemeClr val="accent6">
              <a:lumMod val="75000"/>
              <a:alpha val="96000"/>
            </a:schemeClr>
          </a:solidFill>
        </p:spPr>
        <p:txBody>
          <a:bodyPr vert="horz" wrap="square">
            <a:spAutoFit/>
          </a:bodyPr>
          <a:lstStyle/>
          <a:p>
            <a:pPr algn="ctr"/>
            <a:r>
              <a:rPr lang="zh-CN" altLang="en-US" sz="2000" b="1" dirty="0">
                <a:solidFill>
                  <a:schemeClr val="bg1"/>
                </a:solidFill>
                <a:latin typeface="DengXian" panose="02010600030101010101" pitchFamily="2" charset="-122"/>
                <a:ea typeface="DengXian" panose="02010600030101010101" pitchFamily="2" charset="-122"/>
                <a:sym typeface="DengXian" panose="02010600030101010101" pitchFamily="2" charset="-122"/>
              </a:rPr>
              <a:t>荡秋千</a:t>
            </a:r>
          </a:p>
        </p:txBody>
      </p:sp>
      <p:sp>
        <p:nvSpPr>
          <p:cNvPr id="20" name="矩形 19"/>
          <p:cNvSpPr/>
          <p:nvPr/>
        </p:nvSpPr>
        <p:spPr>
          <a:xfrm>
            <a:off x="2017252" y="2012124"/>
            <a:ext cx="4810373" cy="4154984"/>
          </a:xfrm>
          <a:prstGeom prst="rect">
            <a:avLst/>
          </a:prstGeom>
        </p:spPr>
        <p:txBody>
          <a:bodyPr wrap="square">
            <a:spAutoFit/>
          </a:bodyPr>
          <a:lstStyle/>
          <a:p>
            <a:pPr>
              <a:lnSpc>
                <a:spcPct val="150000"/>
              </a:lnSpc>
            </a:pPr>
            <a:r>
              <a:rPr lang="zh-CN" altLang="en-US" sz="1600" dirty="0">
                <a:solidFill>
                  <a:schemeClr val="accent6">
                    <a:lumMod val="50000"/>
                  </a:schemeClr>
                </a:solidFill>
                <a:latin typeface="DengXian" panose="02010600030101010101" pitchFamily="2" charset="-122"/>
                <a:ea typeface="DengXian" panose="02010600030101010101" pitchFamily="2" charset="-122"/>
                <a:sym typeface="DengXian" panose="02010600030101010101" pitchFamily="2" charset="-122"/>
              </a:rPr>
              <a:t>　秋千最早叫</a:t>
            </a:r>
            <a:r>
              <a:rPr lang="en-US" altLang="zh-CN" sz="1600" dirty="0">
                <a:solidFill>
                  <a:schemeClr val="accent6">
                    <a:lumMod val="50000"/>
                  </a:schemeClr>
                </a:solidFill>
                <a:latin typeface="DengXian" panose="02010600030101010101" pitchFamily="2" charset="-122"/>
                <a:ea typeface="DengXian" panose="02010600030101010101" pitchFamily="2" charset="-122"/>
                <a:sym typeface="DengXian" panose="02010600030101010101" pitchFamily="2" charset="-122"/>
              </a:rPr>
              <a:t>"</a:t>
            </a:r>
            <a:r>
              <a:rPr lang="zh-CN" altLang="en-US" sz="1600" dirty="0">
                <a:solidFill>
                  <a:schemeClr val="accent6">
                    <a:lumMod val="50000"/>
                  </a:schemeClr>
                </a:solidFill>
                <a:latin typeface="DengXian" panose="02010600030101010101" pitchFamily="2" charset="-122"/>
                <a:ea typeface="DengXian" panose="02010600030101010101" pitchFamily="2" charset="-122"/>
                <a:sym typeface="DengXian" panose="02010600030101010101" pitchFamily="2" charset="-122"/>
              </a:rPr>
              <a:t>千秋</a:t>
            </a:r>
            <a:r>
              <a:rPr lang="en-US" altLang="zh-CN" sz="1600" dirty="0">
                <a:solidFill>
                  <a:schemeClr val="accent6">
                    <a:lumMod val="50000"/>
                  </a:schemeClr>
                </a:solidFill>
                <a:latin typeface="DengXian" panose="02010600030101010101" pitchFamily="2" charset="-122"/>
                <a:ea typeface="DengXian" panose="02010600030101010101" pitchFamily="2" charset="-122"/>
                <a:sym typeface="DengXian" panose="02010600030101010101" pitchFamily="2" charset="-122"/>
              </a:rPr>
              <a:t>"</a:t>
            </a:r>
            <a:r>
              <a:rPr lang="zh-CN" altLang="en-US" sz="1600" dirty="0">
                <a:solidFill>
                  <a:schemeClr val="accent6">
                    <a:lumMod val="50000"/>
                  </a:schemeClr>
                </a:solidFill>
                <a:latin typeface="DengXian" panose="02010600030101010101" pitchFamily="2" charset="-122"/>
                <a:ea typeface="DengXian" panose="02010600030101010101" pitchFamily="2" charset="-122"/>
                <a:sym typeface="DengXian" panose="02010600030101010101" pitchFamily="2" charset="-122"/>
              </a:rPr>
              <a:t>，相传秋千为春秋时齐桓公从北方民族山戎所传入，汉以后成为清明及其它如端午节、寒食节等节日的民间游戏。秋千最初是用一根绳子，以手抓绳而荡，后发展成于木架上悬挂两绳，下拴横板而成。</a:t>
            </a:r>
          </a:p>
          <a:p>
            <a:pPr>
              <a:lnSpc>
                <a:spcPct val="150000"/>
              </a:lnSpc>
            </a:pPr>
            <a:r>
              <a:rPr lang="zh-CN" altLang="en-US" sz="1600" dirty="0">
                <a:solidFill>
                  <a:schemeClr val="accent6">
                    <a:lumMod val="50000"/>
                  </a:schemeClr>
                </a:solidFill>
                <a:latin typeface="DengXian" panose="02010600030101010101" pitchFamily="2" charset="-122"/>
                <a:ea typeface="DengXian" panose="02010600030101010101" pitchFamily="2" charset="-122"/>
                <a:sym typeface="DengXian" panose="02010600030101010101" pitchFamily="2" charset="-122"/>
              </a:rPr>
              <a:t>　　秋千之戏在南北朝时已经流行。</a:t>
            </a:r>
            <a:r>
              <a:rPr lang="en-US" altLang="zh-CN" sz="1600" dirty="0">
                <a:solidFill>
                  <a:schemeClr val="accent6">
                    <a:lumMod val="50000"/>
                  </a:schemeClr>
                </a:solidFill>
                <a:latin typeface="DengXian" panose="02010600030101010101" pitchFamily="2" charset="-122"/>
                <a:ea typeface="DengXian" panose="02010600030101010101" pitchFamily="2" charset="-122"/>
                <a:sym typeface="DengXian" panose="02010600030101010101" pitchFamily="2" charset="-122"/>
              </a:rPr>
              <a:t>《</a:t>
            </a:r>
            <a:r>
              <a:rPr lang="zh-CN" altLang="en-US" sz="1600" dirty="0">
                <a:solidFill>
                  <a:schemeClr val="accent6">
                    <a:lumMod val="50000"/>
                  </a:schemeClr>
                </a:solidFill>
                <a:latin typeface="DengXian" panose="02010600030101010101" pitchFamily="2" charset="-122"/>
                <a:ea typeface="DengXian" panose="02010600030101010101" pitchFamily="2" charset="-122"/>
                <a:sym typeface="DengXian" panose="02010600030101010101" pitchFamily="2" charset="-122"/>
              </a:rPr>
              <a:t>荆楚岁时记</a:t>
            </a:r>
            <a:r>
              <a:rPr lang="en-US" altLang="zh-CN" sz="1600" dirty="0">
                <a:solidFill>
                  <a:schemeClr val="accent6">
                    <a:lumMod val="50000"/>
                  </a:schemeClr>
                </a:solidFill>
                <a:latin typeface="DengXian" panose="02010600030101010101" pitchFamily="2" charset="-122"/>
                <a:ea typeface="DengXian" panose="02010600030101010101" pitchFamily="2" charset="-122"/>
                <a:sym typeface="DengXian" panose="02010600030101010101" pitchFamily="2" charset="-122"/>
              </a:rPr>
              <a:t>》</a:t>
            </a:r>
            <a:r>
              <a:rPr lang="zh-CN" altLang="en-US" sz="1600" dirty="0">
                <a:solidFill>
                  <a:schemeClr val="accent6">
                    <a:lumMod val="50000"/>
                  </a:schemeClr>
                </a:solidFill>
                <a:latin typeface="DengXian" panose="02010600030101010101" pitchFamily="2" charset="-122"/>
                <a:ea typeface="DengXian" panose="02010600030101010101" pitchFamily="2" charset="-122"/>
                <a:sym typeface="DengXian" panose="02010600030101010101" pitchFamily="2" charset="-122"/>
              </a:rPr>
              <a:t>记载：“春时悬长绳于高木，士女衣彩服坐于其上而推引之，名曰打秋千。”唐代荡秋千已经是很普遍的游戏，并且成为清明节习俗的重要内容。由于清明荡秋千随处可见，元明清三代定清明节为秋千节，皇宫里也安设秋千供皇后、嫔妃、宫女们玩耍。</a:t>
            </a:r>
          </a:p>
        </p:txBody>
      </p:sp>
      <p:pic>
        <p:nvPicPr>
          <p:cNvPr id="22" name="图片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69444" y="0"/>
            <a:ext cx="3929628" cy="5556938"/>
          </a:xfrm>
          <a:prstGeom prst="rect">
            <a:avLst/>
          </a:prstGeom>
        </p:spPr>
      </p:pic>
    </p:spTree>
    <p:extLst>
      <p:ext uri="{BB962C8B-B14F-4D97-AF65-F5344CB8AC3E}">
        <p14:creationId xmlns:p14="http://schemas.microsoft.com/office/powerpoint/2010/main" val="5824478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6000"/>
            <a:lum/>
          </a:blip>
          <a:srcRect/>
          <a:stretch>
            <a:fillRect/>
          </a:stretch>
        </a:blipFill>
        <a:effectLst/>
      </p:bgPr>
    </p:bg>
    <p:spTree>
      <p:nvGrpSpPr>
        <p:cNvPr id="1" name=""/>
        <p:cNvGrpSpPr/>
        <p:nvPr/>
      </p:nvGrpSpPr>
      <p:grpSpPr>
        <a:xfrm>
          <a:off x="0" y="0"/>
          <a:ext cx="0" cy="0"/>
          <a:chOff x="0" y="0"/>
          <a:chExt cx="0" cy="0"/>
        </a:xfrm>
      </p:grpSpPr>
      <p:grpSp>
        <p:nvGrpSpPr>
          <p:cNvPr id="18" name="组合 17"/>
          <p:cNvGrpSpPr/>
          <p:nvPr/>
        </p:nvGrpSpPr>
        <p:grpSpPr>
          <a:xfrm>
            <a:off x="333805" y="4700511"/>
            <a:ext cx="11769062" cy="2518694"/>
            <a:chOff x="-478046" y="4885815"/>
            <a:chExt cx="11769062" cy="2518694"/>
          </a:xfrm>
        </p:grpSpPr>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046" y="4885815"/>
              <a:ext cx="4657672" cy="2328836"/>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3344" y="5075673"/>
              <a:ext cx="4657672" cy="2328836"/>
            </a:xfrm>
            <a:prstGeom prst="rect">
              <a:avLst/>
            </a:prstGeom>
          </p:spPr>
        </p:pic>
      </p:grpSp>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355503" y="-21498"/>
            <a:ext cx="1898262" cy="3707196"/>
          </a:xfrm>
          <a:prstGeom prst="rect">
            <a:avLst/>
          </a:prstGeom>
        </p:spPr>
      </p:pic>
      <p:pic>
        <p:nvPicPr>
          <p:cNvPr id="43" name="图片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470" y="0"/>
            <a:ext cx="2550722" cy="2550722"/>
          </a:xfrm>
          <a:prstGeom prst="rect">
            <a:avLst/>
          </a:prstGeom>
        </p:spPr>
      </p:pic>
      <p:sp>
        <p:nvSpPr>
          <p:cNvPr id="29" name="矩形 28">
            <a:extLst>
              <a:ext uri="{FF2B5EF4-FFF2-40B4-BE49-F238E27FC236}">
                <a16:creationId xmlns:a16="http://schemas.microsoft.com/office/drawing/2014/main" id="{6CA4DF23-29CF-478E-9947-48542E07F16C}"/>
              </a:ext>
            </a:extLst>
          </p:cNvPr>
          <p:cNvSpPr/>
          <p:nvPr/>
        </p:nvSpPr>
        <p:spPr>
          <a:xfrm>
            <a:off x="2839960" y="511568"/>
            <a:ext cx="3616566" cy="584775"/>
          </a:xfrm>
          <a:prstGeom prst="rect">
            <a:avLst/>
          </a:prstGeom>
        </p:spPr>
        <p:txBody>
          <a:bodyPr wrap="square">
            <a:spAutoFit/>
          </a:bodyPr>
          <a:lstStyle/>
          <a:p>
            <a:pPr algn="ctr"/>
            <a:r>
              <a:rPr lang="zh-CN" altLang="en-US" sz="3200" b="1"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rPr>
              <a:t>清明节传统习俗</a:t>
            </a:r>
          </a:p>
        </p:txBody>
      </p:sp>
      <p:grpSp>
        <p:nvGrpSpPr>
          <p:cNvPr id="37" name="组合 36"/>
          <p:cNvGrpSpPr/>
          <p:nvPr/>
        </p:nvGrpSpPr>
        <p:grpSpPr>
          <a:xfrm>
            <a:off x="1740627" y="-21498"/>
            <a:ext cx="1623493" cy="1623493"/>
            <a:chOff x="4469082" y="479181"/>
            <a:chExt cx="3063096" cy="3063096"/>
          </a:xfrm>
        </p:grpSpPr>
        <p:pic>
          <p:nvPicPr>
            <p:cNvPr id="38" name="图片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69082" y="479181"/>
              <a:ext cx="3063096" cy="3063096"/>
            </a:xfrm>
            <a:prstGeom prst="rect">
              <a:avLst/>
            </a:prstGeom>
          </p:spPr>
        </p:pic>
        <p:grpSp>
          <p:nvGrpSpPr>
            <p:cNvPr id="39" name="组合 38"/>
            <p:cNvGrpSpPr/>
            <p:nvPr/>
          </p:nvGrpSpPr>
          <p:grpSpPr>
            <a:xfrm>
              <a:off x="5641642" y="1635476"/>
              <a:ext cx="770819" cy="770818"/>
              <a:chOff x="5464352" y="1742175"/>
              <a:chExt cx="554630" cy="554630"/>
            </a:xfrm>
          </p:grpSpPr>
          <p:sp>
            <p:nvSpPr>
              <p:cNvPr id="40" name="椭圆 39">
                <a:extLst>
                  <a:ext uri="{FF2B5EF4-FFF2-40B4-BE49-F238E27FC236}">
                    <a16:creationId xmlns:a16="http://schemas.microsoft.com/office/drawing/2014/main" id="{018BF130-2E66-4D1A-9828-944FBAACB1D8}"/>
                  </a:ext>
                </a:extLst>
              </p:cNvPr>
              <p:cNvSpPr/>
              <p:nvPr/>
            </p:nvSpPr>
            <p:spPr>
              <a:xfrm>
                <a:off x="5464352" y="1742175"/>
                <a:ext cx="554630" cy="55463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a:solidFill>
                    <a:srgbClr val="3C9E48"/>
                  </a:solidFill>
                  <a:latin typeface="DengXian" panose="02010600030101010101" pitchFamily="2" charset="-122"/>
                  <a:ea typeface="DengXian" panose="02010600030101010101" pitchFamily="2" charset="-122"/>
                  <a:sym typeface="DengXian" panose="02010600030101010101" pitchFamily="2" charset="-122"/>
                </a:endParaRPr>
              </a:p>
            </p:txBody>
          </p:sp>
          <p:sp>
            <p:nvSpPr>
              <p:cNvPr id="41" name="TextBox 28">
                <a:extLst>
                  <a:ext uri="{FF2B5EF4-FFF2-40B4-BE49-F238E27FC236}">
                    <a16:creationId xmlns:a16="http://schemas.microsoft.com/office/drawing/2014/main" id="{B502F584-1EBF-4CF4-8860-E32D6FC9A2D4}"/>
                  </a:ext>
                </a:extLst>
              </p:cNvPr>
              <p:cNvSpPr txBox="1"/>
              <p:nvPr/>
            </p:nvSpPr>
            <p:spPr>
              <a:xfrm>
                <a:off x="5483780" y="1842769"/>
                <a:ext cx="481372" cy="376045"/>
              </a:xfrm>
              <a:prstGeom prst="rect">
                <a:avLst/>
              </a:prstGeom>
              <a:noFill/>
            </p:spPr>
            <p:txBody>
              <a:bodyPr wrap="none" rtlCol="0">
                <a:spAutoFit/>
              </a:bodyPr>
              <a:lstStyle/>
              <a:p>
                <a:r>
                  <a:rPr lang="en-US" altLang="zh-CN" sz="1200" b="1" dirty="0">
                    <a:solidFill>
                      <a:schemeClr val="bg1"/>
                    </a:solidFill>
                    <a:latin typeface="DengXian" panose="02010600030101010101" pitchFamily="2" charset="-122"/>
                    <a:ea typeface="DengXian" panose="02010600030101010101" pitchFamily="2" charset="-122"/>
                    <a:sym typeface="DengXian" panose="02010600030101010101" pitchFamily="2" charset="-122"/>
                  </a:rPr>
                  <a:t>02</a:t>
                </a:r>
                <a:endParaRPr lang="zh-CN" altLang="en-US" sz="1200" b="1" dirty="0">
                  <a:solidFill>
                    <a:schemeClr val="bg1"/>
                  </a:solidFill>
                  <a:latin typeface="DengXian" panose="02010600030101010101" pitchFamily="2" charset="-122"/>
                  <a:ea typeface="DengXian" panose="02010600030101010101" pitchFamily="2" charset="-122"/>
                  <a:sym typeface="DengXian" panose="02010600030101010101" pitchFamily="2" charset="-122"/>
                </a:endParaRPr>
              </a:p>
            </p:txBody>
          </p:sp>
        </p:grpSp>
      </p:grpSp>
      <p:pic>
        <p:nvPicPr>
          <p:cNvPr id="19"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7375" y="4948886"/>
            <a:ext cx="1866012" cy="1866012"/>
          </a:xfrm>
          <a:prstGeom prst="rect">
            <a:avLst/>
          </a:prstGeom>
        </p:spPr>
      </p:pic>
      <p:sp>
        <p:nvSpPr>
          <p:cNvPr id="22" name="矩形 21"/>
          <p:cNvSpPr/>
          <p:nvPr/>
        </p:nvSpPr>
        <p:spPr>
          <a:xfrm>
            <a:off x="7334330" y="1556975"/>
            <a:ext cx="1425429" cy="400110"/>
          </a:xfrm>
          <a:prstGeom prst="rect">
            <a:avLst/>
          </a:prstGeom>
          <a:solidFill>
            <a:schemeClr val="accent6">
              <a:lumMod val="75000"/>
              <a:alpha val="96000"/>
            </a:schemeClr>
          </a:solidFill>
        </p:spPr>
        <p:txBody>
          <a:bodyPr vert="horz" wrap="square">
            <a:spAutoFit/>
          </a:bodyPr>
          <a:lstStyle/>
          <a:p>
            <a:pPr algn="ctr"/>
            <a:r>
              <a:rPr lang="zh-CN" altLang="en-US" sz="2000" b="1" dirty="0">
                <a:solidFill>
                  <a:schemeClr val="bg1"/>
                </a:solidFill>
                <a:latin typeface="DengXian" panose="02010600030101010101" pitchFamily="2" charset="-122"/>
                <a:ea typeface="DengXian" panose="02010600030101010101" pitchFamily="2" charset="-122"/>
                <a:sym typeface="DengXian" panose="02010600030101010101" pitchFamily="2" charset="-122"/>
              </a:rPr>
              <a:t>放风筝</a:t>
            </a:r>
          </a:p>
        </p:txBody>
      </p:sp>
      <p:sp>
        <p:nvSpPr>
          <p:cNvPr id="21" name="矩形 20"/>
          <p:cNvSpPr/>
          <p:nvPr/>
        </p:nvSpPr>
        <p:spPr>
          <a:xfrm>
            <a:off x="5414415" y="2148145"/>
            <a:ext cx="5136698" cy="3785652"/>
          </a:xfrm>
          <a:prstGeom prst="rect">
            <a:avLst/>
          </a:prstGeom>
        </p:spPr>
        <p:txBody>
          <a:bodyPr wrap="square">
            <a:spAutoFit/>
          </a:bodyPr>
          <a:lstStyle/>
          <a:p>
            <a:pPr>
              <a:lnSpc>
                <a:spcPct val="150000"/>
              </a:lnSpc>
            </a:pPr>
            <a:r>
              <a:rPr lang="zh-CN" altLang="en-US" sz="1600" dirty="0">
                <a:solidFill>
                  <a:schemeClr val="accent6">
                    <a:lumMod val="50000"/>
                  </a:schemeClr>
                </a:solidFill>
                <a:latin typeface="DengXian" panose="02010600030101010101" pitchFamily="2" charset="-122"/>
                <a:ea typeface="DengXian" panose="02010600030101010101" pitchFamily="2" charset="-122"/>
                <a:sym typeface="DengXian" panose="02010600030101010101" pitchFamily="2" charset="-122"/>
              </a:rPr>
              <a:t>　放风筝是清明节人们最喜爱的活动之一。古人相信若某人生病可将其病况写或画于扎制的风筝上，用线系着风筝在空中放飞，让它飞至高空就拉线剪断，疾病灾难便会随着风筝一起飞走。后来，风筝亦逐渐发展成广为流行的郊游娱乐活动。</a:t>
            </a:r>
            <a:endParaRPr lang="en-US" altLang="zh-CN" sz="1600" dirty="0">
              <a:solidFill>
                <a:schemeClr val="accent6">
                  <a:lumMod val="50000"/>
                </a:schemeClr>
              </a:solidFill>
              <a:latin typeface="DengXian" panose="02010600030101010101" pitchFamily="2" charset="-122"/>
              <a:ea typeface="DengXian" panose="02010600030101010101" pitchFamily="2" charset="-122"/>
              <a:sym typeface="DengXian" panose="02010600030101010101" pitchFamily="2" charset="-122"/>
            </a:endParaRPr>
          </a:p>
          <a:p>
            <a:pPr>
              <a:lnSpc>
                <a:spcPct val="150000"/>
              </a:lnSpc>
            </a:pPr>
            <a:r>
              <a:rPr lang="zh-CN" altLang="en-US" sz="1600" dirty="0">
                <a:solidFill>
                  <a:schemeClr val="accent6">
                    <a:lumMod val="50000"/>
                  </a:schemeClr>
                </a:solidFill>
                <a:latin typeface="DengXian" panose="02010600030101010101" pitchFamily="2" charset="-122"/>
                <a:ea typeface="DengXian" panose="02010600030101010101" pitchFamily="2" charset="-122"/>
                <a:sym typeface="DengXian" panose="02010600030101010101" pitchFamily="2" charset="-122"/>
              </a:rPr>
              <a:t>       在古人那里，放风筝不但是一种游艺活动，而且是一种巫术行为：他们认为放风筝可以放走自己的秽气。所以很多人在清明节放风筝时，将自己知道的所有灾病都写在纸鸢上，等风筝放高时，就剪断风筝线，让纸鸢随风飘逝，象征着自己的疾病、秽气都让风筝带走了。</a:t>
            </a:r>
          </a:p>
        </p:txBody>
      </p:sp>
      <p:pic>
        <p:nvPicPr>
          <p:cNvPr id="2" name="图片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964785" y="1556975"/>
            <a:ext cx="3611732" cy="4967993"/>
          </a:xfrm>
          <a:prstGeom prst="rect">
            <a:avLst/>
          </a:prstGeom>
        </p:spPr>
      </p:pic>
    </p:spTree>
    <p:extLst>
      <p:ext uri="{BB962C8B-B14F-4D97-AF65-F5344CB8AC3E}">
        <p14:creationId xmlns:p14="http://schemas.microsoft.com/office/powerpoint/2010/main" val="23419863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6000"/>
            <a:lum/>
          </a:blip>
          <a:srcRect/>
          <a:stretch>
            <a:fillRect/>
          </a:stretch>
        </a:blipFill>
        <a:effectLst/>
      </p:bgPr>
    </p:bg>
    <p:spTree>
      <p:nvGrpSpPr>
        <p:cNvPr id="1" name=""/>
        <p:cNvGrpSpPr/>
        <p:nvPr/>
      </p:nvGrpSpPr>
      <p:grpSpPr>
        <a:xfrm>
          <a:off x="0" y="0"/>
          <a:ext cx="0" cy="0"/>
          <a:chOff x="0" y="0"/>
          <a:chExt cx="0" cy="0"/>
        </a:xfrm>
      </p:grpSpPr>
      <p:grpSp>
        <p:nvGrpSpPr>
          <p:cNvPr id="18" name="组合 17"/>
          <p:cNvGrpSpPr/>
          <p:nvPr/>
        </p:nvGrpSpPr>
        <p:grpSpPr>
          <a:xfrm>
            <a:off x="333805" y="4700511"/>
            <a:ext cx="11769062" cy="2518694"/>
            <a:chOff x="-478046" y="4885815"/>
            <a:chExt cx="11769062" cy="2518694"/>
          </a:xfrm>
        </p:grpSpPr>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046" y="4885815"/>
              <a:ext cx="4657672" cy="2328836"/>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3344" y="5075673"/>
              <a:ext cx="4657672" cy="2328836"/>
            </a:xfrm>
            <a:prstGeom prst="rect">
              <a:avLst/>
            </a:prstGeom>
          </p:spPr>
        </p:pic>
      </p:grpSp>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12780" t="9771" r="21277" b="16111"/>
          <a:stretch/>
        </p:blipFill>
        <p:spPr>
          <a:xfrm>
            <a:off x="132183" y="5048903"/>
            <a:ext cx="1543568" cy="1734924"/>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671545" y="-21498"/>
            <a:ext cx="1582220" cy="3089984"/>
          </a:xfrm>
          <a:prstGeom prst="rect">
            <a:avLst/>
          </a:prstGeom>
        </p:spPr>
      </p:pic>
      <p:pic>
        <p:nvPicPr>
          <p:cNvPr id="43" name="图片 4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470" y="0"/>
            <a:ext cx="2550722" cy="2550722"/>
          </a:xfrm>
          <a:prstGeom prst="rect">
            <a:avLst/>
          </a:prstGeom>
        </p:spPr>
      </p:pic>
      <p:sp>
        <p:nvSpPr>
          <p:cNvPr id="29" name="矩形 28">
            <a:extLst>
              <a:ext uri="{FF2B5EF4-FFF2-40B4-BE49-F238E27FC236}">
                <a16:creationId xmlns:a16="http://schemas.microsoft.com/office/drawing/2014/main" id="{6CA4DF23-29CF-478E-9947-48542E07F16C}"/>
              </a:ext>
            </a:extLst>
          </p:cNvPr>
          <p:cNvSpPr/>
          <p:nvPr/>
        </p:nvSpPr>
        <p:spPr>
          <a:xfrm>
            <a:off x="3018665" y="533169"/>
            <a:ext cx="3520824" cy="584775"/>
          </a:xfrm>
          <a:prstGeom prst="rect">
            <a:avLst/>
          </a:prstGeom>
        </p:spPr>
        <p:txBody>
          <a:bodyPr wrap="square">
            <a:spAutoFit/>
          </a:bodyPr>
          <a:lstStyle/>
          <a:p>
            <a:pPr algn="ctr"/>
            <a:r>
              <a:rPr lang="zh-CN" altLang="en-US" sz="3200" b="1"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rPr>
              <a:t>清明节传统习俗</a:t>
            </a:r>
          </a:p>
        </p:txBody>
      </p:sp>
      <p:grpSp>
        <p:nvGrpSpPr>
          <p:cNvPr id="37" name="组合 36"/>
          <p:cNvGrpSpPr/>
          <p:nvPr/>
        </p:nvGrpSpPr>
        <p:grpSpPr>
          <a:xfrm>
            <a:off x="1740627" y="-21498"/>
            <a:ext cx="1623493" cy="1623493"/>
            <a:chOff x="4469082" y="479181"/>
            <a:chExt cx="3063096" cy="3063096"/>
          </a:xfrm>
        </p:grpSpPr>
        <p:pic>
          <p:nvPicPr>
            <p:cNvPr id="38" name="图片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69082" y="479181"/>
              <a:ext cx="3063096" cy="3063096"/>
            </a:xfrm>
            <a:prstGeom prst="rect">
              <a:avLst/>
            </a:prstGeom>
          </p:spPr>
        </p:pic>
        <p:grpSp>
          <p:nvGrpSpPr>
            <p:cNvPr id="39" name="组合 38"/>
            <p:cNvGrpSpPr/>
            <p:nvPr/>
          </p:nvGrpSpPr>
          <p:grpSpPr>
            <a:xfrm>
              <a:off x="5641642" y="1635476"/>
              <a:ext cx="770819" cy="770818"/>
              <a:chOff x="5464352" y="1742175"/>
              <a:chExt cx="554630" cy="554630"/>
            </a:xfrm>
          </p:grpSpPr>
          <p:sp>
            <p:nvSpPr>
              <p:cNvPr id="40" name="椭圆 39">
                <a:extLst>
                  <a:ext uri="{FF2B5EF4-FFF2-40B4-BE49-F238E27FC236}">
                    <a16:creationId xmlns:a16="http://schemas.microsoft.com/office/drawing/2014/main" id="{018BF130-2E66-4D1A-9828-944FBAACB1D8}"/>
                  </a:ext>
                </a:extLst>
              </p:cNvPr>
              <p:cNvSpPr/>
              <p:nvPr/>
            </p:nvSpPr>
            <p:spPr>
              <a:xfrm>
                <a:off x="5464352" y="1742175"/>
                <a:ext cx="554630" cy="55463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a:solidFill>
                    <a:srgbClr val="3C9E48"/>
                  </a:solidFill>
                  <a:latin typeface="DengXian" panose="02010600030101010101" pitchFamily="2" charset="-122"/>
                  <a:ea typeface="DengXian" panose="02010600030101010101" pitchFamily="2" charset="-122"/>
                  <a:sym typeface="DengXian" panose="02010600030101010101" pitchFamily="2" charset="-122"/>
                </a:endParaRPr>
              </a:p>
            </p:txBody>
          </p:sp>
          <p:sp>
            <p:nvSpPr>
              <p:cNvPr id="41" name="TextBox 28">
                <a:extLst>
                  <a:ext uri="{FF2B5EF4-FFF2-40B4-BE49-F238E27FC236}">
                    <a16:creationId xmlns:a16="http://schemas.microsoft.com/office/drawing/2014/main" id="{B502F584-1EBF-4CF4-8860-E32D6FC9A2D4}"/>
                  </a:ext>
                </a:extLst>
              </p:cNvPr>
              <p:cNvSpPr txBox="1"/>
              <p:nvPr/>
            </p:nvSpPr>
            <p:spPr>
              <a:xfrm>
                <a:off x="5469832" y="1842769"/>
                <a:ext cx="481372" cy="376045"/>
              </a:xfrm>
              <a:prstGeom prst="rect">
                <a:avLst/>
              </a:prstGeom>
              <a:noFill/>
            </p:spPr>
            <p:txBody>
              <a:bodyPr wrap="none" rtlCol="0">
                <a:spAutoFit/>
              </a:bodyPr>
              <a:lstStyle/>
              <a:p>
                <a:r>
                  <a:rPr lang="en-US" altLang="zh-CN" sz="1200" b="1" dirty="0">
                    <a:solidFill>
                      <a:schemeClr val="bg1"/>
                    </a:solidFill>
                    <a:latin typeface="DengXian" panose="02010600030101010101" pitchFamily="2" charset="-122"/>
                    <a:ea typeface="DengXian" panose="02010600030101010101" pitchFamily="2" charset="-122"/>
                    <a:sym typeface="DengXian" panose="02010600030101010101" pitchFamily="2" charset="-122"/>
                  </a:rPr>
                  <a:t>02</a:t>
                </a:r>
                <a:endParaRPr lang="zh-CN" altLang="en-US" sz="1200" b="1" dirty="0">
                  <a:solidFill>
                    <a:schemeClr val="bg1"/>
                  </a:solidFill>
                  <a:latin typeface="DengXian" panose="02010600030101010101" pitchFamily="2" charset="-122"/>
                  <a:ea typeface="DengXian" panose="02010600030101010101" pitchFamily="2" charset="-122"/>
                  <a:sym typeface="DengXian" panose="02010600030101010101" pitchFamily="2" charset="-122"/>
                </a:endParaRPr>
              </a:p>
            </p:txBody>
          </p:sp>
        </p:grpSp>
      </p:grpSp>
      <p:pic>
        <p:nvPicPr>
          <p:cNvPr id="21" name="图片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10557" y="4894861"/>
            <a:ext cx="1976427" cy="1976427"/>
          </a:xfrm>
          <a:prstGeom prst="rect">
            <a:avLst/>
          </a:prstGeom>
        </p:spPr>
      </p:pic>
      <p:sp>
        <p:nvSpPr>
          <p:cNvPr id="23" name="矩形 22"/>
          <p:cNvSpPr/>
          <p:nvPr/>
        </p:nvSpPr>
        <p:spPr>
          <a:xfrm>
            <a:off x="3566048" y="1618022"/>
            <a:ext cx="1425429" cy="400110"/>
          </a:xfrm>
          <a:prstGeom prst="rect">
            <a:avLst/>
          </a:prstGeom>
          <a:solidFill>
            <a:schemeClr val="accent6">
              <a:lumMod val="75000"/>
              <a:alpha val="96000"/>
            </a:schemeClr>
          </a:solidFill>
        </p:spPr>
        <p:txBody>
          <a:bodyPr vert="horz" wrap="square">
            <a:spAutoFit/>
          </a:bodyPr>
          <a:lstStyle/>
          <a:p>
            <a:pPr algn="ctr"/>
            <a:r>
              <a:rPr lang="zh-CN" altLang="en-US" sz="2000" b="1" dirty="0">
                <a:solidFill>
                  <a:schemeClr val="bg1"/>
                </a:solidFill>
                <a:latin typeface="DengXian" panose="02010600030101010101" pitchFamily="2" charset="-122"/>
                <a:ea typeface="DengXian" panose="02010600030101010101" pitchFamily="2" charset="-122"/>
                <a:sym typeface="DengXian" panose="02010600030101010101" pitchFamily="2" charset="-122"/>
              </a:rPr>
              <a:t>插柳</a:t>
            </a:r>
          </a:p>
        </p:txBody>
      </p:sp>
      <p:sp>
        <p:nvSpPr>
          <p:cNvPr id="19" name="矩形 18">
            <a:extLst>
              <a:ext uri="{FF2B5EF4-FFF2-40B4-BE49-F238E27FC236}">
                <a16:creationId xmlns:a16="http://schemas.microsoft.com/office/drawing/2014/main" id="{C165B599-1075-4226-8C13-AFE3C8696907}"/>
              </a:ext>
            </a:extLst>
          </p:cNvPr>
          <p:cNvSpPr/>
          <p:nvPr/>
        </p:nvSpPr>
        <p:spPr>
          <a:xfrm>
            <a:off x="1681951" y="2164525"/>
            <a:ext cx="5544194" cy="3293209"/>
          </a:xfrm>
          <a:prstGeom prst="rect">
            <a:avLst/>
          </a:prstGeom>
        </p:spPr>
        <p:txBody>
          <a:bodyPr wrap="square">
            <a:spAutoFit/>
          </a:bodyPr>
          <a:lstStyle/>
          <a:p>
            <a:pPr lvl="0" indent="317500" eaLnBrk="0" fontAlgn="base" hangingPunct="0">
              <a:spcBef>
                <a:spcPct val="0"/>
              </a:spcBef>
              <a:spcAft>
                <a:spcPct val="0"/>
              </a:spcAft>
            </a:pPr>
            <a:r>
              <a:rPr lang="zh-CN" altLang="en-US" sz="1600" dirty="0">
                <a:solidFill>
                  <a:schemeClr val="accent6">
                    <a:lumMod val="50000"/>
                  </a:schemeClr>
                </a:solidFill>
                <a:latin typeface="DengXian" panose="02010600030101010101" pitchFamily="2" charset="-122"/>
                <a:ea typeface="DengXian" panose="02010600030101010101" pitchFamily="2" charset="-122"/>
                <a:cs typeface="Arial" panose="020B0604020202020204" pitchFamily="34" charset="0"/>
                <a:sym typeface="DengXian" panose="02010600030101010101" pitchFamily="2" charset="-122"/>
              </a:rPr>
              <a:t>清明节是杨柳发芽抽绿的时间，民间有折柳、戴柳、插柳的习俗。人们踏青时顺手折下几枝柳条，可拿在手中把玩，也可编成帽子戴在头上，也可带回家插在门楣、屋檐上。谚语有“清明不戴柳，红颜成皓首”“清明不戴柳，死后变黄狗”的说法，说明清明折柳在旧时是很普遍的习俗。据说柳枝具有辟邪的功用，那么插柳戴柳不仅是时尚的装饰，而且有祈福辟邪之效了。清明插柳也可能跟过去寒食节以柳枝乞取新火的习俗有关。今天看来，随意折取柳枝是对树木的一种损害，是不宜提倡的。清明节插柳植树的风习，据说是纪念发明各种农业生产工具并曾</a:t>
            </a:r>
            <a:r>
              <a:rPr lang="en-US" altLang="zh-CN" sz="1600" dirty="0">
                <a:solidFill>
                  <a:schemeClr val="accent6">
                    <a:lumMod val="50000"/>
                  </a:schemeClr>
                </a:solidFill>
                <a:latin typeface="DengXian" panose="02010600030101010101" pitchFamily="2" charset="-122"/>
                <a:ea typeface="DengXian" panose="02010600030101010101" pitchFamily="2" charset="-122"/>
                <a:cs typeface="Arial" panose="020B0604020202020204" pitchFamily="34" charset="0"/>
                <a:sym typeface="DengXian" panose="02010600030101010101" pitchFamily="2" charset="-122"/>
              </a:rPr>
              <a:t>"</a:t>
            </a:r>
            <a:r>
              <a:rPr lang="zh-CN" altLang="en-US" sz="1600" dirty="0">
                <a:solidFill>
                  <a:schemeClr val="accent6">
                    <a:lumMod val="50000"/>
                  </a:schemeClr>
                </a:solidFill>
                <a:latin typeface="DengXian" panose="02010600030101010101" pitchFamily="2" charset="-122"/>
                <a:ea typeface="DengXian" panose="02010600030101010101" pitchFamily="2" charset="-122"/>
                <a:cs typeface="Arial" panose="020B0604020202020204" pitchFamily="34" charset="0"/>
                <a:sym typeface="DengXian" panose="02010600030101010101" pitchFamily="2" charset="-122"/>
              </a:rPr>
              <a:t>尝百草</a:t>
            </a:r>
            <a:r>
              <a:rPr lang="en-US" altLang="zh-CN" sz="1600" dirty="0">
                <a:solidFill>
                  <a:schemeClr val="accent6">
                    <a:lumMod val="50000"/>
                  </a:schemeClr>
                </a:solidFill>
                <a:latin typeface="DengXian" panose="02010600030101010101" pitchFamily="2" charset="-122"/>
                <a:ea typeface="DengXian" panose="02010600030101010101" pitchFamily="2" charset="-122"/>
                <a:cs typeface="Arial" panose="020B0604020202020204" pitchFamily="34" charset="0"/>
                <a:sym typeface="DengXian" panose="02010600030101010101" pitchFamily="2" charset="-122"/>
              </a:rPr>
              <a:t>"</a:t>
            </a:r>
            <a:r>
              <a:rPr lang="zh-CN" altLang="en-US" sz="1600" dirty="0">
                <a:solidFill>
                  <a:schemeClr val="accent6">
                    <a:lumMod val="50000"/>
                  </a:schemeClr>
                </a:solidFill>
                <a:latin typeface="DengXian" panose="02010600030101010101" pitchFamily="2" charset="-122"/>
                <a:ea typeface="DengXian" panose="02010600030101010101" pitchFamily="2" charset="-122"/>
                <a:cs typeface="Arial" panose="020B0604020202020204" pitchFamily="34" charset="0"/>
                <a:sym typeface="DengXian" panose="02010600030101010101" pitchFamily="2" charset="-122"/>
              </a:rPr>
              <a:t>的神农氏；另一说是介子推死时所抱的柳树后来复活，晋文公赐名为清明柳，并折柳成圈戴在头上，此习俗后传入民间。虽然有着不同的典故源流，但这些风俗仍不离人们对春回大地的喜悦。</a:t>
            </a:r>
            <a:endParaRPr kumimoji="0" lang="zh-CN" altLang="zh-CN" sz="1600" b="0" i="0" u="none" strike="noStrike" cap="none" normalizeH="0" baseline="0" dirty="0">
              <a:ln>
                <a:noFill/>
              </a:ln>
              <a:solidFill>
                <a:schemeClr val="accent6">
                  <a:lumMod val="50000"/>
                </a:schemeClr>
              </a:solidFill>
              <a:effectLst/>
              <a:latin typeface="DengXian" panose="02010600030101010101" pitchFamily="2" charset="-122"/>
              <a:ea typeface="DengXian" panose="02010600030101010101" pitchFamily="2" charset="-122"/>
              <a:sym typeface="DengXian" panose="02010600030101010101" pitchFamily="2" charset="-122"/>
            </a:endParaRPr>
          </a:p>
        </p:txBody>
      </p:sp>
      <p:pic>
        <p:nvPicPr>
          <p:cNvPr id="2" name="图片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44391" y="1175919"/>
            <a:ext cx="3682861" cy="5188933"/>
          </a:xfrm>
          <a:prstGeom prst="rect">
            <a:avLst/>
          </a:prstGeom>
        </p:spPr>
      </p:pic>
    </p:spTree>
    <p:extLst>
      <p:ext uri="{BB962C8B-B14F-4D97-AF65-F5344CB8AC3E}">
        <p14:creationId xmlns:p14="http://schemas.microsoft.com/office/powerpoint/2010/main" val="15922119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 calcmode="lin" valueType="num">
                                      <p:cBhvr>
                                        <p:cTn id="10" dur="500" fill="hold"/>
                                        <p:tgtEl>
                                          <p:spTgt spid="23"/>
                                        </p:tgtEl>
                                        <p:attrNameLst>
                                          <p:attrName>ppt_w</p:attrName>
                                        </p:attrNameLst>
                                      </p:cBhvr>
                                      <p:tavLst>
                                        <p:tav tm="0">
                                          <p:val>
                                            <p:fltVal val="0"/>
                                          </p:val>
                                        </p:tav>
                                        <p:tav tm="100000">
                                          <p:val>
                                            <p:strVal val="#ppt_w"/>
                                          </p:val>
                                        </p:tav>
                                      </p:tavLst>
                                    </p:anim>
                                    <p:anim calcmode="lin" valueType="num">
                                      <p:cBhvr>
                                        <p:cTn id="11" dur="500" fill="hold"/>
                                        <p:tgtEl>
                                          <p:spTgt spid="23"/>
                                        </p:tgtEl>
                                        <p:attrNameLst>
                                          <p:attrName>ppt_h</p:attrName>
                                        </p:attrNameLst>
                                      </p:cBhvr>
                                      <p:tavLst>
                                        <p:tav tm="0">
                                          <p:val>
                                            <p:fltVal val="0"/>
                                          </p:val>
                                        </p:tav>
                                        <p:tav tm="100000">
                                          <p:val>
                                            <p:strVal val="#ppt_h"/>
                                          </p:val>
                                        </p:tav>
                                      </p:tavLst>
                                    </p:anim>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6000"/>
            <a:lum/>
          </a:blip>
          <a:srcRect/>
          <a:stretch>
            <a:fillRect/>
          </a:stretch>
        </a:blipFill>
        <a:effectLst/>
      </p:bgPr>
    </p:bg>
    <p:spTree>
      <p:nvGrpSpPr>
        <p:cNvPr id="1" name=""/>
        <p:cNvGrpSpPr/>
        <p:nvPr/>
      </p:nvGrpSpPr>
      <p:grpSpPr>
        <a:xfrm>
          <a:off x="0" y="0"/>
          <a:ext cx="0" cy="0"/>
          <a:chOff x="0" y="0"/>
          <a:chExt cx="0" cy="0"/>
        </a:xfrm>
      </p:grpSpPr>
      <p:grpSp>
        <p:nvGrpSpPr>
          <p:cNvPr id="18" name="组合 17"/>
          <p:cNvGrpSpPr/>
          <p:nvPr/>
        </p:nvGrpSpPr>
        <p:grpSpPr>
          <a:xfrm>
            <a:off x="333805" y="4700511"/>
            <a:ext cx="11769062" cy="2518694"/>
            <a:chOff x="-478046" y="4885815"/>
            <a:chExt cx="11769062" cy="2518694"/>
          </a:xfrm>
        </p:grpSpPr>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046" y="4885815"/>
              <a:ext cx="4657672" cy="2328836"/>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3344" y="5075673"/>
              <a:ext cx="4657672" cy="2328836"/>
            </a:xfrm>
            <a:prstGeom prst="rect">
              <a:avLst/>
            </a:prstGeom>
          </p:spPr>
        </p:pic>
      </p:grpSp>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355503" y="-21498"/>
            <a:ext cx="1898262" cy="3707196"/>
          </a:xfrm>
          <a:prstGeom prst="rect">
            <a:avLst/>
          </a:prstGeom>
        </p:spPr>
      </p:pic>
      <p:pic>
        <p:nvPicPr>
          <p:cNvPr id="43" name="图片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470" y="0"/>
            <a:ext cx="2550722" cy="2550722"/>
          </a:xfrm>
          <a:prstGeom prst="rect">
            <a:avLst/>
          </a:prstGeom>
        </p:spPr>
      </p:pic>
      <p:sp>
        <p:nvSpPr>
          <p:cNvPr id="29" name="矩形 28">
            <a:extLst>
              <a:ext uri="{FF2B5EF4-FFF2-40B4-BE49-F238E27FC236}">
                <a16:creationId xmlns:a16="http://schemas.microsoft.com/office/drawing/2014/main" id="{6CA4DF23-29CF-478E-9947-48542E07F16C}"/>
              </a:ext>
            </a:extLst>
          </p:cNvPr>
          <p:cNvSpPr/>
          <p:nvPr/>
        </p:nvSpPr>
        <p:spPr>
          <a:xfrm>
            <a:off x="2839960" y="511568"/>
            <a:ext cx="3616566" cy="584775"/>
          </a:xfrm>
          <a:prstGeom prst="rect">
            <a:avLst/>
          </a:prstGeom>
        </p:spPr>
        <p:txBody>
          <a:bodyPr wrap="square">
            <a:spAutoFit/>
          </a:bodyPr>
          <a:lstStyle/>
          <a:p>
            <a:pPr algn="ctr"/>
            <a:r>
              <a:rPr lang="zh-CN" altLang="en-US" sz="3200" b="1"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rPr>
              <a:t>清明节传统食物</a:t>
            </a:r>
          </a:p>
        </p:txBody>
      </p:sp>
      <p:grpSp>
        <p:nvGrpSpPr>
          <p:cNvPr id="37" name="组合 36"/>
          <p:cNvGrpSpPr/>
          <p:nvPr/>
        </p:nvGrpSpPr>
        <p:grpSpPr>
          <a:xfrm>
            <a:off x="1740627" y="-21498"/>
            <a:ext cx="1623493" cy="1623493"/>
            <a:chOff x="4469082" y="479181"/>
            <a:chExt cx="3063096" cy="3063096"/>
          </a:xfrm>
        </p:grpSpPr>
        <p:pic>
          <p:nvPicPr>
            <p:cNvPr id="38" name="图片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69082" y="479181"/>
              <a:ext cx="3063096" cy="3063096"/>
            </a:xfrm>
            <a:prstGeom prst="rect">
              <a:avLst/>
            </a:prstGeom>
          </p:spPr>
        </p:pic>
        <p:grpSp>
          <p:nvGrpSpPr>
            <p:cNvPr id="39" name="组合 38"/>
            <p:cNvGrpSpPr/>
            <p:nvPr/>
          </p:nvGrpSpPr>
          <p:grpSpPr>
            <a:xfrm>
              <a:off x="5641642" y="1635476"/>
              <a:ext cx="770819" cy="770818"/>
              <a:chOff x="5464352" y="1742175"/>
              <a:chExt cx="554630" cy="554630"/>
            </a:xfrm>
          </p:grpSpPr>
          <p:sp>
            <p:nvSpPr>
              <p:cNvPr id="40" name="椭圆 39">
                <a:extLst>
                  <a:ext uri="{FF2B5EF4-FFF2-40B4-BE49-F238E27FC236}">
                    <a16:creationId xmlns:a16="http://schemas.microsoft.com/office/drawing/2014/main" id="{018BF130-2E66-4D1A-9828-944FBAACB1D8}"/>
                  </a:ext>
                </a:extLst>
              </p:cNvPr>
              <p:cNvSpPr/>
              <p:nvPr/>
            </p:nvSpPr>
            <p:spPr>
              <a:xfrm>
                <a:off x="5464352" y="1742175"/>
                <a:ext cx="554630" cy="55463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a:solidFill>
                    <a:srgbClr val="3C9E48"/>
                  </a:solidFill>
                  <a:latin typeface="DengXian" panose="02010600030101010101" pitchFamily="2" charset="-122"/>
                  <a:ea typeface="DengXian" panose="02010600030101010101" pitchFamily="2" charset="-122"/>
                  <a:sym typeface="DengXian" panose="02010600030101010101" pitchFamily="2" charset="-122"/>
                </a:endParaRPr>
              </a:p>
            </p:txBody>
          </p:sp>
          <p:sp>
            <p:nvSpPr>
              <p:cNvPr id="41" name="TextBox 28">
                <a:extLst>
                  <a:ext uri="{FF2B5EF4-FFF2-40B4-BE49-F238E27FC236}">
                    <a16:creationId xmlns:a16="http://schemas.microsoft.com/office/drawing/2014/main" id="{B502F584-1EBF-4CF4-8860-E32D6FC9A2D4}"/>
                  </a:ext>
                </a:extLst>
              </p:cNvPr>
              <p:cNvSpPr txBox="1"/>
              <p:nvPr/>
            </p:nvSpPr>
            <p:spPr>
              <a:xfrm>
                <a:off x="5483780" y="1842769"/>
                <a:ext cx="481372" cy="376045"/>
              </a:xfrm>
              <a:prstGeom prst="rect">
                <a:avLst/>
              </a:prstGeom>
              <a:noFill/>
            </p:spPr>
            <p:txBody>
              <a:bodyPr wrap="none" rtlCol="0">
                <a:spAutoFit/>
              </a:bodyPr>
              <a:lstStyle/>
              <a:p>
                <a:r>
                  <a:rPr lang="en-US" altLang="zh-CN" sz="1200" b="1" dirty="0">
                    <a:solidFill>
                      <a:schemeClr val="bg1"/>
                    </a:solidFill>
                    <a:latin typeface="DengXian" panose="02010600030101010101" pitchFamily="2" charset="-122"/>
                    <a:ea typeface="DengXian" panose="02010600030101010101" pitchFamily="2" charset="-122"/>
                    <a:sym typeface="DengXian" panose="02010600030101010101" pitchFamily="2" charset="-122"/>
                  </a:rPr>
                  <a:t>02</a:t>
                </a:r>
                <a:endParaRPr lang="zh-CN" altLang="en-US" sz="1200" b="1" dirty="0">
                  <a:solidFill>
                    <a:schemeClr val="bg1"/>
                  </a:solidFill>
                  <a:latin typeface="DengXian" panose="02010600030101010101" pitchFamily="2" charset="-122"/>
                  <a:ea typeface="DengXian" panose="02010600030101010101" pitchFamily="2" charset="-122"/>
                  <a:sym typeface="DengXian" panose="02010600030101010101" pitchFamily="2" charset="-122"/>
                </a:endParaRPr>
              </a:p>
            </p:txBody>
          </p:sp>
        </p:grpSp>
      </p:grpSp>
      <p:pic>
        <p:nvPicPr>
          <p:cNvPr id="19"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7375" y="4948886"/>
            <a:ext cx="1866012" cy="1866012"/>
          </a:xfrm>
          <a:prstGeom prst="rect">
            <a:avLst/>
          </a:prstGeom>
        </p:spPr>
      </p:pic>
      <p:sp>
        <p:nvSpPr>
          <p:cNvPr id="22" name="矩形 21"/>
          <p:cNvSpPr/>
          <p:nvPr/>
        </p:nvSpPr>
        <p:spPr>
          <a:xfrm>
            <a:off x="7788698" y="1601995"/>
            <a:ext cx="1425429" cy="400110"/>
          </a:xfrm>
          <a:prstGeom prst="rect">
            <a:avLst/>
          </a:prstGeom>
          <a:solidFill>
            <a:schemeClr val="accent6">
              <a:lumMod val="75000"/>
              <a:alpha val="96000"/>
            </a:schemeClr>
          </a:solidFill>
        </p:spPr>
        <p:txBody>
          <a:bodyPr vert="horz" wrap="square">
            <a:spAutoFit/>
          </a:bodyPr>
          <a:lstStyle/>
          <a:p>
            <a:pPr algn="ctr"/>
            <a:r>
              <a:rPr lang="zh-CN" altLang="en-US" sz="2000" b="1" dirty="0">
                <a:solidFill>
                  <a:schemeClr val="bg1"/>
                </a:solidFill>
                <a:latin typeface="DengXian" panose="02010600030101010101" pitchFamily="2" charset="-122"/>
                <a:ea typeface="DengXian" panose="02010600030101010101" pitchFamily="2" charset="-122"/>
                <a:sym typeface="DengXian" panose="02010600030101010101" pitchFamily="2" charset="-122"/>
              </a:rPr>
              <a:t>冷食</a:t>
            </a:r>
          </a:p>
        </p:txBody>
      </p:sp>
      <p:sp>
        <p:nvSpPr>
          <p:cNvPr id="20" name="矩形 19">
            <a:extLst>
              <a:ext uri="{FF2B5EF4-FFF2-40B4-BE49-F238E27FC236}">
                <a16:creationId xmlns:a16="http://schemas.microsoft.com/office/drawing/2014/main" id="{61F0A304-88F4-453A-B296-9C49AF62DE21}"/>
              </a:ext>
            </a:extLst>
          </p:cNvPr>
          <p:cNvSpPr/>
          <p:nvPr/>
        </p:nvSpPr>
        <p:spPr>
          <a:xfrm>
            <a:off x="2107562" y="1888833"/>
            <a:ext cx="4539761" cy="3970318"/>
          </a:xfrm>
          <a:prstGeom prst="rect">
            <a:avLst/>
          </a:prstGeom>
        </p:spPr>
        <p:txBody>
          <a:bodyPr wrap="square">
            <a:spAutoFit/>
          </a:bodyPr>
          <a:lstStyle/>
          <a:p>
            <a:pPr lvl="0" indent="177800" eaLnBrk="0" fontAlgn="base" hangingPunct="0">
              <a:lnSpc>
                <a:spcPct val="200000"/>
              </a:lnSpc>
              <a:spcBef>
                <a:spcPct val="0"/>
              </a:spcBef>
              <a:spcAft>
                <a:spcPct val="0"/>
              </a:spcAft>
            </a:pPr>
            <a:r>
              <a:rPr lang="zh-CN" altLang="zh-CN" dirty="0">
                <a:solidFill>
                  <a:schemeClr val="accent6">
                    <a:lumMod val="50000"/>
                  </a:schemeClr>
                </a:solidFill>
                <a:latin typeface="DengXian" panose="02010600030101010101" pitchFamily="2" charset="-122"/>
                <a:ea typeface="DengXian" panose="02010600030101010101" pitchFamily="2" charset="-122"/>
                <a:cs typeface="Arial" panose="020B0604020202020204" pitchFamily="34" charset="0"/>
                <a:sym typeface="DengXian" panose="02010600030101010101" pitchFamily="2" charset="-122"/>
              </a:rPr>
              <a:t>由于寒食节与清明节合二为一的关系，一些地方还保留着清明节吃冷食的习惯。在山东，即墨吃鸡蛋和冷饽饽，莱阳、招远、长岛吃鸡蛋和冷高粱米饭，据说不这样的话就会遭冰雹。泰安吃冷煎饼卷生苦菜，据说吃了眼睛明亮。晋中一带还保留着清明前一日禁火的习惯。</a:t>
            </a:r>
            <a:r>
              <a:rPr kumimoji="0" lang="zh-CN" altLang="zh-CN" sz="1400" b="0" i="0" u="none" strike="noStrike" cap="none" normalizeH="0" baseline="0" dirty="0">
                <a:ln>
                  <a:noFill/>
                </a:ln>
                <a:solidFill>
                  <a:schemeClr val="accent6">
                    <a:lumMod val="50000"/>
                  </a:schemeClr>
                </a:solidFill>
                <a:effectLst/>
                <a:latin typeface="DengXian" panose="02010600030101010101" pitchFamily="2" charset="-122"/>
                <a:ea typeface="DengXian" panose="02010600030101010101" pitchFamily="2" charset="-122"/>
                <a:sym typeface="DengXian" panose="02010600030101010101" pitchFamily="2" charset="-122"/>
              </a:rPr>
              <a:t> </a:t>
            </a:r>
            <a:endParaRPr lang="zh-CN" altLang="zh-CN" dirty="0">
              <a:solidFill>
                <a:schemeClr val="accent6">
                  <a:lumMod val="50000"/>
                </a:schemeClr>
              </a:solidFill>
              <a:latin typeface="DengXian" panose="02010600030101010101" pitchFamily="2" charset="-122"/>
              <a:ea typeface="DengXian" panose="02010600030101010101" pitchFamily="2" charset="-122"/>
              <a:cs typeface="Arial" panose="020B0604020202020204" pitchFamily="34" charset="0"/>
              <a:sym typeface="DengXian" panose="02010600030101010101" pitchFamily="2" charset="-122"/>
            </a:endParaRPr>
          </a:p>
        </p:txBody>
      </p:sp>
      <p:pic>
        <p:nvPicPr>
          <p:cNvPr id="3" name="图片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09720" y="1959318"/>
            <a:ext cx="3761468" cy="3761468"/>
          </a:xfrm>
          <a:prstGeom prst="rect">
            <a:avLst/>
          </a:prstGeom>
        </p:spPr>
      </p:pic>
    </p:spTree>
    <p:extLst>
      <p:ext uri="{BB962C8B-B14F-4D97-AF65-F5344CB8AC3E}">
        <p14:creationId xmlns:p14="http://schemas.microsoft.com/office/powerpoint/2010/main" val="1013432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1616" r="18217"/>
          <a:stretch/>
        </p:blipFill>
        <p:spPr>
          <a:xfrm>
            <a:off x="-24930" y="-8977"/>
            <a:ext cx="12216929" cy="6871018"/>
          </a:xfrm>
          <a:prstGeom prst="rect">
            <a:avLst/>
          </a:prstGeom>
        </p:spPr>
      </p:pic>
      <p:pic>
        <p:nvPicPr>
          <p:cNvPr id="12" name="图片 11"/>
          <p:cNvPicPr>
            <a:picLocks noChangeAspect="1"/>
          </p:cNvPicPr>
          <p:nvPr/>
        </p:nvPicPr>
        <p:blipFill rotWithShape="1">
          <a:blip r:embed="rId4" cstate="print">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val="0"/>
              </a:ext>
            </a:extLst>
          </a:blip>
          <a:srcRect t="50442"/>
          <a:stretch/>
        </p:blipFill>
        <p:spPr>
          <a:xfrm>
            <a:off x="-119641" y="2733262"/>
            <a:ext cx="12311640" cy="4137756"/>
          </a:xfrm>
          <a:prstGeom prst="rect">
            <a:avLst/>
          </a:prstGeom>
        </p:spPr>
      </p:pic>
      <p:grpSp>
        <p:nvGrpSpPr>
          <p:cNvPr id="18" name="组合 17"/>
          <p:cNvGrpSpPr/>
          <p:nvPr/>
        </p:nvGrpSpPr>
        <p:grpSpPr>
          <a:xfrm>
            <a:off x="333805" y="4700511"/>
            <a:ext cx="11769062" cy="2518694"/>
            <a:chOff x="-478046" y="4885815"/>
            <a:chExt cx="11769062" cy="2518694"/>
          </a:xfrm>
        </p:grpSpPr>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046" y="4885815"/>
              <a:ext cx="4657672" cy="2328836"/>
            </a:xfrm>
            <a:prstGeom prst="rect">
              <a:avLst/>
            </a:prstGeom>
          </p:spPr>
        </p:pic>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3344" y="5075673"/>
              <a:ext cx="4657672" cy="2328836"/>
            </a:xfrm>
            <a:prstGeom prst="rect">
              <a:avLst/>
            </a:prstGeom>
          </p:spPr>
        </p:pic>
      </p:grpSp>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55423" y="5411703"/>
            <a:ext cx="3945960" cy="1380388"/>
          </a:xfrm>
          <a:prstGeom prst="rect">
            <a:avLst/>
          </a:prstGeom>
        </p:spPr>
      </p:pic>
      <p:pic>
        <p:nvPicPr>
          <p:cNvPr id="7" name="图片 6"/>
          <p:cNvPicPr>
            <a:picLocks noChangeAspect="1"/>
          </p:cNvPicPr>
          <p:nvPr/>
        </p:nvPicPr>
        <p:blipFill rotWithShape="1">
          <a:blip r:embed="rId7" cstate="print">
            <a:extLst>
              <a:ext uri="{28A0092B-C50C-407E-A947-70E740481C1C}">
                <a14:useLocalDpi xmlns:a14="http://schemas.microsoft.com/office/drawing/2010/main" val="0"/>
              </a:ext>
            </a:extLst>
          </a:blip>
          <a:srcRect l="12780" t="9771" r="21277" b="16111"/>
          <a:stretch/>
        </p:blipFill>
        <p:spPr>
          <a:xfrm>
            <a:off x="304899" y="2967858"/>
            <a:ext cx="3420929" cy="3845021"/>
          </a:xfrm>
          <a:prstGeom prst="rect">
            <a:avLst/>
          </a:prstGeom>
        </p:spPr>
      </p:pic>
      <p:sp>
        <p:nvSpPr>
          <p:cNvPr id="15" name="TextBox 15">
            <a:extLst>
              <a:ext uri="{FF2B5EF4-FFF2-40B4-BE49-F238E27FC236}">
                <a16:creationId xmlns:a16="http://schemas.microsoft.com/office/drawing/2014/main" id="{61495330-AB93-47BC-A203-FFD1BEC91798}"/>
              </a:ext>
            </a:extLst>
          </p:cNvPr>
          <p:cNvSpPr txBox="1"/>
          <p:nvPr/>
        </p:nvSpPr>
        <p:spPr>
          <a:xfrm>
            <a:off x="3008993" y="3254698"/>
            <a:ext cx="6294302" cy="769441"/>
          </a:xfrm>
          <a:prstGeom prst="rect">
            <a:avLst/>
          </a:prstGeom>
          <a:noFill/>
        </p:spPr>
        <p:txBody>
          <a:bodyPr wrap="square" rtlCol="0">
            <a:spAutoFit/>
          </a:bodyPr>
          <a:lstStyle/>
          <a:p>
            <a:pPr algn="ctr"/>
            <a:r>
              <a:rPr lang="zh-CN" altLang="en-US" sz="4400" b="1" dirty="0">
                <a:solidFill>
                  <a:schemeClr val="accent6">
                    <a:lumMod val="50000"/>
                  </a:schemeClr>
                </a:solidFill>
                <a:latin typeface="DengXian" panose="02010600030101010101" pitchFamily="2" charset="-122"/>
                <a:ea typeface="DengXian" panose="02010600030101010101" pitchFamily="2" charset="-122"/>
                <a:sym typeface="DengXian" panose="02010600030101010101" pitchFamily="2" charset="-122"/>
              </a:rPr>
              <a:t>清明节文学记录</a:t>
            </a:r>
          </a:p>
        </p:txBody>
      </p:sp>
      <p:grpSp>
        <p:nvGrpSpPr>
          <p:cNvPr id="5" name="组合 4"/>
          <p:cNvGrpSpPr/>
          <p:nvPr/>
        </p:nvGrpSpPr>
        <p:grpSpPr>
          <a:xfrm>
            <a:off x="4469082" y="479181"/>
            <a:ext cx="3063096" cy="3063096"/>
            <a:chOff x="4469082" y="479181"/>
            <a:chExt cx="3063096" cy="3063096"/>
          </a:xfrm>
        </p:grpSpPr>
        <p:pic>
          <p:nvPicPr>
            <p:cNvPr id="4" name="图片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69082" y="479181"/>
              <a:ext cx="3063096" cy="3063096"/>
            </a:xfrm>
            <a:prstGeom prst="rect">
              <a:avLst/>
            </a:prstGeom>
          </p:spPr>
        </p:pic>
        <p:grpSp>
          <p:nvGrpSpPr>
            <p:cNvPr id="3" name="组合 2"/>
            <p:cNvGrpSpPr/>
            <p:nvPr/>
          </p:nvGrpSpPr>
          <p:grpSpPr>
            <a:xfrm>
              <a:off x="5641642" y="1635479"/>
              <a:ext cx="770819" cy="770819"/>
              <a:chOff x="5464352" y="1742175"/>
              <a:chExt cx="554630" cy="554630"/>
            </a:xfrm>
          </p:grpSpPr>
          <p:sp>
            <p:nvSpPr>
              <p:cNvPr id="25" name="椭圆 24">
                <a:extLst>
                  <a:ext uri="{FF2B5EF4-FFF2-40B4-BE49-F238E27FC236}">
                    <a16:creationId xmlns:a16="http://schemas.microsoft.com/office/drawing/2014/main" id="{018BF130-2E66-4D1A-9828-944FBAACB1D8}"/>
                  </a:ext>
                </a:extLst>
              </p:cNvPr>
              <p:cNvSpPr/>
              <p:nvPr/>
            </p:nvSpPr>
            <p:spPr>
              <a:xfrm>
                <a:off x="5464352" y="1742175"/>
                <a:ext cx="554630" cy="55463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3C9E48"/>
                  </a:solidFill>
                  <a:latin typeface="DengXian" panose="02010600030101010101" pitchFamily="2" charset="-122"/>
                  <a:ea typeface="DengXian" panose="02010600030101010101" pitchFamily="2" charset="-122"/>
                  <a:sym typeface="DengXian" panose="02010600030101010101" pitchFamily="2" charset="-122"/>
                </a:endParaRPr>
              </a:p>
            </p:txBody>
          </p:sp>
          <p:sp>
            <p:nvSpPr>
              <p:cNvPr id="20" name="TextBox 28">
                <a:extLst>
                  <a:ext uri="{FF2B5EF4-FFF2-40B4-BE49-F238E27FC236}">
                    <a16:creationId xmlns:a16="http://schemas.microsoft.com/office/drawing/2014/main" id="{B502F584-1EBF-4CF4-8860-E32D6FC9A2D4}"/>
                  </a:ext>
                </a:extLst>
              </p:cNvPr>
              <p:cNvSpPr txBox="1"/>
              <p:nvPr/>
            </p:nvSpPr>
            <p:spPr>
              <a:xfrm>
                <a:off x="5516374" y="1846527"/>
                <a:ext cx="418920" cy="376474"/>
              </a:xfrm>
              <a:prstGeom prst="rect">
                <a:avLst/>
              </a:prstGeom>
              <a:noFill/>
            </p:spPr>
            <p:txBody>
              <a:bodyPr wrap="none" rtlCol="0">
                <a:spAutoFit/>
              </a:bodyPr>
              <a:lstStyle/>
              <a:p>
                <a:r>
                  <a:rPr lang="en-US" altLang="zh-CN" sz="2800" b="1" dirty="0">
                    <a:solidFill>
                      <a:schemeClr val="bg1"/>
                    </a:solidFill>
                    <a:latin typeface="DengXian" panose="02010600030101010101" pitchFamily="2" charset="-122"/>
                    <a:ea typeface="DengXian" panose="02010600030101010101" pitchFamily="2" charset="-122"/>
                    <a:sym typeface="DengXian" panose="02010600030101010101" pitchFamily="2" charset="-122"/>
                  </a:rPr>
                  <a:t>03</a:t>
                </a:r>
                <a:endParaRPr lang="zh-CN" altLang="en-US" sz="2800" b="1" dirty="0">
                  <a:solidFill>
                    <a:schemeClr val="bg1"/>
                  </a:solidFill>
                  <a:latin typeface="DengXian" panose="02010600030101010101" pitchFamily="2" charset="-122"/>
                  <a:ea typeface="DengXian" panose="02010600030101010101" pitchFamily="2" charset="-122"/>
                  <a:sym typeface="DengXian" panose="02010600030101010101" pitchFamily="2" charset="-122"/>
                </a:endParaRPr>
              </a:p>
            </p:txBody>
          </p:sp>
        </p:grpSp>
      </p:grpSp>
      <p:cxnSp>
        <p:nvCxnSpPr>
          <p:cNvPr id="21" name="直接连接符 20">
            <a:extLst>
              <a:ext uri="{FF2B5EF4-FFF2-40B4-BE49-F238E27FC236}">
                <a16:creationId xmlns:a16="http://schemas.microsoft.com/office/drawing/2014/main" id="{C8964D5C-3285-4662-9AD3-BD3019A652FB}"/>
              </a:ext>
            </a:extLst>
          </p:cNvPr>
          <p:cNvCxnSpPr/>
          <p:nvPr/>
        </p:nvCxnSpPr>
        <p:spPr>
          <a:xfrm>
            <a:off x="3846609" y="4087546"/>
            <a:ext cx="4619071" cy="0"/>
          </a:xfrm>
          <a:prstGeom prst="line">
            <a:avLst/>
          </a:prstGeom>
          <a:ln>
            <a:solidFill>
              <a:srgbClr val="A6CF7F"/>
            </a:solidFill>
            <a:prstDash val="dash"/>
          </a:ln>
        </p:spPr>
        <p:style>
          <a:lnRef idx="1">
            <a:schemeClr val="accent1"/>
          </a:lnRef>
          <a:fillRef idx="0">
            <a:schemeClr val="accent1"/>
          </a:fillRef>
          <a:effectRef idx="0">
            <a:schemeClr val="accent1"/>
          </a:effectRef>
          <a:fontRef idx="minor">
            <a:schemeClr val="tx1"/>
          </a:fontRef>
        </p:style>
      </p:cxnSp>
      <p:sp>
        <p:nvSpPr>
          <p:cNvPr id="23" name="矩形 22">
            <a:extLst>
              <a:ext uri="{FF2B5EF4-FFF2-40B4-BE49-F238E27FC236}">
                <a16:creationId xmlns:a16="http://schemas.microsoft.com/office/drawing/2014/main" id="{BB9042B0-81F8-48D3-BC02-C1052BE356B3}"/>
              </a:ext>
            </a:extLst>
          </p:cNvPr>
          <p:cNvSpPr/>
          <p:nvPr/>
        </p:nvSpPr>
        <p:spPr>
          <a:xfrm>
            <a:off x="4265830" y="4198435"/>
            <a:ext cx="3738524" cy="307777"/>
          </a:xfrm>
          <a:prstGeom prst="rect">
            <a:avLst/>
          </a:prstGeom>
        </p:spPr>
        <p:txBody>
          <a:bodyPr wrap="none">
            <a:spAutoFit/>
          </a:bodyPr>
          <a:lstStyle/>
          <a:p>
            <a:pPr algn="ctr"/>
            <a:r>
              <a:rPr lang="en-US" altLang="zh-CN" sz="1400"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rPr>
              <a:t>QINGMING FESTIVAL ORIGIN AND CUSTOMS</a:t>
            </a:r>
            <a:endParaRPr lang="zh-CN" altLang="en-US" sz="1400"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endParaRPr>
          </a:p>
        </p:txBody>
      </p:sp>
      <p:pic>
        <p:nvPicPr>
          <p:cNvPr id="43" name="图片 42"/>
          <p:cNvPicPr>
            <a:picLocks noChangeAspect="1"/>
          </p:cNvPicPr>
          <p:nvPr/>
        </p:nvPicPr>
        <p:blipFill>
          <a:blip r:embed="rId9" cstate="print">
            <a:extLst>
              <a:ext uri="{BEBA8EAE-BF5A-486C-A8C5-ECC9F3942E4B}">
                <a14:imgProps xmlns:a14="http://schemas.microsoft.com/office/drawing/2010/main">
                  <a14:imgLayer>
                    <a14:imgEffect>
                      <a14:saturation sat="400000"/>
                    </a14:imgEffect>
                  </a14:imgLayer>
                </a14:imgProps>
              </a:ext>
              <a:ext uri="{28A0092B-C50C-407E-A947-70E740481C1C}">
                <a14:useLocalDpi xmlns:a14="http://schemas.microsoft.com/office/drawing/2010/main" val="0"/>
              </a:ext>
            </a:extLst>
          </a:blip>
          <a:stretch>
            <a:fillRect/>
          </a:stretch>
        </p:blipFill>
        <p:spPr>
          <a:xfrm flipH="1">
            <a:off x="20763" y="-8977"/>
            <a:ext cx="3989199" cy="3989199"/>
          </a:xfrm>
          <a:prstGeom prst="rect">
            <a:avLst/>
          </a:prstGeom>
        </p:spPr>
      </p:pic>
      <p:pic>
        <p:nvPicPr>
          <p:cNvPr id="44" name="图片 4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9519800" y="-8977"/>
            <a:ext cx="2663904" cy="5202450"/>
          </a:xfrm>
          <a:prstGeom prst="rect">
            <a:avLst/>
          </a:prstGeom>
        </p:spPr>
      </p:pic>
    </p:spTree>
    <p:extLst>
      <p:ext uri="{BB962C8B-B14F-4D97-AF65-F5344CB8AC3E}">
        <p14:creationId xmlns:p14="http://schemas.microsoft.com/office/powerpoint/2010/main" val="17265309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2" presetClass="entr" presetSubtype="1"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up)">
                                      <p:cBhvr>
                                        <p:cTn id="15" dur="500"/>
                                        <p:tgtEl>
                                          <p:spTgt spid="43"/>
                                        </p:tgtEl>
                                      </p:cBhvr>
                                    </p:animEffect>
                                  </p:childTnLst>
                                </p:cTn>
                              </p:par>
                              <p:par>
                                <p:cTn id="16" presetID="22" presetClass="entr" presetSubtype="1"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wipe(up)">
                                      <p:cBhvr>
                                        <p:cTn id="18" dur="500"/>
                                        <p:tgtEl>
                                          <p:spTgt spid="44"/>
                                        </p:tgtEl>
                                      </p:cBhvr>
                                    </p:animEffect>
                                  </p:childTnLst>
                                </p:cTn>
                              </p:par>
                              <p:par>
                                <p:cTn id="19" presetID="2" presetClass="entr" presetSubtype="4"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1000" fill="hold"/>
                                        <p:tgtEl>
                                          <p:spTgt spid="5"/>
                                        </p:tgtEl>
                                        <p:attrNameLst>
                                          <p:attrName>ppt_w</p:attrName>
                                        </p:attrNameLst>
                                      </p:cBhvr>
                                      <p:tavLst>
                                        <p:tav tm="0">
                                          <p:val>
                                            <p:fltVal val="0"/>
                                          </p:val>
                                        </p:tav>
                                        <p:tav tm="100000">
                                          <p:val>
                                            <p:strVal val="#ppt_w"/>
                                          </p:val>
                                        </p:tav>
                                      </p:tavLst>
                                    </p:anim>
                                    <p:anim calcmode="lin" valueType="num">
                                      <p:cBhvr>
                                        <p:cTn id="37" dur="1000" fill="hold"/>
                                        <p:tgtEl>
                                          <p:spTgt spid="5"/>
                                        </p:tgtEl>
                                        <p:attrNameLst>
                                          <p:attrName>ppt_h</p:attrName>
                                        </p:attrNameLst>
                                      </p:cBhvr>
                                      <p:tavLst>
                                        <p:tav tm="0">
                                          <p:val>
                                            <p:fltVal val="0"/>
                                          </p:val>
                                        </p:tav>
                                        <p:tav tm="100000">
                                          <p:val>
                                            <p:strVal val="#ppt_h"/>
                                          </p:val>
                                        </p:tav>
                                      </p:tavLst>
                                    </p:anim>
                                    <p:anim calcmode="lin" valueType="num">
                                      <p:cBhvr>
                                        <p:cTn id="38" dur="1000" fill="hold"/>
                                        <p:tgtEl>
                                          <p:spTgt spid="5"/>
                                        </p:tgtEl>
                                        <p:attrNameLst>
                                          <p:attrName>style.rotation</p:attrName>
                                        </p:attrNameLst>
                                      </p:cBhvr>
                                      <p:tavLst>
                                        <p:tav tm="0">
                                          <p:val>
                                            <p:fltVal val="90"/>
                                          </p:val>
                                        </p:tav>
                                        <p:tav tm="100000">
                                          <p:val>
                                            <p:fltVal val="0"/>
                                          </p:val>
                                        </p:tav>
                                      </p:tavLst>
                                    </p:anim>
                                    <p:animEffect transition="in" filter="fade">
                                      <p:cBhvr>
                                        <p:cTn id="39" dur="1000"/>
                                        <p:tgtEl>
                                          <p:spTgt spid="5"/>
                                        </p:tgtEl>
                                      </p:cBhvr>
                                    </p:animEffect>
                                  </p:childTnLst>
                                </p:cTn>
                              </p:par>
                              <p:par>
                                <p:cTn id="40" presetID="2" presetClass="entr" presetSubtype="8"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0-#ppt_w/2"/>
                                          </p:val>
                                        </p:tav>
                                        <p:tav tm="100000">
                                          <p:val>
                                            <p:strVal val="#ppt_x"/>
                                          </p:val>
                                        </p:tav>
                                      </p:tavLst>
                                    </p:anim>
                                    <p:anim calcmode="lin" valueType="num">
                                      <p:cBhvr additive="base">
                                        <p:cTn id="43" dur="500" fill="hold"/>
                                        <p:tgtEl>
                                          <p:spTgt spid="15"/>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0-#ppt_w/2"/>
                                          </p:val>
                                        </p:tav>
                                        <p:tav tm="100000">
                                          <p:val>
                                            <p:strVal val="#ppt_x"/>
                                          </p:val>
                                        </p:tav>
                                      </p:tavLst>
                                    </p:anim>
                                    <p:anim calcmode="lin" valueType="num">
                                      <p:cBhvr additive="base">
                                        <p:cTn id="47" dur="500" fill="hold"/>
                                        <p:tgtEl>
                                          <p:spTgt spid="21"/>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6000"/>
            <a:lum/>
          </a:blip>
          <a:srcRect/>
          <a:stretch>
            <a:fillRect/>
          </a:stretch>
        </a:blipFill>
        <a:effectLst/>
      </p:bgPr>
    </p:bg>
    <p:spTree>
      <p:nvGrpSpPr>
        <p:cNvPr id="1" name=""/>
        <p:cNvGrpSpPr/>
        <p:nvPr/>
      </p:nvGrpSpPr>
      <p:grpSpPr>
        <a:xfrm>
          <a:off x="0" y="0"/>
          <a:ext cx="0" cy="0"/>
          <a:chOff x="0" y="0"/>
          <a:chExt cx="0" cy="0"/>
        </a:xfrm>
      </p:grpSpPr>
      <p:grpSp>
        <p:nvGrpSpPr>
          <p:cNvPr id="18" name="组合 17"/>
          <p:cNvGrpSpPr/>
          <p:nvPr/>
        </p:nvGrpSpPr>
        <p:grpSpPr>
          <a:xfrm>
            <a:off x="333805" y="4700511"/>
            <a:ext cx="11769062" cy="2518694"/>
            <a:chOff x="-478046" y="4885815"/>
            <a:chExt cx="11769062" cy="2518694"/>
          </a:xfrm>
        </p:grpSpPr>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046" y="4885815"/>
              <a:ext cx="4657672" cy="2328836"/>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3344" y="5075673"/>
              <a:ext cx="4657672" cy="2328836"/>
            </a:xfrm>
            <a:prstGeom prst="rect">
              <a:avLst/>
            </a:prstGeom>
          </p:spPr>
        </p:pic>
      </p:grpSp>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355503" y="-21498"/>
            <a:ext cx="1898262" cy="3707196"/>
          </a:xfrm>
          <a:prstGeom prst="rect">
            <a:avLst/>
          </a:prstGeom>
        </p:spPr>
      </p:pic>
      <p:pic>
        <p:nvPicPr>
          <p:cNvPr id="43" name="图片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470" y="0"/>
            <a:ext cx="2550722" cy="2550722"/>
          </a:xfrm>
          <a:prstGeom prst="rect">
            <a:avLst/>
          </a:prstGeom>
        </p:spPr>
      </p:pic>
      <p:sp>
        <p:nvSpPr>
          <p:cNvPr id="29" name="矩形 28">
            <a:extLst>
              <a:ext uri="{FF2B5EF4-FFF2-40B4-BE49-F238E27FC236}">
                <a16:creationId xmlns:a16="http://schemas.microsoft.com/office/drawing/2014/main" id="{6CA4DF23-29CF-478E-9947-48542E07F16C}"/>
              </a:ext>
            </a:extLst>
          </p:cNvPr>
          <p:cNvSpPr/>
          <p:nvPr/>
        </p:nvSpPr>
        <p:spPr>
          <a:xfrm>
            <a:off x="2839960" y="511568"/>
            <a:ext cx="3616566" cy="584775"/>
          </a:xfrm>
          <a:prstGeom prst="rect">
            <a:avLst/>
          </a:prstGeom>
        </p:spPr>
        <p:txBody>
          <a:bodyPr wrap="square">
            <a:spAutoFit/>
          </a:bodyPr>
          <a:lstStyle/>
          <a:p>
            <a:pPr algn="ctr"/>
            <a:r>
              <a:rPr lang="zh-CN" altLang="en-US" sz="3200" b="1"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rPr>
              <a:t>清明节文学记录</a:t>
            </a:r>
          </a:p>
        </p:txBody>
      </p:sp>
      <p:grpSp>
        <p:nvGrpSpPr>
          <p:cNvPr id="37" name="组合 36"/>
          <p:cNvGrpSpPr/>
          <p:nvPr/>
        </p:nvGrpSpPr>
        <p:grpSpPr>
          <a:xfrm>
            <a:off x="1740627" y="-21498"/>
            <a:ext cx="1623493" cy="1623493"/>
            <a:chOff x="4469082" y="479181"/>
            <a:chExt cx="3063096" cy="3063096"/>
          </a:xfrm>
        </p:grpSpPr>
        <p:pic>
          <p:nvPicPr>
            <p:cNvPr id="38" name="图片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69082" y="479181"/>
              <a:ext cx="3063096" cy="3063096"/>
            </a:xfrm>
            <a:prstGeom prst="rect">
              <a:avLst/>
            </a:prstGeom>
          </p:spPr>
        </p:pic>
        <p:grpSp>
          <p:nvGrpSpPr>
            <p:cNvPr id="39" name="组合 38"/>
            <p:cNvGrpSpPr/>
            <p:nvPr/>
          </p:nvGrpSpPr>
          <p:grpSpPr>
            <a:xfrm>
              <a:off x="5641642" y="1635476"/>
              <a:ext cx="770819" cy="770818"/>
              <a:chOff x="5464352" y="1742175"/>
              <a:chExt cx="554630" cy="554630"/>
            </a:xfrm>
          </p:grpSpPr>
          <p:sp>
            <p:nvSpPr>
              <p:cNvPr id="40" name="椭圆 39">
                <a:extLst>
                  <a:ext uri="{FF2B5EF4-FFF2-40B4-BE49-F238E27FC236}">
                    <a16:creationId xmlns:a16="http://schemas.microsoft.com/office/drawing/2014/main" id="{018BF130-2E66-4D1A-9828-944FBAACB1D8}"/>
                  </a:ext>
                </a:extLst>
              </p:cNvPr>
              <p:cNvSpPr/>
              <p:nvPr/>
            </p:nvSpPr>
            <p:spPr>
              <a:xfrm>
                <a:off x="5464352" y="1742175"/>
                <a:ext cx="554630" cy="55463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a:solidFill>
                    <a:srgbClr val="3C9E48"/>
                  </a:solidFill>
                  <a:latin typeface="DengXian" panose="02010600030101010101" pitchFamily="2" charset="-122"/>
                  <a:ea typeface="DengXian" panose="02010600030101010101" pitchFamily="2" charset="-122"/>
                  <a:sym typeface="DengXian" panose="02010600030101010101" pitchFamily="2" charset="-122"/>
                </a:endParaRPr>
              </a:p>
            </p:txBody>
          </p:sp>
          <p:sp>
            <p:nvSpPr>
              <p:cNvPr id="41" name="TextBox 28">
                <a:extLst>
                  <a:ext uri="{FF2B5EF4-FFF2-40B4-BE49-F238E27FC236}">
                    <a16:creationId xmlns:a16="http://schemas.microsoft.com/office/drawing/2014/main" id="{B502F584-1EBF-4CF4-8860-E32D6FC9A2D4}"/>
                  </a:ext>
                </a:extLst>
              </p:cNvPr>
              <p:cNvSpPr txBox="1"/>
              <p:nvPr/>
            </p:nvSpPr>
            <p:spPr>
              <a:xfrm>
                <a:off x="5483780" y="1842769"/>
                <a:ext cx="481372" cy="376045"/>
              </a:xfrm>
              <a:prstGeom prst="rect">
                <a:avLst/>
              </a:prstGeom>
              <a:noFill/>
            </p:spPr>
            <p:txBody>
              <a:bodyPr wrap="none" rtlCol="0">
                <a:spAutoFit/>
              </a:bodyPr>
              <a:lstStyle/>
              <a:p>
                <a:r>
                  <a:rPr lang="en-US" altLang="zh-CN" sz="1200" b="1" dirty="0">
                    <a:solidFill>
                      <a:schemeClr val="bg1"/>
                    </a:solidFill>
                    <a:latin typeface="DengXian" panose="02010600030101010101" pitchFamily="2" charset="-122"/>
                    <a:ea typeface="DengXian" panose="02010600030101010101" pitchFamily="2" charset="-122"/>
                    <a:sym typeface="DengXian" panose="02010600030101010101" pitchFamily="2" charset="-122"/>
                  </a:rPr>
                  <a:t>03</a:t>
                </a:r>
                <a:endParaRPr lang="zh-CN" altLang="en-US" sz="1200" b="1" dirty="0">
                  <a:solidFill>
                    <a:schemeClr val="bg1"/>
                  </a:solidFill>
                  <a:latin typeface="DengXian" panose="02010600030101010101" pitchFamily="2" charset="-122"/>
                  <a:ea typeface="DengXian" panose="02010600030101010101" pitchFamily="2" charset="-122"/>
                  <a:sym typeface="DengXian" panose="02010600030101010101" pitchFamily="2" charset="-122"/>
                </a:endParaRPr>
              </a:p>
            </p:txBody>
          </p:sp>
        </p:grpSp>
      </p:grpSp>
      <p:sp>
        <p:nvSpPr>
          <p:cNvPr id="21" name="矩形 20">
            <a:extLst>
              <a:ext uri="{FF2B5EF4-FFF2-40B4-BE49-F238E27FC236}">
                <a16:creationId xmlns:a16="http://schemas.microsoft.com/office/drawing/2014/main" id="{800602D2-7ED1-4AE1-A150-B406A69088BF}"/>
              </a:ext>
            </a:extLst>
          </p:cNvPr>
          <p:cNvSpPr/>
          <p:nvPr/>
        </p:nvSpPr>
        <p:spPr>
          <a:xfrm>
            <a:off x="7686798" y="2033580"/>
            <a:ext cx="4102750" cy="3009478"/>
          </a:xfrm>
          <a:prstGeom prst="rect">
            <a:avLst/>
          </a:prstGeom>
        </p:spPr>
        <p:txBody>
          <a:bodyPr wrap="square">
            <a:spAutoFit/>
          </a:bodyPr>
          <a:lstStyle/>
          <a:p>
            <a:pPr>
              <a:lnSpc>
                <a:spcPct val="150000"/>
              </a:lnSpc>
            </a:pPr>
            <a:r>
              <a:rPr lang="zh-CN" altLang="en-US" sz="1600" b="1" i="0" dirty="0">
                <a:solidFill>
                  <a:schemeClr val="accent6">
                    <a:lumMod val="75000"/>
                  </a:schemeClr>
                </a:solidFill>
                <a:effectLst/>
                <a:latin typeface="DengXian" panose="02010600030101010101" pitchFamily="2" charset="-122"/>
                <a:ea typeface="DengXian" panose="02010600030101010101" pitchFamily="2" charset="-122"/>
                <a:sym typeface="DengXian" panose="02010600030101010101" pitchFamily="2" charset="-122"/>
              </a:rPr>
              <a:t>清明有霜梅雨少</a:t>
            </a:r>
          </a:p>
          <a:p>
            <a:pPr>
              <a:lnSpc>
                <a:spcPct val="150000"/>
              </a:lnSpc>
            </a:pPr>
            <a:r>
              <a:rPr lang="zh-CN" altLang="en-US" sz="1600" b="1" i="0" dirty="0">
                <a:solidFill>
                  <a:schemeClr val="accent6">
                    <a:lumMod val="75000"/>
                  </a:schemeClr>
                </a:solidFill>
                <a:effectLst/>
                <a:latin typeface="DengXian" panose="02010600030101010101" pitchFamily="2" charset="-122"/>
                <a:ea typeface="DengXian" panose="02010600030101010101" pitchFamily="2" charset="-122"/>
                <a:sym typeface="DengXian" panose="02010600030101010101" pitchFamily="2" charset="-122"/>
              </a:rPr>
              <a:t>清明雾浓，一日天晴</a:t>
            </a:r>
          </a:p>
          <a:p>
            <a:pPr>
              <a:lnSpc>
                <a:spcPct val="150000"/>
              </a:lnSpc>
            </a:pPr>
            <a:r>
              <a:rPr lang="zh-CN" altLang="en-US" sz="1600" b="1" i="0" dirty="0">
                <a:solidFill>
                  <a:schemeClr val="accent6">
                    <a:lumMod val="75000"/>
                  </a:schemeClr>
                </a:solidFill>
                <a:effectLst/>
                <a:latin typeface="DengXian" panose="02010600030101010101" pitchFamily="2" charset="-122"/>
                <a:ea typeface="DengXian" panose="02010600030101010101" pitchFamily="2" charset="-122"/>
                <a:sym typeface="DengXian" panose="02010600030101010101" pitchFamily="2" charset="-122"/>
              </a:rPr>
              <a:t>清明起尘，黄土埋人</a:t>
            </a:r>
          </a:p>
          <a:p>
            <a:pPr>
              <a:lnSpc>
                <a:spcPct val="150000"/>
              </a:lnSpc>
            </a:pPr>
            <a:r>
              <a:rPr lang="zh-CN" altLang="en-US" sz="1600" b="1" i="0" dirty="0">
                <a:solidFill>
                  <a:schemeClr val="accent6">
                    <a:lumMod val="75000"/>
                  </a:schemeClr>
                </a:solidFill>
                <a:effectLst/>
                <a:latin typeface="DengXian" panose="02010600030101010101" pitchFamily="2" charset="-122"/>
                <a:ea typeface="DengXian" panose="02010600030101010101" pitchFamily="2" charset="-122"/>
                <a:sym typeface="DengXian" panose="02010600030101010101" pitchFamily="2" charset="-122"/>
              </a:rPr>
              <a:t>清明响雷头个梅</a:t>
            </a:r>
          </a:p>
          <a:p>
            <a:pPr>
              <a:lnSpc>
                <a:spcPct val="150000"/>
              </a:lnSpc>
            </a:pPr>
            <a:r>
              <a:rPr lang="zh-CN" altLang="en-US" sz="1600" b="1" i="0" dirty="0">
                <a:solidFill>
                  <a:schemeClr val="accent6">
                    <a:lumMod val="75000"/>
                  </a:schemeClr>
                </a:solidFill>
                <a:effectLst/>
                <a:latin typeface="DengXian" panose="02010600030101010101" pitchFamily="2" charset="-122"/>
                <a:ea typeface="DengXian" panose="02010600030101010101" pitchFamily="2" charset="-122"/>
                <a:sym typeface="DengXian" panose="02010600030101010101" pitchFamily="2" charset="-122"/>
              </a:rPr>
              <a:t>清明冷，好年景</a:t>
            </a:r>
          </a:p>
          <a:p>
            <a:pPr>
              <a:lnSpc>
                <a:spcPct val="150000"/>
              </a:lnSpc>
            </a:pPr>
            <a:r>
              <a:rPr lang="zh-CN" altLang="en-US" sz="1600" b="1" i="0" dirty="0">
                <a:solidFill>
                  <a:schemeClr val="accent6">
                    <a:lumMod val="75000"/>
                  </a:schemeClr>
                </a:solidFill>
                <a:effectLst/>
                <a:latin typeface="DengXian" panose="02010600030101010101" pitchFamily="2" charset="-122"/>
                <a:ea typeface="DengXian" panose="02010600030101010101" pitchFamily="2" charset="-122"/>
                <a:sym typeface="DengXian" panose="02010600030101010101" pitchFamily="2" charset="-122"/>
              </a:rPr>
              <a:t>清明一吹西北风，当年天旱黄风多</a:t>
            </a:r>
          </a:p>
          <a:p>
            <a:pPr>
              <a:lnSpc>
                <a:spcPct val="150000"/>
              </a:lnSpc>
            </a:pPr>
            <a:r>
              <a:rPr lang="zh-CN" altLang="en-US" sz="1600" b="1" i="0" dirty="0">
                <a:solidFill>
                  <a:schemeClr val="accent6">
                    <a:lumMod val="75000"/>
                  </a:schemeClr>
                </a:solidFill>
                <a:effectLst/>
                <a:latin typeface="DengXian" panose="02010600030101010101" pitchFamily="2" charset="-122"/>
                <a:ea typeface="DengXian" panose="02010600030101010101" pitchFamily="2" charset="-122"/>
                <a:sym typeface="DengXian" panose="02010600030101010101" pitchFamily="2" charset="-122"/>
              </a:rPr>
              <a:t>清明北风十天寒，春霜结束在眼前</a:t>
            </a:r>
          </a:p>
          <a:p>
            <a:pPr>
              <a:lnSpc>
                <a:spcPct val="150000"/>
              </a:lnSpc>
            </a:pPr>
            <a:r>
              <a:rPr lang="zh-CN" altLang="en-US" sz="1600" b="1" i="0" dirty="0">
                <a:solidFill>
                  <a:schemeClr val="accent6">
                    <a:lumMod val="75000"/>
                  </a:schemeClr>
                </a:solidFill>
                <a:effectLst/>
                <a:latin typeface="DengXian" panose="02010600030101010101" pitchFamily="2" charset="-122"/>
                <a:ea typeface="DengXian" panose="02010600030101010101" pitchFamily="2" charset="-122"/>
                <a:sym typeface="DengXian" panose="02010600030101010101" pitchFamily="2" charset="-122"/>
              </a:rPr>
              <a:t>清明刮动土，要刮四十五</a:t>
            </a:r>
          </a:p>
        </p:txBody>
      </p:sp>
      <p:sp>
        <p:nvSpPr>
          <p:cNvPr id="23" name="矩形 22">
            <a:extLst>
              <a:ext uri="{FF2B5EF4-FFF2-40B4-BE49-F238E27FC236}">
                <a16:creationId xmlns:a16="http://schemas.microsoft.com/office/drawing/2014/main" id="{C0672CA6-AF2E-4044-A823-E86D3E6857D3}"/>
              </a:ext>
            </a:extLst>
          </p:cNvPr>
          <p:cNvSpPr/>
          <p:nvPr/>
        </p:nvSpPr>
        <p:spPr>
          <a:xfrm>
            <a:off x="1554942" y="2201753"/>
            <a:ext cx="4102750" cy="3046988"/>
          </a:xfrm>
          <a:prstGeom prst="rect">
            <a:avLst/>
          </a:prstGeom>
        </p:spPr>
        <p:txBody>
          <a:bodyPr wrap="square">
            <a:spAutoFit/>
          </a:bodyPr>
          <a:lstStyle/>
          <a:p>
            <a:pPr>
              <a:lnSpc>
                <a:spcPct val="150000"/>
              </a:lnSpc>
            </a:pPr>
            <a:r>
              <a:rPr lang="zh-CN" altLang="en-US" sz="1600" b="1" i="0" dirty="0">
                <a:solidFill>
                  <a:schemeClr val="accent6">
                    <a:lumMod val="75000"/>
                  </a:schemeClr>
                </a:solidFill>
                <a:effectLst/>
                <a:latin typeface="DengXian" panose="02010600030101010101" pitchFamily="2" charset="-122"/>
                <a:ea typeface="DengXian" panose="02010600030101010101" pitchFamily="2" charset="-122"/>
                <a:sym typeface="DengXian" panose="02010600030101010101" pitchFamily="2" charset="-122"/>
              </a:rPr>
              <a:t>雨打清明前，春雨定频繁</a:t>
            </a:r>
          </a:p>
          <a:p>
            <a:pPr>
              <a:lnSpc>
                <a:spcPct val="150000"/>
              </a:lnSpc>
            </a:pPr>
            <a:r>
              <a:rPr lang="zh-CN" altLang="en-US" sz="1600" b="1" i="0" dirty="0">
                <a:solidFill>
                  <a:schemeClr val="accent6">
                    <a:lumMod val="75000"/>
                  </a:schemeClr>
                </a:solidFill>
                <a:effectLst/>
                <a:latin typeface="DengXian" panose="02010600030101010101" pitchFamily="2" charset="-122"/>
                <a:ea typeface="DengXian" panose="02010600030101010101" pitchFamily="2" charset="-122"/>
                <a:sym typeface="DengXian" panose="02010600030101010101" pitchFamily="2" charset="-122"/>
              </a:rPr>
              <a:t>阴雨下了清明节，断断续续三个月</a:t>
            </a:r>
          </a:p>
          <a:p>
            <a:pPr>
              <a:lnSpc>
                <a:spcPct val="150000"/>
              </a:lnSpc>
            </a:pPr>
            <a:r>
              <a:rPr lang="zh-CN" altLang="en-US" sz="1600" b="1" i="0" dirty="0">
                <a:solidFill>
                  <a:schemeClr val="accent6">
                    <a:lumMod val="75000"/>
                  </a:schemeClr>
                </a:solidFill>
                <a:effectLst/>
                <a:latin typeface="DengXian" panose="02010600030101010101" pitchFamily="2" charset="-122"/>
                <a:ea typeface="DengXian" panose="02010600030101010101" pitchFamily="2" charset="-122"/>
                <a:sym typeface="DengXian" panose="02010600030101010101" pitchFamily="2" charset="-122"/>
              </a:rPr>
              <a:t>清明难得晴，谷雨难得阴</a:t>
            </a:r>
          </a:p>
          <a:p>
            <a:pPr>
              <a:lnSpc>
                <a:spcPct val="150000"/>
              </a:lnSpc>
            </a:pPr>
            <a:r>
              <a:rPr lang="zh-CN" altLang="en-US" sz="1600" b="1" i="0" dirty="0">
                <a:solidFill>
                  <a:schemeClr val="accent6">
                    <a:lumMod val="75000"/>
                  </a:schemeClr>
                </a:solidFill>
                <a:effectLst/>
                <a:latin typeface="DengXian" panose="02010600030101010101" pitchFamily="2" charset="-122"/>
                <a:ea typeface="DengXian" panose="02010600030101010101" pitchFamily="2" charset="-122"/>
                <a:sym typeface="DengXian" panose="02010600030101010101" pitchFamily="2" charset="-122"/>
              </a:rPr>
              <a:t>雨打清明前，洼地好种田</a:t>
            </a:r>
          </a:p>
          <a:p>
            <a:pPr>
              <a:lnSpc>
                <a:spcPct val="150000"/>
              </a:lnSpc>
            </a:pPr>
            <a:r>
              <a:rPr lang="zh-CN" altLang="en-US" sz="1600" b="1" i="0" dirty="0">
                <a:solidFill>
                  <a:schemeClr val="accent6">
                    <a:lumMod val="75000"/>
                  </a:schemeClr>
                </a:solidFill>
                <a:effectLst/>
                <a:latin typeface="DengXian" panose="02010600030101010101" pitchFamily="2" charset="-122"/>
                <a:ea typeface="DengXian" panose="02010600030101010101" pitchFamily="2" charset="-122"/>
                <a:sym typeface="DengXian" panose="02010600030101010101" pitchFamily="2" charset="-122"/>
              </a:rPr>
              <a:t>清明雨星星，一棵高粱打一升</a:t>
            </a:r>
          </a:p>
          <a:p>
            <a:pPr>
              <a:lnSpc>
                <a:spcPct val="150000"/>
              </a:lnSpc>
            </a:pPr>
            <a:r>
              <a:rPr lang="zh-CN" altLang="en-US" sz="1600" b="1" i="0" dirty="0">
                <a:solidFill>
                  <a:schemeClr val="accent6">
                    <a:lumMod val="75000"/>
                  </a:schemeClr>
                </a:solidFill>
                <a:effectLst/>
                <a:latin typeface="DengXian" panose="02010600030101010101" pitchFamily="2" charset="-122"/>
                <a:ea typeface="DengXian" panose="02010600030101010101" pitchFamily="2" charset="-122"/>
                <a:sym typeface="DengXian" panose="02010600030101010101" pitchFamily="2" charset="-122"/>
              </a:rPr>
              <a:t>清明宜晴，谷雨宜雨</a:t>
            </a:r>
          </a:p>
          <a:p>
            <a:pPr>
              <a:lnSpc>
                <a:spcPct val="150000"/>
              </a:lnSpc>
            </a:pPr>
            <a:r>
              <a:rPr lang="zh-CN" altLang="en-US" sz="1600" b="1" i="0" dirty="0">
                <a:solidFill>
                  <a:schemeClr val="accent6">
                    <a:lumMod val="75000"/>
                  </a:schemeClr>
                </a:solidFill>
                <a:effectLst/>
                <a:latin typeface="DengXian" panose="02010600030101010101" pitchFamily="2" charset="-122"/>
                <a:ea typeface="DengXian" panose="02010600030101010101" pitchFamily="2" charset="-122"/>
                <a:sym typeface="DengXian" panose="02010600030101010101" pitchFamily="2" charset="-122"/>
              </a:rPr>
              <a:t>清明无雨旱黄梅，清明有雨水黄梅</a:t>
            </a:r>
          </a:p>
          <a:p>
            <a:pPr>
              <a:lnSpc>
                <a:spcPct val="150000"/>
              </a:lnSpc>
            </a:pPr>
            <a:r>
              <a:rPr lang="zh-CN" altLang="en-US" sz="1600" b="1" i="0" dirty="0">
                <a:solidFill>
                  <a:schemeClr val="accent6">
                    <a:lumMod val="75000"/>
                  </a:schemeClr>
                </a:solidFill>
                <a:effectLst/>
                <a:latin typeface="DengXian" panose="02010600030101010101" pitchFamily="2" charset="-122"/>
                <a:ea typeface="DengXian" panose="02010600030101010101" pitchFamily="2" charset="-122"/>
                <a:sym typeface="DengXian" panose="02010600030101010101" pitchFamily="2" charset="-122"/>
              </a:rPr>
              <a:t>麦怕清明霜，谷要秋来旱</a:t>
            </a:r>
          </a:p>
        </p:txBody>
      </p:sp>
      <p:pic>
        <p:nvPicPr>
          <p:cNvPr id="27" name="内容占位符 100"/>
          <p:cNvPicPr>
            <a:picLocks noGrp="1"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45538" y="1816508"/>
            <a:ext cx="4048421" cy="4048421"/>
          </a:xfrm>
          <a:prstGeom prst="rect">
            <a:avLst/>
          </a:prstGeom>
        </p:spPr>
      </p:pic>
      <p:pic>
        <p:nvPicPr>
          <p:cNvPr id="28" name="图片 27"/>
          <p:cNvPicPr>
            <a:picLocks noChangeAspect="1"/>
          </p:cNvPicPr>
          <p:nvPr/>
        </p:nvPicPr>
        <p:blipFill rotWithShape="1">
          <a:blip r:embed="rId9" cstate="print">
            <a:extLst>
              <a:ext uri="{28A0092B-C50C-407E-A947-70E740481C1C}">
                <a14:useLocalDpi xmlns:a14="http://schemas.microsoft.com/office/drawing/2010/main" val="0"/>
              </a:ext>
            </a:extLst>
          </a:blip>
          <a:srcRect l="12780" t="9771" r="21277" b="16111"/>
          <a:stretch/>
        </p:blipFill>
        <p:spPr>
          <a:xfrm>
            <a:off x="132183" y="5048903"/>
            <a:ext cx="1543568" cy="1734924"/>
          </a:xfrm>
          <a:prstGeom prst="rect">
            <a:avLst/>
          </a:prstGeom>
        </p:spPr>
      </p:pic>
      <p:pic>
        <p:nvPicPr>
          <p:cNvPr id="30" name="图片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10557" y="4894861"/>
            <a:ext cx="1976427" cy="1976427"/>
          </a:xfrm>
          <a:prstGeom prst="rect">
            <a:avLst/>
          </a:prstGeom>
        </p:spPr>
      </p:pic>
    </p:spTree>
    <p:extLst>
      <p:ext uri="{BB962C8B-B14F-4D97-AF65-F5344CB8AC3E}">
        <p14:creationId xmlns:p14="http://schemas.microsoft.com/office/powerpoint/2010/main" val="42500418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6000"/>
            <a:lum/>
          </a:blip>
          <a:srcRect/>
          <a:stretch>
            <a:fillRect/>
          </a:stretch>
        </a:blipFill>
        <a:effectLst/>
      </p:bgPr>
    </p:bg>
    <p:spTree>
      <p:nvGrpSpPr>
        <p:cNvPr id="1" name=""/>
        <p:cNvGrpSpPr/>
        <p:nvPr/>
      </p:nvGrpSpPr>
      <p:grpSpPr>
        <a:xfrm>
          <a:off x="0" y="0"/>
          <a:ext cx="0" cy="0"/>
          <a:chOff x="0" y="0"/>
          <a:chExt cx="0" cy="0"/>
        </a:xfrm>
      </p:grpSpPr>
      <p:grpSp>
        <p:nvGrpSpPr>
          <p:cNvPr id="18" name="组合 17"/>
          <p:cNvGrpSpPr/>
          <p:nvPr/>
        </p:nvGrpSpPr>
        <p:grpSpPr>
          <a:xfrm>
            <a:off x="333805" y="4700511"/>
            <a:ext cx="11769062" cy="2518694"/>
            <a:chOff x="-478046" y="4885815"/>
            <a:chExt cx="11769062" cy="2518694"/>
          </a:xfrm>
        </p:grpSpPr>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046" y="4885815"/>
              <a:ext cx="4657672" cy="2328836"/>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3344" y="5075673"/>
              <a:ext cx="4657672" cy="2328836"/>
            </a:xfrm>
            <a:prstGeom prst="rect">
              <a:avLst/>
            </a:prstGeom>
          </p:spPr>
        </p:pic>
      </p:grpSp>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671545" y="-21498"/>
            <a:ext cx="1582220" cy="3089984"/>
          </a:xfrm>
          <a:prstGeom prst="rect">
            <a:avLst/>
          </a:prstGeom>
        </p:spPr>
      </p:pic>
      <p:pic>
        <p:nvPicPr>
          <p:cNvPr id="43" name="图片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470" y="0"/>
            <a:ext cx="2550722" cy="2550722"/>
          </a:xfrm>
          <a:prstGeom prst="rect">
            <a:avLst/>
          </a:prstGeom>
        </p:spPr>
      </p:pic>
      <p:sp>
        <p:nvSpPr>
          <p:cNvPr id="29" name="矩形 28">
            <a:extLst>
              <a:ext uri="{FF2B5EF4-FFF2-40B4-BE49-F238E27FC236}">
                <a16:creationId xmlns:a16="http://schemas.microsoft.com/office/drawing/2014/main" id="{6CA4DF23-29CF-478E-9947-48542E07F16C}"/>
              </a:ext>
            </a:extLst>
          </p:cNvPr>
          <p:cNvSpPr/>
          <p:nvPr/>
        </p:nvSpPr>
        <p:spPr>
          <a:xfrm>
            <a:off x="3028939" y="586627"/>
            <a:ext cx="3520824" cy="584775"/>
          </a:xfrm>
          <a:prstGeom prst="rect">
            <a:avLst/>
          </a:prstGeom>
        </p:spPr>
        <p:txBody>
          <a:bodyPr wrap="square">
            <a:spAutoFit/>
          </a:bodyPr>
          <a:lstStyle/>
          <a:p>
            <a:pPr algn="ctr"/>
            <a:r>
              <a:rPr lang="zh-CN" altLang="en-US" sz="3200" b="1"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rPr>
              <a:t>清明节文学记录</a:t>
            </a:r>
          </a:p>
        </p:txBody>
      </p:sp>
      <p:grpSp>
        <p:nvGrpSpPr>
          <p:cNvPr id="37" name="组合 36"/>
          <p:cNvGrpSpPr/>
          <p:nvPr/>
        </p:nvGrpSpPr>
        <p:grpSpPr>
          <a:xfrm>
            <a:off x="1740627" y="-21498"/>
            <a:ext cx="1623493" cy="1623493"/>
            <a:chOff x="4469082" y="479181"/>
            <a:chExt cx="3063096" cy="3063096"/>
          </a:xfrm>
        </p:grpSpPr>
        <p:pic>
          <p:nvPicPr>
            <p:cNvPr id="38" name="图片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69082" y="479181"/>
              <a:ext cx="3063096" cy="3063096"/>
            </a:xfrm>
            <a:prstGeom prst="rect">
              <a:avLst/>
            </a:prstGeom>
          </p:spPr>
        </p:pic>
        <p:grpSp>
          <p:nvGrpSpPr>
            <p:cNvPr id="39" name="组合 38"/>
            <p:cNvGrpSpPr/>
            <p:nvPr/>
          </p:nvGrpSpPr>
          <p:grpSpPr>
            <a:xfrm>
              <a:off x="5641642" y="1635476"/>
              <a:ext cx="770819" cy="770818"/>
              <a:chOff x="5464352" y="1742175"/>
              <a:chExt cx="554630" cy="554630"/>
            </a:xfrm>
          </p:grpSpPr>
          <p:sp>
            <p:nvSpPr>
              <p:cNvPr id="40" name="椭圆 39">
                <a:extLst>
                  <a:ext uri="{FF2B5EF4-FFF2-40B4-BE49-F238E27FC236}">
                    <a16:creationId xmlns:a16="http://schemas.microsoft.com/office/drawing/2014/main" id="{018BF130-2E66-4D1A-9828-944FBAACB1D8}"/>
                  </a:ext>
                </a:extLst>
              </p:cNvPr>
              <p:cNvSpPr/>
              <p:nvPr/>
            </p:nvSpPr>
            <p:spPr>
              <a:xfrm>
                <a:off x="5464352" y="1742175"/>
                <a:ext cx="554630" cy="55463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a:solidFill>
                    <a:srgbClr val="3C9E48"/>
                  </a:solidFill>
                  <a:latin typeface="DengXian" panose="02010600030101010101" pitchFamily="2" charset="-122"/>
                  <a:ea typeface="DengXian" panose="02010600030101010101" pitchFamily="2" charset="-122"/>
                  <a:sym typeface="DengXian" panose="02010600030101010101" pitchFamily="2" charset="-122"/>
                </a:endParaRPr>
              </a:p>
            </p:txBody>
          </p:sp>
          <p:sp>
            <p:nvSpPr>
              <p:cNvPr id="41" name="TextBox 28">
                <a:extLst>
                  <a:ext uri="{FF2B5EF4-FFF2-40B4-BE49-F238E27FC236}">
                    <a16:creationId xmlns:a16="http://schemas.microsoft.com/office/drawing/2014/main" id="{B502F584-1EBF-4CF4-8860-E32D6FC9A2D4}"/>
                  </a:ext>
                </a:extLst>
              </p:cNvPr>
              <p:cNvSpPr txBox="1"/>
              <p:nvPr/>
            </p:nvSpPr>
            <p:spPr>
              <a:xfrm>
                <a:off x="5469832" y="1842769"/>
                <a:ext cx="481372" cy="376045"/>
              </a:xfrm>
              <a:prstGeom prst="rect">
                <a:avLst/>
              </a:prstGeom>
              <a:noFill/>
            </p:spPr>
            <p:txBody>
              <a:bodyPr wrap="none" rtlCol="0">
                <a:spAutoFit/>
              </a:bodyPr>
              <a:lstStyle/>
              <a:p>
                <a:r>
                  <a:rPr lang="en-US" altLang="zh-CN" sz="1200" b="1" dirty="0">
                    <a:solidFill>
                      <a:schemeClr val="bg1"/>
                    </a:solidFill>
                    <a:latin typeface="DengXian" panose="02010600030101010101" pitchFamily="2" charset="-122"/>
                    <a:ea typeface="DengXian" panose="02010600030101010101" pitchFamily="2" charset="-122"/>
                    <a:sym typeface="DengXian" panose="02010600030101010101" pitchFamily="2" charset="-122"/>
                  </a:rPr>
                  <a:t>03</a:t>
                </a:r>
                <a:endParaRPr lang="zh-CN" altLang="en-US" sz="1200" b="1" dirty="0">
                  <a:solidFill>
                    <a:schemeClr val="bg1"/>
                  </a:solidFill>
                  <a:latin typeface="DengXian" panose="02010600030101010101" pitchFamily="2" charset="-122"/>
                  <a:ea typeface="DengXian" panose="02010600030101010101" pitchFamily="2" charset="-122"/>
                  <a:sym typeface="DengXian" panose="02010600030101010101" pitchFamily="2" charset="-122"/>
                </a:endParaRPr>
              </a:p>
            </p:txBody>
          </p:sp>
        </p:grpSp>
      </p:grpSp>
      <p:pic>
        <p:nvPicPr>
          <p:cNvPr id="21" name="图片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5677" y="4700511"/>
            <a:ext cx="1976427" cy="1976427"/>
          </a:xfrm>
          <a:prstGeom prst="rect">
            <a:avLst/>
          </a:prstGeom>
        </p:spPr>
      </p:pic>
      <p:sp>
        <p:nvSpPr>
          <p:cNvPr id="20" name="矩形 19">
            <a:extLst>
              <a:ext uri="{FF2B5EF4-FFF2-40B4-BE49-F238E27FC236}">
                <a16:creationId xmlns:a16="http://schemas.microsoft.com/office/drawing/2014/main" id="{D2C05781-51B4-4B9E-B1DF-91693A9C968D}"/>
              </a:ext>
            </a:extLst>
          </p:cNvPr>
          <p:cNvSpPr/>
          <p:nvPr/>
        </p:nvSpPr>
        <p:spPr>
          <a:xfrm>
            <a:off x="1653288" y="1758029"/>
            <a:ext cx="5070653" cy="3323987"/>
          </a:xfrm>
          <a:prstGeom prst="rect">
            <a:avLst/>
          </a:prstGeom>
        </p:spPr>
        <p:txBody>
          <a:bodyPr wrap="square">
            <a:spAutoFit/>
          </a:bodyPr>
          <a:lstStyle/>
          <a:p>
            <a:r>
              <a:rPr lang="zh-CN" altLang="en-US" b="1" i="0" dirty="0">
                <a:solidFill>
                  <a:schemeClr val="accent6">
                    <a:lumMod val="75000"/>
                  </a:schemeClr>
                </a:solidFill>
                <a:effectLst/>
                <a:latin typeface="DengXian" panose="02010600030101010101" pitchFamily="2" charset="-122"/>
                <a:ea typeface="DengXian" panose="02010600030101010101" pitchFamily="2" charset="-122"/>
                <a:sym typeface="DengXian" panose="02010600030101010101" pitchFamily="2" charset="-122"/>
              </a:rPr>
              <a:t>农事谚语</a:t>
            </a:r>
          </a:p>
          <a:p>
            <a:pPr>
              <a:lnSpc>
                <a:spcPct val="200000"/>
              </a:lnSpc>
            </a:pPr>
            <a:r>
              <a:rPr lang="en-US" altLang="zh-CN" sz="1600" b="0" i="0" dirty="0">
                <a:solidFill>
                  <a:schemeClr val="accent6">
                    <a:lumMod val="75000"/>
                  </a:schemeClr>
                </a:solidFill>
                <a:effectLst/>
                <a:latin typeface="DengXian" panose="02010600030101010101" pitchFamily="2" charset="-122"/>
                <a:ea typeface="DengXian" panose="02010600030101010101" pitchFamily="2" charset="-122"/>
                <a:sym typeface="DengXian" panose="02010600030101010101" pitchFamily="2" charset="-122"/>
              </a:rPr>
              <a:t>《</a:t>
            </a:r>
            <a:r>
              <a:rPr lang="zh-CN" altLang="en-US" sz="1600" b="0" i="0" u="none" strike="noStrike" dirty="0">
                <a:solidFill>
                  <a:schemeClr val="accent6">
                    <a:lumMod val="75000"/>
                  </a:schemeClr>
                </a:solidFill>
                <a:effectLst/>
                <a:latin typeface="DengXian" panose="02010600030101010101" pitchFamily="2" charset="-122"/>
                <a:ea typeface="DengXian" panose="02010600030101010101" pitchFamily="2" charset="-122"/>
                <a:sym typeface="DengXian" panose="02010600030101010101" pitchFamily="2" charset="-122"/>
              </a:rPr>
              <a:t>淮南子</a:t>
            </a:r>
            <a:r>
              <a:rPr lang="en-US" altLang="zh-CN" sz="1600" b="0" i="0" u="none" strike="noStrike" dirty="0">
                <a:solidFill>
                  <a:schemeClr val="accent6">
                    <a:lumMod val="75000"/>
                  </a:schemeClr>
                </a:solidFill>
                <a:effectLst/>
                <a:latin typeface="DengXian" panose="02010600030101010101" pitchFamily="2" charset="-122"/>
                <a:ea typeface="DengXian" panose="02010600030101010101" pitchFamily="2" charset="-122"/>
                <a:sym typeface="DengXian" panose="02010600030101010101" pitchFamily="2" charset="-122"/>
              </a:rPr>
              <a:t>·</a:t>
            </a:r>
            <a:r>
              <a:rPr lang="zh-CN" altLang="en-US" sz="1600" b="0" i="0" u="none" strike="noStrike" dirty="0">
                <a:solidFill>
                  <a:schemeClr val="accent6">
                    <a:lumMod val="75000"/>
                  </a:schemeClr>
                </a:solidFill>
                <a:effectLst/>
                <a:latin typeface="DengXian" panose="02010600030101010101" pitchFamily="2" charset="-122"/>
                <a:ea typeface="DengXian" panose="02010600030101010101" pitchFamily="2" charset="-122"/>
                <a:sym typeface="DengXian" panose="02010600030101010101" pitchFamily="2" charset="-122"/>
              </a:rPr>
              <a:t>天文训</a:t>
            </a:r>
            <a:r>
              <a:rPr lang="en-US" altLang="zh-CN" sz="1600" b="0" i="0" dirty="0">
                <a:solidFill>
                  <a:schemeClr val="accent6">
                    <a:lumMod val="75000"/>
                  </a:schemeClr>
                </a:solidFill>
                <a:effectLst/>
                <a:latin typeface="DengXian" panose="02010600030101010101" pitchFamily="2" charset="-122"/>
                <a:ea typeface="DengXian" panose="02010600030101010101" pitchFamily="2" charset="-122"/>
                <a:sym typeface="DengXian" panose="02010600030101010101" pitchFamily="2" charset="-122"/>
              </a:rPr>
              <a:t>》</a:t>
            </a:r>
            <a:r>
              <a:rPr lang="zh-CN" altLang="en-US" sz="1600" b="0" i="0" dirty="0">
                <a:solidFill>
                  <a:schemeClr val="accent6">
                    <a:lumMod val="75000"/>
                  </a:schemeClr>
                </a:solidFill>
                <a:effectLst/>
                <a:latin typeface="DengXian" panose="02010600030101010101" pitchFamily="2" charset="-122"/>
                <a:ea typeface="DengXian" panose="02010600030101010101" pitchFamily="2" charset="-122"/>
                <a:sym typeface="DengXian" panose="02010600030101010101" pitchFamily="2" charset="-122"/>
              </a:rPr>
              <a:t>云：“</a:t>
            </a:r>
            <a:r>
              <a:rPr lang="zh-CN" altLang="en-US" sz="1600" b="0" i="0" u="none" strike="noStrike" dirty="0">
                <a:solidFill>
                  <a:schemeClr val="accent6">
                    <a:lumMod val="75000"/>
                  </a:schemeClr>
                </a:solidFill>
                <a:effectLst/>
                <a:latin typeface="DengXian" panose="02010600030101010101" pitchFamily="2" charset="-122"/>
                <a:ea typeface="DengXian" panose="02010600030101010101" pitchFamily="2" charset="-122"/>
                <a:sym typeface="DengXian" panose="02010600030101010101" pitchFamily="2" charset="-122"/>
              </a:rPr>
              <a:t>春分</a:t>
            </a:r>
            <a:r>
              <a:rPr lang="zh-CN" altLang="en-US" sz="1600" b="0" i="0" dirty="0">
                <a:solidFill>
                  <a:schemeClr val="accent6">
                    <a:lumMod val="75000"/>
                  </a:schemeClr>
                </a:solidFill>
                <a:effectLst/>
                <a:latin typeface="DengXian" panose="02010600030101010101" pitchFamily="2" charset="-122"/>
                <a:ea typeface="DengXian" panose="02010600030101010101" pitchFamily="2" charset="-122"/>
                <a:sym typeface="DengXian" panose="02010600030101010101" pitchFamily="2" charset="-122"/>
              </a:rPr>
              <a:t>后十五日，斗指乙，则清明风至。”按</a:t>
            </a:r>
            <a:r>
              <a:rPr lang="en-US" altLang="zh-CN" sz="1600" b="0" i="0" dirty="0">
                <a:solidFill>
                  <a:schemeClr val="accent6">
                    <a:lumMod val="75000"/>
                  </a:schemeClr>
                </a:solidFill>
                <a:effectLst/>
                <a:latin typeface="DengXian" panose="02010600030101010101" pitchFamily="2" charset="-122"/>
                <a:ea typeface="DengXian" panose="02010600030101010101" pitchFamily="2" charset="-122"/>
                <a:sym typeface="DengXian" panose="02010600030101010101" pitchFamily="2" charset="-122"/>
              </a:rPr>
              <a:t>《</a:t>
            </a:r>
            <a:r>
              <a:rPr lang="zh-CN" altLang="en-US" sz="1600" b="0" i="0" dirty="0">
                <a:solidFill>
                  <a:schemeClr val="accent6">
                    <a:lumMod val="75000"/>
                  </a:schemeClr>
                </a:solidFill>
                <a:effectLst/>
                <a:latin typeface="DengXian" panose="02010600030101010101" pitchFamily="2" charset="-122"/>
                <a:ea typeface="DengXian" panose="02010600030101010101" pitchFamily="2" charset="-122"/>
                <a:sym typeface="DengXian" panose="02010600030101010101" pitchFamily="2" charset="-122"/>
              </a:rPr>
              <a:t>岁时百问</a:t>
            </a:r>
            <a:r>
              <a:rPr lang="en-US" altLang="zh-CN" sz="1600" b="0" i="0" dirty="0">
                <a:solidFill>
                  <a:schemeClr val="accent6">
                    <a:lumMod val="75000"/>
                  </a:schemeClr>
                </a:solidFill>
                <a:effectLst/>
                <a:latin typeface="DengXian" panose="02010600030101010101" pitchFamily="2" charset="-122"/>
                <a:ea typeface="DengXian" panose="02010600030101010101" pitchFamily="2" charset="-122"/>
                <a:sym typeface="DengXian" panose="02010600030101010101" pitchFamily="2" charset="-122"/>
              </a:rPr>
              <a:t>》</a:t>
            </a:r>
            <a:r>
              <a:rPr lang="zh-CN" altLang="en-US" sz="1600" b="0" i="0" dirty="0">
                <a:solidFill>
                  <a:schemeClr val="accent6">
                    <a:lumMod val="75000"/>
                  </a:schemeClr>
                </a:solidFill>
                <a:effectLst/>
                <a:latin typeface="DengXian" panose="02010600030101010101" pitchFamily="2" charset="-122"/>
                <a:ea typeface="DengXian" panose="02010600030101010101" pitchFamily="2" charset="-122"/>
                <a:sym typeface="DengXian" panose="02010600030101010101" pitchFamily="2" charset="-122"/>
              </a:rPr>
              <a:t>的说法：“万物生长此时，皆清洁而明净。故谓之清明。”清明一到，气温升高，雨量增多，正是春耕春种的大好时节。故有“清明前后，种瓜点豆”、“植树造林，莫过清明”的农谚。可见这个节气与农业生产有着密切的关系。</a:t>
            </a:r>
          </a:p>
        </p:txBody>
      </p:sp>
      <p:pic>
        <p:nvPicPr>
          <p:cNvPr id="3" name="图片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50885" y="2425187"/>
            <a:ext cx="4145295" cy="4083491"/>
          </a:xfrm>
          <a:prstGeom prst="rect">
            <a:avLst/>
          </a:prstGeom>
        </p:spPr>
      </p:pic>
    </p:spTree>
    <p:extLst>
      <p:ext uri="{BB962C8B-B14F-4D97-AF65-F5344CB8AC3E}">
        <p14:creationId xmlns:p14="http://schemas.microsoft.com/office/powerpoint/2010/main" val="23035910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1616" r="18217"/>
          <a:stretch/>
        </p:blipFill>
        <p:spPr>
          <a:xfrm>
            <a:off x="-24930" y="-8977"/>
            <a:ext cx="12216929" cy="6871018"/>
          </a:xfrm>
          <a:prstGeom prst="rect">
            <a:avLst/>
          </a:prstGeom>
        </p:spPr>
      </p:pic>
      <p:pic>
        <p:nvPicPr>
          <p:cNvPr id="12" name="图片 11"/>
          <p:cNvPicPr>
            <a:picLocks noChangeAspect="1"/>
          </p:cNvPicPr>
          <p:nvPr/>
        </p:nvPicPr>
        <p:blipFill rotWithShape="1">
          <a:blip r:embed="rId4" cstate="print">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val="0"/>
              </a:ext>
            </a:extLst>
          </a:blip>
          <a:srcRect t="50442"/>
          <a:stretch/>
        </p:blipFill>
        <p:spPr>
          <a:xfrm flipH="1">
            <a:off x="-32546" y="2768420"/>
            <a:ext cx="12348112" cy="4137756"/>
          </a:xfrm>
          <a:prstGeom prst="rect">
            <a:avLst/>
          </a:prstGeom>
        </p:spPr>
      </p:pic>
      <p:grpSp>
        <p:nvGrpSpPr>
          <p:cNvPr id="18" name="组合 17"/>
          <p:cNvGrpSpPr/>
          <p:nvPr/>
        </p:nvGrpSpPr>
        <p:grpSpPr>
          <a:xfrm>
            <a:off x="333805" y="4700511"/>
            <a:ext cx="11769062" cy="2518694"/>
            <a:chOff x="-478046" y="4885815"/>
            <a:chExt cx="11769062" cy="2518694"/>
          </a:xfrm>
        </p:grpSpPr>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046" y="4885815"/>
              <a:ext cx="4657672" cy="2328836"/>
            </a:xfrm>
            <a:prstGeom prst="rect">
              <a:avLst/>
            </a:prstGeom>
          </p:spPr>
        </p:pic>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3344" y="5075673"/>
              <a:ext cx="4657672" cy="2328836"/>
            </a:xfrm>
            <a:prstGeom prst="rect">
              <a:avLst/>
            </a:prstGeom>
          </p:spPr>
        </p:pic>
      </p:grpSp>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1106" y="5249178"/>
            <a:ext cx="3945960" cy="1380388"/>
          </a:xfrm>
          <a:prstGeom prst="rect">
            <a:avLst/>
          </a:prstGeom>
        </p:spPr>
      </p:pic>
      <p:pic>
        <p:nvPicPr>
          <p:cNvPr id="14" name="图片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4483" y="0"/>
            <a:ext cx="3021083" cy="3021083"/>
          </a:xfrm>
          <a:prstGeom prst="rect">
            <a:avLst/>
          </a:prstGeom>
        </p:spPr>
      </p:pic>
      <p:pic>
        <p:nvPicPr>
          <p:cNvPr id="7" name="图片 6"/>
          <p:cNvPicPr>
            <a:picLocks noChangeAspect="1"/>
          </p:cNvPicPr>
          <p:nvPr/>
        </p:nvPicPr>
        <p:blipFill rotWithShape="1">
          <a:blip r:embed="rId8" cstate="print">
            <a:extLst>
              <a:ext uri="{28A0092B-C50C-407E-A947-70E740481C1C}">
                <a14:useLocalDpi xmlns:a14="http://schemas.microsoft.com/office/drawing/2010/main" val="0"/>
              </a:ext>
            </a:extLst>
          </a:blip>
          <a:srcRect l="12780" t="9771" r="21277" b="16111"/>
          <a:stretch/>
        </p:blipFill>
        <p:spPr>
          <a:xfrm>
            <a:off x="8615487" y="3477999"/>
            <a:ext cx="2838645" cy="3190551"/>
          </a:xfrm>
          <a:prstGeom prst="rect">
            <a:avLst/>
          </a:prstGeom>
        </p:spPr>
      </p:pic>
      <p:grpSp>
        <p:nvGrpSpPr>
          <p:cNvPr id="11" name="组合 10">
            <a:extLst>
              <a:ext uri="{FF2B5EF4-FFF2-40B4-BE49-F238E27FC236}">
                <a16:creationId xmlns:a16="http://schemas.microsoft.com/office/drawing/2014/main" id="{AF560BBE-6026-411B-A119-442CCCE43711}"/>
              </a:ext>
            </a:extLst>
          </p:cNvPr>
          <p:cNvGrpSpPr/>
          <p:nvPr/>
        </p:nvGrpSpPr>
        <p:grpSpPr>
          <a:xfrm>
            <a:off x="5209959" y="1345227"/>
            <a:ext cx="3944907" cy="832858"/>
            <a:chOff x="4108217" y="1099061"/>
            <a:chExt cx="3944907" cy="832858"/>
          </a:xfrm>
        </p:grpSpPr>
        <p:sp>
          <p:nvSpPr>
            <p:cNvPr id="15" name="TextBox 15">
              <a:extLst>
                <a:ext uri="{FF2B5EF4-FFF2-40B4-BE49-F238E27FC236}">
                  <a16:creationId xmlns:a16="http://schemas.microsoft.com/office/drawing/2014/main" id="{61495330-AB93-47BC-A203-FFD1BEC91798}"/>
                </a:ext>
              </a:extLst>
            </p:cNvPr>
            <p:cNvSpPr txBox="1"/>
            <p:nvPr/>
          </p:nvSpPr>
          <p:spPr>
            <a:xfrm>
              <a:off x="4980589" y="1099061"/>
              <a:ext cx="3072535" cy="523220"/>
            </a:xfrm>
            <a:prstGeom prst="rect">
              <a:avLst/>
            </a:prstGeom>
            <a:noFill/>
          </p:spPr>
          <p:txBody>
            <a:bodyPr wrap="square" rtlCol="0">
              <a:spAutoFit/>
            </a:bodyPr>
            <a:lstStyle/>
            <a:p>
              <a:r>
                <a:rPr lang="zh-CN" altLang="en-US" sz="2800" b="1" dirty="0">
                  <a:solidFill>
                    <a:schemeClr val="accent6">
                      <a:lumMod val="50000"/>
                    </a:schemeClr>
                  </a:solidFill>
                  <a:latin typeface="DengXian" panose="02010600030101010101" pitchFamily="2" charset="-122"/>
                  <a:ea typeface="DengXian" panose="02010600030101010101" pitchFamily="2" charset="-122"/>
                  <a:sym typeface="DengXian" panose="02010600030101010101" pitchFamily="2" charset="-122"/>
                </a:rPr>
                <a:t>清明节起源历史</a:t>
              </a:r>
            </a:p>
          </p:txBody>
        </p:sp>
        <p:grpSp>
          <p:nvGrpSpPr>
            <p:cNvPr id="19" name="组合 18">
              <a:extLst>
                <a:ext uri="{FF2B5EF4-FFF2-40B4-BE49-F238E27FC236}">
                  <a16:creationId xmlns:a16="http://schemas.microsoft.com/office/drawing/2014/main" id="{8116A409-6836-43DB-AEAC-BE02D3686BB3}"/>
                </a:ext>
              </a:extLst>
            </p:cNvPr>
            <p:cNvGrpSpPr/>
            <p:nvPr/>
          </p:nvGrpSpPr>
          <p:grpSpPr>
            <a:xfrm>
              <a:off x="4108217" y="1181554"/>
              <a:ext cx="731170" cy="731170"/>
              <a:chOff x="4300664" y="1458869"/>
              <a:chExt cx="731170" cy="731170"/>
            </a:xfrm>
          </p:grpSpPr>
          <p:sp>
            <p:nvSpPr>
              <p:cNvPr id="24" name="椭圆 23">
                <a:extLst>
                  <a:ext uri="{FF2B5EF4-FFF2-40B4-BE49-F238E27FC236}">
                    <a16:creationId xmlns:a16="http://schemas.microsoft.com/office/drawing/2014/main" id="{661F5E79-10C8-4248-857B-9D1440CCBD83}"/>
                  </a:ext>
                </a:extLst>
              </p:cNvPr>
              <p:cNvSpPr/>
              <p:nvPr/>
            </p:nvSpPr>
            <p:spPr>
              <a:xfrm>
                <a:off x="4300664" y="1458869"/>
                <a:ext cx="731170" cy="731170"/>
              </a:xfrm>
              <a:prstGeom prst="ellipse">
                <a:avLst/>
              </a:prstGeom>
              <a:solidFill>
                <a:schemeClr val="accent6">
                  <a:lumMod val="7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rgbClr val="3C9E48"/>
                  </a:solidFill>
                  <a:latin typeface="DengXian" panose="02010600030101010101" pitchFamily="2" charset="-122"/>
                  <a:ea typeface="DengXian" panose="02010600030101010101" pitchFamily="2" charset="-122"/>
                  <a:sym typeface="DengXian" panose="02010600030101010101" pitchFamily="2" charset="-122"/>
                </a:endParaRPr>
              </a:p>
            </p:txBody>
          </p:sp>
          <p:sp>
            <p:nvSpPr>
              <p:cNvPr id="25" name="椭圆 24">
                <a:extLst>
                  <a:ext uri="{FF2B5EF4-FFF2-40B4-BE49-F238E27FC236}">
                    <a16:creationId xmlns:a16="http://schemas.microsoft.com/office/drawing/2014/main" id="{018BF130-2E66-4D1A-9828-944FBAACB1D8}"/>
                  </a:ext>
                </a:extLst>
              </p:cNvPr>
              <p:cNvSpPr/>
              <p:nvPr/>
            </p:nvSpPr>
            <p:spPr>
              <a:xfrm>
                <a:off x="4388934" y="1547139"/>
                <a:ext cx="554630" cy="55463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rgbClr val="3C9E48"/>
                  </a:solidFill>
                  <a:latin typeface="DengXian" panose="02010600030101010101" pitchFamily="2" charset="-122"/>
                  <a:ea typeface="DengXian" panose="02010600030101010101" pitchFamily="2" charset="-122"/>
                  <a:sym typeface="DengXian" panose="02010600030101010101" pitchFamily="2" charset="-122"/>
                </a:endParaRPr>
              </a:p>
            </p:txBody>
          </p:sp>
        </p:grpSp>
        <p:sp>
          <p:nvSpPr>
            <p:cNvPr id="20" name="TextBox 28">
              <a:extLst>
                <a:ext uri="{FF2B5EF4-FFF2-40B4-BE49-F238E27FC236}">
                  <a16:creationId xmlns:a16="http://schemas.microsoft.com/office/drawing/2014/main" id="{B502F584-1EBF-4CF4-8860-E32D6FC9A2D4}"/>
                </a:ext>
              </a:extLst>
            </p:cNvPr>
            <p:cNvSpPr txBox="1"/>
            <p:nvPr/>
          </p:nvSpPr>
          <p:spPr>
            <a:xfrm>
              <a:off x="4253229" y="1385165"/>
              <a:ext cx="470000" cy="400110"/>
            </a:xfrm>
            <a:prstGeom prst="rect">
              <a:avLst/>
            </a:prstGeom>
            <a:noFill/>
          </p:spPr>
          <p:txBody>
            <a:bodyPr wrap="none" rtlCol="0">
              <a:spAutoFit/>
            </a:bodyPr>
            <a:lstStyle/>
            <a:p>
              <a:r>
                <a:rPr lang="en-US" altLang="zh-CN" sz="2000" b="1" dirty="0">
                  <a:solidFill>
                    <a:schemeClr val="bg1"/>
                  </a:solidFill>
                  <a:latin typeface="DengXian" panose="02010600030101010101" pitchFamily="2" charset="-122"/>
                  <a:ea typeface="DengXian" panose="02010600030101010101" pitchFamily="2" charset="-122"/>
                  <a:sym typeface="DengXian" panose="02010600030101010101" pitchFamily="2" charset="-122"/>
                </a:rPr>
                <a:t>01</a:t>
              </a:r>
              <a:endParaRPr lang="zh-CN" altLang="en-US" sz="2000" b="1" dirty="0">
                <a:solidFill>
                  <a:schemeClr val="bg1"/>
                </a:solidFill>
                <a:latin typeface="DengXian" panose="02010600030101010101" pitchFamily="2" charset="-122"/>
                <a:ea typeface="DengXian" panose="02010600030101010101" pitchFamily="2" charset="-122"/>
                <a:sym typeface="DengXian" panose="02010600030101010101" pitchFamily="2" charset="-122"/>
              </a:endParaRPr>
            </a:p>
          </p:txBody>
        </p:sp>
        <p:cxnSp>
          <p:nvCxnSpPr>
            <p:cNvPr id="21" name="直接连接符 20">
              <a:extLst>
                <a:ext uri="{FF2B5EF4-FFF2-40B4-BE49-F238E27FC236}">
                  <a16:creationId xmlns:a16="http://schemas.microsoft.com/office/drawing/2014/main" id="{C8964D5C-3285-4662-9AD3-BD3019A652FB}"/>
                </a:ext>
              </a:extLst>
            </p:cNvPr>
            <p:cNvCxnSpPr/>
            <p:nvPr/>
          </p:nvCxnSpPr>
          <p:spPr>
            <a:xfrm>
              <a:off x="4932040" y="1602121"/>
              <a:ext cx="2664296" cy="0"/>
            </a:xfrm>
            <a:prstGeom prst="line">
              <a:avLst/>
            </a:prstGeom>
            <a:ln>
              <a:solidFill>
                <a:srgbClr val="A6CF7F"/>
              </a:solidFill>
              <a:prstDash val="dash"/>
            </a:ln>
          </p:spPr>
          <p:style>
            <a:lnRef idx="1">
              <a:schemeClr val="accent1"/>
            </a:lnRef>
            <a:fillRef idx="0">
              <a:schemeClr val="accent1"/>
            </a:fillRef>
            <a:effectRef idx="0">
              <a:schemeClr val="accent1"/>
            </a:effectRef>
            <a:fontRef idx="minor">
              <a:schemeClr val="tx1"/>
            </a:fontRef>
          </p:style>
        </p:cxnSp>
        <p:sp>
          <p:nvSpPr>
            <p:cNvPr id="23" name="矩形 22">
              <a:extLst>
                <a:ext uri="{FF2B5EF4-FFF2-40B4-BE49-F238E27FC236}">
                  <a16:creationId xmlns:a16="http://schemas.microsoft.com/office/drawing/2014/main" id="{BB9042B0-81F8-48D3-BC02-C1052BE356B3}"/>
                </a:ext>
              </a:extLst>
            </p:cNvPr>
            <p:cNvSpPr/>
            <p:nvPr/>
          </p:nvSpPr>
          <p:spPr>
            <a:xfrm>
              <a:off x="4896129" y="1678003"/>
              <a:ext cx="2965877" cy="253916"/>
            </a:xfrm>
            <a:prstGeom prst="rect">
              <a:avLst/>
            </a:prstGeom>
          </p:spPr>
          <p:txBody>
            <a:bodyPr wrap="none">
              <a:spAutoFit/>
            </a:bodyPr>
            <a:lstStyle/>
            <a:p>
              <a:r>
                <a:rPr lang="en-US" altLang="zh-CN" sz="1050" b="1"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rPr>
                <a:t>QINGMING FESTIVAL ORIGIN AND CUSTOMS</a:t>
              </a:r>
              <a:endParaRPr lang="zh-CN" altLang="en-US" sz="1050" b="1"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endParaRPr>
            </a:p>
          </p:txBody>
        </p:sp>
      </p:grpSp>
      <p:grpSp>
        <p:nvGrpSpPr>
          <p:cNvPr id="26" name="组合 25">
            <a:extLst>
              <a:ext uri="{FF2B5EF4-FFF2-40B4-BE49-F238E27FC236}">
                <a16:creationId xmlns:a16="http://schemas.microsoft.com/office/drawing/2014/main" id="{7E0DAE6F-D999-43FE-BA75-2700E3404BE3}"/>
              </a:ext>
            </a:extLst>
          </p:cNvPr>
          <p:cNvGrpSpPr/>
          <p:nvPr/>
        </p:nvGrpSpPr>
        <p:grpSpPr>
          <a:xfrm>
            <a:off x="5209959" y="2576914"/>
            <a:ext cx="4587744" cy="813051"/>
            <a:chOff x="4108217" y="2126434"/>
            <a:chExt cx="4587744" cy="813051"/>
          </a:xfrm>
        </p:grpSpPr>
        <p:sp>
          <p:nvSpPr>
            <p:cNvPr id="27" name="TextBox 42">
              <a:extLst>
                <a:ext uri="{FF2B5EF4-FFF2-40B4-BE49-F238E27FC236}">
                  <a16:creationId xmlns:a16="http://schemas.microsoft.com/office/drawing/2014/main" id="{2D90BB5B-E621-4325-A755-597197CB7BC7}"/>
                </a:ext>
              </a:extLst>
            </p:cNvPr>
            <p:cNvSpPr txBox="1"/>
            <p:nvPr/>
          </p:nvSpPr>
          <p:spPr>
            <a:xfrm>
              <a:off x="4920568" y="2130373"/>
              <a:ext cx="3775393" cy="523220"/>
            </a:xfrm>
            <a:prstGeom prst="rect">
              <a:avLst/>
            </a:prstGeom>
            <a:noFill/>
          </p:spPr>
          <p:txBody>
            <a:bodyPr wrap="none" rtlCol="0">
              <a:spAutoFit/>
            </a:bodyPr>
            <a:lstStyle/>
            <a:p>
              <a:r>
                <a:rPr lang="zh-CN" altLang="en-US" sz="2800" b="1" dirty="0">
                  <a:solidFill>
                    <a:schemeClr val="accent6">
                      <a:lumMod val="50000"/>
                    </a:schemeClr>
                  </a:solidFill>
                  <a:latin typeface="DengXian" panose="02010600030101010101" pitchFamily="2" charset="-122"/>
                  <a:ea typeface="DengXian" panose="02010600030101010101" pitchFamily="2" charset="-122"/>
                  <a:sym typeface="DengXian" panose="02010600030101010101" pitchFamily="2" charset="-122"/>
                </a:rPr>
                <a:t>有关于清明节风俗习惯</a:t>
              </a:r>
            </a:p>
          </p:txBody>
        </p:sp>
        <p:grpSp>
          <p:nvGrpSpPr>
            <p:cNvPr id="28" name="组合 27">
              <a:extLst>
                <a:ext uri="{FF2B5EF4-FFF2-40B4-BE49-F238E27FC236}">
                  <a16:creationId xmlns:a16="http://schemas.microsoft.com/office/drawing/2014/main" id="{5C1746FC-A25C-4164-AB00-028EB34FFC99}"/>
                </a:ext>
              </a:extLst>
            </p:cNvPr>
            <p:cNvGrpSpPr/>
            <p:nvPr/>
          </p:nvGrpSpPr>
          <p:grpSpPr>
            <a:xfrm>
              <a:off x="4108217" y="2126434"/>
              <a:ext cx="731170" cy="731170"/>
              <a:chOff x="4300664" y="1458869"/>
              <a:chExt cx="731170" cy="731170"/>
            </a:xfrm>
          </p:grpSpPr>
          <p:sp>
            <p:nvSpPr>
              <p:cNvPr id="32" name="椭圆 31">
                <a:extLst>
                  <a:ext uri="{FF2B5EF4-FFF2-40B4-BE49-F238E27FC236}">
                    <a16:creationId xmlns:a16="http://schemas.microsoft.com/office/drawing/2014/main" id="{FBA40C4B-E02A-4EDC-84D6-98AAE7D47AA0}"/>
                  </a:ext>
                </a:extLst>
              </p:cNvPr>
              <p:cNvSpPr/>
              <p:nvPr/>
            </p:nvSpPr>
            <p:spPr>
              <a:xfrm>
                <a:off x="4300664" y="1458869"/>
                <a:ext cx="731170" cy="731170"/>
              </a:xfrm>
              <a:prstGeom prst="ellipse">
                <a:avLst/>
              </a:prstGeom>
              <a:solidFill>
                <a:schemeClr val="accent6">
                  <a:lumMod val="7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rgbClr val="3C9E48"/>
                  </a:solidFill>
                  <a:latin typeface="DengXian" panose="02010600030101010101" pitchFamily="2" charset="-122"/>
                  <a:ea typeface="DengXian" panose="02010600030101010101" pitchFamily="2" charset="-122"/>
                  <a:sym typeface="DengXian" panose="02010600030101010101" pitchFamily="2" charset="-122"/>
                </a:endParaRPr>
              </a:p>
            </p:txBody>
          </p:sp>
          <p:sp>
            <p:nvSpPr>
              <p:cNvPr id="33" name="椭圆 32">
                <a:extLst>
                  <a:ext uri="{FF2B5EF4-FFF2-40B4-BE49-F238E27FC236}">
                    <a16:creationId xmlns:a16="http://schemas.microsoft.com/office/drawing/2014/main" id="{B154F20F-65C6-498B-9186-38411872BCAE}"/>
                  </a:ext>
                </a:extLst>
              </p:cNvPr>
              <p:cNvSpPr/>
              <p:nvPr/>
            </p:nvSpPr>
            <p:spPr>
              <a:xfrm>
                <a:off x="4388934" y="1547139"/>
                <a:ext cx="554630" cy="55463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rgbClr val="3C9E48"/>
                  </a:solidFill>
                  <a:latin typeface="DengXian" panose="02010600030101010101" pitchFamily="2" charset="-122"/>
                  <a:ea typeface="DengXian" panose="02010600030101010101" pitchFamily="2" charset="-122"/>
                  <a:sym typeface="DengXian" panose="02010600030101010101" pitchFamily="2" charset="-122"/>
                </a:endParaRPr>
              </a:p>
            </p:txBody>
          </p:sp>
        </p:grpSp>
        <p:sp>
          <p:nvSpPr>
            <p:cNvPr id="29" name="TextBox 46">
              <a:extLst>
                <a:ext uri="{FF2B5EF4-FFF2-40B4-BE49-F238E27FC236}">
                  <a16:creationId xmlns:a16="http://schemas.microsoft.com/office/drawing/2014/main" id="{1138E515-39D2-4442-AC1A-1989D4781950}"/>
                </a:ext>
              </a:extLst>
            </p:cNvPr>
            <p:cNvSpPr txBox="1"/>
            <p:nvPr/>
          </p:nvSpPr>
          <p:spPr>
            <a:xfrm>
              <a:off x="4253229" y="2322172"/>
              <a:ext cx="470000" cy="400110"/>
            </a:xfrm>
            <a:prstGeom prst="rect">
              <a:avLst/>
            </a:prstGeom>
            <a:noFill/>
          </p:spPr>
          <p:txBody>
            <a:bodyPr wrap="none" rtlCol="0">
              <a:spAutoFit/>
            </a:bodyPr>
            <a:lstStyle/>
            <a:p>
              <a:r>
                <a:rPr lang="en-US" altLang="zh-CN" sz="2000" b="1" dirty="0">
                  <a:solidFill>
                    <a:schemeClr val="bg1"/>
                  </a:solidFill>
                  <a:latin typeface="DengXian" panose="02010600030101010101" pitchFamily="2" charset="-122"/>
                  <a:ea typeface="DengXian" panose="02010600030101010101" pitchFamily="2" charset="-122"/>
                  <a:sym typeface="DengXian" panose="02010600030101010101" pitchFamily="2" charset="-122"/>
                </a:rPr>
                <a:t>02</a:t>
              </a:r>
              <a:endParaRPr lang="zh-CN" altLang="en-US" sz="2000" b="1" dirty="0">
                <a:solidFill>
                  <a:schemeClr val="bg1"/>
                </a:solidFill>
                <a:latin typeface="DengXian" panose="02010600030101010101" pitchFamily="2" charset="-122"/>
                <a:ea typeface="DengXian" panose="02010600030101010101" pitchFamily="2" charset="-122"/>
                <a:sym typeface="DengXian" panose="02010600030101010101" pitchFamily="2" charset="-122"/>
              </a:endParaRPr>
            </a:p>
          </p:txBody>
        </p:sp>
        <p:cxnSp>
          <p:nvCxnSpPr>
            <p:cNvPr id="30" name="直接连接符 29">
              <a:extLst>
                <a:ext uri="{FF2B5EF4-FFF2-40B4-BE49-F238E27FC236}">
                  <a16:creationId xmlns:a16="http://schemas.microsoft.com/office/drawing/2014/main" id="{E76FEEFE-48B9-4BE6-80B9-9DC814706592}"/>
                </a:ext>
              </a:extLst>
            </p:cNvPr>
            <p:cNvCxnSpPr/>
            <p:nvPr/>
          </p:nvCxnSpPr>
          <p:spPr>
            <a:xfrm>
              <a:off x="4932040" y="2664251"/>
              <a:ext cx="3623926" cy="0"/>
            </a:xfrm>
            <a:prstGeom prst="line">
              <a:avLst/>
            </a:prstGeom>
            <a:ln>
              <a:solidFill>
                <a:srgbClr val="A6CF7F"/>
              </a:solidFill>
              <a:prstDash val="dash"/>
            </a:ln>
          </p:spPr>
          <p:style>
            <a:lnRef idx="1">
              <a:schemeClr val="accent1"/>
            </a:lnRef>
            <a:fillRef idx="0">
              <a:schemeClr val="accent1"/>
            </a:fillRef>
            <a:effectRef idx="0">
              <a:schemeClr val="accent1"/>
            </a:effectRef>
            <a:fontRef idx="minor">
              <a:schemeClr val="tx1"/>
            </a:fontRef>
          </p:style>
        </p:cxnSp>
        <p:sp>
          <p:nvSpPr>
            <p:cNvPr id="31" name="矩形 30">
              <a:extLst>
                <a:ext uri="{FF2B5EF4-FFF2-40B4-BE49-F238E27FC236}">
                  <a16:creationId xmlns:a16="http://schemas.microsoft.com/office/drawing/2014/main" id="{9BF78648-0A9B-4BCA-9B0D-9DDE0BC2EFD0}"/>
                </a:ext>
              </a:extLst>
            </p:cNvPr>
            <p:cNvSpPr/>
            <p:nvPr/>
          </p:nvSpPr>
          <p:spPr>
            <a:xfrm>
              <a:off x="5004048" y="2685569"/>
              <a:ext cx="3334567" cy="253916"/>
            </a:xfrm>
            <a:prstGeom prst="rect">
              <a:avLst/>
            </a:prstGeom>
          </p:spPr>
          <p:txBody>
            <a:bodyPr wrap="none">
              <a:spAutoFit/>
            </a:bodyPr>
            <a:lstStyle/>
            <a:p>
              <a:r>
                <a:rPr lang="en-US" altLang="zh-CN" sz="1050" b="1"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rPr>
                <a:t>ABOUT THE VERSES OF THE CHING MING FESTIVAL</a:t>
              </a:r>
              <a:endParaRPr lang="zh-CN" altLang="en-US" sz="1050" b="1"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endParaRPr>
            </a:p>
          </p:txBody>
        </p:sp>
      </p:grpSp>
      <p:grpSp>
        <p:nvGrpSpPr>
          <p:cNvPr id="34" name="组合 33">
            <a:extLst>
              <a:ext uri="{FF2B5EF4-FFF2-40B4-BE49-F238E27FC236}">
                <a16:creationId xmlns:a16="http://schemas.microsoft.com/office/drawing/2014/main" id="{371450B5-18CC-4580-92A9-15B1E97658CF}"/>
              </a:ext>
            </a:extLst>
          </p:cNvPr>
          <p:cNvGrpSpPr/>
          <p:nvPr/>
        </p:nvGrpSpPr>
        <p:grpSpPr>
          <a:xfrm>
            <a:off x="5209959" y="3718690"/>
            <a:ext cx="3517615" cy="781034"/>
            <a:chOff x="4108217" y="3052744"/>
            <a:chExt cx="3517615" cy="781034"/>
          </a:xfrm>
        </p:grpSpPr>
        <p:sp>
          <p:nvSpPr>
            <p:cNvPr id="35" name="TextBox 48">
              <a:extLst>
                <a:ext uri="{FF2B5EF4-FFF2-40B4-BE49-F238E27FC236}">
                  <a16:creationId xmlns:a16="http://schemas.microsoft.com/office/drawing/2014/main" id="{2BDD0AE1-9982-4DA1-BBDF-BB44446EF43B}"/>
                </a:ext>
              </a:extLst>
            </p:cNvPr>
            <p:cNvSpPr txBox="1"/>
            <p:nvPr/>
          </p:nvSpPr>
          <p:spPr>
            <a:xfrm>
              <a:off x="4927657" y="3052744"/>
              <a:ext cx="2698175" cy="523220"/>
            </a:xfrm>
            <a:prstGeom prst="rect">
              <a:avLst/>
            </a:prstGeom>
            <a:noFill/>
          </p:spPr>
          <p:txBody>
            <a:bodyPr wrap="none" rtlCol="0">
              <a:spAutoFit/>
            </a:bodyPr>
            <a:lstStyle/>
            <a:p>
              <a:r>
                <a:rPr lang="zh-CN" altLang="en-US" sz="2800" b="1" dirty="0">
                  <a:solidFill>
                    <a:schemeClr val="accent6">
                      <a:lumMod val="50000"/>
                    </a:schemeClr>
                  </a:solidFill>
                  <a:latin typeface="DengXian" panose="02010600030101010101" pitchFamily="2" charset="-122"/>
                  <a:ea typeface="DengXian" panose="02010600030101010101" pitchFamily="2" charset="-122"/>
                  <a:sym typeface="DengXian" panose="02010600030101010101" pitchFamily="2" charset="-122"/>
                </a:rPr>
                <a:t>清明节文学记录</a:t>
              </a:r>
            </a:p>
          </p:txBody>
        </p:sp>
        <p:grpSp>
          <p:nvGrpSpPr>
            <p:cNvPr id="36" name="组合 35">
              <a:extLst>
                <a:ext uri="{FF2B5EF4-FFF2-40B4-BE49-F238E27FC236}">
                  <a16:creationId xmlns:a16="http://schemas.microsoft.com/office/drawing/2014/main" id="{F6D422A8-8032-4EAD-8D28-BE2E5B31FDFD}"/>
                </a:ext>
              </a:extLst>
            </p:cNvPr>
            <p:cNvGrpSpPr/>
            <p:nvPr/>
          </p:nvGrpSpPr>
          <p:grpSpPr>
            <a:xfrm>
              <a:off x="4108217" y="3064716"/>
              <a:ext cx="731170" cy="731170"/>
              <a:chOff x="4300664" y="1458869"/>
              <a:chExt cx="731170" cy="731170"/>
            </a:xfrm>
          </p:grpSpPr>
          <p:sp>
            <p:nvSpPr>
              <p:cNvPr id="40" name="椭圆 39">
                <a:extLst>
                  <a:ext uri="{FF2B5EF4-FFF2-40B4-BE49-F238E27FC236}">
                    <a16:creationId xmlns:a16="http://schemas.microsoft.com/office/drawing/2014/main" id="{B725A21A-3A44-467C-BAC6-73F7127E09F8}"/>
                  </a:ext>
                </a:extLst>
              </p:cNvPr>
              <p:cNvSpPr/>
              <p:nvPr/>
            </p:nvSpPr>
            <p:spPr>
              <a:xfrm>
                <a:off x="4300664" y="1458869"/>
                <a:ext cx="731170" cy="731170"/>
              </a:xfrm>
              <a:prstGeom prst="ellipse">
                <a:avLst/>
              </a:prstGeom>
              <a:solidFill>
                <a:schemeClr val="accent6">
                  <a:lumMod val="7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rgbClr val="3C9E48"/>
                  </a:solidFill>
                  <a:latin typeface="DengXian" panose="02010600030101010101" pitchFamily="2" charset="-122"/>
                  <a:ea typeface="DengXian" panose="02010600030101010101" pitchFamily="2" charset="-122"/>
                  <a:sym typeface="DengXian" panose="02010600030101010101" pitchFamily="2" charset="-122"/>
                </a:endParaRPr>
              </a:p>
            </p:txBody>
          </p:sp>
          <p:sp>
            <p:nvSpPr>
              <p:cNvPr id="41" name="椭圆 40">
                <a:extLst>
                  <a:ext uri="{FF2B5EF4-FFF2-40B4-BE49-F238E27FC236}">
                    <a16:creationId xmlns:a16="http://schemas.microsoft.com/office/drawing/2014/main" id="{DEBCCD57-795B-4BF9-A116-D7767FBE6ADE}"/>
                  </a:ext>
                </a:extLst>
              </p:cNvPr>
              <p:cNvSpPr/>
              <p:nvPr/>
            </p:nvSpPr>
            <p:spPr>
              <a:xfrm>
                <a:off x="4388934" y="1547139"/>
                <a:ext cx="554630" cy="55463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rgbClr val="3C9E48"/>
                  </a:solidFill>
                  <a:latin typeface="DengXian" panose="02010600030101010101" pitchFamily="2" charset="-122"/>
                  <a:ea typeface="DengXian" panose="02010600030101010101" pitchFamily="2" charset="-122"/>
                  <a:sym typeface="DengXian" panose="02010600030101010101" pitchFamily="2" charset="-122"/>
                </a:endParaRPr>
              </a:p>
            </p:txBody>
          </p:sp>
        </p:grpSp>
        <p:sp>
          <p:nvSpPr>
            <p:cNvPr id="37" name="TextBox 52">
              <a:extLst>
                <a:ext uri="{FF2B5EF4-FFF2-40B4-BE49-F238E27FC236}">
                  <a16:creationId xmlns:a16="http://schemas.microsoft.com/office/drawing/2014/main" id="{838C5A0B-B50E-4D9C-9A27-01CA423A5402}"/>
                </a:ext>
              </a:extLst>
            </p:cNvPr>
            <p:cNvSpPr txBox="1"/>
            <p:nvPr/>
          </p:nvSpPr>
          <p:spPr>
            <a:xfrm>
              <a:off x="4243611" y="3257901"/>
              <a:ext cx="470000" cy="400110"/>
            </a:xfrm>
            <a:prstGeom prst="rect">
              <a:avLst/>
            </a:prstGeom>
            <a:noFill/>
          </p:spPr>
          <p:txBody>
            <a:bodyPr wrap="none" rtlCol="0">
              <a:spAutoFit/>
            </a:bodyPr>
            <a:lstStyle/>
            <a:p>
              <a:r>
                <a:rPr lang="en-US" altLang="zh-CN" sz="2000" b="1" dirty="0">
                  <a:solidFill>
                    <a:schemeClr val="bg1"/>
                  </a:solidFill>
                  <a:latin typeface="DengXian" panose="02010600030101010101" pitchFamily="2" charset="-122"/>
                  <a:ea typeface="DengXian" panose="02010600030101010101" pitchFamily="2" charset="-122"/>
                  <a:sym typeface="DengXian" panose="02010600030101010101" pitchFamily="2" charset="-122"/>
                </a:rPr>
                <a:t>03</a:t>
              </a:r>
              <a:endParaRPr lang="zh-CN" altLang="en-US" sz="2000" b="1" dirty="0">
                <a:solidFill>
                  <a:schemeClr val="bg1"/>
                </a:solidFill>
                <a:latin typeface="DengXian" panose="02010600030101010101" pitchFamily="2" charset="-122"/>
                <a:ea typeface="DengXian" panose="02010600030101010101" pitchFamily="2" charset="-122"/>
                <a:sym typeface="DengXian" panose="02010600030101010101" pitchFamily="2" charset="-122"/>
              </a:endParaRPr>
            </a:p>
          </p:txBody>
        </p:sp>
        <p:cxnSp>
          <p:nvCxnSpPr>
            <p:cNvPr id="38" name="直接连接符 37">
              <a:extLst>
                <a:ext uri="{FF2B5EF4-FFF2-40B4-BE49-F238E27FC236}">
                  <a16:creationId xmlns:a16="http://schemas.microsoft.com/office/drawing/2014/main" id="{00FF5797-3FE2-4ECA-B341-835E18A5C805}"/>
                </a:ext>
              </a:extLst>
            </p:cNvPr>
            <p:cNvCxnSpPr/>
            <p:nvPr/>
          </p:nvCxnSpPr>
          <p:spPr>
            <a:xfrm>
              <a:off x="4932040" y="3575273"/>
              <a:ext cx="2664296" cy="0"/>
            </a:xfrm>
            <a:prstGeom prst="line">
              <a:avLst/>
            </a:prstGeom>
            <a:ln>
              <a:solidFill>
                <a:srgbClr val="A6CF7F"/>
              </a:solidFill>
              <a:prstDash val="dash"/>
            </a:ln>
          </p:spPr>
          <p:style>
            <a:lnRef idx="1">
              <a:schemeClr val="accent1"/>
            </a:lnRef>
            <a:fillRef idx="0">
              <a:schemeClr val="accent1"/>
            </a:fillRef>
            <a:effectRef idx="0">
              <a:schemeClr val="accent1"/>
            </a:effectRef>
            <a:fontRef idx="minor">
              <a:schemeClr val="tx1"/>
            </a:fontRef>
          </p:style>
        </p:cxnSp>
        <p:sp>
          <p:nvSpPr>
            <p:cNvPr id="39" name="矩形 38">
              <a:extLst>
                <a:ext uri="{FF2B5EF4-FFF2-40B4-BE49-F238E27FC236}">
                  <a16:creationId xmlns:a16="http://schemas.microsoft.com/office/drawing/2014/main" id="{E067FA9D-4F86-4293-B822-5450C03D5C3D}"/>
                </a:ext>
              </a:extLst>
            </p:cNvPr>
            <p:cNvSpPr/>
            <p:nvPr/>
          </p:nvSpPr>
          <p:spPr>
            <a:xfrm>
              <a:off x="5004048" y="3579862"/>
              <a:ext cx="1859805" cy="253916"/>
            </a:xfrm>
            <a:prstGeom prst="rect">
              <a:avLst/>
            </a:prstGeom>
          </p:spPr>
          <p:txBody>
            <a:bodyPr wrap="none">
              <a:spAutoFit/>
            </a:bodyPr>
            <a:lstStyle/>
            <a:p>
              <a:r>
                <a:rPr lang="en-US" altLang="zh-CN" sz="1050" b="1"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rPr>
                <a:t>TOMB SWEEPING FESTIVAL</a:t>
              </a:r>
              <a:endParaRPr lang="zh-CN" altLang="en-US" sz="1050" b="1"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endParaRPr>
            </a:p>
          </p:txBody>
        </p:sp>
      </p:grpSp>
      <p:pic>
        <p:nvPicPr>
          <p:cNvPr id="42" name="图片 4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5497" y="1819732"/>
            <a:ext cx="3849075" cy="3344959"/>
          </a:xfrm>
          <a:prstGeom prst="rect">
            <a:avLst/>
          </a:prstGeom>
        </p:spPr>
      </p:pic>
      <p:pic>
        <p:nvPicPr>
          <p:cNvPr id="43" name="图片 4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546" y="-34541"/>
            <a:ext cx="2663904" cy="5202450"/>
          </a:xfrm>
          <a:prstGeom prst="rect">
            <a:avLst/>
          </a:prstGeom>
        </p:spPr>
      </p:pic>
    </p:spTree>
    <p:extLst>
      <p:ext uri="{BB962C8B-B14F-4D97-AF65-F5344CB8AC3E}">
        <p14:creationId xmlns:p14="http://schemas.microsoft.com/office/powerpoint/2010/main" val="35133123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2" presetClass="entr" presetSubtype="1"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par>
                                <p:cTn id="24" presetID="2" presetClass="entr" presetSubtype="4"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par>
                                <p:cTn id="28" presetID="22" presetClass="entr" presetSubtype="1" fill="hold"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wipe(up)">
                                      <p:cBhvr>
                                        <p:cTn id="30" dur="500"/>
                                        <p:tgtEl>
                                          <p:spTgt spid="43"/>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1000" fill="hold"/>
                                        <p:tgtEl>
                                          <p:spTgt spid="42"/>
                                        </p:tgtEl>
                                        <p:attrNameLst>
                                          <p:attrName>ppt_w</p:attrName>
                                        </p:attrNameLst>
                                      </p:cBhvr>
                                      <p:tavLst>
                                        <p:tav tm="0">
                                          <p:val>
                                            <p:fltVal val="0"/>
                                          </p:val>
                                        </p:tav>
                                        <p:tav tm="100000">
                                          <p:val>
                                            <p:strVal val="#ppt_w"/>
                                          </p:val>
                                        </p:tav>
                                      </p:tavLst>
                                    </p:anim>
                                    <p:anim calcmode="lin" valueType="num">
                                      <p:cBhvr>
                                        <p:cTn id="36" dur="1000" fill="hold"/>
                                        <p:tgtEl>
                                          <p:spTgt spid="42"/>
                                        </p:tgtEl>
                                        <p:attrNameLst>
                                          <p:attrName>ppt_h</p:attrName>
                                        </p:attrNameLst>
                                      </p:cBhvr>
                                      <p:tavLst>
                                        <p:tav tm="0">
                                          <p:val>
                                            <p:fltVal val="0"/>
                                          </p:val>
                                        </p:tav>
                                        <p:tav tm="100000">
                                          <p:val>
                                            <p:strVal val="#ppt_h"/>
                                          </p:val>
                                        </p:tav>
                                      </p:tavLst>
                                    </p:anim>
                                    <p:anim calcmode="lin" valueType="num">
                                      <p:cBhvr>
                                        <p:cTn id="37" dur="1000" fill="hold"/>
                                        <p:tgtEl>
                                          <p:spTgt spid="42"/>
                                        </p:tgtEl>
                                        <p:attrNameLst>
                                          <p:attrName>style.rotation</p:attrName>
                                        </p:attrNameLst>
                                      </p:cBhvr>
                                      <p:tavLst>
                                        <p:tav tm="0">
                                          <p:val>
                                            <p:fltVal val="90"/>
                                          </p:val>
                                        </p:tav>
                                        <p:tav tm="100000">
                                          <p:val>
                                            <p:fltVal val="0"/>
                                          </p:val>
                                        </p:tav>
                                      </p:tavLst>
                                    </p:anim>
                                    <p:animEffect transition="in" filter="fade">
                                      <p:cBhvr>
                                        <p:cTn id="38" dur="1000"/>
                                        <p:tgtEl>
                                          <p:spTgt spid="42"/>
                                        </p:tgtEl>
                                      </p:cBhvr>
                                    </p:animEffect>
                                  </p:childTnLst>
                                </p:cTn>
                              </p:par>
                            </p:childTnLst>
                          </p:cTn>
                        </p:par>
                        <p:par>
                          <p:cTn id="39" fill="hold">
                            <p:stCondLst>
                              <p:cond delay="1000"/>
                            </p:stCondLst>
                            <p:childTnLst>
                              <p:par>
                                <p:cTn id="40" presetID="2" presetClass="entr" presetSubtype="2"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1000" fill="hold"/>
                                        <p:tgtEl>
                                          <p:spTgt spid="11"/>
                                        </p:tgtEl>
                                        <p:attrNameLst>
                                          <p:attrName>ppt_x</p:attrName>
                                        </p:attrNameLst>
                                      </p:cBhvr>
                                      <p:tavLst>
                                        <p:tav tm="0">
                                          <p:val>
                                            <p:strVal val="1+#ppt_w/2"/>
                                          </p:val>
                                        </p:tav>
                                        <p:tav tm="100000">
                                          <p:val>
                                            <p:strVal val="#ppt_x"/>
                                          </p:val>
                                        </p:tav>
                                      </p:tavLst>
                                    </p:anim>
                                    <p:anim calcmode="lin" valueType="num">
                                      <p:cBhvr additive="base">
                                        <p:cTn id="43" dur="1000" fill="hold"/>
                                        <p:tgtEl>
                                          <p:spTgt spid="11"/>
                                        </p:tgtEl>
                                        <p:attrNameLst>
                                          <p:attrName>ppt_y</p:attrName>
                                        </p:attrNameLst>
                                      </p:cBhvr>
                                      <p:tavLst>
                                        <p:tav tm="0">
                                          <p:val>
                                            <p:strVal val="#ppt_y"/>
                                          </p:val>
                                        </p:tav>
                                        <p:tav tm="100000">
                                          <p:val>
                                            <p:strVal val="#ppt_y"/>
                                          </p:val>
                                        </p:tav>
                                      </p:tavLst>
                                    </p:anim>
                                  </p:childTnLst>
                                </p:cTn>
                              </p:par>
                            </p:childTnLst>
                          </p:cTn>
                        </p:par>
                        <p:par>
                          <p:cTn id="44" fill="hold">
                            <p:stCondLst>
                              <p:cond delay="2000"/>
                            </p:stCondLst>
                            <p:childTnLst>
                              <p:par>
                                <p:cTn id="45" presetID="2" presetClass="entr" presetSubtype="2"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1000" fill="hold"/>
                                        <p:tgtEl>
                                          <p:spTgt spid="26"/>
                                        </p:tgtEl>
                                        <p:attrNameLst>
                                          <p:attrName>ppt_x</p:attrName>
                                        </p:attrNameLst>
                                      </p:cBhvr>
                                      <p:tavLst>
                                        <p:tav tm="0">
                                          <p:val>
                                            <p:strVal val="1+#ppt_w/2"/>
                                          </p:val>
                                        </p:tav>
                                        <p:tav tm="100000">
                                          <p:val>
                                            <p:strVal val="#ppt_x"/>
                                          </p:val>
                                        </p:tav>
                                      </p:tavLst>
                                    </p:anim>
                                    <p:anim calcmode="lin" valueType="num">
                                      <p:cBhvr additive="base">
                                        <p:cTn id="48" dur="1000" fill="hold"/>
                                        <p:tgtEl>
                                          <p:spTgt spid="26"/>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2" fill="hold" nodeType="after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additive="base">
                                        <p:cTn id="52" dur="1000" fill="hold"/>
                                        <p:tgtEl>
                                          <p:spTgt spid="34"/>
                                        </p:tgtEl>
                                        <p:attrNameLst>
                                          <p:attrName>ppt_x</p:attrName>
                                        </p:attrNameLst>
                                      </p:cBhvr>
                                      <p:tavLst>
                                        <p:tav tm="0">
                                          <p:val>
                                            <p:strVal val="1+#ppt_w/2"/>
                                          </p:val>
                                        </p:tav>
                                        <p:tav tm="100000">
                                          <p:val>
                                            <p:strVal val="#ppt_x"/>
                                          </p:val>
                                        </p:tav>
                                      </p:tavLst>
                                    </p:anim>
                                    <p:anim calcmode="lin" valueType="num">
                                      <p:cBhvr additive="base">
                                        <p:cTn id="53"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6000"/>
            <a:lum/>
          </a:blip>
          <a:srcRect/>
          <a:stretch>
            <a:fillRect/>
          </a:stretch>
        </a:blipFill>
        <a:effectLst/>
      </p:bgPr>
    </p:bg>
    <p:spTree>
      <p:nvGrpSpPr>
        <p:cNvPr id="1" name=""/>
        <p:cNvGrpSpPr/>
        <p:nvPr/>
      </p:nvGrpSpPr>
      <p:grpSpPr>
        <a:xfrm>
          <a:off x="0" y="0"/>
          <a:ext cx="0" cy="0"/>
          <a:chOff x="0" y="0"/>
          <a:chExt cx="0" cy="0"/>
        </a:xfrm>
      </p:grpSpPr>
      <p:grpSp>
        <p:nvGrpSpPr>
          <p:cNvPr id="18" name="组合 17"/>
          <p:cNvGrpSpPr/>
          <p:nvPr/>
        </p:nvGrpSpPr>
        <p:grpSpPr>
          <a:xfrm>
            <a:off x="333805" y="4700511"/>
            <a:ext cx="11769062" cy="2518694"/>
            <a:chOff x="-478046" y="4885815"/>
            <a:chExt cx="11769062" cy="2518694"/>
          </a:xfrm>
        </p:grpSpPr>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046" y="4885815"/>
              <a:ext cx="4657672" cy="2328836"/>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3344" y="5075673"/>
              <a:ext cx="4657672" cy="2328836"/>
            </a:xfrm>
            <a:prstGeom prst="rect">
              <a:avLst/>
            </a:prstGeom>
          </p:spPr>
        </p:pic>
      </p:grpSp>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355503" y="-21498"/>
            <a:ext cx="1898262" cy="3707196"/>
          </a:xfrm>
          <a:prstGeom prst="rect">
            <a:avLst/>
          </a:prstGeom>
        </p:spPr>
      </p:pic>
      <p:pic>
        <p:nvPicPr>
          <p:cNvPr id="43" name="图片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470" y="0"/>
            <a:ext cx="2550722" cy="2550722"/>
          </a:xfrm>
          <a:prstGeom prst="rect">
            <a:avLst/>
          </a:prstGeom>
        </p:spPr>
      </p:pic>
      <p:sp>
        <p:nvSpPr>
          <p:cNvPr id="29" name="矩形 28">
            <a:extLst>
              <a:ext uri="{FF2B5EF4-FFF2-40B4-BE49-F238E27FC236}">
                <a16:creationId xmlns:a16="http://schemas.microsoft.com/office/drawing/2014/main" id="{6CA4DF23-29CF-478E-9947-48542E07F16C}"/>
              </a:ext>
            </a:extLst>
          </p:cNvPr>
          <p:cNvSpPr/>
          <p:nvPr/>
        </p:nvSpPr>
        <p:spPr>
          <a:xfrm>
            <a:off x="2839960" y="511568"/>
            <a:ext cx="3616566" cy="584775"/>
          </a:xfrm>
          <a:prstGeom prst="rect">
            <a:avLst/>
          </a:prstGeom>
        </p:spPr>
        <p:txBody>
          <a:bodyPr wrap="square">
            <a:spAutoFit/>
          </a:bodyPr>
          <a:lstStyle/>
          <a:p>
            <a:pPr algn="ctr"/>
            <a:r>
              <a:rPr lang="zh-CN" altLang="en-US" sz="3200" b="1"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rPr>
              <a:t>清明节传统食物</a:t>
            </a:r>
          </a:p>
        </p:txBody>
      </p:sp>
      <p:grpSp>
        <p:nvGrpSpPr>
          <p:cNvPr id="37" name="组合 36"/>
          <p:cNvGrpSpPr/>
          <p:nvPr/>
        </p:nvGrpSpPr>
        <p:grpSpPr>
          <a:xfrm>
            <a:off x="1740627" y="-21498"/>
            <a:ext cx="1623493" cy="1623493"/>
            <a:chOff x="4469082" y="479181"/>
            <a:chExt cx="3063096" cy="3063096"/>
          </a:xfrm>
        </p:grpSpPr>
        <p:pic>
          <p:nvPicPr>
            <p:cNvPr id="38" name="图片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69082" y="479181"/>
              <a:ext cx="3063096" cy="3063096"/>
            </a:xfrm>
            <a:prstGeom prst="rect">
              <a:avLst/>
            </a:prstGeom>
          </p:spPr>
        </p:pic>
        <p:grpSp>
          <p:nvGrpSpPr>
            <p:cNvPr id="39" name="组合 38"/>
            <p:cNvGrpSpPr/>
            <p:nvPr/>
          </p:nvGrpSpPr>
          <p:grpSpPr>
            <a:xfrm>
              <a:off x="5641642" y="1635476"/>
              <a:ext cx="770819" cy="770818"/>
              <a:chOff x="5464352" y="1742175"/>
              <a:chExt cx="554630" cy="554630"/>
            </a:xfrm>
          </p:grpSpPr>
          <p:sp>
            <p:nvSpPr>
              <p:cNvPr id="40" name="椭圆 39">
                <a:extLst>
                  <a:ext uri="{FF2B5EF4-FFF2-40B4-BE49-F238E27FC236}">
                    <a16:creationId xmlns:a16="http://schemas.microsoft.com/office/drawing/2014/main" id="{018BF130-2E66-4D1A-9828-944FBAACB1D8}"/>
                  </a:ext>
                </a:extLst>
              </p:cNvPr>
              <p:cNvSpPr/>
              <p:nvPr/>
            </p:nvSpPr>
            <p:spPr>
              <a:xfrm>
                <a:off x="5464352" y="1742175"/>
                <a:ext cx="554630" cy="55463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a:solidFill>
                    <a:srgbClr val="3C9E48"/>
                  </a:solidFill>
                  <a:latin typeface="DengXian" panose="02010600030101010101" pitchFamily="2" charset="-122"/>
                  <a:ea typeface="DengXian" panose="02010600030101010101" pitchFamily="2" charset="-122"/>
                  <a:sym typeface="DengXian" panose="02010600030101010101" pitchFamily="2" charset="-122"/>
                </a:endParaRPr>
              </a:p>
            </p:txBody>
          </p:sp>
          <p:sp>
            <p:nvSpPr>
              <p:cNvPr id="41" name="TextBox 28">
                <a:extLst>
                  <a:ext uri="{FF2B5EF4-FFF2-40B4-BE49-F238E27FC236}">
                    <a16:creationId xmlns:a16="http://schemas.microsoft.com/office/drawing/2014/main" id="{B502F584-1EBF-4CF4-8860-E32D6FC9A2D4}"/>
                  </a:ext>
                </a:extLst>
              </p:cNvPr>
              <p:cNvSpPr txBox="1"/>
              <p:nvPr/>
            </p:nvSpPr>
            <p:spPr>
              <a:xfrm>
                <a:off x="5483780" y="1842769"/>
                <a:ext cx="481372" cy="376045"/>
              </a:xfrm>
              <a:prstGeom prst="rect">
                <a:avLst/>
              </a:prstGeom>
              <a:noFill/>
            </p:spPr>
            <p:txBody>
              <a:bodyPr wrap="none" rtlCol="0">
                <a:spAutoFit/>
              </a:bodyPr>
              <a:lstStyle/>
              <a:p>
                <a:r>
                  <a:rPr lang="en-US" altLang="zh-CN" sz="1200" b="1" dirty="0">
                    <a:solidFill>
                      <a:schemeClr val="bg1"/>
                    </a:solidFill>
                    <a:latin typeface="DengXian" panose="02010600030101010101" pitchFamily="2" charset="-122"/>
                    <a:ea typeface="DengXian" panose="02010600030101010101" pitchFamily="2" charset="-122"/>
                    <a:sym typeface="DengXian" panose="02010600030101010101" pitchFamily="2" charset="-122"/>
                  </a:rPr>
                  <a:t>03</a:t>
                </a:r>
                <a:endParaRPr lang="zh-CN" altLang="en-US" sz="1200" b="1" dirty="0">
                  <a:solidFill>
                    <a:schemeClr val="bg1"/>
                  </a:solidFill>
                  <a:latin typeface="DengXian" panose="02010600030101010101" pitchFamily="2" charset="-122"/>
                  <a:ea typeface="DengXian" panose="02010600030101010101" pitchFamily="2" charset="-122"/>
                  <a:sym typeface="DengXian" panose="02010600030101010101" pitchFamily="2" charset="-122"/>
                </a:endParaRPr>
              </a:p>
            </p:txBody>
          </p:sp>
        </p:grpSp>
      </p:grpSp>
      <p:pic>
        <p:nvPicPr>
          <p:cNvPr id="30" name="图片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10557" y="4894861"/>
            <a:ext cx="1976427" cy="1976427"/>
          </a:xfrm>
          <a:prstGeom prst="rect">
            <a:avLst/>
          </a:prstGeom>
        </p:spPr>
      </p:pic>
      <p:sp>
        <p:nvSpPr>
          <p:cNvPr id="19" name="矩形 18">
            <a:extLst>
              <a:ext uri="{FF2B5EF4-FFF2-40B4-BE49-F238E27FC236}">
                <a16:creationId xmlns:a16="http://schemas.microsoft.com/office/drawing/2014/main" id="{0BADC2C8-3B32-43C9-A7DE-6371F0D3E1D2}"/>
              </a:ext>
            </a:extLst>
          </p:cNvPr>
          <p:cNvSpPr/>
          <p:nvPr/>
        </p:nvSpPr>
        <p:spPr>
          <a:xfrm>
            <a:off x="4744461" y="1588170"/>
            <a:ext cx="6096000" cy="4247317"/>
          </a:xfrm>
          <a:prstGeom prst="rect">
            <a:avLst/>
          </a:prstGeom>
        </p:spPr>
        <p:txBody>
          <a:bodyPr>
            <a:spAutoFit/>
          </a:bodyPr>
          <a:lstStyle/>
          <a:p>
            <a:pPr>
              <a:lnSpc>
                <a:spcPct val="150000"/>
              </a:lnSpc>
            </a:pPr>
            <a:r>
              <a:rPr lang="zh-CN" altLang="en-US" sz="1600" b="1" i="0" dirty="0">
                <a:solidFill>
                  <a:schemeClr val="accent6">
                    <a:lumMod val="75000"/>
                  </a:schemeClr>
                </a:solidFill>
                <a:effectLst/>
                <a:latin typeface="DengXian" panose="02010600030101010101" pitchFamily="2" charset="-122"/>
                <a:ea typeface="DengXian" panose="02010600030101010101" pitchFamily="2" charset="-122"/>
                <a:sym typeface="DengXian" panose="02010600030101010101" pitchFamily="2" charset="-122"/>
              </a:rPr>
              <a:t>节日谚语</a:t>
            </a:r>
          </a:p>
          <a:p>
            <a:pPr>
              <a:lnSpc>
                <a:spcPct val="150000"/>
              </a:lnSpc>
            </a:pPr>
            <a:r>
              <a:rPr lang="zh-CN" altLang="en-US" sz="1600" b="1" i="0" dirty="0">
                <a:solidFill>
                  <a:schemeClr val="accent6">
                    <a:lumMod val="75000"/>
                  </a:schemeClr>
                </a:solidFill>
                <a:effectLst/>
                <a:latin typeface="DengXian" panose="02010600030101010101" pitchFamily="2" charset="-122"/>
                <a:ea typeface="DengXian" panose="02010600030101010101" pitchFamily="2" charset="-122"/>
                <a:sym typeface="DengXian" panose="02010600030101010101" pitchFamily="2" charset="-122"/>
              </a:rPr>
              <a:t>◇ 雨打清明前，春雨定频繁（鲁）</a:t>
            </a:r>
          </a:p>
          <a:p>
            <a:pPr>
              <a:lnSpc>
                <a:spcPct val="150000"/>
              </a:lnSpc>
            </a:pPr>
            <a:r>
              <a:rPr lang="zh-CN" altLang="en-US" sz="1600" b="1" i="0" dirty="0">
                <a:solidFill>
                  <a:schemeClr val="accent6">
                    <a:lumMod val="75000"/>
                  </a:schemeClr>
                </a:solidFill>
                <a:effectLst/>
                <a:latin typeface="DengXian" panose="02010600030101010101" pitchFamily="2" charset="-122"/>
                <a:ea typeface="DengXian" panose="02010600030101010101" pitchFamily="2" charset="-122"/>
                <a:sym typeface="DengXian" panose="02010600030101010101" pitchFamily="2" charset="-122"/>
              </a:rPr>
              <a:t>◇ 阴雨下了清明节，断断续续三个月（桂）</a:t>
            </a:r>
          </a:p>
          <a:p>
            <a:pPr>
              <a:lnSpc>
                <a:spcPct val="150000"/>
              </a:lnSpc>
            </a:pPr>
            <a:r>
              <a:rPr lang="zh-CN" altLang="en-US" sz="1600" b="1" i="0" dirty="0">
                <a:solidFill>
                  <a:schemeClr val="accent6">
                    <a:lumMod val="75000"/>
                  </a:schemeClr>
                </a:solidFill>
                <a:effectLst/>
                <a:latin typeface="DengXian" panose="02010600030101010101" pitchFamily="2" charset="-122"/>
                <a:ea typeface="DengXian" panose="02010600030101010101" pitchFamily="2" charset="-122"/>
                <a:sym typeface="DengXian" panose="02010600030101010101" pitchFamily="2" charset="-122"/>
              </a:rPr>
              <a:t>◇ 清明难得晴，谷雨难得阴（鲁）</a:t>
            </a:r>
          </a:p>
          <a:p>
            <a:pPr>
              <a:lnSpc>
                <a:spcPct val="150000"/>
              </a:lnSpc>
            </a:pPr>
            <a:r>
              <a:rPr lang="zh-CN" altLang="en-US" sz="1600" b="1" i="0" dirty="0">
                <a:solidFill>
                  <a:schemeClr val="accent6">
                    <a:lumMod val="75000"/>
                  </a:schemeClr>
                </a:solidFill>
                <a:effectLst/>
                <a:latin typeface="DengXian" panose="02010600030101010101" pitchFamily="2" charset="-122"/>
                <a:ea typeface="DengXian" panose="02010600030101010101" pitchFamily="2" charset="-122"/>
                <a:sym typeface="DengXian" panose="02010600030101010101" pitchFamily="2" charset="-122"/>
              </a:rPr>
              <a:t>◇ 清明不怕晴，谷雨不怕雨（黑）</a:t>
            </a:r>
          </a:p>
          <a:p>
            <a:pPr>
              <a:lnSpc>
                <a:spcPct val="150000"/>
              </a:lnSpc>
            </a:pPr>
            <a:r>
              <a:rPr lang="zh-CN" altLang="en-US" sz="1600" b="1" i="0" dirty="0">
                <a:solidFill>
                  <a:schemeClr val="accent6">
                    <a:lumMod val="75000"/>
                  </a:schemeClr>
                </a:solidFill>
                <a:effectLst/>
                <a:latin typeface="DengXian" panose="02010600030101010101" pitchFamily="2" charset="-122"/>
                <a:ea typeface="DengXian" panose="02010600030101010101" pitchFamily="2" charset="-122"/>
                <a:sym typeface="DengXian" panose="02010600030101010101" pitchFamily="2" charset="-122"/>
              </a:rPr>
              <a:t>◇ 雨打清明前，洼地好种田（黑）</a:t>
            </a:r>
          </a:p>
          <a:p>
            <a:pPr>
              <a:lnSpc>
                <a:spcPct val="150000"/>
              </a:lnSpc>
            </a:pPr>
            <a:r>
              <a:rPr lang="zh-CN" altLang="en-US" sz="1600" b="1" i="0" dirty="0">
                <a:solidFill>
                  <a:schemeClr val="accent6">
                    <a:lumMod val="75000"/>
                  </a:schemeClr>
                </a:solidFill>
                <a:effectLst/>
                <a:latin typeface="DengXian" panose="02010600030101010101" pitchFamily="2" charset="-122"/>
                <a:ea typeface="DengXian" panose="02010600030101010101" pitchFamily="2" charset="-122"/>
                <a:sym typeface="DengXian" panose="02010600030101010101" pitchFamily="2" charset="-122"/>
              </a:rPr>
              <a:t>◇ 清明雨星星，一棵高粱打一升（黑）</a:t>
            </a:r>
          </a:p>
          <a:p>
            <a:pPr>
              <a:lnSpc>
                <a:spcPct val="150000"/>
              </a:lnSpc>
            </a:pPr>
            <a:r>
              <a:rPr lang="zh-CN" altLang="en-US" sz="1600" b="1" i="0" dirty="0">
                <a:solidFill>
                  <a:schemeClr val="accent6">
                    <a:lumMod val="75000"/>
                  </a:schemeClr>
                </a:solidFill>
                <a:effectLst/>
                <a:latin typeface="DengXian" panose="02010600030101010101" pitchFamily="2" charset="-122"/>
                <a:ea typeface="DengXian" panose="02010600030101010101" pitchFamily="2" charset="-122"/>
                <a:sym typeface="DengXian" panose="02010600030101010101" pitchFamily="2" charset="-122"/>
              </a:rPr>
              <a:t>◇ 清明宜晴，谷雨宜雨（赣）</a:t>
            </a:r>
          </a:p>
          <a:p>
            <a:pPr>
              <a:lnSpc>
                <a:spcPct val="150000"/>
              </a:lnSpc>
            </a:pPr>
            <a:r>
              <a:rPr lang="zh-CN" altLang="en-US" sz="1600" b="1" i="0" dirty="0">
                <a:solidFill>
                  <a:schemeClr val="accent6">
                    <a:lumMod val="75000"/>
                  </a:schemeClr>
                </a:solidFill>
                <a:effectLst/>
                <a:latin typeface="DengXian" panose="02010600030101010101" pitchFamily="2" charset="-122"/>
                <a:ea typeface="DengXian" panose="02010600030101010101" pitchFamily="2" charset="-122"/>
                <a:sym typeface="DengXian" panose="02010600030101010101" pitchFamily="2" charset="-122"/>
              </a:rPr>
              <a:t>◇ 清明断雪，谷雨断霜（华东、</a:t>
            </a:r>
            <a:r>
              <a:rPr lang="zh-CN" altLang="en-US" sz="1600" b="1" i="0" u="none" strike="noStrike" dirty="0">
                <a:solidFill>
                  <a:schemeClr val="accent6">
                    <a:lumMod val="75000"/>
                  </a:schemeClr>
                </a:solidFill>
                <a:effectLst/>
                <a:latin typeface="DengXian" panose="02010600030101010101" pitchFamily="2" charset="-122"/>
                <a:ea typeface="DengXian" panose="02010600030101010101" pitchFamily="2" charset="-122"/>
                <a:sym typeface="DengXian" panose="02010600030101010101" pitchFamily="2" charset="-122"/>
              </a:rPr>
              <a:t>华中</a:t>
            </a:r>
            <a:r>
              <a:rPr lang="zh-CN" altLang="en-US" sz="1600" b="1" i="0" dirty="0">
                <a:solidFill>
                  <a:schemeClr val="accent6">
                    <a:lumMod val="75000"/>
                  </a:schemeClr>
                </a:solidFill>
                <a:effectLst/>
                <a:latin typeface="DengXian" panose="02010600030101010101" pitchFamily="2" charset="-122"/>
                <a:ea typeface="DengXian" panose="02010600030101010101" pitchFamily="2" charset="-122"/>
                <a:sym typeface="DengXian" panose="02010600030101010101" pitchFamily="2" charset="-122"/>
              </a:rPr>
              <a:t>、华南、</a:t>
            </a:r>
            <a:r>
              <a:rPr lang="zh-CN" altLang="en-US" sz="1600" b="1" i="0" u="none" strike="noStrike" dirty="0">
                <a:solidFill>
                  <a:schemeClr val="accent6">
                    <a:lumMod val="75000"/>
                  </a:schemeClr>
                </a:solidFill>
                <a:effectLst/>
                <a:latin typeface="DengXian" panose="02010600030101010101" pitchFamily="2" charset="-122"/>
                <a:ea typeface="DengXian" panose="02010600030101010101" pitchFamily="2" charset="-122"/>
                <a:sym typeface="DengXian" panose="02010600030101010101" pitchFamily="2" charset="-122"/>
              </a:rPr>
              <a:t>四川</a:t>
            </a:r>
            <a:r>
              <a:rPr lang="zh-CN" altLang="en-US" sz="1600" b="1" i="0" dirty="0">
                <a:solidFill>
                  <a:schemeClr val="accent6">
                    <a:lumMod val="75000"/>
                  </a:schemeClr>
                </a:solidFill>
                <a:effectLst/>
                <a:latin typeface="DengXian" panose="02010600030101010101" pitchFamily="2" charset="-122"/>
                <a:ea typeface="DengXian" panose="02010600030101010101" pitchFamily="2" charset="-122"/>
                <a:sym typeface="DengXian" panose="02010600030101010101" pitchFamily="2" charset="-122"/>
              </a:rPr>
              <a:t>及云贵高原）</a:t>
            </a:r>
          </a:p>
          <a:p>
            <a:pPr>
              <a:lnSpc>
                <a:spcPct val="150000"/>
              </a:lnSpc>
            </a:pPr>
            <a:r>
              <a:rPr lang="zh-CN" altLang="en-US" sz="1600" b="1" i="0" dirty="0">
                <a:solidFill>
                  <a:schemeClr val="accent6">
                    <a:lumMod val="75000"/>
                  </a:schemeClr>
                </a:solidFill>
                <a:effectLst/>
                <a:latin typeface="DengXian" panose="02010600030101010101" pitchFamily="2" charset="-122"/>
                <a:ea typeface="DengXian" panose="02010600030101010101" pitchFamily="2" charset="-122"/>
                <a:sym typeface="DengXian" panose="02010600030101010101" pitchFamily="2" charset="-122"/>
              </a:rPr>
              <a:t>◇ 清明断雪不断雪，谷雨断霜不断霜（冀、晋）</a:t>
            </a:r>
          </a:p>
          <a:p>
            <a:pPr>
              <a:lnSpc>
                <a:spcPct val="150000"/>
              </a:lnSpc>
            </a:pPr>
            <a:r>
              <a:rPr lang="zh-CN" altLang="en-US" sz="1600" b="1" i="0" dirty="0">
                <a:solidFill>
                  <a:schemeClr val="accent6">
                    <a:lumMod val="75000"/>
                  </a:schemeClr>
                </a:solidFill>
                <a:effectLst/>
                <a:latin typeface="DengXian" panose="02010600030101010101" pitchFamily="2" charset="-122"/>
                <a:ea typeface="DengXian" panose="02010600030101010101" pitchFamily="2" charset="-122"/>
                <a:sym typeface="DengXian" panose="02010600030101010101" pitchFamily="2" charset="-122"/>
              </a:rPr>
              <a:t>◇ 清明无雨旱</a:t>
            </a:r>
            <a:r>
              <a:rPr lang="zh-CN" altLang="en-US" sz="1600" b="1" i="0" u="none" strike="noStrike" dirty="0">
                <a:solidFill>
                  <a:schemeClr val="accent6">
                    <a:lumMod val="75000"/>
                  </a:schemeClr>
                </a:solidFill>
                <a:effectLst/>
                <a:latin typeface="DengXian" panose="02010600030101010101" pitchFamily="2" charset="-122"/>
                <a:ea typeface="DengXian" panose="02010600030101010101" pitchFamily="2" charset="-122"/>
                <a:sym typeface="DengXian" panose="02010600030101010101" pitchFamily="2" charset="-122"/>
              </a:rPr>
              <a:t>黄梅</a:t>
            </a:r>
            <a:r>
              <a:rPr lang="zh-CN" altLang="en-US" sz="1600" b="1" i="0" dirty="0">
                <a:solidFill>
                  <a:schemeClr val="accent6">
                    <a:lumMod val="75000"/>
                  </a:schemeClr>
                </a:solidFill>
                <a:effectLst/>
                <a:latin typeface="DengXian" panose="02010600030101010101" pitchFamily="2" charset="-122"/>
                <a:ea typeface="DengXian" panose="02010600030101010101" pitchFamily="2" charset="-122"/>
                <a:sym typeface="DengXian" panose="02010600030101010101" pitchFamily="2" charset="-122"/>
              </a:rPr>
              <a:t>，清明有</a:t>
            </a:r>
            <a:r>
              <a:rPr lang="zh-CN" altLang="en-US" sz="1600" b="1" i="0" u="none" strike="noStrike" dirty="0">
                <a:solidFill>
                  <a:schemeClr val="accent6">
                    <a:lumMod val="75000"/>
                  </a:schemeClr>
                </a:solidFill>
                <a:effectLst/>
                <a:latin typeface="DengXian" panose="02010600030101010101" pitchFamily="2" charset="-122"/>
                <a:ea typeface="DengXian" panose="02010600030101010101" pitchFamily="2" charset="-122"/>
                <a:sym typeface="DengXian" panose="02010600030101010101" pitchFamily="2" charset="-122"/>
              </a:rPr>
              <a:t>雨水</a:t>
            </a:r>
            <a:r>
              <a:rPr lang="zh-CN" altLang="en-US" sz="1600" b="1" i="0" dirty="0">
                <a:solidFill>
                  <a:schemeClr val="accent6">
                    <a:lumMod val="75000"/>
                  </a:schemeClr>
                </a:solidFill>
                <a:effectLst/>
                <a:latin typeface="DengXian" panose="02010600030101010101" pitchFamily="2" charset="-122"/>
                <a:ea typeface="DengXian" panose="02010600030101010101" pitchFamily="2" charset="-122"/>
                <a:sym typeface="DengXian" panose="02010600030101010101" pitchFamily="2" charset="-122"/>
              </a:rPr>
              <a:t>黄梅（苏、鄂）</a:t>
            </a:r>
          </a:p>
        </p:txBody>
      </p:sp>
      <p:pic>
        <p:nvPicPr>
          <p:cNvPr id="2" name="图片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7973" y="2457263"/>
            <a:ext cx="3549965" cy="3871320"/>
          </a:xfrm>
          <a:prstGeom prst="rect">
            <a:avLst/>
          </a:prstGeom>
        </p:spPr>
      </p:pic>
    </p:spTree>
    <p:extLst>
      <p:ext uri="{BB962C8B-B14F-4D97-AF65-F5344CB8AC3E}">
        <p14:creationId xmlns:p14="http://schemas.microsoft.com/office/powerpoint/2010/main" val="41458509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2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6000"/>
            <a:lum/>
          </a:blip>
          <a:srcRect/>
          <a:stretch>
            <a:fillRect/>
          </a:stretch>
        </a:blipFill>
        <a:effectLst/>
      </p:bgPr>
    </p:bg>
    <p:spTree>
      <p:nvGrpSpPr>
        <p:cNvPr id="1" name=""/>
        <p:cNvGrpSpPr/>
        <p:nvPr/>
      </p:nvGrpSpPr>
      <p:grpSpPr>
        <a:xfrm>
          <a:off x="0" y="0"/>
          <a:ext cx="0" cy="0"/>
          <a:chOff x="0" y="0"/>
          <a:chExt cx="0" cy="0"/>
        </a:xfrm>
      </p:grpSpPr>
      <p:grpSp>
        <p:nvGrpSpPr>
          <p:cNvPr id="18" name="组合 17"/>
          <p:cNvGrpSpPr/>
          <p:nvPr/>
        </p:nvGrpSpPr>
        <p:grpSpPr>
          <a:xfrm>
            <a:off x="333805" y="4700511"/>
            <a:ext cx="11769062" cy="2518694"/>
            <a:chOff x="-478046" y="4885815"/>
            <a:chExt cx="11769062" cy="2518694"/>
          </a:xfrm>
        </p:grpSpPr>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046" y="4885815"/>
              <a:ext cx="4657672" cy="2328836"/>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3344" y="5075673"/>
              <a:ext cx="4657672" cy="2328836"/>
            </a:xfrm>
            <a:prstGeom prst="rect">
              <a:avLst/>
            </a:prstGeom>
          </p:spPr>
        </p:pic>
      </p:grpSp>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671545" y="-21498"/>
            <a:ext cx="1582220" cy="3089984"/>
          </a:xfrm>
          <a:prstGeom prst="rect">
            <a:avLst/>
          </a:prstGeom>
        </p:spPr>
      </p:pic>
      <p:pic>
        <p:nvPicPr>
          <p:cNvPr id="43" name="图片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470" y="0"/>
            <a:ext cx="2550722" cy="2550722"/>
          </a:xfrm>
          <a:prstGeom prst="rect">
            <a:avLst/>
          </a:prstGeom>
        </p:spPr>
      </p:pic>
      <p:sp>
        <p:nvSpPr>
          <p:cNvPr id="29" name="矩形 28">
            <a:extLst>
              <a:ext uri="{FF2B5EF4-FFF2-40B4-BE49-F238E27FC236}">
                <a16:creationId xmlns:a16="http://schemas.microsoft.com/office/drawing/2014/main" id="{6CA4DF23-29CF-478E-9947-48542E07F16C}"/>
              </a:ext>
            </a:extLst>
          </p:cNvPr>
          <p:cNvSpPr/>
          <p:nvPr/>
        </p:nvSpPr>
        <p:spPr>
          <a:xfrm>
            <a:off x="3028939" y="586627"/>
            <a:ext cx="3520824" cy="584775"/>
          </a:xfrm>
          <a:prstGeom prst="rect">
            <a:avLst/>
          </a:prstGeom>
        </p:spPr>
        <p:txBody>
          <a:bodyPr wrap="square">
            <a:spAutoFit/>
          </a:bodyPr>
          <a:lstStyle/>
          <a:p>
            <a:pPr algn="ctr"/>
            <a:r>
              <a:rPr lang="zh-CN" altLang="en-US" sz="3200" b="1"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rPr>
              <a:t>清明节文学记录</a:t>
            </a:r>
          </a:p>
        </p:txBody>
      </p:sp>
      <p:grpSp>
        <p:nvGrpSpPr>
          <p:cNvPr id="37" name="组合 36"/>
          <p:cNvGrpSpPr/>
          <p:nvPr/>
        </p:nvGrpSpPr>
        <p:grpSpPr>
          <a:xfrm>
            <a:off x="1740627" y="-21498"/>
            <a:ext cx="1623493" cy="1623493"/>
            <a:chOff x="4469082" y="479181"/>
            <a:chExt cx="3063096" cy="3063096"/>
          </a:xfrm>
        </p:grpSpPr>
        <p:pic>
          <p:nvPicPr>
            <p:cNvPr id="38" name="图片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69082" y="479181"/>
              <a:ext cx="3063096" cy="3063096"/>
            </a:xfrm>
            <a:prstGeom prst="rect">
              <a:avLst/>
            </a:prstGeom>
          </p:spPr>
        </p:pic>
        <p:grpSp>
          <p:nvGrpSpPr>
            <p:cNvPr id="39" name="组合 38"/>
            <p:cNvGrpSpPr/>
            <p:nvPr/>
          </p:nvGrpSpPr>
          <p:grpSpPr>
            <a:xfrm>
              <a:off x="5641642" y="1635476"/>
              <a:ext cx="770819" cy="770818"/>
              <a:chOff x="5464352" y="1742175"/>
              <a:chExt cx="554630" cy="554630"/>
            </a:xfrm>
          </p:grpSpPr>
          <p:sp>
            <p:nvSpPr>
              <p:cNvPr id="40" name="椭圆 39">
                <a:extLst>
                  <a:ext uri="{FF2B5EF4-FFF2-40B4-BE49-F238E27FC236}">
                    <a16:creationId xmlns:a16="http://schemas.microsoft.com/office/drawing/2014/main" id="{018BF130-2E66-4D1A-9828-944FBAACB1D8}"/>
                  </a:ext>
                </a:extLst>
              </p:cNvPr>
              <p:cNvSpPr/>
              <p:nvPr/>
            </p:nvSpPr>
            <p:spPr>
              <a:xfrm>
                <a:off x="5464352" y="1742175"/>
                <a:ext cx="554630" cy="55463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a:solidFill>
                    <a:srgbClr val="3C9E48"/>
                  </a:solidFill>
                  <a:latin typeface="DengXian" panose="02010600030101010101" pitchFamily="2" charset="-122"/>
                  <a:ea typeface="DengXian" panose="02010600030101010101" pitchFamily="2" charset="-122"/>
                  <a:sym typeface="DengXian" panose="02010600030101010101" pitchFamily="2" charset="-122"/>
                </a:endParaRPr>
              </a:p>
            </p:txBody>
          </p:sp>
          <p:sp>
            <p:nvSpPr>
              <p:cNvPr id="41" name="TextBox 28">
                <a:extLst>
                  <a:ext uri="{FF2B5EF4-FFF2-40B4-BE49-F238E27FC236}">
                    <a16:creationId xmlns:a16="http://schemas.microsoft.com/office/drawing/2014/main" id="{B502F584-1EBF-4CF4-8860-E32D6FC9A2D4}"/>
                  </a:ext>
                </a:extLst>
              </p:cNvPr>
              <p:cNvSpPr txBox="1"/>
              <p:nvPr/>
            </p:nvSpPr>
            <p:spPr>
              <a:xfrm>
                <a:off x="5469832" y="1842769"/>
                <a:ext cx="481372" cy="376045"/>
              </a:xfrm>
              <a:prstGeom prst="rect">
                <a:avLst/>
              </a:prstGeom>
              <a:noFill/>
            </p:spPr>
            <p:txBody>
              <a:bodyPr wrap="none" rtlCol="0">
                <a:spAutoFit/>
              </a:bodyPr>
              <a:lstStyle/>
              <a:p>
                <a:r>
                  <a:rPr lang="en-US" altLang="zh-CN" sz="1200" b="1" dirty="0">
                    <a:solidFill>
                      <a:schemeClr val="bg1"/>
                    </a:solidFill>
                    <a:latin typeface="DengXian" panose="02010600030101010101" pitchFamily="2" charset="-122"/>
                    <a:ea typeface="DengXian" panose="02010600030101010101" pitchFamily="2" charset="-122"/>
                    <a:sym typeface="DengXian" panose="02010600030101010101" pitchFamily="2" charset="-122"/>
                  </a:rPr>
                  <a:t>03</a:t>
                </a:r>
                <a:endParaRPr lang="zh-CN" altLang="en-US" sz="1200" b="1" dirty="0">
                  <a:solidFill>
                    <a:schemeClr val="bg1"/>
                  </a:solidFill>
                  <a:latin typeface="DengXian" panose="02010600030101010101" pitchFamily="2" charset="-122"/>
                  <a:ea typeface="DengXian" panose="02010600030101010101" pitchFamily="2" charset="-122"/>
                  <a:sym typeface="DengXian" panose="02010600030101010101" pitchFamily="2" charset="-122"/>
                </a:endParaRPr>
              </a:p>
            </p:txBody>
          </p:sp>
        </p:grpSp>
      </p:grpSp>
      <p:pic>
        <p:nvPicPr>
          <p:cNvPr id="21" name="图片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5677" y="4700511"/>
            <a:ext cx="1976427" cy="1976427"/>
          </a:xfrm>
          <a:prstGeom prst="rect">
            <a:avLst/>
          </a:prstGeom>
        </p:spPr>
      </p:pic>
      <p:sp>
        <p:nvSpPr>
          <p:cNvPr id="19" name="矩形 18">
            <a:extLst>
              <a:ext uri="{FF2B5EF4-FFF2-40B4-BE49-F238E27FC236}">
                <a16:creationId xmlns:a16="http://schemas.microsoft.com/office/drawing/2014/main" id="{D63C6B99-1CE3-4120-AFF8-322AF764D25D}"/>
              </a:ext>
            </a:extLst>
          </p:cNvPr>
          <p:cNvSpPr/>
          <p:nvPr/>
        </p:nvSpPr>
        <p:spPr>
          <a:xfrm>
            <a:off x="1675253" y="1825124"/>
            <a:ext cx="3992016" cy="3600986"/>
          </a:xfrm>
          <a:prstGeom prst="rect">
            <a:avLst/>
          </a:prstGeom>
        </p:spPr>
        <p:txBody>
          <a:bodyPr wrap="square">
            <a:spAutoFit/>
          </a:bodyPr>
          <a:lstStyle/>
          <a:p>
            <a:r>
              <a:rPr lang="zh-CN" altLang="en-US" b="1" i="0" dirty="0">
                <a:solidFill>
                  <a:schemeClr val="accent6">
                    <a:lumMod val="75000"/>
                  </a:schemeClr>
                </a:solidFill>
                <a:effectLst/>
                <a:latin typeface="DengXian" panose="02010600030101010101" pitchFamily="2" charset="-122"/>
                <a:ea typeface="DengXian" panose="02010600030101010101" pitchFamily="2" charset="-122"/>
                <a:sym typeface="DengXian" panose="02010600030101010101" pitchFamily="2" charset="-122"/>
              </a:rPr>
              <a:t>清明节气的霜、雾、雷及寒暖与未来天气均有一定预示，相关谚语有：</a:t>
            </a:r>
          </a:p>
          <a:p>
            <a:pPr>
              <a:lnSpc>
                <a:spcPct val="150000"/>
              </a:lnSpc>
            </a:pPr>
            <a:r>
              <a:rPr lang="zh-CN" altLang="en-US" sz="1600" b="0" i="0" dirty="0">
                <a:solidFill>
                  <a:schemeClr val="accent6">
                    <a:lumMod val="75000"/>
                  </a:schemeClr>
                </a:solidFill>
                <a:effectLst/>
                <a:latin typeface="DengXian" panose="02010600030101010101" pitchFamily="2" charset="-122"/>
                <a:ea typeface="DengXian" panose="02010600030101010101" pitchFamily="2" charset="-122"/>
                <a:sym typeface="DengXian" panose="02010600030101010101" pitchFamily="2" charset="-122"/>
              </a:rPr>
              <a:t>◇ 麦怕清明霜，谷要秋来旱（云）</a:t>
            </a:r>
          </a:p>
          <a:p>
            <a:pPr>
              <a:lnSpc>
                <a:spcPct val="150000"/>
              </a:lnSpc>
            </a:pPr>
            <a:r>
              <a:rPr lang="zh-CN" altLang="en-US" sz="1600" b="0" i="0" dirty="0">
                <a:solidFill>
                  <a:schemeClr val="accent6">
                    <a:lumMod val="75000"/>
                  </a:schemeClr>
                </a:solidFill>
                <a:effectLst/>
                <a:latin typeface="DengXian" panose="02010600030101010101" pitchFamily="2" charset="-122"/>
                <a:ea typeface="DengXian" panose="02010600030101010101" pitchFamily="2" charset="-122"/>
                <a:sym typeface="DengXian" panose="02010600030101010101" pitchFamily="2" charset="-122"/>
              </a:rPr>
              <a:t>◇ 清明有霜梅雨少（苏）</a:t>
            </a:r>
          </a:p>
          <a:p>
            <a:pPr>
              <a:lnSpc>
                <a:spcPct val="150000"/>
              </a:lnSpc>
            </a:pPr>
            <a:r>
              <a:rPr lang="zh-CN" altLang="en-US" sz="1600" b="0" i="0" dirty="0">
                <a:solidFill>
                  <a:schemeClr val="accent6">
                    <a:lumMod val="75000"/>
                  </a:schemeClr>
                </a:solidFill>
                <a:effectLst/>
                <a:latin typeface="DengXian" panose="02010600030101010101" pitchFamily="2" charset="-122"/>
                <a:ea typeface="DengXian" panose="02010600030101010101" pitchFamily="2" charset="-122"/>
                <a:sym typeface="DengXian" panose="02010600030101010101" pitchFamily="2" charset="-122"/>
              </a:rPr>
              <a:t>◇ 清明有雾，夏秋有雨（苏、鄂）</a:t>
            </a:r>
          </a:p>
          <a:p>
            <a:pPr>
              <a:lnSpc>
                <a:spcPct val="150000"/>
              </a:lnSpc>
            </a:pPr>
            <a:r>
              <a:rPr lang="zh-CN" altLang="en-US" sz="1600" b="0" i="0" dirty="0">
                <a:solidFill>
                  <a:schemeClr val="accent6">
                    <a:lumMod val="75000"/>
                  </a:schemeClr>
                </a:solidFill>
                <a:effectLst/>
                <a:latin typeface="DengXian" panose="02010600030101010101" pitchFamily="2" charset="-122"/>
                <a:ea typeface="DengXian" panose="02010600030101010101" pitchFamily="2" charset="-122"/>
                <a:sym typeface="DengXian" panose="02010600030101010101" pitchFamily="2" charset="-122"/>
              </a:rPr>
              <a:t>◇ 清明雾浓，一日天晴（豫）</a:t>
            </a:r>
          </a:p>
          <a:p>
            <a:pPr>
              <a:lnSpc>
                <a:spcPct val="150000"/>
              </a:lnSpc>
            </a:pPr>
            <a:r>
              <a:rPr lang="zh-CN" altLang="en-US" sz="1600" b="0" i="0" dirty="0">
                <a:solidFill>
                  <a:schemeClr val="accent6">
                    <a:lumMod val="75000"/>
                  </a:schemeClr>
                </a:solidFill>
                <a:effectLst/>
                <a:latin typeface="DengXian" panose="02010600030101010101" pitchFamily="2" charset="-122"/>
                <a:ea typeface="DengXian" panose="02010600030101010101" pitchFamily="2" charset="-122"/>
                <a:sym typeface="DengXian" panose="02010600030101010101" pitchFamily="2" charset="-122"/>
              </a:rPr>
              <a:t>◇ 清明起尘，黄土埋人（晋、</a:t>
            </a:r>
            <a:r>
              <a:rPr lang="zh-CN" altLang="en-US" sz="1600" b="0" i="0" u="none" strike="noStrike" dirty="0">
                <a:solidFill>
                  <a:schemeClr val="accent6">
                    <a:lumMod val="75000"/>
                  </a:schemeClr>
                </a:solidFill>
                <a:effectLst/>
                <a:latin typeface="DengXian" panose="02010600030101010101" pitchFamily="2" charset="-122"/>
                <a:ea typeface="DengXian" panose="02010600030101010101" pitchFamily="2" charset="-122"/>
                <a:sym typeface="DengXian" panose="02010600030101010101" pitchFamily="2" charset="-122"/>
              </a:rPr>
              <a:t>内蒙古</a:t>
            </a:r>
            <a:r>
              <a:rPr lang="zh-CN" altLang="en-US" sz="1600" b="0" i="0" dirty="0">
                <a:solidFill>
                  <a:schemeClr val="accent6">
                    <a:lumMod val="75000"/>
                  </a:schemeClr>
                </a:solidFill>
                <a:effectLst/>
                <a:latin typeface="DengXian" panose="02010600030101010101" pitchFamily="2" charset="-122"/>
                <a:ea typeface="DengXian" panose="02010600030101010101" pitchFamily="2" charset="-122"/>
                <a:sym typeface="DengXian" panose="02010600030101010101" pitchFamily="2" charset="-122"/>
              </a:rPr>
              <a:t>）</a:t>
            </a:r>
          </a:p>
          <a:p>
            <a:pPr>
              <a:lnSpc>
                <a:spcPct val="150000"/>
              </a:lnSpc>
            </a:pPr>
            <a:r>
              <a:rPr lang="zh-CN" altLang="en-US" sz="1600" b="0" i="0" dirty="0">
                <a:solidFill>
                  <a:schemeClr val="accent6">
                    <a:lumMod val="75000"/>
                  </a:schemeClr>
                </a:solidFill>
                <a:effectLst/>
                <a:latin typeface="DengXian" panose="02010600030101010101" pitchFamily="2" charset="-122"/>
                <a:ea typeface="DengXian" panose="02010600030101010101" pitchFamily="2" charset="-122"/>
                <a:sym typeface="DengXian" panose="02010600030101010101" pitchFamily="2" charset="-122"/>
              </a:rPr>
              <a:t>◇ 清明响雷头个梅（浙）</a:t>
            </a:r>
          </a:p>
          <a:p>
            <a:pPr>
              <a:lnSpc>
                <a:spcPct val="150000"/>
              </a:lnSpc>
            </a:pPr>
            <a:r>
              <a:rPr lang="zh-CN" altLang="en-US" sz="1600" b="0" i="0" dirty="0">
                <a:solidFill>
                  <a:schemeClr val="accent6">
                    <a:lumMod val="75000"/>
                  </a:schemeClr>
                </a:solidFill>
                <a:effectLst/>
                <a:latin typeface="DengXian" panose="02010600030101010101" pitchFamily="2" charset="-122"/>
                <a:ea typeface="DengXian" panose="02010600030101010101" pitchFamily="2" charset="-122"/>
                <a:sym typeface="DengXian" panose="02010600030101010101" pitchFamily="2" charset="-122"/>
              </a:rPr>
              <a:t>◇ 清明冷，好年景（辽、冀）</a:t>
            </a:r>
          </a:p>
          <a:p>
            <a:pPr>
              <a:lnSpc>
                <a:spcPct val="150000"/>
              </a:lnSpc>
            </a:pPr>
            <a:r>
              <a:rPr lang="zh-CN" altLang="en-US" sz="1600" b="0" i="0" dirty="0">
                <a:solidFill>
                  <a:schemeClr val="accent6">
                    <a:lumMod val="75000"/>
                  </a:schemeClr>
                </a:solidFill>
                <a:effectLst/>
                <a:latin typeface="DengXian" panose="02010600030101010101" pitchFamily="2" charset="-122"/>
                <a:ea typeface="DengXian" panose="02010600030101010101" pitchFamily="2" charset="-122"/>
                <a:sym typeface="DengXian" panose="02010600030101010101" pitchFamily="2" charset="-122"/>
              </a:rPr>
              <a:t>◇ 清明暖，寒露寒（湘）</a:t>
            </a:r>
          </a:p>
        </p:txBody>
      </p:sp>
      <p:sp>
        <p:nvSpPr>
          <p:cNvPr id="22" name="矩形 21">
            <a:extLst>
              <a:ext uri="{FF2B5EF4-FFF2-40B4-BE49-F238E27FC236}">
                <a16:creationId xmlns:a16="http://schemas.microsoft.com/office/drawing/2014/main" id="{C7CA9BA1-A64A-484A-BDC7-91ECF33985C9}"/>
              </a:ext>
            </a:extLst>
          </p:cNvPr>
          <p:cNvSpPr/>
          <p:nvPr/>
        </p:nvSpPr>
        <p:spPr>
          <a:xfrm>
            <a:off x="6000630" y="1702014"/>
            <a:ext cx="4949232" cy="3724096"/>
          </a:xfrm>
          <a:prstGeom prst="rect">
            <a:avLst/>
          </a:prstGeom>
        </p:spPr>
        <p:txBody>
          <a:bodyPr wrap="square">
            <a:spAutoFit/>
          </a:bodyPr>
          <a:lstStyle/>
          <a:p>
            <a:pPr>
              <a:lnSpc>
                <a:spcPct val="200000"/>
              </a:lnSpc>
            </a:pPr>
            <a:r>
              <a:rPr lang="zh-CN" altLang="en-US" b="1"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rPr>
              <a:t>清明节气的风对未来天气及年成好坏也有一定预示，农民极为关心，因此，在民间流传不少有关这方面的谚语。比如：</a:t>
            </a:r>
          </a:p>
          <a:p>
            <a:pPr>
              <a:lnSpc>
                <a:spcPct val="200000"/>
              </a:lnSpc>
            </a:pPr>
            <a:r>
              <a:rPr lang="zh-CN" altLang="en-US" sz="1600"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rPr>
              <a:t>◇ 清明南风，夏水较多；清明北风，夏水较少（闽）</a:t>
            </a:r>
          </a:p>
          <a:p>
            <a:pPr>
              <a:lnSpc>
                <a:spcPct val="200000"/>
              </a:lnSpc>
            </a:pPr>
            <a:r>
              <a:rPr lang="zh-CN" altLang="en-US" sz="1600"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rPr>
              <a:t>◇ 清明一吹西北风，当年天旱黄风多（宁）</a:t>
            </a:r>
          </a:p>
          <a:p>
            <a:pPr>
              <a:lnSpc>
                <a:spcPct val="200000"/>
              </a:lnSpc>
            </a:pPr>
            <a:r>
              <a:rPr lang="zh-CN" altLang="en-US" sz="1600"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rPr>
              <a:t>◇ 清明北风十天寒，春霜结束在眼前（冀）</a:t>
            </a:r>
          </a:p>
          <a:p>
            <a:pPr>
              <a:lnSpc>
                <a:spcPct val="200000"/>
              </a:lnSpc>
            </a:pPr>
            <a:r>
              <a:rPr lang="zh-CN" altLang="en-US" sz="1600"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rPr>
              <a:t>◇ 清明刮动土，要刮四十五（苏）</a:t>
            </a:r>
          </a:p>
        </p:txBody>
      </p:sp>
    </p:spTree>
    <p:extLst>
      <p:ext uri="{BB962C8B-B14F-4D97-AF65-F5344CB8AC3E}">
        <p14:creationId xmlns:p14="http://schemas.microsoft.com/office/powerpoint/2010/main" val="38627989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6000"/>
            <a:lum/>
          </a:blip>
          <a:srcRect/>
          <a:stretch>
            <a:fillRect/>
          </a:stretch>
        </a:blipFill>
        <a:effectLst/>
      </p:bgPr>
    </p:bg>
    <p:spTree>
      <p:nvGrpSpPr>
        <p:cNvPr id="1" name=""/>
        <p:cNvGrpSpPr/>
        <p:nvPr/>
      </p:nvGrpSpPr>
      <p:grpSpPr>
        <a:xfrm>
          <a:off x="0" y="0"/>
          <a:ext cx="0" cy="0"/>
          <a:chOff x="0" y="0"/>
          <a:chExt cx="0" cy="0"/>
        </a:xfrm>
      </p:grpSpPr>
      <p:grpSp>
        <p:nvGrpSpPr>
          <p:cNvPr id="18" name="组合 17"/>
          <p:cNvGrpSpPr/>
          <p:nvPr/>
        </p:nvGrpSpPr>
        <p:grpSpPr>
          <a:xfrm>
            <a:off x="333805" y="4700511"/>
            <a:ext cx="11769062" cy="2518694"/>
            <a:chOff x="-478046" y="4885815"/>
            <a:chExt cx="11769062" cy="2518694"/>
          </a:xfrm>
        </p:grpSpPr>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046" y="4885815"/>
              <a:ext cx="4657672" cy="2328836"/>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3344" y="5075673"/>
              <a:ext cx="4657672" cy="2328836"/>
            </a:xfrm>
            <a:prstGeom prst="rect">
              <a:avLst/>
            </a:prstGeom>
          </p:spPr>
        </p:pic>
      </p:grpSp>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355503" y="-21498"/>
            <a:ext cx="1898262" cy="3707196"/>
          </a:xfrm>
          <a:prstGeom prst="rect">
            <a:avLst/>
          </a:prstGeom>
        </p:spPr>
      </p:pic>
      <p:pic>
        <p:nvPicPr>
          <p:cNvPr id="43" name="图片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470" y="0"/>
            <a:ext cx="2550722" cy="2550722"/>
          </a:xfrm>
          <a:prstGeom prst="rect">
            <a:avLst/>
          </a:prstGeom>
        </p:spPr>
      </p:pic>
      <p:sp>
        <p:nvSpPr>
          <p:cNvPr id="29" name="矩形 28">
            <a:extLst>
              <a:ext uri="{FF2B5EF4-FFF2-40B4-BE49-F238E27FC236}">
                <a16:creationId xmlns:a16="http://schemas.microsoft.com/office/drawing/2014/main" id="{6CA4DF23-29CF-478E-9947-48542E07F16C}"/>
              </a:ext>
            </a:extLst>
          </p:cNvPr>
          <p:cNvSpPr/>
          <p:nvPr/>
        </p:nvSpPr>
        <p:spPr>
          <a:xfrm>
            <a:off x="2839960" y="511568"/>
            <a:ext cx="3616566" cy="584775"/>
          </a:xfrm>
          <a:prstGeom prst="rect">
            <a:avLst/>
          </a:prstGeom>
        </p:spPr>
        <p:txBody>
          <a:bodyPr wrap="square">
            <a:spAutoFit/>
          </a:bodyPr>
          <a:lstStyle/>
          <a:p>
            <a:pPr algn="ctr"/>
            <a:r>
              <a:rPr lang="zh-CN" altLang="en-US" sz="3200" b="1"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rPr>
              <a:t>清明节文学记录</a:t>
            </a:r>
          </a:p>
        </p:txBody>
      </p:sp>
      <p:grpSp>
        <p:nvGrpSpPr>
          <p:cNvPr id="37" name="组合 36"/>
          <p:cNvGrpSpPr/>
          <p:nvPr/>
        </p:nvGrpSpPr>
        <p:grpSpPr>
          <a:xfrm>
            <a:off x="1740627" y="-21498"/>
            <a:ext cx="1623493" cy="1623493"/>
            <a:chOff x="4469082" y="479181"/>
            <a:chExt cx="3063096" cy="3063096"/>
          </a:xfrm>
        </p:grpSpPr>
        <p:pic>
          <p:nvPicPr>
            <p:cNvPr id="38" name="图片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69082" y="479181"/>
              <a:ext cx="3063096" cy="3063096"/>
            </a:xfrm>
            <a:prstGeom prst="rect">
              <a:avLst/>
            </a:prstGeom>
          </p:spPr>
        </p:pic>
        <p:grpSp>
          <p:nvGrpSpPr>
            <p:cNvPr id="39" name="组合 38"/>
            <p:cNvGrpSpPr/>
            <p:nvPr/>
          </p:nvGrpSpPr>
          <p:grpSpPr>
            <a:xfrm>
              <a:off x="5641642" y="1635476"/>
              <a:ext cx="770819" cy="770818"/>
              <a:chOff x="5464352" y="1742175"/>
              <a:chExt cx="554630" cy="554630"/>
            </a:xfrm>
          </p:grpSpPr>
          <p:sp>
            <p:nvSpPr>
              <p:cNvPr id="40" name="椭圆 39">
                <a:extLst>
                  <a:ext uri="{FF2B5EF4-FFF2-40B4-BE49-F238E27FC236}">
                    <a16:creationId xmlns:a16="http://schemas.microsoft.com/office/drawing/2014/main" id="{018BF130-2E66-4D1A-9828-944FBAACB1D8}"/>
                  </a:ext>
                </a:extLst>
              </p:cNvPr>
              <p:cNvSpPr/>
              <p:nvPr/>
            </p:nvSpPr>
            <p:spPr>
              <a:xfrm>
                <a:off x="5464352" y="1742175"/>
                <a:ext cx="554630" cy="55463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a:solidFill>
                    <a:srgbClr val="3C9E48"/>
                  </a:solidFill>
                  <a:latin typeface="DengXian" panose="02010600030101010101" pitchFamily="2" charset="-122"/>
                  <a:ea typeface="DengXian" panose="02010600030101010101" pitchFamily="2" charset="-122"/>
                  <a:sym typeface="DengXian" panose="02010600030101010101" pitchFamily="2" charset="-122"/>
                </a:endParaRPr>
              </a:p>
            </p:txBody>
          </p:sp>
          <p:sp>
            <p:nvSpPr>
              <p:cNvPr id="41" name="TextBox 28">
                <a:extLst>
                  <a:ext uri="{FF2B5EF4-FFF2-40B4-BE49-F238E27FC236}">
                    <a16:creationId xmlns:a16="http://schemas.microsoft.com/office/drawing/2014/main" id="{B502F584-1EBF-4CF4-8860-E32D6FC9A2D4}"/>
                  </a:ext>
                </a:extLst>
              </p:cNvPr>
              <p:cNvSpPr txBox="1"/>
              <p:nvPr/>
            </p:nvSpPr>
            <p:spPr>
              <a:xfrm>
                <a:off x="5483780" y="1842769"/>
                <a:ext cx="481372" cy="376045"/>
              </a:xfrm>
              <a:prstGeom prst="rect">
                <a:avLst/>
              </a:prstGeom>
              <a:noFill/>
            </p:spPr>
            <p:txBody>
              <a:bodyPr wrap="none" rtlCol="0">
                <a:spAutoFit/>
              </a:bodyPr>
              <a:lstStyle/>
              <a:p>
                <a:r>
                  <a:rPr lang="en-US" altLang="zh-CN" sz="1200" b="1" dirty="0">
                    <a:solidFill>
                      <a:schemeClr val="bg1"/>
                    </a:solidFill>
                    <a:latin typeface="DengXian" panose="02010600030101010101" pitchFamily="2" charset="-122"/>
                    <a:ea typeface="DengXian" panose="02010600030101010101" pitchFamily="2" charset="-122"/>
                    <a:sym typeface="DengXian" panose="02010600030101010101" pitchFamily="2" charset="-122"/>
                  </a:rPr>
                  <a:t>03</a:t>
                </a:r>
                <a:endParaRPr lang="zh-CN" altLang="en-US" sz="1200" b="1" dirty="0">
                  <a:solidFill>
                    <a:schemeClr val="bg1"/>
                  </a:solidFill>
                  <a:latin typeface="DengXian" panose="02010600030101010101" pitchFamily="2" charset="-122"/>
                  <a:ea typeface="DengXian" panose="02010600030101010101" pitchFamily="2" charset="-122"/>
                  <a:sym typeface="DengXian" panose="02010600030101010101" pitchFamily="2" charset="-122"/>
                </a:endParaRPr>
              </a:p>
            </p:txBody>
          </p:sp>
        </p:grpSp>
      </p:grpSp>
      <p:pic>
        <p:nvPicPr>
          <p:cNvPr id="30" name="图片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60536" y="4573103"/>
            <a:ext cx="1976427" cy="1976427"/>
          </a:xfrm>
          <a:prstGeom prst="rect">
            <a:avLst/>
          </a:prstGeom>
        </p:spPr>
      </p:pic>
      <p:sp>
        <p:nvSpPr>
          <p:cNvPr id="19" name="矩形 18">
            <a:extLst>
              <a:ext uri="{FF2B5EF4-FFF2-40B4-BE49-F238E27FC236}">
                <a16:creationId xmlns:a16="http://schemas.microsoft.com/office/drawing/2014/main" id="{D63C6B99-1CE3-4120-AFF8-322AF764D25D}"/>
              </a:ext>
            </a:extLst>
          </p:cNvPr>
          <p:cNvSpPr/>
          <p:nvPr/>
        </p:nvSpPr>
        <p:spPr>
          <a:xfrm>
            <a:off x="5242550" y="1488897"/>
            <a:ext cx="4847049" cy="4893647"/>
          </a:xfrm>
          <a:prstGeom prst="rect">
            <a:avLst/>
          </a:prstGeom>
        </p:spPr>
        <p:txBody>
          <a:bodyPr wrap="square">
            <a:spAutoFit/>
          </a:bodyPr>
          <a:lstStyle/>
          <a:p>
            <a:pPr>
              <a:lnSpc>
                <a:spcPct val="150000"/>
              </a:lnSpc>
            </a:pPr>
            <a:r>
              <a:rPr lang="en-US" altLang="zh-CN" sz="1600" b="1"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rPr>
              <a:t>《</a:t>
            </a:r>
            <a:r>
              <a:rPr lang="zh-CN" altLang="en-US" sz="1600" b="1"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rPr>
              <a:t>郊行即事</a:t>
            </a:r>
            <a:r>
              <a:rPr lang="en-US" altLang="zh-CN" sz="1600" b="1"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rPr>
              <a:t>》</a:t>
            </a:r>
            <a:r>
              <a:rPr lang="zh-CN" altLang="en-US" sz="1600" b="1"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rPr>
              <a:t>（宋）程颢</a:t>
            </a:r>
          </a:p>
          <a:p>
            <a:pPr>
              <a:lnSpc>
                <a:spcPct val="150000"/>
              </a:lnSpc>
            </a:pPr>
            <a:r>
              <a:rPr lang="zh-CN" altLang="en-US" sz="1600"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rPr>
              <a:t>芳草绿野恣行事，春入遥山碧四围。</a:t>
            </a:r>
          </a:p>
          <a:p>
            <a:pPr>
              <a:lnSpc>
                <a:spcPct val="150000"/>
              </a:lnSpc>
            </a:pPr>
            <a:r>
              <a:rPr lang="zh-CN" altLang="en-US" sz="1600"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rPr>
              <a:t>兴逐乱红穿柳巷，固因流水坐苔矶。</a:t>
            </a:r>
          </a:p>
          <a:p>
            <a:pPr>
              <a:lnSpc>
                <a:spcPct val="150000"/>
              </a:lnSpc>
            </a:pPr>
            <a:r>
              <a:rPr lang="zh-CN" altLang="en-US" sz="1600"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rPr>
              <a:t>莫辞盏酒十分劝，只恐风花一片红。</a:t>
            </a:r>
          </a:p>
          <a:p>
            <a:pPr>
              <a:lnSpc>
                <a:spcPct val="150000"/>
              </a:lnSpc>
            </a:pPr>
            <a:r>
              <a:rPr lang="zh-CN" altLang="en-US" sz="1600"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rPr>
              <a:t>况是清明好天气，不妨游衍莫忘归。</a:t>
            </a:r>
            <a:endParaRPr lang="en-US" altLang="zh-CN" sz="1600"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endParaRPr>
          </a:p>
          <a:p>
            <a:pPr>
              <a:lnSpc>
                <a:spcPct val="150000"/>
              </a:lnSpc>
            </a:pPr>
            <a:endParaRPr lang="zh-CN" altLang="en-US" sz="1600"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endParaRPr>
          </a:p>
          <a:p>
            <a:pPr>
              <a:lnSpc>
                <a:spcPct val="150000"/>
              </a:lnSpc>
            </a:pPr>
            <a:r>
              <a:rPr lang="en-US" altLang="zh-CN" sz="1600" b="1"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rPr>
              <a:t>《</a:t>
            </a:r>
            <a:r>
              <a:rPr lang="zh-CN" altLang="en-US" sz="1600" b="1"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rPr>
              <a:t>送陈秀才还沙上省墓</a:t>
            </a:r>
            <a:r>
              <a:rPr lang="en-US" altLang="zh-CN" sz="1600" b="1"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rPr>
              <a:t>》</a:t>
            </a:r>
            <a:r>
              <a:rPr lang="zh-CN" altLang="en-US" sz="1600" b="1"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rPr>
              <a:t>（明）高启</a:t>
            </a:r>
          </a:p>
          <a:p>
            <a:pPr>
              <a:lnSpc>
                <a:spcPct val="150000"/>
              </a:lnSpc>
            </a:pPr>
            <a:r>
              <a:rPr lang="zh-CN" altLang="en-US" sz="1600"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rPr>
              <a:t>满衣血泪与尘埃，乱后还乡亦可哀。</a:t>
            </a:r>
          </a:p>
          <a:p>
            <a:pPr>
              <a:lnSpc>
                <a:spcPct val="150000"/>
              </a:lnSpc>
            </a:pPr>
            <a:r>
              <a:rPr lang="zh-CN" altLang="en-US" sz="1600"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rPr>
              <a:t>风雨梨花寒食过，几家坟上子孙来？</a:t>
            </a:r>
            <a:endParaRPr lang="en-US" altLang="zh-CN" sz="1600"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endParaRPr>
          </a:p>
          <a:p>
            <a:pPr>
              <a:lnSpc>
                <a:spcPct val="150000"/>
              </a:lnSpc>
            </a:pPr>
            <a:endParaRPr lang="zh-CN" altLang="en-US" sz="1600"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endParaRPr>
          </a:p>
          <a:p>
            <a:pPr>
              <a:lnSpc>
                <a:spcPct val="150000"/>
              </a:lnSpc>
            </a:pPr>
            <a:r>
              <a:rPr lang="en-US" altLang="zh-CN" sz="1600" b="1"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rPr>
              <a:t>《</a:t>
            </a:r>
            <a:r>
              <a:rPr lang="zh-CN" altLang="en-US" sz="1600" b="1"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rPr>
              <a:t>清江引 清明日出游</a:t>
            </a:r>
            <a:r>
              <a:rPr lang="en-US" altLang="zh-CN" sz="1600" b="1"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rPr>
              <a:t>》</a:t>
            </a:r>
            <a:r>
              <a:rPr lang="zh-CN" altLang="en-US" sz="1600" b="1"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rPr>
              <a:t>（明）王磐</a:t>
            </a:r>
          </a:p>
          <a:p>
            <a:pPr>
              <a:lnSpc>
                <a:spcPct val="150000"/>
              </a:lnSpc>
            </a:pPr>
            <a:r>
              <a:rPr lang="zh-CN" altLang="en-US" sz="1600"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rPr>
              <a:t>问西楼禁烟何处好？绿野晴天道。</a:t>
            </a:r>
          </a:p>
          <a:p>
            <a:pPr>
              <a:lnSpc>
                <a:spcPct val="150000"/>
              </a:lnSpc>
            </a:pPr>
            <a:r>
              <a:rPr lang="zh-CN" altLang="en-US" sz="1600"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rPr>
              <a:t>马穿杨柳嘶，人倚秋千笑，探莺花总教春醉倒。</a:t>
            </a:r>
          </a:p>
        </p:txBody>
      </p:sp>
      <p:pic>
        <p:nvPicPr>
          <p:cNvPr id="2" name="图片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22043" y="1983677"/>
            <a:ext cx="3212265" cy="4955545"/>
          </a:xfrm>
          <a:prstGeom prst="rect">
            <a:avLst/>
          </a:prstGeom>
        </p:spPr>
      </p:pic>
    </p:spTree>
    <p:extLst>
      <p:ext uri="{BB962C8B-B14F-4D97-AF65-F5344CB8AC3E}">
        <p14:creationId xmlns:p14="http://schemas.microsoft.com/office/powerpoint/2010/main" val="25665745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6000"/>
            <a:lum/>
          </a:blip>
          <a:srcRect/>
          <a:stretch>
            <a:fillRect/>
          </a:stretch>
        </a:blipFill>
        <a:effectLst/>
      </p:bgPr>
    </p:bg>
    <p:spTree>
      <p:nvGrpSpPr>
        <p:cNvPr id="1" name=""/>
        <p:cNvGrpSpPr/>
        <p:nvPr/>
      </p:nvGrpSpPr>
      <p:grpSpPr>
        <a:xfrm>
          <a:off x="0" y="0"/>
          <a:ext cx="0" cy="0"/>
          <a:chOff x="0" y="0"/>
          <a:chExt cx="0" cy="0"/>
        </a:xfrm>
      </p:grpSpPr>
      <p:grpSp>
        <p:nvGrpSpPr>
          <p:cNvPr id="18" name="组合 17"/>
          <p:cNvGrpSpPr/>
          <p:nvPr/>
        </p:nvGrpSpPr>
        <p:grpSpPr>
          <a:xfrm>
            <a:off x="333805" y="4700511"/>
            <a:ext cx="11769062" cy="2518694"/>
            <a:chOff x="-478046" y="4885815"/>
            <a:chExt cx="11769062" cy="2518694"/>
          </a:xfrm>
        </p:grpSpPr>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046" y="4885815"/>
              <a:ext cx="4657672" cy="2328836"/>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3344" y="5075673"/>
              <a:ext cx="4657672" cy="2328836"/>
            </a:xfrm>
            <a:prstGeom prst="rect">
              <a:avLst/>
            </a:prstGeom>
          </p:spPr>
        </p:pic>
      </p:grpSp>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355503" y="-21498"/>
            <a:ext cx="1898262" cy="3707196"/>
          </a:xfrm>
          <a:prstGeom prst="rect">
            <a:avLst/>
          </a:prstGeom>
        </p:spPr>
      </p:pic>
      <p:pic>
        <p:nvPicPr>
          <p:cNvPr id="43" name="图片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470" y="0"/>
            <a:ext cx="2550722" cy="2550722"/>
          </a:xfrm>
          <a:prstGeom prst="rect">
            <a:avLst/>
          </a:prstGeom>
        </p:spPr>
      </p:pic>
      <p:sp>
        <p:nvSpPr>
          <p:cNvPr id="29" name="矩形 28">
            <a:extLst>
              <a:ext uri="{FF2B5EF4-FFF2-40B4-BE49-F238E27FC236}">
                <a16:creationId xmlns:a16="http://schemas.microsoft.com/office/drawing/2014/main" id="{6CA4DF23-29CF-478E-9947-48542E07F16C}"/>
              </a:ext>
            </a:extLst>
          </p:cNvPr>
          <p:cNvSpPr/>
          <p:nvPr/>
        </p:nvSpPr>
        <p:spPr>
          <a:xfrm>
            <a:off x="2839960" y="511568"/>
            <a:ext cx="3616566" cy="584775"/>
          </a:xfrm>
          <a:prstGeom prst="rect">
            <a:avLst/>
          </a:prstGeom>
        </p:spPr>
        <p:txBody>
          <a:bodyPr wrap="square">
            <a:spAutoFit/>
          </a:bodyPr>
          <a:lstStyle/>
          <a:p>
            <a:pPr algn="ctr"/>
            <a:r>
              <a:rPr lang="zh-CN" altLang="en-US" sz="3200" b="1"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rPr>
              <a:t>清明节文学记录</a:t>
            </a:r>
          </a:p>
        </p:txBody>
      </p:sp>
      <p:grpSp>
        <p:nvGrpSpPr>
          <p:cNvPr id="37" name="组合 36"/>
          <p:cNvGrpSpPr/>
          <p:nvPr/>
        </p:nvGrpSpPr>
        <p:grpSpPr>
          <a:xfrm>
            <a:off x="1740627" y="-21498"/>
            <a:ext cx="1623493" cy="1623493"/>
            <a:chOff x="4469082" y="479181"/>
            <a:chExt cx="3063096" cy="3063096"/>
          </a:xfrm>
        </p:grpSpPr>
        <p:pic>
          <p:nvPicPr>
            <p:cNvPr id="38" name="图片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69082" y="479181"/>
              <a:ext cx="3063096" cy="3063096"/>
            </a:xfrm>
            <a:prstGeom prst="rect">
              <a:avLst/>
            </a:prstGeom>
          </p:spPr>
        </p:pic>
        <p:grpSp>
          <p:nvGrpSpPr>
            <p:cNvPr id="39" name="组合 38"/>
            <p:cNvGrpSpPr/>
            <p:nvPr/>
          </p:nvGrpSpPr>
          <p:grpSpPr>
            <a:xfrm>
              <a:off x="5641642" y="1635476"/>
              <a:ext cx="770819" cy="770818"/>
              <a:chOff x="5464352" y="1742175"/>
              <a:chExt cx="554630" cy="554630"/>
            </a:xfrm>
          </p:grpSpPr>
          <p:sp>
            <p:nvSpPr>
              <p:cNvPr id="40" name="椭圆 39">
                <a:extLst>
                  <a:ext uri="{FF2B5EF4-FFF2-40B4-BE49-F238E27FC236}">
                    <a16:creationId xmlns:a16="http://schemas.microsoft.com/office/drawing/2014/main" id="{018BF130-2E66-4D1A-9828-944FBAACB1D8}"/>
                  </a:ext>
                </a:extLst>
              </p:cNvPr>
              <p:cNvSpPr/>
              <p:nvPr/>
            </p:nvSpPr>
            <p:spPr>
              <a:xfrm>
                <a:off x="5464352" y="1742175"/>
                <a:ext cx="554630" cy="55463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a:solidFill>
                    <a:srgbClr val="3C9E48"/>
                  </a:solidFill>
                  <a:latin typeface="DengXian" panose="02010600030101010101" pitchFamily="2" charset="-122"/>
                  <a:ea typeface="DengXian" panose="02010600030101010101" pitchFamily="2" charset="-122"/>
                  <a:sym typeface="DengXian" panose="02010600030101010101" pitchFamily="2" charset="-122"/>
                </a:endParaRPr>
              </a:p>
            </p:txBody>
          </p:sp>
          <p:sp>
            <p:nvSpPr>
              <p:cNvPr id="41" name="TextBox 28">
                <a:extLst>
                  <a:ext uri="{FF2B5EF4-FFF2-40B4-BE49-F238E27FC236}">
                    <a16:creationId xmlns:a16="http://schemas.microsoft.com/office/drawing/2014/main" id="{B502F584-1EBF-4CF4-8860-E32D6FC9A2D4}"/>
                  </a:ext>
                </a:extLst>
              </p:cNvPr>
              <p:cNvSpPr txBox="1"/>
              <p:nvPr/>
            </p:nvSpPr>
            <p:spPr>
              <a:xfrm>
                <a:off x="5483780" y="1842769"/>
                <a:ext cx="481372" cy="376045"/>
              </a:xfrm>
              <a:prstGeom prst="rect">
                <a:avLst/>
              </a:prstGeom>
              <a:noFill/>
            </p:spPr>
            <p:txBody>
              <a:bodyPr wrap="none" rtlCol="0">
                <a:spAutoFit/>
              </a:bodyPr>
              <a:lstStyle/>
              <a:p>
                <a:r>
                  <a:rPr lang="en-US" altLang="zh-CN" sz="1200" b="1" dirty="0">
                    <a:solidFill>
                      <a:schemeClr val="bg1"/>
                    </a:solidFill>
                    <a:latin typeface="DengXian" panose="02010600030101010101" pitchFamily="2" charset="-122"/>
                    <a:ea typeface="DengXian" panose="02010600030101010101" pitchFamily="2" charset="-122"/>
                    <a:sym typeface="DengXian" panose="02010600030101010101" pitchFamily="2" charset="-122"/>
                  </a:rPr>
                  <a:t>03</a:t>
                </a:r>
                <a:endParaRPr lang="zh-CN" altLang="en-US" sz="1200" b="1" dirty="0">
                  <a:solidFill>
                    <a:schemeClr val="bg1"/>
                  </a:solidFill>
                  <a:latin typeface="DengXian" panose="02010600030101010101" pitchFamily="2" charset="-122"/>
                  <a:ea typeface="DengXian" panose="02010600030101010101" pitchFamily="2" charset="-122"/>
                  <a:sym typeface="DengXian" panose="02010600030101010101" pitchFamily="2" charset="-122"/>
                </a:endParaRPr>
              </a:p>
            </p:txBody>
          </p:sp>
        </p:grpSp>
      </p:grpSp>
      <p:pic>
        <p:nvPicPr>
          <p:cNvPr id="28" name="图片 27"/>
          <p:cNvPicPr>
            <a:picLocks noChangeAspect="1"/>
          </p:cNvPicPr>
          <p:nvPr/>
        </p:nvPicPr>
        <p:blipFill rotWithShape="1">
          <a:blip r:embed="rId8" cstate="print">
            <a:extLst>
              <a:ext uri="{28A0092B-C50C-407E-A947-70E740481C1C}">
                <a14:useLocalDpi xmlns:a14="http://schemas.microsoft.com/office/drawing/2010/main" val="0"/>
              </a:ext>
            </a:extLst>
          </a:blip>
          <a:srcRect l="12780" t="9771" r="21277" b="16111"/>
          <a:stretch/>
        </p:blipFill>
        <p:spPr>
          <a:xfrm>
            <a:off x="5638217" y="1573367"/>
            <a:ext cx="4153398" cy="4668294"/>
          </a:xfrm>
          <a:prstGeom prst="rect">
            <a:avLst/>
          </a:prstGeom>
        </p:spPr>
      </p:pic>
      <p:pic>
        <p:nvPicPr>
          <p:cNvPr id="30" name="图片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10557" y="4894861"/>
            <a:ext cx="1976427" cy="1976427"/>
          </a:xfrm>
          <a:prstGeom prst="rect">
            <a:avLst/>
          </a:prstGeom>
        </p:spPr>
      </p:pic>
      <p:sp>
        <p:nvSpPr>
          <p:cNvPr id="20" name="矩形 19">
            <a:extLst>
              <a:ext uri="{FF2B5EF4-FFF2-40B4-BE49-F238E27FC236}">
                <a16:creationId xmlns:a16="http://schemas.microsoft.com/office/drawing/2014/main" id="{D63C6B99-1CE3-4120-AFF8-322AF764D25D}"/>
              </a:ext>
            </a:extLst>
          </p:cNvPr>
          <p:cNvSpPr/>
          <p:nvPr/>
        </p:nvSpPr>
        <p:spPr>
          <a:xfrm>
            <a:off x="1909790" y="1728090"/>
            <a:ext cx="4847049" cy="4154984"/>
          </a:xfrm>
          <a:prstGeom prst="rect">
            <a:avLst/>
          </a:prstGeom>
        </p:spPr>
        <p:txBody>
          <a:bodyPr wrap="square">
            <a:spAutoFit/>
          </a:bodyPr>
          <a:lstStyle/>
          <a:p>
            <a:pPr>
              <a:lnSpc>
                <a:spcPct val="150000"/>
              </a:lnSpc>
            </a:pPr>
            <a:r>
              <a:rPr lang="en-US" altLang="zh-CN" sz="1600"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rPr>
              <a:t>《</a:t>
            </a:r>
            <a:r>
              <a:rPr lang="zh-CN" altLang="en-US" sz="1600"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rPr>
              <a:t>清明</a:t>
            </a:r>
            <a:r>
              <a:rPr lang="en-US" altLang="zh-CN" sz="1600"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rPr>
              <a:t>》</a:t>
            </a:r>
            <a:r>
              <a:rPr lang="zh-CN" altLang="en-US" sz="1600"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rPr>
              <a:t>（唐）杜牧</a:t>
            </a:r>
          </a:p>
          <a:p>
            <a:pPr>
              <a:lnSpc>
                <a:spcPct val="150000"/>
              </a:lnSpc>
            </a:pPr>
            <a:r>
              <a:rPr lang="zh-CN" altLang="en-US" sz="1600"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rPr>
              <a:t>清明时节雨纷纷，路上行人欲断魂。</a:t>
            </a:r>
          </a:p>
          <a:p>
            <a:pPr>
              <a:lnSpc>
                <a:spcPct val="150000"/>
              </a:lnSpc>
            </a:pPr>
            <a:r>
              <a:rPr lang="zh-CN" altLang="en-US" sz="1600"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rPr>
              <a:t>借问酒家何处有，牧童遥指杏花村。</a:t>
            </a:r>
            <a:endParaRPr lang="en-US" altLang="zh-CN" sz="1600"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endParaRPr>
          </a:p>
          <a:p>
            <a:pPr>
              <a:lnSpc>
                <a:spcPct val="150000"/>
              </a:lnSpc>
            </a:pPr>
            <a:endParaRPr lang="zh-CN" altLang="en-US" sz="1600"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endParaRPr>
          </a:p>
          <a:p>
            <a:pPr>
              <a:lnSpc>
                <a:spcPct val="150000"/>
              </a:lnSpc>
            </a:pPr>
            <a:r>
              <a:rPr lang="en-US" altLang="zh-CN" sz="1600"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rPr>
              <a:t>《</a:t>
            </a:r>
            <a:r>
              <a:rPr lang="zh-CN" altLang="en-US" sz="1600"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rPr>
              <a:t>清明日</a:t>
            </a:r>
            <a:r>
              <a:rPr lang="en-US" altLang="zh-CN" sz="1600"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rPr>
              <a:t>》</a:t>
            </a:r>
            <a:r>
              <a:rPr lang="zh-CN" altLang="en-US" sz="1600"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rPr>
              <a:t>左河水</a:t>
            </a:r>
          </a:p>
          <a:p>
            <a:pPr>
              <a:lnSpc>
                <a:spcPct val="150000"/>
              </a:lnSpc>
            </a:pPr>
            <a:r>
              <a:rPr lang="zh-CN" altLang="en-US" sz="1600"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rPr>
              <a:t>年欢未尽又清明，雨燕声咽柳失魂。</a:t>
            </a:r>
          </a:p>
          <a:p>
            <a:pPr>
              <a:lnSpc>
                <a:spcPct val="150000"/>
              </a:lnSpc>
            </a:pPr>
            <a:r>
              <a:rPr lang="zh-CN" altLang="en-US" sz="1600"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rPr>
              <a:t>寂静青山人陡涌，冥钱纸烛祭先陵。</a:t>
            </a:r>
            <a:endParaRPr lang="en-US" altLang="zh-CN" sz="1600"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endParaRPr>
          </a:p>
          <a:p>
            <a:pPr>
              <a:lnSpc>
                <a:spcPct val="150000"/>
              </a:lnSpc>
            </a:pPr>
            <a:endParaRPr lang="zh-CN" altLang="en-US" sz="1600"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endParaRPr>
          </a:p>
          <a:p>
            <a:pPr>
              <a:lnSpc>
                <a:spcPct val="150000"/>
              </a:lnSpc>
            </a:pPr>
            <a:r>
              <a:rPr lang="en-US" altLang="zh-CN" sz="1600"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rPr>
              <a:t>《 </a:t>
            </a:r>
            <a:r>
              <a:rPr lang="zh-CN" altLang="en-US" sz="1600"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rPr>
              <a:t>清明</a:t>
            </a:r>
            <a:r>
              <a:rPr lang="en-US" altLang="zh-CN" sz="1600"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rPr>
              <a:t>》</a:t>
            </a:r>
            <a:r>
              <a:rPr lang="zh-CN" altLang="en-US" sz="1600"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rPr>
              <a:t>左河水</a:t>
            </a:r>
          </a:p>
          <a:p>
            <a:pPr>
              <a:lnSpc>
                <a:spcPct val="150000"/>
              </a:lnSpc>
            </a:pPr>
            <a:r>
              <a:rPr lang="zh-CN" altLang="en-US" sz="1600"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rPr>
              <a:t>柳垂阡陌雨沉沉，千里子孙赶上坟。</a:t>
            </a:r>
          </a:p>
          <a:p>
            <a:pPr>
              <a:lnSpc>
                <a:spcPct val="150000"/>
              </a:lnSpc>
            </a:pPr>
            <a:r>
              <a:rPr lang="zh-CN" altLang="en-US" sz="1600"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rPr>
              <a:t>处处青山烟雾起，焚香祭拜悼先人。</a:t>
            </a:r>
          </a:p>
        </p:txBody>
      </p:sp>
    </p:spTree>
    <p:extLst>
      <p:ext uri="{BB962C8B-B14F-4D97-AF65-F5344CB8AC3E}">
        <p14:creationId xmlns:p14="http://schemas.microsoft.com/office/powerpoint/2010/main" val="7159321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1616" r="18217"/>
          <a:stretch/>
        </p:blipFill>
        <p:spPr>
          <a:xfrm>
            <a:off x="-24930" y="-8977"/>
            <a:ext cx="12216929" cy="6871018"/>
          </a:xfrm>
          <a:prstGeom prst="rect">
            <a:avLst/>
          </a:prstGeom>
        </p:spPr>
      </p:pic>
      <p:pic>
        <p:nvPicPr>
          <p:cNvPr id="12" name="图片 11"/>
          <p:cNvPicPr>
            <a:picLocks noChangeAspect="1"/>
          </p:cNvPicPr>
          <p:nvPr/>
        </p:nvPicPr>
        <p:blipFill rotWithShape="1">
          <a:blip r:embed="rId4" cstate="print">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val="0"/>
              </a:ext>
            </a:extLst>
          </a:blip>
          <a:srcRect t="50442"/>
          <a:stretch/>
        </p:blipFill>
        <p:spPr>
          <a:xfrm>
            <a:off x="-68231" y="2746837"/>
            <a:ext cx="12242132" cy="4137756"/>
          </a:xfrm>
          <a:prstGeom prst="rect">
            <a:avLst/>
          </a:prstGeom>
        </p:spPr>
      </p:pic>
      <p:grpSp>
        <p:nvGrpSpPr>
          <p:cNvPr id="18" name="组合 17"/>
          <p:cNvGrpSpPr/>
          <p:nvPr/>
        </p:nvGrpSpPr>
        <p:grpSpPr>
          <a:xfrm>
            <a:off x="333805" y="4700511"/>
            <a:ext cx="11769062" cy="2518694"/>
            <a:chOff x="-478046" y="4885815"/>
            <a:chExt cx="11769062" cy="2518694"/>
          </a:xfrm>
        </p:grpSpPr>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046" y="4885815"/>
              <a:ext cx="4657672" cy="2328836"/>
            </a:xfrm>
            <a:prstGeom prst="rect">
              <a:avLst/>
            </a:prstGeom>
          </p:spPr>
        </p:pic>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3344" y="5075673"/>
              <a:ext cx="4657672" cy="2328836"/>
            </a:xfrm>
            <a:prstGeom prst="rect">
              <a:avLst/>
            </a:prstGeom>
          </p:spPr>
        </p:pic>
      </p:grpSp>
      <p:pic>
        <p:nvPicPr>
          <p:cNvPr id="14" name="图片 13"/>
          <p:cNvPicPr>
            <a:picLocks noChangeAspect="1"/>
          </p:cNvPicPr>
          <p:nvPr/>
        </p:nvPicPr>
        <p:blipFill>
          <a:blip r:embed="rId6" cstate="print">
            <a:extLst>
              <a:ext uri="{BEBA8EAE-BF5A-486C-A8C5-ECC9F3942E4B}">
                <a14:imgProps xmlns:a14="http://schemas.microsoft.com/office/drawing/2010/main">
                  <a14:imgLayer>
                    <a14:imgEffect>
                      <a14:saturation sat="400000"/>
                    </a14:imgEffect>
                  </a14:imgLayer>
                </a14:imgProps>
              </a:ext>
              <a:ext uri="{28A0092B-C50C-407E-A947-70E740481C1C}">
                <a14:useLocalDpi xmlns:a14="http://schemas.microsoft.com/office/drawing/2010/main" val="0"/>
              </a:ext>
            </a:extLst>
          </a:blip>
          <a:stretch>
            <a:fillRect/>
          </a:stretch>
        </p:blipFill>
        <p:spPr>
          <a:xfrm flipH="1">
            <a:off x="-194867" y="-8978"/>
            <a:ext cx="3989199" cy="3989199"/>
          </a:xfrm>
          <a:prstGeom prst="rect">
            <a:avLst/>
          </a:prstGeom>
        </p:spPr>
      </p:pic>
      <p:pic>
        <p:nvPicPr>
          <p:cNvPr id="13" name="图片 12"/>
          <p:cNvPicPr>
            <a:picLocks noChangeAspect="1"/>
          </p:cNvPicPr>
          <p:nvPr/>
        </p:nvPicPr>
        <p:blipFill>
          <a:blip r:embed="rId7" cstate="print">
            <a:extLst>
              <a:ext uri="{BEBA8EAE-BF5A-486C-A8C5-ECC9F3942E4B}">
                <a14:imgProps xmlns:a14="http://schemas.microsoft.com/office/drawing/2010/main">
                  <a14:imgLayer>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7755423" y="5411703"/>
            <a:ext cx="3945960" cy="1380388"/>
          </a:xfrm>
          <a:prstGeom prst="rect">
            <a:avLst/>
          </a:prstGeom>
        </p:spPr>
      </p:pic>
      <p:pic>
        <p:nvPicPr>
          <p:cNvPr id="22" name="图片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71135" y="430516"/>
            <a:ext cx="5934468" cy="5157226"/>
          </a:xfrm>
          <a:prstGeom prst="rect">
            <a:avLst/>
          </a:prstGeom>
        </p:spPr>
      </p:pic>
      <p:pic>
        <p:nvPicPr>
          <p:cNvPr id="7" name="图片 6"/>
          <p:cNvPicPr>
            <a:picLocks noChangeAspect="1"/>
          </p:cNvPicPr>
          <p:nvPr/>
        </p:nvPicPr>
        <p:blipFill rotWithShape="1">
          <a:blip r:embed="rId9" cstate="print">
            <a:extLst>
              <a:ext uri="{28A0092B-C50C-407E-A947-70E740481C1C}">
                <a14:useLocalDpi xmlns:a14="http://schemas.microsoft.com/office/drawing/2010/main" val="0"/>
              </a:ext>
            </a:extLst>
          </a:blip>
          <a:srcRect l="12780" t="9771" r="21277" b="16111"/>
          <a:stretch/>
        </p:blipFill>
        <p:spPr>
          <a:xfrm>
            <a:off x="-1315" y="2335457"/>
            <a:ext cx="4060455" cy="4563828"/>
          </a:xfrm>
          <a:prstGeom prst="rect">
            <a:avLst/>
          </a:prstGeom>
        </p:spPr>
      </p:pic>
      <p:pic>
        <p:nvPicPr>
          <p:cNvPr id="24" name="图片 23"/>
          <p:cNvPicPr>
            <a:picLocks noChangeAspect="1"/>
          </p:cNvPicPr>
          <p:nvPr/>
        </p:nvPicPr>
        <p:blipFill>
          <a:blip r:embed="rId10" cstate="print">
            <a:extLst>
              <a:ext uri="{BEBA8EAE-BF5A-486C-A8C5-ECC9F3942E4B}">
                <a14:imgProps xmlns:a14="http://schemas.microsoft.com/office/drawing/2010/main">
                  <a14:imgLayer>
                    <a14:imgEffect>
                      <a14:saturation sat="400000"/>
                    </a14:imgEffect>
                  </a14:imgLayer>
                </a14:imgProps>
              </a:ext>
              <a:ext uri="{28A0092B-C50C-407E-A947-70E740481C1C}">
                <a14:useLocalDpi xmlns:a14="http://schemas.microsoft.com/office/drawing/2010/main" val="0"/>
              </a:ext>
            </a:extLst>
          </a:blip>
          <a:stretch>
            <a:fillRect/>
          </a:stretch>
        </p:blipFill>
        <p:spPr>
          <a:xfrm flipH="1">
            <a:off x="10826619" y="14245"/>
            <a:ext cx="2471925" cy="2471925"/>
          </a:xfrm>
          <a:prstGeom prst="rect">
            <a:avLst/>
          </a:prstGeom>
        </p:spPr>
      </p:pic>
    </p:spTree>
    <p:extLst>
      <p:ext uri="{BB962C8B-B14F-4D97-AF65-F5344CB8AC3E}">
        <p14:creationId xmlns:p14="http://schemas.microsoft.com/office/powerpoint/2010/main" val="42251510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par>
                                <p:cTn id="12" presetID="2" presetClass="entr" presetSubtype="4"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par>
                                <p:cTn id="20" presetID="22" presetClass="entr" presetSubtype="4"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par>
                                <p:cTn id="23" presetID="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1616" r="18217"/>
          <a:stretch/>
        </p:blipFill>
        <p:spPr>
          <a:xfrm>
            <a:off x="-24930" y="-8977"/>
            <a:ext cx="12216929" cy="6871018"/>
          </a:xfrm>
          <a:prstGeom prst="rect">
            <a:avLst/>
          </a:prstGeom>
        </p:spPr>
      </p:pic>
      <p:pic>
        <p:nvPicPr>
          <p:cNvPr id="12" name="图片 11"/>
          <p:cNvPicPr>
            <a:picLocks noChangeAspect="1"/>
          </p:cNvPicPr>
          <p:nvPr/>
        </p:nvPicPr>
        <p:blipFill rotWithShape="1">
          <a:blip r:embed="rId4" cstate="print">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val="0"/>
              </a:ext>
            </a:extLst>
          </a:blip>
          <a:srcRect t="50442"/>
          <a:stretch/>
        </p:blipFill>
        <p:spPr>
          <a:xfrm>
            <a:off x="-119641" y="2733262"/>
            <a:ext cx="12311640" cy="4137756"/>
          </a:xfrm>
          <a:prstGeom prst="rect">
            <a:avLst/>
          </a:prstGeom>
        </p:spPr>
      </p:pic>
      <p:grpSp>
        <p:nvGrpSpPr>
          <p:cNvPr id="18" name="组合 17"/>
          <p:cNvGrpSpPr/>
          <p:nvPr/>
        </p:nvGrpSpPr>
        <p:grpSpPr>
          <a:xfrm>
            <a:off x="333805" y="4700511"/>
            <a:ext cx="11769062" cy="2518694"/>
            <a:chOff x="-478046" y="4885815"/>
            <a:chExt cx="11769062" cy="2518694"/>
          </a:xfrm>
        </p:grpSpPr>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046" y="4885815"/>
              <a:ext cx="4657672" cy="2328836"/>
            </a:xfrm>
            <a:prstGeom prst="rect">
              <a:avLst/>
            </a:prstGeom>
          </p:spPr>
        </p:pic>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3344" y="5075673"/>
              <a:ext cx="4657672" cy="2328836"/>
            </a:xfrm>
            <a:prstGeom prst="rect">
              <a:avLst/>
            </a:prstGeom>
          </p:spPr>
        </p:pic>
      </p:grpSp>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55423" y="5411703"/>
            <a:ext cx="3945960" cy="1380388"/>
          </a:xfrm>
          <a:prstGeom prst="rect">
            <a:avLst/>
          </a:prstGeom>
        </p:spPr>
      </p:pic>
      <p:pic>
        <p:nvPicPr>
          <p:cNvPr id="7" name="图片 6"/>
          <p:cNvPicPr>
            <a:picLocks noChangeAspect="1"/>
          </p:cNvPicPr>
          <p:nvPr/>
        </p:nvPicPr>
        <p:blipFill rotWithShape="1">
          <a:blip r:embed="rId7" cstate="print">
            <a:extLst>
              <a:ext uri="{28A0092B-C50C-407E-A947-70E740481C1C}">
                <a14:useLocalDpi xmlns:a14="http://schemas.microsoft.com/office/drawing/2010/main" val="0"/>
              </a:ext>
            </a:extLst>
          </a:blip>
          <a:srcRect l="12780" t="9771" r="21277" b="16111"/>
          <a:stretch/>
        </p:blipFill>
        <p:spPr>
          <a:xfrm>
            <a:off x="304899" y="2967858"/>
            <a:ext cx="3420929" cy="3845021"/>
          </a:xfrm>
          <a:prstGeom prst="rect">
            <a:avLst/>
          </a:prstGeom>
        </p:spPr>
      </p:pic>
      <p:sp>
        <p:nvSpPr>
          <p:cNvPr id="15" name="TextBox 15">
            <a:extLst>
              <a:ext uri="{FF2B5EF4-FFF2-40B4-BE49-F238E27FC236}">
                <a16:creationId xmlns:a16="http://schemas.microsoft.com/office/drawing/2014/main" id="{61495330-AB93-47BC-A203-FFD1BEC91798}"/>
              </a:ext>
            </a:extLst>
          </p:cNvPr>
          <p:cNvSpPr txBox="1"/>
          <p:nvPr/>
        </p:nvSpPr>
        <p:spPr>
          <a:xfrm>
            <a:off x="3681905" y="3187768"/>
            <a:ext cx="5461112" cy="923330"/>
          </a:xfrm>
          <a:prstGeom prst="rect">
            <a:avLst/>
          </a:prstGeom>
          <a:noFill/>
        </p:spPr>
        <p:txBody>
          <a:bodyPr wrap="square" rtlCol="0">
            <a:spAutoFit/>
          </a:bodyPr>
          <a:lstStyle/>
          <a:p>
            <a:r>
              <a:rPr lang="zh-CN" altLang="en-US" sz="5400" b="1" dirty="0">
                <a:solidFill>
                  <a:schemeClr val="accent6">
                    <a:lumMod val="50000"/>
                  </a:schemeClr>
                </a:solidFill>
                <a:latin typeface="DengXian" panose="02010600030101010101" pitchFamily="2" charset="-122"/>
                <a:ea typeface="DengXian" panose="02010600030101010101" pitchFamily="2" charset="-122"/>
                <a:sym typeface="DengXian" panose="02010600030101010101" pitchFamily="2" charset="-122"/>
              </a:rPr>
              <a:t>清明节起源历史</a:t>
            </a:r>
          </a:p>
        </p:txBody>
      </p:sp>
      <p:grpSp>
        <p:nvGrpSpPr>
          <p:cNvPr id="5" name="组合 4"/>
          <p:cNvGrpSpPr/>
          <p:nvPr/>
        </p:nvGrpSpPr>
        <p:grpSpPr>
          <a:xfrm>
            <a:off x="4469082" y="479181"/>
            <a:ext cx="3063096" cy="3063096"/>
            <a:chOff x="4469082" y="479181"/>
            <a:chExt cx="3063096" cy="3063096"/>
          </a:xfrm>
        </p:grpSpPr>
        <p:pic>
          <p:nvPicPr>
            <p:cNvPr id="4" name="图片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69082" y="479181"/>
              <a:ext cx="3063096" cy="3063096"/>
            </a:xfrm>
            <a:prstGeom prst="rect">
              <a:avLst/>
            </a:prstGeom>
          </p:spPr>
        </p:pic>
        <p:grpSp>
          <p:nvGrpSpPr>
            <p:cNvPr id="3" name="组合 2"/>
            <p:cNvGrpSpPr/>
            <p:nvPr/>
          </p:nvGrpSpPr>
          <p:grpSpPr>
            <a:xfrm>
              <a:off x="5641642" y="1635479"/>
              <a:ext cx="770819" cy="770819"/>
              <a:chOff x="5464352" y="1742175"/>
              <a:chExt cx="554630" cy="554630"/>
            </a:xfrm>
          </p:grpSpPr>
          <p:sp>
            <p:nvSpPr>
              <p:cNvPr id="25" name="椭圆 24">
                <a:extLst>
                  <a:ext uri="{FF2B5EF4-FFF2-40B4-BE49-F238E27FC236}">
                    <a16:creationId xmlns:a16="http://schemas.microsoft.com/office/drawing/2014/main" id="{018BF130-2E66-4D1A-9828-944FBAACB1D8}"/>
                  </a:ext>
                </a:extLst>
              </p:cNvPr>
              <p:cNvSpPr/>
              <p:nvPr/>
            </p:nvSpPr>
            <p:spPr>
              <a:xfrm>
                <a:off x="5464352" y="1742175"/>
                <a:ext cx="554630" cy="55463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3C9E48"/>
                  </a:solidFill>
                  <a:latin typeface="DengXian" panose="02010600030101010101" pitchFamily="2" charset="-122"/>
                  <a:ea typeface="DengXian" panose="02010600030101010101" pitchFamily="2" charset="-122"/>
                  <a:sym typeface="DengXian" panose="02010600030101010101" pitchFamily="2" charset="-122"/>
                </a:endParaRPr>
              </a:p>
            </p:txBody>
          </p:sp>
          <p:sp>
            <p:nvSpPr>
              <p:cNvPr id="20" name="TextBox 28">
                <a:extLst>
                  <a:ext uri="{FF2B5EF4-FFF2-40B4-BE49-F238E27FC236}">
                    <a16:creationId xmlns:a16="http://schemas.microsoft.com/office/drawing/2014/main" id="{B502F584-1EBF-4CF4-8860-E32D6FC9A2D4}"/>
                  </a:ext>
                </a:extLst>
              </p:cNvPr>
              <p:cNvSpPr txBox="1"/>
              <p:nvPr/>
            </p:nvSpPr>
            <p:spPr>
              <a:xfrm>
                <a:off x="5516374" y="1846527"/>
                <a:ext cx="418920" cy="376474"/>
              </a:xfrm>
              <a:prstGeom prst="rect">
                <a:avLst/>
              </a:prstGeom>
              <a:noFill/>
            </p:spPr>
            <p:txBody>
              <a:bodyPr wrap="none" rtlCol="0">
                <a:spAutoFit/>
              </a:bodyPr>
              <a:lstStyle/>
              <a:p>
                <a:r>
                  <a:rPr lang="en-US" altLang="zh-CN" sz="2800" b="1" dirty="0">
                    <a:solidFill>
                      <a:schemeClr val="bg1"/>
                    </a:solidFill>
                    <a:latin typeface="DengXian" panose="02010600030101010101" pitchFamily="2" charset="-122"/>
                    <a:ea typeface="DengXian" panose="02010600030101010101" pitchFamily="2" charset="-122"/>
                    <a:sym typeface="DengXian" panose="02010600030101010101" pitchFamily="2" charset="-122"/>
                  </a:rPr>
                  <a:t>01</a:t>
                </a:r>
                <a:endParaRPr lang="zh-CN" altLang="en-US" sz="2800" b="1" dirty="0">
                  <a:solidFill>
                    <a:schemeClr val="bg1"/>
                  </a:solidFill>
                  <a:latin typeface="DengXian" panose="02010600030101010101" pitchFamily="2" charset="-122"/>
                  <a:ea typeface="DengXian" panose="02010600030101010101" pitchFamily="2" charset="-122"/>
                  <a:sym typeface="DengXian" panose="02010600030101010101" pitchFamily="2" charset="-122"/>
                </a:endParaRPr>
              </a:p>
            </p:txBody>
          </p:sp>
        </p:grpSp>
      </p:grpSp>
      <p:cxnSp>
        <p:nvCxnSpPr>
          <p:cNvPr id="21" name="直接连接符 20">
            <a:extLst>
              <a:ext uri="{FF2B5EF4-FFF2-40B4-BE49-F238E27FC236}">
                <a16:creationId xmlns:a16="http://schemas.microsoft.com/office/drawing/2014/main" id="{C8964D5C-3285-4662-9AD3-BD3019A652FB}"/>
              </a:ext>
            </a:extLst>
          </p:cNvPr>
          <p:cNvCxnSpPr/>
          <p:nvPr/>
        </p:nvCxnSpPr>
        <p:spPr>
          <a:xfrm>
            <a:off x="3846609" y="4087546"/>
            <a:ext cx="4619071" cy="0"/>
          </a:xfrm>
          <a:prstGeom prst="line">
            <a:avLst/>
          </a:prstGeom>
          <a:ln>
            <a:solidFill>
              <a:srgbClr val="A6CF7F"/>
            </a:solidFill>
            <a:prstDash val="dash"/>
          </a:ln>
        </p:spPr>
        <p:style>
          <a:lnRef idx="1">
            <a:schemeClr val="accent1"/>
          </a:lnRef>
          <a:fillRef idx="0">
            <a:schemeClr val="accent1"/>
          </a:fillRef>
          <a:effectRef idx="0">
            <a:schemeClr val="accent1"/>
          </a:effectRef>
          <a:fontRef idx="minor">
            <a:schemeClr val="tx1"/>
          </a:fontRef>
        </p:style>
      </p:cxnSp>
      <p:sp>
        <p:nvSpPr>
          <p:cNvPr id="23" name="矩形 22">
            <a:extLst>
              <a:ext uri="{FF2B5EF4-FFF2-40B4-BE49-F238E27FC236}">
                <a16:creationId xmlns:a16="http://schemas.microsoft.com/office/drawing/2014/main" id="{BB9042B0-81F8-48D3-BC02-C1052BE356B3}"/>
              </a:ext>
            </a:extLst>
          </p:cNvPr>
          <p:cNvSpPr/>
          <p:nvPr/>
        </p:nvSpPr>
        <p:spPr>
          <a:xfrm>
            <a:off x="4181029" y="4187621"/>
            <a:ext cx="4051109" cy="307777"/>
          </a:xfrm>
          <a:prstGeom prst="rect">
            <a:avLst/>
          </a:prstGeom>
        </p:spPr>
        <p:txBody>
          <a:bodyPr wrap="none">
            <a:spAutoFit/>
          </a:bodyPr>
          <a:lstStyle/>
          <a:p>
            <a:r>
              <a:rPr lang="en-US" altLang="zh-CN" sz="1400" b="1"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rPr>
              <a:t>QINGMING FESTIVAL ORIGIN AND CUSTOMS</a:t>
            </a:r>
            <a:endParaRPr lang="zh-CN" altLang="en-US" sz="1400" b="1"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endParaRPr>
          </a:p>
        </p:txBody>
      </p:sp>
      <p:pic>
        <p:nvPicPr>
          <p:cNvPr id="43" name="图片 42"/>
          <p:cNvPicPr>
            <a:picLocks noChangeAspect="1"/>
          </p:cNvPicPr>
          <p:nvPr/>
        </p:nvPicPr>
        <p:blipFill>
          <a:blip r:embed="rId9" cstate="print">
            <a:extLst>
              <a:ext uri="{BEBA8EAE-BF5A-486C-A8C5-ECC9F3942E4B}">
                <a14:imgProps xmlns:a14="http://schemas.microsoft.com/office/drawing/2010/main">
                  <a14:imgLayer>
                    <a14:imgEffect>
                      <a14:saturation sat="400000"/>
                    </a14:imgEffect>
                  </a14:imgLayer>
                </a14:imgProps>
              </a:ext>
              <a:ext uri="{28A0092B-C50C-407E-A947-70E740481C1C}">
                <a14:useLocalDpi xmlns:a14="http://schemas.microsoft.com/office/drawing/2010/main" val="0"/>
              </a:ext>
            </a:extLst>
          </a:blip>
          <a:stretch>
            <a:fillRect/>
          </a:stretch>
        </p:blipFill>
        <p:spPr>
          <a:xfrm flipH="1">
            <a:off x="-105490" y="-17954"/>
            <a:ext cx="3989199" cy="3989199"/>
          </a:xfrm>
          <a:prstGeom prst="rect">
            <a:avLst/>
          </a:prstGeom>
        </p:spPr>
      </p:pic>
      <p:pic>
        <p:nvPicPr>
          <p:cNvPr id="44" name="图片 4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9546128" y="-17954"/>
            <a:ext cx="2663904" cy="5202450"/>
          </a:xfrm>
          <a:prstGeom prst="rect">
            <a:avLst/>
          </a:prstGeom>
        </p:spPr>
      </p:pic>
    </p:spTree>
    <p:extLst>
      <p:ext uri="{BB962C8B-B14F-4D97-AF65-F5344CB8AC3E}">
        <p14:creationId xmlns:p14="http://schemas.microsoft.com/office/powerpoint/2010/main" val="5876869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2" presetClass="entr" presetSubtype="1"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up)">
                                      <p:cBhvr>
                                        <p:cTn id="15" dur="500"/>
                                        <p:tgtEl>
                                          <p:spTgt spid="43"/>
                                        </p:tgtEl>
                                      </p:cBhvr>
                                    </p:animEffect>
                                  </p:childTnLst>
                                </p:cTn>
                              </p:par>
                              <p:par>
                                <p:cTn id="16" presetID="22" presetClass="entr" presetSubtype="1"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wipe(up)">
                                      <p:cBhvr>
                                        <p:cTn id="18" dur="500"/>
                                        <p:tgtEl>
                                          <p:spTgt spid="44"/>
                                        </p:tgtEl>
                                      </p:cBhvr>
                                    </p:animEffect>
                                  </p:childTnLst>
                                </p:cTn>
                              </p:par>
                              <p:par>
                                <p:cTn id="19" presetID="2" presetClass="entr" presetSubtype="4"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1000" fill="hold"/>
                                        <p:tgtEl>
                                          <p:spTgt spid="5"/>
                                        </p:tgtEl>
                                        <p:attrNameLst>
                                          <p:attrName>ppt_w</p:attrName>
                                        </p:attrNameLst>
                                      </p:cBhvr>
                                      <p:tavLst>
                                        <p:tav tm="0">
                                          <p:val>
                                            <p:fltVal val="0"/>
                                          </p:val>
                                        </p:tav>
                                        <p:tav tm="100000">
                                          <p:val>
                                            <p:strVal val="#ppt_w"/>
                                          </p:val>
                                        </p:tav>
                                      </p:tavLst>
                                    </p:anim>
                                    <p:anim calcmode="lin" valueType="num">
                                      <p:cBhvr>
                                        <p:cTn id="37" dur="1000" fill="hold"/>
                                        <p:tgtEl>
                                          <p:spTgt spid="5"/>
                                        </p:tgtEl>
                                        <p:attrNameLst>
                                          <p:attrName>ppt_h</p:attrName>
                                        </p:attrNameLst>
                                      </p:cBhvr>
                                      <p:tavLst>
                                        <p:tav tm="0">
                                          <p:val>
                                            <p:fltVal val="0"/>
                                          </p:val>
                                        </p:tav>
                                        <p:tav tm="100000">
                                          <p:val>
                                            <p:strVal val="#ppt_h"/>
                                          </p:val>
                                        </p:tav>
                                      </p:tavLst>
                                    </p:anim>
                                    <p:anim calcmode="lin" valueType="num">
                                      <p:cBhvr>
                                        <p:cTn id="38" dur="1000" fill="hold"/>
                                        <p:tgtEl>
                                          <p:spTgt spid="5"/>
                                        </p:tgtEl>
                                        <p:attrNameLst>
                                          <p:attrName>style.rotation</p:attrName>
                                        </p:attrNameLst>
                                      </p:cBhvr>
                                      <p:tavLst>
                                        <p:tav tm="0">
                                          <p:val>
                                            <p:fltVal val="90"/>
                                          </p:val>
                                        </p:tav>
                                        <p:tav tm="100000">
                                          <p:val>
                                            <p:fltVal val="0"/>
                                          </p:val>
                                        </p:tav>
                                      </p:tavLst>
                                    </p:anim>
                                    <p:animEffect transition="in" filter="fade">
                                      <p:cBhvr>
                                        <p:cTn id="39" dur="1000"/>
                                        <p:tgtEl>
                                          <p:spTgt spid="5"/>
                                        </p:tgtEl>
                                      </p:cBhvr>
                                    </p:animEffect>
                                  </p:childTnLst>
                                </p:cTn>
                              </p:par>
                              <p:par>
                                <p:cTn id="40" presetID="2" presetClass="entr" presetSubtype="8"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0-#ppt_w/2"/>
                                          </p:val>
                                        </p:tav>
                                        <p:tav tm="100000">
                                          <p:val>
                                            <p:strVal val="#ppt_x"/>
                                          </p:val>
                                        </p:tav>
                                      </p:tavLst>
                                    </p:anim>
                                    <p:anim calcmode="lin" valueType="num">
                                      <p:cBhvr additive="base">
                                        <p:cTn id="43" dur="500" fill="hold"/>
                                        <p:tgtEl>
                                          <p:spTgt spid="15"/>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0-#ppt_w/2"/>
                                          </p:val>
                                        </p:tav>
                                        <p:tav tm="100000">
                                          <p:val>
                                            <p:strVal val="#ppt_x"/>
                                          </p:val>
                                        </p:tav>
                                      </p:tavLst>
                                    </p:anim>
                                    <p:anim calcmode="lin" valueType="num">
                                      <p:cBhvr additive="base">
                                        <p:cTn id="47" dur="500" fill="hold"/>
                                        <p:tgtEl>
                                          <p:spTgt spid="21"/>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6000"/>
            <a:lum/>
          </a:blip>
          <a:srcRect/>
          <a:stretch>
            <a:fillRect/>
          </a:stretch>
        </a:blipFill>
        <a:effectLst/>
      </p:bgPr>
    </p:bg>
    <p:spTree>
      <p:nvGrpSpPr>
        <p:cNvPr id="1" name=""/>
        <p:cNvGrpSpPr/>
        <p:nvPr/>
      </p:nvGrpSpPr>
      <p:grpSpPr>
        <a:xfrm>
          <a:off x="0" y="0"/>
          <a:ext cx="0" cy="0"/>
          <a:chOff x="0" y="0"/>
          <a:chExt cx="0" cy="0"/>
        </a:xfrm>
      </p:grpSpPr>
      <p:grpSp>
        <p:nvGrpSpPr>
          <p:cNvPr id="18" name="组合 17"/>
          <p:cNvGrpSpPr/>
          <p:nvPr/>
        </p:nvGrpSpPr>
        <p:grpSpPr>
          <a:xfrm>
            <a:off x="333805" y="4700511"/>
            <a:ext cx="11769062" cy="2518694"/>
            <a:chOff x="-478046" y="4885815"/>
            <a:chExt cx="11769062" cy="2518694"/>
          </a:xfrm>
        </p:grpSpPr>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046" y="4885815"/>
              <a:ext cx="4657672" cy="2328836"/>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3344" y="5075673"/>
              <a:ext cx="4657672" cy="2328836"/>
            </a:xfrm>
            <a:prstGeom prst="rect">
              <a:avLst/>
            </a:prstGeom>
          </p:spPr>
        </p:pic>
      </p:grpSp>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12780" t="9771" r="21277" b="16111"/>
          <a:stretch/>
        </p:blipFill>
        <p:spPr>
          <a:xfrm>
            <a:off x="9321145" y="4912296"/>
            <a:ext cx="1692752" cy="1902602"/>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671545" y="-21498"/>
            <a:ext cx="1582220" cy="3089984"/>
          </a:xfrm>
          <a:prstGeom prst="rect">
            <a:avLst/>
          </a:prstGeom>
        </p:spPr>
      </p:pic>
      <p:pic>
        <p:nvPicPr>
          <p:cNvPr id="43" name="图片 4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470" y="0"/>
            <a:ext cx="2550722" cy="2550722"/>
          </a:xfrm>
          <a:prstGeom prst="rect">
            <a:avLst/>
          </a:prstGeom>
        </p:spPr>
      </p:pic>
      <p:sp>
        <p:nvSpPr>
          <p:cNvPr id="27" name="矩形 26">
            <a:extLst>
              <a:ext uri="{FF2B5EF4-FFF2-40B4-BE49-F238E27FC236}">
                <a16:creationId xmlns:a16="http://schemas.microsoft.com/office/drawing/2014/main" id="{18D4D341-C134-491E-83C8-CB70C8DB82B8}"/>
              </a:ext>
            </a:extLst>
          </p:cNvPr>
          <p:cNvSpPr/>
          <p:nvPr/>
        </p:nvSpPr>
        <p:spPr>
          <a:xfrm>
            <a:off x="5185452" y="2042858"/>
            <a:ext cx="4688250" cy="3170099"/>
          </a:xfrm>
          <a:prstGeom prst="rect">
            <a:avLst/>
          </a:prstGeom>
        </p:spPr>
        <p:txBody>
          <a:bodyPr wrap="square">
            <a:spAutoFit/>
          </a:bodyPr>
          <a:lstStyle/>
          <a:p>
            <a:pPr>
              <a:lnSpc>
                <a:spcPct val="250000"/>
              </a:lnSpc>
            </a:pPr>
            <a:r>
              <a:rPr lang="zh-CN" altLang="en-US" sz="1600" dirty="0">
                <a:solidFill>
                  <a:schemeClr val="accent6">
                    <a:lumMod val="50000"/>
                  </a:schemeClr>
                </a:solidFill>
                <a:latin typeface="DengXian" panose="02010600030101010101" pitchFamily="2" charset="-122"/>
                <a:ea typeface="DengXian" panose="02010600030101010101" pitchFamily="2" charset="-122"/>
                <a:sym typeface="DengXian" panose="02010600030101010101" pitchFamily="2" charset="-122"/>
              </a:rPr>
              <a:t>清明节，中国“时年八节”之一，在仲春与暮春之交，即冬至后的第</a:t>
            </a:r>
            <a:r>
              <a:rPr lang="en-US" altLang="zh-CN" sz="1600" dirty="0">
                <a:solidFill>
                  <a:schemeClr val="accent6">
                    <a:lumMod val="50000"/>
                  </a:schemeClr>
                </a:solidFill>
                <a:latin typeface="DengXian" panose="02010600030101010101" pitchFamily="2" charset="-122"/>
                <a:ea typeface="DengXian" panose="02010600030101010101" pitchFamily="2" charset="-122"/>
                <a:sym typeface="DengXian" panose="02010600030101010101" pitchFamily="2" charset="-122"/>
              </a:rPr>
              <a:t>108</a:t>
            </a:r>
            <a:r>
              <a:rPr lang="zh-CN" altLang="en-US" sz="1600" dirty="0">
                <a:solidFill>
                  <a:schemeClr val="accent6">
                    <a:lumMod val="50000"/>
                  </a:schemeClr>
                </a:solidFill>
                <a:latin typeface="DengXian" panose="02010600030101010101" pitchFamily="2" charset="-122"/>
                <a:ea typeface="DengXian" panose="02010600030101010101" pitchFamily="2" charset="-122"/>
                <a:sym typeface="DengXian" panose="02010600030101010101" pitchFamily="2" charset="-122"/>
              </a:rPr>
              <a:t>天，通常为</a:t>
            </a:r>
            <a:r>
              <a:rPr lang="en-US" altLang="zh-CN" sz="1600" dirty="0">
                <a:solidFill>
                  <a:schemeClr val="accent6">
                    <a:lumMod val="50000"/>
                  </a:schemeClr>
                </a:solidFill>
                <a:latin typeface="DengXian" panose="02010600030101010101" pitchFamily="2" charset="-122"/>
                <a:ea typeface="DengXian" panose="02010600030101010101" pitchFamily="2" charset="-122"/>
                <a:sym typeface="DengXian" panose="02010600030101010101" pitchFamily="2" charset="-122"/>
              </a:rPr>
              <a:t>4</a:t>
            </a:r>
            <a:r>
              <a:rPr lang="zh-CN" altLang="en-US" sz="1600" dirty="0">
                <a:solidFill>
                  <a:schemeClr val="accent6">
                    <a:lumMod val="50000"/>
                  </a:schemeClr>
                </a:solidFill>
                <a:latin typeface="DengXian" panose="02010600030101010101" pitchFamily="2" charset="-122"/>
                <a:ea typeface="DengXian" panose="02010600030101010101" pitchFamily="2" charset="-122"/>
                <a:sym typeface="DengXian" panose="02010600030101010101" pitchFamily="2" charset="-122"/>
              </a:rPr>
              <a:t>月</a:t>
            </a:r>
            <a:r>
              <a:rPr lang="en-US" altLang="zh-CN" sz="1600" dirty="0">
                <a:solidFill>
                  <a:schemeClr val="accent6">
                    <a:lumMod val="50000"/>
                  </a:schemeClr>
                </a:solidFill>
                <a:latin typeface="DengXian" panose="02010600030101010101" pitchFamily="2" charset="-122"/>
                <a:ea typeface="DengXian" panose="02010600030101010101" pitchFamily="2" charset="-122"/>
                <a:sym typeface="DengXian" panose="02010600030101010101" pitchFamily="2" charset="-122"/>
              </a:rPr>
              <a:t>4</a:t>
            </a:r>
            <a:r>
              <a:rPr lang="zh-CN" altLang="en-US" sz="1600" dirty="0">
                <a:solidFill>
                  <a:schemeClr val="accent6">
                    <a:lumMod val="50000"/>
                  </a:schemeClr>
                </a:solidFill>
                <a:latin typeface="DengXian" panose="02010600030101010101" pitchFamily="2" charset="-122"/>
                <a:ea typeface="DengXian" panose="02010600030101010101" pitchFamily="2" charset="-122"/>
                <a:sym typeface="DengXian" panose="02010600030101010101" pitchFamily="2" charset="-122"/>
              </a:rPr>
              <a:t>日</a:t>
            </a:r>
            <a:r>
              <a:rPr lang="en-US" altLang="zh-CN" sz="1600" dirty="0">
                <a:solidFill>
                  <a:schemeClr val="accent6">
                    <a:lumMod val="50000"/>
                  </a:schemeClr>
                </a:solidFill>
                <a:latin typeface="DengXian" panose="02010600030101010101" pitchFamily="2" charset="-122"/>
                <a:ea typeface="DengXian" panose="02010600030101010101" pitchFamily="2" charset="-122"/>
                <a:sym typeface="DengXian" panose="02010600030101010101" pitchFamily="2" charset="-122"/>
              </a:rPr>
              <a:t>—6</a:t>
            </a:r>
            <a:r>
              <a:rPr lang="zh-CN" altLang="en-US" sz="1600" dirty="0">
                <a:solidFill>
                  <a:schemeClr val="accent6">
                    <a:lumMod val="50000"/>
                  </a:schemeClr>
                </a:solidFill>
                <a:latin typeface="DengXian" panose="02010600030101010101" pitchFamily="2" charset="-122"/>
                <a:ea typeface="DengXian" panose="02010600030101010101" pitchFamily="2" charset="-122"/>
                <a:sym typeface="DengXian" panose="02010600030101010101" pitchFamily="2" charset="-122"/>
              </a:rPr>
              <a:t>日之中的一天，是祭祖和扫墓的日子，为中国传统节日。自</a:t>
            </a:r>
            <a:r>
              <a:rPr lang="en-US" altLang="zh-CN" sz="1600" dirty="0">
                <a:solidFill>
                  <a:schemeClr val="accent6">
                    <a:lumMod val="50000"/>
                  </a:schemeClr>
                </a:solidFill>
                <a:latin typeface="DengXian" panose="02010600030101010101" pitchFamily="2" charset="-122"/>
                <a:ea typeface="DengXian" panose="02010600030101010101" pitchFamily="2" charset="-122"/>
                <a:sym typeface="DengXian" panose="02010600030101010101" pitchFamily="2" charset="-122"/>
              </a:rPr>
              <a:t>2008</a:t>
            </a:r>
            <a:r>
              <a:rPr lang="zh-CN" altLang="en-US" sz="1600" dirty="0">
                <a:solidFill>
                  <a:schemeClr val="accent6">
                    <a:lumMod val="50000"/>
                  </a:schemeClr>
                </a:solidFill>
                <a:latin typeface="DengXian" panose="02010600030101010101" pitchFamily="2" charset="-122"/>
                <a:ea typeface="DengXian" panose="02010600030101010101" pitchFamily="2" charset="-122"/>
                <a:sym typeface="DengXian" panose="02010600030101010101" pitchFamily="2" charset="-122"/>
              </a:rPr>
              <a:t>年起，清明节与端午节、中秋节一样成为国家法定假日后，也成了一年中重要的“小长假”</a:t>
            </a:r>
            <a:endParaRPr lang="zh-CN" altLang="en-US" sz="1600" b="0" i="0" dirty="0">
              <a:solidFill>
                <a:schemeClr val="accent6">
                  <a:lumMod val="50000"/>
                </a:schemeClr>
              </a:solidFill>
              <a:effectLst/>
              <a:latin typeface="DengXian" panose="02010600030101010101" pitchFamily="2" charset="-122"/>
              <a:ea typeface="DengXian" panose="02010600030101010101" pitchFamily="2" charset="-122"/>
              <a:sym typeface="DengXian" panose="02010600030101010101" pitchFamily="2" charset="-122"/>
            </a:endParaRPr>
          </a:p>
        </p:txBody>
      </p:sp>
      <p:sp>
        <p:nvSpPr>
          <p:cNvPr id="29" name="矩形 28">
            <a:extLst>
              <a:ext uri="{FF2B5EF4-FFF2-40B4-BE49-F238E27FC236}">
                <a16:creationId xmlns:a16="http://schemas.microsoft.com/office/drawing/2014/main" id="{6CA4DF23-29CF-478E-9947-48542E07F16C}"/>
              </a:ext>
            </a:extLst>
          </p:cNvPr>
          <p:cNvSpPr/>
          <p:nvPr/>
        </p:nvSpPr>
        <p:spPr>
          <a:xfrm>
            <a:off x="3196073" y="590625"/>
            <a:ext cx="1869415" cy="584775"/>
          </a:xfrm>
          <a:prstGeom prst="rect">
            <a:avLst/>
          </a:prstGeom>
        </p:spPr>
        <p:txBody>
          <a:bodyPr wrap="square">
            <a:spAutoFit/>
          </a:bodyPr>
          <a:lstStyle/>
          <a:p>
            <a:pPr algn="ctr"/>
            <a:r>
              <a:rPr lang="zh-CN" altLang="en-US" sz="3200" b="1"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rPr>
              <a:t>起源源流</a:t>
            </a:r>
          </a:p>
        </p:txBody>
      </p:sp>
      <p:grpSp>
        <p:nvGrpSpPr>
          <p:cNvPr id="37" name="组合 36"/>
          <p:cNvGrpSpPr/>
          <p:nvPr/>
        </p:nvGrpSpPr>
        <p:grpSpPr>
          <a:xfrm>
            <a:off x="1740627" y="-21498"/>
            <a:ext cx="1623493" cy="1623493"/>
            <a:chOff x="4469082" y="479181"/>
            <a:chExt cx="3063096" cy="3063096"/>
          </a:xfrm>
        </p:grpSpPr>
        <p:pic>
          <p:nvPicPr>
            <p:cNvPr id="38" name="图片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69082" y="479181"/>
              <a:ext cx="3063096" cy="3063096"/>
            </a:xfrm>
            <a:prstGeom prst="rect">
              <a:avLst/>
            </a:prstGeom>
          </p:spPr>
        </p:pic>
        <p:grpSp>
          <p:nvGrpSpPr>
            <p:cNvPr id="39" name="组合 38"/>
            <p:cNvGrpSpPr/>
            <p:nvPr/>
          </p:nvGrpSpPr>
          <p:grpSpPr>
            <a:xfrm>
              <a:off x="5641642" y="1635476"/>
              <a:ext cx="770819" cy="770818"/>
              <a:chOff x="5464352" y="1742175"/>
              <a:chExt cx="554630" cy="554630"/>
            </a:xfrm>
          </p:grpSpPr>
          <p:sp>
            <p:nvSpPr>
              <p:cNvPr id="40" name="椭圆 39">
                <a:extLst>
                  <a:ext uri="{FF2B5EF4-FFF2-40B4-BE49-F238E27FC236}">
                    <a16:creationId xmlns:a16="http://schemas.microsoft.com/office/drawing/2014/main" id="{018BF130-2E66-4D1A-9828-944FBAACB1D8}"/>
                  </a:ext>
                </a:extLst>
              </p:cNvPr>
              <p:cNvSpPr/>
              <p:nvPr/>
            </p:nvSpPr>
            <p:spPr>
              <a:xfrm>
                <a:off x="5464352" y="1742175"/>
                <a:ext cx="554630" cy="55463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a:solidFill>
                    <a:srgbClr val="3C9E48"/>
                  </a:solidFill>
                  <a:latin typeface="DengXian" panose="02010600030101010101" pitchFamily="2" charset="-122"/>
                  <a:ea typeface="DengXian" panose="02010600030101010101" pitchFamily="2" charset="-122"/>
                  <a:sym typeface="DengXian" panose="02010600030101010101" pitchFamily="2" charset="-122"/>
                </a:endParaRPr>
              </a:p>
            </p:txBody>
          </p:sp>
          <p:sp>
            <p:nvSpPr>
              <p:cNvPr id="41" name="TextBox 28">
                <a:extLst>
                  <a:ext uri="{FF2B5EF4-FFF2-40B4-BE49-F238E27FC236}">
                    <a16:creationId xmlns:a16="http://schemas.microsoft.com/office/drawing/2014/main" id="{B502F584-1EBF-4CF4-8860-E32D6FC9A2D4}"/>
                  </a:ext>
                </a:extLst>
              </p:cNvPr>
              <p:cNvSpPr txBox="1"/>
              <p:nvPr/>
            </p:nvSpPr>
            <p:spPr>
              <a:xfrm>
                <a:off x="5483780" y="1842769"/>
                <a:ext cx="481372" cy="376045"/>
              </a:xfrm>
              <a:prstGeom prst="rect">
                <a:avLst/>
              </a:prstGeom>
              <a:noFill/>
            </p:spPr>
            <p:txBody>
              <a:bodyPr wrap="none" rtlCol="0">
                <a:spAutoFit/>
              </a:bodyPr>
              <a:lstStyle/>
              <a:p>
                <a:r>
                  <a:rPr lang="en-US" altLang="zh-CN" sz="1200" b="1" dirty="0">
                    <a:solidFill>
                      <a:schemeClr val="bg1"/>
                    </a:solidFill>
                    <a:latin typeface="DengXian" panose="02010600030101010101" pitchFamily="2" charset="-122"/>
                    <a:ea typeface="DengXian" panose="02010600030101010101" pitchFamily="2" charset="-122"/>
                    <a:sym typeface="DengXian" panose="02010600030101010101" pitchFamily="2" charset="-122"/>
                  </a:rPr>
                  <a:t>01</a:t>
                </a:r>
                <a:endParaRPr lang="zh-CN" altLang="en-US" sz="1200" b="1" dirty="0">
                  <a:solidFill>
                    <a:schemeClr val="bg1"/>
                  </a:solidFill>
                  <a:latin typeface="DengXian" panose="02010600030101010101" pitchFamily="2" charset="-122"/>
                  <a:ea typeface="DengXian" panose="02010600030101010101" pitchFamily="2" charset="-122"/>
                  <a:sym typeface="DengXian" panose="02010600030101010101" pitchFamily="2" charset="-122"/>
                </a:endParaRPr>
              </a:p>
            </p:txBody>
          </p:sp>
        </p:grpSp>
      </p:grpSp>
      <p:pic>
        <p:nvPicPr>
          <p:cNvPr id="44" name="内容占位符 64"/>
          <p:cNvPicPr>
            <a:picLocks noGrp="1" noChangeAspect="1"/>
          </p:cNvPicPr>
          <p:nvPr/>
        </p:nvPicPr>
        <p:blipFill>
          <a:blip r:embed="rId9" cstate="hqprint"/>
          <a:stretch>
            <a:fillRect/>
          </a:stretch>
        </p:blipFill>
        <p:spPr>
          <a:xfrm>
            <a:off x="1985570" y="1406121"/>
            <a:ext cx="2929660" cy="4101525"/>
          </a:xfrm>
          <a:prstGeom prst="rect">
            <a:avLst/>
          </a:prstGeom>
          <a:ln>
            <a:noFill/>
          </a:ln>
        </p:spPr>
      </p:pic>
      <p:pic>
        <p:nvPicPr>
          <p:cNvPr id="19" name="图片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3805" y="4598892"/>
            <a:ext cx="2157489" cy="2157489"/>
          </a:xfrm>
          <a:prstGeom prst="rect">
            <a:avLst/>
          </a:prstGeom>
        </p:spPr>
      </p:pic>
    </p:spTree>
    <p:extLst>
      <p:ext uri="{BB962C8B-B14F-4D97-AF65-F5344CB8AC3E}">
        <p14:creationId xmlns:p14="http://schemas.microsoft.com/office/powerpoint/2010/main" val="3251126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7"/>
                                        </p:tgtEl>
                                        <p:attrNameLst>
                                          <p:attrName>ppt_y</p:attrName>
                                        </p:attrNameLst>
                                      </p:cBhvr>
                                      <p:tavLst>
                                        <p:tav tm="0">
                                          <p:val>
                                            <p:strVal val="#ppt_y"/>
                                          </p:val>
                                        </p:tav>
                                        <p:tav tm="100000">
                                          <p:val>
                                            <p:strVal val="#ppt_y"/>
                                          </p:val>
                                        </p:tav>
                                      </p:tavLst>
                                    </p:anim>
                                    <p:anim calcmode="lin" valueType="num">
                                      <p:cBhvr>
                                        <p:cTn id="9"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7"/>
                                        </p:tgtEl>
                                      </p:cBhvr>
                                    </p:animEffect>
                                  </p:childTnLst>
                                </p:cTn>
                              </p:par>
                              <p:par>
                                <p:cTn id="12" presetID="53" presetClass="entr" presetSubtype="16" fill="hold" nodeType="withEffect">
                                  <p:stCondLst>
                                    <p:cond delay="0"/>
                                  </p:stCondLst>
                                  <p:childTnLst>
                                    <p:set>
                                      <p:cBhvr>
                                        <p:cTn id="13" dur="1" fill="hold">
                                          <p:stCondLst>
                                            <p:cond delay="0"/>
                                          </p:stCondLst>
                                        </p:cTn>
                                        <p:tgtEl>
                                          <p:spTgt spid="44"/>
                                        </p:tgtEl>
                                        <p:attrNameLst>
                                          <p:attrName>style.visibility</p:attrName>
                                        </p:attrNameLst>
                                      </p:cBhvr>
                                      <p:to>
                                        <p:strVal val="visible"/>
                                      </p:to>
                                    </p:set>
                                    <p:anim calcmode="lin" valueType="num">
                                      <p:cBhvr>
                                        <p:cTn id="14" dur="500" fill="hold"/>
                                        <p:tgtEl>
                                          <p:spTgt spid="44"/>
                                        </p:tgtEl>
                                        <p:attrNameLst>
                                          <p:attrName>ppt_w</p:attrName>
                                        </p:attrNameLst>
                                      </p:cBhvr>
                                      <p:tavLst>
                                        <p:tav tm="0">
                                          <p:val>
                                            <p:fltVal val="0"/>
                                          </p:val>
                                        </p:tav>
                                        <p:tav tm="100000">
                                          <p:val>
                                            <p:strVal val="#ppt_w"/>
                                          </p:val>
                                        </p:tav>
                                      </p:tavLst>
                                    </p:anim>
                                    <p:anim calcmode="lin" valueType="num">
                                      <p:cBhvr>
                                        <p:cTn id="15" dur="500" fill="hold"/>
                                        <p:tgtEl>
                                          <p:spTgt spid="44"/>
                                        </p:tgtEl>
                                        <p:attrNameLst>
                                          <p:attrName>ppt_h</p:attrName>
                                        </p:attrNameLst>
                                      </p:cBhvr>
                                      <p:tavLst>
                                        <p:tav tm="0">
                                          <p:val>
                                            <p:fltVal val="0"/>
                                          </p:val>
                                        </p:tav>
                                        <p:tav tm="100000">
                                          <p:val>
                                            <p:strVal val="#ppt_h"/>
                                          </p:val>
                                        </p:tav>
                                      </p:tavLst>
                                    </p:anim>
                                    <p:animEffect transition="in" filter="fade">
                                      <p:cBhvr>
                                        <p:cTn id="1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6000"/>
            <a:lum/>
          </a:blip>
          <a:srcRect/>
          <a:stretch>
            <a:fillRect/>
          </a:stretch>
        </a:blipFill>
        <a:effectLst/>
      </p:bgPr>
    </p:bg>
    <p:spTree>
      <p:nvGrpSpPr>
        <p:cNvPr id="1" name=""/>
        <p:cNvGrpSpPr/>
        <p:nvPr/>
      </p:nvGrpSpPr>
      <p:grpSpPr>
        <a:xfrm>
          <a:off x="0" y="0"/>
          <a:ext cx="0" cy="0"/>
          <a:chOff x="0" y="0"/>
          <a:chExt cx="0" cy="0"/>
        </a:xfrm>
      </p:grpSpPr>
      <p:grpSp>
        <p:nvGrpSpPr>
          <p:cNvPr id="18" name="组合 17"/>
          <p:cNvGrpSpPr/>
          <p:nvPr/>
        </p:nvGrpSpPr>
        <p:grpSpPr>
          <a:xfrm>
            <a:off x="333805" y="4700511"/>
            <a:ext cx="11769062" cy="2518694"/>
            <a:chOff x="-478046" y="4885815"/>
            <a:chExt cx="11769062" cy="2518694"/>
          </a:xfrm>
        </p:grpSpPr>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046" y="4885815"/>
              <a:ext cx="4657672" cy="2328836"/>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3344" y="5075673"/>
              <a:ext cx="4657672" cy="2328836"/>
            </a:xfrm>
            <a:prstGeom prst="rect">
              <a:avLst/>
            </a:prstGeom>
          </p:spPr>
        </p:pic>
      </p:grpSp>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12780" t="9771" r="21277" b="16111"/>
          <a:stretch/>
        </p:blipFill>
        <p:spPr>
          <a:xfrm>
            <a:off x="113851" y="5011890"/>
            <a:ext cx="1642491" cy="1846110"/>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671545" y="-21498"/>
            <a:ext cx="1582220" cy="3089984"/>
          </a:xfrm>
          <a:prstGeom prst="rect">
            <a:avLst/>
          </a:prstGeom>
        </p:spPr>
      </p:pic>
      <p:pic>
        <p:nvPicPr>
          <p:cNvPr id="43" name="图片 4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470" y="0"/>
            <a:ext cx="2550722" cy="2550722"/>
          </a:xfrm>
          <a:prstGeom prst="rect">
            <a:avLst/>
          </a:prstGeom>
        </p:spPr>
      </p:pic>
      <p:sp>
        <p:nvSpPr>
          <p:cNvPr id="29" name="矩形 28">
            <a:extLst>
              <a:ext uri="{FF2B5EF4-FFF2-40B4-BE49-F238E27FC236}">
                <a16:creationId xmlns:a16="http://schemas.microsoft.com/office/drawing/2014/main" id="{6CA4DF23-29CF-478E-9947-48542E07F16C}"/>
              </a:ext>
            </a:extLst>
          </p:cNvPr>
          <p:cNvSpPr/>
          <p:nvPr/>
        </p:nvSpPr>
        <p:spPr>
          <a:xfrm>
            <a:off x="3208749" y="558431"/>
            <a:ext cx="1869415" cy="584775"/>
          </a:xfrm>
          <a:prstGeom prst="rect">
            <a:avLst/>
          </a:prstGeom>
        </p:spPr>
        <p:txBody>
          <a:bodyPr wrap="square">
            <a:spAutoFit/>
          </a:bodyPr>
          <a:lstStyle/>
          <a:p>
            <a:pPr algn="ctr"/>
            <a:r>
              <a:rPr lang="zh-CN" altLang="en-US" sz="3200" b="1" i="0" dirty="0">
                <a:solidFill>
                  <a:schemeClr val="accent6">
                    <a:lumMod val="75000"/>
                  </a:schemeClr>
                </a:solidFill>
                <a:effectLst/>
                <a:latin typeface="DengXian" panose="02010600030101010101" pitchFamily="2" charset="-122"/>
                <a:ea typeface="DengXian" panose="02010600030101010101" pitchFamily="2" charset="-122"/>
                <a:sym typeface="DengXian" panose="02010600030101010101" pitchFamily="2" charset="-122"/>
              </a:rPr>
              <a:t>起源源流</a:t>
            </a:r>
          </a:p>
        </p:txBody>
      </p:sp>
      <p:grpSp>
        <p:nvGrpSpPr>
          <p:cNvPr id="37" name="组合 36"/>
          <p:cNvGrpSpPr/>
          <p:nvPr/>
        </p:nvGrpSpPr>
        <p:grpSpPr>
          <a:xfrm>
            <a:off x="1740627" y="-21498"/>
            <a:ext cx="1623493" cy="1623493"/>
            <a:chOff x="4469082" y="479181"/>
            <a:chExt cx="3063096" cy="3063096"/>
          </a:xfrm>
        </p:grpSpPr>
        <p:pic>
          <p:nvPicPr>
            <p:cNvPr id="38" name="图片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69082" y="479181"/>
              <a:ext cx="3063096" cy="3063096"/>
            </a:xfrm>
            <a:prstGeom prst="rect">
              <a:avLst/>
            </a:prstGeom>
          </p:spPr>
        </p:pic>
        <p:grpSp>
          <p:nvGrpSpPr>
            <p:cNvPr id="39" name="组合 38"/>
            <p:cNvGrpSpPr/>
            <p:nvPr/>
          </p:nvGrpSpPr>
          <p:grpSpPr>
            <a:xfrm>
              <a:off x="5641642" y="1635476"/>
              <a:ext cx="770819" cy="770818"/>
              <a:chOff x="5464352" y="1742175"/>
              <a:chExt cx="554630" cy="554630"/>
            </a:xfrm>
          </p:grpSpPr>
          <p:sp>
            <p:nvSpPr>
              <p:cNvPr id="40" name="椭圆 39">
                <a:extLst>
                  <a:ext uri="{FF2B5EF4-FFF2-40B4-BE49-F238E27FC236}">
                    <a16:creationId xmlns:a16="http://schemas.microsoft.com/office/drawing/2014/main" id="{018BF130-2E66-4D1A-9828-944FBAACB1D8}"/>
                  </a:ext>
                </a:extLst>
              </p:cNvPr>
              <p:cNvSpPr/>
              <p:nvPr/>
            </p:nvSpPr>
            <p:spPr>
              <a:xfrm>
                <a:off x="5464352" y="1742175"/>
                <a:ext cx="554630" cy="55463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a:solidFill>
                    <a:srgbClr val="3C9E48"/>
                  </a:solidFill>
                  <a:latin typeface="DengXian" panose="02010600030101010101" pitchFamily="2" charset="-122"/>
                  <a:ea typeface="DengXian" panose="02010600030101010101" pitchFamily="2" charset="-122"/>
                  <a:sym typeface="DengXian" panose="02010600030101010101" pitchFamily="2" charset="-122"/>
                </a:endParaRPr>
              </a:p>
            </p:txBody>
          </p:sp>
          <p:sp>
            <p:nvSpPr>
              <p:cNvPr id="41" name="TextBox 28">
                <a:extLst>
                  <a:ext uri="{FF2B5EF4-FFF2-40B4-BE49-F238E27FC236}">
                    <a16:creationId xmlns:a16="http://schemas.microsoft.com/office/drawing/2014/main" id="{B502F584-1EBF-4CF4-8860-E32D6FC9A2D4}"/>
                  </a:ext>
                </a:extLst>
              </p:cNvPr>
              <p:cNvSpPr txBox="1"/>
              <p:nvPr/>
            </p:nvSpPr>
            <p:spPr>
              <a:xfrm>
                <a:off x="5469832" y="1842769"/>
                <a:ext cx="481372" cy="376045"/>
              </a:xfrm>
              <a:prstGeom prst="rect">
                <a:avLst/>
              </a:prstGeom>
              <a:noFill/>
            </p:spPr>
            <p:txBody>
              <a:bodyPr wrap="none" rtlCol="0">
                <a:spAutoFit/>
              </a:bodyPr>
              <a:lstStyle/>
              <a:p>
                <a:r>
                  <a:rPr lang="en-US" altLang="zh-CN" sz="1200" b="1" dirty="0">
                    <a:solidFill>
                      <a:schemeClr val="bg1"/>
                    </a:solidFill>
                    <a:latin typeface="DengXian" panose="02010600030101010101" pitchFamily="2" charset="-122"/>
                    <a:ea typeface="DengXian" panose="02010600030101010101" pitchFamily="2" charset="-122"/>
                    <a:sym typeface="DengXian" panose="02010600030101010101" pitchFamily="2" charset="-122"/>
                  </a:rPr>
                  <a:t>01</a:t>
                </a:r>
                <a:endParaRPr lang="zh-CN" altLang="en-US" sz="1200" b="1" dirty="0">
                  <a:solidFill>
                    <a:schemeClr val="bg1"/>
                  </a:solidFill>
                  <a:latin typeface="DengXian" panose="02010600030101010101" pitchFamily="2" charset="-122"/>
                  <a:ea typeface="DengXian" panose="02010600030101010101" pitchFamily="2" charset="-122"/>
                  <a:sym typeface="DengXian" panose="02010600030101010101" pitchFamily="2" charset="-122"/>
                </a:endParaRPr>
              </a:p>
            </p:txBody>
          </p:sp>
        </p:grpSp>
      </p:grpSp>
      <p:sp>
        <p:nvSpPr>
          <p:cNvPr id="19" name="矩形 18"/>
          <p:cNvSpPr/>
          <p:nvPr/>
        </p:nvSpPr>
        <p:spPr>
          <a:xfrm>
            <a:off x="1503013" y="1523494"/>
            <a:ext cx="9114545" cy="1661993"/>
          </a:xfrm>
          <a:prstGeom prst="rect">
            <a:avLst/>
          </a:prstGeom>
        </p:spPr>
        <p:txBody>
          <a:bodyPr wrap="square">
            <a:spAutoFit/>
          </a:bodyPr>
          <a:lstStyle/>
          <a:p>
            <a:pPr>
              <a:lnSpc>
                <a:spcPct val="150000"/>
              </a:lnSpc>
            </a:pPr>
            <a:r>
              <a:rPr lang="zh-CN" altLang="en-US" sz="1600" dirty="0">
                <a:solidFill>
                  <a:schemeClr val="accent6">
                    <a:lumMod val="50000"/>
                  </a:schemeClr>
                </a:solidFill>
                <a:latin typeface="DengXian" panose="02010600030101010101" pitchFamily="2" charset="-122"/>
                <a:ea typeface="DengXian" panose="02010600030101010101" pitchFamily="2" charset="-122"/>
                <a:sym typeface="DengXian" panose="02010600030101010101" pitchFamily="2" charset="-122"/>
              </a:rPr>
              <a:t>清明节是我国民间重要的传统节日，是重要的八个节日：</a:t>
            </a:r>
            <a:r>
              <a:rPr lang="zh-CN" altLang="en-US" b="1" dirty="0">
                <a:solidFill>
                  <a:schemeClr val="accent6">
                    <a:lumMod val="50000"/>
                  </a:schemeClr>
                </a:solidFill>
                <a:latin typeface="DengXian" panose="02010600030101010101" pitchFamily="2" charset="-122"/>
                <a:ea typeface="DengXian" panose="02010600030101010101" pitchFamily="2" charset="-122"/>
                <a:sym typeface="DengXian" panose="02010600030101010101" pitchFamily="2" charset="-122"/>
              </a:rPr>
              <a:t>上元、清明、立夏、端午、中元、中秋、冬至和除夕之一。</a:t>
            </a:r>
            <a:r>
              <a:rPr lang="zh-CN" altLang="en-US" sz="1600" dirty="0">
                <a:solidFill>
                  <a:schemeClr val="accent6">
                    <a:lumMod val="50000"/>
                  </a:schemeClr>
                </a:solidFill>
                <a:latin typeface="DengXian" panose="02010600030101010101" pitchFamily="2" charset="-122"/>
                <a:ea typeface="DengXian" panose="02010600030101010101" pitchFamily="2" charset="-122"/>
                <a:sym typeface="DengXian" panose="02010600030101010101" pitchFamily="2" charset="-122"/>
              </a:rPr>
              <a:t>一般是在 公历的四月五日</a:t>
            </a:r>
            <a:r>
              <a:rPr lang="en-US" altLang="zh-CN" sz="1600" dirty="0">
                <a:solidFill>
                  <a:schemeClr val="accent6">
                    <a:lumMod val="50000"/>
                  </a:schemeClr>
                </a:solidFill>
                <a:latin typeface="DengXian" panose="02010600030101010101" pitchFamily="2" charset="-122"/>
                <a:ea typeface="DengXian" panose="02010600030101010101" pitchFamily="2" charset="-122"/>
                <a:sym typeface="DengXian" panose="02010600030101010101" pitchFamily="2" charset="-122"/>
              </a:rPr>
              <a:t>,</a:t>
            </a:r>
            <a:r>
              <a:rPr lang="zh-CN" altLang="en-US" sz="1600" dirty="0">
                <a:solidFill>
                  <a:schemeClr val="accent6">
                    <a:lumMod val="50000"/>
                  </a:schemeClr>
                </a:solidFill>
                <a:latin typeface="DengXian" panose="02010600030101010101" pitchFamily="2" charset="-122"/>
                <a:ea typeface="DengXian" panose="02010600030101010101" pitchFamily="2" charset="-122"/>
                <a:sym typeface="DengXian" panose="02010600030101010101" pitchFamily="2" charset="-122"/>
              </a:rPr>
              <a:t>但其节期很长，有十日前八日后及十日前十日后两种说法</a:t>
            </a:r>
            <a:r>
              <a:rPr lang="en-US" altLang="zh-CN" sz="1600" dirty="0">
                <a:solidFill>
                  <a:schemeClr val="accent6">
                    <a:lumMod val="50000"/>
                  </a:schemeClr>
                </a:solidFill>
                <a:latin typeface="DengXian" panose="02010600030101010101" pitchFamily="2" charset="-122"/>
                <a:ea typeface="DengXian" panose="02010600030101010101" pitchFamily="2" charset="-122"/>
                <a:sym typeface="DengXian" panose="02010600030101010101" pitchFamily="2" charset="-122"/>
              </a:rPr>
              <a:t>,</a:t>
            </a:r>
            <a:r>
              <a:rPr lang="zh-CN" altLang="en-US" sz="1600" dirty="0">
                <a:solidFill>
                  <a:schemeClr val="accent6">
                    <a:lumMod val="50000"/>
                  </a:schemeClr>
                </a:solidFill>
                <a:latin typeface="DengXian" panose="02010600030101010101" pitchFamily="2" charset="-122"/>
                <a:ea typeface="DengXian" panose="02010600030101010101" pitchFamily="2" charset="-122"/>
                <a:sym typeface="DengXian" panose="02010600030101010101" pitchFamily="2" charset="-122"/>
              </a:rPr>
              <a:t>这近二十天内均属清明节。清明节的起源，据传始于古代帝王将相“墓祭”之礼，后来民间亦相仿效，于此日祭祖扫墓，历代沿袭而成为中华民族一种固定的风俗。</a:t>
            </a:r>
          </a:p>
        </p:txBody>
      </p:sp>
      <p:sp>
        <p:nvSpPr>
          <p:cNvPr id="20" name="矩形 19"/>
          <p:cNvSpPr/>
          <p:nvPr/>
        </p:nvSpPr>
        <p:spPr>
          <a:xfrm>
            <a:off x="1503013" y="3200732"/>
            <a:ext cx="5342856" cy="1938992"/>
          </a:xfrm>
          <a:prstGeom prst="rect">
            <a:avLst/>
          </a:prstGeom>
        </p:spPr>
        <p:txBody>
          <a:bodyPr wrap="square">
            <a:spAutoFit/>
          </a:bodyPr>
          <a:lstStyle/>
          <a:p>
            <a:pPr>
              <a:lnSpc>
                <a:spcPct val="150000"/>
              </a:lnSpc>
            </a:pPr>
            <a:r>
              <a:rPr lang="zh-CN" altLang="en-US" sz="1600" dirty="0">
                <a:solidFill>
                  <a:schemeClr val="accent6">
                    <a:lumMod val="50000"/>
                  </a:schemeClr>
                </a:solidFill>
                <a:latin typeface="DengXian" panose="02010600030101010101" pitchFamily="2" charset="-122"/>
                <a:ea typeface="DengXian" panose="02010600030101010101" pitchFamily="2" charset="-122"/>
                <a:sym typeface="DengXian" panose="02010600030101010101" pitchFamily="2" charset="-122"/>
              </a:rPr>
              <a:t>相传大禹治水后，人们就用“清明”之语庆贺水患已除，天下太平。此时春暖花开，万物复苏，天清地明，正是春游踏青的好时节。踏青早在唐代就已开始，历代承袭成为习惯。踏青除了欣赏大自然的湖光山色、春光美景之外，还开展各种文娱活动，增添生活情趣。</a:t>
            </a:r>
          </a:p>
        </p:txBody>
      </p:sp>
      <p:pic>
        <p:nvPicPr>
          <p:cNvPr id="21" name="图片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55557" y="3277791"/>
            <a:ext cx="1580115" cy="1580115"/>
          </a:xfrm>
          <a:prstGeom prst="rect">
            <a:avLst/>
          </a:prstGeom>
        </p:spPr>
      </p:pic>
      <p:pic>
        <p:nvPicPr>
          <p:cNvPr id="23" name="图片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45195" y="2942270"/>
            <a:ext cx="3632112" cy="3915481"/>
          </a:xfrm>
          <a:prstGeom prst="rect">
            <a:avLst/>
          </a:prstGeom>
        </p:spPr>
      </p:pic>
      <p:sp>
        <p:nvSpPr>
          <p:cNvPr id="5" name="矩形 4"/>
          <p:cNvSpPr/>
          <p:nvPr/>
        </p:nvSpPr>
        <p:spPr>
          <a:xfrm>
            <a:off x="7283973" y="4410733"/>
            <a:ext cx="492443" cy="1118255"/>
          </a:xfrm>
          <a:prstGeom prst="rect">
            <a:avLst/>
          </a:prstGeom>
          <a:solidFill>
            <a:schemeClr val="accent6">
              <a:lumMod val="75000"/>
              <a:alpha val="96000"/>
            </a:schemeClr>
          </a:solidFill>
        </p:spPr>
        <p:txBody>
          <a:bodyPr vert="eaVert" wrap="none">
            <a:spAutoFit/>
          </a:bodyPr>
          <a:lstStyle/>
          <a:p>
            <a:r>
              <a:rPr lang="zh-CN" altLang="en-US" sz="2000" b="1" dirty="0">
                <a:solidFill>
                  <a:schemeClr val="bg1"/>
                </a:solidFill>
                <a:latin typeface="DengXian" panose="02010600030101010101" pitchFamily="2" charset="-122"/>
                <a:ea typeface="DengXian" panose="02010600030101010101" pitchFamily="2" charset="-122"/>
                <a:sym typeface="DengXian" panose="02010600030101010101" pitchFamily="2" charset="-122"/>
              </a:rPr>
              <a:t>大禹治水</a:t>
            </a:r>
          </a:p>
        </p:txBody>
      </p:sp>
    </p:spTree>
    <p:extLst>
      <p:ext uri="{BB962C8B-B14F-4D97-AF65-F5344CB8AC3E}">
        <p14:creationId xmlns:p14="http://schemas.microsoft.com/office/powerpoint/2010/main" val="19117012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6000"/>
            <a:lum/>
          </a:blip>
          <a:srcRect/>
          <a:stretch>
            <a:fillRect/>
          </a:stretch>
        </a:blipFill>
        <a:effectLst/>
      </p:bgPr>
    </p:bg>
    <p:spTree>
      <p:nvGrpSpPr>
        <p:cNvPr id="1" name=""/>
        <p:cNvGrpSpPr/>
        <p:nvPr/>
      </p:nvGrpSpPr>
      <p:grpSpPr>
        <a:xfrm>
          <a:off x="0" y="0"/>
          <a:ext cx="0" cy="0"/>
          <a:chOff x="0" y="0"/>
          <a:chExt cx="0" cy="0"/>
        </a:xfrm>
      </p:grpSpPr>
      <p:grpSp>
        <p:nvGrpSpPr>
          <p:cNvPr id="18" name="组合 17"/>
          <p:cNvGrpSpPr/>
          <p:nvPr/>
        </p:nvGrpSpPr>
        <p:grpSpPr>
          <a:xfrm>
            <a:off x="333805" y="4700511"/>
            <a:ext cx="11769062" cy="2518694"/>
            <a:chOff x="-478046" y="4885815"/>
            <a:chExt cx="11769062" cy="2518694"/>
          </a:xfrm>
        </p:grpSpPr>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046" y="4885815"/>
              <a:ext cx="4657672" cy="2328836"/>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3344" y="5075673"/>
              <a:ext cx="4657672" cy="2328836"/>
            </a:xfrm>
            <a:prstGeom prst="rect">
              <a:avLst/>
            </a:prstGeom>
          </p:spPr>
        </p:pic>
      </p:grpSp>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12780" t="9771" r="21277" b="16111"/>
          <a:stretch/>
        </p:blipFill>
        <p:spPr>
          <a:xfrm>
            <a:off x="9321145" y="4993130"/>
            <a:ext cx="1620833" cy="1821767"/>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671545" y="-21498"/>
            <a:ext cx="1582220" cy="3089984"/>
          </a:xfrm>
          <a:prstGeom prst="rect">
            <a:avLst/>
          </a:prstGeom>
        </p:spPr>
      </p:pic>
      <p:pic>
        <p:nvPicPr>
          <p:cNvPr id="43" name="图片 4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470" y="0"/>
            <a:ext cx="2550722" cy="2550722"/>
          </a:xfrm>
          <a:prstGeom prst="rect">
            <a:avLst/>
          </a:prstGeom>
        </p:spPr>
      </p:pic>
      <p:sp>
        <p:nvSpPr>
          <p:cNvPr id="29" name="矩形 28">
            <a:extLst>
              <a:ext uri="{FF2B5EF4-FFF2-40B4-BE49-F238E27FC236}">
                <a16:creationId xmlns:a16="http://schemas.microsoft.com/office/drawing/2014/main" id="{6CA4DF23-29CF-478E-9947-48542E07F16C}"/>
              </a:ext>
            </a:extLst>
          </p:cNvPr>
          <p:cNvSpPr/>
          <p:nvPr/>
        </p:nvSpPr>
        <p:spPr>
          <a:xfrm>
            <a:off x="3115503" y="511568"/>
            <a:ext cx="3616566" cy="584775"/>
          </a:xfrm>
          <a:prstGeom prst="rect">
            <a:avLst/>
          </a:prstGeom>
        </p:spPr>
        <p:txBody>
          <a:bodyPr wrap="square">
            <a:spAutoFit/>
          </a:bodyPr>
          <a:lstStyle/>
          <a:p>
            <a:pPr algn="ctr"/>
            <a:r>
              <a:rPr lang="zh-CN" altLang="en-US" sz="3200" b="1"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rPr>
              <a:t>节气清明与清明节</a:t>
            </a:r>
          </a:p>
        </p:txBody>
      </p:sp>
      <p:grpSp>
        <p:nvGrpSpPr>
          <p:cNvPr id="37" name="组合 36"/>
          <p:cNvGrpSpPr/>
          <p:nvPr/>
        </p:nvGrpSpPr>
        <p:grpSpPr>
          <a:xfrm>
            <a:off x="1740627" y="-21498"/>
            <a:ext cx="1623493" cy="1623493"/>
            <a:chOff x="4469082" y="479181"/>
            <a:chExt cx="3063096" cy="3063096"/>
          </a:xfrm>
        </p:grpSpPr>
        <p:pic>
          <p:nvPicPr>
            <p:cNvPr id="38" name="图片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69082" y="479181"/>
              <a:ext cx="3063096" cy="3063096"/>
            </a:xfrm>
            <a:prstGeom prst="rect">
              <a:avLst/>
            </a:prstGeom>
          </p:spPr>
        </p:pic>
        <p:grpSp>
          <p:nvGrpSpPr>
            <p:cNvPr id="39" name="组合 38"/>
            <p:cNvGrpSpPr/>
            <p:nvPr/>
          </p:nvGrpSpPr>
          <p:grpSpPr>
            <a:xfrm>
              <a:off x="5641642" y="1635476"/>
              <a:ext cx="770819" cy="770818"/>
              <a:chOff x="5464352" y="1742175"/>
              <a:chExt cx="554630" cy="554630"/>
            </a:xfrm>
          </p:grpSpPr>
          <p:sp>
            <p:nvSpPr>
              <p:cNvPr id="40" name="椭圆 39">
                <a:extLst>
                  <a:ext uri="{FF2B5EF4-FFF2-40B4-BE49-F238E27FC236}">
                    <a16:creationId xmlns:a16="http://schemas.microsoft.com/office/drawing/2014/main" id="{018BF130-2E66-4D1A-9828-944FBAACB1D8}"/>
                  </a:ext>
                </a:extLst>
              </p:cNvPr>
              <p:cNvSpPr/>
              <p:nvPr/>
            </p:nvSpPr>
            <p:spPr>
              <a:xfrm>
                <a:off x="5464352" y="1742175"/>
                <a:ext cx="554630" cy="55463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a:solidFill>
                    <a:srgbClr val="3C9E48"/>
                  </a:solidFill>
                  <a:latin typeface="DengXian" panose="02010600030101010101" pitchFamily="2" charset="-122"/>
                  <a:ea typeface="DengXian" panose="02010600030101010101" pitchFamily="2" charset="-122"/>
                  <a:sym typeface="DengXian" panose="02010600030101010101" pitchFamily="2" charset="-122"/>
                </a:endParaRPr>
              </a:p>
            </p:txBody>
          </p:sp>
          <p:sp>
            <p:nvSpPr>
              <p:cNvPr id="41" name="TextBox 28">
                <a:extLst>
                  <a:ext uri="{FF2B5EF4-FFF2-40B4-BE49-F238E27FC236}">
                    <a16:creationId xmlns:a16="http://schemas.microsoft.com/office/drawing/2014/main" id="{B502F584-1EBF-4CF4-8860-E32D6FC9A2D4}"/>
                  </a:ext>
                </a:extLst>
              </p:cNvPr>
              <p:cNvSpPr txBox="1"/>
              <p:nvPr/>
            </p:nvSpPr>
            <p:spPr>
              <a:xfrm>
                <a:off x="5483780" y="1842769"/>
                <a:ext cx="481372" cy="376045"/>
              </a:xfrm>
              <a:prstGeom prst="rect">
                <a:avLst/>
              </a:prstGeom>
              <a:noFill/>
            </p:spPr>
            <p:txBody>
              <a:bodyPr wrap="none" rtlCol="0">
                <a:spAutoFit/>
              </a:bodyPr>
              <a:lstStyle/>
              <a:p>
                <a:r>
                  <a:rPr lang="en-US" altLang="zh-CN" sz="1200" b="1" dirty="0">
                    <a:solidFill>
                      <a:schemeClr val="bg1"/>
                    </a:solidFill>
                    <a:latin typeface="DengXian" panose="02010600030101010101" pitchFamily="2" charset="-122"/>
                    <a:ea typeface="DengXian" panose="02010600030101010101" pitchFamily="2" charset="-122"/>
                    <a:sym typeface="DengXian" panose="02010600030101010101" pitchFamily="2" charset="-122"/>
                  </a:rPr>
                  <a:t>01</a:t>
                </a:r>
                <a:endParaRPr lang="zh-CN" altLang="en-US" sz="1200" b="1" dirty="0">
                  <a:solidFill>
                    <a:schemeClr val="bg1"/>
                  </a:solidFill>
                  <a:latin typeface="DengXian" panose="02010600030101010101" pitchFamily="2" charset="-122"/>
                  <a:ea typeface="DengXian" panose="02010600030101010101" pitchFamily="2" charset="-122"/>
                  <a:sym typeface="DengXian" panose="02010600030101010101" pitchFamily="2" charset="-122"/>
                </a:endParaRPr>
              </a:p>
            </p:txBody>
          </p:sp>
        </p:grpSp>
      </p:grpSp>
      <p:pic>
        <p:nvPicPr>
          <p:cNvPr id="19" name="图片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7375" y="4948886"/>
            <a:ext cx="1866012" cy="1866012"/>
          </a:xfrm>
          <a:prstGeom prst="rect">
            <a:avLst/>
          </a:prstGeom>
        </p:spPr>
      </p:pic>
      <p:sp>
        <p:nvSpPr>
          <p:cNvPr id="20" name="矩形 19">
            <a:extLst>
              <a:ext uri="{FF2B5EF4-FFF2-40B4-BE49-F238E27FC236}">
                <a16:creationId xmlns:a16="http://schemas.microsoft.com/office/drawing/2014/main" id="{AFBAD3C0-E1B7-468A-B019-ACD4674A7BDF}"/>
              </a:ext>
            </a:extLst>
          </p:cNvPr>
          <p:cNvSpPr/>
          <p:nvPr/>
        </p:nvSpPr>
        <p:spPr>
          <a:xfrm>
            <a:off x="5194922" y="1743985"/>
            <a:ext cx="4803188" cy="3831818"/>
          </a:xfrm>
          <a:prstGeom prst="rect">
            <a:avLst/>
          </a:prstGeom>
        </p:spPr>
        <p:txBody>
          <a:bodyPr wrap="square">
            <a:spAutoFit/>
          </a:bodyPr>
          <a:lstStyle/>
          <a:p>
            <a:pPr lvl="0" indent="317500" eaLnBrk="0" fontAlgn="base" hangingPunct="0">
              <a:lnSpc>
                <a:spcPct val="150000"/>
              </a:lnSpc>
              <a:spcBef>
                <a:spcPct val="0"/>
              </a:spcBef>
              <a:spcAft>
                <a:spcPct val="0"/>
              </a:spcAft>
            </a:pPr>
            <a:r>
              <a:rPr lang="zh-CN" altLang="en-US" dirty="0">
                <a:solidFill>
                  <a:schemeClr val="accent6">
                    <a:lumMod val="50000"/>
                  </a:schemeClr>
                </a:solidFill>
                <a:latin typeface="DengXian" panose="02010600030101010101" pitchFamily="2" charset="-122"/>
                <a:ea typeface="DengXian" panose="02010600030101010101" pitchFamily="2" charset="-122"/>
                <a:cs typeface="Arial" panose="020B0604020202020204" pitchFamily="34" charset="0"/>
                <a:sym typeface="DengXian" panose="02010600030101010101" pitchFamily="2" charset="-122"/>
              </a:rPr>
              <a:t>中国汉族传统的清明节大约始于周朝，距今已有二千五百多年的历史。清明节的起源，据传始于古代帝王将相“墓祭”之礼，后来民间也仿效于此日祭祖扫墓，历代沿袭而成为中华民族一种固定的风俗。清明最早只是一种节气的名称，其变成纪念祖先的节日与寒食节的融入有关。相传春秋时期晋文公为纪念死于火中的忠臣介子推而将其忌日命为寒食节，其后一天定为“清明节”。</a:t>
            </a:r>
            <a:endParaRPr kumimoji="0" lang="zh-CN" altLang="zh-CN" sz="1400" b="0" i="0" u="none" strike="noStrike" cap="none" normalizeH="0" baseline="0" dirty="0">
              <a:ln>
                <a:noFill/>
              </a:ln>
              <a:solidFill>
                <a:schemeClr val="accent6">
                  <a:lumMod val="50000"/>
                </a:schemeClr>
              </a:solidFill>
              <a:effectLst/>
              <a:latin typeface="DengXian" panose="02010600030101010101" pitchFamily="2" charset="-122"/>
              <a:ea typeface="DengXian" panose="02010600030101010101" pitchFamily="2" charset="-122"/>
              <a:sym typeface="DengXian" panose="02010600030101010101" pitchFamily="2" charset="-122"/>
            </a:endParaRPr>
          </a:p>
        </p:txBody>
      </p:sp>
      <p:grpSp>
        <p:nvGrpSpPr>
          <p:cNvPr id="6" name="组合 5"/>
          <p:cNvGrpSpPr/>
          <p:nvPr/>
        </p:nvGrpSpPr>
        <p:grpSpPr>
          <a:xfrm>
            <a:off x="2034470" y="2006549"/>
            <a:ext cx="2730052" cy="3192405"/>
            <a:chOff x="1746846" y="1801866"/>
            <a:chExt cx="2730052" cy="3192405"/>
          </a:xfrm>
        </p:grpSpPr>
        <p:pic>
          <p:nvPicPr>
            <p:cNvPr id="4" name="图片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82181" y="1801866"/>
              <a:ext cx="2694717" cy="3192405"/>
            </a:xfrm>
            <a:prstGeom prst="rect">
              <a:avLst/>
            </a:prstGeom>
          </p:spPr>
        </p:pic>
        <p:pic>
          <p:nvPicPr>
            <p:cNvPr id="5" name="图片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46846" y="1815968"/>
              <a:ext cx="943839" cy="943839"/>
            </a:xfrm>
            <a:prstGeom prst="rect">
              <a:avLst/>
            </a:prstGeom>
          </p:spPr>
        </p:pic>
      </p:grpSp>
    </p:spTree>
    <p:extLst>
      <p:ext uri="{BB962C8B-B14F-4D97-AF65-F5344CB8AC3E}">
        <p14:creationId xmlns:p14="http://schemas.microsoft.com/office/powerpoint/2010/main" val="9761841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8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6000"/>
            <a:lum/>
          </a:blip>
          <a:srcRect/>
          <a:stretch>
            <a:fillRect/>
          </a:stretch>
        </a:blipFill>
        <a:effectLst/>
      </p:bgPr>
    </p:bg>
    <p:spTree>
      <p:nvGrpSpPr>
        <p:cNvPr id="1" name=""/>
        <p:cNvGrpSpPr/>
        <p:nvPr/>
      </p:nvGrpSpPr>
      <p:grpSpPr>
        <a:xfrm>
          <a:off x="0" y="0"/>
          <a:ext cx="0" cy="0"/>
          <a:chOff x="0" y="0"/>
          <a:chExt cx="0" cy="0"/>
        </a:xfrm>
      </p:grpSpPr>
      <p:grpSp>
        <p:nvGrpSpPr>
          <p:cNvPr id="18" name="组合 17"/>
          <p:cNvGrpSpPr/>
          <p:nvPr/>
        </p:nvGrpSpPr>
        <p:grpSpPr>
          <a:xfrm>
            <a:off x="333805" y="4700511"/>
            <a:ext cx="11769062" cy="2518694"/>
            <a:chOff x="-478046" y="4885815"/>
            <a:chExt cx="11769062" cy="2518694"/>
          </a:xfrm>
        </p:grpSpPr>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046" y="4885815"/>
              <a:ext cx="4657672" cy="2328836"/>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3344" y="5075673"/>
              <a:ext cx="4657672" cy="2328836"/>
            </a:xfrm>
            <a:prstGeom prst="rect">
              <a:avLst/>
            </a:prstGeom>
          </p:spPr>
        </p:pic>
      </p:grpSp>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12780" t="9771" r="21277" b="16111"/>
          <a:stretch/>
        </p:blipFill>
        <p:spPr>
          <a:xfrm>
            <a:off x="132183" y="5048903"/>
            <a:ext cx="1543568" cy="1734924"/>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671545" y="-21498"/>
            <a:ext cx="1582220" cy="3089984"/>
          </a:xfrm>
          <a:prstGeom prst="rect">
            <a:avLst/>
          </a:prstGeom>
        </p:spPr>
      </p:pic>
      <p:pic>
        <p:nvPicPr>
          <p:cNvPr id="43" name="图片 4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470" y="0"/>
            <a:ext cx="2550722" cy="2550722"/>
          </a:xfrm>
          <a:prstGeom prst="rect">
            <a:avLst/>
          </a:prstGeom>
        </p:spPr>
      </p:pic>
      <p:sp>
        <p:nvSpPr>
          <p:cNvPr id="29" name="矩形 28">
            <a:extLst>
              <a:ext uri="{FF2B5EF4-FFF2-40B4-BE49-F238E27FC236}">
                <a16:creationId xmlns:a16="http://schemas.microsoft.com/office/drawing/2014/main" id="{6CA4DF23-29CF-478E-9947-48542E07F16C}"/>
              </a:ext>
            </a:extLst>
          </p:cNvPr>
          <p:cNvSpPr/>
          <p:nvPr/>
        </p:nvSpPr>
        <p:spPr>
          <a:xfrm>
            <a:off x="3208749" y="558431"/>
            <a:ext cx="3520824" cy="584775"/>
          </a:xfrm>
          <a:prstGeom prst="rect">
            <a:avLst/>
          </a:prstGeom>
        </p:spPr>
        <p:txBody>
          <a:bodyPr wrap="square">
            <a:spAutoFit/>
          </a:bodyPr>
          <a:lstStyle/>
          <a:p>
            <a:pPr algn="ctr"/>
            <a:r>
              <a:rPr lang="zh-CN" altLang="en-US" sz="3200" b="1"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rPr>
              <a:t>节气清明与清明节</a:t>
            </a:r>
          </a:p>
        </p:txBody>
      </p:sp>
      <p:grpSp>
        <p:nvGrpSpPr>
          <p:cNvPr id="37" name="组合 36"/>
          <p:cNvGrpSpPr/>
          <p:nvPr/>
        </p:nvGrpSpPr>
        <p:grpSpPr>
          <a:xfrm>
            <a:off x="1740627" y="-21498"/>
            <a:ext cx="1623493" cy="1623493"/>
            <a:chOff x="4469082" y="479181"/>
            <a:chExt cx="3063096" cy="3063096"/>
          </a:xfrm>
        </p:grpSpPr>
        <p:pic>
          <p:nvPicPr>
            <p:cNvPr id="38" name="图片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69082" y="479181"/>
              <a:ext cx="3063096" cy="3063096"/>
            </a:xfrm>
            <a:prstGeom prst="rect">
              <a:avLst/>
            </a:prstGeom>
          </p:spPr>
        </p:pic>
        <p:grpSp>
          <p:nvGrpSpPr>
            <p:cNvPr id="39" name="组合 38"/>
            <p:cNvGrpSpPr/>
            <p:nvPr/>
          </p:nvGrpSpPr>
          <p:grpSpPr>
            <a:xfrm>
              <a:off x="5641642" y="1635476"/>
              <a:ext cx="770819" cy="770818"/>
              <a:chOff x="5464352" y="1742175"/>
              <a:chExt cx="554630" cy="554630"/>
            </a:xfrm>
          </p:grpSpPr>
          <p:sp>
            <p:nvSpPr>
              <p:cNvPr id="40" name="椭圆 39">
                <a:extLst>
                  <a:ext uri="{FF2B5EF4-FFF2-40B4-BE49-F238E27FC236}">
                    <a16:creationId xmlns:a16="http://schemas.microsoft.com/office/drawing/2014/main" id="{018BF130-2E66-4D1A-9828-944FBAACB1D8}"/>
                  </a:ext>
                </a:extLst>
              </p:cNvPr>
              <p:cNvSpPr/>
              <p:nvPr/>
            </p:nvSpPr>
            <p:spPr>
              <a:xfrm>
                <a:off x="5464352" y="1742175"/>
                <a:ext cx="554630" cy="55463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a:solidFill>
                    <a:srgbClr val="3C9E48"/>
                  </a:solidFill>
                  <a:latin typeface="DengXian" panose="02010600030101010101" pitchFamily="2" charset="-122"/>
                  <a:ea typeface="DengXian" panose="02010600030101010101" pitchFamily="2" charset="-122"/>
                  <a:sym typeface="DengXian" panose="02010600030101010101" pitchFamily="2" charset="-122"/>
                </a:endParaRPr>
              </a:p>
            </p:txBody>
          </p:sp>
          <p:sp>
            <p:nvSpPr>
              <p:cNvPr id="41" name="TextBox 28">
                <a:extLst>
                  <a:ext uri="{FF2B5EF4-FFF2-40B4-BE49-F238E27FC236}">
                    <a16:creationId xmlns:a16="http://schemas.microsoft.com/office/drawing/2014/main" id="{B502F584-1EBF-4CF4-8860-E32D6FC9A2D4}"/>
                  </a:ext>
                </a:extLst>
              </p:cNvPr>
              <p:cNvSpPr txBox="1"/>
              <p:nvPr/>
            </p:nvSpPr>
            <p:spPr>
              <a:xfrm>
                <a:off x="5469832" y="1842769"/>
                <a:ext cx="481372" cy="376045"/>
              </a:xfrm>
              <a:prstGeom prst="rect">
                <a:avLst/>
              </a:prstGeom>
              <a:noFill/>
            </p:spPr>
            <p:txBody>
              <a:bodyPr wrap="none" rtlCol="0">
                <a:spAutoFit/>
              </a:bodyPr>
              <a:lstStyle/>
              <a:p>
                <a:r>
                  <a:rPr lang="en-US" altLang="zh-CN" sz="1200" b="1" dirty="0">
                    <a:solidFill>
                      <a:schemeClr val="bg1"/>
                    </a:solidFill>
                    <a:latin typeface="DengXian" panose="02010600030101010101" pitchFamily="2" charset="-122"/>
                    <a:ea typeface="DengXian" panose="02010600030101010101" pitchFamily="2" charset="-122"/>
                    <a:sym typeface="DengXian" panose="02010600030101010101" pitchFamily="2" charset="-122"/>
                  </a:rPr>
                  <a:t>01</a:t>
                </a:r>
                <a:endParaRPr lang="zh-CN" altLang="en-US" sz="1200" b="1" dirty="0">
                  <a:solidFill>
                    <a:schemeClr val="bg1"/>
                  </a:solidFill>
                  <a:latin typeface="DengXian" panose="02010600030101010101" pitchFamily="2" charset="-122"/>
                  <a:ea typeface="DengXian" panose="02010600030101010101" pitchFamily="2" charset="-122"/>
                  <a:sym typeface="DengXian" panose="02010600030101010101" pitchFamily="2" charset="-122"/>
                </a:endParaRPr>
              </a:p>
            </p:txBody>
          </p:sp>
        </p:grpSp>
      </p:grpSp>
      <p:pic>
        <p:nvPicPr>
          <p:cNvPr id="21" name="图片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10557" y="4894861"/>
            <a:ext cx="1976427" cy="1976427"/>
          </a:xfrm>
          <a:prstGeom prst="rect">
            <a:avLst/>
          </a:prstGeom>
        </p:spPr>
      </p:pic>
      <p:sp>
        <p:nvSpPr>
          <p:cNvPr id="22" name="矩形 21">
            <a:extLst>
              <a:ext uri="{FF2B5EF4-FFF2-40B4-BE49-F238E27FC236}">
                <a16:creationId xmlns:a16="http://schemas.microsoft.com/office/drawing/2014/main" id="{8CD713DE-0317-4B7C-9A0C-EDA6EEC8D510}"/>
              </a:ext>
            </a:extLst>
          </p:cNvPr>
          <p:cNvSpPr/>
          <p:nvPr/>
        </p:nvSpPr>
        <p:spPr>
          <a:xfrm>
            <a:off x="1474129" y="3865649"/>
            <a:ext cx="10130720" cy="1200329"/>
          </a:xfrm>
          <a:prstGeom prst="rect">
            <a:avLst/>
          </a:prstGeom>
        </p:spPr>
        <p:txBody>
          <a:bodyPr wrap="square">
            <a:spAutoFit/>
          </a:bodyPr>
          <a:lstStyle/>
          <a:p>
            <a:pPr>
              <a:lnSpc>
                <a:spcPct val="150000"/>
              </a:lnSpc>
            </a:pPr>
            <a:r>
              <a:rPr lang="zh-CN" altLang="zh-CN" sz="1600" dirty="0">
                <a:solidFill>
                  <a:schemeClr val="accent6">
                    <a:lumMod val="50000"/>
                  </a:schemeClr>
                </a:solidFill>
                <a:latin typeface="DengXian" panose="02010600030101010101" pitchFamily="2" charset="-122"/>
                <a:ea typeface="DengXian" panose="02010600030101010101" pitchFamily="2" charset="-122"/>
                <a:cs typeface="Arial" panose="020B0604020202020204" pitchFamily="34" charset="0"/>
                <a:sym typeface="DengXian" panose="02010600030101010101" pitchFamily="2" charset="-122"/>
              </a:rPr>
              <a:t>农谚说 “清明前后，点瓜种豆”、“植树造林，莫过清明”，正是说的这个道理。东汉崔寔《四民月令》记载：“清明节，命蚕妾，治蚕室······”说的是这时开始准备养蚕。其中的“清明节”还只是一个节气</a:t>
            </a:r>
            <a:r>
              <a:rPr lang="zh-CN" altLang="en-US" sz="1600" dirty="0">
                <a:solidFill>
                  <a:schemeClr val="accent6">
                    <a:lumMod val="50000"/>
                  </a:schemeClr>
                </a:solidFill>
                <a:latin typeface="DengXian" panose="02010600030101010101" pitchFamily="2" charset="-122"/>
                <a:ea typeface="DengXian" panose="02010600030101010101" pitchFamily="2" charset="-122"/>
                <a:cs typeface="Arial" panose="020B0604020202020204" pitchFamily="34" charset="0"/>
                <a:sym typeface="DengXian" panose="02010600030101010101" pitchFamily="2" charset="-122"/>
              </a:rPr>
              <a:t>，</a:t>
            </a:r>
            <a:r>
              <a:rPr lang="zh-CN" altLang="zh-CN" sz="1600" dirty="0">
                <a:solidFill>
                  <a:schemeClr val="accent6">
                    <a:lumMod val="50000"/>
                  </a:schemeClr>
                </a:solidFill>
                <a:latin typeface="DengXian" panose="02010600030101010101" pitchFamily="2" charset="-122"/>
                <a:ea typeface="DengXian" panose="02010600030101010101" pitchFamily="2" charset="-122"/>
                <a:cs typeface="Arial" panose="020B0604020202020204" pitchFamily="34" charset="0"/>
                <a:sym typeface="DengXian" panose="02010600030101010101" pitchFamily="2" charset="-122"/>
              </a:rPr>
              <a:t>不是节日。</a:t>
            </a:r>
          </a:p>
          <a:p>
            <a:pPr>
              <a:lnSpc>
                <a:spcPct val="150000"/>
              </a:lnSpc>
            </a:pPr>
            <a:r>
              <a:rPr lang="zh-CN" altLang="zh-CN" sz="1600" dirty="0">
                <a:solidFill>
                  <a:schemeClr val="accent6">
                    <a:lumMod val="50000"/>
                  </a:schemeClr>
                </a:solidFill>
                <a:latin typeface="DengXian" panose="02010600030101010101" pitchFamily="2" charset="-122"/>
                <a:ea typeface="DengXian" panose="02010600030101010101" pitchFamily="2" charset="-122"/>
                <a:cs typeface="Arial" panose="020B0604020202020204" pitchFamily="34" charset="0"/>
                <a:sym typeface="DengXian" panose="02010600030101010101" pitchFamily="2" charset="-122"/>
              </a:rPr>
              <a:t>清明节气在时间和天气物侯特点上为清明节俗的形成提供了重要条件，该节气被看作清明节的源流之一。</a:t>
            </a:r>
          </a:p>
        </p:txBody>
      </p:sp>
      <p:sp>
        <p:nvSpPr>
          <p:cNvPr id="24" name="矩形 23">
            <a:extLst>
              <a:ext uri="{FF2B5EF4-FFF2-40B4-BE49-F238E27FC236}">
                <a16:creationId xmlns:a16="http://schemas.microsoft.com/office/drawing/2014/main" id="{53DC030F-86B9-4A62-8368-F2E9688DFC96}"/>
              </a:ext>
            </a:extLst>
          </p:cNvPr>
          <p:cNvSpPr/>
          <p:nvPr/>
        </p:nvSpPr>
        <p:spPr>
          <a:xfrm>
            <a:off x="1552529" y="1843349"/>
            <a:ext cx="5365171" cy="1938992"/>
          </a:xfrm>
          <a:prstGeom prst="rect">
            <a:avLst/>
          </a:prstGeom>
        </p:spPr>
        <p:txBody>
          <a:bodyPr wrap="square">
            <a:spAutoFit/>
          </a:bodyPr>
          <a:lstStyle/>
          <a:p>
            <a:pPr>
              <a:lnSpc>
                <a:spcPct val="150000"/>
              </a:lnSpc>
            </a:pPr>
            <a:r>
              <a:rPr lang="zh-CN" altLang="en-US" sz="1600" dirty="0">
                <a:solidFill>
                  <a:schemeClr val="accent6">
                    <a:lumMod val="50000"/>
                  </a:schemeClr>
                </a:solidFill>
                <a:latin typeface="DengXian" panose="02010600030101010101" pitchFamily="2" charset="-122"/>
                <a:ea typeface="DengXian" panose="02010600030101010101" pitchFamily="2" charset="-122"/>
                <a:cs typeface="Arial" panose="020B0604020202020204" pitchFamily="34" charset="0"/>
                <a:sym typeface="DengXian" panose="02010600030101010101" pitchFamily="2" charset="-122"/>
              </a:rPr>
              <a:t>“清明节”的得名还源于我国农历</a:t>
            </a:r>
            <a:r>
              <a:rPr lang="en-US" altLang="zh-CN" sz="1600" dirty="0">
                <a:solidFill>
                  <a:schemeClr val="accent6">
                    <a:lumMod val="50000"/>
                  </a:schemeClr>
                </a:solidFill>
                <a:latin typeface="DengXian" panose="02010600030101010101" pitchFamily="2" charset="-122"/>
                <a:ea typeface="DengXian" panose="02010600030101010101" pitchFamily="2" charset="-122"/>
                <a:cs typeface="Arial" panose="020B0604020202020204" pitchFamily="34" charset="0"/>
                <a:sym typeface="DengXian" panose="02010600030101010101" pitchFamily="2" charset="-122"/>
              </a:rPr>
              <a:t>24</a:t>
            </a:r>
            <a:r>
              <a:rPr lang="zh-CN" altLang="en-US" sz="1600" dirty="0">
                <a:solidFill>
                  <a:schemeClr val="accent6">
                    <a:lumMod val="50000"/>
                  </a:schemeClr>
                </a:solidFill>
                <a:latin typeface="DengXian" panose="02010600030101010101" pitchFamily="2" charset="-122"/>
                <a:ea typeface="DengXian" panose="02010600030101010101" pitchFamily="2" charset="-122"/>
                <a:cs typeface="Arial" panose="020B0604020202020204" pitchFamily="34" charset="0"/>
                <a:sym typeface="DengXian" panose="02010600030101010101" pitchFamily="2" charset="-122"/>
              </a:rPr>
              <a:t>节气中的清明节气。冬至后第</a:t>
            </a:r>
            <a:r>
              <a:rPr lang="en-US" altLang="zh-CN" sz="1600" dirty="0">
                <a:solidFill>
                  <a:schemeClr val="accent6">
                    <a:lumMod val="50000"/>
                  </a:schemeClr>
                </a:solidFill>
                <a:latin typeface="DengXian" panose="02010600030101010101" pitchFamily="2" charset="-122"/>
                <a:ea typeface="DengXian" panose="02010600030101010101" pitchFamily="2" charset="-122"/>
                <a:cs typeface="Arial" panose="020B0604020202020204" pitchFamily="34" charset="0"/>
                <a:sym typeface="DengXian" panose="02010600030101010101" pitchFamily="2" charset="-122"/>
              </a:rPr>
              <a:t>105</a:t>
            </a:r>
            <a:r>
              <a:rPr lang="zh-CN" altLang="en-US" sz="1600" dirty="0">
                <a:solidFill>
                  <a:schemeClr val="accent6">
                    <a:lumMod val="50000"/>
                  </a:schemeClr>
                </a:solidFill>
                <a:latin typeface="DengXian" panose="02010600030101010101" pitchFamily="2" charset="-122"/>
                <a:ea typeface="DengXian" panose="02010600030101010101" pitchFamily="2" charset="-122"/>
                <a:cs typeface="Arial" panose="020B0604020202020204" pitchFamily="34" charset="0"/>
                <a:sym typeface="DengXian" panose="02010600030101010101" pitchFamily="2" charset="-122"/>
              </a:rPr>
              <a:t>天就是清明节气。清明节气共有</a:t>
            </a:r>
            <a:r>
              <a:rPr lang="en-US" altLang="zh-CN" sz="1600" dirty="0">
                <a:solidFill>
                  <a:schemeClr val="accent6">
                    <a:lumMod val="50000"/>
                  </a:schemeClr>
                </a:solidFill>
                <a:latin typeface="DengXian" panose="02010600030101010101" pitchFamily="2" charset="-122"/>
                <a:ea typeface="DengXian" panose="02010600030101010101" pitchFamily="2" charset="-122"/>
                <a:cs typeface="Arial" panose="020B0604020202020204" pitchFamily="34" charset="0"/>
                <a:sym typeface="DengXian" panose="02010600030101010101" pitchFamily="2" charset="-122"/>
              </a:rPr>
              <a:t>15</a:t>
            </a:r>
            <a:r>
              <a:rPr lang="zh-CN" altLang="en-US" sz="1600" dirty="0">
                <a:solidFill>
                  <a:schemeClr val="accent6">
                    <a:lumMod val="50000"/>
                  </a:schemeClr>
                </a:solidFill>
                <a:latin typeface="DengXian" panose="02010600030101010101" pitchFamily="2" charset="-122"/>
                <a:ea typeface="DengXian" panose="02010600030101010101" pitchFamily="2" charset="-122"/>
                <a:cs typeface="Arial" panose="020B0604020202020204" pitchFamily="34" charset="0"/>
                <a:sym typeface="DengXian" panose="02010600030101010101" pitchFamily="2" charset="-122"/>
              </a:rPr>
              <a:t>天。作为节气的清明，时间在春分之后。这时冬天已去，春意盎然，天气清朗，四野明净，大自然处处显示出勃勃生机。用“清明”称这个时期，是再恰当不过的一个词。</a:t>
            </a:r>
            <a:endParaRPr lang="zh-CN" altLang="en-US" sz="1600" dirty="0">
              <a:solidFill>
                <a:schemeClr val="accent6">
                  <a:lumMod val="50000"/>
                </a:schemeClr>
              </a:solidFill>
              <a:latin typeface="DengXian" panose="02010600030101010101" pitchFamily="2" charset="-122"/>
              <a:ea typeface="DengXian" panose="02010600030101010101" pitchFamily="2" charset="-122"/>
              <a:sym typeface="DengXian" panose="02010600030101010101" pitchFamily="2" charset="-122"/>
            </a:endParaRPr>
          </a:p>
        </p:txBody>
      </p:sp>
      <p:pic>
        <p:nvPicPr>
          <p:cNvPr id="2" name="图片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55800" y="1150897"/>
            <a:ext cx="2758956" cy="2725427"/>
          </a:xfrm>
          <a:prstGeom prst="rect">
            <a:avLst/>
          </a:prstGeom>
        </p:spPr>
      </p:pic>
    </p:spTree>
    <p:extLst>
      <p:ext uri="{BB962C8B-B14F-4D97-AF65-F5344CB8AC3E}">
        <p14:creationId xmlns:p14="http://schemas.microsoft.com/office/powerpoint/2010/main" val="6051663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6438"/>
                                  </p:iterate>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2"/>
                                        </p:tgtEl>
                                        <p:attrNameLst>
                                          <p:attrName>ppt_y</p:attrName>
                                        </p:attrNameLst>
                                      </p:cBhvr>
                                      <p:tavLst>
                                        <p:tav tm="0">
                                          <p:val>
                                            <p:strVal val="#ppt_y"/>
                                          </p:val>
                                        </p:tav>
                                        <p:tav tm="100000">
                                          <p:val>
                                            <p:strVal val="#ppt_y"/>
                                          </p:val>
                                        </p:tav>
                                      </p:tavLst>
                                    </p:anim>
                                    <p:anim calcmode="lin" valueType="num">
                                      <p:cBhvr>
                                        <p:cTn id="26"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1616" r="18217"/>
          <a:stretch/>
        </p:blipFill>
        <p:spPr>
          <a:xfrm>
            <a:off x="-24930" y="-8977"/>
            <a:ext cx="12216929" cy="6871018"/>
          </a:xfrm>
          <a:prstGeom prst="rect">
            <a:avLst/>
          </a:prstGeom>
        </p:spPr>
      </p:pic>
      <p:pic>
        <p:nvPicPr>
          <p:cNvPr id="12" name="图片 11"/>
          <p:cNvPicPr>
            <a:picLocks noChangeAspect="1"/>
          </p:cNvPicPr>
          <p:nvPr/>
        </p:nvPicPr>
        <p:blipFill rotWithShape="1">
          <a:blip r:embed="rId4" cstate="print">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val="0"/>
              </a:ext>
            </a:extLst>
          </a:blip>
          <a:srcRect t="50442"/>
          <a:stretch/>
        </p:blipFill>
        <p:spPr>
          <a:xfrm>
            <a:off x="-119641" y="2733262"/>
            <a:ext cx="12311640" cy="4137756"/>
          </a:xfrm>
          <a:prstGeom prst="rect">
            <a:avLst/>
          </a:prstGeom>
        </p:spPr>
      </p:pic>
      <p:grpSp>
        <p:nvGrpSpPr>
          <p:cNvPr id="18" name="组合 17"/>
          <p:cNvGrpSpPr/>
          <p:nvPr/>
        </p:nvGrpSpPr>
        <p:grpSpPr>
          <a:xfrm>
            <a:off x="333805" y="4700511"/>
            <a:ext cx="11769062" cy="2518694"/>
            <a:chOff x="-478046" y="4885815"/>
            <a:chExt cx="11769062" cy="2518694"/>
          </a:xfrm>
        </p:grpSpPr>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046" y="4885815"/>
              <a:ext cx="4657672" cy="2328836"/>
            </a:xfrm>
            <a:prstGeom prst="rect">
              <a:avLst/>
            </a:prstGeom>
          </p:spPr>
        </p:pic>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3344" y="5075673"/>
              <a:ext cx="4657672" cy="2328836"/>
            </a:xfrm>
            <a:prstGeom prst="rect">
              <a:avLst/>
            </a:prstGeom>
          </p:spPr>
        </p:pic>
      </p:grpSp>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55423" y="5411703"/>
            <a:ext cx="3945960" cy="1380388"/>
          </a:xfrm>
          <a:prstGeom prst="rect">
            <a:avLst/>
          </a:prstGeom>
        </p:spPr>
      </p:pic>
      <p:pic>
        <p:nvPicPr>
          <p:cNvPr id="7" name="图片 6"/>
          <p:cNvPicPr>
            <a:picLocks noChangeAspect="1"/>
          </p:cNvPicPr>
          <p:nvPr/>
        </p:nvPicPr>
        <p:blipFill rotWithShape="1">
          <a:blip r:embed="rId7" cstate="print">
            <a:extLst>
              <a:ext uri="{28A0092B-C50C-407E-A947-70E740481C1C}">
                <a14:useLocalDpi xmlns:a14="http://schemas.microsoft.com/office/drawing/2010/main" val="0"/>
              </a:ext>
            </a:extLst>
          </a:blip>
          <a:srcRect l="12780" t="9771" r="21277" b="16111"/>
          <a:stretch/>
        </p:blipFill>
        <p:spPr>
          <a:xfrm>
            <a:off x="304899" y="2967858"/>
            <a:ext cx="3420929" cy="3845021"/>
          </a:xfrm>
          <a:prstGeom prst="rect">
            <a:avLst/>
          </a:prstGeom>
        </p:spPr>
      </p:pic>
      <p:sp>
        <p:nvSpPr>
          <p:cNvPr id="15" name="TextBox 15">
            <a:extLst>
              <a:ext uri="{FF2B5EF4-FFF2-40B4-BE49-F238E27FC236}">
                <a16:creationId xmlns:a16="http://schemas.microsoft.com/office/drawing/2014/main" id="{61495330-AB93-47BC-A203-FFD1BEC91798}"/>
              </a:ext>
            </a:extLst>
          </p:cNvPr>
          <p:cNvSpPr txBox="1"/>
          <p:nvPr/>
        </p:nvSpPr>
        <p:spPr>
          <a:xfrm>
            <a:off x="3093889" y="3222850"/>
            <a:ext cx="6294302" cy="769441"/>
          </a:xfrm>
          <a:prstGeom prst="rect">
            <a:avLst/>
          </a:prstGeom>
          <a:noFill/>
        </p:spPr>
        <p:txBody>
          <a:bodyPr wrap="square" rtlCol="0">
            <a:spAutoFit/>
          </a:bodyPr>
          <a:lstStyle/>
          <a:p>
            <a:pPr algn="dist"/>
            <a:r>
              <a:rPr lang="zh-CN" altLang="en-US" sz="4400" b="1" dirty="0">
                <a:solidFill>
                  <a:schemeClr val="accent6">
                    <a:lumMod val="50000"/>
                  </a:schemeClr>
                </a:solidFill>
                <a:latin typeface="DengXian" panose="02010600030101010101" pitchFamily="2" charset="-122"/>
                <a:ea typeface="DengXian" panose="02010600030101010101" pitchFamily="2" charset="-122"/>
                <a:sym typeface="DengXian" panose="02010600030101010101" pitchFamily="2" charset="-122"/>
              </a:rPr>
              <a:t>有关于清明节风俗习惯</a:t>
            </a:r>
          </a:p>
        </p:txBody>
      </p:sp>
      <p:grpSp>
        <p:nvGrpSpPr>
          <p:cNvPr id="5" name="组合 4"/>
          <p:cNvGrpSpPr/>
          <p:nvPr/>
        </p:nvGrpSpPr>
        <p:grpSpPr>
          <a:xfrm>
            <a:off x="4469082" y="479181"/>
            <a:ext cx="3063096" cy="3063096"/>
            <a:chOff x="4469082" y="479181"/>
            <a:chExt cx="3063096" cy="3063096"/>
          </a:xfrm>
        </p:grpSpPr>
        <p:pic>
          <p:nvPicPr>
            <p:cNvPr id="4" name="图片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69082" y="479181"/>
              <a:ext cx="3063096" cy="3063096"/>
            </a:xfrm>
            <a:prstGeom prst="rect">
              <a:avLst/>
            </a:prstGeom>
          </p:spPr>
        </p:pic>
        <p:grpSp>
          <p:nvGrpSpPr>
            <p:cNvPr id="3" name="组合 2"/>
            <p:cNvGrpSpPr/>
            <p:nvPr/>
          </p:nvGrpSpPr>
          <p:grpSpPr>
            <a:xfrm>
              <a:off x="5641642" y="1635479"/>
              <a:ext cx="770819" cy="770819"/>
              <a:chOff x="5464352" y="1742175"/>
              <a:chExt cx="554630" cy="554630"/>
            </a:xfrm>
          </p:grpSpPr>
          <p:sp>
            <p:nvSpPr>
              <p:cNvPr id="25" name="椭圆 24">
                <a:extLst>
                  <a:ext uri="{FF2B5EF4-FFF2-40B4-BE49-F238E27FC236}">
                    <a16:creationId xmlns:a16="http://schemas.microsoft.com/office/drawing/2014/main" id="{018BF130-2E66-4D1A-9828-944FBAACB1D8}"/>
                  </a:ext>
                </a:extLst>
              </p:cNvPr>
              <p:cNvSpPr/>
              <p:nvPr/>
            </p:nvSpPr>
            <p:spPr>
              <a:xfrm>
                <a:off x="5464352" y="1742175"/>
                <a:ext cx="554630" cy="55463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3C9E48"/>
                  </a:solidFill>
                  <a:latin typeface="DengXian" panose="02010600030101010101" pitchFamily="2" charset="-122"/>
                  <a:ea typeface="DengXian" panose="02010600030101010101" pitchFamily="2" charset="-122"/>
                  <a:sym typeface="DengXian" panose="02010600030101010101" pitchFamily="2" charset="-122"/>
                </a:endParaRPr>
              </a:p>
            </p:txBody>
          </p:sp>
          <p:sp>
            <p:nvSpPr>
              <p:cNvPr id="20" name="TextBox 28">
                <a:extLst>
                  <a:ext uri="{FF2B5EF4-FFF2-40B4-BE49-F238E27FC236}">
                    <a16:creationId xmlns:a16="http://schemas.microsoft.com/office/drawing/2014/main" id="{B502F584-1EBF-4CF4-8860-E32D6FC9A2D4}"/>
                  </a:ext>
                </a:extLst>
              </p:cNvPr>
              <p:cNvSpPr txBox="1"/>
              <p:nvPr/>
            </p:nvSpPr>
            <p:spPr>
              <a:xfrm>
                <a:off x="5516374" y="1846527"/>
                <a:ext cx="418920" cy="376474"/>
              </a:xfrm>
              <a:prstGeom prst="rect">
                <a:avLst/>
              </a:prstGeom>
              <a:noFill/>
            </p:spPr>
            <p:txBody>
              <a:bodyPr wrap="none" rtlCol="0">
                <a:spAutoFit/>
              </a:bodyPr>
              <a:lstStyle/>
              <a:p>
                <a:r>
                  <a:rPr lang="en-US" altLang="zh-CN" sz="2800" b="1" dirty="0">
                    <a:solidFill>
                      <a:schemeClr val="bg1"/>
                    </a:solidFill>
                    <a:latin typeface="DengXian" panose="02010600030101010101" pitchFamily="2" charset="-122"/>
                    <a:ea typeface="DengXian" panose="02010600030101010101" pitchFamily="2" charset="-122"/>
                    <a:sym typeface="DengXian" panose="02010600030101010101" pitchFamily="2" charset="-122"/>
                  </a:rPr>
                  <a:t>02</a:t>
                </a:r>
                <a:endParaRPr lang="zh-CN" altLang="en-US" sz="2800" b="1" dirty="0">
                  <a:solidFill>
                    <a:schemeClr val="bg1"/>
                  </a:solidFill>
                  <a:latin typeface="DengXian" panose="02010600030101010101" pitchFamily="2" charset="-122"/>
                  <a:ea typeface="DengXian" panose="02010600030101010101" pitchFamily="2" charset="-122"/>
                  <a:sym typeface="DengXian" panose="02010600030101010101" pitchFamily="2" charset="-122"/>
                </a:endParaRPr>
              </a:p>
            </p:txBody>
          </p:sp>
        </p:grpSp>
      </p:grpSp>
      <p:cxnSp>
        <p:nvCxnSpPr>
          <p:cNvPr id="21" name="直接连接符 20">
            <a:extLst>
              <a:ext uri="{FF2B5EF4-FFF2-40B4-BE49-F238E27FC236}">
                <a16:creationId xmlns:a16="http://schemas.microsoft.com/office/drawing/2014/main" id="{C8964D5C-3285-4662-9AD3-BD3019A652FB}"/>
              </a:ext>
            </a:extLst>
          </p:cNvPr>
          <p:cNvCxnSpPr/>
          <p:nvPr/>
        </p:nvCxnSpPr>
        <p:spPr>
          <a:xfrm>
            <a:off x="3846609" y="4087546"/>
            <a:ext cx="4619071" cy="0"/>
          </a:xfrm>
          <a:prstGeom prst="line">
            <a:avLst/>
          </a:prstGeom>
          <a:ln>
            <a:solidFill>
              <a:srgbClr val="A6CF7F"/>
            </a:solidFill>
            <a:prstDash val="dash"/>
          </a:ln>
        </p:spPr>
        <p:style>
          <a:lnRef idx="1">
            <a:schemeClr val="accent1"/>
          </a:lnRef>
          <a:fillRef idx="0">
            <a:schemeClr val="accent1"/>
          </a:fillRef>
          <a:effectRef idx="0">
            <a:schemeClr val="accent1"/>
          </a:effectRef>
          <a:fontRef idx="minor">
            <a:schemeClr val="tx1"/>
          </a:fontRef>
        </p:style>
      </p:cxnSp>
      <p:sp>
        <p:nvSpPr>
          <p:cNvPr id="23" name="矩形 22">
            <a:extLst>
              <a:ext uri="{FF2B5EF4-FFF2-40B4-BE49-F238E27FC236}">
                <a16:creationId xmlns:a16="http://schemas.microsoft.com/office/drawing/2014/main" id="{BB9042B0-81F8-48D3-BC02-C1052BE356B3}"/>
              </a:ext>
            </a:extLst>
          </p:cNvPr>
          <p:cNvSpPr/>
          <p:nvPr/>
        </p:nvSpPr>
        <p:spPr>
          <a:xfrm>
            <a:off x="4337322" y="4187621"/>
            <a:ext cx="3738524" cy="307777"/>
          </a:xfrm>
          <a:prstGeom prst="rect">
            <a:avLst/>
          </a:prstGeom>
        </p:spPr>
        <p:txBody>
          <a:bodyPr wrap="none">
            <a:spAutoFit/>
          </a:bodyPr>
          <a:lstStyle/>
          <a:p>
            <a:pPr algn="ctr"/>
            <a:r>
              <a:rPr lang="en-US" altLang="zh-CN" sz="1400" dirty="0">
                <a:solidFill>
                  <a:schemeClr val="accent6">
                    <a:lumMod val="50000"/>
                  </a:schemeClr>
                </a:solidFill>
                <a:latin typeface="DengXian" panose="02010600030101010101" pitchFamily="2" charset="-122"/>
                <a:ea typeface="DengXian" panose="02010600030101010101" pitchFamily="2" charset="-122"/>
                <a:sym typeface="DengXian" panose="02010600030101010101" pitchFamily="2" charset="-122"/>
              </a:rPr>
              <a:t>QINGMING FESTIVAL ORIGIN AND CUSTOMS</a:t>
            </a:r>
            <a:endParaRPr lang="zh-CN" altLang="en-US" sz="1400" dirty="0">
              <a:solidFill>
                <a:schemeClr val="accent6">
                  <a:lumMod val="50000"/>
                </a:schemeClr>
              </a:solidFill>
              <a:latin typeface="DengXian" panose="02010600030101010101" pitchFamily="2" charset="-122"/>
              <a:ea typeface="DengXian" panose="02010600030101010101" pitchFamily="2" charset="-122"/>
              <a:sym typeface="DengXian" panose="02010600030101010101" pitchFamily="2" charset="-122"/>
            </a:endParaRPr>
          </a:p>
        </p:txBody>
      </p:sp>
      <p:pic>
        <p:nvPicPr>
          <p:cNvPr id="43" name="图片 42"/>
          <p:cNvPicPr>
            <a:picLocks noChangeAspect="1"/>
          </p:cNvPicPr>
          <p:nvPr/>
        </p:nvPicPr>
        <p:blipFill>
          <a:blip r:embed="rId9" cstate="print">
            <a:extLst>
              <a:ext uri="{BEBA8EAE-BF5A-486C-A8C5-ECC9F3942E4B}">
                <a14:imgProps xmlns:a14="http://schemas.microsoft.com/office/drawing/2010/main">
                  <a14:imgLayer>
                    <a14:imgEffect>
                      <a14:saturation sat="400000"/>
                    </a14:imgEffect>
                  </a14:imgLayer>
                </a14:imgProps>
              </a:ext>
              <a:ext uri="{28A0092B-C50C-407E-A947-70E740481C1C}">
                <a14:useLocalDpi xmlns:a14="http://schemas.microsoft.com/office/drawing/2010/main" val="0"/>
              </a:ext>
            </a:extLst>
          </a:blip>
          <a:stretch>
            <a:fillRect/>
          </a:stretch>
        </p:blipFill>
        <p:spPr>
          <a:xfrm flipH="1">
            <a:off x="-53836" y="0"/>
            <a:ext cx="3989199" cy="3989199"/>
          </a:xfrm>
          <a:prstGeom prst="rect">
            <a:avLst/>
          </a:prstGeom>
        </p:spPr>
      </p:pic>
      <p:pic>
        <p:nvPicPr>
          <p:cNvPr id="44" name="图片 4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9557001" y="-8977"/>
            <a:ext cx="2663904" cy="5202450"/>
          </a:xfrm>
          <a:prstGeom prst="rect">
            <a:avLst/>
          </a:prstGeom>
        </p:spPr>
      </p:pic>
    </p:spTree>
    <p:extLst>
      <p:ext uri="{BB962C8B-B14F-4D97-AF65-F5344CB8AC3E}">
        <p14:creationId xmlns:p14="http://schemas.microsoft.com/office/powerpoint/2010/main" val="33470456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2" presetClass="entr" presetSubtype="1"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up)">
                                      <p:cBhvr>
                                        <p:cTn id="15" dur="500"/>
                                        <p:tgtEl>
                                          <p:spTgt spid="43"/>
                                        </p:tgtEl>
                                      </p:cBhvr>
                                    </p:animEffect>
                                  </p:childTnLst>
                                </p:cTn>
                              </p:par>
                              <p:par>
                                <p:cTn id="16" presetID="22" presetClass="entr" presetSubtype="1"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wipe(up)">
                                      <p:cBhvr>
                                        <p:cTn id="18" dur="500"/>
                                        <p:tgtEl>
                                          <p:spTgt spid="44"/>
                                        </p:tgtEl>
                                      </p:cBhvr>
                                    </p:animEffect>
                                  </p:childTnLst>
                                </p:cTn>
                              </p:par>
                              <p:par>
                                <p:cTn id="19" presetID="2" presetClass="entr" presetSubtype="4"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1000" fill="hold"/>
                                        <p:tgtEl>
                                          <p:spTgt spid="5"/>
                                        </p:tgtEl>
                                        <p:attrNameLst>
                                          <p:attrName>ppt_w</p:attrName>
                                        </p:attrNameLst>
                                      </p:cBhvr>
                                      <p:tavLst>
                                        <p:tav tm="0">
                                          <p:val>
                                            <p:fltVal val="0"/>
                                          </p:val>
                                        </p:tav>
                                        <p:tav tm="100000">
                                          <p:val>
                                            <p:strVal val="#ppt_w"/>
                                          </p:val>
                                        </p:tav>
                                      </p:tavLst>
                                    </p:anim>
                                    <p:anim calcmode="lin" valueType="num">
                                      <p:cBhvr>
                                        <p:cTn id="37" dur="1000" fill="hold"/>
                                        <p:tgtEl>
                                          <p:spTgt spid="5"/>
                                        </p:tgtEl>
                                        <p:attrNameLst>
                                          <p:attrName>ppt_h</p:attrName>
                                        </p:attrNameLst>
                                      </p:cBhvr>
                                      <p:tavLst>
                                        <p:tav tm="0">
                                          <p:val>
                                            <p:fltVal val="0"/>
                                          </p:val>
                                        </p:tav>
                                        <p:tav tm="100000">
                                          <p:val>
                                            <p:strVal val="#ppt_h"/>
                                          </p:val>
                                        </p:tav>
                                      </p:tavLst>
                                    </p:anim>
                                    <p:anim calcmode="lin" valueType="num">
                                      <p:cBhvr>
                                        <p:cTn id="38" dur="1000" fill="hold"/>
                                        <p:tgtEl>
                                          <p:spTgt spid="5"/>
                                        </p:tgtEl>
                                        <p:attrNameLst>
                                          <p:attrName>style.rotation</p:attrName>
                                        </p:attrNameLst>
                                      </p:cBhvr>
                                      <p:tavLst>
                                        <p:tav tm="0">
                                          <p:val>
                                            <p:fltVal val="90"/>
                                          </p:val>
                                        </p:tav>
                                        <p:tav tm="100000">
                                          <p:val>
                                            <p:fltVal val="0"/>
                                          </p:val>
                                        </p:tav>
                                      </p:tavLst>
                                    </p:anim>
                                    <p:animEffect transition="in" filter="fade">
                                      <p:cBhvr>
                                        <p:cTn id="39" dur="1000"/>
                                        <p:tgtEl>
                                          <p:spTgt spid="5"/>
                                        </p:tgtEl>
                                      </p:cBhvr>
                                    </p:animEffect>
                                  </p:childTnLst>
                                </p:cTn>
                              </p:par>
                              <p:par>
                                <p:cTn id="40" presetID="2" presetClass="entr" presetSubtype="8"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0-#ppt_w/2"/>
                                          </p:val>
                                        </p:tav>
                                        <p:tav tm="100000">
                                          <p:val>
                                            <p:strVal val="#ppt_x"/>
                                          </p:val>
                                        </p:tav>
                                      </p:tavLst>
                                    </p:anim>
                                    <p:anim calcmode="lin" valueType="num">
                                      <p:cBhvr additive="base">
                                        <p:cTn id="43" dur="500" fill="hold"/>
                                        <p:tgtEl>
                                          <p:spTgt spid="15"/>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0-#ppt_w/2"/>
                                          </p:val>
                                        </p:tav>
                                        <p:tav tm="100000">
                                          <p:val>
                                            <p:strVal val="#ppt_x"/>
                                          </p:val>
                                        </p:tav>
                                      </p:tavLst>
                                    </p:anim>
                                    <p:anim calcmode="lin" valueType="num">
                                      <p:cBhvr additive="base">
                                        <p:cTn id="47" dur="500" fill="hold"/>
                                        <p:tgtEl>
                                          <p:spTgt spid="21"/>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6000"/>
            <a:lum/>
          </a:blip>
          <a:srcRect/>
          <a:stretch>
            <a:fillRect/>
          </a:stretch>
        </a:blipFill>
        <a:effectLst/>
      </p:bgPr>
    </p:bg>
    <p:spTree>
      <p:nvGrpSpPr>
        <p:cNvPr id="1" name=""/>
        <p:cNvGrpSpPr/>
        <p:nvPr/>
      </p:nvGrpSpPr>
      <p:grpSpPr>
        <a:xfrm>
          <a:off x="0" y="0"/>
          <a:ext cx="0" cy="0"/>
          <a:chOff x="0" y="0"/>
          <a:chExt cx="0" cy="0"/>
        </a:xfrm>
      </p:grpSpPr>
      <p:grpSp>
        <p:nvGrpSpPr>
          <p:cNvPr id="18" name="组合 17"/>
          <p:cNvGrpSpPr/>
          <p:nvPr/>
        </p:nvGrpSpPr>
        <p:grpSpPr>
          <a:xfrm>
            <a:off x="333805" y="4700511"/>
            <a:ext cx="11769062" cy="2518694"/>
            <a:chOff x="-478046" y="4885815"/>
            <a:chExt cx="11769062" cy="2518694"/>
          </a:xfrm>
        </p:grpSpPr>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046" y="4885815"/>
              <a:ext cx="4657672" cy="2328836"/>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3344" y="5075673"/>
              <a:ext cx="4657672" cy="2328836"/>
            </a:xfrm>
            <a:prstGeom prst="rect">
              <a:avLst/>
            </a:prstGeom>
          </p:spPr>
        </p:pic>
      </p:grpSp>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12780" t="9771" r="21277" b="16111"/>
          <a:stretch/>
        </p:blipFill>
        <p:spPr>
          <a:xfrm>
            <a:off x="9618673" y="4529436"/>
            <a:ext cx="2071732" cy="2328564"/>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355503" y="-21498"/>
            <a:ext cx="1898262" cy="3707196"/>
          </a:xfrm>
          <a:prstGeom prst="rect">
            <a:avLst/>
          </a:prstGeom>
        </p:spPr>
      </p:pic>
      <p:pic>
        <p:nvPicPr>
          <p:cNvPr id="43" name="图片 4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470" y="0"/>
            <a:ext cx="2550722" cy="2550722"/>
          </a:xfrm>
          <a:prstGeom prst="rect">
            <a:avLst/>
          </a:prstGeom>
        </p:spPr>
      </p:pic>
      <p:sp>
        <p:nvSpPr>
          <p:cNvPr id="29" name="矩形 28">
            <a:extLst>
              <a:ext uri="{FF2B5EF4-FFF2-40B4-BE49-F238E27FC236}">
                <a16:creationId xmlns:a16="http://schemas.microsoft.com/office/drawing/2014/main" id="{6CA4DF23-29CF-478E-9947-48542E07F16C}"/>
              </a:ext>
            </a:extLst>
          </p:cNvPr>
          <p:cNvSpPr/>
          <p:nvPr/>
        </p:nvSpPr>
        <p:spPr>
          <a:xfrm>
            <a:off x="2839960" y="511568"/>
            <a:ext cx="3616566" cy="584775"/>
          </a:xfrm>
          <a:prstGeom prst="rect">
            <a:avLst/>
          </a:prstGeom>
        </p:spPr>
        <p:txBody>
          <a:bodyPr wrap="square">
            <a:spAutoFit/>
          </a:bodyPr>
          <a:lstStyle/>
          <a:p>
            <a:pPr algn="ctr"/>
            <a:r>
              <a:rPr lang="zh-CN" altLang="en-US" sz="3200" b="1" dirty="0">
                <a:solidFill>
                  <a:schemeClr val="accent6">
                    <a:lumMod val="75000"/>
                  </a:schemeClr>
                </a:solidFill>
                <a:latin typeface="DengXian" panose="02010600030101010101" pitchFamily="2" charset="-122"/>
                <a:ea typeface="DengXian" panose="02010600030101010101" pitchFamily="2" charset="-122"/>
                <a:sym typeface="DengXian" panose="02010600030101010101" pitchFamily="2" charset="-122"/>
              </a:rPr>
              <a:t>清明节传统习俗</a:t>
            </a:r>
          </a:p>
        </p:txBody>
      </p:sp>
      <p:grpSp>
        <p:nvGrpSpPr>
          <p:cNvPr id="37" name="组合 36"/>
          <p:cNvGrpSpPr/>
          <p:nvPr/>
        </p:nvGrpSpPr>
        <p:grpSpPr>
          <a:xfrm>
            <a:off x="1740627" y="-21498"/>
            <a:ext cx="1623493" cy="1623493"/>
            <a:chOff x="4469082" y="479181"/>
            <a:chExt cx="3063096" cy="3063096"/>
          </a:xfrm>
        </p:grpSpPr>
        <p:pic>
          <p:nvPicPr>
            <p:cNvPr id="38" name="图片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69082" y="479181"/>
              <a:ext cx="3063096" cy="3063096"/>
            </a:xfrm>
            <a:prstGeom prst="rect">
              <a:avLst/>
            </a:prstGeom>
          </p:spPr>
        </p:pic>
        <p:grpSp>
          <p:nvGrpSpPr>
            <p:cNvPr id="39" name="组合 38"/>
            <p:cNvGrpSpPr/>
            <p:nvPr/>
          </p:nvGrpSpPr>
          <p:grpSpPr>
            <a:xfrm>
              <a:off x="5641642" y="1635476"/>
              <a:ext cx="770819" cy="770818"/>
              <a:chOff x="5464352" y="1742175"/>
              <a:chExt cx="554630" cy="554630"/>
            </a:xfrm>
          </p:grpSpPr>
          <p:sp>
            <p:nvSpPr>
              <p:cNvPr id="40" name="椭圆 39">
                <a:extLst>
                  <a:ext uri="{FF2B5EF4-FFF2-40B4-BE49-F238E27FC236}">
                    <a16:creationId xmlns:a16="http://schemas.microsoft.com/office/drawing/2014/main" id="{018BF130-2E66-4D1A-9828-944FBAACB1D8}"/>
                  </a:ext>
                </a:extLst>
              </p:cNvPr>
              <p:cNvSpPr/>
              <p:nvPr/>
            </p:nvSpPr>
            <p:spPr>
              <a:xfrm>
                <a:off x="5464352" y="1742175"/>
                <a:ext cx="554630" cy="55463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a:solidFill>
                    <a:srgbClr val="3C9E48"/>
                  </a:solidFill>
                  <a:latin typeface="DengXian" panose="02010600030101010101" pitchFamily="2" charset="-122"/>
                  <a:ea typeface="DengXian" panose="02010600030101010101" pitchFamily="2" charset="-122"/>
                  <a:sym typeface="DengXian" panose="02010600030101010101" pitchFamily="2" charset="-122"/>
                </a:endParaRPr>
              </a:p>
            </p:txBody>
          </p:sp>
          <p:sp>
            <p:nvSpPr>
              <p:cNvPr id="41" name="TextBox 28">
                <a:extLst>
                  <a:ext uri="{FF2B5EF4-FFF2-40B4-BE49-F238E27FC236}">
                    <a16:creationId xmlns:a16="http://schemas.microsoft.com/office/drawing/2014/main" id="{B502F584-1EBF-4CF4-8860-E32D6FC9A2D4}"/>
                  </a:ext>
                </a:extLst>
              </p:cNvPr>
              <p:cNvSpPr txBox="1"/>
              <p:nvPr/>
            </p:nvSpPr>
            <p:spPr>
              <a:xfrm>
                <a:off x="5483780" y="1842769"/>
                <a:ext cx="481372" cy="376045"/>
              </a:xfrm>
              <a:prstGeom prst="rect">
                <a:avLst/>
              </a:prstGeom>
              <a:noFill/>
            </p:spPr>
            <p:txBody>
              <a:bodyPr wrap="none" rtlCol="0">
                <a:spAutoFit/>
              </a:bodyPr>
              <a:lstStyle/>
              <a:p>
                <a:r>
                  <a:rPr lang="en-US" altLang="zh-CN" sz="1200" b="1" dirty="0">
                    <a:solidFill>
                      <a:schemeClr val="bg1"/>
                    </a:solidFill>
                    <a:latin typeface="DengXian" panose="02010600030101010101" pitchFamily="2" charset="-122"/>
                    <a:ea typeface="DengXian" panose="02010600030101010101" pitchFamily="2" charset="-122"/>
                    <a:sym typeface="DengXian" panose="02010600030101010101" pitchFamily="2" charset="-122"/>
                  </a:rPr>
                  <a:t>02</a:t>
                </a:r>
                <a:endParaRPr lang="zh-CN" altLang="en-US" sz="1200" b="1" dirty="0">
                  <a:solidFill>
                    <a:schemeClr val="bg1"/>
                  </a:solidFill>
                  <a:latin typeface="DengXian" panose="02010600030101010101" pitchFamily="2" charset="-122"/>
                  <a:ea typeface="DengXian" panose="02010600030101010101" pitchFamily="2" charset="-122"/>
                  <a:sym typeface="DengXian" panose="02010600030101010101" pitchFamily="2" charset="-122"/>
                </a:endParaRPr>
              </a:p>
            </p:txBody>
          </p:sp>
        </p:grpSp>
      </p:grpSp>
      <p:pic>
        <p:nvPicPr>
          <p:cNvPr id="19" name="图片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7375" y="4948886"/>
            <a:ext cx="1866012" cy="1866012"/>
          </a:xfrm>
          <a:prstGeom prst="rect">
            <a:avLst/>
          </a:prstGeom>
        </p:spPr>
      </p:pic>
      <p:sp>
        <p:nvSpPr>
          <p:cNvPr id="21" name="矩形 20"/>
          <p:cNvSpPr/>
          <p:nvPr/>
        </p:nvSpPr>
        <p:spPr>
          <a:xfrm>
            <a:off x="4777788" y="2175058"/>
            <a:ext cx="5481295" cy="3046988"/>
          </a:xfrm>
          <a:prstGeom prst="rect">
            <a:avLst/>
          </a:prstGeom>
        </p:spPr>
        <p:txBody>
          <a:bodyPr wrap="square">
            <a:spAutoFit/>
          </a:bodyPr>
          <a:lstStyle/>
          <a:p>
            <a:r>
              <a:rPr lang="zh-CN" altLang="en-US" sz="1600" dirty="0">
                <a:solidFill>
                  <a:schemeClr val="accent6">
                    <a:lumMod val="50000"/>
                  </a:schemeClr>
                </a:solidFill>
                <a:latin typeface="DengXian" panose="02010600030101010101" pitchFamily="2" charset="-122"/>
                <a:ea typeface="DengXian" panose="02010600030101010101" pitchFamily="2" charset="-122"/>
                <a:sym typeface="DengXian" panose="02010600030101010101" pitchFamily="2" charset="-122"/>
              </a:rPr>
              <a:t>　清明节中国历史上，寒食禁火，祭奠先人，早已蔚为习俗。唐朝之后，寒食节逐渐式微，于是清明节扫墓祭祖成了此后持续不断的节俗传统。唐朝大诗人白居易</a:t>
            </a:r>
            <a:r>
              <a:rPr lang="en-US" altLang="zh-CN" sz="1600" dirty="0">
                <a:solidFill>
                  <a:schemeClr val="accent6">
                    <a:lumMod val="50000"/>
                  </a:schemeClr>
                </a:solidFill>
                <a:latin typeface="DengXian" panose="02010600030101010101" pitchFamily="2" charset="-122"/>
                <a:ea typeface="DengXian" panose="02010600030101010101" pitchFamily="2" charset="-122"/>
                <a:sym typeface="DengXian" panose="02010600030101010101" pitchFamily="2" charset="-122"/>
              </a:rPr>
              <a:t>《</a:t>
            </a:r>
            <a:r>
              <a:rPr lang="zh-CN" altLang="en-US" sz="1600" dirty="0">
                <a:solidFill>
                  <a:schemeClr val="accent6">
                    <a:lumMod val="50000"/>
                  </a:schemeClr>
                </a:solidFill>
                <a:latin typeface="DengXian" panose="02010600030101010101" pitchFamily="2" charset="-122"/>
                <a:ea typeface="DengXian" panose="02010600030101010101" pitchFamily="2" charset="-122"/>
                <a:sym typeface="DengXian" panose="02010600030101010101" pitchFamily="2" charset="-122"/>
              </a:rPr>
              <a:t>寒食野望吟</a:t>
            </a:r>
            <a:r>
              <a:rPr lang="en-US" altLang="zh-CN" sz="1600" dirty="0">
                <a:solidFill>
                  <a:schemeClr val="accent6">
                    <a:lumMod val="50000"/>
                  </a:schemeClr>
                </a:solidFill>
                <a:latin typeface="DengXian" panose="02010600030101010101" pitchFamily="2" charset="-122"/>
                <a:ea typeface="DengXian" panose="02010600030101010101" pitchFamily="2" charset="-122"/>
                <a:sym typeface="DengXian" panose="02010600030101010101" pitchFamily="2" charset="-122"/>
              </a:rPr>
              <a:t>》</a:t>
            </a:r>
            <a:r>
              <a:rPr lang="zh-CN" altLang="en-US" sz="1600" dirty="0">
                <a:solidFill>
                  <a:schemeClr val="accent6">
                    <a:lumMod val="50000"/>
                  </a:schemeClr>
                </a:solidFill>
                <a:latin typeface="DengXian" panose="02010600030101010101" pitchFamily="2" charset="-122"/>
                <a:ea typeface="DengXian" panose="02010600030101010101" pitchFamily="2" charset="-122"/>
                <a:sym typeface="DengXian" panose="02010600030101010101" pitchFamily="2" charset="-122"/>
              </a:rPr>
              <a:t>诗云：</a:t>
            </a:r>
            <a:r>
              <a:rPr lang="en-US" altLang="zh-CN" sz="1600" dirty="0">
                <a:solidFill>
                  <a:schemeClr val="accent6">
                    <a:lumMod val="50000"/>
                  </a:schemeClr>
                </a:solidFill>
                <a:latin typeface="DengXian" panose="02010600030101010101" pitchFamily="2" charset="-122"/>
                <a:ea typeface="DengXian" panose="02010600030101010101" pitchFamily="2" charset="-122"/>
                <a:sym typeface="DengXian" panose="02010600030101010101" pitchFamily="2" charset="-122"/>
              </a:rPr>
              <a:t>"</a:t>
            </a:r>
            <a:r>
              <a:rPr lang="zh-CN" altLang="en-US" sz="1600" dirty="0">
                <a:solidFill>
                  <a:schemeClr val="accent6">
                    <a:lumMod val="50000"/>
                  </a:schemeClr>
                </a:solidFill>
                <a:latin typeface="DengXian" panose="02010600030101010101" pitchFamily="2" charset="-122"/>
                <a:ea typeface="DengXian" panose="02010600030101010101" pitchFamily="2" charset="-122"/>
                <a:sym typeface="DengXian" panose="02010600030101010101" pitchFamily="2" charset="-122"/>
              </a:rPr>
              <a:t>乌啼鹊噪昏乔木，清明寒食谁家哭</a:t>
            </a:r>
            <a:r>
              <a:rPr lang="en-US" altLang="zh-CN" sz="1600" dirty="0">
                <a:solidFill>
                  <a:schemeClr val="accent6">
                    <a:lumMod val="50000"/>
                  </a:schemeClr>
                </a:solidFill>
                <a:latin typeface="DengXian" panose="02010600030101010101" pitchFamily="2" charset="-122"/>
                <a:ea typeface="DengXian" panose="02010600030101010101" pitchFamily="2" charset="-122"/>
                <a:sym typeface="DengXian" panose="02010600030101010101" pitchFamily="2" charset="-122"/>
              </a:rPr>
              <a:t>?</a:t>
            </a:r>
            <a:r>
              <a:rPr lang="zh-CN" altLang="en-US" sz="1600" dirty="0">
                <a:solidFill>
                  <a:schemeClr val="accent6">
                    <a:lumMod val="50000"/>
                  </a:schemeClr>
                </a:solidFill>
                <a:latin typeface="DengXian" panose="02010600030101010101" pitchFamily="2" charset="-122"/>
                <a:ea typeface="DengXian" panose="02010600030101010101" pitchFamily="2" charset="-122"/>
                <a:sym typeface="DengXian" panose="02010600030101010101" pitchFamily="2" charset="-122"/>
              </a:rPr>
              <a:t>风吹旷野纸钱飞，古墓累累春草绿。棠梨花映白杨树，尽是生死离别处。冥漠重泉哭不闻，萧萧暮雨人归去。</a:t>
            </a:r>
            <a:r>
              <a:rPr lang="en-US" altLang="zh-CN" sz="1600" dirty="0">
                <a:solidFill>
                  <a:schemeClr val="accent6">
                    <a:lumMod val="50000"/>
                  </a:schemeClr>
                </a:solidFill>
                <a:latin typeface="DengXian" panose="02010600030101010101" pitchFamily="2" charset="-122"/>
                <a:ea typeface="DengXian" panose="02010600030101010101" pitchFamily="2" charset="-122"/>
                <a:sym typeface="DengXian" panose="02010600030101010101" pitchFamily="2" charset="-122"/>
              </a:rPr>
              <a:t>"</a:t>
            </a:r>
            <a:r>
              <a:rPr lang="zh-CN" altLang="en-US" sz="1600" dirty="0">
                <a:solidFill>
                  <a:schemeClr val="accent6">
                    <a:lumMod val="50000"/>
                  </a:schemeClr>
                </a:solidFill>
                <a:latin typeface="DengXian" panose="02010600030101010101" pitchFamily="2" charset="-122"/>
                <a:ea typeface="DengXian" panose="02010600030101010101" pitchFamily="2" charset="-122"/>
                <a:sym typeface="DengXian" panose="02010600030101010101" pitchFamily="2" charset="-122"/>
              </a:rPr>
              <a:t>宋朝诗人高菊卿也曾于</a:t>
            </a:r>
            <a:r>
              <a:rPr lang="en-US" altLang="zh-CN" sz="1600" dirty="0">
                <a:solidFill>
                  <a:schemeClr val="accent6">
                    <a:lumMod val="50000"/>
                  </a:schemeClr>
                </a:solidFill>
                <a:latin typeface="DengXian" panose="02010600030101010101" pitchFamily="2" charset="-122"/>
                <a:ea typeface="DengXian" panose="02010600030101010101" pitchFamily="2" charset="-122"/>
                <a:sym typeface="DengXian" panose="02010600030101010101" pitchFamily="2" charset="-122"/>
              </a:rPr>
              <a:t>《</a:t>
            </a:r>
            <a:r>
              <a:rPr lang="zh-CN" altLang="en-US" sz="1600" dirty="0">
                <a:solidFill>
                  <a:schemeClr val="accent6">
                    <a:lumMod val="50000"/>
                  </a:schemeClr>
                </a:solidFill>
                <a:latin typeface="DengXian" panose="02010600030101010101" pitchFamily="2" charset="-122"/>
                <a:ea typeface="DengXian" panose="02010600030101010101" pitchFamily="2" charset="-122"/>
                <a:sym typeface="DengXian" panose="02010600030101010101" pitchFamily="2" charset="-122"/>
              </a:rPr>
              <a:t>清明</a:t>
            </a:r>
            <a:r>
              <a:rPr lang="en-US" altLang="zh-CN" sz="1600" dirty="0">
                <a:solidFill>
                  <a:schemeClr val="accent6">
                    <a:lumMod val="50000"/>
                  </a:schemeClr>
                </a:solidFill>
                <a:latin typeface="DengXian" panose="02010600030101010101" pitchFamily="2" charset="-122"/>
                <a:ea typeface="DengXian" panose="02010600030101010101" pitchFamily="2" charset="-122"/>
                <a:sym typeface="DengXian" panose="02010600030101010101" pitchFamily="2" charset="-122"/>
              </a:rPr>
              <a:t>》</a:t>
            </a:r>
            <a:r>
              <a:rPr lang="zh-CN" altLang="en-US" sz="1600" dirty="0">
                <a:solidFill>
                  <a:schemeClr val="accent6">
                    <a:lumMod val="50000"/>
                  </a:schemeClr>
                </a:solidFill>
                <a:latin typeface="DengXian" panose="02010600030101010101" pitchFamily="2" charset="-122"/>
                <a:ea typeface="DengXian" panose="02010600030101010101" pitchFamily="2" charset="-122"/>
                <a:sym typeface="DengXian" panose="02010600030101010101" pitchFamily="2" charset="-122"/>
              </a:rPr>
              <a:t>一诗中描写道：</a:t>
            </a:r>
            <a:r>
              <a:rPr lang="en-US" altLang="zh-CN" sz="1600" dirty="0">
                <a:solidFill>
                  <a:schemeClr val="accent6">
                    <a:lumMod val="50000"/>
                  </a:schemeClr>
                </a:solidFill>
                <a:latin typeface="DengXian" panose="02010600030101010101" pitchFamily="2" charset="-122"/>
                <a:ea typeface="DengXian" panose="02010600030101010101" pitchFamily="2" charset="-122"/>
                <a:sym typeface="DengXian" panose="02010600030101010101" pitchFamily="2" charset="-122"/>
              </a:rPr>
              <a:t>"</a:t>
            </a:r>
            <a:r>
              <a:rPr lang="zh-CN" altLang="en-US" sz="1600" dirty="0">
                <a:solidFill>
                  <a:schemeClr val="accent6">
                    <a:lumMod val="50000"/>
                  </a:schemeClr>
                </a:solidFill>
                <a:latin typeface="DengXian" panose="02010600030101010101" pitchFamily="2" charset="-122"/>
                <a:ea typeface="DengXian" panose="02010600030101010101" pitchFamily="2" charset="-122"/>
                <a:sym typeface="DengXian" panose="02010600030101010101" pitchFamily="2" charset="-122"/>
              </a:rPr>
              <a:t>南北山头多墓田，清明扫各纷然。纸灰飞作白蝴蝶，泪血染成红杜鹃。日落狐狸眠冢上，夜归儿女笑灯前。人生有酒须当醉，一滴何曾到九泉。</a:t>
            </a:r>
            <a:r>
              <a:rPr lang="en-US" altLang="zh-CN" sz="1600" dirty="0">
                <a:solidFill>
                  <a:schemeClr val="accent6">
                    <a:lumMod val="50000"/>
                  </a:schemeClr>
                </a:solidFill>
                <a:latin typeface="DengXian" panose="02010600030101010101" pitchFamily="2" charset="-122"/>
                <a:ea typeface="DengXian" panose="02010600030101010101" pitchFamily="2" charset="-122"/>
                <a:sym typeface="DengXian" panose="02010600030101010101" pitchFamily="2" charset="-122"/>
              </a:rPr>
              <a:t>"</a:t>
            </a:r>
            <a:r>
              <a:rPr lang="zh-CN" altLang="en-US" sz="1600" dirty="0">
                <a:solidFill>
                  <a:schemeClr val="accent6">
                    <a:lumMod val="50000"/>
                  </a:schemeClr>
                </a:solidFill>
                <a:latin typeface="DengXian" panose="02010600030101010101" pitchFamily="2" charset="-122"/>
                <a:ea typeface="DengXian" panose="02010600030101010101" pitchFamily="2" charset="-122"/>
                <a:sym typeface="DengXian" panose="02010600030101010101" pitchFamily="2" charset="-122"/>
              </a:rPr>
              <a:t>就是到了今天的社会，人们在清明节前后仍有上坟扫墓祭祖的习俗：铲除杂草，放上供品，于坟前上香祷祝，燃纸钱金锭，或简单地献上一束鲜花，以寄托对先人的怀念</a:t>
            </a:r>
          </a:p>
        </p:txBody>
      </p:sp>
      <p:pic>
        <p:nvPicPr>
          <p:cNvPr id="2" name="图片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06855" y="2015856"/>
            <a:ext cx="2874513" cy="2874513"/>
          </a:xfrm>
          <a:prstGeom prst="rect">
            <a:avLst/>
          </a:prstGeom>
        </p:spPr>
      </p:pic>
      <p:sp>
        <p:nvSpPr>
          <p:cNvPr id="22" name="矩形 21"/>
          <p:cNvSpPr/>
          <p:nvPr/>
        </p:nvSpPr>
        <p:spPr>
          <a:xfrm>
            <a:off x="2579590" y="4999021"/>
            <a:ext cx="1425429" cy="400110"/>
          </a:xfrm>
          <a:prstGeom prst="rect">
            <a:avLst/>
          </a:prstGeom>
          <a:solidFill>
            <a:schemeClr val="accent6">
              <a:lumMod val="75000"/>
              <a:alpha val="96000"/>
            </a:schemeClr>
          </a:solidFill>
        </p:spPr>
        <p:txBody>
          <a:bodyPr vert="horz" wrap="square">
            <a:spAutoFit/>
          </a:bodyPr>
          <a:lstStyle/>
          <a:p>
            <a:pPr algn="ctr"/>
            <a:r>
              <a:rPr lang="zh-CN" altLang="en-US" sz="2000" b="1" dirty="0">
                <a:solidFill>
                  <a:schemeClr val="bg1"/>
                </a:solidFill>
                <a:latin typeface="DengXian" panose="02010600030101010101" pitchFamily="2" charset="-122"/>
                <a:ea typeface="DengXian" panose="02010600030101010101" pitchFamily="2" charset="-122"/>
                <a:sym typeface="DengXian" panose="02010600030101010101" pitchFamily="2" charset="-122"/>
              </a:rPr>
              <a:t>扫墓</a:t>
            </a:r>
          </a:p>
        </p:txBody>
      </p:sp>
    </p:spTree>
    <p:extLst>
      <p:ext uri="{BB962C8B-B14F-4D97-AF65-F5344CB8AC3E}">
        <p14:creationId xmlns:p14="http://schemas.microsoft.com/office/powerpoint/2010/main" val="31073457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812</TotalTime>
  <Words>2696</Words>
  <Application>Microsoft Office PowerPoint</Application>
  <PresentationFormat>宽屏</PresentationFormat>
  <Paragraphs>171</Paragraphs>
  <Slides>24</Slides>
  <Notes>24</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24</vt:i4>
      </vt:variant>
    </vt:vector>
  </HeadingPairs>
  <TitlesOfParts>
    <vt:vector size="29" baseType="lpstr">
      <vt:lpstr>DengXian</vt:lpstr>
      <vt:lpstr>DengXian</vt:lpstr>
      <vt:lpstr>等线 Light</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60</cp:revision>
  <dcterms:created xsi:type="dcterms:W3CDTF">2018-03-20T02:04:44Z</dcterms:created>
  <dcterms:modified xsi:type="dcterms:W3CDTF">2021-01-24T11:24:17Z</dcterms:modified>
</cp:coreProperties>
</file>