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541" r:id="rId2"/>
    <p:sldId id="475" r:id="rId3"/>
    <p:sldId id="535" r:id="rId4"/>
    <p:sldId id="505" r:id="rId5"/>
    <p:sldId id="512" r:id="rId6"/>
    <p:sldId id="477" r:id="rId7"/>
    <p:sldId id="502" r:id="rId8"/>
    <p:sldId id="525" r:id="rId9"/>
    <p:sldId id="536" r:id="rId10"/>
    <p:sldId id="506" r:id="rId11"/>
    <p:sldId id="510" r:id="rId12"/>
    <p:sldId id="527" r:id="rId13"/>
    <p:sldId id="528" r:id="rId14"/>
    <p:sldId id="521" r:id="rId15"/>
    <p:sldId id="514" r:id="rId16"/>
    <p:sldId id="537" r:id="rId17"/>
    <p:sldId id="530" r:id="rId18"/>
    <p:sldId id="526" r:id="rId19"/>
    <p:sldId id="529" r:id="rId20"/>
    <p:sldId id="538" r:id="rId21"/>
    <p:sldId id="507" r:id="rId22"/>
    <p:sldId id="518" r:id="rId23"/>
    <p:sldId id="519" r:id="rId24"/>
    <p:sldId id="540" r:id="rId25"/>
    <p:sldId id="539" r:id="rId26"/>
    <p:sldId id="491" r:id="rId27"/>
    <p:sldId id="534" r:id="rId28"/>
    <p:sldId id="531" r:id="rId29"/>
    <p:sldId id="533" r:id="rId30"/>
    <p:sldId id="492" r:id="rId31"/>
    <p:sldId id="542" r:id="rId32"/>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C27"/>
    <a:srgbClr val="F5E3C9"/>
    <a:srgbClr val="F4DEBE"/>
    <a:srgbClr val="D9A96A"/>
    <a:srgbClr val="2A2B3E"/>
    <a:srgbClr val="191A25"/>
    <a:srgbClr val="222332"/>
    <a:srgbClr val="DAB86E"/>
    <a:srgbClr val="EDD5A5"/>
    <a:srgbClr val="956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95317" autoAdjust="0"/>
  </p:normalViewPr>
  <p:slideViewPr>
    <p:cSldViewPr>
      <p:cViewPr>
        <p:scale>
          <a:sx n="110" d="100"/>
          <a:sy n="110" d="100"/>
        </p:scale>
        <p:origin x="330"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产品</c:v>
                </c:pt>
              </c:strCache>
            </c:strRef>
          </c:tx>
          <c:spPr>
            <a:ln w="57150" cap="rnd">
              <a:solidFill>
                <a:schemeClr val="accent1"/>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4.3</c:v>
                </c:pt>
                <c:pt idx="1">
                  <c:v>2.5</c:v>
                </c:pt>
                <c:pt idx="2">
                  <c:v>3.5</c:v>
                </c:pt>
                <c:pt idx="3">
                  <c:v>4.5</c:v>
                </c:pt>
                <c:pt idx="4">
                  <c:v>5</c:v>
                </c:pt>
                <c:pt idx="5">
                  <c:v>7</c:v>
                </c:pt>
                <c:pt idx="6">
                  <c:v>8</c:v>
                </c:pt>
                <c:pt idx="7">
                  <c:v>5.7</c:v>
                </c:pt>
                <c:pt idx="8">
                  <c:v>8.9</c:v>
                </c:pt>
                <c:pt idx="9">
                  <c:v>10</c:v>
                </c:pt>
                <c:pt idx="10">
                  <c:v>12</c:v>
                </c:pt>
                <c:pt idx="11">
                  <c:v>15</c:v>
                </c:pt>
              </c:numCache>
            </c:numRef>
          </c:val>
          <c:smooth val="1"/>
          <c:extLst>
            <c:ext xmlns:c16="http://schemas.microsoft.com/office/drawing/2014/chart" uri="{C3380CC4-5D6E-409C-BE32-E72D297353CC}">
              <c16:uniqueId val="{00000000-6E32-4F1F-B4AA-27C9D1E526F1}"/>
            </c:ext>
          </c:extLst>
        </c:ser>
        <c:dLbls>
          <c:showLegendKey val="0"/>
          <c:showVal val="0"/>
          <c:showCatName val="0"/>
          <c:showSerName val="0"/>
          <c:showPercent val="0"/>
          <c:showBubbleSize val="0"/>
        </c:dLbls>
        <c:smooth val="0"/>
        <c:axId val="853341520"/>
        <c:axId val="853342080"/>
      </c:lineChart>
      <c:catAx>
        <c:axId val="85334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853342080"/>
        <c:crosses val="autoZero"/>
        <c:auto val="1"/>
        <c:lblAlgn val="ctr"/>
        <c:lblOffset val="100"/>
        <c:noMultiLvlLbl val="0"/>
      </c:catAx>
      <c:valAx>
        <c:axId val="853342080"/>
        <c:scaling>
          <c:orientation val="minMax"/>
        </c:scaling>
        <c:delete val="0"/>
        <c:axPos val="l"/>
        <c:majorGridlines>
          <c:spPr>
            <a:ln w="9525" cap="flat" cmpd="sng" algn="ctr">
              <a:solidFill>
                <a:schemeClr val="bg1">
                  <a:alpha val="17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853341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scatterChart>
        <c:scatterStyle val="smoothMarker"/>
        <c:varyColors val="0"/>
        <c:ser>
          <c:idx val="1"/>
          <c:order val="0"/>
          <c:tx>
            <c:strRef>
              <c:f>Sheet1!$C$1</c:f>
              <c:strCache>
                <c:ptCount val="1"/>
                <c:pt idx="0">
                  <c:v>Series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5"/>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0-04CD-4A7A-ADB6-617A8CCFE41B}"/>
              </c:ext>
            </c:extLst>
          </c:dPt>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Sheet1!$C$2:$C$8</c:f>
              <c:numCache>
                <c:formatCode>General</c:formatCode>
                <c:ptCount val="7"/>
                <c:pt idx="0">
                  <c:v>2.4</c:v>
                </c:pt>
                <c:pt idx="1">
                  <c:v>4.4000000000000004</c:v>
                </c:pt>
                <c:pt idx="2">
                  <c:v>1.8</c:v>
                </c:pt>
                <c:pt idx="3">
                  <c:v>2.8</c:v>
                </c:pt>
                <c:pt idx="4">
                  <c:v>5</c:v>
                </c:pt>
                <c:pt idx="5">
                  <c:v>12.6</c:v>
                </c:pt>
                <c:pt idx="6">
                  <c:v>22.5</c:v>
                </c:pt>
              </c:numCache>
            </c:numRef>
          </c:yVal>
          <c:smooth val="1"/>
          <c:extLst>
            <c:ext xmlns:c16="http://schemas.microsoft.com/office/drawing/2014/chart" uri="{C3380CC4-5D6E-409C-BE32-E72D297353CC}">
              <c16:uniqueId val="{00000001-04CD-4A7A-ADB6-617A8CCFE41B}"/>
            </c:ext>
          </c:extLst>
        </c:ser>
        <c:ser>
          <c:idx val="2"/>
          <c:order val="1"/>
          <c:tx>
            <c:strRef>
              <c:f>Sheet1!$D$1</c:f>
              <c:strCache>
                <c:ptCount val="1"/>
                <c:pt idx="0">
                  <c:v>Series 3</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Sheet1!$D$2:$D$8</c:f>
              <c:numCache>
                <c:formatCode>General</c:formatCode>
                <c:ptCount val="7"/>
                <c:pt idx="0">
                  <c:v>2</c:v>
                </c:pt>
                <c:pt idx="1">
                  <c:v>2</c:v>
                </c:pt>
                <c:pt idx="2">
                  <c:v>3</c:v>
                </c:pt>
                <c:pt idx="3">
                  <c:v>5</c:v>
                </c:pt>
                <c:pt idx="4">
                  <c:v>8.5</c:v>
                </c:pt>
                <c:pt idx="5">
                  <c:v>15</c:v>
                </c:pt>
                <c:pt idx="6">
                  <c:v>26</c:v>
                </c:pt>
              </c:numCache>
            </c:numRef>
          </c:yVal>
          <c:smooth val="1"/>
          <c:extLst>
            <c:ext xmlns:c16="http://schemas.microsoft.com/office/drawing/2014/chart" uri="{C3380CC4-5D6E-409C-BE32-E72D297353CC}">
              <c16:uniqueId val="{00000002-04CD-4A7A-ADB6-617A8CCFE41B}"/>
            </c:ext>
          </c:extLst>
        </c:ser>
        <c:dLbls>
          <c:showLegendKey val="0"/>
          <c:showVal val="0"/>
          <c:showCatName val="0"/>
          <c:showSerName val="0"/>
          <c:showPercent val="0"/>
          <c:showBubbleSize val="0"/>
        </c:dLbls>
        <c:axId val="838576720"/>
        <c:axId val="838586800"/>
      </c:scatterChart>
      <c:valAx>
        <c:axId val="838576720"/>
        <c:scaling>
          <c:orientation val="minMax"/>
        </c:scaling>
        <c:delete val="0"/>
        <c:axPos val="b"/>
        <c:minorGridlines>
          <c:spPr>
            <a:ln w="9525" cap="flat" cmpd="sng" algn="ctr">
              <a:solidFill>
                <a:schemeClr val="accent2">
                  <a:alpha val="40000"/>
                </a:schemeClr>
              </a:solidFill>
              <a:round/>
            </a:ln>
            <a:effectLst/>
          </c:spPr>
        </c:minorGridlines>
        <c:numFmt formatCode="General"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838586800"/>
        <c:crosses val="autoZero"/>
        <c:crossBetween val="midCat"/>
      </c:valAx>
      <c:valAx>
        <c:axId val="83858680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838576720"/>
        <c:crosses val="autoZero"/>
        <c:crossBetween val="midCat"/>
      </c:valAx>
      <c:spPr>
        <a:noFill/>
        <a:ln>
          <a:noFill/>
        </a:ln>
        <a:effectLst/>
      </c:spPr>
    </c:plotArea>
    <c:plotVisOnly val="1"/>
    <c:dispBlanksAs val="gap"/>
    <c:showDLblsOverMax val="0"/>
  </c:chart>
  <c:spPr>
    <a:noFill/>
    <a:ln>
      <a:noFill/>
    </a:ln>
    <a:effectLst/>
  </c:spPr>
  <c:txPr>
    <a:bodyPr/>
    <a:lstStyle/>
    <a:p>
      <a:pPr>
        <a:defRPr lang="zh-CN" sz="1100">
          <a:solidFill>
            <a:schemeClr val="tx1">
              <a:lumMod val="65000"/>
              <a:lumOff val="35000"/>
            </a:schemeClr>
          </a:solidFill>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ysClr val="window" lastClr="FFFFFF"/>
            </a:solidFill>
            <a:ln>
              <a:noFill/>
            </a:ln>
          </c:spPr>
          <c:explosion val="13"/>
          <c:dPt>
            <c:idx val="0"/>
            <c:bubble3D val="0"/>
            <c:spPr>
              <a:solidFill>
                <a:sysClr val="window" lastClr="FFFFFF">
                  <a:lumMod val="50000"/>
                </a:sysClr>
              </a:solidFill>
              <a:ln w="18999">
                <a:noFill/>
              </a:ln>
              <a:effectLst/>
            </c:spPr>
            <c:extLst>
              <c:ext xmlns:c16="http://schemas.microsoft.com/office/drawing/2014/chart" uri="{C3380CC4-5D6E-409C-BE32-E72D297353CC}">
                <c16:uniqueId val="{00000001-CB2D-45C1-AD69-E3F1C2B099B0}"/>
              </c:ext>
            </c:extLst>
          </c:dPt>
          <c:dPt>
            <c:idx val="1"/>
            <c:bubble3D val="0"/>
            <c:explosion val="4"/>
            <c:spPr>
              <a:solidFill>
                <a:srgbClr val="DAB96E"/>
              </a:solidFill>
              <a:ln w="18999">
                <a:noFill/>
              </a:ln>
              <a:effectLst/>
            </c:spPr>
            <c:extLst>
              <c:ext xmlns:c16="http://schemas.microsoft.com/office/drawing/2014/chart" uri="{C3380CC4-5D6E-409C-BE32-E72D297353CC}">
                <c16:uniqueId val="{00000003-CB2D-45C1-AD69-E3F1C2B099B0}"/>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CB2D-45C1-AD69-E3F1C2B099B0}"/>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clustered"/>
        <c:varyColors val="0"/>
        <c:ser>
          <c:idx val="1"/>
          <c:order val="0"/>
          <c:tx>
            <c:strRef>
              <c:f>Sheet1!$C$1</c:f>
              <c:strCache>
                <c:ptCount val="1"/>
                <c:pt idx="0">
                  <c:v>Series 2</c:v>
                </c:pt>
              </c:strCache>
            </c:strRef>
          </c:tx>
          <c:spPr>
            <a:solidFill>
              <a:schemeClr val="bg1">
                <a:lumMod val="95000"/>
                <a:alpha val="40000"/>
              </a:schemeClr>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185B-4445-B01C-F149D7A3322B}"/>
            </c:ext>
          </c:extLst>
        </c:ser>
        <c:ser>
          <c:idx val="2"/>
          <c:order val="1"/>
          <c:tx>
            <c:strRef>
              <c:f>Sheet1!$D$1</c:f>
              <c:strCache>
                <c:ptCount val="1"/>
                <c:pt idx="0">
                  <c:v>Series 3</c:v>
                </c:pt>
              </c:strCache>
            </c:strRef>
          </c:tx>
          <c:spPr>
            <a:gradFill>
              <a:gsLst>
                <a:gs pos="50000">
                  <a:srgbClr val="F4DEBE"/>
                </a:gs>
                <a:gs pos="0">
                  <a:srgbClr val="D9A96A"/>
                </a:gs>
                <a:gs pos="100000">
                  <a:srgbClr val="F5E3C9"/>
                </a:gs>
              </a:gsLst>
              <a:lin ang="5400000" scaled="1"/>
            </a:gra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185B-4445-B01C-F149D7A3322B}"/>
            </c:ext>
          </c:extLst>
        </c:ser>
        <c:dLbls>
          <c:showLegendKey val="0"/>
          <c:showVal val="0"/>
          <c:showCatName val="0"/>
          <c:showSerName val="0"/>
          <c:showPercent val="0"/>
          <c:showBubbleSize val="0"/>
        </c:dLbls>
        <c:gapWidth val="219"/>
        <c:axId val="839884992"/>
        <c:axId val="850246416"/>
      </c:barChart>
      <c:catAx>
        <c:axId val="839884992"/>
        <c:scaling>
          <c:orientation val="minMax"/>
        </c:scaling>
        <c:delete val="0"/>
        <c:axPos val="b"/>
        <c:minorGridlines>
          <c:spPr>
            <a:ln w="9525" cap="flat" cmpd="sng" algn="ctr">
              <a:solidFill>
                <a:schemeClr val="bg1">
                  <a:lumMod val="95000"/>
                  <a:alpha val="40000"/>
                </a:schemeClr>
              </a:solidFill>
              <a:round/>
            </a:ln>
            <a:effectLst/>
          </c:spPr>
        </c:minorGridlines>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850246416"/>
        <c:crosses val="autoZero"/>
        <c:auto val="1"/>
        <c:lblAlgn val="ctr"/>
        <c:lblOffset val="100"/>
        <c:noMultiLvlLbl val="0"/>
      </c:catAx>
      <c:valAx>
        <c:axId val="85024641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83988499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100">
          <a:solidFill>
            <a:schemeClr val="tx1">
              <a:lumMod val="65000"/>
              <a:lumOff val="35000"/>
            </a:schemeClr>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9BBFC-AD9F-483A-8CEB-BF74F7C916D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E7139D-C09C-4BEC-9157-E8BE684E8BD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E7139D-C09C-4BEC-9157-E8BE684E8BD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Tree>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cSld>
  <p:clrMapOvr>
    <a:masterClrMapping/>
  </p:clrMapOvr>
  <p:transition spd="slow"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t>2021/1/5</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t>‹#›</a:t>
            </a:fld>
            <a:endParaRPr lang="zh-CN" altLang="en-US"/>
          </a:p>
        </p:txBody>
      </p:sp>
    </p:spTree>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t>2021/1/5</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t>‹#›</a:t>
            </a:fld>
            <a:endParaRPr lang="zh-CN" altLang="en-US"/>
          </a:p>
        </p:txBody>
      </p:sp>
    </p:spTree>
  </p:cSld>
  <p:clrMapOvr>
    <a:masterClrMapping/>
  </p:clrMapOvr>
  <p:transition spd="slow"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t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00100" y="1200150"/>
            <a:ext cx="3771900" cy="1371600"/>
          </a:xfrm>
          <a:prstGeom prst="rect">
            <a:avLst/>
          </a:prstGeom>
          <a:solidFill>
            <a:schemeClr val="bg1">
              <a:lumMod val="75000"/>
            </a:schemeClr>
          </a:solidFill>
        </p:spPr>
        <p:txBody>
          <a:bodyPr/>
          <a:lstStyle>
            <a:lvl1pPr marL="0" indent="0">
              <a:buNone/>
              <a:defRPr sz="750"/>
            </a:lvl1pPr>
          </a:lstStyle>
          <a:p>
            <a:r>
              <a:rPr lang="en-US"/>
              <a:t>Standart Image#</a:t>
            </a:r>
          </a:p>
        </p:txBody>
      </p:sp>
    </p:spTree>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1340069"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25" name="Picture Placeholder 7"/>
          <p:cNvSpPr>
            <a:spLocks noGrp="1"/>
          </p:cNvSpPr>
          <p:nvPr>
            <p:ph type="pic" sz="quarter" idx="11"/>
          </p:nvPr>
        </p:nvSpPr>
        <p:spPr>
          <a:xfrm>
            <a:off x="3026980"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3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C27"/>
        </a:solidFill>
        <a:effectLst/>
      </p:bgPr>
    </p:bg>
    <p:spTree>
      <p:nvGrpSpPr>
        <p:cNvPr id="1" name=""/>
        <p:cNvGrpSpPr/>
        <p:nvPr/>
      </p:nvGrpSpPr>
      <p:grpSpPr>
        <a:xfrm>
          <a:off x="0" y="0"/>
          <a:ext cx="0" cy="0"/>
          <a:chOff x="0" y="0"/>
          <a:ch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 name="矩形 4"/>
          <p:cNvSpPr/>
          <p:nvPr/>
        </p:nvSpPr>
        <p:spPr>
          <a:xfrm>
            <a:off x="1547664" y="2038881"/>
            <a:ext cx="5727341"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4" name="文本框 53"/>
          <p:cNvSpPr txBox="1"/>
          <p:nvPr/>
        </p:nvSpPr>
        <p:spPr>
          <a:xfrm>
            <a:off x="1547664" y="2167051"/>
            <a:ext cx="5727341" cy="775790"/>
          </a:xfrm>
          <a:prstGeom prst="rect">
            <a:avLst/>
          </a:prstGeom>
          <a:noFill/>
          <a:ln>
            <a:noFill/>
          </a:ln>
        </p:spPr>
        <p:txBody>
          <a:bodyPr wrap="square" rtlCol="0">
            <a:spAutoFit/>
          </a:bodyPr>
          <a:lstStyle/>
          <a:p>
            <a:pPr algn="ctr">
              <a:lnSpc>
                <a:spcPct val="120000"/>
              </a:lnSpc>
            </a:pPr>
            <a:r>
              <a:rPr lang="zh-CN" altLang="en-US" sz="4050" dirty="0">
                <a:solidFill>
                  <a:schemeClr val="tx2"/>
                </a:solidFill>
                <a:cs typeface="+mn-ea"/>
                <a:sym typeface="+mn-lt"/>
              </a:rPr>
              <a:t>高端金色商业计划书</a:t>
            </a:r>
          </a:p>
        </p:txBody>
      </p:sp>
      <p:sp>
        <p:nvSpPr>
          <p:cNvPr id="55" name="文本框 54"/>
          <p:cNvSpPr txBox="1"/>
          <p:nvPr/>
        </p:nvSpPr>
        <p:spPr>
          <a:xfrm>
            <a:off x="1662122" y="2834046"/>
            <a:ext cx="5498425" cy="343877"/>
          </a:xfrm>
          <a:prstGeom prst="rect">
            <a:avLst/>
          </a:prstGeom>
          <a:noFill/>
        </p:spPr>
        <p:txBody>
          <a:bodyPr wrap="square" rtlCol="0">
            <a:spAutoFit/>
          </a:bodyPr>
          <a:lstStyle/>
          <a:p>
            <a:pPr algn="ctr">
              <a:lnSpc>
                <a:spcPct val="120000"/>
              </a:lnSpc>
            </a:pPr>
            <a:r>
              <a:rPr lang="en-US" altLang="zh-CN" sz="1500" dirty="0">
                <a:solidFill>
                  <a:schemeClr val="tx2"/>
                </a:solidFill>
                <a:cs typeface="+mn-ea"/>
                <a:sym typeface="+mn-lt"/>
              </a:rPr>
              <a:t>Black gold high-end Commercial finance business plan</a:t>
            </a:r>
            <a:endParaRPr lang="zh-CN" altLang="en-US" sz="1500" dirty="0">
              <a:solidFill>
                <a:schemeClr val="tx2"/>
              </a:solidFill>
              <a:cs typeface="+mn-ea"/>
              <a:sym typeface="+mn-lt"/>
            </a:endParaRPr>
          </a:p>
        </p:txBody>
      </p:sp>
      <p:sp>
        <p:nvSpPr>
          <p:cNvPr id="57" name="文本框 56"/>
          <p:cNvSpPr txBox="1"/>
          <p:nvPr/>
        </p:nvSpPr>
        <p:spPr>
          <a:xfrm>
            <a:off x="2519772" y="4631169"/>
            <a:ext cx="4104456" cy="328551"/>
          </a:xfrm>
          <a:prstGeom prst="rect">
            <a:avLst/>
          </a:prstGeom>
          <a:noFill/>
        </p:spPr>
        <p:txBody>
          <a:bodyPr wrap="square">
            <a:spAutoFit/>
          </a:bodyPr>
          <a:lstStyle/>
          <a:p>
            <a:pPr algn="ctr">
              <a:lnSpc>
                <a:spcPct val="120000"/>
              </a:lnSpc>
              <a:defRPr/>
            </a:pPr>
            <a:r>
              <a:rPr lang="zh-CN" altLang="en-US" sz="1400">
                <a:gradFill>
                  <a:gsLst>
                    <a:gs pos="50000">
                      <a:schemeClr val="accent2"/>
                    </a:gs>
                    <a:gs pos="0">
                      <a:schemeClr val="accent1"/>
                    </a:gs>
                    <a:gs pos="100000">
                      <a:schemeClr val="accent3"/>
                    </a:gs>
                  </a:gsLst>
                  <a:lin ang="5400000" scaled="1"/>
                </a:gradFill>
                <a:cs typeface="+mn-ea"/>
                <a:sym typeface="+mn-lt"/>
              </a:rPr>
              <a:t>汇报时间：</a:t>
            </a:r>
            <a:r>
              <a:rPr lang="en-US" altLang="zh-CN" sz="1400">
                <a:gradFill>
                  <a:gsLst>
                    <a:gs pos="50000">
                      <a:schemeClr val="accent2"/>
                    </a:gs>
                    <a:gs pos="0">
                      <a:schemeClr val="accent1"/>
                    </a:gs>
                    <a:gs pos="100000">
                      <a:schemeClr val="accent3"/>
                    </a:gs>
                  </a:gsLst>
                  <a:lin ang="5400000" scaled="1"/>
                </a:gradFill>
                <a:cs typeface="+mn-ea"/>
                <a:sym typeface="+mn-lt"/>
              </a:rPr>
              <a:t>2020</a:t>
            </a:r>
            <a:r>
              <a:rPr lang="zh-CN" altLang="en-US" sz="1400">
                <a:gradFill>
                  <a:gsLst>
                    <a:gs pos="50000">
                      <a:schemeClr val="accent2"/>
                    </a:gs>
                    <a:gs pos="0">
                      <a:schemeClr val="accent1"/>
                    </a:gs>
                    <a:gs pos="100000">
                      <a:schemeClr val="accent3"/>
                    </a:gs>
                  </a:gsLst>
                  <a:lin ang="5400000" scaled="1"/>
                </a:gradFill>
                <a:cs typeface="+mn-ea"/>
                <a:sym typeface="+mn-lt"/>
              </a:rPr>
              <a:t>年</a:t>
            </a:r>
            <a:r>
              <a:rPr lang="en-US" altLang="zh-CN" sz="1400">
                <a:gradFill>
                  <a:gsLst>
                    <a:gs pos="50000">
                      <a:schemeClr val="accent2"/>
                    </a:gs>
                    <a:gs pos="0">
                      <a:schemeClr val="accent1"/>
                    </a:gs>
                    <a:gs pos="100000">
                      <a:schemeClr val="accent3"/>
                    </a:gs>
                  </a:gsLst>
                  <a:lin ang="5400000" scaled="1"/>
                </a:gradFill>
                <a:cs typeface="+mn-ea"/>
                <a:sym typeface="+mn-lt"/>
              </a:rPr>
              <a:t>1</a:t>
            </a:r>
            <a:r>
              <a:rPr lang="zh-CN" altLang="en-US" sz="1400">
                <a:gradFill>
                  <a:gsLst>
                    <a:gs pos="50000">
                      <a:schemeClr val="accent2"/>
                    </a:gs>
                    <a:gs pos="0">
                      <a:schemeClr val="accent1"/>
                    </a:gs>
                    <a:gs pos="100000">
                      <a:schemeClr val="accent3"/>
                    </a:gs>
                  </a:gsLst>
                  <a:lin ang="5400000" scaled="1"/>
                </a:gradFill>
                <a:cs typeface="+mn-ea"/>
                <a:sym typeface="+mn-lt"/>
              </a:rPr>
              <a:t>月     汇报人：</a:t>
            </a:r>
            <a:r>
              <a:rPr lang="en-US" altLang="zh-CN" sz="1400">
                <a:gradFill>
                  <a:gsLst>
                    <a:gs pos="50000">
                      <a:schemeClr val="accent2"/>
                    </a:gs>
                    <a:gs pos="0">
                      <a:schemeClr val="accent1"/>
                    </a:gs>
                    <a:gs pos="100000">
                      <a:schemeClr val="accent3"/>
                    </a:gs>
                  </a:gsLst>
                  <a:lin ang="5400000" scaled="1"/>
                </a:gradFill>
                <a:cs typeface="+mn-ea"/>
                <a:sym typeface="+mn-lt"/>
              </a:rPr>
              <a:t>xiazaii</a:t>
            </a:r>
            <a:endParaRPr lang="zh-CN" altLang="en-US" sz="1400" dirty="0">
              <a:gradFill>
                <a:gsLst>
                  <a:gs pos="50000">
                    <a:schemeClr val="accent2"/>
                  </a:gs>
                  <a:gs pos="0">
                    <a:schemeClr val="accent1"/>
                  </a:gs>
                  <a:gs pos="100000">
                    <a:schemeClr val="accent3"/>
                  </a:gs>
                </a:gsLst>
                <a:lin ang="5400000" scaled="1"/>
              </a:gradFill>
              <a:cs typeface="+mn-ea"/>
              <a:sym typeface="+mn-lt"/>
            </a:endParaRPr>
          </a:p>
        </p:txBody>
      </p:sp>
      <p:sp>
        <p:nvSpPr>
          <p:cNvPr id="58" name="文本框 57"/>
          <p:cNvSpPr txBox="1"/>
          <p:nvPr/>
        </p:nvSpPr>
        <p:spPr>
          <a:xfrm>
            <a:off x="251521" y="160919"/>
            <a:ext cx="2064914" cy="396134"/>
          </a:xfrm>
          <a:prstGeom prst="rect">
            <a:avLst/>
          </a:prstGeom>
          <a:noFill/>
        </p:spPr>
        <p:txBody>
          <a:bodyPr wrap="squar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此处添加公司名称</a:t>
            </a:r>
          </a:p>
        </p:txBody>
      </p:sp>
      <p:sp>
        <p:nvSpPr>
          <p:cNvPr id="12" name="文本框 11"/>
          <p:cNvSpPr txBox="1"/>
          <p:nvPr/>
        </p:nvSpPr>
        <p:spPr>
          <a:xfrm>
            <a:off x="3707904" y="1275606"/>
            <a:ext cx="1800200" cy="771493"/>
          </a:xfrm>
          <a:prstGeom prst="rect">
            <a:avLst/>
          </a:prstGeom>
          <a:noFill/>
          <a:ln>
            <a:noFill/>
          </a:ln>
        </p:spPr>
        <p:txBody>
          <a:bodyPr wrap="square" rtlCol="0">
            <a:spAutoFit/>
          </a:bodyPr>
          <a:lstStyle/>
          <a:p>
            <a:pPr>
              <a:lnSpc>
                <a:spcPct val="120000"/>
              </a:lnSpc>
            </a:pPr>
            <a:r>
              <a:rPr lang="en-US" altLang="zh-CN" sz="4050" dirty="0">
                <a:gradFill>
                  <a:gsLst>
                    <a:gs pos="50000">
                      <a:schemeClr val="accent2"/>
                    </a:gs>
                    <a:gs pos="0">
                      <a:schemeClr val="accent1"/>
                    </a:gs>
                    <a:gs pos="100000">
                      <a:schemeClr val="accent3"/>
                    </a:gs>
                  </a:gsLst>
                  <a:lin ang="5400000" scaled="1"/>
                </a:gradFill>
                <a:cs typeface="+mn-ea"/>
                <a:sym typeface="+mn-lt"/>
              </a:rPr>
              <a:t>2019</a:t>
            </a:r>
            <a:endParaRPr lang="zh-CN" altLang="en-US" sz="4050" dirty="0">
              <a:gradFill>
                <a:gsLst>
                  <a:gs pos="50000">
                    <a:schemeClr val="accent2"/>
                  </a:gs>
                  <a:gs pos="0">
                    <a:schemeClr val="accent1"/>
                  </a:gs>
                  <a:gs pos="100000">
                    <a:schemeClr val="accent3"/>
                  </a:gs>
                </a:gsLst>
                <a:lin ang="5400000" scaled="1"/>
              </a:gradFill>
              <a:cs typeface="+mn-ea"/>
              <a:sym typeface="+mn-lt"/>
            </a:endParaRP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市场分析</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68" name="椭圆 67"/>
          <p:cNvSpPr/>
          <p:nvPr/>
        </p:nvSpPr>
        <p:spPr>
          <a:xfrm>
            <a:off x="3225344" y="1563638"/>
            <a:ext cx="2553129" cy="255312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a:solidFill>
                <a:srgbClr val="2C293D"/>
              </a:solidFill>
              <a:cs typeface="+mn-ea"/>
              <a:sym typeface="+mn-lt"/>
            </a:endParaRPr>
          </a:p>
        </p:txBody>
      </p:sp>
      <p:sp>
        <p:nvSpPr>
          <p:cNvPr id="69" name="Rounded Rectangle 5"/>
          <p:cNvSpPr/>
          <p:nvPr/>
        </p:nvSpPr>
        <p:spPr>
          <a:xfrm>
            <a:off x="3331372" y="1783659"/>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0" name="Text Placeholder 7"/>
          <p:cNvSpPr txBox="1"/>
          <p:nvPr/>
        </p:nvSpPr>
        <p:spPr>
          <a:xfrm>
            <a:off x="3366557" y="1855779"/>
            <a:ext cx="412514" cy="30559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sp>
        <p:nvSpPr>
          <p:cNvPr id="71" name="Rounded Rectangle 32"/>
          <p:cNvSpPr/>
          <p:nvPr/>
        </p:nvSpPr>
        <p:spPr>
          <a:xfrm>
            <a:off x="5210215" y="1783659"/>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2" name="Text Placeholder 7"/>
          <p:cNvSpPr txBox="1"/>
          <p:nvPr/>
        </p:nvSpPr>
        <p:spPr>
          <a:xfrm>
            <a:off x="5245401" y="1855779"/>
            <a:ext cx="412514" cy="30559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sp>
        <p:nvSpPr>
          <p:cNvPr id="73" name="Rounded Rectangle 34"/>
          <p:cNvSpPr/>
          <p:nvPr/>
        </p:nvSpPr>
        <p:spPr>
          <a:xfrm>
            <a:off x="2961107" y="2630175"/>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4" name="Text Placeholder 7"/>
          <p:cNvSpPr txBox="1"/>
          <p:nvPr/>
        </p:nvSpPr>
        <p:spPr>
          <a:xfrm>
            <a:off x="2996292" y="2702296"/>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sp>
        <p:nvSpPr>
          <p:cNvPr id="75" name="Rounded Rectangle 36"/>
          <p:cNvSpPr/>
          <p:nvPr/>
        </p:nvSpPr>
        <p:spPr>
          <a:xfrm>
            <a:off x="5547149" y="2630175"/>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6" name="Text Placeholder 7"/>
          <p:cNvSpPr txBox="1"/>
          <p:nvPr/>
        </p:nvSpPr>
        <p:spPr>
          <a:xfrm>
            <a:off x="5582335" y="2702296"/>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sp>
        <p:nvSpPr>
          <p:cNvPr id="77" name="Rounded Rectangle 38"/>
          <p:cNvSpPr/>
          <p:nvPr/>
        </p:nvSpPr>
        <p:spPr>
          <a:xfrm>
            <a:off x="3331372" y="3508043"/>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9" name="Text Placeholder 7"/>
          <p:cNvSpPr txBox="1"/>
          <p:nvPr/>
        </p:nvSpPr>
        <p:spPr>
          <a:xfrm>
            <a:off x="3366557" y="3580164"/>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sp>
        <p:nvSpPr>
          <p:cNvPr id="80" name="Rounded Rectangle 40"/>
          <p:cNvSpPr/>
          <p:nvPr/>
        </p:nvSpPr>
        <p:spPr>
          <a:xfrm>
            <a:off x="5210215" y="3508043"/>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81" name="Text Placeholder 7"/>
          <p:cNvSpPr txBox="1"/>
          <p:nvPr/>
        </p:nvSpPr>
        <p:spPr>
          <a:xfrm>
            <a:off x="5245401" y="3580164"/>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p>
        </p:txBody>
      </p:sp>
      <p:grpSp>
        <p:nvGrpSpPr>
          <p:cNvPr id="9" name="组合 8"/>
          <p:cNvGrpSpPr/>
          <p:nvPr/>
        </p:nvGrpSpPr>
        <p:grpSpPr>
          <a:xfrm>
            <a:off x="5737356" y="1285921"/>
            <a:ext cx="2634825" cy="3351134"/>
            <a:chOff x="5737356" y="1285921"/>
            <a:chExt cx="2634825" cy="3351134"/>
          </a:xfrm>
        </p:grpSpPr>
        <p:grpSp>
          <p:nvGrpSpPr>
            <p:cNvPr id="5" name="组合 4"/>
            <p:cNvGrpSpPr/>
            <p:nvPr/>
          </p:nvGrpSpPr>
          <p:grpSpPr>
            <a:xfrm>
              <a:off x="5764182" y="1285921"/>
              <a:ext cx="2304061" cy="968078"/>
              <a:chOff x="5764182" y="1285921"/>
              <a:chExt cx="2304061" cy="968078"/>
            </a:xfrm>
          </p:grpSpPr>
          <p:sp>
            <p:nvSpPr>
              <p:cNvPr id="82" name="TextBox 7"/>
              <p:cNvSpPr txBox="1"/>
              <p:nvPr/>
            </p:nvSpPr>
            <p:spPr>
              <a:xfrm>
                <a:off x="5764182" y="1623570"/>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4" name="TextBox 8"/>
              <p:cNvSpPr txBox="1"/>
              <p:nvPr/>
            </p:nvSpPr>
            <p:spPr>
              <a:xfrm>
                <a:off x="5764182" y="1285921"/>
                <a:ext cx="1544121"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6" name="组合 5"/>
            <p:cNvGrpSpPr/>
            <p:nvPr/>
          </p:nvGrpSpPr>
          <p:grpSpPr>
            <a:xfrm>
              <a:off x="6068120" y="2570757"/>
              <a:ext cx="2304061" cy="944457"/>
              <a:chOff x="6068120" y="2570757"/>
              <a:chExt cx="2304061" cy="944457"/>
            </a:xfrm>
          </p:grpSpPr>
          <p:sp>
            <p:nvSpPr>
              <p:cNvPr id="85" name="TextBox 7"/>
              <p:cNvSpPr txBox="1"/>
              <p:nvPr/>
            </p:nvSpPr>
            <p:spPr>
              <a:xfrm>
                <a:off x="6068120" y="2884785"/>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6" name="TextBox 8"/>
              <p:cNvSpPr txBox="1"/>
              <p:nvPr/>
            </p:nvSpPr>
            <p:spPr>
              <a:xfrm>
                <a:off x="6068121" y="2570757"/>
                <a:ext cx="1973295"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7" name="组合 6"/>
            <p:cNvGrpSpPr/>
            <p:nvPr/>
          </p:nvGrpSpPr>
          <p:grpSpPr>
            <a:xfrm>
              <a:off x="5737356" y="3721549"/>
              <a:ext cx="2304061" cy="915506"/>
              <a:chOff x="5737356" y="3721549"/>
              <a:chExt cx="2304061" cy="915506"/>
            </a:xfrm>
          </p:grpSpPr>
          <p:sp>
            <p:nvSpPr>
              <p:cNvPr id="87" name="TextBox 7"/>
              <p:cNvSpPr txBox="1"/>
              <p:nvPr/>
            </p:nvSpPr>
            <p:spPr>
              <a:xfrm>
                <a:off x="5737356" y="4006626"/>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8" name="TextBox 8"/>
              <p:cNvSpPr txBox="1"/>
              <p:nvPr/>
            </p:nvSpPr>
            <p:spPr>
              <a:xfrm>
                <a:off x="5737357" y="3721549"/>
                <a:ext cx="1570946"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grpSp>
        <p:nvGrpSpPr>
          <p:cNvPr id="8" name="组合 7"/>
          <p:cNvGrpSpPr/>
          <p:nvPr/>
        </p:nvGrpSpPr>
        <p:grpSpPr>
          <a:xfrm>
            <a:off x="650581" y="1275606"/>
            <a:ext cx="2642705" cy="3405184"/>
            <a:chOff x="650581" y="1275606"/>
            <a:chExt cx="2642705" cy="3405184"/>
          </a:xfrm>
        </p:grpSpPr>
        <p:grpSp>
          <p:nvGrpSpPr>
            <p:cNvPr id="4" name="组合 3"/>
            <p:cNvGrpSpPr/>
            <p:nvPr/>
          </p:nvGrpSpPr>
          <p:grpSpPr>
            <a:xfrm>
              <a:off x="905120" y="3722832"/>
              <a:ext cx="2304061" cy="957958"/>
              <a:chOff x="905120" y="3722832"/>
              <a:chExt cx="2304061" cy="957958"/>
            </a:xfrm>
          </p:grpSpPr>
          <p:sp>
            <p:nvSpPr>
              <p:cNvPr id="89" name="TextBox 7"/>
              <p:cNvSpPr txBox="1"/>
              <p:nvPr/>
            </p:nvSpPr>
            <p:spPr>
              <a:xfrm>
                <a:off x="905120" y="4050361"/>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0" name="TextBox 8"/>
              <p:cNvSpPr txBox="1"/>
              <p:nvPr/>
            </p:nvSpPr>
            <p:spPr>
              <a:xfrm>
                <a:off x="933548" y="3722832"/>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3" name="组合 2"/>
            <p:cNvGrpSpPr/>
            <p:nvPr/>
          </p:nvGrpSpPr>
          <p:grpSpPr>
            <a:xfrm>
              <a:off x="650581" y="2570177"/>
              <a:ext cx="2304061" cy="936700"/>
              <a:chOff x="650581" y="2570177"/>
              <a:chExt cx="2304061" cy="936700"/>
            </a:xfrm>
          </p:grpSpPr>
          <p:sp>
            <p:nvSpPr>
              <p:cNvPr id="91" name="TextBox 7"/>
              <p:cNvSpPr txBox="1"/>
              <p:nvPr/>
            </p:nvSpPr>
            <p:spPr>
              <a:xfrm>
                <a:off x="650581" y="2876448"/>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2" name="TextBox 8"/>
              <p:cNvSpPr txBox="1"/>
              <p:nvPr/>
            </p:nvSpPr>
            <p:spPr>
              <a:xfrm>
                <a:off x="679009" y="2570177"/>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2" name="组合 1"/>
            <p:cNvGrpSpPr/>
            <p:nvPr/>
          </p:nvGrpSpPr>
          <p:grpSpPr>
            <a:xfrm>
              <a:off x="989225" y="1275606"/>
              <a:ext cx="2304061" cy="891655"/>
              <a:chOff x="989225" y="1275606"/>
              <a:chExt cx="2304061" cy="891655"/>
            </a:xfrm>
          </p:grpSpPr>
          <p:sp>
            <p:nvSpPr>
              <p:cNvPr id="94" name="TextBox 7"/>
              <p:cNvSpPr txBox="1"/>
              <p:nvPr/>
            </p:nvSpPr>
            <p:spPr>
              <a:xfrm>
                <a:off x="989225" y="1536832"/>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5" name="TextBox 8"/>
              <p:cNvSpPr txBox="1"/>
              <p:nvPr/>
            </p:nvSpPr>
            <p:spPr>
              <a:xfrm>
                <a:off x="1017653" y="1275606"/>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52"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Scale>
                                      <p:cBhvr>
                                        <p:cTn id="13"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9"/>
                                        </p:tgtEl>
                                        <p:attrNameLst>
                                          <p:attrName>ppt_x</p:attrName>
                                          <p:attrName>ppt_y</p:attrName>
                                        </p:attrNameLst>
                                      </p:cBhvr>
                                    </p:animMotion>
                                    <p:animEffect transition="in" filter="fade">
                                      <p:cBhvr>
                                        <p:cTn id="15" dur="1000"/>
                                        <p:tgtEl>
                                          <p:spTgt spid="69"/>
                                        </p:tgtEl>
                                      </p:cBhvr>
                                    </p:animEffect>
                                  </p:childTnLst>
                                </p:cTn>
                              </p:par>
                              <p:par>
                                <p:cTn id="16" presetID="52" presetClass="entr" presetSubtype="0" fill="hold" grpId="0" nodeType="withEffect">
                                  <p:stCondLst>
                                    <p:cond delay="400"/>
                                  </p:stCondLst>
                                  <p:childTnLst>
                                    <p:set>
                                      <p:cBhvr>
                                        <p:cTn id="17" dur="1" fill="hold">
                                          <p:stCondLst>
                                            <p:cond delay="0"/>
                                          </p:stCondLst>
                                        </p:cTn>
                                        <p:tgtEl>
                                          <p:spTgt spid="71"/>
                                        </p:tgtEl>
                                        <p:attrNameLst>
                                          <p:attrName>style.visibility</p:attrName>
                                        </p:attrNameLst>
                                      </p:cBhvr>
                                      <p:to>
                                        <p:strVal val="visible"/>
                                      </p:to>
                                    </p:set>
                                    <p:animScale>
                                      <p:cBhvr>
                                        <p:cTn id="1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1"/>
                                        </p:tgtEl>
                                        <p:attrNameLst>
                                          <p:attrName>ppt_x</p:attrName>
                                          <p:attrName>ppt_y</p:attrName>
                                        </p:attrNameLst>
                                      </p:cBhvr>
                                    </p:animMotion>
                                    <p:animEffect transition="in" filter="fade">
                                      <p:cBhvr>
                                        <p:cTn id="20" dur="1000"/>
                                        <p:tgtEl>
                                          <p:spTgt spid="71"/>
                                        </p:tgtEl>
                                      </p:cBhvr>
                                    </p:animEffect>
                                  </p:childTnLst>
                                </p:cTn>
                              </p:par>
                              <p:par>
                                <p:cTn id="21" presetID="52" presetClass="entr" presetSubtype="0" fill="hold" grpId="0" nodeType="withEffect">
                                  <p:stCondLst>
                                    <p:cond delay="900"/>
                                  </p:stCondLst>
                                  <p:childTnLst>
                                    <p:set>
                                      <p:cBhvr>
                                        <p:cTn id="22" dur="1" fill="hold">
                                          <p:stCondLst>
                                            <p:cond delay="0"/>
                                          </p:stCondLst>
                                        </p:cTn>
                                        <p:tgtEl>
                                          <p:spTgt spid="75"/>
                                        </p:tgtEl>
                                        <p:attrNameLst>
                                          <p:attrName>style.visibility</p:attrName>
                                        </p:attrNameLst>
                                      </p:cBhvr>
                                      <p:to>
                                        <p:strVal val="visible"/>
                                      </p:to>
                                    </p:set>
                                    <p:animScale>
                                      <p:cBhvr>
                                        <p:cTn id="23"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5"/>
                                        </p:tgtEl>
                                        <p:attrNameLst>
                                          <p:attrName>ppt_x</p:attrName>
                                          <p:attrName>ppt_y</p:attrName>
                                        </p:attrNameLst>
                                      </p:cBhvr>
                                    </p:animMotion>
                                    <p:animEffect transition="in" filter="fade">
                                      <p:cBhvr>
                                        <p:cTn id="25" dur="1000"/>
                                        <p:tgtEl>
                                          <p:spTgt spid="75"/>
                                        </p:tgtEl>
                                      </p:cBhvr>
                                    </p:animEffect>
                                  </p:childTnLst>
                                </p:cTn>
                              </p:par>
                              <p:par>
                                <p:cTn id="26" presetID="52" presetClass="entr" presetSubtype="0" fill="hold" grpId="0" nodeType="withEffect">
                                  <p:stCondLst>
                                    <p:cond delay="1400"/>
                                  </p:stCondLst>
                                  <p:childTnLst>
                                    <p:set>
                                      <p:cBhvr>
                                        <p:cTn id="27" dur="1" fill="hold">
                                          <p:stCondLst>
                                            <p:cond delay="0"/>
                                          </p:stCondLst>
                                        </p:cTn>
                                        <p:tgtEl>
                                          <p:spTgt spid="73"/>
                                        </p:tgtEl>
                                        <p:attrNameLst>
                                          <p:attrName>style.visibility</p:attrName>
                                        </p:attrNameLst>
                                      </p:cBhvr>
                                      <p:to>
                                        <p:strVal val="visible"/>
                                      </p:to>
                                    </p:set>
                                    <p:animScale>
                                      <p:cBhvr>
                                        <p:cTn id="28"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3"/>
                                        </p:tgtEl>
                                        <p:attrNameLst>
                                          <p:attrName>ppt_x</p:attrName>
                                          <p:attrName>ppt_y</p:attrName>
                                        </p:attrNameLst>
                                      </p:cBhvr>
                                    </p:animMotion>
                                    <p:animEffect transition="in" filter="fade">
                                      <p:cBhvr>
                                        <p:cTn id="30" dur="1000"/>
                                        <p:tgtEl>
                                          <p:spTgt spid="73"/>
                                        </p:tgtEl>
                                      </p:cBhvr>
                                    </p:animEffect>
                                  </p:childTnLst>
                                </p:cTn>
                              </p:par>
                              <p:par>
                                <p:cTn id="31" presetID="52" presetClass="entr" presetSubtype="0" fill="hold" grpId="0" nodeType="withEffect">
                                  <p:stCondLst>
                                    <p:cond delay="1900"/>
                                  </p:stCondLst>
                                  <p:childTnLst>
                                    <p:set>
                                      <p:cBhvr>
                                        <p:cTn id="32" dur="1" fill="hold">
                                          <p:stCondLst>
                                            <p:cond delay="0"/>
                                          </p:stCondLst>
                                        </p:cTn>
                                        <p:tgtEl>
                                          <p:spTgt spid="77"/>
                                        </p:tgtEl>
                                        <p:attrNameLst>
                                          <p:attrName>style.visibility</p:attrName>
                                        </p:attrNameLst>
                                      </p:cBhvr>
                                      <p:to>
                                        <p:strVal val="visible"/>
                                      </p:to>
                                    </p:set>
                                    <p:animScale>
                                      <p:cBhvr>
                                        <p:cTn id="33"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77"/>
                                        </p:tgtEl>
                                        <p:attrNameLst>
                                          <p:attrName>ppt_x</p:attrName>
                                          <p:attrName>ppt_y</p:attrName>
                                        </p:attrNameLst>
                                      </p:cBhvr>
                                    </p:animMotion>
                                    <p:animEffect transition="in" filter="fade">
                                      <p:cBhvr>
                                        <p:cTn id="35" dur="1000"/>
                                        <p:tgtEl>
                                          <p:spTgt spid="77"/>
                                        </p:tgtEl>
                                      </p:cBhvr>
                                    </p:animEffect>
                                  </p:childTnLst>
                                </p:cTn>
                              </p:par>
                              <p:par>
                                <p:cTn id="36" presetID="52" presetClass="entr" presetSubtype="0" fill="hold" grpId="0" nodeType="withEffect">
                                  <p:stCondLst>
                                    <p:cond delay="2600"/>
                                  </p:stCondLst>
                                  <p:childTnLst>
                                    <p:set>
                                      <p:cBhvr>
                                        <p:cTn id="37" dur="1" fill="hold">
                                          <p:stCondLst>
                                            <p:cond delay="0"/>
                                          </p:stCondLst>
                                        </p:cTn>
                                        <p:tgtEl>
                                          <p:spTgt spid="80"/>
                                        </p:tgtEl>
                                        <p:attrNameLst>
                                          <p:attrName>style.visibility</p:attrName>
                                        </p:attrNameLst>
                                      </p:cBhvr>
                                      <p:to>
                                        <p:strVal val="visible"/>
                                      </p:to>
                                    </p:set>
                                    <p:animScale>
                                      <p:cBhvr>
                                        <p:cTn id="38"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0"/>
                                        </p:tgtEl>
                                        <p:attrNameLst>
                                          <p:attrName>ppt_x</p:attrName>
                                          <p:attrName>ppt_y</p:attrName>
                                        </p:attrNameLst>
                                      </p:cBhvr>
                                    </p:animMotion>
                                    <p:animEffect transition="in" filter="fade">
                                      <p:cBhvr>
                                        <p:cTn id="40" dur="1000"/>
                                        <p:tgtEl>
                                          <p:spTgt spid="80"/>
                                        </p:tgtEl>
                                      </p:cBhvr>
                                    </p:animEffect>
                                  </p:childTnLst>
                                </p:cTn>
                              </p:par>
                              <p:par>
                                <p:cTn id="41" presetID="2" presetClass="entr" presetSubtype="2" fill="hold" nodeType="withEffect">
                                  <p:stCondLst>
                                    <p:cond delay="32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36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animBg="1"/>
      <p:bldP spid="73" grpId="0" animBg="1"/>
      <p:bldP spid="75" grpId="0" animBg="1"/>
      <p:bldP spid="77"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EditPoints="1"/>
          </p:cNvSpPr>
          <p:nvPr/>
        </p:nvSpPr>
        <p:spPr bwMode="auto">
          <a:xfrm>
            <a:off x="2442904" y="1334748"/>
            <a:ext cx="757625" cy="75762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Freeform 11"/>
          <p:cNvSpPr>
            <a:spLocks noEditPoints="1"/>
          </p:cNvSpPr>
          <p:nvPr/>
        </p:nvSpPr>
        <p:spPr bwMode="auto">
          <a:xfrm>
            <a:off x="1408600" y="4027309"/>
            <a:ext cx="483305" cy="48330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grpSp>
        <p:nvGrpSpPr>
          <p:cNvPr id="11" name="组合 10"/>
          <p:cNvGrpSpPr/>
          <p:nvPr/>
        </p:nvGrpSpPr>
        <p:grpSpPr>
          <a:xfrm>
            <a:off x="4626689" y="1348783"/>
            <a:ext cx="3857625" cy="812720"/>
            <a:chOff x="4626689" y="1348783"/>
            <a:chExt cx="3857625" cy="812720"/>
          </a:xfrm>
        </p:grpSpPr>
        <p:sp>
          <p:nvSpPr>
            <p:cNvPr id="25" name="TextBox 46"/>
            <p:cNvSpPr txBox="1"/>
            <p:nvPr/>
          </p:nvSpPr>
          <p:spPr>
            <a:xfrm>
              <a:off x="4671803" y="1348783"/>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01</a:t>
              </a:r>
            </a:p>
          </p:txBody>
        </p:sp>
        <p:sp>
          <p:nvSpPr>
            <p:cNvPr id="26" name="TextBox 47"/>
            <p:cNvSpPr txBox="1"/>
            <p:nvPr/>
          </p:nvSpPr>
          <p:spPr>
            <a:xfrm>
              <a:off x="5199833" y="1452657"/>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27" name="Rectangle 48"/>
            <p:cNvSpPr/>
            <p:nvPr/>
          </p:nvSpPr>
          <p:spPr>
            <a:xfrm>
              <a:off x="4626689" y="1751134"/>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13" name="组合 12"/>
          <p:cNvGrpSpPr/>
          <p:nvPr/>
        </p:nvGrpSpPr>
        <p:grpSpPr>
          <a:xfrm>
            <a:off x="4671803" y="2445872"/>
            <a:ext cx="3857625" cy="812719"/>
            <a:chOff x="4671803" y="2445872"/>
            <a:chExt cx="3857625" cy="812719"/>
          </a:xfrm>
        </p:grpSpPr>
        <p:sp>
          <p:nvSpPr>
            <p:cNvPr id="28" name="TextBox 46"/>
            <p:cNvSpPr txBox="1"/>
            <p:nvPr/>
          </p:nvSpPr>
          <p:spPr>
            <a:xfrm>
              <a:off x="4716919" y="2445872"/>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02</a:t>
              </a:r>
            </a:p>
          </p:txBody>
        </p:sp>
        <p:sp>
          <p:nvSpPr>
            <p:cNvPr id="29" name="TextBox 47"/>
            <p:cNvSpPr txBox="1"/>
            <p:nvPr/>
          </p:nvSpPr>
          <p:spPr>
            <a:xfrm>
              <a:off x="5244947" y="2549746"/>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30" name="Rectangle 48"/>
            <p:cNvSpPr/>
            <p:nvPr/>
          </p:nvSpPr>
          <p:spPr>
            <a:xfrm>
              <a:off x="4671803" y="2848222"/>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14" name="组合 13"/>
          <p:cNvGrpSpPr/>
          <p:nvPr/>
        </p:nvGrpSpPr>
        <p:grpSpPr>
          <a:xfrm>
            <a:off x="4671803" y="3581851"/>
            <a:ext cx="3857625" cy="812720"/>
            <a:chOff x="4671803" y="3581851"/>
            <a:chExt cx="3857625" cy="812720"/>
          </a:xfrm>
        </p:grpSpPr>
        <p:sp>
          <p:nvSpPr>
            <p:cNvPr id="31" name="TextBox 46"/>
            <p:cNvSpPr txBox="1"/>
            <p:nvPr/>
          </p:nvSpPr>
          <p:spPr>
            <a:xfrm>
              <a:off x="4716919" y="3581851"/>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03</a:t>
              </a:r>
            </a:p>
          </p:txBody>
        </p:sp>
        <p:sp>
          <p:nvSpPr>
            <p:cNvPr id="32" name="TextBox 47"/>
            <p:cNvSpPr txBox="1"/>
            <p:nvPr/>
          </p:nvSpPr>
          <p:spPr>
            <a:xfrm>
              <a:off x="5244947" y="3685725"/>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33" name="Rectangle 48"/>
            <p:cNvSpPr/>
            <p:nvPr/>
          </p:nvSpPr>
          <p:spPr>
            <a:xfrm>
              <a:off x="4671803" y="3984202"/>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2" name="组合 1"/>
          <p:cNvGrpSpPr/>
          <p:nvPr/>
        </p:nvGrpSpPr>
        <p:grpSpPr>
          <a:xfrm>
            <a:off x="1340905" y="1478364"/>
            <a:ext cx="1102000" cy="1102000"/>
            <a:chOff x="1340905" y="1478364"/>
            <a:chExt cx="1102000" cy="1102000"/>
          </a:xfrm>
        </p:grpSpPr>
        <p:sp>
          <p:nvSpPr>
            <p:cNvPr id="8" name="Freeform 7"/>
            <p:cNvSpPr>
              <a:spLocks noEditPoints="1"/>
            </p:cNvSpPr>
            <p:nvPr/>
          </p:nvSpPr>
          <p:spPr bwMode="auto">
            <a:xfrm>
              <a:off x="1340905" y="1478364"/>
              <a:ext cx="1102000" cy="11020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4" name="TextBox 47"/>
            <p:cNvSpPr txBox="1"/>
            <p:nvPr/>
          </p:nvSpPr>
          <p:spPr>
            <a:xfrm>
              <a:off x="1546702" y="1923773"/>
              <a:ext cx="723275" cy="269561"/>
            </a:xfrm>
            <a:prstGeom prst="rect">
              <a:avLst/>
            </a:prstGeom>
            <a:noFill/>
          </p:spPr>
          <p:txBody>
            <a:bodyPr wrap="non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添加标题</a:t>
              </a:r>
              <a:endParaRPr lang="en-US"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805758" y="2580364"/>
            <a:ext cx="1359466" cy="1359466"/>
            <a:chOff x="805758" y="2580364"/>
            <a:chExt cx="1359466" cy="1359466"/>
          </a:xfrm>
        </p:grpSpPr>
        <p:sp>
          <p:nvSpPr>
            <p:cNvPr id="5" name="Freeform 4"/>
            <p:cNvSpPr>
              <a:spLocks noEditPoints="1"/>
            </p:cNvSpPr>
            <p:nvPr/>
          </p:nvSpPr>
          <p:spPr bwMode="auto">
            <a:xfrm>
              <a:off x="805758" y="2580364"/>
              <a:ext cx="1359466" cy="13594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5" name="TextBox 47"/>
            <p:cNvSpPr txBox="1"/>
            <p:nvPr/>
          </p:nvSpPr>
          <p:spPr>
            <a:xfrm>
              <a:off x="1069514" y="3112929"/>
              <a:ext cx="877163" cy="320152"/>
            </a:xfrm>
            <a:prstGeom prst="rect">
              <a:avLst/>
            </a:prstGeom>
            <a:noFill/>
          </p:spPr>
          <p:txBody>
            <a:bodyPr wrap="none" rtlCol="0">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添加标题</a:t>
              </a:r>
              <a:endParaRPr lang="en-US" sz="1350" dirty="0">
                <a:gradFill>
                  <a:gsLst>
                    <a:gs pos="50000">
                      <a:schemeClr val="accent2"/>
                    </a:gs>
                    <a:gs pos="0">
                      <a:schemeClr val="accent1"/>
                    </a:gs>
                    <a:gs pos="100000">
                      <a:schemeClr val="accent3"/>
                    </a:gs>
                  </a:gsLst>
                  <a:lin ang="5400000" scaled="1"/>
                </a:gradFill>
                <a:cs typeface="+mn-ea"/>
                <a:sym typeface="+mn-lt"/>
              </a:endParaRPr>
            </a:p>
          </p:txBody>
        </p:sp>
      </p:grpSp>
      <p:grpSp>
        <p:nvGrpSpPr>
          <p:cNvPr id="10" name="组合 9"/>
          <p:cNvGrpSpPr/>
          <p:nvPr/>
        </p:nvGrpSpPr>
        <p:grpSpPr>
          <a:xfrm>
            <a:off x="1921759" y="3496095"/>
            <a:ext cx="1102000" cy="1102000"/>
            <a:chOff x="1921759" y="3496095"/>
            <a:chExt cx="1102000" cy="1102000"/>
          </a:xfrm>
        </p:grpSpPr>
        <p:sp>
          <p:nvSpPr>
            <p:cNvPr id="7" name="Freeform 6"/>
            <p:cNvSpPr>
              <a:spLocks noEditPoints="1"/>
            </p:cNvSpPr>
            <p:nvPr/>
          </p:nvSpPr>
          <p:spPr bwMode="auto">
            <a:xfrm>
              <a:off x="1921759" y="3496095"/>
              <a:ext cx="1102000" cy="11020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6" name="TextBox 47"/>
            <p:cNvSpPr txBox="1"/>
            <p:nvPr/>
          </p:nvSpPr>
          <p:spPr>
            <a:xfrm>
              <a:off x="2114410" y="3928100"/>
              <a:ext cx="800219"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添加标题</a:t>
              </a:r>
              <a:endParaRPr lang="en-US" sz="1200"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2165223" y="2136630"/>
            <a:ext cx="1359466" cy="1359466"/>
            <a:chOff x="2165223" y="2136630"/>
            <a:chExt cx="1359466" cy="1359466"/>
          </a:xfrm>
        </p:grpSpPr>
        <p:sp>
          <p:nvSpPr>
            <p:cNvPr id="6" name="Freeform 5"/>
            <p:cNvSpPr>
              <a:spLocks noEditPoints="1"/>
            </p:cNvSpPr>
            <p:nvPr/>
          </p:nvSpPr>
          <p:spPr bwMode="auto">
            <a:xfrm>
              <a:off x="2165223" y="2136630"/>
              <a:ext cx="1359466" cy="13594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7" name="TextBox 47"/>
            <p:cNvSpPr txBox="1"/>
            <p:nvPr/>
          </p:nvSpPr>
          <p:spPr>
            <a:xfrm>
              <a:off x="2398237" y="2657001"/>
              <a:ext cx="954107" cy="345479"/>
            </a:xfrm>
            <a:prstGeom prst="rect">
              <a:avLst/>
            </a:prstGeom>
            <a:noFill/>
          </p:spPr>
          <p:txBody>
            <a:bodyPr wrap="none" rtlCol="0">
              <a:spAutoFit/>
            </a:bodyPr>
            <a:lstStyle/>
            <a:p>
              <a:pPr>
                <a:lnSpc>
                  <a:spcPct val="120000"/>
                </a:lnSpc>
              </a:pPr>
              <a:r>
                <a:rPr lang="zh-CN" altLang="en-US" sz="1500" dirty="0">
                  <a:gradFill>
                    <a:gsLst>
                      <a:gs pos="50000">
                        <a:schemeClr val="accent2"/>
                      </a:gs>
                      <a:gs pos="0">
                        <a:schemeClr val="accent1"/>
                      </a:gs>
                      <a:gs pos="100000">
                        <a:schemeClr val="accent3"/>
                      </a:gs>
                    </a:gsLst>
                    <a:lin ang="5400000" scaled="1"/>
                  </a:gradFill>
                  <a:cs typeface="+mn-ea"/>
                  <a:sym typeface="+mn-lt"/>
                </a:rPr>
                <a:t>添加标题</a:t>
              </a:r>
              <a:endParaRPr lang="en-US" sz="1500" dirty="0">
                <a:gradFill>
                  <a:gsLst>
                    <a:gs pos="50000">
                      <a:schemeClr val="accent2"/>
                    </a:gs>
                    <a:gs pos="0">
                      <a:schemeClr val="accent1"/>
                    </a:gs>
                    <a:gs pos="100000">
                      <a:schemeClr val="accent3"/>
                    </a:gs>
                  </a:gsLst>
                  <a:lin ang="5400000" scaled="1"/>
                </a:gradFill>
                <a:cs typeface="+mn-ea"/>
                <a:sym typeface="+mn-lt"/>
              </a:endParaRPr>
            </a:p>
          </p:txBody>
        </p:sp>
      </p:grpSp>
      <p:grpSp>
        <p:nvGrpSpPr>
          <p:cNvPr id="21" name="组合 20"/>
          <p:cNvGrpSpPr>
            <a:grpSpLocks noChangeAspect="1"/>
          </p:cNvGrpSpPr>
          <p:nvPr/>
        </p:nvGrpSpPr>
        <p:grpSpPr>
          <a:xfrm>
            <a:off x="320987" y="297838"/>
            <a:ext cx="561600" cy="561600"/>
            <a:chOff x="5210065" y="1693503"/>
            <a:chExt cx="855498" cy="855498"/>
          </a:xfrm>
        </p:grpSpPr>
        <p:sp>
          <p:nvSpPr>
            <p:cNvPr id="22" name="圆角矩形 21"/>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23" name="组合 22"/>
            <p:cNvGrpSpPr>
              <a:grpSpLocks noChangeAspect="1"/>
            </p:cNvGrpSpPr>
            <p:nvPr/>
          </p:nvGrpSpPr>
          <p:grpSpPr>
            <a:xfrm>
              <a:off x="5383114" y="1903966"/>
              <a:ext cx="538409" cy="412662"/>
              <a:chOff x="5611813" y="1835150"/>
              <a:chExt cx="285750" cy="219076"/>
            </a:xfrm>
            <a:noFill/>
          </p:grpSpPr>
          <p:sp>
            <p:nvSpPr>
              <p:cNvPr id="2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8"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42"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市场开拓计划</a:t>
            </a:r>
          </a:p>
        </p:txBody>
      </p:sp>
      <p:sp>
        <p:nvSpPr>
          <p:cNvPr id="43"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8" presetClass="emph" presetSubtype="0" fill="hold" grpId="1" nodeType="withEffect">
                                  <p:stCondLst>
                                    <p:cond delay="0"/>
                                  </p:stCondLst>
                                  <p:childTnLst>
                                    <p:animRot by="21600000">
                                      <p:cBhvr>
                                        <p:cTn id="36" dur="2000" fill="hold"/>
                                        <p:tgtEl>
                                          <p:spTgt spid="9"/>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12"/>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4"/>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10"/>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3"/>
                                        </p:tgtEl>
                                        <p:attrNameLst>
                                          <p:attrName>r</p:attrName>
                                        </p:attrNameLst>
                                      </p:cBhvr>
                                    </p:animRot>
                                  </p:childTnLst>
                                </p:cTn>
                              </p:par>
                              <p:par>
                                <p:cTn id="47" presetID="2" presetClass="entr" presetSubtype="2" fill="hold" nodeType="withEffect">
                                  <p:stCondLst>
                                    <p:cond delay="70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4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竞争对手分析</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764673" y="1581598"/>
            <a:ext cx="2545491" cy="648864"/>
            <a:chOff x="764673" y="1581598"/>
            <a:chExt cx="2545491" cy="648864"/>
          </a:xfrm>
        </p:grpSpPr>
        <p:sp>
          <p:nvSpPr>
            <p:cNvPr id="74" name="矩形 73"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64673" y="1820093"/>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75" name="TextBox 1"/>
            <p:cNvSpPr txBox="1"/>
            <p:nvPr/>
          </p:nvSpPr>
          <p:spPr>
            <a:xfrm>
              <a:off x="2202168" y="1581598"/>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sz="1200" b="1" dirty="0">
                <a:solidFill>
                  <a:schemeClr val="accent1"/>
                </a:solidFill>
                <a:cs typeface="+mn-ea"/>
                <a:sym typeface="+mn-lt"/>
              </a:endParaRPr>
            </a:p>
          </p:txBody>
        </p:sp>
        <p:cxnSp>
          <p:nvCxnSpPr>
            <p:cNvPr id="76" name="直接连接符 75"/>
            <p:cNvCxnSpPr/>
            <p:nvPr/>
          </p:nvCxnSpPr>
          <p:spPr>
            <a:xfrm>
              <a:off x="2905804" y="186901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29247" y="2480123"/>
            <a:ext cx="2545491" cy="648864"/>
            <a:chOff x="329247" y="2480123"/>
            <a:chExt cx="2545491" cy="648864"/>
          </a:xfrm>
        </p:grpSpPr>
        <p:sp>
          <p:nvSpPr>
            <p:cNvPr id="77" name="矩形 76"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329247" y="2718618"/>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79" name="TextBox 1"/>
            <p:cNvSpPr txBox="1"/>
            <p:nvPr/>
          </p:nvSpPr>
          <p:spPr>
            <a:xfrm>
              <a:off x="1766742" y="2480123"/>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0" name="直接连接符 79"/>
            <p:cNvCxnSpPr/>
            <p:nvPr/>
          </p:nvCxnSpPr>
          <p:spPr>
            <a:xfrm>
              <a:off x="2470378" y="276754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30280" y="3452285"/>
            <a:ext cx="2545491" cy="648864"/>
            <a:chOff x="630280" y="3452285"/>
            <a:chExt cx="2545491" cy="648864"/>
          </a:xfrm>
        </p:grpSpPr>
        <p:sp>
          <p:nvSpPr>
            <p:cNvPr id="81" name="矩形 80"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30280" y="3690780"/>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2" name="TextBox 1"/>
            <p:cNvSpPr txBox="1"/>
            <p:nvPr/>
          </p:nvSpPr>
          <p:spPr>
            <a:xfrm>
              <a:off x="2067775" y="3452285"/>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4" name="直接连接符 83"/>
            <p:cNvCxnSpPr/>
            <p:nvPr/>
          </p:nvCxnSpPr>
          <p:spPr>
            <a:xfrm>
              <a:off x="2771411" y="3739704"/>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89354" y="1581598"/>
            <a:ext cx="2510261" cy="668088"/>
            <a:chOff x="5689354" y="1581598"/>
            <a:chExt cx="2510261" cy="668088"/>
          </a:xfrm>
        </p:grpSpPr>
        <p:sp>
          <p:nvSpPr>
            <p:cNvPr id="85" name="矩形 8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89354" y="1839317"/>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6" name="TextBox 1"/>
            <p:cNvSpPr txBox="1"/>
            <p:nvPr/>
          </p:nvSpPr>
          <p:spPr>
            <a:xfrm>
              <a:off x="5697790" y="1581598"/>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7" name="直接连接符 86"/>
            <p:cNvCxnSpPr/>
            <p:nvPr/>
          </p:nvCxnSpPr>
          <p:spPr>
            <a:xfrm>
              <a:off x="5802437" y="187787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197354" y="2461941"/>
            <a:ext cx="2510261" cy="668088"/>
            <a:chOff x="6197354" y="2461941"/>
            <a:chExt cx="2510261" cy="668088"/>
          </a:xfrm>
        </p:grpSpPr>
        <p:sp>
          <p:nvSpPr>
            <p:cNvPr id="88" name="矩形 87"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197354" y="2719660"/>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9" name="TextBox 1"/>
            <p:cNvSpPr txBox="1"/>
            <p:nvPr/>
          </p:nvSpPr>
          <p:spPr>
            <a:xfrm>
              <a:off x="6197354" y="2461941"/>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90" name="直接连接符 89"/>
            <p:cNvCxnSpPr/>
            <p:nvPr/>
          </p:nvCxnSpPr>
          <p:spPr>
            <a:xfrm>
              <a:off x="6310437" y="2758220"/>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692722" y="3423473"/>
            <a:ext cx="2510261" cy="668088"/>
            <a:chOff x="5692722" y="3423473"/>
            <a:chExt cx="2510261" cy="668088"/>
          </a:xfrm>
        </p:grpSpPr>
        <p:sp>
          <p:nvSpPr>
            <p:cNvPr id="91" name="矩形 90"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92722" y="3681192"/>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92" name="TextBox 1"/>
            <p:cNvSpPr txBox="1"/>
            <p:nvPr/>
          </p:nvSpPr>
          <p:spPr>
            <a:xfrm>
              <a:off x="5730780" y="3423473"/>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94" name="直接连接符 93"/>
            <p:cNvCxnSpPr/>
            <p:nvPr/>
          </p:nvCxnSpPr>
          <p:spPr>
            <a:xfrm>
              <a:off x="5805805" y="371975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537674" y="1377203"/>
            <a:ext cx="1012825" cy="1165225"/>
            <a:chOff x="3537674" y="1377203"/>
            <a:chExt cx="1012825" cy="1165225"/>
          </a:xfrm>
        </p:grpSpPr>
        <p:sp>
          <p:nvSpPr>
            <p:cNvPr id="69" name="Freeform 9"/>
            <p:cNvSpPr/>
            <p:nvPr/>
          </p:nvSpPr>
          <p:spPr bwMode="auto">
            <a:xfrm>
              <a:off x="3537674"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5" name="Group 3"/>
            <p:cNvGrpSpPr/>
            <p:nvPr/>
          </p:nvGrpSpPr>
          <p:grpSpPr>
            <a:xfrm>
              <a:off x="3852601" y="1779662"/>
              <a:ext cx="392113" cy="392113"/>
              <a:chOff x="3771900" y="2098675"/>
              <a:chExt cx="392113" cy="392113"/>
            </a:xfrm>
            <a:solidFill>
              <a:schemeClr val="tx2"/>
            </a:solidFill>
          </p:grpSpPr>
          <p:sp>
            <p:nvSpPr>
              <p:cNvPr id="165"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6"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7"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8"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9"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70"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3" name="组合 12"/>
          <p:cNvGrpSpPr/>
          <p:nvPr/>
        </p:nvGrpSpPr>
        <p:grpSpPr>
          <a:xfrm>
            <a:off x="3018561" y="2275728"/>
            <a:ext cx="1011238" cy="1165225"/>
            <a:chOff x="3018561" y="2275728"/>
            <a:chExt cx="1011238" cy="1165225"/>
          </a:xfrm>
        </p:grpSpPr>
        <p:sp>
          <p:nvSpPr>
            <p:cNvPr id="72" name="Freeform 12"/>
            <p:cNvSpPr/>
            <p:nvPr/>
          </p:nvSpPr>
          <p:spPr bwMode="auto">
            <a:xfrm>
              <a:off x="3018561" y="2275728"/>
              <a:ext cx="1011238"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6" name="Group 35"/>
            <p:cNvGrpSpPr/>
            <p:nvPr/>
          </p:nvGrpSpPr>
          <p:grpSpPr>
            <a:xfrm>
              <a:off x="3307311" y="2681334"/>
              <a:ext cx="420688" cy="354013"/>
              <a:chOff x="4605338" y="3814763"/>
              <a:chExt cx="420688" cy="354013"/>
            </a:xfrm>
            <a:solidFill>
              <a:schemeClr val="tx2"/>
            </a:solidFill>
          </p:grpSpPr>
          <p:sp>
            <p:nvSpPr>
              <p:cNvPr id="15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8"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9" name="组合 8"/>
          <p:cNvGrpSpPr/>
          <p:nvPr/>
        </p:nvGrpSpPr>
        <p:grpSpPr>
          <a:xfrm>
            <a:off x="4575899" y="1377203"/>
            <a:ext cx="1012825" cy="1165225"/>
            <a:chOff x="4575899" y="1377203"/>
            <a:chExt cx="1012825" cy="1165225"/>
          </a:xfrm>
        </p:grpSpPr>
        <p:sp>
          <p:nvSpPr>
            <p:cNvPr id="68" name="Freeform 8"/>
            <p:cNvSpPr/>
            <p:nvPr/>
          </p:nvSpPr>
          <p:spPr bwMode="auto">
            <a:xfrm>
              <a:off x="4575899"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7" name="Group 44"/>
            <p:cNvGrpSpPr/>
            <p:nvPr/>
          </p:nvGrpSpPr>
          <p:grpSpPr>
            <a:xfrm>
              <a:off x="4910950" y="1789422"/>
              <a:ext cx="357188" cy="407988"/>
              <a:chOff x="3789363" y="3787775"/>
              <a:chExt cx="357188" cy="407988"/>
            </a:xfrm>
            <a:solidFill>
              <a:schemeClr val="tx2"/>
            </a:solidFill>
          </p:grpSpPr>
          <p:sp>
            <p:nvSpPr>
              <p:cNvPr id="133"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4"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5"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6"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7"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8"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9"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0"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1"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2"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3"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4"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5"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6"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7"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8"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9"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0"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1"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2"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3"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4"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5"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6"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1" name="组合 10"/>
          <p:cNvGrpSpPr/>
          <p:nvPr/>
        </p:nvGrpSpPr>
        <p:grpSpPr>
          <a:xfrm>
            <a:off x="4575899" y="3174253"/>
            <a:ext cx="1012825" cy="1165225"/>
            <a:chOff x="4575899" y="3174253"/>
            <a:chExt cx="1012825" cy="1165225"/>
          </a:xfrm>
        </p:grpSpPr>
        <p:sp>
          <p:nvSpPr>
            <p:cNvPr id="70" name="Freeform 10"/>
            <p:cNvSpPr/>
            <p:nvPr/>
          </p:nvSpPr>
          <p:spPr bwMode="auto">
            <a:xfrm>
              <a:off x="4575899"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9" name="Group 231"/>
            <p:cNvGrpSpPr/>
            <p:nvPr/>
          </p:nvGrpSpPr>
          <p:grpSpPr>
            <a:xfrm>
              <a:off x="4827606" y="3528676"/>
              <a:ext cx="420688" cy="471488"/>
              <a:chOff x="4608513" y="6291263"/>
              <a:chExt cx="420688" cy="471488"/>
            </a:xfrm>
            <a:solidFill>
              <a:schemeClr val="tx2"/>
            </a:solidFill>
          </p:grpSpPr>
          <p:sp>
            <p:nvSpPr>
              <p:cNvPr id="12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0" name="组合 9"/>
          <p:cNvGrpSpPr/>
          <p:nvPr/>
        </p:nvGrpSpPr>
        <p:grpSpPr>
          <a:xfrm>
            <a:off x="5095011" y="2275728"/>
            <a:ext cx="1012825" cy="1165225"/>
            <a:chOff x="5095011" y="2275728"/>
            <a:chExt cx="1012825" cy="1165225"/>
          </a:xfrm>
        </p:grpSpPr>
        <p:sp>
          <p:nvSpPr>
            <p:cNvPr id="73" name="Freeform 13"/>
            <p:cNvSpPr/>
            <p:nvPr/>
          </p:nvSpPr>
          <p:spPr bwMode="auto">
            <a:xfrm>
              <a:off x="5095011" y="2275728"/>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100" name="Group 259"/>
            <p:cNvGrpSpPr/>
            <p:nvPr/>
          </p:nvGrpSpPr>
          <p:grpSpPr>
            <a:xfrm>
              <a:off x="5413499" y="2669586"/>
              <a:ext cx="388938" cy="446088"/>
              <a:chOff x="4638675" y="4654550"/>
              <a:chExt cx="388938" cy="446088"/>
            </a:xfrm>
            <a:solidFill>
              <a:schemeClr val="tx2"/>
            </a:solidFill>
          </p:grpSpPr>
          <p:sp>
            <p:nvSpPr>
              <p:cNvPr id="118"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9"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0"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2" name="组合 11"/>
          <p:cNvGrpSpPr/>
          <p:nvPr/>
        </p:nvGrpSpPr>
        <p:grpSpPr>
          <a:xfrm>
            <a:off x="3537674" y="3174253"/>
            <a:ext cx="1012825" cy="1165225"/>
            <a:chOff x="3537674" y="3174253"/>
            <a:chExt cx="1012825" cy="1165225"/>
          </a:xfrm>
        </p:grpSpPr>
        <p:sp>
          <p:nvSpPr>
            <p:cNvPr id="71" name="Freeform 11"/>
            <p:cNvSpPr/>
            <p:nvPr/>
          </p:nvSpPr>
          <p:spPr bwMode="auto">
            <a:xfrm>
              <a:off x="3537674"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101" name="Group 268"/>
            <p:cNvGrpSpPr/>
            <p:nvPr/>
          </p:nvGrpSpPr>
          <p:grpSpPr>
            <a:xfrm>
              <a:off x="3894669" y="3533439"/>
              <a:ext cx="307975" cy="488950"/>
              <a:chOff x="3824288" y="5486400"/>
              <a:chExt cx="307975" cy="488950"/>
            </a:xfrm>
            <a:solidFill>
              <a:schemeClr val="tx2"/>
            </a:solidFill>
          </p:grpSpPr>
          <p:sp>
            <p:nvSpPr>
              <p:cNvPr id="102"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04"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5"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6"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7"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anim calcmode="lin" valueType="num">
                                      <p:cBhvr>
                                        <p:cTn id="10" dur="500" fill="hold"/>
                                        <p:tgtEl>
                                          <p:spTgt spid="63"/>
                                        </p:tgtEl>
                                        <p:attrNameLst>
                                          <p:attrName>ppt_x</p:attrName>
                                        </p:attrNameLst>
                                      </p:cBhvr>
                                      <p:tavLst>
                                        <p:tav tm="0">
                                          <p:val>
                                            <p:fltVal val="0.5"/>
                                          </p:val>
                                        </p:tav>
                                        <p:tav tm="100000">
                                          <p:val>
                                            <p:strVal val="#ppt_x"/>
                                          </p:val>
                                        </p:tav>
                                      </p:tavLst>
                                    </p:anim>
                                    <p:anim calcmode="lin" valueType="num">
                                      <p:cBhvr>
                                        <p:cTn id="11" dur="500" fill="hold"/>
                                        <p:tgtEl>
                                          <p:spTgt spid="6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fltVal val="0.5"/>
                                          </p:val>
                                        </p:tav>
                                        <p:tav tm="100000">
                                          <p:val>
                                            <p:strVal val="#ppt_x"/>
                                          </p:val>
                                        </p:tav>
                                      </p:tavLst>
                                    </p:anim>
                                    <p:anim calcmode="lin" valueType="num">
                                      <p:cBhvr>
                                        <p:cTn id="25" dur="500" fill="hold"/>
                                        <p:tgtEl>
                                          <p:spTgt spid="1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1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9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fltVal val="0.5"/>
                                          </p:val>
                                        </p:tav>
                                        <p:tav tm="100000">
                                          <p:val>
                                            <p:strVal val="#ppt_x"/>
                                          </p:val>
                                        </p:tav>
                                      </p:tavLst>
                                    </p:anim>
                                    <p:anim calcmode="lin" valueType="num">
                                      <p:cBhvr>
                                        <p:cTn id="53" dur="500" fill="hold"/>
                                        <p:tgtEl>
                                          <p:spTgt spid="12"/>
                                        </p:tgtEl>
                                        <p:attrNameLst>
                                          <p:attrName>ppt_y</p:attrName>
                                        </p:attrNameLst>
                                      </p:cBhvr>
                                      <p:tavLst>
                                        <p:tav tm="0">
                                          <p:val>
                                            <p:fltVal val="0.5"/>
                                          </p:val>
                                        </p:tav>
                                        <p:tav tm="100000">
                                          <p:val>
                                            <p:strVal val="#ppt_y"/>
                                          </p:val>
                                        </p:tav>
                                      </p:tavLst>
                                    </p:anim>
                                  </p:childTnLst>
                                </p:cTn>
                              </p:par>
                              <p:par>
                                <p:cTn id="54" presetID="2" presetClass="entr" presetSubtype="8" fill="hold" nodeType="withEffect">
                                  <p:stCondLst>
                                    <p:cond delay="5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26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220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0-#ppt_w/2"/>
                                          </p:val>
                                        </p:tav>
                                        <p:tav tm="100000">
                                          <p:val>
                                            <p:strVal val="#ppt_x"/>
                                          </p:val>
                                        </p:tav>
                                      </p:tavLst>
                                    </p:anim>
                                    <p:anim calcmode="lin" valueType="num">
                                      <p:cBhvr additive="base">
                                        <p:cTn id="65" dur="500" fill="hold"/>
                                        <p:tgtEl>
                                          <p:spTgt spid="4"/>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80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120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1+#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16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1+#ppt_w/2"/>
                                          </p:val>
                                        </p:tav>
                                        <p:tav tm="100000">
                                          <p:val>
                                            <p:strVal val="#ppt_x"/>
                                          </p:val>
                                        </p:tav>
                                      </p:tavLst>
                                    </p:anim>
                                    <p:anim calcmode="lin" valueType="num">
                                      <p:cBhvr additive="base">
                                        <p:cTn id="7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竞争优势</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68" name="菱形 67"/>
          <p:cNvSpPr/>
          <p:nvPr/>
        </p:nvSpPr>
        <p:spPr>
          <a:xfrm>
            <a:off x="2661115" y="1023957"/>
            <a:ext cx="3612095" cy="3612095"/>
          </a:xfrm>
          <a:prstGeom prst="diamond">
            <a:avLst/>
          </a:prstGeom>
          <a:solidFill>
            <a:schemeClr val="bg1">
              <a:lumMod val="50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lang="zh-CN" altLang="en-US">
              <a:cs typeface="+mn-ea"/>
              <a:sym typeface="+mn-lt"/>
            </a:endParaRPr>
          </a:p>
        </p:txBody>
      </p:sp>
      <p:grpSp>
        <p:nvGrpSpPr>
          <p:cNvPr id="6" name="组合 5"/>
          <p:cNvGrpSpPr/>
          <p:nvPr/>
        </p:nvGrpSpPr>
        <p:grpSpPr>
          <a:xfrm>
            <a:off x="669483" y="1598232"/>
            <a:ext cx="2105356" cy="839349"/>
            <a:chOff x="669483" y="1598232"/>
            <a:chExt cx="2105356" cy="839349"/>
          </a:xfrm>
        </p:grpSpPr>
        <p:sp>
          <p:nvSpPr>
            <p:cNvPr id="73" name="矩形 72"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69483" y="1861013"/>
              <a:ext cx="2105356" cy="57656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r">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900" dirty="0">
                <a:solidFill>
                  <a:schemeClr val="bg1"/>
                </a:solidFill>
                <a:cs typeface="+mn-ea"/>
                <a:sym typeface="+mn-lt"/>
              </a:endParaRPr>
            </a:p>
          </p:txBody>
        </p:sp>
        <p:sp>
          <p:nvSpPr>
            <p:cNvPr id="74"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263160" y="1598232"/>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1</a:t>
              </a:r>
              <a:endParaRPr lang="zh-CN" altLang="en-US" sz="1000" dirty="0">
                <a:solidFill>
                  <a:schemeClr val="accent1"/>
                </a:solidFill>
                <a:latin typeface="+mn-lt"/>
                <a:ea typeface="+mn-ea"/>
                <a:cs typeface="+mn-ea"/>
                <a:sym typeface="+mn-lt"/>
              </a:endParaRPr>
            </a:p>
          </p:txBody>
        </p:sp>
        <p:cxnSp>
          <p:nvCxnSpPr>
            <p:cNvPr id="75" name="直接连接符 7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2447509"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69483" y="3177514"/>
            <a:ext cx="2105356" cy="839349"/>
            <a:chOff x="669483" y="3177514"/>
            <a:chExt cx="2105356" cy="839349"/>
          </a:xfrm>
        </p:grpSpPr>
        <p:sp>
          <p:nvSpPr>
            <p:cNvPr id="76" name="矩形 7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69483" y="3440295"/>
              <a:ext cx="2105356" cy="57656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r">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900" dirty="0">
                <a:solidFill>
                  <a:schemeClr val="bg1"/>
                </a:solidFill>
                <a:cs typeface="+mn-ea"/>
                <a:sym typeface="+mn-lt"/>
              </a:endParaRPr>
            </a:p>
          </p:txBody>
        </p:sp>
        <p:sp>
          <p:nvSpPr>
            <p:cNvPr id="77"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263160" y="3177514"/>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3</a:t>
              </a:r>
              <a:endParaRPr lang="zh-CN" altLang="en-US" sz="1000" dirty="0">
                <a:solidFill>
                  <a:schemeClr val="accent1"/>
                </a:solidFill>
                <a:latin typeface="+mn-lt"/>
                <a:ea typeface="+mn-ea"/>
                <a:cs typeface="+mn-ea"/>
                <a:sym typeface="+mn-lt"/>
              </a:endParaRPr>
            </a:p>
          </p:txBody>
        </p:sp>
        <p:cxnSp>
          <p:nvCxnSpPr>
            <p:cNvPr id="79" name="直接连接符 78"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2447509"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273210" y="1598232"/>
            <a:ext cx="2105356" cy="893210"/>
            <a:chOff x="6273210" y="1598232"/>
            <a:chExt cx="2105356" cy="893210"/>
          </a:xfrm>
        </p:grpSpPr>
        <p:sp>
          <p:nvSpPr>
            <p:cNvPr id="80" name="矩形 79"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273210" y="1861013"/>
              <a:ext cx="2105356" cy="63042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nSpc>
                  <a:spcPct val="120000"/>
                </a:lnSpc>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1000" dirty="0">
                <a:solidFill>
                  <a:schemeClr val="bg1"/>
                </a:solidFill>
                <a:cs typeface="+mn-ea"/>
                <a:sym typeface="+mn-lt"/>
              </a:endParaRPr>
            </a:p>
          </p:txBody>
        </p:sp>
        <p:sp>
          <p:nvSpPr>
            <p:cNvPr id="8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6273210" y="1598232"/>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2</a:t>
              </a:r>
              <a:endParaRPr lang="zh-CN" altLang="en-US" sz="1000" dirty="0">
                <a:solidFill>
                  <a:schemeClr val="accent1"/>
                </a:solidFill>
                <a:latin typeface="+mn-lt"/>
                <a:ea typeface="+mn-ea"/>
                <a:cs typeface="+mn-ea"/>
                <a:sym typeface="+mn-lt"/>
              </a:endParaRPr>
            </a:p>
          </p:txBody>
        </p:sp>
        <p:cxnSp>
          <p:nvCxnSpPr>
            <p:cNvPr id="82" name="直接连接符 8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6376724"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273210" y="3177514"/>
            <a:ext cx="2105356" cy="893210"/>
            <a:chOff x="6273210" y="3177514"/>
            <a:chExt cx="2105356" cy="893210"/>
          </a:xfrm>
        </p:grpSpPr>
        <p:sp>
          <p:nvSpPr>
            <p:cNvPr id="84" name="矩形 8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273210" y="3440295"/>
              <a:ext cx="2105356" cy="63042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nSpc>
                  <a:spcPct val="120000"/>
                </a:lnSpc>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1000" dirty="0">
                <a:solidFill>
                  <a:schemeClr val="bg1"/>
                </a:solidFill>
                <a:cs typeface="+mn-ea"/>
                <a:sym typeface="+mn-lt"/>
              </a:endParaRPr>
            </a:p>
          </p:txBody>
        </p:sp>
        <p:sp>
          <p:nvSpPr>
            <p:cNvPr id="85"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6273210" y="3177514"/>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4</a:t>
              </a:r>
              <a:endParaRPr lang="zh-CN" altLang="en-US" sz="1000" dirty="0">
                <a:solidFill>
                  <a:schemeClr val="accent1"/>
                </a:solidFill>
                <a:latin typeface="+mn-lt"/>
                <a:ea typeface="+mn-ea"/>
                <a:cs typeface="+mn-ea"/>
                <a:sym typeface="+mn-lt"/>
              </a:endParaRPr>
            </a:p>
          </p:txBody>
        </p:sp>
        <p:cxnSp>
          <p:nvCxnSpPr>
            <p:cNvPr id="86" name="直接连接符 8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6376724"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3004264" y="1367106"/>
            <a:ext cx="1408717" cy="1408717"/>
            <a:chOff x="3004264" y="1367106"/>
            <a:chExt cx="1408717" cy="1408717"/>
          </a:xfrm>
        </p:grpSpPr>
        <p:sp>
          <p:nvSpPr>
            <p:cNvPr id="69" name="任意多边形 68"/>
            <p:cNvSpPr/>
            <p:nvPr/>
          </p:nvSpPr>
          <p:spPr>
            <a:xfrm>
              <a:off x="3004264" y="136710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87" name="AutoShape 28"/>
            <p:cNvSpPr/>
            <p:nvPr/>
          </p:nvSpPr>
          <p:spPr bwMode="auto">
            <a:xfrm>
              <a:off x="3483833" y="1846674"/>
              <a:ext cx="449579" cy="449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5" name="组合 4"/>
          <p:cNvGrpSpPr/>
          <p:nvPr/>
        </p:nvGrpSpPr>
        <p:grpSpPr>
          <a:xfrm>
            <a:off x="4521344" y="2884186"/>
            <a:ext cx="1408717" cy="1408717"/>
            <a:chOff x="4521344" y="2884186"/>
            <a:chExt cx="1408717" cy="1408717"/>
          </a:xfrm>
        </p:grpSpPr>
        <p:sp>
          <p:nvSpPr>
            <p:cNvPr id="72" name="任意多边形 71"/>
            <p:cNvSpPr/>
            <p:nvPr/>
          </p:nvSpPr>
          <p:spPr>
            <a:xfrm>
              <a:off x="4521344" y="288418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88" name="AutoShape 46"/>
            <p:cNvSpPr/>
            <p:nvPr/>
          </p:nvSpPr>
          <p:spPr bwMode="auto">
            <a:xfrm>
              <a:off x="4980261" y="3331402"/>
              <a:ext cx="449580" cy="447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3" name="组合 2"/>
          <p:cNvGrpSpPr/>
          <p:nvPr/>
        </p:nvGrpSpPr>
        <p:grpSpPr>
          <a:xfrm>
            <a:off x="4521344" y="1367106"/>
            <a:ext cx="1408717" cy="1408717"/>
            <a:chOff x="4521344" y="1367106"/>
            <a:chExt cx="1408717" cy="1408717"/>
          </a:xfrm>
        </p:grpSpPr>
        <p:sp>
          <p:nvSpPr>
            <p:cNvPr id="70" name="任意多边形 69"/>
            <p:cNvSpPr/>
            <p:nvPr/>
          </p:nvSpPr>
          <p:spPr>
            <a:xfrm>
              <a:off x="4521344" y="136710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89" name="Group 112"/>
            <p:cNvGrpSpPr/>
            <p:nvPr/>
          </p:nvGrpSpPr>
          <p:grpSpPr>
            <a:xfrm>
              <a:off x="5001265" y="1861209"/>
              <a:ext cx="448850" cy="420511"/>
              <a:chOff x="5368132" y="3540125"/>
              <a:chExt cx="465138" cy="435769"/>
            </a:xfrm>
            <a:solidFill>
              <a:schemeClr val="tx2"/>
            </a:solidFill>
          </p:grpSpPr>
          <p:sp>
            <p:nvSpPr>
              <p:cNvPr id="9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sp>
            <p:nvSpPr>
              <p:cNvPr id="9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grpSp>
        <p:nvGrpSpPr>
          <p:cNvPr id="4" name="组合 3"/>
          <p:cNvGrpSpPr/>
          <p:nvPr/>
        </p:nvGrpSpPr>
        <p:grpSpPr>
          <a:xfrm>
            <a:off x="3004264" y="2884186"/>
            <a:ext cx="1408717" cy="1408717"/>
            <a:chOff x="3004264" y="2884186"/>
            <a:chExt cx="1408717" cy="1408717"/>
          </a:xfrm>
        </p:grpSpPr>
        <p:sp>
          <p:nvSpPr>
            <p:cNvPr id="71" name="任意多边形 70"/>
            <p:cNvSpPr/>
            <p:nvPr/>
          </p:nvSpPr>
          <p:spPr>
            <a:xfrm>
              <a:off x="3004264" y="288418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90" name="AutoShape 130"/>
            <p:cNvSpPr/>
            <p:nvPr/>
          </p:nvSpPr>
          <p:spPr bwMode="auto">
            <a:xfrm>
              <a:off x="3483832" y="3364745"/>
              <a:ext cx="449580" cy="447599"/>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2" presetClass="entr" presetSubtype="9"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6"/>
          <p:cNvGrpSpPr/>
          <p:nvPr/>
        </p:nvGrpSpPr>
        <p:grpSpPr>
          <a:xfrm>
            <a:off x="2479704" y="849613"/>
            <a:ext cx="3959182" cy="3295736"/>
            <a:chOff x="2857264" y="964881"/>
            <a:chExt cx="6531435" cy="5436953"/>
          </a:xfrm>
          <a:gradFill>
            <a:gsLst>
              <a:gs pos="50000">
                <a:schemeClr val="accent2"/>
              </a:gs>
              <a:gs pos="0">
                <a:schemeClr val="accent1"/>
              </a:gs>
              <a:gs pos="100000">
                <a:schemeClr val="accent3"/>
              </a:gs>
            </a:gsLst>
            <a:lin ang="5400000" scaled="1"/>
          </a:gradFill>
        </p:grpSpPr>
        <p:sp>
          <p:nvSpPr>
            <p:cNvPr id="100"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1"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2"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3"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4"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5"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9"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0"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1"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2"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3"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4"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5"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6"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7"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8" name="Freeform 1081"/>
            <p:cNvSpPr/>
            <p:nvPr/>
          </p:nvSpPr>
          <p:spPr bwMode="auto">
            <a:xfrm rot="356891">
              <a:off x="5248636" y="3956266"/>
              <a:ext cx="1584791"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9"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0"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1"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2"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3"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4"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5"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6"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7"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8"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9"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0"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1"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2"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3"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4"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5"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6"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5567913" y="1967020"/>
            <a:ext cx="3282173" cy="843049"/>
            <a:chOff x="5567913" y="1967020"/>
            <a:chExt cx="3282173" cy="843049"/>
          </a:xfrm>
        </p:grpSpPr>
        <p:cxnSp>
          <p:nvCxnSpPr>
            <p:cNvPr id="232" name="Elbow Connector 231"/>
            <p:cNvCxnSpPr/>
            <p:nvPr/>
          </p:nvCxnSpPr>
          <p:spPr>
            <a:xfrm flipV="1">
              <a:off x="5567913" y="2222201"/>
              <a:ext cx="1620000" cy="481254"/>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7" name="TextBox 7"/>
            <p:cNvSpPr txBox="1"/>
            <p:nvPr/>
          </p:nvSpPr>
          <p:spPr>
            <a:xfrm>
              <a:off x="7170475" y="2292620"/>
              <a:ext cx="1679611" cy="517449"/>
            </a:xfrm>
            <a:prstGeom prst="rect">
              <a:avLst/>
            </a:prstGeom>
            <a:noFill/>
          </p:spPr>
          <p:txBody>
            <a:bodyPr wrap="square" rtlCol="0">
              <a:spAutoFit/>
            </a:bodyPr>
            <a:lstStyle/>
            <a:p>
              <a:pP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138" name="TextBox 8"/>
            <p:cNvSpPr txBox="1"/>
            <p:nvPr/>
          </p:nvSpPr>
          <p:spPr>
            <a:xfrm>
              <a:off x="7170475" y="1967020"/>
              <a:ext cx="1281524"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5" name="组合 4"/>
          <p:cNvGrpSpPr/>
          <p:nvPr/>
        </p:nvGrpSpPr>
        <p:grpSpPr>
          <a:xfrm>
            <a:off x="5134958" y="3038269"/>
            <a:ext cx="3738044" cy="1092619"/>
            <a:chOff x="5134958" y="3038269"/>
            <a:chExt cx="3738044" cy="1092619"/>
          </a:xfrm>
        </p:grpSpPr>
        <p:cxnSp>
          <p:nvCxnSpPr>
            <p:cNvPr id="229" name="Elbow Connector 228"/>
            <p:cNvCxnSpPr/>
            <p:nvPr/>
          </p:nvCxnSpPr>
          <p:spPr>
            <a:xfrm>
              <a:off x="5134958" y="3038269"/>
              <a:ext cx="2037568" cy="491807"/>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9" name="TextBox 7"/>
            <p:cNvSpPr txBox="1"/>
            <p:nvPr/>
          </p:nvSpPr>
          <p:spPr>
            <a:xfrm>
              <a:off x="7193391" y="3613439"/>
              <a:ext cx="1679611" cy="517449"/>
            </a:xfrm>
            <a:prstGeom prst="rect">
              <a:avLst/>
            </a:prstGeom>
            <a:noFill/>
          </p:spPr>
          <p:txBody>
            <a:bodyPr wrap="square" rtlCol="0">
              <a:spAutoFit/>
            </a:bodyPr>
            <a:lstStyle/>
            <a:p>
              <a:pP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140" name="TextBox 8"/>
            <p:cNvSpPr txBox="1"/>
            <p:nvPr/>
          </p:nvSpPr>
          <p:spPr>
            <a:xfrm>
              <a:off x="7193392" y="3311760"/>
              <a:ext cx="1160828"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4" name="组合 3"/>
          <p:cNvGrpSpPr/>
          <p:nvPr/>
        </p:nvGrpSpPr>
        <p:grpSpPr>
          <a:xfrm>
            <a:off x="3615931" y="3658610"/>
            <a:ext cx="1679611" cy="1257249"/>
            <a:chOff x="3615931" y="3658610"/>
            <a:chExt cx="1679611" cy="1257249"/>
          </a:xfrm>
        </p:grpSpPr>
        <p:cxnSp>
          <p:nvCxnSpPr>
            <p:cNvPr id="235" name="Elbow Connector 234"/>
            <p:cNvCxnSpPr/>
            <p:nvPr/>
          </p:nvCxnSpPr>
          <p:spPr>
            <a:xfrm rot="5400000">
              <a:off x="4353120" y="3776068"/>
              <a:ext cx="494446" cy="259529"/>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TextBox 7"/>
            <p:cNvSpPr txBox="1"/>
            <p:nvPr/>
          </p:nvSpPr>
          <p:spPr>
            <a:xfrm>
              <a:off x="3615931" y="4398410"/>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20" name="TextBox 8"/>
            <p:cNvSpPr txBox="1"/>
            <p:nvPr/>
          </p:nvSpPr>
          <p:spPr>
            <a:xfrm>
              <a:off x="3942127" y="4096731"/>
              <a:ext cx="1160828"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3" name="组合 2"/>
          <p:cNvGrpSpPr/>
          <p:nvPr/>
        </p:nvGrpSpPr>
        <p:grpSpPr>
          <a:xfrm>
            <a:off x="458508" y="2609298"/>
            <a:ext cx="2840440" cy="1999265"/>
            <a:chOff x="458508" y="2609298"/>
            <a:chExt cx="2840440" cy="1999265"/>
          </a:xfrm>
        </p:grpSpPr>
        <p:cxnSp>
          <p:nvCxnSpPr>
            <p:cNvPr id="224" name="Elbow Connector 223"/>
            <p:cNvCxnSpPr/>
            <p:nvPr/>
          </p:nvCxnSpPr>
          <p:spPr>
            <a:xfrm rot="10800000" flipV="1">
              <a:off x="1291200" y="2609298"/>
              <a:ext cx="2007748" cy="1265531"/>
            </a:xfrm>
            <a:prstGeom prst="bentConnector2">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6" name="TextBox 7"/>
            <p:cNvSpPr txBox="1"/>
            <p:nvPr/>
          </p:nvSpPr>
          <p:spPr>
            <a:xfrm>
              <a:off x="458508" y="4091114"/>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37" name="TextBox 8"/>
            <p:cNvSpPr txBox="1"/>
            <p:nvPr/>
          </p:nvSpPr>
          <p:spPr>
            <a:xfrm>
              <a:off x="665090" y="3789435"/>
              <a:ext cx="1160828" cy="303801"/>
            </a:xfrm>
            <a:prstGeom prst="rect">
              <a:avLst/>
            </a:prstGeom>
            <a:noFill/>
          </p:spPr>
          <p:txBody>
            <a:bodyPr wrap="square" tIns="0" bIns="0" rtlCol="0" anchor="t">
              <a:spAutoFit/>
            </a:bodyPr>
            <a:lstStyle/>
            <a:p>
              <a:pPr algn="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2" name="组合 1"/>
          <p:cNvGrpSpPr/>
          <p:nvPr/>
        </p:nvGrpSpPr>
        <p:grpSpPr>
          <a:xfrm>
            <a:off x="446104" y="1574832"/>
            <a:ext cx="3724517" cy="837324"/>
            <a:chOff x="446104" y="1574832"/>
            <a:chExt cx="3724517" cy="837324"/>
          </a:xfrm>
        </p:grpSpPr>
        <p:cxnSp>
          <p:nvCxnSpPr>
            <p:cNvPr id="221" name="Elbow Connector 220"/>
            <p:cNvCxnSpPr/>
            <p:nvPr/>
          </p:nvCxnSpPr>
          <p:spPr>
            <a:xfrm rot="10800000">
              <a:off x="1625440" y="1784779"/>
              <a:ext cx="2545181" cy="192878"/>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8" name="TextBox 7"/>
            <p:cNvSpPr txBox="1"/>
            <p:nvPr/>
          </p:nvSpPr>
          <p:spPr>
            <a:xfrm>
              <a:off x="493059" y="1894707"/>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39" name="TextBox 8"/>
            <p:cNvSpPr txBox="1"/>
            <p:nvPr/>
          </p:nvSpPr>
          <p:spPr>
            <a:xfrm>
              <a:off x="446104" y="1574832"/>
              <a:ext cx="1160828" cy="303801"/>
            </a:xfrm>
            <a:prstGeom prst="rect">
              <a:avLst/>
            </a:prstGeom>
            <a:noFill/>
          </p:spPr>
          <p:txBody>
            <a:bodyPr wrap="square" tIns="0" bIns="0" rtlCol="0" anchor="t">
              <a:spAutoFit/>
            </a:bodyPr>
            <a:lstStyle/>
            <a:p>
              <a:pPr algn="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66" name="组合 65"/>
          <p:cNvGrpSpPr>
            <a:grpSpLocks noChangeAspect="1"/>
          </p:cNvGrpSpPr>
          <p:nvPr/>
        </p:nvGrpSpPr>
        <p:grpSpPr>
          <a:xfrm>
            <a:off x="320987" y="297838"/>
            <a:ext cx="561600" cy="561600"/>
            <a:chOff x="5210065" y="1693503"/>
            <a:chExt cx="855498" cy="855498"/>
          </a:xfrm>
        </p:grpSpPr>
        <p:sp>
          <p:nvSpPr>
            <p:cNvPr id="67" name="圆角矩形 66"/>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68" name="组合 67"/>
            <p:cNvGrpSpPr>
              <a:grpSpLocks noChangeAspect="1"/>
            </p:cNvGrpSpPr>
            <p:nvPr/>
          </p:nvGrpSpPr>
          <p:grpSpPr>
            <a:xfrm>
              <a:off x="5383114" y="1903966"/>
              <a:ext cx="538409" cy="412662"/>
              <a:chOff x="5611813" y="1835150"/>
              <a:chExt cx="285750" cy="219076"/>
            </a:xfrm>
            <a:noFill/>
          </p:grpSpPr>
          <p:sp>
            <p:nvSpPr>
              <p:cNvPr id="69"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0"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1"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2"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3"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74"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销售网络布局</a:t>
            </a:r>
          </a:p>
        </p:txBody>
      </p:sp>
      <p:sp>
        <p:nvSpPr>
          <p:cNvPr id="75"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par>
                                <p:cTn id="10" presetID="53" presetClass="entr" presetSubtype="16" fill="hold" nodeType="withEffect">
                                  <p:stCondLst>
                                    <p:cond delay="4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8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13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1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24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1424" y="1628892"/>
            <a:ext cx="2523904" cy="2610466"/>
            <a:chOff x="1175232" y="2171855"/>
            <a:chExt cx="3365205" cy="3480621"/>
          </a:xfrm>
        </p:grpSpPr>
        <p:sp>
          <p:nvSpPr>
            <p:cNvPr id="2" name="Arc 1"/>
            <p:cNvSpPr/>
            <p:nvPr/>
          </p:nvSpPr>
          <p:spPr>
            <a:xfrm flipH="1">
              <a:off x="1175232" y="2287271"/>
              <a:ext cx="3365205" cy="3365205"/>
            </a:xfrm>
            <a:prstGeom prst="arc">
              <a:avLst>
                <a:gd name="adj1" fmla="val 16200000"/>
                <a:gd name="adj2" fmla="val 6320568"/>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6" name="Arc 5"/>
            <p:cNvSpPr/>
            <p:nvPr/>
          </p:nvSpPr>
          <p:spPr>
            <a:xfrm flipH="1">
              <a:off x="1496360" y="2608399"/>
              <a:ext cx="2722949" cy="2722949"/>
            </a:xfrm>
            <a:prstGeom prst="arc">
              <a:avLst>
                <a:gd name="adj1" fmla="val 16200000"/>
                <a:gd name="adj2" fmla="val 4859881"/>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7" name="Arc 6"/>
            <p:cNvSpPr/>
            <p:nvPr/>
          </p:nvSpPr>
          <p:spPr>
            <a:xfrm flipH="1">
              <a:off x="1815418" y="2927457"/>
              <a:ext cx="2084832" cy="2084832"/>
            </a:xfrm>
            <a:prstGeom prst="arc">
              <a:avLst>
                <a:gd name="adj1" fmla="val 16200000"/>
                <a:gd name="adj2" fmla="val 7923084"/>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8" name="Arc 7"/>
            <p:cNvSpPr/>
            <p:nvPr/>
          </p:nvSpPr>
          <p:spPr>
            <a:xfrm flipH="1">
              <a:off x="2135458" y="3247497"/>
              <a:ext cx="1444752" cy="1444752"/>
            </a:xfrm>
            <a:prstGeom prst="arc">
              <a:avLst>
                <a:gd name="adj1" fmla="val 16200000"/>
                <a:gd name="adj2" fmla="val 9034491"/>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9" name="Arc 8"/>
            <p:cNvSpPr/>
            <p:nvPr/>
          </p:nvSpPr>
          <p:spPr>
            <a:xfrm>
              <a:off x="1175232" y="2287271"/>
              <a:ext cx="3365205" cy="3365205"/>
            </a:xfrm>
            <a:prstGeom prst="arc">
              <a:avLst>
                <a:gd name="adj1" fmla="val 1518616"/>
                <a:gd name="adj2" fmla="val 6211271"/>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Arc 11"/>
            <p:cNvSpPr/>
            <p:nvPr/>
          </p:nvSpPr>
          <p:spPr>
            <a:xfrm>
              <a:off x="1496360" y="2608399"/>
              <a:ext cx="2722949" cy="2722949"/>
            </a:xfrm>
            <a:prstGeom prst="arc">
              <a:avLst>
                <a:gd name="adj1" fmla="val 319443"/>
                <a:gd name="adj2" fmla="val 6870139"/>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4" name="Arc 13"/>
            <p:cNvSpPr/>
            <p:nvPr/>
          </p:nvSpPr>
          <p:spPr>
            <a:xfrm>
              <a:off x="1815418" y="2927457"/>
              <a:ext cx="2084832" cy="2084832"/>
            </a:xfrm>
            <a:prstGeom prst="arc">
              <a:avLst>
                <a:gd name="adj1" fmla="val 21238658"/>
                <a:gd name="adj2" fmla="val 7964625"/>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5" name="Arc 14"/>
            <p:cNvSpPr/>
            <p:nvPr/>
          </p:nvSpPr>
          <p:spPr>
            <a:xfrm>
              <a:off x="2135458" y="3247497"/>
              <a:ext cx="1444752" cy="1444752"/>
            </a:xfrm>
            <a:prstGeom prst="arc">
              <a:avLst>
                <a:gd name="adj1" fmla="val 19805318"/>
                <a:gd name="adj2" fmla="val 9622851"/>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 name="TextBox 2"/>
            <p:cNvSpPr txBox="1"/>
            <p:nvPr/>
          </p:nvSpPr>
          <p:spPr>
            <a:xfrm>
              <a:off x="2896670" y="2171855"/>
              <a:ext cx="793380"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A</a:t>
              </a:r>
            </a:p>
          </p:txBody>
        </p:sp>
        <p:sp>
          <p:nvSpPr>
            <p:cNvPr id="16" name="TextBox 15"/>
            <p:cNvSpPr txBox="1"/>
            <p:nvPr/>
          </p:nvSpPr>
          <p:spPr>
            <a:xfrm>
              <a:off x="2896670" y="2489240"/>
              <a:ext cx="793380"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B</a:t>
              </a:r>
            </a:p>
          </p:txBody>
        </p:sp>
        <p:sp>
          <p:nvSpPr>
            <p:cNvPr id="17" name="TextBox 16"/>
            <p:cNvSpPr txBox="1"/>
            <p:nvPr/>
          </p:nvSpPr>
          <p:spPr>
            <a:xfrm>
              <a:off x="2896670" y="2806626"/>
              <a:ext cx="799792"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C</a:t>
              </a:r>
            </a:p>
          </p:txBody>
        </p:sp>
        <p:sp>
          <p:nvSpPr>
            <p:cNvPr id="18" name="TextBox 17"/>
            <p:cNvSpPr txBox="1"/>
            <p:nvPr/>
          </p:nvSpPr>
          <p:spPr>
            <a:xfrm>
              <a:off x="2896670" y="3124010"/>
              <a:ext cx="799792"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D</a:t>
              </a:r>
            </a:p>
          </p:txBody>
        </p:sp>
      </p:grpSp>
      <p:sp>
        <p:nvSpPr>
          <p:cNvPr id="25" name="TextBox 24"/>
          <p:cNvSpPr txBox="1"/>
          <p:nvPr/>
        </p:nvSpPr>
        <p:spPr>
          <a:xfrm>
            <a:off x="3956926" y="2605103"/>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45%</a:t>
            </a:r>
          </a:p>
        </p:txBody>
      </p:sp>
      <p:sp>
        <p:nvSpPr>
          <p:cNvPr id="26" name="Rectangle 25"/>
          <p:cNvSpPr/>
          <p:nvPr/>
        </p:nvSpPr>
        <p:spPr>
          <a:xfrm>
            <a:off x="4438386" y="2646252"/>
            <a:ext cx="3002544" cy="383951"/>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sz="825" dirty="0">
              <a:gradFill>
                <a:gsLst>
                  <a:gs pos="50000">
                    <a:schemeClr val="accent2"/>
                  </a:gs>
                  <a:gs pos="0">
                    <a:schemeClr val="accent1"/>
                  </a:gs>
                  <a:gs pos="100000">
                    <a:schemeClr val="accent3"/>
                  </a:gs>
                </a:gsLst>
                <a:lin ang="5400000" scaled="1"/>
              </a:gradFill>
              <a:cs typeface="+mn-ea"/>
              <a:sym typeface="+mn-lt"/>
            </a:endParaRPr>
          </a:p>
        </p:txBody>
      </p:sp>
      <p:sp>
        <p:nvSpPr>
          <p:cNvPr id="27" name="TextBox 26"/>
          <p:cNvSpPr txBox="1"/>
          <p:nvPr/>
        </p:nvSpPr>
        <p:spPr>
          <a:xfrm>
            <a:off x="3956926" y="3103688"/>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60%</a:t>
            </a:r>
          </a:p>
        </p:txBody>
      </p:sp>
      <p:sp>
        <p:nvSpPr>
          <p:cNvPr id="28" name="Rectangle 27"/>
          <p:cNvSpPr/>
          <p:nvPr/>
        </p:nvSpPr>
        <p:spPr>
          <a:xfrm>
            <a:off x="4438386" y="3151695"/>
            <a:ext cx="3002544" cy="231602"/>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sp>
        <p:nvSpPr>
          <p:cNvPr id="29" name="TextBox 28"/>
          <p:cNvSpPr txBox="1"/>
          <p:nvPr/>
        </p:nvSpPr>
        <p:spPr>
          <a:xfrm>
            <a:off x="3956926" y="3602272"/>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25%</a:t>
            </a:r>
          </a:p>
        </p:txBody>
      </p:sp>
      <p:sp>
        <p:nvSpPr>
          <p:cNvPr id="30" name="Rectangle 29"/>
          <p:cNvSpPr/>
          <p:nvPr/>
        </p:nvSpPr>
        <p:spPr>
          <a:xfrm>
            <a:off x="4438386" y="3643421"/>
            <a:ext cx="3002544" cy="383951"/>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sz="825" dirty="0">
              <a:gradFill>
                <a:gsLst>
                  <a:gs pos="50000">
                    <a:schemeClr val="accent2"/>
                  </a:gs>
                  <a:gs pos="0">
                    <a:schemeClr val="accent1"/>
                  </a:gs>
                  <a:gs pos="100000">
                    <a:schemeClr val="accent3"/>
                  </a:gs>
                </a:gsLst>
                <a:lin ang="5400000" scaled="1"/>
              </a:gradFill>
              <a:cs typeface="+mn-ea"/>
              <a:sym typeface="+mn-lt"/>
            </a:endParaRPr>
          </a:p>
        </p:txBody>
      </p:sp>
      <p:sp>
        <p:nvSpPr>
          <p:cNvPr id="31" name="TextBox 30"/>
          <p:cNvSpPr txBox="1"/>
          <p:nvPr/>
        </p:nvSpPr>
        <p:spPr>
          <a:xfrm>
            <a:off x="3956926" y="4100857"/>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98%</a:t>
            </a:r>
          </a:p>
        </p:txBody>
      </p:sp>
      <p:sp>
        <p:nvSpPr>
          <p:cNvPr id="32" name="Rectangle 31"/>
          <p:cNvSpPr/>
          <p:nvPr/>
        </p:nvSpPr>
        <p:spPr>
          <a:xfrm>
            <a:off x="4438386" y="4142006"/>
            <a:ext cx="3002544" cy="231602"/>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sp>
        <p:nvSpPr>
          <p:cNvPr id="33" name="Rectangle 164"/>
          <p:cNvSpPr/>
          <p:nvPr/>
        </p:nvSpPr>
        <p:spPr>
          <a:xfrm>
            <a:off x="3975421" y="1373511"/>
            <a:ext cx="3602669" cy="798167"/>
          </a:xfrm>
          <a:prstGeom prst="rect">
            <a:avLst/>
          </a:prstGeom>
        </p:spPr>
        <p:txBody>
          <a:bodyPr wrap="square">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en-US" sz="1200" dirty="0">
              <a:gradFill>
                <a:gsLst>
                  <a:gs pos="50000">
                    <a:schemeClr val="accent2"/>
                  </a:gs>
                  <a:gs pos="0">
                    <a:schemeClr val="accent1"/>
                  </a:gs>
                  <a:gs pos="100000">
                    <a:schemeClr val="accent3"/>
                  </a:gs>
                </a:gsLst>
                <a:lin ang="5400000" scaled="1"/>
              </a:gradFill>
              <a:cs typeface="+mn-ea"/>
              <a:sym typeface="+mn-lt"/>
            </a:endParaRPr>
          </a:p>
          <a:p>
            <a:pP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此处添加详细文本描述，建议与标题相关并符合整体语言风格，语言描述尽量简洁生动，此处添加详细文本描述，建议与标题相关并符合整体语言风格，语言描述尽量简洁生动，</a:t>
            </a:r>
            <a:endParaRPr lang="en-US" sz="975" dirty="0">
              <a:gradFill>
                <a:gsLst>
                  <a:gs pos="50000">
                    <a:schemeClr val="accent2"/>
                  </a:gs>
                  <a:gs pos="0">
                    <a:schemeClr val="accent1"/>
                  </a:gs>
                  <a:gs pos="100000">
                    <a:schemeClr val="accent3"/>
                  </a:gs>
                </a:gsLst>
                <a:lin ang="5400000" scaled="1"/>
              </a:gradFill>
              <a:cs typeface="+mn-ea"/>
              <a:sym typeface="+mn-lt"/>
            </a:endParaRPr>
          </a:p>
        </p:txBody>
      </p:sp>
      <p:grpSp>
        <p:nvGrpSpPr>
          <p:cNvPr id="24" name="组合 23"/>
          <p:cNvGrpSpPr>
            <a:grpSpLocks noChangeAspect="1"/>
          </p:cNvGrpSpPr>
          <p:nvPr/>
        </p:nvGrpSpPr>
        <p:grpSpPr>
          <a:xfrm>
            <a:off x="320987" y="297838"/>
            <a:ext cx="561600" cy="561600"/>
            <a:chOff x="5210065" y="1693503"/>
            <a:chExt cx="855498" cy="855498"/>
          </a:xfrm>
        </p:grpSpPr>
        <p:sp>
          <p:nvSpPr>
            <p:cNvPr id="34" name="圆角矩形 33"/>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5" name="组合 34"/>
            <p:cNvGrpSpPr>
              <a:grpSpLocks noChangeAspect="1"/>
            </p:cNvGrpSpPr>
            <p:nvPr/>
          </p:nvGrpSpPr>
          <p:grpSpPr>
            <a:xfrm>
              <a:off x="5383114" y="1903966"/>
              <a:ext cx="538409" cy="412662"/>
              <a:chOff x="5611813" y="1835150"/>
              <a:chExt cx="285750" cy="219076"/>
            </a:xfrm>
            <a:noFill/>
          </p:grpSpPr>
          <p:sp>
            <p:nvSpPr>
              <p:cNvPr id="36"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8"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9"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0"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41"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长期盈利计划</a:t>
            </a:r>
          </a:p>
        </p:txBody>
      </p:sp>
      <p:sp>
        <p:nvSpPr>
          <p:cNvPr id="42"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00"/>
                                        <p:tgtEl>
                                          <p:spTgt spid="4"/>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2"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项目发展规划</a:t>
            </a: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商业模式分析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产品开发计划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发展规则</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03</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项目问题解决方案</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项目开发重点</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商业模式</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1667027" y="1414103"/>
            <a:ext cx="5562676" cy="2025717"/>
            <a:chOff x="1667027" y="1414103"/>
            <a:chExt cx="5562676" cy="2025717"/>
          </a:xfrm>
        </p:grpSpPr>
        <p:cxnSp>
          <p:nvCxnSpPr>
            <p:cNvPr id="68" name="Elbow Connector 49"/>
            <p:cNvCxnSpPr/>
            <p:nvPr/>
          </p:nvCxnSpPr>
          <p:spPr>
            <a:xfrm rot="10800000" flipV="1">
              <a:off x="3317177" y="1809237"/>
              <a:ext cx="584179" cy="490413"/>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Elbow Connector 50"/>
            <p:cNvCxnSpPr>
              <a:stCxn id="75" idx="1"/>
            </p:cNvCxnSpPr>
            <p:nvPr/>
          </p:nvCxnSpPr>
          <p:spPr>
            <a:xfrm rot="10800000">
              <a:off x="3324115" y="2562255"/>
              <a:ext cx="591416" cy="487326"/>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0" name="Elbow Connector 54"/>
            <p:cNvCxnSpPr>
              <a:stCxn id="73" idx="1"/>
              <a:endCxn id="77" idx="3"/>
            </p:cNvCxnSpPr>
            <p:nvPr/>
          </p:nvCxnSpPr>
          <p:spPr>
            <a:xfrm rot="10800000" flipV="1">
              <a:off x="3324113" y="2423093"/>
              <a:ext cx="591418" cy="3088"/>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71" name="Rounded Rectangle 5"/>
            <p:cNvSpPr/>
            <p:nvPr/>
          </p:nvSpPr>
          <p:spPr>
            <a:xfrm>
              <a:off x="3915531" y="1582174"/>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2" name="Rectangle 11"/>
            <p:cNvSpPr/>
            <p:nvPr/>
          </p:nvSpPr>
          <p:spPr>
            <a:xfrm>
              <a:off x="3965171" y="1633771"/>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sz="1400" dirty="0">
                <a:solidFill>
                  <a:srgbClr val="2C293D"/>
                </a:solidFill>
                <a:cs typeface="+mn-ea"/>
                <a:sym typeface="+mn-lt"/>
              </a:endParaRPr>
            </a:p>
          </p:txBody>
        </p:sp>
        <p:sp>
          <p:nvSpPr>
            <p:cNvPr id="73" name="Rounded Rectangle 12"/>
            <p:cNvSpPr/>
            <p:nvPr/>
          </p:nvSpPr>
          <p:spPr>
            <a:xfrm>
              <a:off x="3915531" y="2208659"/>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4" name="Rectangle 13"/>
            <p:cNvSpPr/>
            <p:nvPr/>
          </p:nvSpPr>
          <p:spPr>
            <a:xfrm>
              <a:off x="3965173" y="2281735"/>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altLang="zh-CN" sz="1400" dirty="0">
                <a:solidFill>
                  <a:srgbClr val="2C293D"/>
                </a:solidFill>
                <a:cs typeface="+mn-ea"/>
                <a:sym typeface="+mn-lt"/>
              </a:endParaRPr>
            </a:p>
          </p:txBody>
        </p:sp>
        <p:sp>
          <p:nvSpPr>
            <p:cNvPr id="75" name="Rounded Rectangle 14"/>
            <p:cNvSpPr/>
            <p:nvPr/>
          </p:nvSpPr>
          <p:spPr>
            <a:xfrm>
              <a:off x="3915531" y="2835144"/>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6" name="Rectangle 15"/>
            <p:cNvSpPr/>
            <p:nvPr/>
          </p:nvSpPr>
          <p:spPr>
            <a:xfrm>
              <a:off x="3965173" y="2902850"/>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altLang="zh-CN" sz="1400" dirty="0">
                <a:solidFill>
                  <a:srgbClr val="2C293D"/>
                </a:solidFill>
                <a:cs typeface="+mn-ea"/>
                <a:sym typeface="+mn-lt"/>
              </a:endParaRPr>
            </a:p>
          </p:txBody>
        </p:sp>
        <p:sp>
          <p:nvSpPr>
            <p:cNvPr id="77" name="Rounded Rectangle 34"/>
            <p:cNvSpPr/>
            <p:nvPr/>
          </p:nvSpPr>
          <p:spPr>
            <a:xfrm>
              <a:off x="1667027" y="2161129"/>
              <a:ext cx="1657085" cy="530105"/>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9" name="Rectangle 35"/>
            <p:cNvSpPr/>
            <p:nvPr/>
          </p:nvSpPr>
          <p:spPr>
            <a:xfrm>
              <a:off x="1805185" y="2253813"/>
              <a:ext cx="1415782" cy="362349"/>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2C293D"/>
                  </a:solidFill>
                  <a:cs typeface="+mn-ea"/>
                  <a:sym typeface="+mn-lt"/>
                </a:rPr>
                <a:t>添加标题文字</a:t>
              </a:r>
              <a:endParaRPr lang="bg-BG" sz="1600" dirty="0">
                <a:solidFill>
                  <a:srgbClr val="2C293D"/>
                </a:solidFill>
                <a:cs typeface="+mn-ea"/>
                <a:sym typeface="+mn-lt"/>
              </a:endParaRPr>
            </a:p>
          </p:txBody>
        </p:sp>
        <p:sp>
          <p:nvSpPr>
            <p:cNvPr id="80" name="Rounded Rectangle 36"/>
            <p:cNvSpPr/>
            <p:nvPr/>
          </p:nvSpPr>
          <p:spPr>
            <a:xfrm>
              <a:off x="5868525" y="1414103"/>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1" name="Rectangle 37"/>
            <p:cNvSpPr/>
            <p:nvPr/>
          </p:nvSpPr>
          <p:spPr>
            <a:xfrm>
              <a:off x="5995111" y="1442182"/>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2" name="Rounded Rectangle 41"/>
            <p:cNvSpPr/>
            <p:nvPr/>
          </p:nvSpPr>
          <p:spPr>
            <a:xfrm>
              <a:off x="5868525" y="1873774"/>
              <a:ext cx="1361178" cy="303583"/>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4" name="Rectangle 42"/>
            <p:cNvSpPr/>
            <p:nvPr/>
          </p:nvSpPr>
          <p:spPr>
            <a:xfrm>
              <a:off x="5995111" y="1901854"/>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5" name="Rounded Rectangle 44"/>
            <p:cNvSpPr/>
            <p:nvPr/>
          </p:nvSpPr>
          <p:spPr>
            <a:xfrm>
              <a:off x="5868525" y="2657241"/>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6" name="Rectangle 45"/>
            <p:cNvSpPr/>
            <p:nvPr/>
          </p:nvSpPr>
          <p:spPr>
            <a:xfrm>
              <a:off x="5995112" y="2685321"/>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7" name="Rounded Rectangle 47"/>
            <p:cNvSpPr/>
            <p:nvPr/>
          </p:nvSpPr>
          <p:spPr>
            <a:xfrm>
              <a:off x="5868525" y="3116910"/>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8" name="Rectangle 48"/>
            <p:cNvSpPr/>
            <p:nvPr/>
          </p:nvSpPr>
          <p:spPr>
            <a:xfrm>
              <a:off x="5995111" y="3144990"/>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cxnSp>
          <p:nvCxnSpPr>
            <p:cNvPr id="89" name="Elbow Connector 56"/>
            <p:cNvCxnSpPr>
              <a:stCxn id="80" idx="1"/>
              <a:endCxn id="71" idx="3"/>
            </p:cNvCxnSpPr>
            <p:nvPr/>
          </p:nvCxnSpPr>
          <p:spPr>
            <a:xfrm rot="10800000" flipV="1">
              <a:off x="5276709" y="1565894"/>
              <a:ext cx="591817" cy="230715"/>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Elbow Connector 59"/>
            <p:cNvCxnSpPr>
              <a:stCxn id="82" idx="1"/>
              <a:endCxn id="71" idx="3"/>
            </p:cNvCxnSpPr>
            <p:nvPr/>
          </p:nvCxnSpPr>
          <p:spPr>
            <a:xfrm rot="10800000">
              <a:off x="5276709" y="1796610"/>
              <a:ext cx="591817" cy="228954"/>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1" name="Elbow Connector 62"/>
            <p:cNvCxnSpPr>
              <a:stCxn id="85" idx="1"/>
              <a:endCxn id="75" idx="3"/>
            </p:cNvCxnSpPr>
            <p:nvPr/>
          </p:nvCxnSpPr>
          <p:spPr>
            <a:xfrm rot="10800000" flipV="1">
              <a:off x="5276709" y="2809032"/>
              <a:ext cx="591817" cy="240547"/>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2" name="Elbow Connector 63"/>
            <p:cNvCxnSpPr>
              <a:stCxn id="87" idx="1"/>
              <a:endCxn id="75" idx="3"/>
            </p:cNvCxnSpPr>
            <p:nvPr/>
          </p:nvCxnSpPr>
          <p:spPr>
            <a:xfrm rot="10800000">
              <a:off x="5276709" y="3049580"/>
              <a:ext cx="591817" cy="219123"/>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94" name="Rectangle 31"/>
          <p:cNvSpPr/>
          <p:nvPr/>
        </p:nvSpPr>
        <p:spPr>
          <a:xfrm>
            <a:off x="788031" y="3682850"/>
            <a:ext cx="7960433" cy="845616"/>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文字内容概括精炼，</a:t>
            </a:r>
            <a:endParaRPr lang="en-US" altLang="zh-CN" sz="1400" dirty="0">
              <a:gradFill>
                <a:gsLst>
                  <a:gs pos="50000">
                    <a:srgbClr val="F4DEBE"/>
                  </a:gs>
                  <a:gs pos="0">
                    <a:srgbClr val="D9A96A"/>
                  </a:gs>
                  <a:gs pos="100000">
                    <a:srgbClr val="F5E3C9"/>
                  </a:gs>
                </a:gsLst>
                <a:lin ang="5400000" scaled="1"/>
              </a:gradFill>
              <a:cs typeface="+mn-ea"/>
              <a:sym typeface="+mn-lt"/>
            </a:endParaRPr>
          </a:p>
        </p:txBody>
      </p:sp>
      <p:sp>
        <p:nvSpPr>
          <p:cNvPr id="95" name="Content Placeholder 2"/>
          <p:cNvSpPr txBox="1"/>
          <p:nvPr/>
        </p:nvSpPr>
        <p:spPr>
          <a:xfrm>
            <a:off x="1719900" y="986931"/>
            <a:ext cx="5682024" cy="32115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20000"/>
              </a:lnSpc>
              <a:spcBef>
                <a:spcPts val="0"/>
              </a:spcBef>
              <a:buNone/>
              <a:defRPr/>
            </a:pPr>
            <a:r>
              <a:rPr lang="zh-CN" altLang="en-US" sz="1335" dirty="0">
                <a:gradFill>
                  <a:gsLst>
                    <a:gs pos="50000">
                      <a:srgbClr val="F4DEBE"/>
                    </a:gs>
                    <a:gs pos="0">
                      <a:srgbClr val="D9A96A"/>
                    </a:gs>
                    <a:gs pos="100000">
                      <a:srgbClr val="F5E3C9"/>
                    </a:gs>
                  </a:gsLst>
                  <a:lin ang="5400000" scaled="1"/>
                </a:gradFill>
                <a:cs typeface="+mn-ea"/>
                <a:sym typeface="+mn-lt"/>
              </a:rPr>
              <a:t>此处添加详细介绍，对主标题进行进一步阐述，此处添加详细介绍</a:t>
            </a:r>
            <a:endParaRPr lang="en-US" altLang="zh-CN" sz="1335" dirty="0">
              <a:gradFill>
                <a:gsLst>
                  <a:gs pos="50000">
                    <a:srgbClr val="F4DEBE"/>
                  </a:gs>
                  <a:gs pos="0">
                    <a:srgbClr val="D9A96A"/>
                  </a:gs>
                  <a:gs pos="100000">
                    <a:srgbClr val="F5E3C9"/>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100"/>
                                        <p:tgtEl>
                                          <p:spTgt spid="2"/>
                                        </p:tgtEl>
                                      </p:cBhvr>
                                    </p:animEffect>
                                  </p:childTnLst>
                                </p:cTn>
                              </p:par>
                              <p:par>
                                <p:cTn id="13" presetID="42" presetClass="entr" presetSubtype="0" fill="hold" grpId="0" nodeType="withEffect">
                                  <p:stCondLst>
                                    <p:cond delay="110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 y="2810518"/>
            <a:ext cx="9146778" cy="65399"/>
          </a:xfrm>
          <a:prstGeom prst="rect">
            <a:avLst/>
          </a:prstGeom>
          <a:gradFill>
            <a:gsLst>
              <a:gs pos="50000">
                <a:schemeClr val="accent2"/>
              </a:gs>
              <a:gs pos="0">
                <a:schemeClr val="accent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 name="组合 2"/>
          <p:cNvGrpSpPr/>
          <p:nvPr/>
        </p:nvGrpSpPr>
        <p:grpSpPr>
          <a:xfrm>
            <a:off x="1029635" y="2436396"/>
            <a:ext cx="771965" cy="771739"/>
            <a:chOff x="1029635" y="2436396"/>
            <a:chExt cx="771965" cy="771739"/>
          </a:xfrm>
        </p:grpSpPr>
        <p:sp>
          <p:nvSpPr>
            <p:cNvPr id="16" name="椭圆 15"/>
            <p:cNvSpPr/>
            <p:nvPr/>
          </p:nvSpPr>
          <p:spPr>
            <a:xfrm>
              <a:off x="1029635" y="2436396"/>
              <a:ext cx="771965" cy="771739"/>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14" name="TextBox 97"/>
            <p:cNvSpPr txBox="1"/>
            <p:nvPr/>
          </p:nvSpPr>
          <p:spPr>
            <a:xfrm>
              <a:off x="1071721" y="2652269"/>
              <a:ext cx="687790"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6</a:t>
              </a:r>
              <a:r>
                <a:rPr lang="zh-CN" altLang="en-US" sz="1400" dirty="0">
                  <a:solidFill>
                    <a:sysClr val="windowText" lastClr="000000"/>
                  </a:solidFill>
                  <a:cs typeface="+mn-ea"/>
                  <a:sym typeface="+mn-lt"/>
                </a:rPr>
                <a:t>月</a:t>
              </a:r>
            </a:p>
          </p:txBody>
        </p:sp>
      </p:grpSp>
      <p:grpSp>
        <p:nvGrpSpPr>
          <p:cNvPr id="4" name="组合 3"/>
          <p:cNvGrpSpPr/>
          <p:nvPr/>
        </p:nvGrpSpPr>
        <p:grpSpPr>
          <a:xfrm>
            <a:off x="2104678" y="2554424"/>
            <a:ext cx="687792" cy="558158"/>
            <a:chOff x="2104678" y="2554424"/>
            <a:chExt cx="687792" cy="558158"/>
          </a:xfrm>
        </p:grpSpPr>
        <p:sp>
          <p:nvSpPr>
            <p:cNvPr id="23" name="椭圆 22"/>
            <p:cNvSpPr/>
            <p:nvPr/>
          </p:nvSpPr>
          <p:spPr>
            <a:xfrm>
              <a:off x="2134052" y="2554424"/>
              <a:ext cx="558323" cy="55815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ysClr val="windowText" lastClr="000000"/>
                </a:solidFill>
                <a:cs typeface="+mn-ea"/>
                <a:sym typeface="+mn-lt"/>
              </a:endParaRPr>
            </a:p>
          </p:txBody>
        </p:sp>
        <p:sp>
          <p:nvSpPr>
            <p:cNvPr id="21" name="TextBox 104"/>
            <p:cNvSpPr txBox="1"/>
            <p:nvPr/>
          </p:nvSpPr>
          <p:spPr>
            <a:xfrm>
              <a:off x="2104678" y="2663028"/>
              <a:ext cx="687792"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7</a:t>
              </a:r>
              <a:r>
                <a:rPr lang="zh-CN" altLang="en-US" sz="1400" dirty="0">
                  <a:solidFill>
                    <a:sysClr val="windowText" lastClr="000000"/>
                  </a:solidFill>
                  <a:cs typeface="+mn-ea"/>
                  <a:sym typeface="+mn-lt"/>
                </a:rPr>
                <a:t>月</a:t>
              </a:r>
            </a:p>
          </p:txBody>
        </p:sp>
      </p:grpSp>
      <p:grpSp>
        <p:nvGrpSpPr>
          <p:cNvPr id="5" name="组合 4"/>
          <p:cNvGrpSpPr/>
          <p:nvPr/>
        </p:nvGrpSpPr>
        <p:grpSpPr>
          <a:xfrm>
            <a:off x="3015844" y="2447791"/>
            <a:ext cx="782854" cy="782627"/>
            <a:chOff x="3015844" y="2447791"/>
            <a:chExt cx="782854" cy="782627"/>
          </a:xfrm>
        </p:grpSpPr>
        <p:sp>
          <p:nvSpPr>
            <p:cNvPr id="30" name="椭圆 29"/>
            <p:cNvSpPr/>
            <p:nvPr/>
          </p:nvSpPr>
          <p:spPr>
            <a:xfrm>
              <a:off x="3015844" y="2447791"/>
              <a:ext cx="782854" cy="78262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28" name="TextBox 111"/>
            <p:cNvSpPr txBox="1"/>
            <p:nvPr/>
          </p:nvSpPr>
          <p:spPr>
            <a:xfrm>
              <a:off x="3092123" y="2641222"/>
              <a:ext cx="687790" cy="439202"/>
            </a:xfrm>
            <a:prstGeom prst="rect">
              <a:avLst/>
            </a:prstGeom>
            <a:noFill/>
          </p:spPr>
          <p:txBody>
            <a:bodyPr wrap="square" lIns="184256" tIns="92128" rIns="184256" bIns="92128" rtlCol="0">
              <a:spAutoFit/>
            </a:bodyPr>
            <a:lstStyle/>
            <a:p>
              <a:pPr>
                <a:lnSpc>
                  <a:spcPct val="120000"/>
                </a:lnSpc>
              </a:pPr>
              <a:r>
                <a:rPr lang="en-US" altLang="zh-CN" sz="1500" dirty="0">
                  <a:solidFill>
                    <a:sysClr val="windowText" lastClr="000000"/>
                  </a:solidFill>
                  <a:cs typeface="+mn-ea"/>
                  <a:sym typeface="+mn-lt"/>
                </a:rPr>
                <a:t>8</a:t>
              </a:r>
              <a:r>
                <a:rPr lang="zh-CN" altLang="en-US" sz="1500" dirty="0">
                  <a:solidFill>
                    <a:sysClr val="windowText" lastClr="000000"/>
                  </a:solidFill>
                  <a:cs typeface="+mn-ea"/>
                  <a:sym typeface="+mn-lt"/>
                </a:rPr>
                <a:t>月</a:t>
              </a:r>
            </a:p>
          </p:txBody>
        </p:sp>
      </p:grpSp>
      <p:grpSp>
        <p:nvGrpSpPr>
          <p:cNvPr id="6" name="组合 5"/>
          <p:cNvGrpSpPr/>
          <p:nvPr/>
        </p:nvGrpSpPr>
        <p:grpSpPr>
          <a:xfrm>
            <a:off x="4124622" y="2538757"/>
            <a:ext cx="687791" cy="589484"/>
            <a:chOff x="4124622" y="2538757"/>
            <a:chExt cx="687791" cy="589484"/>
          </a:xfrm>
        </p:grpSpPr>
        <p:sp>
          <p:nvSpPr>
            <p:cNvPr id="37" name="椭圆 36"/>
            <p:cNvSpPr/>
            <p:nvPr/>
          </p:nvSpPr>
          <p:spPr>
            <a:xfrm>
              <a:off x="4136787" y="2538757"/>
              <a:ext cx="589655" cy="589484"/>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35" name="TextBox 118"/>
            <p:cNvSpPr txBox="1"/>
            <p:nvPr/>
          </p:nvSpPr>
          <p:spPr>
            <a:xfrm>
              <a:off x="4124622" y="2653502"/>
              <a:ext cx="687791"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9</a:t>
              </a:r>
              <a:r>
                <a:rPr lang="zh-CN" altLang="en-US" sz="1400" dirty="0">
                  <a:solidFill>
                    <a:sysClr val="windowText" lastClr="000000"/>
                  </a:solidFill>
                  <a:cs typeface="+mn-ea"/>
                  <a:sym typeface="+mn-lt"/>
                </a:rPr>
                <a:t>月</a:t>
              </a:r>
            </a:p>
          </p:txBody>
        </p:sp>
      </p:grpSp>
      <p:grpSp>
        <p:nvGrpSpPr>
          <p:cNvPr id="7" name="组合 6"/>
          <p:cNvGrpSpPr/>
          <p:nvPr/>
        </p:nvGrpSpPr>
        <p:grpSpPr>
          <a:xfrm>
            <a:off x="5008816" y="2538813"/>
            <a:ext cx="675301" cy="589377"/>
            <a:chOff x="5008816" y="2538813"/>
            <a:chExt cx="675301" cy="589377"/>
          </a:xfrm>
        </p:grpSpPr>
        <p:sp>
          <p:nvSpPr>
            <p:cNvPr id="44" name="椭圆 43"/>
            <p:cNvSpPr/>
            <p:nvPr/>
          </p:nvSpPr>
          <p:spPr>
            <a:xfrm>
              <a:off x="5051124" y="2538813"/>
              <a:ext cx="589550" cy="58937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ysClr val="windowText" lastClr="000000"/>
                </a:solidFill>
                <a:cs typeface="+mn-ea"/>
                <a:sym typeface="+mn-lt"/>
              </a:endParaRPr>
            </a:p>
          </p:txBody>
        </p:sp>
        <p:sp>
          <p:nvSpPr>
            <p:cNvPr id="42" name="TextBox 125"/>
            <p:cNvSpPr txBox="1"/>
            <p:nvPr/>
          </p:nvSpPr>
          <p:spPr>
            <a:xfrm>
              <a:off x="5008816" y="2675846"/>
              <a:ext cx="675301" cy="363283"/>
            </a:xfrm>
            <a:prstGeom prst="rect">
              <a:avLst/>
            </a:prstGeom>
            <a:noFill/>
          </p:spPr>
          <p:txBody>
            <a:bodyPr wrap="square" lIns="184256" tIns="92128" rIns="184256" bIns="92128" rtlCol="0">
              <a:spAutoFit/>
            </a:bodyPr>
            <a:lstStyle/>
            <a:p>
              <a:pPr algn="ctr">
                <a:lnSpc>
                  <a:spcPct val="120000"/>
                </a:lnSpc>
              </a:pPr>
              <a:r>
                <a:rPr lang="en-US" altLang="zh-CN" sz="1050" dirty="0">
                  <a:solidFill>
                    <a:sysClr val="windowText" lastClr="000000"/>
                  </a:solidFill>
                  <a:cs typeface="+mn-ea"/>
                  <a:sym typeface="+mn-lt"/>
                </a:rPr>
                <a:t>10</a:t>
              </a:r>
              <a:r>
                <a:rPr lang="zh-CN" altLang="en-US" sz="1050" dirty="0">
                  <a:solidFill>
                    <a:sysClr val="windowText" lastClr="000000"/>
                  </a:solidFill>
                  <a:cs typeface="+mn-ea"/>
                  <a:sym typeface="+mn-lt"/>
                </a:rPr>
                <a:t>月</a:t>
              </a:r>
            </a:p>
          </p:txBody>
        </p:sp>
      </p:grpSp>
      <p:grpSp>
        <p:nvGrpSpPr>
          <p:cNvPr id="8" name="组合 7"/>
          <p:cNvGrpSpPr/>
          <p:nvPr/>
        </p:nvGrpSpPr>
        <p:grpSpPr>
          <a:xfrm>
            <a:off x="5953236" y="2441953"/>
            <a:ext cx="821203" cy="787038"/>
            <a:chOff x="5953236" y="2441953"/>
            <a:chExt cx="821203" cy="787038"/>
          </a:xfrm>
        </p:grpSpPr>
        <p:sp>
          <p:nvSpPr>
            <p:cNvPr id="51" name="椭圆 50"/>
            <p:cNvSpPr/>
            <p:nvPr/>
          </p:nvSpPr>
          <p:spPr>
            <a:xfrm>
              <a:off x="5979491" y="2441953"/>
              <a:ext cx="787268" cy="78703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9" name="TextBox 132"/>
            <p:cNvSpPr txBox="1"/>
            <p:nvPr/>
          </p:nvSpPr>
          <p:spPr>
            <a:xfrm>
              <a:off x="5953236" y="2652272"/>
              <a:ext cx="821203" cy="422274"/>
            </a:xfrm>
            <a:prstGeom prst="rect">
              <a:avLst/>
            </a:prstGeom>
            <a:noFill/>
          </p:spPr>
          <p:txBody>
            <a:bodyPr wrap="square" lIns="184256" tIns="92128" rIns="184256" bIns="92128" rtlCol="0">
              <a:spAutoFit/>
            </a:bodyPr>
            <a:lstStyle/>
            <a:p>
              <a:pPr algn="ctr">
                <a:lnSpc>
                  <a:spcPct val="120000"/>
                </a:lnSpc>
              </a:pPr>
              <a:r>
                <a:rPr lang="en-US" altLang="zh-CN" sz="1400" dirty="0">
                  <a:solidFill>
                    <a:sysClr val="windowText" lastClr="000000"/>
                  </a:solidFill>
                  <a:cs typeface="+mn-ea"/>
                  <a:sym typeface="+mn-lt"/>
                </a:rPr>
                <a:t>11</a:t>
              </a:r>
              <a:r>
                <a:rPr lang="zh-CN" altLang="en-US" sz="1400" dirty="0">
                  <a:solidFill>
                    <a:sysClr val="windowText" lastClr="000000"/>
                  </a:solidFill>
                  <a:cs typeface="+mn-ea"/>
                  <a:sym typeface="+mn-lt"/>
                </a:rPr>
                <a:t>月</a:t>
              </a:r>
            </a:p>
          </p:txBody>
        </p:sp>
      </p:grpSp>
      <p:grpSp>
        <p:nvGrpSpPr>
          <p:cNvPr id="9" name="组合 8"/>
          <p:cNvGrpSpPr/>
          <p:nvPr/>
        </p:nvGrpSpPr>
        <p:grpSpPr>
          <a:xfrm>
            <a:off x="7125929" y="2310465"/>
            <a:ext cx="1053000" cy="1052693"/>
            <a:chOff x="7125929" y="2310465"/>
            <a:chExt cx="1053000" cy="1052693"/>
          </a:xfrm>
        </p:grpSpPr>
        <p:sp>
          <p:nvSpPr>
            <p:cNvPr id="58" name="椭圆 57"/>
            <p:cNvSpPr>
              <a:spLocks noChangeAspect="1"/>
            </p:cNvSpPr>
            <p:nvPr/>
          </p:nvSpPr>
          <p:spPr>
            <a:xfrm>
              <a:off x="7125929" y="2310465"/>
              <a:ext cx="1053000" cy="1052693"/>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56" name="TextBox 139"/>
            <p:cNvSpPr txBox="1"/>
            <p:nvPr/>
          </p:nvSpPr>
          <p:spPr>
            <a:xfrm>
              <a:off x="7267224" y="2628061"/>
              <a:ext cx="806876" cy="439202"/>
            </a:xfrm>
            <a:prstGeom prst="rect">
              <a:avLst/>
            </a:prstGeom>
            <a:noFill/>
          </p:spPr>
          <p:txBody>
            <a:bodyPr wrap="square" lIns="184256" tIns="92128" rIns="184256" bIns="92128" rtlCol="0">
              <a:spAutoFit/>
            </a:bodyPr>
            <a:lstStyle/>
            <a:p>
              <a:pPr>
                <a:lnSpc>
                  <a:spcPct val="120000"/>
                </a:lnSpc>
              </a:pPr>
              <a:r>
                <a:rPr lang="en-US" altLang="zh-CN" sz="1500" dirty="0">
                  <a:solidFill>
                    <a:sysClr val="windowText" lastClr="000000"/>
                  </a:solidFill>
                  <a:cs typeface="+mn-ea"/>
                  <a:sym typeface="+mn-lt"/>
                </a:rPr>
                <a:t>12</a:t>
              </a:r>
              <a:r>
                <a:rPr lang="zh-CN" altLang="en-US" sz="1500" dirty="0">
                  <a:solidFill>
                    <a:sysClr val="windowText" lastClr="000000"/>
                  </a:solidFill>
                  <a:cs typeface="+mn-ea"/>
                  <a:sym typeface="+mn-lt"/>
                </a:rPr>
                <a:t>月</a:t>
              </a:r>
            </a:p>
          </p:txBody>
        </p:sp>
      </p:grpSp>
      <p:grpSp>
        <p:nvGrpSpPr>
          <p:cNvPr id="10" name="组合 9"/>
          <p:cNvGrpSpPr/>
          <p:nvPr/>
        </p:nvGrpSpPr>
        <p:grpSpPr>
          <a:xfrm>
            <a:off x="492917" y="1002958"/>
            <a:ext cx="1941851" cy="1211995"/>
            <a:chOff x="492917" y="1002958"/>
            <a:chExt cx="1941851" cy="1211995"/>
          </a:xfrm>
        </p:grpSpPr>
        <p:cxnSp>
          <p:nvCxnSpPr>
            <p:cNvPr id="64" name="直接连接符 63"/>
            <p:cNvCxnSpPr/>
            <p:nvPr/>
          </p:nvCxnSpPr>
          <p:spPr>
            <a:xfrm flipV="1">
              <a:off x="1425821" y="1987397"/>
              <a:ext cx="0" cy="227556"/>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92917" y="1002958"/>
              <a:ext cx="1941851" cy="809452"/>
              <a:chOff x="657222" y="1530774"/>
              <a:chExt cx="2589135" cy="1079269"/>
            </a:xfrm>
          </p:grpSpPr>
          <p:sp>
            <p:nvSpPr>
              <p:cNvPr id="62"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65"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05" name="组合 104"/>
          <p:cNvGrpSpPr/>
          <p:nvPr/>
        </p:nvGrpSpPr>
        <p:grpSpPr>
          <a:xfrm>
            <a:off x="2391566" y="1009816"/>
            <a:ext cx="1941851" cy="802594"/>
            <a:chOff x="657222" y="1539918"/>
            <a:chExt cx="2589135" cy="1070125"/>
          </a:xfrm>
        </p:grpSpPr>
        <p:sp>
          <p:nvSpPr>
            <p:cNvPr id="106"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07"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nvGrpSpPr>
          <p:cNvPr id="13" name="组合 12"/>
          <p:cNvGrpSpPr/>
          <p:nvPr/>
        </p:nvGrpSpPr>
        <p:grpSpPr>
          <a:xfrm>
            <a:off x="4349728" y="1016674"/>
            <a:ext cx="1941851" cy="1198280"/>
            <a:chOff x="4349728" y="1016674"/>
            <a:chExt cx="1941851" cy="1198280"/>
          </a:xfrm>
        </p:grpSpPr>
        <p:cxnSp>
          <p:nvCxnSpPr>
            <p:cNvPr id="83" name="直接连接符 82"/>
            <p:cNvCxnSpPr/>
            <p:nvPr/>
          </p:nvCxnSpPr>
          <p:spPr>
            <a:xfrm flipV="1">
              <a:off x="5320654"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4349728" y="1016674"/>
              <a:ext cx="1941851" cy="795736"/>
              <a:chOff x="657222" y="1549062"/>
              <a:chExt cx="2589135" cy="1060981"/>
            </a:xfrm>
          </p:grpSpPr>
          <p:sp>
            <p:nvSpPr>
              <p:cNvPr id="109"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10" name="TextBox 148"/>
              <p:cNvSpPr txBox="1"/>
              <p:nvPr/>
            </p:nvSpPr>
            <p:spPr>
              <a:xfrm>
                <a:off x="657222" y="1549062"/>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5" name="组合 14"/>
          <p:cNvGrpSpPr/>
          <p:nvPr/>
        </p:nvGrpSpPr>
        <p:grpSpPr>
          <a:xfrm>
            <a:off x="6699736" y="1009816"/>
            <a:ext cx="1941851" cy="1205138"/>
            <a:chOff x="6699736" y="1009816"/>
            <a:chExt cx="1941851" cy="1205138"/>
          </a:xfrm>
        </p:grpSpPr>
        <p:cxnSp>
          <p:nvCxnSpPr>
            <p:cNvPr id="111" name="直接连接符 110"/>
            <p:cNvCxnSpPr/>
            <p:nvPr/>
          </p:nvCxnSpPr>
          <p:spPr>
            <a:xfrm flipV="1">
              <a:off x="7670662"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6699736" y="1009816"/>
              <a:ext cx="1941851" cy="802594"/>
              <a:chOff x="657222" y="1539918"/>
              <a:chExt cx="2589135" cy="1070125"/>
            </a:xfrm>
          </p:grpSpPr>
          <p:sp>
            <p:nvSpPr>
              <p:cNvPr id="113"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14"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7" name="组合 16"/>
          <p:cNvGrpSpPr/>
          <p:nvPr/>
        </p:nvGrpSpPr>
        <p:grpSpPr>
          <a:xfrm>
            <a:off x="1448791" y="3371429"/>
            <a:ext cx="1941851" cy="1089414"/>
            <a:chOff x="1448791" y="3371429"/>
            <a:chExt cx="1941851" cy="1089414"/>
          </a:xfrm>
        </p:grpSpPr>
        <p:cxnSp>
          <p:nvCxnSpPr>
            <p:cNvPr id="93" name="直接连接符 92"/>
            <p:cNvCxnSpPr/>
            <p:nvPr/>
          </p:nvCxnSpPr>
          <p:spPr>
            <a:xfrm>
              <a:off x="2406779"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24" name="组合 123"/>
            <p:cNvGrpSpPr/>
            <p:nvPr/>
          </p:nvGrpSpPr>
          <p:grpSpPr>
            <a:xfrm>
              <a:off x="1448791" y="3651391"/>
              <a:ext cx="1941851" cy="809452"/>
              <a:chOff x="657222" y="1530774"/>
              <a:chExt cx="2589135" cy="1079269"/>
            </a:xfrm>
          </p:grpSpPr>
          <p:sp>
            <p:nvSpPr>
              <p:cNvPr id="125"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26"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8" name="组合 17"/>
          <p:cNvGrpSpPr/>
          <p:nvPr/>
        </p:nvGrpSpPr>
        <p:grpSpPr>
          <a:xfrm>
            <a:off x="3429736" y="3371429"/>
            <a:ext cx="1941851" cy="1089414"/>
            <a:chOff x="3429736" y="3371429"/>
            <a:chExt cx="1941851" cy="1089414"/>
          </a:xfrm>
        </p:grpSpPr>
        <p:cxnSp>
          <p:nvCxnSpPr>
            <p:cNvPr id="98" name="直接连接符 97"/>
            <p:cNvCxnSpPr/>
            <p:nvPr/>
          </p:nvCxnSpPr>
          <p:spPr>
            <a:xfrm>
              <a:off x="4400127"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3429736" y="3658249"/>
              <a:ext cx="1941851" cy="802594"/>
              <a:chOff x="657222" y="1539918"/>
              <a:chExt cx="2589135" cy="1070125"/>
            </a:xfrm>
          </p:grpSpPr>
          <p:sp>
            <p:nvSpPr>
              <p:cNvPr id="128"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29"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9" name="组合 18"/>
          <p:cNvGrpSpPr/>
          <p:nvPr/>
        </p:nvGrpSpPr>
        <p:grpSpPr>
          <a:xfrm>
            <a:off x="5401614" y="3371429"/>
            <a:ext cx="1941851" cy="1089414"/>
            <a:chOff x="5401614" y="3371429"/>
            <a:chExt cx="1941851" cy="1089414"/>
          </a:xfrm>
        </p:grpSpPr>
        <p:cxnSp>
          <p:nvCxnSpPr>
            <p:cNvPr id="103" name="直接连接符 102"/>
            <p:cNvCxnSpPr/>
            <p:nvPr/>
          </p:nvCxnSpPr>
          <p:spPr>
            <a:xfrm>
              <a:off x="6387115"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5401614" y="3665107"/>
              <a:ext cx="1941851" cy="795736"/>
              <a:chOff x="657222" y="1549062"/>
              <a:chExt cx="2589135" cy="1060981"/>
            </a:xfrm>
          </p:grpSpPr>
          <p:sp>
            <p:nvSpPr>
              <p:cNvPr id="131"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a:t>
                </a:r>
                <a:r>
                  <a:rPr lang="en-US" altLang="zh-CN" sz="900" dirty="0">
                    <a:gradFill>
                      <a:gsLst>
                        <a:gs pos="50000">
                          <a:schemeClr val="accent2"/>
                        </a:gs>
                        <a:gs pos="0">
                          <a:schemeClr val="accent1"/>
                        </a:gs>
                        <a:gs pos="100000">
                          <a:schemeClr val="accent3"/>
                        </a:gs>
                      </a:gsLst>
                      <a:lin ang="5400000" scaled="1"/>
                    </a:gradFill>
                    <a:cs typeface="+mn-ea"/>
                    <a:sym typeface="+mn-lt"/>
                  </a:rPr>
                  <a:t>0.</a:t>
                </a:r>
                <a:r>
                  <a:rPr lang="zh-CN" altLang="en-US" sz="900" dirty="0">
                    <a:gradFill>
                      <a:gsLst>
                        <a:gs pos="50000">
                          <a:schemeClr val="accent2"/>
                        </a:gs>
                        <a:gs pos="0">
                          <a:schemeClr val="accent1"/>
                        </a:gs>
                        <a:gs pos="100000">
                          <a:schemeClr val="accent3"/>
                        </a:gs>
                      </a:gsLst>
                      <a:lin ang="5400000" scaled="1"/>
                    </a:gradFill>
                    <a:cs typeface="+mn-ea"/>
                    <a:sym typeface="+mn-lt"/>
                  </a:rPr>
                  <a:t>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32" name="TextBox 148"/>
              <p:cNvSpPr txBox="1"/>
              <p:nvPr/>
            </p:nvSpPr>
            <p:spPr>
              <a:xfrm>
                <a:off x="657222" y="1549062"/>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产品开发计划</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6*min(max(#ppt_w*#ppt_h,.3),1)-7.4)/-.7*#ppt_w"/>
                                          </p:val>
                                        </p:tav>
                                        <p:tav tm="100000">
                                          <p:val>
                                            <p:strVal val="#ppt_w"/>
                                          </p:val>
                                        </p:tav>
                                      </p:tavLst>
                                    </p:anim>
                                    <p:anim calcmode="lin" valueType="num">
                                      <p:cBhvr>
                                        <p:cTn id="19" dur="500" fill="hold"/>
                                        <p:tgtEl>
                                          <p:spTgt spid="4"/>
                                        </p:tgtEl>
                                        <p:attrNameLst>
                                          <p:attrName>ppt_h</p:attrName>
                                        </p:attrNameLst>
                                      </p:cBhvr>
                                      <p:tavLst>
                                        <p:tav tm="0">
                                          <p:val>
                                            <p:strVal val="(6*min(max(#ppt_w*#ppt_h,.3),1)-7.4)/-.7*#ppt_h"/>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6*min(max(#ppt_w*#ppt_h,.3),1)-7.4)/-.7*#ppt_w"/>
                                          </p:val>
                                        </p:tav>
                                        <p:tav tm="100000">
                                          <p:val>
                                            <p:strVal val="#ppt_w"/>
                                          </p:val>
                                        </p:tav>
                                      </p:tavLst>
                                    </p:anim>
                                    <p:anim calcmode="lin" valueType="num">
                                      <p:cBhvr>
                                        <p:cTn id="26" dur="500" fill="hold"/>
                                        <p:tgtEl>
                                          <p:spTgt spid="5"/>
                                        </p:tgtEl>
                                        <p:attrNameLst>
                                          <p:attrName>ppt_h</p:attrName>
                                        </p:attrNameLst>
                                      </p:cBhvr>
                                      <p:tavLst>
                                        <p:tav tm="0">
                                          <p:val>
                                            <p:strVal val="(6*min(max(#ppt_w*#ppt_h,.3),1)-7.4)/-.7*#ppt_h"/>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6*min(max(#ppt_w*#ppt_h,.3),1)-7.4)/-.7*#ppt_w"/>
                                          </p:val>
                                        </p:tav>
                                        <p:tav tm="100000">
                                          <p:val>
                                            <p:strVal val="#ppt_w"/>
                                          </p:val>
                                        </p:tav>
                                      </p:tavLst>
                                    </p:anim>
                                    <p:anim calcmode="lin" valueType="num">
                                      <p:cBhvr>
                                        <p:cTn id="33" dur="500" fill="hold"/>
                                        <p:tgtEl>
                                          <p:spTgt spid="6"/>
                                        </p:tgtEl>
                                        <p:attrNameLst>
                                          <p:attrName>ppt_h</p:attrName>
                                        </p:attrNameLst>
                                      </p:cBhvr>
                                      <p:tavLst>
                                        <p:tav tm="0">
                                          <p:val>
                                            <p:strVal val="(6*min(max(#ppt_w*#ppt_h,.3),1)-7.4)/-.7*#ppt_h"/>
                                          </p:val>
                                        </p:tav>
                                        <p:tav tm="100000">
                                          <p:val>
                                            <p:strVal val="#ppt_h"/>
                                          </p:val>
                                        </p:tav>
                                      </p:tavLst>
                                    </p:anim>
                                    <p:anim calcmode="lin" valueType="num">
                                      <p:cBhvr>
                                        <p:cTn id="34" dur="500" fill="hold"/>
                                        <p:tgtEl>
                                          <p:spTgt spid="6"/>
                                        </p:tgtEl>
                                        <p:attrNameLst>
                                          <p:attrName>ppt_x</p:attrName>
                                        </p:attrNameLst>
                                      </p:cBhvr>
                                      <p:tavLst>
                                        <p:tav tm="0">
                                          <p:val>
                                            <p:fltVal val="0.5"/>
                                          </p:val>
                                        </p:tav>
                                        <p:tav tm="100000">
                                          <p:val>
                                            <p:strVal val="#ppt_x"/>
                                          </p:val>
                                        </p:tav>
                                      </p:tavLst>
                                    </p:anim>
                                    <p:anim calcmode="lin" valueType="num">
                                      <p:cBhvr>
                                        <p:cTn id="35"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23" presetClass="entr" presetSubtype="3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6*min(max(#ppt_w*#ppt_h,.3),1)-7.4)/-.7*#ppt_w"/>
                                          </p:val>
                                        </p:tav>
                                        <p:tav tm="100000">
                                          <p:val>
                                            <p:strVal val="#ppt_w"/>
                                          </p:val>
                                        </p:tav>
                                      </p:tavLst>
                                    </p:anim>
                                    <p:anim calcmode="lin" valueType="num">
                                      <p:cBhvr>
                                        <p:cTn id="40" dur="500" fill="hold"/>
                                        <p:tgtEl>
                                          <p:spTgt spid="7"/>
                                        </p:tgtEl>
                                        <p:attrNameLst>
                                          <p:attrName>ppt_h</p:attrName>
                                        </p:attrNameLst>
                                      </p:cBhvr>
                                      <p:tavLst>
                                        <p:tav tm="0">
                                          <p:val>
                                            <p:strVal val="(6*min(max(#ppt_w*#ppt_h,.3),1)-7.4)/-.7*#ppt_h"/>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3" presetClass="entr" presetSubtype="3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6*min(max(#ppt_w*#ppt_h,.3),1)-7.4)/-.7*#ppt_w"/>
                                          </p:val>
                                        </p:tav>
                                        <p:tav tm="100000">
                                          <p:val>
                                            <p:strVal val="#ppt_w"/>
                                          </p:val>
                                        </p:tav>
                                      </p:tavLst>
                                    </p:anim>
                                    <p:anim calcmode="lin" valueType="num">
                                      <p:cBhvr>
                                        <p:cTn id="47" dur="500" fill="hold"/>
                                        <p:tgtEl>
                                          <p:spTgt spid="8"/>
                                        </p:tgtEl>
                                        <p:attrNameLst>
                                          <p:attrName>ppt_h</p:attrName>
                                        </p:attrNameLst>
                                      </p:cBhvr>
                                      <p:tavLst>
                                        <p:tav tm="0">
                                          <p:val>
                                            <p:strVal val="(6*min(max(#ppt_w*#ppt_h,.3),1)-7.4)/-.7*#ppt_h"/>
                                          </p:val>
                                        </p:tav>
                                        <p:tav tm="100000">
                                          <p:val>
                                            <p:strVal val="#ppt_h"/>
                                          </p:val>
                                        </p:tav>
                                      </p:tavLst>
                                    </p:anim>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500"/>
                            </p:stCondLst>
                            <p:childTnLst>
                              <p:par>
                                <p:cTn id="51" presetID="23" presetClass="entr" presetSubtype="3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strVal val="(6*min(max(#ppt_w*#ppt_h,.3),1)-7.4)/-.7*#ppt_w"/>
                                          </p:val>
                                        </p:tav>
                                        <p:tav tm="100000">
                                          <p:val>
                                            <p:strVal val="#ppt_w"/>
                                          </p:val>
                                        </p:tav>
                                      </p:tavLst>
                                    </p:anim>
                                    <p:anim calcmode="lin" valueType="num">
                                      <p:cBhvr>
                                        <p:cTn id="54" dur="500" fill="hold"/>
                                        <p:tgtEl>
                                          <p:spTgt spid="9"/>
                                        </p:tgtEl>
                                        <p:attrNameLst>
                                          <p:attrName>ppt_h</p:attrName>
                                        </p:attrNameLst>
                                      </p:cBhvr>
                                      <p:tavLst>
                                        <p:tav tm="0">
                                          <p:val>
                                            <p:strVal val="(6*min(max(#ppt_w*#ppt_h,.3),1)-7.4)/-.7*#ppt_h"/>
                                          </p:val>
                                        </p:tav>
                                        <p:tav tm="100000">
                                          <p:val>
                                            <p:strVal val="#ppt_h"/>
                                          </p:val>
                                        </p:tav>
                                      </p:tavLst>
                                    </p:anim>
                                    <p:anim calcmode="lin" valueType="num">
                                      <p:cBhvr>
                                        <p:cTn id="55" dur="500" fill="hold"/>
                                        <p:tgtEl>
                                          <p:spTgt spid="9"/>
                                        </p:tgtEl>
                                        <p:attrNameLst>
                                          <p:attrName>ppt_x</p:attrName>
                                        </p:attrNameLst>
                                      </p:cBhvr>
                                      <p:tavLst>
                                        <p:tav tm="0">
                                          <p:val>
                                            <p:fltVal val="0.5"/>
                                          </p:val>
                                        </p:tav>
                                        <p:tav tm="100000">
                                          <p:val>
                                            <p:strVal val="#ppt_x"/>
                                          </p:val>
                                        </p:tav>
                                      </p:tavLst>
                                    </p:anim>
                                    <p:anim calcmode="lin" valueType="num">
                                      <p:cBhvr>
                                        <p:cTn id="5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000"/>
                            </p:stCondLst>
                            <p:childTnLst>
                              <p:par>
                                <p:cTn id="58" presetID="2" presetClass="entr" presetSubtype="1"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0-#ppt_h/2"/>
                                          </p:val>
                                        </p:tav>
                                        <p:tav tm="100000">
                                          <p:val>
                                            <p:strVal val="#ppt_y"/>
                                          </p:val>
                                        </p:tav>
                                      </p:tavLst>
                                    </p:anim>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1"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2" presetClass="entr" presetSubtype="4"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2" presetClass="entr" presetSubtype="1"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4"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par>
                          <p:cTn id="87" fill="hold">
                            <p:stCondLst>
                              <p:cond delay="7000"/>
                            </p:stCondLst>
                            <p:childTnLst>
                              <p:par>
                                <p:cTn id="88" presetID="2" presetClass="entr" presetSubtype="1"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发展规则</a:t>
            </a: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666689" y="1491630"/>
            <a:ext cx="2007972" cy="2007972"/>
            <a:chOff x="666689" y="1491630"/>
            <a:chExt cx="2007972" cy="2007972"/>
          </a:xfrm>
        </p:grpSpPr>
        <p:sp>
          <p:nvSpPr>
            <p:cNvPr id="142" name="Oval 4"/>
            <p:cNvSpPr/>
            <p:nvPr/>
          </p:nvSpPr>
          <p:spPr>
            <a:xfrm>
              <a:off x="66668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3" name="Arc 20"/>
            <p:cNvSpPr/>
            <p:nvPr/>
          </p:nvSpPr>
          <p:spPr>
            <a:xfrm>
              <a:off x="666689" y="1491630"/>
              <a:ext cx="2007972" cy="2007972"/>
            </a:xfrm>
            <a:prstGeom prst="arc">
              <a:avLst>
                <a:gd name="adj1" fmla="val 20172577"/>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4" name="TextBox 24"/>
            <p:cNvSpPr txBox="1"/>
            <p:nvPr/>
          </p:nvSpPr>
          <p:spPr>
            <a:xfrm>
              <a:off x="1028717"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80%</a:t>
              </a:r>
            </a:p>
          </p:txBody>
        </p:sp>
        <p:sp>
          <p:nvSpPr>
            <p:cNvPr id="145" name="Arc 37"/>
            <p:cNvSpPr/>
            <p:nvPr/>
          </p:nvSpPr>
          <p:spPr>
            <a:xfrm>
              <a:off x="77736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6" name="Rectangle 37"/>
            <p:cNvSpPr/>
            <p:nvPr/>
          </p:nvSpPr>
          <p:spPr>
            <a:xfrm>
              <a:off x="746874" y="246490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grpSp>
        <p:nvGrpSpPr>
          <p:cNvPr id="3" name="组合 2"/>
          <p:cNvGrpSpPr/>
          <p:nvPr/>
        </p:nvGrpSpPr>
        <p:grpSpPr>
          <a:xfrm>
            <a:off x="3574859" y="1491630"/>
            <a:ext cx="2007972" cy="2007972"/>
            <a:chOff x="3574859" y="1491630"/>
            <a:chExt cx="2007972" cy="2007972"/>
          </a:xfrm>
        </p:grpSpPr>
        <p:sp>
          <p:nvSpPr>
            <p:cNvPr id="147" name="Oval 4"/>
            <p:cNvSpPr/>
            <p:nvPr/>
          </p:nvSpPr>
          <p:spPr>
            <a:xfrm>
              <a:off x="357485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8" name="Arc 20"/>
            <p:cNvSpPr/>
            <p:nvPr/>
          </p:nvSpPr>
          <p:spPr>
            <a:xfrm>
              <a:off x="3574859" y="1491630"/>
              <a:ext cx="2007972" cy="2007972"/>
            </a:xfrm>
            <a:prstGeom prst="arc">
              <a:avLst>
                <a:gd name="adj1" fmla="val 18273888"/>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9" name="TextBox 24"/>
            <p:cNvSpPr txBox="1"/>
            <p:nvPr/>
          </p:nvSpPr>
          <p:spPr>
            <a:xfrm>
              <a:off x="3936885"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95%</a:t>
              </a:r>
            </a:p>
          </p:txBody>
        </p:sp>
        <p:sp>
          <p:nvSpPr>
            <p:cNvPr id="150" name="Arc 37"/>
            <p:cNvSpPr/>
            <p:nvPr/>
          </p:nvSpPr>
          <p:spPr>
            <a:xfrm>
              <a:off x="368553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1" name="Rectangle 37"/>
            <p:cNvSpPr/>
            <p:nvPr/>
          </p:nvSpPr>
          <p:spPr>
            <a:xfrm>
              <a:off x="3683082" y="242533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grpSp>
        <p:nvGrpSpPr>
          <p:cNvPr id="4" name="组合 3"/>
          <p:cNvGrpSpPr/>
          <p:nvPr/>
        </p:nvGrpSpPr>
        <p:grpSpPr>
          <a:xfrm>
            <a:off x="6483029" y="1491630"/>
            <a:ext cx="2007972" cy="2007972"/>
            <a:chOff x="6483029" y="1491630"/>
            <a:chExt cx="2007972" cy="2007972"/>
          </a:xfrm>
        </p:grpSpPr>
        <p:sp>
          <p:nvSpPr>
            <p:cNvPr id="152" name="Oval 4"/>
            <p:cNvSpPr/>
            <p:nvPr/>
          </p:nvSpPr>
          <p:spPr>
            <a:xfrm>
              <a:off x="648302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3" name="Arc 20"/>
            <p:cNvSpPr/>
            <p:nvPr/>
          </p:nvSpPr>
          <p:spPr>
            <a:xfrm>
              <a:off x="6483029" y="1491630"/>
              <a:ext cx="2007972" cy="2007972"/>
            </a:xfrm>
            <a:prstGeom prst="arc">
              <a:avLst>
                <a:gd name="adj1" fmla="val 28201"/>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4" name="TextBox 24"/>
            <p:cNvSpPr txBox="1"/>
            <p:nvPr/>
          </p:nvSpPr>
          <p:spPr>
            <a:xfrm>
              <a:off x="6845056"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75%</a:t>
              </a:r>
            </a:p>
          </p:txBody>
        </p:sp>
        <p:sp>
          <p:nvSpPr>
            <p:cNvPr id="155" name="Arc 37"/>
            <p:cNvSpPr/>
            <p:nvPr/>
          </p:nvSpPr>
          <p:spPr>
            <a:xfrm>
              <a:off x="659370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6" name="Rectangle 37"/>
            <p:cNvSpPr/>
            <p:nvPr/>
          </p:nvSpPr>
          <p:spPr>
            <a:xfrm>
              <a:off x="6577230" y="246490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sp>
        <p:nvSpPr>
          <p:cNvPr id="157" name="Content Placeholder 2"/>
          <p:cNvSpPr txBox="1"/>
          <p:nvPr/>
        </p:nvSpPr>
        <p:spPr>
          <a:xfrm>
            <a:off x="179512" y="4033561"/>
            <a:ext cx="8506594" cy="6185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105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您的内容打在这里，或者通过复制您的文本后，在此框中选择粘贴，并选择只保留字您的您的内容打在这里，或者通过复制您的文本后，在此框中选择粘贴，并选择只保留字您的</a:t>
            </a:r>
            <a:endParaRPr lang="en-US" altLang="zh-CN" sz="1050" dirty="0">
              <a:gradFill>
                <a:gsLst>
                  <a:gs pos="50000">
                    <a:srgbClr val="F4DEBE"/>
                  </a:gs>
                  <a:gs pos="0">
                    <a:srgbClr val="D9A96A"/>
                  </a:gs>
                  <a:gs pos="100000">
                    <a:srgbClr val="F5E3C9"/>
                  </a:gs>
                </a:gsLst>
                <a:lin ang="5400000" scaled="1"/>
              </a:gradFill>
              <a:cs typeface="+mn-ea"/>
              <a:sym typeface="+mn-lt"/>
            </a:endParaRPr>
          </a:p>
          <a:p>
            <a:pPr algn="ctr">
              <a:lnSpc>
                <a:spcPct val="120000"/>
              </a:lnSpc>
              <a:spcBef>
                <a:spcPct val="0"/>
              </a:spcBef>
            </a:pPr>
            <a:endParaRPr lang="en-US" altLang="zh-CN" sz="1050" dirty="0">
              <a:gradFill>
                <a:gsLst>
                  <a:gs pos="50000">
                    <a:srgbClr val="F4DEBE"/>
                  </a:gs>
                  <a:gs pos="0">
                    <a:srgbClr val="D9A96A"/>
                  </a:gs>
                  <a:gs pos="100000">
                    <a:srgbClr val="F5E3C9"/>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1500"/>
                                        <p:tgtEl>
                                          <p:spTgt spid="4"/>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1000"/>
                                        <p:tgtEl>
                                          <p:spTgt spid="157"/>
                                        </p:tgtEl>
                                      </p:cBhvr>
                                    </p:animEffect>
                                    <p:anim calcmode="lin" valueType="num">
                                      <p:cBhvr>
                                        <p:cTn id="19" dur="1000" fill="hold"/>
                                        <p:tgtEl>
                                          <p:spTgt spid="157"/>
                                        </p:tgtEl>
                                        <p:attrNameLst>
                                          <p:attrName>ppt_x</p:attrName>
                                        </p:attrNameLst>
                                      </p:cBhvr>
                                      <p:tavLst>
                                        <p:tav tm="0">
                                          <p:val>
                                            <p:strVal val="#ppt_x"/>
                                          </p:val>
                                        </p:tav>
                                        <p:tav tm="100000">
                                          <p:val>
                                            <p:strVal val="#ppt_x"/>
                                          </p:val>
                                        </p:tav>
                                      </p:tavLst>
                                    </p:anim>
                                    <p:anim calcmode="lin" valueType="num">
                                      <p:cBhvr>
                                        <p:cTn id="20"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grpSp>
        <p:nvGrpSpPr>
          <p:cNvPr id="4" name="组合 3"/>
          <p:cNvGrpSpPr/>
          <p:nvPr/>
        </p:nvGrpSpPr>
        <p:grpSpPr>
          <a:xfrm>
            <a:off x="3120875" y="463415"/>
            <a:ext cx="3025872" cy="543060"/>
            <a:chOff x="3120875" y="463415"/>
            <a:chExt cx="3025872" cy="543060"/>
          </a:xfrm>
        </p:grpSpPr>
        <p:sp>
          <p:nvSpPr>
            <p:cNvPr id="12" name="文本框 45"/>
            <p:cNvSpPr>
              <a:spLocks noChangeArrowheads="1"/>
            </p:cNvSpPr>
            <p:nvPr/>
          </p:nvSpPr>
          <p:spPr bwMode="auto">
            <a:xfrm>
              <a:off x="3120875" y="463415"/>
              <a:ext cx="3025872" cy="5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2800" dirty="0">
                  <a:gradFill>
                    <a:gsLst>
                      <a:gs pos="50000">
                        <a:schemeClr val="accent2"/>
                      </a:gs>
                      <a:gs pos="0">
                        <a:schemeClr val="accent1"/>
                      </a:gs>
                      <a:gs pos="100000">
                        <a:schemeClr val="accent3"/>
                      </a:gs>
                    </a:gsLst>
                    <a:lin ang="5400000" scaled="1"/>
                  </a:gradFill>
                  <a:cs typeface="+mn-ea"/>
                  <a:sym typeface="+mn-lt"/>
                </a:rPr>
                <a:t>目录 </a:t>
              </a:r>
              <a:r>
                <a:rPr lang="en-US" altLang="zh-CN" sz="2400" dirty="0">
                  <a:gradFill>
                    <a:gsLst>
                      <a:gs pos="50000">
                        <a:schemeClr val="accent2"/>
                      </a:gs>
                      <a:gs pos="0">
                        <a:schemeClr val="accent1"/>
                      </a:gs>
                      <a:gs pos="100000">
                        <a:schemeClr val="accent3"/>
                      </a:gs>
                    </a:gsLst>
                    <a:lin ang="5400000" scaled="1"/>
                  </a:gradFill>
                  <a:cs typeface="+mn-ea"/>
                  <a:sym typeface="+mn-lt"/>
                </a:rPr>
                <a:t>Contents</a:t>
              </a:r>
              <a:endParaRPr lang="zh-CN" altLang="en-US" sz="2400" dirty="0">
                <a:gradFill>
                  <a:gsLst>
                    <a:gs pos="50000">
                      <a:schemeClr val="accent2"/>
                    </a:gs>
                    <a:gs pos="0">
                      <a:schemeClr val="accent1"/>
                    </a:gs>
                    <a:gs pos="100000">
                      <a:schemeClr val="accent3"/>
                    </a:gs>
                  </a:gsLst>
                  <a:lin ang="5400000" scaled="1"/>
                </a:gradFill>
                <a:cs typeface="+mn-ea"/>
                <a:sym typeface="+mn-lt"/>
              </a:endParaRPr>
            </a:p>
          </p:txBody>
        </p:sp>
        <p:cxnSp>
          <p:nvCxnSpPr>
            <p:cNvPr id="13" name="直接连接符 12"/>
            <p:cNvCxnSpPr/>
            <p:nvPr/>
          </p:nvCxnSpPr>
          <p:spPr>
            <a:xfrm>
              <a:off x="3524568" y="1006475"/>
              <a:ext cx="2178050" cy="0"/>
            </a:xfrm>
            <a:prstGeom prst="line">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p:cNvGrpSpPr/>
          <p:nvPr/>
        </p:nvGrpSpPr>
        <p:grpSpPr>
          <a:xfrm>
            <a:off x="5307286" y="1707180"/>
            <a:ext cx="1623227" cy="2779943"/>
            <a:chOff x="5307286" y="1707180"/>
            <a:chExt cx="1623227" cy="2779943"/>
          </a:xfrm>
        </p:grpSpPr>
        <p:sp>
          <p:nvSpPr>
            <p:cNvPr id="58" name="Text Box 10"/>
            <p:cNvSpPr txBox="1">
              <a:spLocks noChangeArrowheads="1"/>
            </p:cNvSpPr>
            <p:nvPr/>
          </p:nvSpPr>
          <p:spPr bwMode="auto">
            <a:xfrm>
              <a:off x="5307286"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项目产品运营</a:t>
              </a:r>
            </a:p>
          </p:txBody>
        </p:sp>
        <p:sp>
          <p:nvSpPr>
            <p:cNvPr id="59" name="Rectangle 380"/>
            <p:cNvSpPr/>
            <p:nvPr/>
          </p:nvSpPr>
          <p:spPr>
            <a:xfrm>
              <a:off x="5675304" y="3669720"/>
              <a:ext cx="867686" cy="817403"/>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运营服务</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运营广告</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运营渠道</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运营方式</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a:lnSpc>
                  <a:spcPct val="120000"/>
                </a:lnSpc>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74" name="组合 73"/>
            <p:cNvGrpSpPr/>
            <p:nvPr/>
          </p:nvGrpSpPr>
          <p:grpSpPr>
            <a:xfrm>
              <a:off x="5728892" y="1707180"/>
              <a:ext cx="733769" cy="1356582"/>
              <a:chOff x="846782" y="1426730"/>
              <a:chExt cx="938581" cy="1735235"/>
            </a:xfrm>
          </p:grpSpPr>
          <p:grpSp>
            <p:nvGrpSpPr>
              <p:cNvPr id="75" name="组合 74"/>
              <p:cNvGrpSpPr/>
              <p:nvPr/>
            </p:nvGrpSpPr>
            <p:grpSpPr>
              <a:xfrm>
                <a:off x="846782" y="2211710"/>
                <a:ext cx="938581" cy="950255"/>
                <a:chOff x="1050535" y="2211710"/>
                <a:chExt cx="938581" cy="950255"/>
              </a:xfrm>
            </p:grpSpPr>
            <p:sp>
              <p:nvSpPr>
                <p:cNvPr id="77" name="矩形 7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78" name="矩形 7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76"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0" name="组合 9"/>
          <p:cNvGrpSpPr/>
          <p:nvPr/>
        </p:nvGrpSpPr>
        <p:grpSpPr>
          <a:xfrm>
            <a:off x="3756522" y="1707180"/>
            <a:ext cx="1972370" cy="2786798"/>
            <a:chOff x="3756522" y="1707180"/>
            <a:chExt cx="1972370" cy="2786798"/>
          </a:xfrm>
        </p:grpSpPr>
        <p:sp>
          <p:nvSpPr>
            <p:cNvPr id="61" name="Text Box 10"/>
            <p:cNvSpPr txBox="1">
              <a:spLocks noChangeArrowheads="1"/>
            </p:cNvSpPr>
            <p:nvPr/>
          </p:nvSpPr>
          <p:spPr bwMode="auto">
            <a:xfrm>
              <a:off x="3756522"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项目发展规划</a:t>
              </a:r>
            </a:p>
          </p:txBody>
        </p:sp>
        <p:sp>
          <p:nvSpPr>
            <p:cNvPr id="62" name="Rectangle 380"/>
            <p:cNvSpPr/>
            <p:nvPr/>
          </p:nvSpPr>
          <p:spPr>
            <a:xfrm>
              <a:off x="4064662" y="3675677"/>
              <a:ext cx="1664230" cy="818301"/>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商业模式分析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产品开发计划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发展规则</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项目问题解决方案</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项目开发重点</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79" name="组合 78"/>
            <p:cNvGrpSpPr/>
            <p:nvPr/>
          </p:nvGrpSpPr>
          <p:grpSpPr>
            <a:xfrm>
              <a:off x="4200058" y="1707180"/>
              <a:ext cx="733769" cy="1356582"/>
              <a:chOff x="846782" y="1426730"/>
              <a:chExt cx="938581" cy="1735235"/>
            </a:xfrm>
          </p:grpSpPr>
          <p:grpSp>
            <p:nvGrpSpPr>
              <p:cNvPr id="80" name="组合 79"/>
              <p:cNvGrpSpPr/>
              <p:nvPr/>
            </p:nvGrpSpPr>
            <p:grpSpPr>
              <a:xfrm>
                <a:off x="846782" y="2211710"/>
                <a:ext cx="938581" cy="950255"/>
                <a:chOff x="1050535" y="2211710"/>
                <a:chExt cx="938581" cy="950255"/>
              </a:xfrm>
            </p:grpSpPr>
            <p:sp>
              <p:nvSpPr>
                <p:cNvPr id="82" name="矩形 8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83" name="矩形 8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81"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03</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37" name="组合 36"/>
          <p:cNvGrpSpPr>
            <a:grpSpLocks noChangeAspect="1"/>
          </p:cNvGrpSpPr>
          <p:nvPr/>
        </p:nvGrpSpPr>
        <p:grpSpPr>
          <a:xfrm>
            <a:off x="5882872" y="2562605"/>
            <a:ext cx="407343" cy="349337"/>
            <a:chOff x="5084763" y="971550"/>
            <a:chExt cx="323850" cy="277813"/>
          </a:xfrm>
          <a:gradFill>
            <a:gsLst>
              <a:gs pos="47700">
                <a:schemeClr val="accent2"/>
              </a:gs>
              <a:gs pos="0">
                <a:schemeClr val="accent1"/>
              </a:gs>
              <a:gs pos="100000">
                <a:schemeClr val="accent3"/>
              </a:gs>
            </a:gsLst>
            <a:lin ang="5400000" scaled="0"/>
          </a:gradFill>
        </p:grpSpPr>
        <p:sp>
          <p:nvSpPr>
            <p:cNvPr id="38"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39"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nvGrpSpPr>
          <p:cNvPr id="41" name="组合 40"/>
          <p:cNvGrpSpPr>
            <a:grpSpLocks noChangeAspect="1"/>
          </p:cNvGrpSpPr>
          <p:nvPr/>
        </p:nvGrpSpPr>
        <p:grpSpPr>
          <a:xfrm>
            <a:off x="4330526" y="2574238"/>
            <a:ext cx="420921" cy="322613"/>
            <a:chOff x="5611813" y="1835150"/>
            <a:chExt cx="285750" cy="219076"/>
          </a:xfrm>
          <a:gradFill>
            <a:gsLst>
              <a:gs pos="47700">
                <a:schemeClr val="accent2"/>
              </a:gs>
              <a:gs pos="0">
                <a:schemeClr val="accent1"/>
              </a:gs>
              <a:gs pos="100000">
                <a:schemeClr val="accent3"/>
              </a:gs>
            </a:gsLst>
            <a:lin ang="5400000" scaled="0"/>
          </a:gradFill>
        </p:grpSpPr>
        <p:sp>
          <p:nvSpPr>
            <p:cNvPr id="42"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Rectangle 58"/>
            <p:cNvSpPr>
              <a:spLocks noChangeArrowheads="1"/>
            </p:cNvSpPr>
            <p:nvPr/>
          </p:nvSpPr>
          <p:spPr bwMode="auto">
            <a:xfrm>
              <a:off x="5648326" y="1884363"/>
              <a:ext cx="41275" cy="139700"/>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Rectangle 59"/>
            <p:cNvSpPr>
              <a:spLocks noChangeArrowheads="1"/>
            </p:cNvSpPr>
            <p:nvPr/>
          </p:nvSpPr>
          <p:spPr bwMode="auto">
            <a:xfrm>
              <a:off x="5708651" y="1835150"/>
              <a:ext cx="41275" cy="1889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5" name="Rectangle 60"/>
            <p:cNvSpPr>
              <a:spLocks noChangeArrowheads="1"/>
            </p:cNvSpPr>
            <p:nvPr/>
          </p:nvSpPr>
          <p:spPr bwMode="auto">
            <a:xfrm>
              <a:off x="5765801" y="1895475"/>
              <a:ext cx="41275" cy="128588"/>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Rectangle 61"/>
            <p:cNvSpPr>
              <a:spLocks noChangeArrowheads="1"/>
            </p:cNvSpPr>
            <p:nvPr/>
          </p:nvSpPr>
          <p:spPr bwMode="auto">
            <a:xfrm>
              <a:off x="5829301" y="1936750"/>
              <a:ext cx="41275" cy="873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nvGrpSpPr>
          <p:cNvPr id="14" name="组合 13"/>
          <p:cNvGrpSpPr/>
          <p:nvPr/>
        </p:nvGrpSpPr>
        <p:grpSpPr>
          <a:xfrm>
            <a:off x="6909213" y="1707180"/>
            <a:ext cx="1623227" cy="2927676"/>
            <a:chOff x="6909213" y="1707180"/>
            <a:chExt cx="1623227" cy="2927676"/>
          </a:xfrm>
        </p:grpSpPr>
        <p:sp>
          <p:nvSpPr>
            <p:cNvPr id="64" name="Text Box 10"/>
            <p:cNvSpPr txBox="1">
              <a:spLocks noChangeArrowheads="1"/>
            </p:cNvSpPr>
            <p:nvPr/>
          </p:nvSpPr>
          <p:spPr bwMode="auto">
            <a:xfrm>
              <a:off x="6909213"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rgbClr val="F4DEBE"/>
                      </a:gs>
                      <a:gs pos="0">
                        <a:srgbClr val="D9A96A"/>
                      </a:gs>
                      <a:gs pos="100000">
                        <a:srgbClr val="F5E3C9"/>
                      </a:gs>
                    </a:gsLst>
                    <a:lin ang="5400000" scaled="1"/>
                  </a:gradFill>
                  <a:cs typeface="+mn-ea"/>
                  <a:sym typeface="+mn-lt"/>
                </a:rPr>
                <a:t>投资回报分析</a:t>
              </a:r>
            </a:p>
          </p:txBody>
        </p:sp>
        <p:sp>
          <p:nvSpPr>
            <p:cNvPr id="65" name="Rectangle 380"/>
            <p:cNvSpPr/>
            <p:nvPr/>
          </p:nvSpPr>
          <p:spPr>
            <a:xfrm>
              <a:off x="7210482" y="3669720"/>
              <a:ext cx="867686" cy="965136"/>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未来目标</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财务预算</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融资需求</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融资用途</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89" name="组合 88"/>
            <p:cNvGrpSpPr/>
            <p:nvPr/>
          </p:nvGrpSpPr>
          <p:grpSpPr>
            <a:xfrm>
              <a:off x="7257726" y="1707180"/>
              <a:ext cx="733769" cy="1356582"/>
              <a:chOff x="846782" y="1426730"/>
              <a:chExt cx="938581" cy="1735235"/>
            </a:xfrm>
          </p:grpSpPr>
          <p:grpSp>
            <p:nvGrpSpPr>
              <p:cNvPr id="90" name="组合 89"/>
              <p:cNvGrpSpPr/>
              <p:nvPr/>
            </p:nvGrpSpPr>
            <p:grpSpPr>
              <a:xfrm>
                <a:off x="846782" y="2211710"/>
                <a:ext cx="938581" cy="950255"/>
                <a:chOff x="1050535" y="2211710"/>
                <a:chExt cx="938581" cy="950255"/>
              </a:xfrm>
            </p:grpSpPr>
            <p:sp>
              <p:nvSpPr>
                <p:cNvPr id="92" name="矩形 9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93" name="矩形 9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91"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05</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47" name="组合 46"/>
            <p:cNvGrpSpPr>
              <a:grpSpLocks noChangeAspect="1"/>
            </p:cNvGrpSpPr>
            <p:nvPr/>
          </p:nvGrpSpPr>
          <p:grpSpPr>
            <a:xfrm>
              <a:off x="7343194" y="2539773"/>
              <a:ext cx="434499" cy="419597"/>
              <a:chOff x="7493000" y="1820863"/>
              <a:chExt cx="233363" cy="225425"/>
            </a:xfrm>
            <a:gradFill>
              <a:gsLst>
                <a:gs pos="47700">
                  <a:schemeClr val="accent2"/>
                </a:gs>
                <a:gs pos="0">
                  <a:schemeClr val="accent1"/>
                </a:gs>
                <a:gs pos="100000">
                  <a:schemeClr val="accent3"/>
                </a:gs>
              </a:gsLst>
              <a:lin ang="5400000" scaled="0"/>
            </a:gradFill>
          </p:grpSpPr>
          <p:sp>
            <p:nvSpPr>
              <p:cNvPr id="48"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9"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0"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1"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2"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3"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grpSp>
        <p:nvGrpSpPr>
          <p:cNvPr id="8" name="组合 7"/>
          <p:cNvGrpSpPr/>
          <p:nvPr/>
        </p:nvGrpSpPr>
        <p:grpSpPr>
          <a:xfrm>
            <a:off x="642971" y="1707180"/>
            <a:ext cx="1623227" cy="2927676"/>
            <a:chOff x="642971" y="1707180"/>
            <a:chExt cx="1623227" cy="2927676"/>
          </a:xfrm>
        </p:grpSpPr>
        <p:sp>
          <p:nvSpPr>
            <p:cNvPr id="23" name="Text Box 10"/>
            <p:cNvSpPr txBox="1">
              <a:spLocks noChangeArrowheads="1"/>
            </p:cNvSpPr>
            <p:nvPr/>
          </p:nvSpPr>
          <p:spPr bwMode="auto">
            <a:xfrm>
              <a:off x="642971"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项目背景介绍</a:t>
              </a:r>
            </a:p>
          </p:txBody>
        </p:sp>
        <p:sp>
          <p:nvSpPr>
            <p:cNvPr id="24" name="Rectangle 380"/>
            <p:cNvSpPr/>
            <p:nvPr/>
          </p:nvSpPr>
          <p:spPr>
            <a:xfrm>
              <a:off x="1018113" y="3669720"/>
              <a:ext cx="858046" cy="965136"/>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产业背景</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产业概况</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项目成员</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产品定位</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产品亮点</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a:lnSpc>
                  <a:spcPct val="120000"/>
                </a:lnSpc>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3" name="组合 2"/>
            <p:cNvGrpSpPr/>
            <p:nvPr/>
          </p:nvGrpSpPr>
          <p:grpSpPr>
            <a:xfrm>
              <a:off x="1142390" y="1707180"/>
              <a:ext cx="733769" cy="1356582"/>
              <a:chOff x="846782" y="1426730"/>
              <a:chExt cx="938581" cy="1735235"/>
            </a:xfrm>
          </p:grpSpPr>
          <p:grpSp>
            <p:nvGrpSpPr>
              <p:cNvPr id="2" name="组合 1"/>
              <p:cNvGrpSpPr/>
              <p:nvPr/>
            </p:nvGrpSpPr>
            <p:grpSpPr>
              <a:xfrm>
                <a:off x="846782" y="2211710"/>
                <a:ext cx="938581" cy="950255"/>
                <a:chOff x="1050535" y="2211710"/>
                <a:chExt cx="938581" cy="950255"/>
              </a:xfrm>
            </p:grpSpPr>
            <p:sp>
              <p:nvSpPr>
                <p:cNvPr id="54" name="矩形 53"/>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55"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01</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7" name="组合 6"/>
            <p:cNvGrpSpPr/>
            <p:nvPr/>
          </p:nvGrpSpPr>
          <p:grpSpPr>
            <a:xfrm>
              <a:off x="1296843" y="2595438"/>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grpSp>
        <p:nvGrpSpPr>
          <p:cNvPr id="9" name="组合 8"/>
          <p:cNvGrpSpPr/>
          <p:nvPr/>
        </p:nvGrpSpPr>
        <p:grpSpPr>
          <a:xfrm>
            <a:off x="2219316" y="1707180"/>
            <a:ext cx="2026990" cy="2934531"/>
            <a:chOff x="2219316" y="1707180"/>
            <a:chExt cx="2026990" cy="2934531"/>
          </a:xfrm>
        </p:grpSpPr>
        <p:sp>
          <p:nvSpPr>
            <p:cNvPr id="71" name="Text Box 10"/>
            <p:cNvSpPr txBox="1">
              <a:spLocks noChangeArrowheads="1"/>
            </p:cNvSpPr>
            <p:nvPr/>
          </p:nvSpPr>
          <p:spPr bwMode="auto">
            <a:xfrm>
              <a:off x="2219316"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市场分析</a:t>
              </a:r>
            </a:p>
          </p:txBody>
        </p:sp>
        <p:sp>
          <p:nvSpPr>
            <p:cNvPr id="72" name="Rectangle 380"/>
            <p:cNvSpPr/>
            <p:nvPr/>
          </p:nvSpPr>
          <p:spPr>
            <a:xfrm>
              <a:off x="2582076" y="3675677"/>
              <a:ext cx="1664230" cy="966034"/>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市场分析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市场开拓计</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竞争对手分析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竞争优势</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销售网络布局</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长期盈利计划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84" name="组合 83"/>
            <p:cNvGrpSpPr/>
            <p:nvPr/>
          </p:nvGrpSpPr>
          <p:grpSpPr>
            <a:xfrm>
              <a:off x="2671224" y="1707180"/>
              <a:ext cx="733769" cy="1356582"/>
              <a:chOff x="846782" y="1426730"/>
              <a:chExt cx="938581" cy="1735235"/>
            </a:xfrm>
          </p:grpSpPr>
          <p:grpSp>
            <p:nvGrpSpPr>
              <p:cNvPr id="85" name="组合 84"/>
              <p:cNvGrpSpPr/>
              <p:nvPr/>
            </p:nvGrpSpPr>
            <p:grpSpPr>
              <a:xfrm>
                <a:off x="846782" y="2211710"/>
                <a:ext cx="938581" cy="950255"/>
                <a:chOff x="1050535" y="2211710"/>
                <a:chExt cx="938581" cy="950255"/>
              </a:xfrm>
            </p:grpSpPr>
            <p:sp>
              <p:nvSpPr>
                <p:cNvPr id="87" name="矩形 8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88" name="矩形 8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86"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02</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25" name="组合 24"/>
            <p:cNvGrpSpPr/>
            <p:nvPr/>
          </p:nvGrpSpPr>
          <p:grpSpPr>
            <a:xfrm>
              <a:off x="2800532" y="2581672"/>
              <a:ext cx="372466" cy="331254"/>
              <a:chOff x="5532438" y="712788"/>
              <a:chExt cx="760412" cy="676276"/>
            </a:xfrm>
          </p:grpSpPr>
          <p:sp>
            <p:nvSpPr>
              <p:cNvPr id="17" name="Freeform 5"/>
              <p:cNvSpPr>
                <a:spLocks noEditPoints="1"/>
              </p:cNvSpPr>
              <p:nvPr/>
            </p:nvSpPr>
            <p:spPr bwMode="auto">
              <a:xfrm>
                <a:off x="5532438" y="712788"/>
                <a:ext cx="760412" cy="676275"/>
              </a:xfrm>
              <a:custGeom>
                <a:avLst/>
                <a:gdLst>
                  <a:gd name="T0" fmla="*/ 821 w 958"/>
                  <a:gd name="T1" fmla="*/ 466 h 852"/>
                  <a:gd name="T2" fmla="*/ 778 w 958"/>
                  <a:gd name="T3" fmla="*/ 448 h 852"/>
                  <a:gd name="T4" fmla="*/ 739 w 958"/>
                  <a:gd name="T5" fmla="*/ 407 h 852"/>
                  <a:gd name="T6" fmla="*/ 725 w 958"/>
                  <a:gd name="T7" fmla="*/ 365 h 852"/>
                  <a:gd name="T8" fmla="*/ 722 w 958"/>
                  <a:gd name="T9" fmla="*/ 377 h 852"/>
                  <a:gd name="T10" fmla="*/ 704 w 958"/>
                  <a:gd name="T11" fmla="*/ 418 h 852"/>
                  <a:gd name="T12" fmla="*/ 672 w 958"/>
                  <a:gd name="T13" fmla="*/ 450 h 852"/>
                  <a:gd name="T14" fmla="*/ 629 w 958"/>
                  <a:gd name="T15" fmla="*/ 466 h 852"/>
                  <a:gd name="T16" fmla="*/ 592 w 958"/>
                  <a:gd name="T17" fmla="*/ 468 h 852"/>
                  <a:gd name="T18" fmla="*/ 547 w 958"/>
                  <a:gd name="T19" fmla="*/ 455 h 852"/>
                  <a:gd name="T20" fmla="*/ 505 w 958"/>
                  <a:gd name="T21" fmla="*/ 418 h 852"/>
                  <a:gd name="T22" fmla="*/ 485 w 958"/>
                  <a:gd name="T23" fmla="*/ 375 h 852"/>
                  <a:gd name="T24" fmla="*/ 482 w 958"/>
                  <a:gd name="T25" fmla="*/ 365 h 852"/>
                  <a:gd name="T26" fmla="*/ 469 w 958"/>
                  <a:gd name="T27" fmla="*/ 409 h 852"/>
                  <a:gd name="T28" fmla="*/ 439 w 958"/>
                  <a:gd name="T29" fmla="*/ 443 h 852"/>
                  <a:gd name="T30" fmla="*/ 398 w 958"/>
                  <a:gd name="T31" fmla="*/ 464 h 852"/>
                  <a:gd name="T32" fmla="*/ 363 w 958"/>
                  <a:gd name="T33" fmla="*/ 470 h 852"/>
                  <a:gd name="T34" fmla="*/ 316 w 958"/>
                  <a:gd name="T35" fmla="*/ 459 h 852"/>
                  <a:gd name="T36" fmla="*/ 270 w 958"/>
                  <a:gd name="T37" fmla="*/ 427 h 852"/>
                  <a:gd name="T38" fmla="*/ 247 w 958"/>
                  <a:gd name="T39" fmla="*/ 388 h 852"/>
                  <a:gd name="T40" fmla="*/ 242 w 958"/>
                  <a:gd name="T41" fmla="*/ 354 h 852"/>
                  <a:gd name="T42" fmla="*/ 233 w 958"/>
                  <a:gd name="T43" fmla="*/ 398 h 852"/>
                  <a:gd name="T44" fmla="*/ 206 w 958"/>
                  <a:gd name="T45" fmla="*/ 436 h 852"/>
                  <a:gd name="T46" fmla="*/ 169 w 958"/>
                  <a:gd name="T47" fmla="*/ 461 h 852"/>
                  <a:gd name="T48" fmla="*/ 121 w 958"/>
                  <a:gd name="T49" fmla="*/ 470 h 852"/>
                  <a:gd name="T50" fmla="*/ 85 w 958"/>
                  <a:gd name="T51" fmla="*/ 464 h 852"/>
                  <a:gd name="T52" fmla="*/ 36 w 958"/>
                  <a:gd name="T53" fmla="*/ 434 h 852"/>
                  <a:gd name="T54" fmla="*/ 11 w 958"/>
                  <a:gd name="T55" fmla="*/ 398 h 852"/>
                  <a:gd name="T56" fmla="*/ 0 w 958"/>
                  <a:gd name="T57" fmla="*/ 354 h 852"/>
                  <a:gd name="T58" fmla="*/ 958 w 958"/>
                  <a:gd name="T59" fmla="*/ 354 h 852"/>
                  <a:gd name="T60" fmla="*/ 953 w 958"/>
                  <a:gd name="T61" fmla="*/ 398 h 852"/>
                  <a:gd name="T62" fmla="*/ 928 w 958"/>
                  <a:gd name="T63" fmla="*/ 436 h 852"/>
                  <a:gd name="T64" fmla="*/ 890 w 958"/>
                  <a:gd name="T65" fmla="*/ 461 h 852"/>
                  <a:gd name="T66" fmla="*/ 846 w 958"/>
                  <a:gd name="T67" fmla="*/ 470 h 852"/>
                  <a:gd name="T68" fmla="*/ 878 w 958"/>
                  <a:gd name="T69" fmla="*/ 139 h 852"/>
                  <a:gd name="T70" fmla="*/ 135 w 958"/>
                  <a:gd name="T71" fmla="*/ 75 h 852"/>
                  <a:gd name="T72" fmla="*/ 110 w 958"/>
                  <a:gd name="T73" fmla="*/ 59 h 852"/>
                  <a:gd name="T74" fmla="*/ 103 w 958"/>
                  <a:gd name="T75" fmla="*/ 39 h 852"/>
                  <a:gd name="T76" fmla="*/ 116 w 958"/>
                  <a:gd name="T77" fmla="*/ 12 h 852"/>
                  <a:gd name="T78" fmla="*/ 144 w 958"/>
                  <a:gd name="T79" fmla="*/ 0 h 852"/>
                  <a:gd name="T80" fmla="*/ 841 w 958"/>
                  <a:gd name="T81" fmla="*/ 4 h 852"/>
                  <a:gd name="T82" fmla="*/ 862 w 958"/>
                  <a:gd name="T83" fmla="*/ 25 h 852"/>
                  <a:gd name="T84" fmla="*/ 866 w 958"/>
                  <a:gd name="T85" fmla="*/ 46 h 852"/>
                  <a:gd name="T86" fmla="*/ 850 w 958"/>
                  <a:gd name="T87" fmla="*/ 71 h 852"/>
                  <a:gd name="T88" fmla="*/ 828 w 958"/>
                  <a:gd name="T89" fmla="*/ 76 h 852"/>
                  <a:gd name="T90" fmla="*/ 812 w 958"/>
                  <a:gd name="T91" fmla="*/ 543 h 852"/>
                  <a:gd name="T92" fmla="*/ 880 w 958"/>
                  <a:gd name="T93" fmla="*/ 809 h 852"/>
                  <a:gd name="T94" fmla="*/ 855 w 958"/>
                  <a:gd name="T95" fmla="*/ 841 h 852"/>
                  <a:gd name="T96" fmla="*/ 140 w 958"/>
                  <a:gd name="T97" fmla="*/ 852 h 852"/>
                  <a:gd name="T98" fmla="*/ 114 w 958"/>
                  <a:gd name="T99" fmla="*/ 841 h 852"/>
                  <a:gd name="T100" fmla="*/ 89 w 958"/>
                  <a:gd name="T101" fmla="*/ 809 h 852"/>
                  <a:gd name="T102" fmla="*/ 158 w 958"/>
                  <a:gd name="T103" fmla="*/ 54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852">
                    <a:moveTo>
                      <a:pt x="846" y="470"/>
                    </a:moveTo>
                    <a:lnTo>
                      <a:pt x="846" y="470"/>
                    </a:lnTo>
                    <a:lnTo>
                      <a:pt x="834" y="468"/>
                    </a:lnTo>
                    <a:lnTo>
                      <a:pt x="821" y="466"/>
                    </a:lnTo>
                    <a:lnTo>
                      <a:pt x="810" y="464"/>
                    </a:lnTo>
                    <a:lnTo>
                      <a:pt x="798" y="459"/>
                    </a:lnTo>
                    <a:lnTo>
                      <a:pt x="789" y="455"/>
                    </a:lnTo>
                    <a:lnTo>
                      <a:pt x="778" y="448"/>
                    </a:lnTo>
                    <a:lnTo>
                      <a:pt x="761" y="434"/>
                    </a:lnTo>
                    <a:lnTo>
                      <a:pt x="752" y="427"/>
                    </a:lnTo>
                    <a:lnTo>
                      <a:pt x="745" y="418"/>
                    </a:lnTo>
                    <a:lnTo>
                      <a:pt x="739" y="407"/>
                    </a:lnTo>
                    <a:lnTo>
                      <a:pt x="734" y="398"/>
                    </a:lnTo>
                    <a:lnTo>
                      <a:pt x="730" y="388"/>
                    </a:lnTo>
                    <a:lnTo>
                      <a:pt x="727" y="375"/>
                    </a:lnTo>
                    <a:lnTo>
                      <a:pt x="725" y="365"/>
                    </a:lnTo>
                    <a:lnTo>
                      <a:pt x="725" y="354"/>
                    </a:lnTo>
                    <a:lnTo>
                      <a:pt x="725" y="354"/>
                    </a:lnTo>
                    <a:lnTo>
                      <a:pt x="723" y="365"/>
                    </a:lnTo>
                    <a:lnTo>
                      <a:pt x="722" y="377"/>
                    </a:lnTo>
                    <a:lnTo>
                      <a:pt x="720" y="388"/>
                    </a:lnTo>
                    <a:lnTo>
                      <a:pt x="715" y="398"/>
                    </a:lnTo>
                    <a:lnTo>
                      <a:pt x="711" y="409"/>
                    </a:lnTo>
                    <a:lnTo>
                      <a:pt x="704" y="418"/>
                    </a:lnTo>
                    <a:lnTo>
                      <a:pt x="697" y="427"/>
                    </a:lnTo>
                    <a:lnTo>
                      <a:pt x="690" y="436"/>
                    </a:lnTo>
                    <a:lnTo>
                      <a:pt x="681" y="443"/>
                    </a:lnTo>
                    <a:lnTo>
                      <a:pt x="672" y="450"/>
                    </a:lnTo>
                    <a:lnTo>
                      <a:pt x="661" y="455"/>
                    </a:lnTo>
                    <a:lnTo>
                      <a:pt x="651" y="461"/>
                    </a:lnTo>
                    <a:lnTo>
                      <a:pt x="640" y="464"/>
                    </a:lnTo>
                    <a:lnTo>
                      <a:pt x="629" y="466"/>
                    </a:lnTo>
                    <a:lnTo>
                      <a:pt x="617" y="468"/>
                    </a:lnTo>
                    <a:lnTo>
                      <a:pt x="604" y="470"/>
                    </a:lnTo>
                    <a:lnTo>
                      <a:pt x="604" y="470"/>
                    </a:lnTo>
                    <a:lnTo>
                      <a:pt x="592" y="468"/>
                    </a:lnTo>
                    <a:lnTo>
                      <a:pt x="579" y="466"/>
                    </a:lnTo>
                    <a:lnTo>
                      <a:pt x="569" y="464"/>
                    </a:lnTo>
                    <a:lnTo>
                      <a:pt x="558" y="459"/>
                    </a:lnTo>
                    <a:lnTo>
                      <a:pt x="547" y="455"/>
                    </a:lnTo>
                    <a:lnTo>
                      <a:pt x="537" y="448"/>
                    </a:lnTo>
                    <a:lnTo>
                      <a:pt x="519" y="434"/>
                    </a:lnTo>
                    <a:lnTo>
                      <a:pt x="512" y="427"/>
                    </a:lnTo>
                    <a:lnTo>
                      <a:pt x="505" y="418"/>
                    </a:lnTo>
                    <a:lnTo>
                      <a:pt x="498" y="407"/>
                    </a:lnTo>
                    <a:lnTo>
                      <a:pt x="492" y="398"/>
                    </a:lnTo>
                    <a:lnTo>
                      <a:pt x="489" y="388"/>
                    </a:lnTo>
                    <a:lnTo>
                      <a:pt x="485" y="375"/>
                    </a:lnTo>
                    <a:lnTo>
                      <a:pt x="483" y="365"/>
                    </a:lnTo>
                    <a:lnTo>
                      <a:pt x="483" y="354"/>
                    </a:lnTo>
                    <a:lnTo>
                      <a:pt x="483" y="354"/>
                    </a:lnTo>
                    <a:lnTo>
                      <a:pt x="482" y="365"/>
                    </a:lnTo>
                    <a:lnTo>
                      <a:pt x="480" y="377"/>
                    </a:lnTo>
                    <a:lnTo>
                      <a:pt x="478" y="388"/>
                    </a:lnTo>
                    <a:lnTo>
                      <a:pt x="475" y="398"/>
                    </a:lnTo>
                    <a:lnTo>
                      <a:pt x="469" y="409"/>
                    </a:lnTo>
                    <a:lnTo>
                      <a:pt x="462" y="418"/>
                    </a:lnTo>
                    <a:lnTo>
                      <a:pt x="457" y="427"/>
                    </a:lnTo>
                    <a:lnTo>
                      <a:pt x="448" y="436"/>
                    </a:lnTo>
                    <a:lnTo>
                      <a:pt x="439" y="443"/>
                    </a:lnTo>
                    <a:lnTo>
                      <a:pt x="430" y="450"/>
                    </a:lnTo>
                    <a:lnTo>
                      <a:pt x="421" y="455"/>
                    </a:lnTo>
                    <a:lnTo>
                      <a:pt x="411" y="461"/>
                    </a:lnTo>
                    <a:lnTo>
                      <a:pt x="398" y="464"/>
                    </a:lnTo>
                    <a:lnTo>
                      <a:pt x="387" y="466"/>
                    </a:lnTo>
                    <a:lnTo>
                      <a:pt x="375" y="468"/>
                    </a:lnTo>
                    <a:lnTo>
                      <a:pt x="363" y="470"/>
                    </a:lnTo>
                    <a:lnTo>
                      <a:pt x="363" y="470"/>
                    </a:lnTo>
                    <a:lnTo>
                      <a:pt x="350" y="468"/>
                    </a:lnTo>
                    <a:lnTo>
                      <a:pt x="338" y="466"/>
                    </a:lnTo>
                    <a:lnTo>
                      <a:pt x="327" y="464"/>
                    </a:lnTo>
                    <a:lnTo>
                      <a:pt x="316" y="459"/>
                    </a:lnTo>
                    <a:lnTo>
                      <a:pt x="306" y="455"/>
                    </a:lnTo>
                    <a:lnTo>
                      <a:pt x="295" y="448"/>
                    </a:lnTo>
                    <a:lnTo>
                      <a:pt x="277" y="434"/>
                    </a:lnTo>
                    <a:lnTo>
                      <a:pt x="270" y="427"/>
                    </a:lnTo>
                    <a:lnTo>
                      <a:pt x="263" y="418"/>
                    </a:lnTo>
                    <a:lnTo>
                      <a:pt x="256" y="407"/>
                    </a:lnTo>
                    <a:lnTo>
                      <a:pt x="251" y="398"/>
                    </a:lnTo>
                    <a:lnTo>
                      <a:pt x="247" y="388"/>
                    </a:lnTo>
                    <a:lnTo>
                      <a:pt x="243" y="375"/>
                    </a:lnTo>
                    <a:lnTo>
                      <a:pt x="242" y="365"/>
                    </a:lnTo>
                    <a:lnTo>
                      <a:pt x="242" y="354"/>
                    </a:lnTo>
                    <a:lnTo>
                      <a:pt x="242" y="354"/>
                    </a:lnTo>
                    <a:lnTo>
                      <a:pt x="242" y="365"/>
                    </a:lnTo>
                    <a:lnTo>
                      <a:pt x="240" y="377"/>
                    </a:lnTo>
                    <a:lnTo>
                      <a:pt x="236" y="388"/>
                    </a:lnTo>
                    <a:lnTo>
                      <a:pt x="233" y="398"/>
                    </a:lnTo>
                    <a:lnTo>
                      <a:pt x="228" y="409"/>
                    </a:lnTo>
                    <a:lnTo>
                      <a:pt x="222" y="418"/>
                    </a:lnTo>
                    <a:lnTo>
                      <a:pt x="215" y="427"/>
                    </a:lnTo>
                    <a:lnTo>
                      <a:pt x="206" y="436"/>
                    </a:lnTo>
                    <a:lnTo>
                      <a:pt x="199" y="443"/>
                    </a:lnTo>
                    <a:lnTo>
                      <a:pt x="188" y="450"/>
                    </a:lnTo>
                    <a:lnTo>
                      <a:pt x="180" y="455"/>
                    </a:lnTo>
                    <a:lnTo>
                      <a:pt x="169" y="461"/>
                    </a:lnTo>
                    <a:lnTo>
                      <a:pt x="158" y="464"/>
                    </a:lnTo>
                    <a:lnTo>
                      <a:pt x="146" y="466"/>
                    </a:lnTo>
                    <a:lnTo>
                      <a:pt x="133" y="468"/>
                    </a:lnTo>
                    <a:lnTo>
                      <a:pt x="121" y="470"/>
                    </a:lnTo>
                    <a:lnTo>
                      <a:pt x="121" y="470"/>
                    </a:lnTo>
                    <a:lnTo>
                      <a:pt x="108" y="468"/>
                    </a:lnTo>
                    <a:lnTo>
                      <a:pt x="98" y="466"/>
                    </a:lnTo>
                    <a:lnTo>
                      <a:pt x="85" y="464"/>
                    </a:lnTo>
                    <a:lnTo>
                      <a:pt x="75" y="459"/>
                    </a:lnTo>
                    <a:lnTo>
                      <a:pt x="64" y="455"/>
                    </a:lnTo>
                    <a:lnTo>
                      <a:pt x="53" y="448"/>
                    </a:lnTo>
                    <a:lnTo>
                      <a:pt x="36" y="434"/>
                    </a:lnTo>
                    <a:lnTo>
                      <a:pt x="28" y="427"/>
                    </a:lnTo>
                    <a:lnTo>
                      <a:pt x="21" y="418"/>
                    </a:lnTo>
                    <a:lnTo>
                      <a:pt x="14" y="407"/>
                    </a:lnTo>
                    <a:lnTo>
                      <a:pt x="11" y="398"/>
                    </a:lnTo>
                    <a:lnTo>
                      <a:pt x="5" y="388"/>
                    </a:lnTo>
                    <a:lnTo>
                      <a:pt x="4" y="375"/>
                    </a:lnTo>
                    <a:lnTo>
                      <a:pt x="2" y="365"/>
                    </a:lnTo>
                    <a:lnTo>
                      <a:pt x="0" y="354"/>
                    </a:lnTo>
                    <a:lnTo>
                      <a:pt x="84" y="139"/>
                    </a:lnTo>
                    <a:lnTo>
                      <a:pt x="873" y="139"/>
                    </a:lnTo>
                    <a:lnTo>
                      <a:pt x="958" y="354"/>
                    </a:lnTo>
                    <a:lnTo>
                      <a:pt x="958" y="354"/>
                    </a:lnTo>
                    <a:lnTo>
                      <a:pt x="958" y="365"/>
                    </a:lnTo>
                    <a:lnTo>
                      <a:pt x="958" y="377"/>
                    </a:lnTo>
                    <a:lnTo>
                      <a:pt x="956" y="388"/>
                    </a:lnTo>
                    <a:lnTo>
                      <a:pt x="953" y="398"/>
                    </a:lnTo>
                    <a:lnTo>
                      <a:pt x="947" y="409"/>
                    </a:lnTo>
                    <a:lnTo>
                      <a:pt x="942" y="418"/>
                    </a:lnTo>
                    <a:lnTo>
                      <a:pt x="935" y="427"/>
                    </a:lnTo>
                    <a:lnTo>
                      <a:pt x="928" y="436"/>
                    </a:lnTo>
                    <a:lnTo>
                      <a:pt x="921" y="443"/>
                    </a:lnTo>
                    <a:lnTo>
                      <a:pt x="912" y="450"/>
                    </a:lnTo>
                    <a:lnTo>
                      <a:pt x="901" y="455"/>
                    </a:lnTo>
                    <a:lnTo>
                      <a:pt x="890" y="461"/>
                    </a:lnTo>
                    <a:lnTo>
                      <a:pt x="880" y="464"/>
                    </a:lnTo>
                    <a:lnTo>
                      <a:pt x="869" y="466"/>
                    </a:lnTo>
                    <a:lnTo>
                      <a:pt x="857" y="468"/>
                    </a:lnTo>
                    <a:lnTo>
                      <a:pt x="846" y="470"/>
                    </a:lnTo>
                    <a:lnTo>
                      <a:pt x="846" y="470"/>
                    </a:lnTo>
                    <a:close/>
                    <a:moveTo>
                      <a:pt x="878" y="139"/>
                    </a:moveTo>
                    <a:lnTo>
                      <a:pt x="880" y="139"/>
                    </a:lnTo>
                    <a:lnTo>
                      <a:pt x="878" y="139"/>
                    </a:lnTo>
                    <a:close/>
                    <a:moveTo>
                      <a:pt x="828" y="76"/>
                    </a:moveTo>
                    <a:lnTo>
                      <a:pt x="144" y="76"/>
                    </a:lnTo>
                    <a:lnTo>
                      <a:pt x="144" y="76"/>
                    </a:lnTo>
                    <a:lnTo>
                      <a:pt x="135" y="75"/>
                    </a:lnTo>
                    <a:lnTo>
                      <a:pt x="128" y="73"/>
                    </a:lnTo>
                    <a:lnTo>
                      <a:pt x="121" y="69"/>
                    </a:lnTo>
                    <a:lnTo>
                      <a:pt x="116" y="66"/>
                    </a:lnTo>
                    <a:lnTo>
                      <a:pt x="110" y="59"/>
                    </a:lnTo>
                    <a:lnTo>
                      <a:pt x="107" y="53"/>
                    </a:lnTo>
                    <a:lnTo>
                      <a:pt x="105" y="46"/>
                    </a:lnTo>
                    <a:lnTo>
                      <a:pt x="103" y="39"/>
                    </a:lnTo>
                    <a:lnTo>
                      <a:pt x="103" y="39"/>
                    </a:lnTo>
                    <a:lnTo>
                      <a:pt x="105" y="32"/>
                    </a:lnTo>
                    <a:lnTo>
                      <a:pt x="107" y="25"/>
                    </a:lnTo>
                    <a:lnTo>
                      <a:pt x="110" y="18"/>
                    </a:lnTo>
                    <a:lnTo>
                      <a:pt x="116" y="12"/>
                    </a:lnTo>
                    <a:lnTo>
                      <a:pt x="121" y="7"/>
                    </a:lnTo>
                    <a:lnTo>
                      <a:pt x="128" y="4"/>
                    </a:lnTo>
                    <a:lnTo>
                      <a:pt x="135" y="2"/>
                    </a:lnTo>
                    <a:lnTo>
                      <a:pt x="144" y="0"/>
                    </a:lnTo>
                    <a:lnTo>
                      <a:pt x="825" y="0"/>
                    </a:lnTo>
                    <a:lnTo>
                      <a:pt x="825" y="0"/>
                    </a:lnTo>
                    <a:lnTo>
                      <a:pt x="834" y="2"/>
                    </a:lnTo>
                    <a:lnTo>
                      <a:pt x="841" y="4"/>
                    </a:lnTo>
                    <a:lnTo>
                      <a:pt x="848" y="7"/>
                    </a:lnTo>
                    <a:lnTo>
                      <a:pt x="853" y="12"/>
                    </a:lnTo>
                    <a:lnTo>
                      <a:pt x="858" y="18"/>
                    </a:lnTo>
                    <a:lnTo>
                      <a:pt x="862" y="25"/>
                    </a:lnTo>
                    <a:lnTo>
                      <a:pt x="864" y="32"/>
                    </a:lnTo>
                    <a:lnTo>
                      <a:pt x="866" y="39"/>
                    </a:lnTo>
                    <a:lnTo>
                      <a:pt x="866" y="39"/>
                    </a:lnTo>
                    <a:lnTo>
                      <a:pt x="866" y="46"/>
                    </a:lnTo>
                    <a:lnTo>
                      <a:pt x="864" y="53"/>
                    </a:lnTo>
                    <a:lnTo>
                      <a:pt x="860" y="60"/>
                    </a:lnTo>
                    <a:lnTo>
                      <a:pt x="857" y="66"/>
                    </a:lnTo>
                    <a:lnTo>
                      <a:pt x="850" y="71"/>
                    </a:lnTo>
                    <a:lnTo>
                      <a:pt x="844" y="73"/>
                    </a:lnTo>
                    <a:lnTo>
                      <a:pt x="835" y="76"/>
                    </a:lnTo>
                    <a:lnTo>
                      <a:pt x="828" y="76"/>
                    </a:lnTo>
                    <a:lnTo>
                      <a:pt x="828" y="76"/>
                    </a:lnTo>
                    <a:close/>
                    <a:moveTo>
                      <a:pt x="158" y="543"/>
                    </a:moveTo>
                    <a:lnTo>
                      <a:pt x="158" y="788"/>
                    </a:lnTo>
                    <a:lnTo>
                      <a:pt x="812" y="788"/>
                    </a:lnTo>
                    <a:lnTo>
                      <a:pt x="812" y="543"/>
                    </a:lnTo>
                    <a:lnTo>
                      <a:pt x="880" y="543"/>
                    </a:lnTo>
                    <a:lnTo>
                      <a:pt x="880" y="800"/>
                    </a:lnTo>
                    <a:lnTo>
                      <a:pt x="880" y="800"/>
                    </a:lnTo>
                    <a:lnTo>
                      <a:pt x="880" y="809"/>
                    </a:lnTo>
                    <a:lnTo>
                      <a:pt x="876" y="818"/>
                    </a:lnTo>
                    <a:lnTo>
                      <a:pt x="871" y="827"/>
                    </a:lnTo>
                    <a:lnTo>
                      <a:pt x="864" y="834"/>
                    </a:lnTo>
                    <a:lnTo>
                      <a:pt x="855" y="841"/>
                    </a:lnTo>
                    <a:lnTo>
                      <a:pt x="846" y="847"/>
                    </a:lnTo>
                    <a:lnTo>
                      <a:pt x="837" y="850"/>
                    </a:lnTo>
                    <a:lnTo>
                      <a:pt x="828" y="852"/>
                    </a:lnTo>
                    <a:lnTo>
                      <a:pt x="140" y="852"/>
                    </a:lnTo>
                    <a:lnTo>
                      <a:pt x="140" y="852"/>
                    </a:lnTo>
                    <a:lnTo>
                      <a:pt x="132" y="850"/>
                    </a:lnTo>
                    <a:lnTo>
                      <a:pt x="123" y="847"/>
                    </a:lnTo>
                    <a:lnTo>
                      <a:pt x="114" y="841"/>
                    </a:lnTo>
                    <a:lnTo>
                      <a:pt x="105" y="834"/>
                    </a:lnTo>
                    <a:lnTo>
                      <a:pt x="98" y="827"/>
                    </a:lnTo>
                    <a:lnTo>
                      <a:pt x="92" y="818"/>
                    </a:lnTo>
                    <a:lnTo>
                      <a:pt x="89" y="809"/>
                    </a:lnTo>
                    <a:lnTo>
                      <a:pt x="89" y="800"/>
                    </a:lnTo>
                    <a:lnTo>
                      <a:pt x="89" y="543"/>
                    </a:lnTo>
                    <a:lnTo>
                      <a:pt x="158" y="543"/>
                    </a:lnTo>
                    <a:close/>
                    <a:moveTo>
                      <a:pt x="158" y="543"/>
                    </a:moveTo>
                    <a:lnTo>
                      <a:pt x="158" y="54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18" name="Freeform 6"/>
              <p:cNvSpPr/>
              <p:nvPr/>
            </p:nvSpPr>
            <p:spPr bwMode="auto">
              <a:xfrm>
                <a:off x="5532438" y="822326"/>
                <a:ext cx="760412" cy="263525"/>
              </a:xfrm>
              <a:custGeom>
                <a:avLst/>
                <a:gdLst>
                  <a:gd name="T0" fmla="*/ 834 w 958"/>
                  <a:gd name="T1" fmla="*/ 329 h 331"/>
                  <a:gd name="T2" fmla="*/ 798 w 958"/>
                  <a:gd name="T3" fmla="*/ 320 h 331"/>
                  <a:gd name="T4" fmla="*/ 761 w 958"/>
                  <a:gd name="T5" fmla="*/ 295 h 331"/>
                  <a:gd name="T6" fmla="*/ 739 w 958"/>
                  <a:gd name="T7" fmla="*/ 268 h 331"/>
                  <a:gd name="T8" fmla="*/ 727 w 958"/>
                  <a:gd name="T9" fmla="*/ 236 h 331"/>
                  <a:gd name="T10" fmla="*/ 725 w 958"/>
                  <a:gd name="T11" fmla="*/ 215 h 331"/>
                  <a:gd name="T12" fmla="*/ 720 w 958"/>
                  <a:gd name="T13" fmla="*/ 249 h 331"/>
                  <a:gd name="T14" fmla="*/ 704 w 958"/>
                  <a:gd name="T15" fmla="*/ 279 h 331"/>
                  <a:gd name="T16" fmla="*/ 681 w 958"/>
                  <a:gd name="T17" fmla="*/ 304 h 331"/>
                  <a:gd name="T18" fmla="*/ 651 w 958"/>
                  <a:gd name="T19" fmla="*/ 322 h 331"/>
                  <a:gd name="T20" fmla="*/ 617 w 958"/>
                  <a:gd name="T21" fmla="*/ 329 h 331"/>
                  <a:gd name="T22" fmla="*/ 592 w 958"/>
                  <a:gd name="T23" fmla="*/ 329 h 331"/>
                  <a:gd name="T24" fmla="*/ 558 w 958"/>
                  <a:gd name="T25" fmla="*/ 320 h 331"/>
                  <a:gd name="T26" fmla="*/ 519 w 958"/>
                  <a:gd name="T27" fmla="*/ 295 h 331"/>
                  <a:gd name="T28" fmla="*/ 498 w 958"/>
                  <a:gd name="T29" fmla="*/ 268 h 331"/>
                  <a:gd name="T30" fmla="*/ 485 w 958"/>
                  <a:gd name="T31" fmla="*/ 236 h 331"/>
                  <a:gd name="T32" fmla="*/ 483 w 958"/>
                  <a:gd name="T33" fmla="*/ 215 h 331"/>
                  <a:gd name="T34" fmla="*/ 478 w 958"/>
                  <a:gd name="T35" fmla="*/ 249 h 331"/>
                  <a:gd name="T36" fmla="*/ 462 w 958"/>
                  <a:gd name="T37" fmla="*/ 279 h 331"/>
                  <a:gd name="T38" fmla="*/ 439 w 958"/>
                  <a:gd name="T39" fmla="*/ 304 h 331"/>
                  <a:gd name="T40" fmla="*/ 411 w 958"/>
                  <a:gd name="T41" fmla="*/ 322 h 331"/>
                  <a:gd name="T42" fmla="*/ 375 w 958"/>
                  <a:gd name="T43" fmla="*/ 329 h 331"/>
                  <a:gd name="T44" fmla="*/ 350 w 958"/>
                  <a:gd name="T45" fmla="*/ 329 h 331"/>
                  <a:gd name="T46" fmla="*/ 316 w 958"/>
                  <a:gd name="T47" fmla="*/ 320 h 331"/>
                  <a:gd name="T48" fmla="*/ 277 w 958"/>
                  <a:gd name="T49" fmla="*/ 295 h 331"/>
                  <a:gd name="T50" fmla="*/ 256 w 958"/>
                  <a:gd name="T51" fmla="*/ 268 h 331"/>
                  <a:gd name="T52" fmla="*/ 243 w 958"/>
                  <a:gd name="T53" fmla="*/ 236 h 331"/>
                  <a:gd name="T54" fmla="*/ 242 w 958"/>
                  <a:gd name="T55" fmla="*/ 215 h 331"/>
                  <a:gd name="T56" fmla="*/ 236 w 958"/>
                  <a:gd name="T57" fmla="*/ 249 h 331"/>
                  <a:gd name="T58" fmla="*/ 222 w 958"/>
                  <a:gd name="T59" fmla="*/ 279 h 331"/>
                  <a:gd name="T60" fmla="*/ 199 w 958"/>
                  <a:gd name="T61" fmla="*/ 304 h 331"/>
                  <a:gd name="T62" fmla="*/ 169 w 958"/>
                  <a:gd name="T63" fmla="*/ 322 h 331"/>
                  <a:gd name="T64" fmla="*/ 133 w 958"/>
                  <a:gd name="T65" fmla="*/ 329 h 331"/>
                  <a:gd name="T66" fmla="*/ 108 w 958"/>
                  <a:gd name="T67" fmla="*/ 329 h 331"/>
                  <a:gd name="T68" fmla="*/ 75 w 958"/>
                  <a:gd name="T69" fmla="*/ 320 h 331"/>
                  <a:gd name="T70" fmla="*/ 36 w 958"/>
                  <a:gd name="T71" fmla="*/ 295 h 331"/>
                  <a:gd name="T72" fmla="*/ 14 w 958"/>
                  <a:gd name="T73" fmla="*/ 268 h 331"/>
                  <a:gd name="T74" fmla="*/ 4 w 958"/>
                  <a:gd name="T75" fmla="*/ 236 h 331"/>
                  <a:gd name="T76" fmla="*/ 84 w 958"/>
                  <a:gd name="T77" fmla="*/ 0 h 331"/>
                  <a:gd name="T78" fmla="*/ 958 w 958"/>
                  <a:gd name="T79" fmla="*/ 215 h 331"/>
                  <a:gd name="T80" fmla="*/ 956 w 958"/>
                  <a:gd name="T81" fmla="*/ 249 h 331"/>
                  <a:gd name="T82" fmla="*/ 942 w 958"/>
                  <a:gd name="T83" fmla="*/ 279 h 331"/>
                  <a:gd name="T84" fmla="*/ 921 w 958"/>
                  <a:gd name="T85" fmla="*/ 304 h 331"/>
                  <a:gd name="T86" fmla="*/ 890 w 958"/>
                  <a:gd name="T87" fmla="*/ 322 h 331"/>
                  <a:gd name="T88" fmla="*/ 857 w 958"/>
                  <a:gd name="T89" fmla="*/ 3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8" h="331">
                    <a:moveTo>
                      <a:pt x="846" y="331"/>
                    </a:moveTo>
                    <a:lnTo>
                      <a:pt x="846" y="331"/>
                    </a:lnTo>
                    <a:lnTo>
                      <a:pt x="834" y="329"/>
                    </a:lnTo>
                    <a:lnTo>
                      <a:pt x="821" y="327"/>
                    </a:lnTo>
                    <a:lnTo>
                      <a:pt x="810" y="325"/>
                    </a:lnTo>
                    <a:lnTo>
                      <a:pt x="798" y="320"/>
                    </a:lnTo>
                    <a:lnTo>
                      <a:pt x="789" y="316"/>
                    </a:lnTo>
                    <a:lnTo>
                      <a:pt x="778" y="309"/>
                    </a:lnTo>
                    <a:lnTo>
                      <a:pt x="761" y="295"/>
                    </a:lnTo>
                    <a:lnTo>
                      <a:pt x="752" y="288"/>
                    </a:lnTo>
                    <a:lnTo>
                      <a:pt x="745" y="279"/>
                    </a:lnTo>
                    <a:lnTo>
                      <a:pt x="739" y="268"/>
                    </a:lnTo>
                    <a:lnTo>
                      <a:pt x="734" y="259"/>
                    </a:lnTo>
                    <a:lnTo>
                      <a:pt x="730" y="249"/>
                    </a:lnTo>
                    <a:lnTo>
                      <a:pt x="727" y="236"/>
                    </a:lnTo>
                    <a:lnTo>
                      <a:pt x="725" y="226"/>
                    </a:lnTo>
                    <a:lnTo>
                      <a:pt x="725" y="215"/>
                    </a:lnTo>
                    <a:lnTo>
                      <a:pt x="725" y="215"/>
                    </a:lnTo>
                    <a:lnTo>
                      <a:pt x="723" y="226"/>
                    </a:lnTo>
                    <a:lnTo>
                      <a:pt x="722" y="238"/>
                    </a:lnTo>
                    <a:lnTo>
                      <a:pt x="720" y="249"/>
                    </a:lnTo>
                    <a:lnTo>
                      <a:pt x="715" y="259"/>
                    </a:lnTo>
                    <a:lnTo>
                      <a:pt x="711" y="270"/>
                    </a:lnTo>
                    <a:lnTo>
                      <a:pt x="704" y="279"/>
                    </a:lnTo>
                    <a:lnTo>
                      <a:pt x="697" y="288"/>
                    </a:lnTo>
                    <a:lnTo>
                      <a:pt x="690" y="297"/>
                    </a:lnTo>
                    <a:lnTo>
                      <a:pt x="681" y="304"/>
                    </a:lnTo>
                    <a:lnTo>
                      <a:pt x="672" y="311"/>
                    </a:lnTo>
                    <a:lnTo>
                      <a:pt x="661" y="316"/>
                    </a:lnTo>
                    <a:lnTo>
                      <a:pt x="651" y="322"/>
                    </a:lnTo>
                    <a:lnTo>
                      <a:pt x="640" y="325"/>
                    </a:lnTo>
                    <a:lnTo>
                      <a:pt x="629" y="327"/>
                    </a:lnTo>
                    <a:lnTo>
                      <a:pt x="617" y="329"/>
                    </a:lnTo>
                    <a:lnTo>
                      <a:pt x="604" y="331"/>
                    </a:lnTo>
                    <a:lnTo>
                      <a:pt x="604" y="331"/>
                    </a:lnTo>
                    <a:lnTo>
                      <a:pt x="592" y="329"/>
                    </a:lnTo>
                    <a:lnTo>
                      <a:pt x="579" y="327"/>
                    </a:lnTo>
                    <a:lnTo>
                      <a:pt x="569" y="325"/>
                    </a:lnTo>
                    <a:lnTo>
                      <a:pt x="558" y="320"/>
                    </a:lnTo>
                    <a:lnTo>
                      <a:pt x="547" y="316"/>
                    </a:lnTo>
                    <a:lnTo>
                      <a:pt x="537" y="309"/>
                    </a:lnTo>
                    <a:lnTo>
                      <a:pt x="519" y="295"/>
                    </a:lnTo>
                    <a:lnTo>
                      <a:pt x="512" y="288"/>
                    </a:lnTo>
                    <a:lnTo>
                      <a:pt x="505" y="279"/>
                    </a:lnTo>
                    <a:lnTo>
                      <a:pt x="498" y="268"/>
                    </a:lnTo>
                    <a:lnTo>
                      <a:pt x="492" y="259"/>
                    </a:lnTo>
                    <a:lnTo>
                      <a:pt x="489" y="249"/>
                    </a:lnTo>
                    <a:lnTo>
                      <a:pt x="485" y="236"/>
                    </a:lnTo>
                    <a:lnTo>
                      <a:pt x="483" y="226"/>
                    </a:lnTo>
                    <a:lnTo>
                      <a:pt x="483" y="215"/>
                    </a:lnTo>
                    <a:lnTo>
                      <a:pt x="483" y="215"/>
                    </a:lnTo>
                    <a:lnTo>
                      <a:pt x="482" y="226"/>
                    </a:lnTo>
                    <a:lnTo>
                      <a:pt x="480" y="238"/>
                    </a:lnTo>
                    <a:lnTo>
                      <a:pt x="478" y="249"/>
                    </a:lnTo>
                    <a:lnTo>
                      <a:pt x="475" y="259"/>
                    </a:lnTo>
                    <a:lnTo>
                      <a:pt x="469" y="270"/>
                    </a:lnTo>
                    <a:lnTo>
                      <a:pt x="462" y="279"/>
                    </a:lnTo>
                    <a:lnTo>
                      <a:pt x="457" y="288"/>
                    </a:lnTo>
                    <a:lnTo>
                      <a:pt x="448" y="297"/>
                    </a:lnTo>
                    <a:lnTo>
                      <a:pt x="439" y="304"/>
                    </a:lnTo>
                    <a:lnTo>
                      <a:pt x="430" y="311"/>
                    </a:lnTo>
                    <a:lnTo>
                      <a:pt x="421" y="316"/>
                    </a:lnTo>
                    <a:lnTo>
                      <a:pt x="411" y="322"/>
                    </a:lnTo>
                    <a:lnTo>
                      <a:pt x="398" y="325"/>
                    </a:lnTo>
                    <a:lnTo>
                      <a:pt x="387" y="327"/>
                    </a:lnTo>
                    <a:lnTo>
                      <a:pt x="375" y="329"/>
                    </a:lnTo>
                    <a:lnTo>
                      <a:pt x="363" y="331"/>
                    </a:lnTo>
                    <a:lnTo>
                      <a:pt x="363" y="331"/>
                    </a:lnTo>
                    <a:lnTo>
                      <a:pt x="350" y="329"/>
                    </a:lnTo>
                    <a:lnTo>
                      <a:pt x="338" y="327"/>
                    </a:lnTo>
                    <a:lnTo>
                      <a:pt x="327" y="325"/>
                    </a:lnTo>
                    <a:lnTo>
                      <a:pt x="316" y="320"/>
                    </a:lnTo>
                    <a:lnTo>
                      <a:pt x="306" y="316"/>
                    </a:lnTo>
                    <a:lnTo>
                      <a:pt x="295" y="309"/>
                    </a:lnTo>
                    <a:lnTo>
                      <a:pt x="277" y="295"/>
                    </a:lnTo>
                    <a:lnTo>
                      <a:pt x="270" y="288"/>
                    </a:lnTo>
                    <a:lnTo>
                      <a:pt x="263" y="279"/>
                    </a:lnTo>
                    <a:lnTo>
                      <a:pt x="256" y="268"/>
                    </a:lnTo>
                    <a:lnTo>
                      <a:pt x="251" y="259"/>
                    </a:lnTo>
                    <a:lnTo>
                      <a:pt x="247" y="249"/>
                    </a:lnTo>
                    <a:lnTo>
                      <a:pt x="243" y="236"/>
                    </a:lnTo>
                    <a:lnTo>
                      <a:pt x="242" y="226"/>
                    </a:lnTo>
                    <a:lnTo>
                      <a:pt x="242" y="215"/>
                    </a:lnTo>
                    <a:lnTo>
                      <a:pt x="242" y="215"/>
                    </a:lnTo>
                    <a:lnTo>
                      <a:pt x="242" y="226"/>
                    </a:lnTo>
                    <a:lnTo>
                      <a:pt x="240" y="238"/>
                    </a:lnTo>
                    <a:lnTo>
                      <a:pt x="236" y="249"/>
                    </a:lnTo>
                    <a:lnTo>
                      <a:pt x="233" y="259"/>
                    </a:lnTo>
                    <a:lnTo>
                      <a:pt x="228" y="270"/>
                    </a:lnTo>
                    <a:lnTo>
                      <a:pt x="222" y="279"/>
                    </a:lnTo>
                    <a:lnTo>
                      <a:pt x="215" y="288"/>
                    </a:lnTo>
                    <a:lnTo>
                      <a:pt x="206" y="297"/>
                    </a:lnTo>
                    <a:lnTo>
                      <a:pt x="199" y="304"/>
                    </a:lnTo>
                    <a:lnTo>
                      <a:pt x="188" y="311"/>
                    </a:lnTo>
                    <a:lnTo>
                      <a:pt x="180" y="316"/>
                    </a:lnTo>
                    <a:lnTo>
                      <a:pt x="169" y="322"/>
                    </a:lnTo>
                    <a:lnTo>
                      <a:pt x="158" y="325"/>
                    </a:lnTo>
                    <a:lnTo>
                      <a:pt x="146" y="327"/>
                    </a:lnTo>
                    <a:lnTo>
                      <a:pt x="133" y="329"/>
                    </a:lnTo>
                    <a:lnTo>
                      <a:pt x="121" y="331"/>
                    </a:lnTo>
                    <a:lnTo>
                      <a:pt x="121" y="331"/>
                    </a:lnTo>
                    <a:lnTo>
                      <a:pt x="108" y="329"/>
                    </a:lnTo>
                    <a:lnTo>
                      <a:pt x="98" y="327"/>
                    </a:lnTo>
                    <a:lnTo>
                      <a:pt x="85" y="325"/>
                    </a:lnTo>
                    <a:lnTo>
                      <a:pt x="75" y="320"/>
                    </a:lnTo>
                    <a:lnTo>
                      <a:pt x="64" y="316"/>
                    </a:lnTo>
                    <a:lnTo>
                      <a:pt x="53" y="309"/>
                    </a:lnTo>
                    <a:lnTo>
                      <a:pt x="36" y="295"/>
                    </a:lnTo>
                    <a:lnTo>
                      <a:pt x="28" y="288"/>
                    </a:lnTo>
                    <a:lnTo>
                      <a:pt x="21" y="279"/>
                    </a:lnTo>
                    <a:lnTo>
                      <a:pt x="14" y="268"/>
                    </a:lnTo>
                    <a:lnTo>
                      <a:pt x="11" y="259"/>
                    </a:lnTo>
                    <a:lnTo>
                      <a:pt x="5" y="249"/>
                    </a:lnTo>
                    <a:lnTo>
                      <a:pt x="4" y="236"/>
                    </a:lnTo>
                    <a:lnTo>
                      <a:pt x="2" y="226"/>
                    </a:lnTo>
                    <a:lnTo>
                      <a:pt x="0" y="215"/>
                    </a:lnTo>
                    <a:lnTo>
                      <a:pt x="84" y="0"/>
                    </a:lnTo>
                    <a:lnTo>
                      <a:pt x="873" y="0"/>
                    </a:lnTo>
                    <a:lnTo>
                      <a:pt x="958" y="215"/>
                    </a:lnTo>
                    <a:lnTo>
                      <a:pt x="958" y="215"/>
                    </a:lnTo>
                    <a:lnTo>
                      <a:pt x="958" y="226"/>
                    </a:lnTo>
                    <a:lnTo>
                      <a:pt x="958" y="238"/>
                    </a:lnTo>
                    <a:lnTo>
                      <a:pt x="956" y="249"/>
                    </a:lnTo>
                    <a:lnTo>
                      <a:pt x="953" y="259"/>
                    </a:lnTo>
                    <a:lnTo>
                      <a:pt x="947" y="270"/>
                    </a:lnTo>
                    <a:lnTo>
                      <a:pt x="942" y="279"/>
                    </a:lnTo>
                    <a:lnTo>
                      <a:pt x="935" y="288"/>
                    </a:lnTo>
                    <a:lnTo>
                      <a:pt x="928" y="297"/>
                    </a:lnTo>
                    <a:lnTo>
                      <a:pt x="921" y="304"/>
                    </a:lnTo>
                    <a:lnTo>
                      <a:pt x="912" y="311"/>
                    </a:lnTo>
                    <a:lnTo>
                      <a:pt x="901" y="316"/>
                    </a:lnTo>
                    <a:lnTo>
                      <a:pt x="890" y="322"/>
                    </a:lnTo>
                    <a:lnTo>
                      <a:pt x="880" y="325"/>
                    </a:lnTo>
                    <a:lnTo>
                      <a:pt x="869" y="327"/>
                    </a:lnTo>
                    <a:lnTo>
                      <a:pt x="857" y="329"/>
                    </a:lnTo>
                    <a:lnTo>
                      <a:pt x="846" y="331"/>
                    </a:lnTo>
                    <a:lnTo>
                      <a:pt x="846" y="331"/>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19" name="Freeform 7"/>
              <p:cNvSpPr/>
              <p:nvPr/>
            </p:nvSpPr>
            <p:spPr bwMode="auto">
              <a:xfrm>
                <a:off x="6229350" y="822326"/>
                <a:ext cx="158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0" name="Freeform 8"/>
              <p:cNvSpPr/>
              <p:nvPr/>
            </p:nvSpPr>
            <p:spPr bwMode="auto">
              <a:xfrm>
                <a:off x="5614988" y="712788"/>
                <a:ext cx="604837" cy="60325"/>
              </a:xfrm>
              <a:custGeom>
                <a:avLst/>
                <a:gdLst>
                  <a:gd name="T0" fmla="*/ 725 w 763"/>
                  <a:gd name="T1" fmla="*/ 76 h 76"/>
                  <a:gd name="T2" fmla="*/ 41 w 763"/>
                  <a:gd name="T3" fmla="*/ 76 h 76"/>
                  <a:gd name="T4" fmla="*/ 41 w 763"/>
                  <a:gd name="T5" fmla="*/ 76 h 76"/>
                  <a:gd name="T6" fmla="*/ 32 w 763"/>
                  <a:gd name="T7" fmla="*/ 75 h 76"/>
                  <a:gd name="T8" fmla="*/ 25 w 763"/>
                  <a:gd name="T9" fmla="*/ 73 h 76"/>
                  <a:gd name="T10" fmla="*/ 18 w 763"/>
                  <a:gd name="T11" fmla="*/ 69 h 76"/>
                  <a:gd name="T12" fmla="*/ 13 w 763"/>
                  <a:gd name="T13" fmla="*/ 66 h 76"/>
                  <a:gd name="T14" fmla="*/ 7 w 763"/>
                  <a:gd name="T15" fmla="*/ 59 h 76"/>
                  <a:gd name="T16" fmla="*/ 4 w 763"/>
                  <a:gd name="T17" fmla="*/ 53 h 76"/>
                  <a:gd name="T18" fmla="*/ 2 w 763"/>
                  <a:gd name="T19" fmla="*/ 46 h 76"/>
                  <a:gd name="T20" fmla="*/ 0 w 763"/>
                  <a:gd name="T21" fmla="*/ 39 h 76"/>
                  <a:gd name="T22" fmla="*/ 0 w 763"/>
                  <a:gd name="T23" fmla="*/ 39 h 76"/>
                  <a:gd name="T24" fmla="*/ 2 w 763"/>
                  <a:gd name="T25" fmla="*/ 32 h 76"/>
                  <a:gd name="T26" fmla="*/ 4 w 763"/>
                  <a:gd name="T27" fmla="*/ 25 h 76"/>
                  <a:gd name="T28" fmla="*/ 7 w 763"/>
                  <a:gd name="T29" fmla="*/ 18 h 76"/>
                  <a:gd name="T30" fmla="*/ 13 w 763"/>
                  <a:gd name="T31" fmla="*/ 12 h 76"/>
                  <a:gd name="T32" fmla="*/ 18 w 763"/>
                  <a:gd name="T33" fmla="*/ 7 h 76"/>
                  <a:gd name="T34" fmla="*/ 25 w 763"/>
                  <a:gd name="T35" fmla="*/ 4 h 76"/>
                  <a:gd name="T36" fmla="*/ 32 w 763"/>
                  <a:gd name="T37" fmla="*/ 2 h 76"/>
                  <a:gd name="T38" fmla="*/ 41 w 763"/>
                  <a:gd name="T39" fmla="*/ 0 h 76"/>
                  <a:gd name="T40" fmla="*/ 722 w 763"/>
                  <a:gd name="T41" fmla="*/ 0 h 76"/>
                  <a:gd name="T42" fmla="*/ 722 w 763"/>
                  <a:gd name="T43" fmla="*/ 0 h 76"/>
                  <a:gd name="T44" fmla="*/ 731 w 763"/>
                  <a:gd name="T45" fmla="*/ 2 h 76"/>
                  <a:gd name="T46" fmla="*/ 738 w 763"/>
                  <a:gd name="T47" fmla="*/ 4 h 76"/>
                  <a:gd name="T48" fmla="*/ 745 w 763"/>
                  <a:gd name="T49" fmla="*/ 7 h 76"/>
                  <a:gd name="T50" fmla="*/ 750 w 763"/>
                  <a:gd name="T51" fmla="*/ 12 h 76"/>
                  <a:gd name="T52" fmla="*/ 755 w 763"/>
                  <a:gd name="T53" fmla="*/ 18 h 76"/>
                  <a:gd name="T54" fmla="*/ 759 w 763"/>
                  <a:gd name="T55" fmla="*/ 25 h 76"/>
                  <a:gd name="T56" fmla="*/ 761 w 763"/>
                  <a:gd name="T57" fmla="*/ 32 h 76"/>
                  <a:gd name="T58" fmla="*/ 763 w 763"/>
                  <a:gd name="T59" fmla="*/ 39 h 76"/>
                  <a:gd name="T60" fmla="*/ 763 w 763"/>
                  <a:gd name="T61" fmla="*/ 39 h 76"/>
                  <a:gd name="T62" fmla="*/ 763 w 763"/>
                  <a:gd name="T63" fmla="*/ 46 h 76"/>
                  <a:gd name="T64" fmla="*/ 761 w 763"/>
                  <a:gd name="T65" fmla="*/ 53 h 76"/>
                  <a:gd name="T66" fmla="*/ 757 w 763"/>
                  <a:gd name="T67" fmla="*/ 60 h 76"/>
                  <a:gd name="T68" fmla="*/ 754 w 763"/>
                  <a:gd name="T69" fmla="*/ 66 h 76"/>
                  <a:gd name="T70" fmla="*/ 747 w 763"/>
                  <a:gd name="T71" fmla="*/ 71 h 76"/>
                  <a:gd name="T72" fmla="*/ 741 w 763"/>
                  <a:gd name="T73" fmla="*/ 73 h 76"/>
                  <a:gd name="T74" fmla="*/ 732 w 763"/>
                  <a:gd name="T75" fmla="*/ 76 h 76"/>
                  <a:gd name="T76" fmla="*/ 725 w 763"/>
                  <a:gd name="T77" fmla="*/ 76 h 76"/>
                  <a:gd name="T78" fmla="*/ 725 w 763"/>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76">
                    <a:moveTo>
                      <a:pt x="725" y="76"/>
                    </a:moveTo>
                    <a:lnTo>
                      <a:pt x="41" y="76"/>
                    </a:lnTo>
                    <a:lnTo>
                      <a:pt x="41" y="76"/>
                    </a:lnTo>
                    <a:lnTo>
                      <a:pt x="32" y="75"/>
                    </a:lnTo>
                    <a:lnTo>
                      <a:pt x="25" y="73"/>
                    </a:lnTo>
                    <a:lnTo>
                      <a:pt x="18" y="69"/>
                    </a:lnTo>
                    <a:lnTo>
                      <a:pt x="13" y="66"/>
                    </a:lnTo>
                    <a:lnTo>
                      <a:pt x="7" y="59"/>
                    </a:lnTo>
                    <a:lnTo>
                      <a:pt x="4" y="53"/>
                    </a:lnTo>
                    <a:lnTo>
                      <a:pt x="2" y="46"/>
                    </a:lnTo>
                    <a:lnTo>
                      <a:pt x="0" y="39"/>
                    </a:lnTo>
                    <a:lnTo>
                      <a:pt x="0" y="39"/>
                    </a:lnTo>
                    <a:lnTo>
                      <a:pt x="2" y="32"/>
                    </a:lnTo>
                    <a:lnTo>
                      <a:pt x="4" y="25"/>
                    </a:lnTo>
                    <a:lnTo>
                      <a:pt x="7" y="18"/>
                    </a:lnTo>
                    <a:lnTo>
                      <a:pt x="13" y="12"/>
                    </a:lnTo>
                    <a:lnTo>
                      <a:pt x="18" y="7"/>
                    </a:lnTo>
                    <a:lnTo>
                      <a:pt x="25" y="4"/>
                    </a:lnTo>
                    <a:lnTo>
                      <a:pt x="32" y="2"/>
                    </a:lnTo>
                    <a:lnTo>
                      <a:pt x="41" y="0"/>
                    </a:lnTo>
                    <a:lnTo>
                      <a:pt x="722" y="0"/>
                    </a:lnTo>
                    <a:lnTo>
                      <a:pt x="722" y="0"/>
                    </a:lnTo>
                    <a:lnTo>
                      <a:pt x="731" y="2"/>
                    </a:lnTo>
                    <a:lnTo>
                      <a:pt x="738" y="4"/>
                    </a:lnTo>
                    <a:lnTo>
                      <a:pt x="745" y="7"/>
                    </a:lnTo>
                    <a:lnTo>
                      <a:pt x="750" y="12"/>
                    </a:lnTo>
                    <a:lnTo>
                      <a:pt x="755" y="18"/>
                    </a:lnTo>
                    <a:lnTo>
                      <a:pt x="759" y="25"/>
                    </a:lnTo>
                    <a:lnTo>
                      <a:pt x="761" y="32"/>
                    </a:lnTo>
                    <a:lnTo>
                      <a:pt x="763" y="39"/>
                    </a:lnTo>
                    <a:lnTo>
                      <a:pt x="763" y="39"/>
                    </a:lnTo>
                    <a:lnTo>
                      <a:pt x="763" y="46"/>
                    </a:lnTo>
                    <a:lnTo>
                      <a:pt x="761" y="53"/>
                    </a:lnTo>
                    <a:lnTo>
                      <a:pt x="757" y="60"/>
                    </a:lnTo>
                    <a:lnTo>
                      <a:pt x="754" y="66"/>
                    </a:lnTo>
                    <a:lnTo>
                      <a:pt x="747" y="71"/>
                    </a:lnTo>
                    <a:lnTo>
                      <a:pt x="741" y="73"/>
                    </a:lnTo>
                    <a:lnTo>
                      <a:pt x="732" y="76"/>
                    </a:lnTo>
                    <a:lnTo>
                      <a:pt x="725" y="76"/>
                    </a:lnTo>
                    <a:lnTo>
                      <a:pt x="725" y="76"/>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1" name="Freeform 9"/>
              <p:cNvSpPr/>
              <p:nvPr/>
            </p:nvSpPr>
            <p:spPr bwMode="auto">
              <a:xfrm>
                <a:off x="5602288" y="1143001"/>
                <a:ext cx="628650" cy="246063"/>
              </a:xfrm>
              <a:custGeom>
                <a:avLst/>
                <a:gdLst>
                  <a:gd name="T0" fmla="*/ 69 w 791"/>
                  <a:gd name="T1" fmla="*/ 0 h 309"/>
                  <a:gd name="T2" fmla="*/ 69 w 791"/>
                  <a:gd name="T3" fmla="*/ 245 h 309"/>
                  <a:gd name="T4" fmla="*/ 723 w 791"/>
                  <a:gd name="T5" fmla="*/ 245 h 309"/>
                  <a:gd name="T6" fmla="*/ 723 w 791"/>
                  <a:gd name="T7" fmla="*/ 0 h 309"/>
                  <a:gd name="T8" fmla="*/ 791 w 791"/>
                  <a:gd name="T9" fmla="*/ 0 h 309"/>
                  <a:gd name="T10" fmla="*/ 791 w 791"/>
                  <a:gd name="T11" fmla="*/ 257 h 309"/>
                  <a:gd name="T12" fmla="*/ 791 w 791"/>
                  <a:gd name="T13" fmla="*/ 257 h 309"/>
                  <a:gd name="T14" fmla="*/ 791 w 791"/>
                  <a:gd name="T15" fmla="*/ 266 h 309"/>
                  <a:gd name="T16" fmla="*/ 787 w 791"/>
                  <a:gd name="T17" fmla="*/ 275 h 309"/>
                  <a:gd name="T18" fmla="*/ 782 w 791"/>
                  <a:gd name="T19" fmla="*/ 284 h 309"/>
                  <a:gd name="T20" fmla="*/ 775 w 791"/>
                  <a:gd name="T21" fmla="*/ 291 h 309"/>
                  <a:gd name="T22" fmla="*/ 766 w 791"/>
                  <a:gd name="T23" fmla="*/ 298 h 309"/>
                  <a:gd name="T24" fmla="*/ 757 w 791"/>
                  <a:gd name="T25" fmla="*/ 304 h 309"/>
                  <a:gd name="T26" fmla="*/ 748 w 791"/>
                  <a:gd name="T27" fmla="*/ 307 h 309"/>
                  <a:gd name="T28" fmla="*/ 739 w 791"/>
                  <a:gd name="T29" fmla="*/ 309 h 309"/>
                  <a:gd name="T30" fmla="*/ 51 w 791"/>
                  <a:gd name="T31" fmla="*/ 309 h 309"/>
                  <a:gd name="T32" fmla="*/ 51 w 791"/>
                  <a:gd name="T33" fmla="*/ 309 h 309"/>
                  <a:gd name="T34" fmla="*/ 43 w 791"/>
                  <a:gd name="T35" fmla="*/ 307 h 309"/>
                  <a:gd name="T36" fmla="*/ 34 w 791"/>
                  <a:gd name="T37" fmla="*/ 304 h 309"/>
                  <a:gd name="T38" fmla="*/ 25 w 791"/>
                  <a:gd name="T39" fmla="*/ 298 h 309"/>
                  <a:gd name="T40" fmla="*/ 16 w 791"/>
                  <a:gd name="T41" fmla="*/ 291 h 309"/>
                  <a:gd name="T42" fmla="*/ 9 w 791"/>
                  <a:gd name="T43" fmla="*/ 284 h 309"/>
                  <a:gd name="T44" fmla="*/ 3 w 791"/>
                  <a:gd name="T45" fmla="*/ 275 h 309"/>
                  <a:gd name="T46" fmla="*/ 0 w 791"/>
                  <a:gd name="T47" fmla="*/ 266 h 309"/>
                  <a:gd name="T48" fmla="*/ 0 w 791"/>
                  <a:gd name="T49" fmla="*/ 257 h 309"/>
                  <a:gd name="T50" fmla="*/ 0 w 791"/>
                  <a:gd name="T51" fmla="*/ 0 h 309"/>
                  <a:gd name="T52" fmla="*/ 69 w 791"/>
                  <a:gd name="T5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1" h="309">
                    <a:moveTo>
                      <a:pt x="69" y="0"/>
                    </a:moveTo>
                    <a:lnTo>
                      <a:pt x="69" y="245"/>
                    </a:lnTo>
                    <a:lnTo>
                      <a:pt x="723" y="245"/>
                    </a:lnTo>
                    <a:lnTo>
                      <a:pt x="723" y="0"/>
                    </a:lnTo>
                    <a:lnTo>
                      <a:pt x="791" y="0"/>
                    </a:lnTo>
                    <a:lnTo>
                      <a:pt x="791" y="257"/>
                    </a:lnTo>
                    <a:lnTo>
                      <a:pt x="791" y="257"/>
                    </a:lnTo>
                    <a:lnTo>
                      <a:pt x="791" y="266"/>
                    </a:lnTo>
                    <a:lnTo>
                      <a:pt x="787" y="275"/>
                    </a:lnTo>
                    <a:lnTo>
                      <a:pt x="782" y="284"/>
                    </a:lnTo>
                    <a:lnTo>
                      <a:pt x="775" y="291"/>
                    </a:lnTo>
                    <a:lnTo>
                      <a:pt x="766" y="298"/>
                    </a:lnTo>
                    <a:lnTo>
                      <a:pt x="757" y="304"/>
                    </a:lnTo>
                    <a:lnTo>
                      <a:pt x="748" y="307"/>
                    </a:lnTo>
                    <a:lnTo>
                      <a:pt x="739" y="309"/>
                    </a:lnTo>
                    <a:lnTo>
                      <a:pt x="51" y="309"/>
                    </a:lnTo>
                    <a:lnTo>
                      <a:pt x="51" y="309"/>
                    </a:lnTo>
                    <a:lnTo>
                      <a:pt x="43" y="307"/>
                    </a:lnTo>
                    <a:lnTo>
                      <a:pt x="34" y="304"/>
                    </a:lnTo>
                    <a:lnTo>
                      <a:pt x="25" y="298"/>
                    </a:lnTo>
                    <a:lnTo>
                      <a:pt x="16" y="291"/>
                    </a:lnTo>
                    <a:lnTo>
                      <a:pt x="9" y="284"/>
                    </a:lnTo>
                    <a:lnTo>
                      <a:pt x="3" y="275"/>
                    </a:lnTo>
                    <a:lnTo>
                      <a:pt x="0" y="266"/>
                    </a:lnTo>
                    <a:lnTo>
                      <a:pt x="0" y="257"/>
                    </a:lnTo>
                    <a:lnTo>
                      <a:pt x="0" y="0"/>
                    </a:lnTo>
                    <a:lnTo>
                      <a:pt x="69"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2" name="Line 10"/>
              <p:cNvSpPr>
                <a:spLocks noChangeShapeType="1"/>
              </p:cNvSpPr>
              <p:nvPr/>
            </p:nvSpPr>
            <p:spPr bwMode="auto">
              <a:xfrm>
                <a:off x="5657850" y="1143001"/>
                <a:ext cx="0" cy="0"/>
              </a:xfrm>
              <a:prstGeom prst="line">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项目产品运营</a:t>
            </a: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运营服务</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运营广告</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运营渠道</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269561"/>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运营方式</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9483" y="1059582"/>
            <a:ext cx="1941851" cy="2636149"/>
            <a:chOff x="589483" y="1059582"/>
            <a:chExt cx="1941851" cy="2636149"/>
          </a:xfrm>
        </p:grpSpPr>
        <p:sp>
          <p:nvSpPr>
            <p:cNvPr id="66" name="Flowchart: Decision 78"/>
            <p:cNvSpPr/>
            <p:nvPr/>
          </p:nvSpPr>
          <p:spPr>
            <a:xfrm>
              <a:off x="873787" y="2110172"/>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7" name="Flowchart: Decision 79"/>
            <p:cNvSpPr/>
            <p:nvPr/>
          </p:nvSpPr>
          <p:spPr>
            <a:xfrm>
              <a:off x="873787" y="2320452"/>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63" name="Group 75"/>
            <p:cNvGrpSpPr/>
            <p:nvPr/>
          </p:nvGrpSpPr>
          <p:grpSpPr>
            <a:xfrm>
              <a:off x="1422661" y="2823573"/>
              <a:ext cx="275519" cy="367778"/>
              <a:chOff x="2639233" y="3510742"/>
              <a:chExt cx="348458" cy="465136"/>
            </a:xfrm>
            <a:solidFill>
              <a:srgbClr val="1B1C27"/>
            </a:solidFill>
          </p:grpSpPr>
          <p:sp>
            <p:nvSpPr>
              <p:cNvPr id="64" name="AutoShape 115"/>
              <p:cNvSpPr/>
              <p:nvPr/>
            </p:nvSpPr>
            <p:spPr bwMode="auto">
              <a:xfrm>
                <a:off x="2639233" y="3510742"/>
                <a:ext cx="348458" cy="465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61" name="组合 60"/>
            <p:cNvGrpSpPr/>
            <p:nvPr/>
          </p:nvGrpSpPr>
          <p:grpSpPr>
            <a:xfrm>
              <a:off x="589483" y="1059582"/>
              <a:ext cx="1941851" cy="809452"/>
              <a:chOff x="657222" y="1530774"/>
              <a:chExt cx="2589135" cy="1079269"/>
            </a:xfrm>
          </p:grpSpPr>
          <p:sp>
            <p:nvSpPr>
              <p:cNvPr id="62"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68"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3" name="组合 2"/>
          <p:cNvGrpSpPr/>
          <p:nvPr/>
        </p:nvGrpSpPr>
        <p:grpSpPr>
          <a:xfrm>
            <a:off x="2132199" y="2373268"/>
            <a:ext cx="1941851" cy="2488451"/>
            <a:chOff x="2132199" y="2373268"/>
            <a:chExt cx="1941851" cy="2488451"/>
          </a:xfrm>
        </p:grpSpPr>
        <p:sp>
          <p:nvSpPr>
            <p:cNvPr id="59" name="Flowchart: Decision 71"/>
            <p:cNvSpPr/>
            <p:nvPr/>
          </p:nvSpPr>
          <p:spPr>
            <a:xfrm flipV="1">
              <a:off x="2415486" y="2583548"/>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0" name="Flowchart: Decision 72"/>
            <p:cNvSpPr/>
            <p:nvPr/>
          </p:nvSpPr>
          <p:spPr>
            <a:xfrm flipV="1">
              <a:off x="2415486" y="2373268"/>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56" name="Group 68"/>
            <p:cNvGrpSpPr/>
            <p:nvPr/>
          </p:nvGrpSpPr>
          <p:grpSpPr>
            <a:xfrm>
              <a:off x="2964364" y="2876392"/>
              <a:ext cx="277529" cy="367778"/>
              <a:chOff x="3583003" y="3510760"/>
              <a:chExt cx="319089" cy="465138"/>
            </a:xfrm>
            <a:solidFill>
              <a:srgbClr val="1B1C27"/>
            </a:solidFill>
          </p:grpSpPr>
          <p:sp>
            <p:nvSpPr>
              <p:cNvPr id="57" name="AutoShape 113"/>
              <p:cNvSpPr/>
              <p:nvPr/>
            </p:nvSpPr>
            <p:spPr bwMode="auto">
              <a:xfrm>
                <a:off x="3583003" y="3510760"/>
                <a:ext cx="319089"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69" name="组合 68"/>
            <p:cNvGrpSpPr/>
            <p:nvPr/>
          </p:nvGrpSpPr>
          <p:grpSpPr>
            <a:xfrm>
              <a:off x="2132199" y="4052267"/>
              <a:ext cx="1941851" cy="809452"/>
              <a:chOff x="657222" y="1530774"/>
              <a:chExt cx="2589135" cy="1079269"/>
            </a:xfrm>
          </p:grpSpPr>
          <p:sp>
            <p:nvSpPr>
              <p:cNvPr id="84"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85"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 name="组合 4"/>
          <p:cNvGrpSpPr/>
          <p:nvPr/>
        </p:nvGrpSpPr>
        <p:grpSpPr>
          <a:xfrm>
            <a:off x="3627791" y="1059582"/>
            <a:ext cx="1941851" cy="2633764"/>
            <a:chOff x="3627791" y="1059582"/>
            <a:chExt cx="1941851" cy="2633764"/>
          </a:xfrm>
        </p:grpSpPr>
        <p:sp>
          <p:nvSpPr>
            <p:cNvPr id="74" name="Flowchart: Decision 86"/>
            <p:cNvSpPr/>
            <p:nvPr/>
          </p:nvSpPr>
          <p:spPr>
            <a:xfrm>
              <a:off x="3957184" y="2107787"/>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75" name="Flowchart: Decision 87"/>
            <p:cNvSpPr/>
            <p:nvPr/>
          </p:nvSpPr>
          <p:spPr>
            <a:xfrm>
              <a:off x="3957184" y="2318067"/>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70" name="Group 82"/>
            <p:cNvGrpSpPr/>
            <p:nvPr/>
          </p:nvGrpSpPr>
          <p:grpSpPr>
            <a:xfrm>
              <a:off x="4461252" y="2821820"/>
              <a:ext cx="367150" cy="367150"/>
              <a:chOff x="4439420" y="2582055"/>
              <a:chExt cx="464341" cy="464341"/>
            </a:xfrm>
            <a:solidFill>
              <a:srgbClr val="1B1C27"/>
            </a:solidFill>
          </p:grpSpPr>
          <p:sp>
            <p:nvSpPr>
              <p:cNvPr id="71" name="AutoShape 123"/>
              <p:cNvSpPr/>
              <p:nvPr/>
            </p:nvSpPr>
            <p:spPr bwMode="auto">
              <a:xfrm>
                <a:off x="4439420" y="2582055"/>
                <a:ext cx="464341" cy="464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72" name="AutoShape 124"/>
              <p:cNvSpPr/>
              <p:nvPr/>
            </p:nvSpPr>
            <p:spPr bwMode="auto">
              <a:xfrm>
                <a:off x="4570398" y="2712235"/>
                <a:ext cx="203199" cy="203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86" name="组合 85"/>
            <p:cNvGrpSpPr/>
            <p:nvPr/>
          </p:nvGrpSpPr>
          <p:grpSpPr>
            <a:xfrm>
              <a:off x="3627791" y="1059582"/>
              <a:ext cx="1941851" cy="809452"/>
              <a:chOff x="657222" y="1530774"/>
              <a:chExt cx="2589135" cy="1079269"/>
            </a:xfrm>
          </p:grpSpPr>
          <p:sp>
            <p:nvSpPr>
              <p:cNvPr id="87"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88"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6" name="组合 5"/>
          <p:cNvGrpSpPr/>
          <p:nvPr/>
        </p:nvGrpSpPr>
        <p:grpSpPr>
          <a:xfrm>
            <a:off x="5215288" y="2377139"/>
            <a:ext cx="1941851" cy="2484580"/>
            <a:chOff x="5215288" y="2377139"/>
            <a:chExt cx="1941851" cy="2484580"/>
          </a:xfrm>
        </p:grpSpPr>
        <p:sp>
          <p:nvSpPr>
            <p:cNvPr id="52" name="Flowchart: Decision 64"/>
            <p:cNvSpPr/>
            <p:nvPr/>
          </p:nvSpPr>
          <p:spPr>
            <a:xfrm flipV="1">
              <a:off x="5498883" y="2587419"/>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53" name="Flowchart: Decision 65"/>
            <p:cNvSpPr/>
            <p:nvPr/>
          </p:nvSpPr>
          <p:spPr>
            <a:xfrm flipV="1">
              <a:off x="5498883" y="2377139"/>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42" name="Group 52"/>
            <p:cNvGrpSpPr/>
            <p:nvPr/>
          </p:nvGrpSpPr>
          <p:grpSpPr>
            <a:xfrm>
              <a:off x="6002954" y="2880886"/>
              <a:ext cx="367150" cy="367778"/>
              <a:chOff x="9145656" y="4435453"/>
              <a:chExt cx="464347" cy="465136"/>
            </a:xfrm>
            <a:solidFill>
              <a:srgbClr val="1B1C27"/>
            </a:solidFill>
          </p:grpSpPr>
          <p:sp>
            <p:nvSpPr>
              <p:cNvPr id="43" name="AutoShape 7"/>
              <p:cNvSpPr/>
              <p:nvPr/>
            </p:nvSpPr>
            <p:spPr bwMode="auto">
              <a:xfrm>
                <a:off x="9145656" y="4435453"/>
                <a:ext cx="464347" cy="46513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4" name="AutoShape 8"/>
              <p:cNvSpPr/>
              <p:nvPr/>
            </p:nvSpPr>
            <p:spPr bwMode="auto">
              <a:xfrm>
                <a:off x="9348857" y="4638651"/>
                <a:ext cx="57944" cy="57943"/>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5" name="AutoShape 9"/>
              <p:cNvSpPr/>
              <p:nvPr/>
            </p:nvSpPr>
            <p:spPr bwMode="auto">
              <a:xfrm>
                <a:off x="9290119" y="4580709"/>
                <a:ext cx="174626" cy="174624"/>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6" name="AutoShape 10"/>
              <p:cNvSpPr/>
              <p:nvPr/>
            </p:nvSpPr>
            <p:spPr bwMode="auto">
              <a:xfrm>
                <a:off x="9406801" y="4696596"/>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7" name="AutoShape 11"/>
              <p:cNvSpPr/>
              <p:nvPr/>
            </p:nvSpPr>
            <p:spPr bwMode="auto">
              <a:xfrm>
                <a:off x="9435390" y="4725959"/>
                <a:ext cx="103982" cy="106362"/>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8" name="AutoShape 12"/>
              <p:cNvSpPr/>
              <p:nvPr/>
            </p:nvSpPr>
            <p:spPr bwMode="auto">
              <a:xfrm>
                <a:off x="9421111" y="4711674"/>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9" name="AutoShape 13"/>
              <p:cNvSpPr/>
              <p:nvPr/>
            </p:nvSpPr>
            <p:spPr bwMode="auto">
              <a:xfrm>
                <a:off x="9275843" y="4566423"/>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0" name="AutoShape 14"/>
              <p:cNvSpPr/>
              <p:nvPr/>
            </p:nvSpPr>
            <p:spPr bwMode="auto">
              <a:xfrm>
                <a:off x="9217867" y="4508492"/>
                <a:ext cx="103982"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89" name="组合 88"/>
            <p:cNvGrpSpPr/>
            <p:nvPr/>
          </p:nvGrpSpPr>
          <p:grpSpPr>
            <a:xfrm>
              <a:off x="5215288" y="4052267"/>
              <a:ext cx="1941851" cy="809452"/>
              <a:chOff x="657222" y="1530774"/>
              <a:chExt cx="2589135" cy="1079269"/>
            </a:xfrm>
          </p:grpSpPr>
          <p:sp>
            <p:nvSpPr>
              <p:cNvPr id="90"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91"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7" name="组合 6"/>
          <p:cNvGrpSpPr/>
          <p:nvPr/>
        </p:nvGrpSpPr>
        <p:grpSpPr>
          <a:xfrm>
            <a:off x="6754958" y="1059582"/>
            <a:ext cx="1941851" cy="2629051"/>
            <a:chOff x="6754958" y="1059582"/>
            <a:chExt cx="1941851" cy="2629051"/>
          </a:xfrm>
        </p:grpSpPr>
        <p:sp>
          <p:nvSpPr>
            <p:cNvPr id="109" name="Flowchart: Decision 106"/>
            <p:cNvSpPr/>
            <p:nvPr/>
          </p:nvSpPr>
          <p:spPr>
            <a:xfrm>
              <a:off x="7040580" y="2103074"/>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110" name="Flowchart: Decision 107"/>
            <p:cNvSpPr/>
            <p:nvPr/>
          </p:nvSpPr>
          <p:spPr>
            <a:xfrm>
              <a:off x="7040580" y="2313354"/>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05" name="Group 102"/>
            <p:cNvGrpSpPr/>
            <p:nvPr/>
          </p:nvGrpSpPr>
          <p:grpSpPr>
            <a:xfrm>
              <a:off x="7574169" y="2800867"/>
              <a:ext cx="303429" cy="333773"/>
              <a:chOff x="4439448" y="1652588"/>
              <a:chExt cx="464344" cy="464347"/>
            </a:xfrm>
            <a:solidFill>
              <a:srgbClr val="1B1C27"/>
            </a:solidFill>
          </p:grpSpPr>
          <p:sp>
            <p:nvSpPr>
              <p:cNvPr id="106" name="AutoShape 136"/>
              <p:cNvSpPr/>
              <p:nvPr/>
            </p:nvSpPr>
            <p:spPr bwMode="auto">
              <a:xfrm>
                <a:off x="4686301" y="1710536"/>
                <a:ext cx="152401" cy="15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07" name="AutoShape 137"/>
              <p:cNvSpPr/>
              <p:nvPr/>
            </p:nvSpPr>
            <p:spPr bwMode="auto">
              <a:xfrm>
                <a:off x="4439448" y="1652590"/>
                <a:ext cx="464344" cy="464345"/>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92" name="组合 91"/>
            <p:cNvGrpSpPr/>
            <p:nvPr/>
          </p:nvGrpSpPr>
          <p:grpSpPr>
            <a:xfrm>
              <a:off x="6754958" y="1059582"/>
              <a:ext cx="1941851" cy="809452"/>
              <a:chOff x="657222" y="1530774"/>
              <a:chExt cx="2589135" cy="1079269"/>
            </a:xfrm>
          </p:grpSpPr>
          <p:sp>
            <p:nvSpPr>
              <p:cNvPr id="93"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94"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76" name="组合 75"/>
          <p:cNvGrpSpPr>
            <a:grpSpLocks noChangeAspect="1"/>
          </p:cNvGrpSpPr>
          <p:nvPr/>
        </p:nvGrpSpPr>
        <p:grpSpPr>
          <a:xfrm>
            <a:off x="323528" y="217630"/>
            <a:ext cx="561600" cy="561600"/>
            <a:chOff x="3161981" y="1716252"/>
            <a:chExt cx="855498" cy="855498"/>
          </a:xfrm>
        </p:grpSpPr>
        <p:sp>
          <p:nvSpPr>
            <p:cNvPr id="77" name="圆角矩形 76"/>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78" name="组合 77"/>
            <p:cNvGrpSpPr>
              <a:grpSpLocks noChangeAspect="1"/>
            </p:cNvGrpSpPr>
            <p:nvPr/>
          </p:nvGrpSpPr>
          <p:grpSpPr>
            <a:xfrm>
              <a:off x="3340546" y="1931793"/>
              <a:ext cx="521041" cy="446845"/>
              <a:chOff x="5084763" y="971550"/>
              <a:chExt cx="323850" cy="277813"/>
            </a:xfrm>
            <a:noFill/>
          </p:grpSpPr>
          <p:sp>
            <p:nvSpPr>
              <p:cNvPr id="79"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80"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81"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82"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营运服务</a:t>
            </a:r>
          </a:p>
        </p:txBody>
      </p:sp>
      <p:sp>
        <p:nvSpPr>
          <p:cNvPr id="83"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4237" y="974363"/>
            <a:ext cx="2133600" cy="97674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3" name="组合 32"/>
          <p:cNvGrpSpPr/>
          <p:nvPr/>
        </p:nvGrpSpPr>
        <p:grpSpPr>
          <a:xfrm>
            <a:off x="630383" y="2080518"/>
            <a:ext cx="2367199" cy="652714"/>
            <a:chOff x="630383" y="1951283"/>
            <a:chExt cx="2367199" cy="652714"/>
          </a:xfrm>
        </p:grpSpPr>
        <p:sp>
          <p:nvSpPr>
            <p:cNvPr id="5" name="椭圆 4"/>
            <p:cNvSpPr/>
            <p:nvPr/>
          </p:nvSpPr>
          <p:spPr>
            <a:xfrm>
              <a:off x="630383" y="1951283"/>
              <a:ext cx="415637" cy="415637"/>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6" name="文本框 5"/>
            <p:cNvSpPr txBox="1"/>
            <p:nvPr/>
          </p:nvSpPr>
          <p:spPr>
            <a:xfrm>
              <a:off x="1046020" y="1993216"/>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示例一</a:t>
              </a:r>
            </a:p>
          </p:txBody>
        </p:sp>
        <p:sp>
          <p:nvSpPr>
            <p:cNvPr id="7" name="Content Placeholder 2"/>
            <p:cNvSpPr txBox="1"/>
            <p:nvPr/>
          </p:nvSpPr>
          <p:spPr>
            <a:xfrm>
              <a:off x="969821" y="2223142"/>
              <a:ext cx="2027761"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sp>
        <p:nvSpPr>
          <p:cNvPr id="10" name="矩形 9"/>
          <p:cNvSpPr/>
          <p:nvPr/>
        </p:nvSpPr>
        <p:spPr>
          <a:xfrm>
            <a:off x="3259282" y="974363"/>
            <a:ext cx="2133600" cy="9767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4" name="组合 33"/>
          <p:cNvGrpSpPr/>
          <p:nvPr/>
        </p:nvGrpSpPr>
        <p:grpSpPr>
          <a:xfrm>
            <a:off x="3245428" y="2080518"/>
            <a:ext cx="2514600" cy="652714"/>
            <a:chOff x="3245428" y="1951283"/>
            <a:chExt cx="2514600" cy="652714"/>
          </a:xfrm>
        </p:grpSpPr>
        <p:sp>
          <p:nvSpPr>
            <p:cNvPr id="11" name="椭圆 10"/>
            <p:cNvSpPr/>
            <p:nvPr/>
          </p:nvSpPr>
          <p:spPr>
            <a:xfrm>
              <a:off x="3245428" y="1951283"/>
              <a:ext cx="415637" cy="415637"/>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12" name="文本框 11"/>
            <p:cNvSpPr txBox="1"/>
            <p:nvPr/>
          </p:nvSpPr>
          <p:spPr>
            <a:xfrm>
              <a:off x="3661065" y="1979466"/>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示例二</a:t>
              </a:r>
            </a:p>
          </p:txBody>
        </p:sp>
        <p:sp>
          <p:nvSpPr>
            <p:cNvPr id="13" name="Content Placeholder 2"/>
            <p:cNvSpPr txBox="1"/>
            <p:nvPr/>
          </p:nvSpPr>
          <p:spPr>
            <a:xfrm>
              <a:off x="3584866" y="2223142"/>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sp>
        <p:nvSpPr>
          <p:cNvPr id="15" name="矩形 14"/>
          <p:cNvSpPr/>
          <p:nvPr/>
        </p:nvSpPr>
        <p:spPr>
          <a:xfrm>
            <a:off x="640775" y="2971798"/>
            <a:ext cx="2133600" cy="976745"/>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626921" y="4077953"/>
            <a:ext cx="2514600" cy="652714"/>
            <a:chOff x="626921" y="3948718"/>
            <a:chExt cx="2514600" cy="652714"/>
          </a:xfrm>
        </p:grpSpPr>
        <p:sp>
          <p:nvSpPr>
            <p:cNvPr id="16" name="椭圆 15"/>
            <p:cNvSpPr/>
            <p:nvPr/>
          </p:nvSpPr>
          <p:spPr>
            <a:xfrm>
              <a:off x="626921" y="3948718"/>
              <a:ext cx="415637" cy="415637"/>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17" name="文本框 16"/>
            <p:cNvSpPr txBox="1"/>
            <p:nvPr/>
          </p:nvSpPr>
          <p:spPr>
            <a:xfrm>
              <a:off x="1042558" y="3990651"/>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示例三</a:t>
              </a:r>
            </a:p>
          </p:txBody>
        </p:sp>
        <p:sp>
          <p:nvSpPr>
            <p:cNvPr id="18" name="Content Placeholder 2"/>
            <p:cNvSpPr txBox="1"/>
            <p:nvPr/>
          </p:nvSpPr>
          <p:spPr>
            <a:xfrm>
              <a:off x="966359" y="4220577"/>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sp>
        <p:nvSpPr>
          <p:cNvPr id="20" name="矩形 19"/>
          <p:cNvSpPr/>
          <p:nvPr/>
        </p:nvSpPr>
        <p:spPr>
          <a:xfrm>
            <a:off x="3273136" y="2966292"/>
            <a:ext cx="2133600" cy="97674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5" name="组合 34"/>
          <p:cNvGrpSpPr/>
          <p:nvPr/>
        </p:nvGrpSpPr>
        <p:grpSpPr>
          <a:xfrm>
            <a:off x="3259282" y="4072447"/>
            <a:ext cx="2514600" cy="700839"/>
            <a:chOff x="3259282" y="3943212"/>
            <a:chExt cx="2514600" cy="700839"/>
          </a:xfrm>
        </p:grpSpPr>
        <p:sp>
          <p:nvSpPr>
            <p:cNvPr id="21" name="椭圆 20"/>
            <p:cNvSpPr/>
            <p:nvPr/>
          </p:nvSpPr>
          <p:spPr>
            <a:xfrm>
              <a:off x="3259282" y="3943212"/>
              <a:ext cx="415637" cy="415637"/>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22" name="文本框 21"/>
            <p:cNvSpPr txBox="1"/>
            <p:nvPr/>
          </p:nvSpPr>
          <p:spPr>
            <a:xfrm>
              <a:off x="3674919" y="4005770"/>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示例四</a:t>
              </a:r>
            </a:p>
          </p:txBody>
        </p:sp>
        <p:sp>
          <p:nvSpPr>
            <p:cNvPr id="23" name="Content Placeholder 2"/>
            <p:cNvSpPr txBox="1"/>
            <p:nvPr/>
          </p:nvSpPr>
          <p:spPr>
            <a:xfrm>
              <a:off x="3598720" y="4263196"/>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grpSp>
        <p:nvGrpSpPr>
          <p:cNvPr id="14" name="组合 13"/>
          <p:cNvGrpSpPr/>
          <p:nvPr/>
        </p:nvGrpSpPr>
        <p:grpSpPr>
          <a:xfrm>
            <a:off x="5947062" y="843558"/>
            <a:ext cx="2796885" cy="3929728"/>
            <a:chOff x="6190385" y="843558"/>
            <a:chExt cx="2796885" cy="3929728"/>
          </a:xfrm>
        </p:grpSpPr>
        <p:grpSp>
          <p:nvGrpSpPr>
            <p:cNvPr id="37" name="组合 36"/>
            <p:cNvGrpSpPr/>
            <p:nvPr/>
          </p:nvGrpSpPr>
          <p:grpSpPr>
            <a:xfrm>
              <a:off x="6190385" y="843558"/>
              <a:ext cx="2748394" cy="863184"/>
              <a:chOff x="6190385" y="714323"/>
              <a:chExt cx="2748394" cy="863184"/>
            </a:xfrm>
          </p:grpSpPr>
          <p:sp>
            <p:nvSpPr>
              <p:cNvPr id="25" name="Content Placeholder 2"/>
              <p:cNvSpPr txBox="1"/>
              <p:nvPr/>
            </p:nvSpPr>
            <p:spPr>
              <a:xfrm>
                <a:off x="6190385" y="902756"/>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26" name="文本框 25"/>
              <p:cNvSpPr txBox="1"/>
              <p:nvPr/>
            </p:nvSpPr>
            <p:spPr>
              <a:xfrm>
                <a:off x="6190385" y="714323"/>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添加文字标题一</a:t>
                </a:r>
              </a:p>
            </p:txBody>
          </p:sp>
        </p:grpSp>
        <p:grpSp>
          <p:nvGrpSpPr>
            <p:cNvPr id="38" name="组合 37"/>
            <p:cNvGrpSpPr/>
            <p:nvPr/>
          </p:nvGrpSpPr>
          <p:grpSpPr>
            <a:xfrm>
              <a:off x="6190385" y="1892088"/>
              <a:ext cx="2748394" cy="863184"/>
              <a:chOff x="6190385" y="1762853"/>
              <a:chExt cx="2748394" cy="863184"/>
            </a:xfrm>
          </p:grpSpPr>
          <p:sp>
            <p:nvSpPr>
              <p:cNvPr id="27" name="Content Placeholder 2"/>
              <p:cNvSpPr txBox="1"/>
              <p:nvPr/>
            </p:nvSpPr>
            <p:spPr>
              <a:xfrm>
                <a:off x="6190385" y="1951286"/>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28" name="文本框 27"/>
              <p:cNvSpPr txBox="1"/>
              <p:nvPr/>
            </p:nvSpPr>
            <p:spPr>
              <a:xfrm>
                <a:off x="6190385" y="1762853"/>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添加文字标题二</a:t>
                </a:r>
              </a:p>
            </p:txBody>
          </p:sp>
        </p:grpSp>
        <p:grpSp>
          <p:nvGrpSpPr>
            <p:cNvPr id="39" name="组合 38"/>
            <p:cNvGrpSpPr/>
            <p:nvPr/>
          </p:nvGrpSpPr>
          <p:grpSpPr>
            <a:xfrm>
              <a:off x="6238876" y="2928530"/>
              <a:ext cx="2748394" cy="863184"/>
              <a:chOff x="6238876" y="2799295"/>
              <a:chExt cx="2748394" cy="863184"/>
            </a:xfrm>
          </p:grpSpPr>
          <p:sp>
            <p:nvSpPr>
              <p:cNvPr id="29" name="Content Placeholder 2"/>
              <p:cNvSpPr txBox="1"/>
              <p:nvPr/>
            </p:nvSpPr>
            <p:spPr>
              <a:xfrm>
                <a:off x="6238876" y="2987728"/>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30" name="文本框 29"/>
              <p:cNvSpPr txBox="1"/>
              <p:nvPr/>
            </p:nvSpPr>
            <p:spPr>
              <a:xfrm>
                <a:off x="6238876" y="2799295"/>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添加文字标题三</a:t>
                </a:r>
              </a:p>
            </p:txBody>
          </p:sp>
        </p:grpSp>
        <p:grpSp>
          <p:nvGrpSpPr>
            <p:cNvPr id="40" name="组合 39"/>
            <p:cNvGrpSpPr/>
            <p:nvPr/>
          </p:nvGrpSpPr>
          <p:grpSpPr>
            <a:xfrm>
              <a:off x="6238876" y="3910102"/>
              <a:ext cx="2748394" cy="863184"/>
              <a:chOff x="6238876" y="3780867"/>
              <a:chExt cx="2748394" cy="863184"/>
            </a:xfrm>
          </p:grpSpPr>
          <p:sp>
            <p:nvSpPr>
              <p:cNvPr id="31" name="Content Placeholder 2"/>
              <p:cNvSpPr txBox="1"/>
              <p:nvPr/>
            </p:nvSpPr>
            <p:spPr>
              <a:xfrm>
                <a:off x="6238876" y="3969300"/>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32" name="文本框 31"/>
              <p:cNvSpPr txBox="1"/>
              <p:nvPr/>
            </p:nvSpPr>
            <p:spPr>
              <a:xfrm>
                <a:off x="6238876" y="3780867"/>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添加文字标题四</a:t>
                </a:r>
              </a:p>
            </p:txBody>
          </p:sp>
        </p:grpSp>
      </p:grpSp>
      <p:grpSp>
        <p:nvGrpSpPr>
          <p:cNvPr id="41" name="组合 40"/>
          <p:cNvGrpSpPr>
            <a:grpSpLocks noChangeAspect="1"/>
          </p:cNvGrpSpPr>
          <p:nvPr/>
        </p:nvGrpSpPr>
        <p:grpSpPr>
          <a:xfrm>
            <a:off x="323528" y="217630"/>
            <a:ext cx="561600" cy="561600"/>
            <a:chOff x="3161981" y="1716252"/>
            <a:chExt cx="855498" cy="855498"/>
          </a:xfrm>
        </p:grpSpPr>
        <p:sp>
          <p:nvSpPr>
            <p:cNvPr id="42" name="圆角矩形 41"/>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3" name="组合 42"/>
            <p:cNvGrpSpPr>
              <a:grpSpLocks noChangeAspect="1"/>
            </p:cNvGrpSpPr>
            <p:nvPr/>
          </p:nvGrpSpPr>
          <p:grpSpPr>
            <a:xfrm>
              <a:off x="3340546" y="1931793"/>
              <a:ext cx="521041" cy="446845"/>
              <a:chOff x="5084763" y="971550"/>
              <a:chExt cx="323850" cy="277813"/>
            </a:xfrm>
            <a:noFill/>
          </p:grpSpPr>
          <p:sp>
            <p:nvSpPr>
              <p:cNvPr id="44"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9"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51"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营销广告</a:t>
            </a:r>
          </a:p>
        </p:txBody>
      </p:sp>
      <p:sp>
        <p:nvSpPr>
          <p:cNvPr id="52"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7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营销渠道</a:t>
            </a:r>
          </a:p>
        </p:txBody>
      </p:sp>
      <p:sp>
        <p:nvSpPr>
          <p:cNvPr id="49"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4499992" y="1422280"/>
            <a:ext cx="4435834" cy="2502020"/>
            <a:chOff x="3384933" y="951614"/>
            <a:chExt cx="5744681" cy="3240272"/>
          </a:xfrm>
        </p:grpSpPr>
        <p:grpSp>
          <p:nvGrpSpPr>
            <p:cNvPr id="22" name="组合 21"/>
            <p:cNvGrpSpPr/>
            <p:nvPr/>
          </p:nvGrpSpPr>
          <p:grpSpPr>
            <a:xfrm>
              <a:off x="3384933" y="951614"/>
              <a:ext cx="5744681" cy="3240272"/>
              <a:chOff x="3765835" y="1526991"/>
              <a:chExt cx="5744681" cy="3240272"/>
            </a:xfrm>
          </p:grpSpPr>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835" y="1526991"/>
                <a:ext cx="5744681" cy="3240272"/>
              </a:xfrm>
              <a:prstGeom prst="rect">
                <a:avLst/>
              </a:prstGeom>
            </p:spPr>
          </p:pic>
          <p:sp>
            <p:nvSpPr>
              <p:cNvPr id="41" name="矩形 40"/>
              <p:cNvSpPr/>
              <p:nvPr/>
            </p:nvSpPr>
            <p:spPr>
              <a:xfrm>
                <a:off x="4572000" y="1722474"/>
                <a:ext cx="4157330" cy="2583712"/>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grpSp>
        <p:graphicFrame>
          <p:nvGraphicFramePr>
            <p:cNvPr id="35" name="图表 34"/>
            <p:cNvGraphicFramePr/>
            <p:nvPr/>
          </p:nvGraphicFramePr>
          <p:xfrm>
            <a:off x="4191098" y="1209225"/>
            <a:ext cx="4157330" cy="2521584"/>
          </p:xfrm>
          <a:graphic>
            <a:graphicData uri="http://schemas.openxmlformats.org/drawingml/2006/chart">
              <c:chart xmlns:c="http://schemas.openxmlformats.org/drawingml/2006/chart" xmlns:r="http://schemas.openxmlformats.org/officeDocument/2006/relationships" r:id="rId4"/>
            </a:graphicData>
          </a:graphic>
        </p:graphicFrame>
      </p:grpSp>
      <p:sp>
        <p:nvSpPr>
          <p:cNvPr id="36" name="矩形 35"/>
          <p:cNvSpPr/>
          <p:nvPr/>
        </p:nvSpPr>
        <p:spPr>
          <a:xfrm>
            <a:off x="1031072" y="1275606"/>
            <a:ext cx="1895066" cy="29666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grpSp>
        <p:nvGrpSpPr>
          <p:cNvPr id="3" name="组合 2"/>
          <p:cNvGrpSpPr/>
          <p:nvPr/>
        </p:nvGrpSpPr>
        <p:grpSpPr>
          <a:xfrm>
            <a:off x="1152368" y="2043001"/>
            <a:ext cx="3541610" cy="1426422"/>
            <a:chOff x="1152368" y="2043001"/>
            <a:chExt cx="3541610" cy="1426422"/>
          </a:xfrm>
        </p:grpSpPr>
        <p:sp>
          <p:nvSpPr>
            <p:cNvPr id="37" name="矩形 36"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560456"/>
              <a:ext cx="3541610" cy="908967"/>
            </a:xfrm>
            <a:prstGeom prst="rect">
              <a:avLst/>
            </a:prstGeom>
            <a:solidFill>
              <a:srgbClr val="1B1C27"/>
            </a:solid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fontAlgn="base">
                <a:lnSpc>
                  <a:spcPct val="120000"/>
                </a:lnSpc>
                <a:spcAft>
                  <a:spcPct val="0"/>
                </a:spcAft>
              </a:pPr>
              <a:r>
                <a:rPr lang="zh-CN" altLang="en-US" sz="9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38" name="矩形 3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043001"/>
              <a:ext cx="2533514" cy="494751"/>
            </a:xfrm>
            <a:prstGeom prst="rect">
              <a:avLst/>
            </a:prstGeom>
            <a:solidFill>
              <a:srgbClr val="1B1C27"/>
            </a:solid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r>
                <a:rPr lang="en-US" altLang="zh-CN" sz="2400" dirty="0">
                  <a:solidFill>
                    <a:schemeClr val="accent1"/>
                  </a:solidFill>
                  <a:cs typeface="+mn-ea"/>
                  <a:sym typeface="+mn-lt"/>
                </a:rPr>
                <a:t>MARKET VALUE</a:t>
              </a:r>
            </a:p>
          </p:txBody>
        </p:sp>
        <p:cxnSp>
          <p:nvCxnSpPr>
            <p:cNvPr id="39" name="直接连接符 38"/>
            <p:cNvCxnSpPr/>
            <p:nvPr/>
          </p:nvCxnSpPr>
          <p:spPr>
            <a:xfrm>
              <a:off x="1254001" y="2560456"/>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100"/>
                                        <p:tgtEl>
                                          <p:spTgt spid="36"/>
                                        </p:tgtEl>
                                      </p:cBhvr>
                                    </p:animEffect>
                                    <p:anim calcmode="lin" valueType="num">
                                      <p:cBhvr>
                                        <p:cTn id="8" dur="1100" fill="hold"/>
                                        <p:tgtEl>
                                          <p:spTgt spid="36"/>
                                        </p:tgtEl>
                                        <p:attrNameLst>
                                          <p:attrName>ppt_w</p:attrName>
                                        </p:attrNameLst>
                                      </p:cBhvr>
                                      <p:tavLst>
                                        <p:tav tm="0" fmla="#ppt_w*sin(2.5*pi*$)">
                                          <p:val>
                                            <p:fltVal val="0"/>
                                          </p:val>
                                        </p:tav>
                                        <p:tav tm="100000">
                                          <p:val>
                                            <p:fltVal val="1"/>
                                          </p:val>
                                        </p:tav>
                                      </p:tavLst>
                                    </p:anim>
                                    <p:anim calcmode="lin" valueType="num">
                                      <p:cBhvr>
                                        <p:cTn id="9" dur="1100" fill="hold"/>
                                        <p:tgtEl>
                                          <p:spTgt spid="36"/>
                                        </p:tgtEl>
                                        <p:attrNameLst>
                                          <p:attrName>ppt_h</p:attrName>
                                        </p:attrNameLst>
                                      </p:cBhvr>
                                      <p:tavLst>
                                        <p:tav tm="0">
                                          <p:val>
                                            <p:strVal val="#ppt_h"/>
                                          </p:val>
                                        </p:tav>
                                        <p:tav tm="100000">
                                          <p:val>
                                            <p:strVal val="#ppt_h"/>
                                          </p:val>
                                        </p:tav>
                                      </p:tavLst>
                                    </p:anim>
                                  </p:childTnLst>
                                </p:cTn>
                              </p:par>
                              <p:par>
                                <p:cTn id="10" presetID="2" presetClass="entr" presetSubtype="2"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01192" y="1264190"/>
            <a:ext cx="1950180" cy="16426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27" name="Rectangle 23"/>
          <p:cNvSpPr/>
          <p:nvPr/>
        </p:nvSpPr>
        <p:spPr>
          <a:xfrm>
            <a:off x="555233"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28" name="文本框 27"/>
          <p:cNvSpPr txBox="1"/>
          <p:nvPr/>
        </p:nvSpPr>
        <p:spPr>
          <a:xfrm>
            <a:off x="551186"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互联网宣传</a:t>
            </a:r>
          </a:p>
        </p:txBody>
      </p:sp>
      <p:sp>
        <p:nvSpPr>
          <p:cNvPr id="24" name="矩形 23"/>
          <p:cNvSpPr/>
          <p:nvPr/>
        </p:nvSpPr>
        <p:spPr>
          <a:xfrm>
            <a:off x="2503772" y="1264190"/>
            <a:ext cx="1950180" cy="16426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29" name="Rectangle 23"/>
          <p:cNvSpPr/>
          <p:nvPr/>
        </p:nvSpPr>
        <p:spPr>
          <a:xfrm>
            <a:off x="2665906"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30" name="文本框 29"/>
          <p:cNvSpPr txBox="1"/>
          <p:nvPr/>
        </p:nvSpPr>
        <p:spPr>
          <a:xfrm>
            <a:off x="2661859"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报纸宣传</a:t>
            </a:r>
          </a:p>
        </p:txBody>
      </p:sp>
      <p:sp>
        <p:nvSpPr>
          <p:cNvPr id="26" name="矩形 25"/>
          <p:cNvSpPr/>
          <p:nvPr/>
        </p:nvSpPr>
        <p:spPr>
          <a:xfrm>
            <a:off x="6708932" y="1264190"/>
            <a:ext cx="1986596" cy="164268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32" name="Rectangle 23"/>
          <p:cNvSpPr/>
          <p:nvPr/>
        </p:nvSpPr>
        <p:spPr>
          <a:xfrm>
            <a:off x="6889961"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33" name="文本框 32"/>
          <p:cNvSpPr txBox="1"/>
          <p:nvPr/>
        </p:nvSpPr>
        <p:spPr>
          <a:xfrm>
            <a:off x="6885914"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微信宣传</a:t>
            </a:r>
          </a:p>
        </p:txBody>
      </p:sp>
      <p:sp>
        <p:nvSpPr>
          <p:cNvPr id="25" name="矩形 24"/>
          <p:cNvSpPr/>
          <p:nvPr/>
        </p:nvSpPr>
        <p:spPr>
          <a:xfrm>
            <a:off x="4606352" y="1264190"/>
            <a:ext cx="1950180" cy="164268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31" name="文本框 30"/>
          <p:cNvSpPr txBox="1"/>
          <p:nvPr/>
        </p:nvSpPr>
        <p:spPr>
          <a:xfrm>
            <a:off x="4765126" y="3000095"/>
            <a:ext cx="1632632" cy="396134"/>
          </a:xfrm>
          <a:prstGeom prst="rect">
            <a:avLst/>
          </a:prstGeom>
          <a:noFill/>
        </p:spPr>
        <p:txBody>
          <a:bodyPr wrap="square" rtlCol="0">
            <a:spAutoFit/>
          </a:bodyPr>
          <a:lstStyle/>
          <a:p>
            <a:pPr algn="ctr">
              <a:lnSpc>
                <a:spcPct val="120000"/>
              </a:lnSpc>
            </a:pPr>
            <a:r>
              <a:rPr lang="en-US" altLang="zh-CN" sz="1800" dirty="0">
                <a:gradFill>
                  <a:gsLst>
                    <a:gs pos="50000">
                      <a:schemeClr val="accent2"/>
                    </a:gs>
                    <a:gs pos="0">
                      <a:schemeClr val="accent1"/>
                    </a:gs>
                    <a:gs pos="100000">
                      <a:schemeClr val="accent3"/>
                    </a:gs>
                  </a:gsLst>
                  <a:lin ang="5400000" scaled="1"/>
                </a:gradFill>
                <a:cs typeface="+mn-ea"/>
                <a:sym typeface="+mn-lt"/>
              </a:rPr>
              <a:t>LED</a:t>
            </a:r>
            <a:r>
              <a:rPr lang="zh-CN" altLang="en-US" sz="1800" dirty="0">
                <a:gradFill>
                  <a:gsLst>
                    <a:gs pos="50000">
                      <a:schemeClr val="accent2"/>
                    </a:gs>
                    <a:gs pos="0">
                      <a:schemeClr val="accent1"/>
                    </a:gs>
                    <a:gs pos="100000">
                      <a:schemeClr val="accent3"/>
                    </a:gs>
                  </a:gsLst>
                  <a:lin ang="5400000" scaled="1"/>
                </a:gradFill>
                <a:cs typeface="+mn-ea"/>
                <a:sym typeface="+mn-lt"/>
              </a:rPr>
              <a:t>大屏宣传</a:t>
            </a:r>
          </a:p>
        </p:txBody>
      </p:sp>
      <p:sp>
        <p:nvSpPr>
          <p:cNvPr id="34" name="Rectangle 23"/>
          <p:cNvSpPr/>
          <p:nvPr/>
        </p:nvSpPr>
        <p:spPr>
          <a:xfrm>
            <a:off x="4776578" y="3378058"/>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营销方式</a:t>
            </a:r>
          </a:p>
        </p:txBody>
      </p:sp>
      <p:sp>
        <p:nvSpPr>
          <p:cNvPr id="49"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投资回报分析</a:t>
            </a:r>
          </a:p>
        </p:txBody>
      </p:sp>
      <p:sp>
        <p:nvSpPr>
          <p:cNvPr id="24" name="Rectangle 380"/>
          <p:cNvSpPr/>
          <p:nvPr/>
        </p:nvSpPr>
        <p:spPr>
          <a:xfrm>
            <a:off x="4312470" y="2467367"/>
            <a:ext cx="1411657" cy="850105"/>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未来目标</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财务预算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融资需求</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融资用途</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6"/>
          <p:cNvPicPr>
            <a:picLocks noChangeAspect="1" noChangeArrowheads="1"/>
          </p:cNvPicPr>
          <p:nvPr/>
        </p:nvPicPr>
        <p:blipFill>
          <a:blip r:embed="rId3"/>
          <a:srcRect/>
          <a:stretch>
            <a:fillRect/>
          </a:stretch>
        </p:blipFill>
        <p:spPr bwMode="auto">
          <a:xfrm>
            <a:off x="3596989" y="1153600"/>
            <a:ext cx="1881367" cy="340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3609" y="1753834"/>
            <a:ext cx="1269000" cy="2241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grpSp>
        <p:nvGrpSpPr>
          <p:cNvPr id="5" name="组合 4"/>
          <p:cNvGrpSpPr/>
          <p:nvPr/>
        </p:nvGrpSpPr>
        <p:grpSpPr>
          <a:xfrm>
            <a:off x="5872356" y="1736508"/>
            <a:ext cx="2686315" cy="2424587"/>
            <a:chOff x="5872356" y="1736508"/>
            <a:chExt cx="2686315" cy="2424587"/>
          </a:xfrm>
        </p:grpSpPr>
        <p:sp>
          <p:nvSpPr>
            <p:cNvPr id="3" name="TextBox 2"/>
            <p:cNvSpPr txBox="1"/>
            <p:nvPr/>
          </p:nvSpPr>
          <p:spPr>
            <a:xfrm>
              <a:off x="5872356" y="1736508"/>
              <a:ext cx="1779394" cy="545086"/>
            </a:xfrm>
            <a:prstGeom prst="rect">
              <a:avLst/>
            </a:prstGeom>
            <a:noFill/>
          </p:spPr>
          <p:txBody>
            <a:bodyPr wrap="square" rtlCol="0">
              <a:spAutoFit/>
            </a:bodyPr>
            <a:lstStyle/>
            <a:p>
              <a:pPr>
                <a:lnSpc>
                  <a:spcPct val="120000"/>
                </a:lnSpc>
              </a:pPr>
              <a:r>
                <a:rPr lang="en-US" sz="2700" b="1" dirty="0">
                  <a:gradFill>
                    <a:gsLst>
                      <a:gs pos="50000">
                        <a:schemeClr val="accent2"/>
                      </a:gs>
                      <a:gs pos="0">
                        <a:schemeClr val="accent1"/>
                      </a:gs>
                      <a:gs pos="100000">
                        <a:schemeClr val="accent3"/>
                      </a:gs>
                    </a:gsLst>
                    <a:lin ang="5400000" scaled="1"/>
                  </a:gradFill>
                  <a:cs typeface="+mn-ea"/>
                  <a:sym typeface="+mn-lt"/>
                </a:rPr>
                <a:t>10000000</a:t>
              </a:r>
            </a:p>
          </p:txBody>
        </p:sp>
        <p:sp>
          <p:nvSpPr>
            <p:cNvPr id="27" name="TextBox 26"/>
            <p:cNvSpPr txBox="1"/>
            <p:nvPr/>
          </p:nvSpPr>
          <p:spPr>
            <a:xfrm>
              <a:off x="5915710" y="3120414"/>
              <a:ext cx="1736040" cy="545086"/>
            </a:xfrm>
            <a:prstGeom prst="rect">
              <a:avLst/>
            </a:prstGeom>
            <a:noFill/>
          </p:spPr>
          <p:txBody>
            <a:bodyPr wrap="square" rtlCol="0">
              <a:spAutoFit/>
            </a:bodyPr>
            <a:lstStyle/>
            <a:p>
              <a:pPr>
                <a:lnSpc>
                  <a:spcPct val="120000"/>
                </a:lnSpc>
              </a:pPr>
              <a:r>
                <a:rPr lang="en-US" sz="2700" b="1" dirty="0">
                  <a:gradFill>
                    <a:gsLst>
                      <a:gs pos="50000">
                        <a:schemeClr val="accent2"/>
                      </a:gs>
                      <a:gs pos="0">
                        <a:schemeClr val="accent1"/>
                      </a:gs>
                      <a:gs pos="100000">
                        <a:schemeClr val="accent3"/>
                      </a:gs>
                    </a:gsLst>
                    <a:lin ang="5400000" scaled="1"/>
                  </a:gradFill>
                  <a:cs typeface="+mn-ea"/>
                  <a:sym typeface="+mn-lt"/>
                </a:rPr>
                <a:t>40000000</a:t>
              </a:r>
            </a:p>
          </p:txBody>
        </p:sp>
        <p:sp>
          <p:nvSpPr>
            <p:cNvPr id="18" name="Text Placeholder 2"/>
            <p:cNvSpPr txBox="1"/>
            <p:nvPr/>
          </p:nvSpPr>
          <p:spPr>
            <a:xfrm>
              <a:off x="5915710" y="226707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sp>
          <p:nvSpPr>
            <p:cNvPr id="19" name="Text Placeholder 2"/>
            <p:cNvSpPr txBox="1"/>
            <p:nvPr/>
          </p:nvSpPr>
          <p:spPr>
            <a:xfrm>
              <a:off x="5915710" y="368733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grpSp>
      <p:grpSp>
        <p:nvGrpSpPr>
          <p:cNvPr id="2" name="组合 1"/>
          <p:cNvGrpSpPr/>
          <p:nvPr/>
        </p:nvGrpSpPr>
        <p:grpSpPr>
          <a:xfrm>
            <a:off x="441241" y="1333500"/>
            <a:ext cx="3010583" cy="2944419"/>
            <a:chOff x="441241" y="1333500"/>
            <a:chExt cx="3010583" cy="2944419"/>
          </a:xfrm>
        </p:grpSpPr>
        <p:grpSp>
          <p:nvGrpSpPr>
            <p:cNvPr id="15" name="组合 14"/>
            <p:cNvGrpSpPr/>
            <p:nvPr/>
          </p:nvGrpSpPr>
          <p:grpSpPr>
            <a:xfrm>
              <a:off x="560027" y="3362787"/>
              <a:ext cx="2711617" cy="915132"/>
              <a:chOff x="5560785" y="1795547"/>
              <a:chExt cx="3615489" cy="1220176"/>
            </a:xfrm>
          </p:grpSpPr>
          <p:sp>
            <p:nvSpPr>
              <p:cNvPr id="16" name="Text Placeholder 7"/>
              <p:cNvSpPr txBox="1"/>
              <p:nvPr/>
            </p:nvSpPr>
            <p:spPr>
              <a:xfrm>
                <a:off x="5560785" y="1795547"/>
                <a:ext cx="2095630" cy="338359"/>
              </a:xfrm>
              <a:prstGeom prst="rect">
                <a:avLst/>
              </a:prstGeom>
            </p:spPr>
            <p:txBody>
              <a:bodyPr vert="horz" lIns="0" tIns="77913" rIns="0" bIns="77913"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b="0" dirty="0">
                    <a:gradFill>
                      <a:gsLst>
                        <a:gs pos="50000">
                          <a:schemeClr val="accent2"/>
                        </a:gs>
                        <a:gs pos="0">
                          <a:schemeClr val="accent1"/>
                        </a:gs>
                        <a:gs pos="100000">
                          <a:schemeClr val="accent3"/>
                        </a:gs>
                      </a:gsLst>
                      <a:lin ang="5400000" scaled="1"/>
                    </a:gradFill>
                    <a:latin typeface="+mn-lt"/>
                    <a:cs typeface="+mn-ea"/>
                    <a:sym typeface="+mn-lt"/>
                  </a:rPr>
                  <a:t>点击添加标题</a:t>
                </a:r>
                <a:endParaRPr lang="es-ES_tradnl" sz="1200" b="0" dirty="0">
                  <a:gradFill>
                    <a:gsLst>
                      <a:gs pos="50000">
                        <a:schemeClr val="accent2"/>
                      </a:gs>
                      <a:gs pos="0">
                        <a:schemeClr val="accent1"/>
                      </a:gs>
                      <a:gs pos="100000">
                        <a:schemeClr val="accent3"/>
                      </a:gs>
                    </a:gsLst>
                    <a:lin ang="5400000" scaled="1"/>
                  </a:gradFill>
                  <a:latin typeface="+mn-lt"/>
                  <a:cs typeface="+mn-ea"/>
                  <a:sym typeface="+mn-lt"/>
                </a:endParaRPr>
              </a:p>
            </p:txBody>
          </p:sp>
          <p:sp>
            <p:nvSpPr>
              <p:cNvPr id="17" name="Text Placeholder 2"/>
              <p:cNvSpPr txBox="1"/>
              <p:nvPr/>
            </p:nvSpPr>
            <p:spPr>
              <a:xfrm>
                <a:off x="5560785" y="2208244"/>
                <a:ext cx="3615489" cy="80747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grpSp>
        <p:graphicFrame>
          <p:nvGraphicFramePr>
            <p:cNvPr id="20" name="Chart 1"/>
            <p:cNvGraphicFramePr/>
            <p:nvPr/>
          </p:nvGraphicFramePr>
          <p:xfrm>
            <a:off x="441241" y="1333500"/>
            <a:ext cx="3010583" cy="1751293"/>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未来目标</a:t>
            </a: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融资计划</a:t>
            </a: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107504" y="1491630"/>
            <a:ext cx="4026315" cy="2684615"/>
            <a:chOff x="107504" y="1491630"/>
            <a:chExt cx="4026315" cy="2684615"/>
          </a:xfrm>
        </p:grpSpPr>
        <p:graphicFrame>
          <p:nvGraphicFramePr>
            <p:cNvPr id="83" name="图表 82"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07504" y="1491630"/>
            <a:ext cx="4026315" cy="2684615"/>
          </p:xfrm>
          <a:graphic>
            <a:graphicData uri="http://schemas.openxmlformats.org/drawingml/2006/chart">
              <c:chart xmlns:c="http://schemas.openxmlformats.org/drawingml/2006/chart" xmlns:r="http://schemas.openxmlformats.org/officeDocument/2006/relationships" r:id="rId3"/>
            </a:graphicData>
          </a:graphic>
        </p:graphicFrame>
        <p:sp>
          <p:nvSpPr>
            <p:cNvPr id="84"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1187624" y="1950439"/>
              <a:ext cx="1045732" cy="76309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lnSpc>
                  <a:spcPct val="120000"/>
                </a:lnSpc>
                <a:spcBef>
                  <a:spcPct val="0"/>
                </a:spcBef>
                <a:spcAft>
                  <a:spcPct val="0"/>
                </a:spcAft>
              </a:pPr>
              <a:r>
                <a:rPr lang="en-US" altLang="zh-CN" sz="4000" b="1" dirty="0">
                  <a:solidFill>
                    <a:schemeClr val="bg1"/>
                  </a:solidFill>
                  <a:latin typeface="+mn-lt"/>
                  <a:ea typeface="+mn-ea"/>
                  <a:cs typeface="+mn-ea"/>
                  <a:sym typeface="+mn-lt"/>
                </a:rPr>
                <a:t>20</a:t>
              </a:r>
              <a:r>
                <a:rPr lang="en-US" altLang="zh-CN" sz="1800" b="1" dirty="0">
                  <a:solidFill>
                    <a:schemeClr val="bg1"/>
                  </a:solidFill>
                  <a:latin typeface="+mn-lt"/>
                  <a:ea typeface="+mn-ea"/>
                  <a:cs typeface="+mn-ea"/>
                  <a:sym typeface="+mn-lt"/>
                </a:rPr>
                <a:t>%</a:t>
              </a:r>
              <a:endParaRPr lang="en-US" altLang="zh-CN" sz="900" b="1" dirty="0">
                <a:solidFill>
                  <a:schemeClr val="bg1"/>
                </a:solidFill>
                <a:latin typeface="+mn-lt"/>
                <a:ea typeface="+mn-ea"/>
                <a:cs typeface="+mn-ea"/>
                <a:sym typeface="+mn-lt"/>
              </a:endParaRPr>
            </a:p>
          </p:txBody>
        </p:sp>
      </p:grpSp>
      <p:pic>
        <p:nvPicPr>
          <p:cNvPr id="85" name="table"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PicPr>
            <a:picLocks noGrp="1"/>
          </p:cNvPicPr>
          <p:nvPr/>
        </p:nvPicPr>
        <p:blipFill>
          <a:blip r:embed="rId4"/>
          <a:stretch>
            <a:fillRect/>
          </a:stretch>
        </p:blipFill>
        <p:spPr>
          <a:xfrm>
            <a:off x="3779912" y="2658325"/>
            <a:ext cx="4321436" cy="1858725"/>
          </a:xfrm>
          <a:prstGeom prst="rect">
            <a:avLst/>
          </a:prstGeom>
        </p:spPr>
      </p:pic>
      <p:sp>
        <p:nvSpPr>
          <p:cNvPr id="86" name="矩形 8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721102" y="1869866"/>
            <a:ext cx="4038331" cy="62933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00" dirty="0">
                <a:gradFill>
                  <a:gsLst>
                    <a:gs pos="50000">
                      <a:srgbClr val="F4DEBE"/>
                    </a:gs>
                    <a:gs pos="0">
                      <a:srgbClr val="D9A96A"/>
                    </a:gs>
                    <a:gs pos="100000">
                      <a:srgbClr val="F5E3C9"/>
                    </a:gs>
                  </a:gsLst>
                  <a:lin ang="5400000" scaled="1"/>
                </a:gradFill>
                <a:cs typeface="+mn-ea"/>
                <a:sym typeface="+mn-lt"/>
              </a:rPr>
              <a:t>输入您的详细计划说明输入您的详细计划说明输入您的详细计划说明输入您的详细计划说明</a:t>
            </a:r>
          </a:p>
          <a:p>
            <a:pPr defTabSz="914400">
              <a:lnSpc>
                <a:spcPct val="120000"/>
              </a:lnSpc>
              <a:defRPr/>
            </a:pPr>
            <a:endParaRPr lang="zh-CN" altLang="en-US" sz="1000" dirty="0">
              <a:gradFill>
                <a:gsLst>
                  <a:gs pos="50000">
                    <a:srgbClr val="F4DEBE"/>
                  </a:gs>
                  <a:gs pos="0">
                    <a:srgbClr val="D9A96A"/>
                  </a:gs>
                  <a:gs pos="100000">
                    <a:srgbClr val="F5E3C9"/>
                  </a:gs>
                </a:gsLst>
                <a:lin ang="5400000" scaled="1"/>
              </a:gradFill>
              <a:cs typeface="+mn-ea"/>
              <a:sym typeface="+mn-lt"/>
            </a:endParaRPr>
          </a:p>
        </p:txBody>
      </p:sp>
      <p:sp>
        <p:nvSpPr>
          <p:cNvPr id="87" name="矩形 8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691542" y="1347614"/>
            <a:ext cx="4840898" cy="56489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pPr>
            <a:r>
              <a:rPr lang="zh-CN" altLang="en-US" sz="2800" dirty="0">
                <a:gradFill>
                  <a:gsLst>
                    <a:gs pos="50000">
                      <a:srgbClr val="F4DEBE"/>
                    </a:gs>
                    <a:gs pos="0">
                      <a:srgbClr val="D9A96A"/>
                    </a:gs>
                    <a:gs pos="100000">
                      <a:srgbClr val="F5E3C9"/>
                    </a:gs>
                  </a:gsLst>
                  <a:lin ang="5400000" scaled="1"/>
                </a:gradFill>
                <a:cs typeface="+mn-ea"/>
                <a:sym typeface="+mn-lt"/>
              </a:rPr>
              <a:t>融资</a:t>
            </a:r>
            <a:r>
              <a:rPr lang="en-US" altLang="zh-CN" sz="2800" dirty="0">
                <a:gradFill>
                  <a:gsLst>
                    <a:gs pos="50000">
                      <a:srgbClr val="F4DEBE"/>
                    </a:gs>
                    <a:gs pos="0">
                      <a:srgbClr val="D9A96A"/>
                    </a:gs>
                    <a:gs pos="100000">
                      <a:srgbClr val="F5E3C9"/>
                    </a:gs>
                  </a:gsLst>
                  <a:lin ang="5400000" scaled="1"/>
                </a:gradFill>
                <a:cs typeface="+mn-ea"/>
                <a:sym typeface="+mn-lt"/>
              </a:rPr>
              <a:t>1000</a:t>
            </a:r>
            <a:r>
              <a:rPr lang="zh-CN" altLang="en-US" sz="2800" dirty="0">
                <a:gradFill>
                  <a:gsLst>
                    <a:gs pos="50000">
                      <a:srgbClr val="F4DEBE"/>
                    </a:gs>
                    <a:gs pos="0">
                      <a:srgbClr val="D9A96A"/>
                    </a:gs>
                    <a:gs pos="100000">
                      <a:srgbClr val="F5E3C9"/>
                    </a:gs>
                  </a:gsLst>
                  <a:lin ang="5400000" scaled="1"/>
                </a:gradFill>
                <a:cs typeface="+mn-ea"/>
                <a:sym typeface="+mn-lt"/>
              </a:rPr>
              <a:t>万，出让</a:t>
            </a:r>
            <a:r>
              <a:rPr lang="en-US" altLang="zh-CN" sz="2800" dirty="0">
                <a:gradFill>
                  <a:gsLst>
                    <a:gs pos="50000">
                      <a:srgbClr val="F4DEBE"/>
                    </a:gs>
                    <a:gs pos="0">
                      <a:srgbClr val="D9A96A"/>
                    </a:gs>
                    <a:gs pos="100000">
                      <a:srgbClr val="F5E3C9"/>
                    </a:gs>
                  </a:gsLst>
                  <a:lin ang="5400000" scaled="1"/>
                </a:gradFill>
                <a:cs typeface="+mn-ea"/>
                <a:sym typeface="+mn-lt"/>
              </a:rPr>
              <a:t>20%</a:t>
            </a:r>
            <a:r>
              <a:rPr lang="zh-CN" altLang="en-US" sz="2800" dirty="0">
                <a:gradFill>
                  <a:gsLst>
                    <a:gs pos="50000">
                      <a:srgbClr val="F4DEBE"/>
                    </a:gs>
                    <a:gs pos="0">
                      <a:srgbClr val="D9A96A"/>
                    </a:gs>
                    <a:gs pos="100000">
                      <a:srgbClr val="F5E3C9"/>
                    </a:gs>
                  </a:gsLst>
                  <a:lin ang="5400000" scaled="1"/>
                </a:gradFill>
                <a:cs typeface="+mn-ea"/>
                <a:sym typeface="+mn-lt"/>
              </a:rPr>
              <a:t>股权</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nodeType="withEffect">
                                  <p:stCondLst>
                                    <p:cond delay="30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1+#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70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30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1+#ppt_w/2"/>
                                          </p:val>
                                        </p:tav>
                                        <p:tav tm="100000">
                                          <p:val>
                                            <p:strVal val="#ppt_x"/>
                                          </p:val>
                                        </p:tav>
                                      </p:tavLst>
                                    </p:anim>
                                    <p:anim calcmode="lin" valueType="num">
                                      <p:cBhvr additive="base">
                                        <p:cTn id="21"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财务预测</a:t>
            </a: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498337" y="1347614"/>
            <a:ext cx="4147716" cy="2973278"/>
            <a:chOff x="498337" y="1347614"/>
            <a:chExt cx="4147716" cy="2973278"/>
          </a:xfrm>
        </p:grpSpPr>
        <p:graphicFrame>
          <p:nvGraphicFramePr>
            <p:cNvPr id="24" name="Chart 1"/>
            <p:cNvGraphicFramePr/>
            <p:nvPr/>
          </p:nvGraphicFramePr>
          <p:xfrm>
            <a:off x="498337" y="1347614"/>
            <a:ext cx="4147716" cy="2412777"/>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4"/>
            <p:cNvGrpSpPr/>
            <p:nvPr/>
          </p:nvGrpSpPr>
          <p:grpSpPr>
            <a:xfrm>
              <a:off x="1301006" y="4026062"/>
              <a:ext cx="731260" cy="294824"/>
              <a:chOff x="8335317" y="3564894"/>
              <a:chExt cx="1066775" cy="430096"/>
            </a:xfrm>
          </p:grpSpPr>
          <p:sp>
            <p:nvSpPr>
              <p:cNvPr id="32" name="TextBox 13"/>
              <p:cNvSpPr txBox="1"/>
              <p:nvPr/>
            </p:nvSpPr>
            <p:spPr>
              <a:xfrm>
                <a:off x="8335317" y="3564894"/>
                <a:ext cx="942879" cy="4300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50000">
                          <a:srgbClr val="F4DEBE"/>
                        </a:gs>
                        <a:gs pos="0">
                          <a:srgbClr val="D9A96A"/>
                        </a:gs>
                        <a:gs pos="100000">
                          <a:srgbClr val="F5E3C9"/>
                        </a:gs>
                      </a:gsLst>
                      <a:lin ang="5400000" scaled="1"/>
                    </a:gradFill>
                    <a:cs typeface="+mn-ea"/>
                    <a:sym typeface="+mn-lt"/>
                  </a:rPr>
                  <a:t>类型一</a:t>
                </a:r>
                <a:endParaRPr lang="en-US" sz="1200" dirty="0">
                  <a:gradFill>
                    <a:gsLst>
                      <a:gs pos="50000">
                        <a:srgbClr val="F4DEBE"/>
                      </a:gs>
                      <a:gs pos="0">
                        <a:srgbClr val="D9A96A"/>
                      </a:gs>
                      <a:gs pos="100000">
                        <a:srgbClr val="F5E3C9"/>
                      </a:gs>
                    </a:gsLst>
                    <a:lin ang="5400000" scaled="1"/>
                  </a:gradFill>
                  <a:cs typeface="+mn-ea"/>
                  <a:sym typeface="+mn-lt"/>
                </a:endParaRPr>
              </a:p>
            </p:txBody>
          </p:sp>
          <p:sp>
            <p:nvSpPr>
              <p:cNvPr id="33" name="Flowchart: Data 15"/>
              <p:cNvSpPr/>
              <p:nvPr/>
            </p:nvSpPr>
            <p:spPr>
              <a:xfrm>
                <a:off x="9059207" y="3655842"/>
                <a:ext cx="342885" cy="95103"/>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grpSp>
        <p:grpSp>
          <p:nvGrpSpPr>
            <p:cNvPr id="26" name="Group 5"/>
            <p:cNvGrpSpPr/>
            <p:nvPr/>
          </p:nvGrpSpPr>
          <p:grpSpPr>
            <a:xfrm>
              <a:off x="2874296" y="4026068"/>
              <a:ext cx="681115" cy="294824"/>
              <a:chOff x="8408469" y="3891336"/>
              <a:chExt cx="993623" cy="430095"/>
            </a:xfrm>
          </p:grpSpPr>
          <p:sp>
            <p:nvSpPr>
              <p:cNvPr id="30" name="Flowchart: Data 8"/>
              <p:cNvSpPr/>
              <p:nvPr/>
            </p:nvSpPr>
            <p:spPr>
              <a:xfrm>
                <a:off x="9059207" y="3983385"/>
                <a:ext cx="342885" cy="95103"/>
              </a:xfrm>
              <a:prstGeom prst="rect">
                <a:avLst/>
              </a:prstGeom>
              <a:gradFill>
                <a:gsLst>
                  <a:gs pos="50000">
                    <a:srgbClr val="F4DEBE"/>
                  </a:gs>
                  <a:gs pos="0">
                    <a:srgbClr val="D9A96A"/>
                  </a:gs>
                  <a:gs pos="100000">
                    <a:srgbClr val="F5E3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sp>
            <p:nvSpPr>
              <p:cNvPr id="31" name="TextBox 7"/>
              <p:cNvSpPr txBox="1"/>
              <p:nvPr/>
            </p:nvSpPr>
            <p:spPr>
              <a:xfrm>
                <a:off x="8408469" y="3891336"/>
                <a:ext cx="942879" cy="4300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50000">
                          <a:srgbClr val="F4DEBE"/>
                        </a:gs>
                        <a:gs pos="0">
                          <a:srgbClr val="D9A96A"/>
                        </a:gs>
                        <a:gs pos="100000">
                          <a:srgbClr val="F5E3C9"/>
                        </a:gs>
                      </a:gsLst>
                      <a:lin ang="5400000" scaled="1"/>
                    </a:gradFill>
                    <a:cs typeface="+mn-ea"/>
                    <a:sym typeface="+mn-lt"/>
                  </a:rPr>
                  <a:t>类型二</a:t>
                </a:r>
                <a:endParaRPr lang="en-US" sz="1200" dirty="0">
                  <a:gradFill>
                    <a:gsLst>
                      <a:gs pos="50000">
                        <a:srgbClr val="F4DEBE"/>
                      </a:gs>
                      <a:gs pos="0">
                        <a:srgbClr val="D9A96A"/>
                      </a:gs>
                      <a:gs pos="100000">
                        <a:srgbClr val="F5E3C9"/>
                      </a:gs>
                    </a:gsLst>
                    <a:lin ang="5400000" scaled="1"/>
                  </a:gradFill>
                  <a:cs typeface="+mn-ea"/>
                  <a:sym typeface="+mn-lt"/>
                </a:endParaRPr>
              </a:p>
            </p:txBody>
          </p:sp>
        </p:grpSp>
      </p:grpSp>
      <p:grpSp>
        <p:nvGrpSpPr>
          <p:cNvPr id="3" name="组合 2"/>
          <p:cNvGrpSpPr/>
          <p:nvPr/>
        </p:nvGrpSpPr>
        <p:grpSpPr>
          <a:xfrm>
            <a:off x="4878072" y="1464152"/>
            <a:ext cx="3603681" cy="2770665"/>
            <a:chOff x="4878072" y="1464152"/>
            <a:chExt cx="3603681" cy="2770665"/>
          </a:xfrm>
        </p:grpSpPr>
        <p:sp>
          <p:nvSpPr>
            <p:cNvPr id="28" name="Text Placeholder 7"/>
            <p:cNvSpPr txBox="1"/>
            <p:nvPr/>
          </p:nvSpPr>
          <p:spPr>
            <a:xfrm>
              <a:off x="4878072" y="1464152"/>
              <a:ext cx="3150312" cy="531534"/>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000" b="0" dirty="0">
                  <a:gradFill>
                    <a:gsLst>
                      <a:gs pos="50000">
                        <a:srgbClr val="F4DEBE"/>
                      </a:gs>
                      <a:gs pos="0">
                        <a:srgbClr val="D9A96A"/>
                      </a:gs>
                      <a:gs pos="100000">
                        <a:srgbClr val="F5E3C9"/>
                      </a:gs>
                    </a:gsLst>
                    <a:lin ang="5400000" scaled="1"/>
                  </a:gradFill>
                  <a:latin typeface="+mn-lt"/>
                  <a:cs typeface="+mn-ea"/>
                  <a:sym typeface="+mn-lt"/>
                </a:rPr>
                <a:t>点击添加标题</a:t>
              </a:r>
              <a:endParaRPr lang="es-ES_tradnl" sz="2000" b="0" dirty="0">
                <a:gradFill>
                  <a:gsLst>
                    <a:gs pos="50000">
                      <a:srgbClr val="F4DEBE"/>
                    </a:gs>
                    <a:gs pos="0">
                      <a:srgbClr val="D9A96A"/>
                    </a:gs>
                    <a:gs pos="100000">
                      <a:srgbClr val="F5E3C9"/>
                    </a:gs>
                  </a:gsLst>
                  <a:lin ang="5400000" scaled="1"/>
                </a:gradFill>
                <a:latin typeface="+mn-lt"/>
                <a:cs typeface="+mn-ea"/>
                <a:sym typeface="+mn-lt"/>
              </a:endParaRPr>
            </a:p>
          </p:txBody>
        </p:sp>
        <p:sp>
          <p:nvSpPr>
            <p:cNvPr id="29" name="Text Placeholder 2"/>
            <p:cNvSpPr txBox="1"/>
            <p:nvPr/>
          </p:nvSpPr>
          <p:spPr>
            <a:xfrm>
              <a:off x="4878072" y="2139702"/>
              <a:ext cx="3603681" cy="209511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latin typeface="+mn-lt"/>
                <a:cs typeface="+mn-ea"/>
                <a:sym typeface="+mn-lt"/>
              </a:endParaRPr>
            </a:p>
            <a:p>
              <a:endParaRPr lang="en-US" sz="1050" dirty="0">
                <a:gradFill>
                  <a:gsLst>
                    <a:gs pos="50000">
                      <a:srgbClr val="F4DEBE"/>
                    </a:gs>
                    <a:gs pos="0">
                      <a:srgbClr val="D9A96A"/>
                    </a:gs>
                    <a:gs pos="100000">
                      <a:srgbClr val="F5E3C9"/>
                    </a:gs>
                  </a:gsLst>
                  <a:lin ang="5400000" scaled="1"/>
                </a:gradFill>
                <a:latin typeface="+mn-lt"/>
                <a:cs typeface="+mn-ea"/>
                <a:sym typeface="+mn-lt"/>
              </a:endParaRPr>
            </a:p>
            <a:p>
              <a:r>
                <a:rPr lang="zh-CN" altLang="en-US" sz="1000" dirty="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a:t>
              </a:r>
              <a:endParaRPr lang="en-US" sz="1000" dirty="0">
                <a:gradFill>
                  <a:gsLst>
                    <a:gs pos="50000">
                      <a:srgbClr val="F4DEBE"/>
                    </a:gs>
                    <a:gs pos="0">
                      <a:srgbClr val="D9A96A"/>
                    </a:gs>
                    <a:gs pos="100000">
                      <a:srgbClr val="F5E3C9"/>
                    </a:gs>
                  </a:gsLst>
                  <a:lin ang="5400000" scaled="1"/>
                </a:gradFill>
                <a:latin typeface="+mn-lt"/>
                <a:cs typeface="+mn-ea"/>
                <a:sym typeface="+mn-lt"/>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1400"/>
                                        <p:tgtEl>
                                          <p:spTgt spid="2"/>
                                        </p:tgtEl>
                                      </p:cBhvr>
                                    </p:animEffect>
                                  </p:childTnLst>
                                </p:cTn>
                              </p:par>
                              <p:par>
                                <p:cTn id="8" presetID="2" presetClass="entr" presetSubtype="2" fill="hold" nodeType="withEffect">
                                  <p:stCondLst>
                                    <p:cond delay="14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融资需求</a:t>
            </a: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75" name="任意多边形 18"/>
          <p:cNvSpPr>
            <a:spLocks noChangeArrowheads="1"/>
          </p:cNvSpPr>
          <p:nvPr/>
        </p:nvSpPr>
        <p:spPr bwMode="auto">
          <a:xfrm rot="1877475">
            <a:off x="3717133" y="1128851"/>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76" name="文本框 19"/>
          <p:cNvSpPr>
            <a:spLocks noChangeArrowheads="1"/>
          </p:cNvSpPr>
          <p:nvPr/>
        </p:nvSpPr>
        <p:spPr bwMode="auto">
          <a:xfrm>
            <a:off x="3940794" y="1633712"/>
            <a:ext cx="1075706" cy="6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algn="ctr" defTabSz="681990">
              <a:lnSpc>
                <a:spcPct val="120000"/>
              </a:lnSpc>
            </a:pPr>
            <a:r>
              <a:rPr lang="en-US" altLang="zh-CN" sz="33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p>
        </p:txBody>
      </p:sp>
      <p:sp>
        <p:nvSpPr>
          <p:cNvPr id="77" name="任意多边形 12"/>
          <p:cNvSpPr>
            <a:spLocks noChangeArrowheads="1"/>
          </p:cNvSpPr>
          <p:nvPr/>
        </p:nvSpPr>
        <p:spPr bwMode="auto">
          <a:xfrm rot="2083007">
            <a:off x="4972054" y="2177654"/>
            <a:ext cx="1171575" cy="117038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78" name="文本框 20"/>
          <p:cNvSpPr>
            <a:spLocks noChangeArrowheads="1"/>
          </p:cNvSpPr>
          <p:nvPr/>
        </p:nvSpPr>
        <p:spPr bwMode="auto">
          <a:xfrm>
            <a:off x="5067168" y="2520555"/>
            <a:ext cx="969909" cy="53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algn="ctr" defTabSz="681990">
              <a:lnSpc>
                <a:spcPct val="120000"/>
              </a:lnSpc>
            </a:pPr>
            <a:r>
              <a:rPr lang="en-US" altLang="zh-CN" sz="28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p>
        </p:txBody>
      </p:sp>
      <p:sp>
        <p:nvSpPr>
          <p:cNvPr id="79" name="任意多边形 15"/>
          <p:cNvSpPr>
            <a:spLocks noChangeArrowheads="1"/>
          </p:cNvSpPr>
          <p:nvPr/>
        </p:nvSpPr>
        <p:spPr bwMode="auto">
          <a:xfrm rot="2535249">
            <a:off x="3802857" y="2958705"/>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80" name="文本框 21"/>
          <p:cNvSpPr>
            <a:spLocks noChangeArrowheads="1"/>
          </p:cNvSpPr>
          <p:nvPr/>
        </p:nvSpPr>
        <p:spPr bwMode="auto">
          <a:xfrm>
            <a:off x="3918334" y="3501851"/>
            <a:ext cx="1316483" cy="60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08" tIns="34284" rIns="68308" bIns="34284">
            <a:spAutoFit/>
          </a:bodyPr>
          <a:lstStyle/>
          <a:p>
            <a:pPr algn="ctr" defTabSz="681990">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p>
        </p:txBody>
      </p:sp>
      <p:sp>
        <p:nvSpPr>
          <p:cNvPr id="81" name="Rectangle 164"/>
          <p:cNvSpPr/>
          <p:nvPr/>
        </p:nvSpPr>
        <p:spPr>
          <a:xfrm>
            <a:off x="6274748" y="2246558"/>
            <a:ext cx="2619118" cy="659668"/>
          </a:xfrm>
          <a:prstGeom prst="rect">
            <a:avLst/>
          </a:prstGeom>
        </p:spPr>
        <p:txBody>
          <a:bodyPr wrap="square">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
        <p:nvSpPr>
          <p:cNvPr id="82" name="Rectangle 164"/>
          <p:cNvSpPr/>
          <p:nvPr/>
        </p:nvSpPr>
        <p:spPr>
          <a:xfrm>
            <a:off x="955087" y="1491295"/>
            <a:ext cx="2619118" cy="659668"/>
          </a:xfrm>
          <a:prstGeom prst="rect">
            <a:avLst/>
          </a:prstGeom>
        </p:spPr>
        <p:txBody>
          <a:bodyPr wrap="square">
            <a:spAutoFit/>
          </a:bodyPr>
          <a:lstStyle/>
          <a:p>
            <a:pPr algn="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gn="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
        <p:nvSpPr>
          <p:cNvPr id="83" name="Rectangle 164"/>
          <p:cNvSpPr/>
          <p:nvPr/>
        </p:nvSpPr>
        <p:spPr>
          <a:xfrm>
            <a:off x="912258" y="3501852"/>
            <a:ext cx="2619118" cy="659668"/>
          </a:xfrm>
          <a:prstGeom prst="rect">
            <a:avLst/>
          </a:prstGeom>
        </p:spPr>
        <p:txBody>
          <a:bodyPr wrap="square">
            <a:spAutoFit/>
          </a:bodyPr>
          <a:lstStyle/>
          <a:p>
            <a:pPr algn="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gn="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2" presetClass="entr" presetSubtype="8" fill="hold" grpId="0" nodeType="withEffect">
                                  <p:stCondLst>
                                    <p:cond delay="50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0-#ppt_w/2"/>
                                          </p:val>
                                        </p:tav>
                                        <p:tav tm="100000">
                                          <p:val>
                                            <p:strVal val="#ppt_x"/>
                                          </p:val>
                                        </p:tav>
                                      </p:tavLst>
                                    </p:anim>
                                    <p:anim calcmode="lin" valueType="num">
                                      <p:cBhvr additive="base">
                                        <p:cTn id="38" dur="500" fill="hold"/>
                                        <p:tgtEl>
                                          <p:spTgt spid="8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90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1+#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animBg="1"/>
      <p:bldP spid="78" grpId="0"/>
      <p:bldP spid="79" grpId="0" animBg="1"/>
      <p:bldP spid="80" grpId="0"/>
      <p:bldP spid="81" grpId="0"/>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234347"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项目背景介绍</a:t>
            </a:r>
          </a:p>
        </p:txBody>
      </p:sp>
      <p:sp>
        <p:nvSpPr>
          <p:cNvPr id="24" name="Rectangle 380"/>
          <p:cNvSpPr/>
          <p:nvPr/>
        </p:nvSpPr>
        <p:spPr>
          <a:xfrm>
            <a:off x="4312471" y="2467367"/>
            <a:ext cx="1152128"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产业背景</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产业概况</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项目成员</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01</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152128"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产品定位</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产品亮点</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88000">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14:bounceEnd="88000">
                                          <p:cBhvr additive="base">
                                            <p:cTn id="46" dur="1000" fill="hold"/>
                                            <p:tgtEl>
                                              <p:spTgt spid="94"/>
                                            </p:tgtEl>
                                            <p:attrNameLst>
                                              <p:attrName>ppt_x</p:attrName>
                                            </p:attrNameLst>
                                          </p:cBhvr>
                                          <p:tavLst>
                                            <p:tav tm="0">
                                              <p:val>
                                                <p:strVal val="1+#ppt_w/2"/>
                                              </p:val>
                                            </p:tav>
                                            <p:tav tm="100000">
                                              <p:val>
                                                <p:strVal val="#ppt_x"/>
                                              </p:val>
                                            </p:tav>
                                          </p:tavLst>
                                        </p:anim>
                                        <p:anim calcmode="lin" valueType="num" p14:bounceEnd="88000">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cBhvr additive="base">
                                            <p:cTn id="46" dur="1000" fill="hold"/>
                                            <p:tgtEl>
                                              <p:spTgt spid="94"/>
                                            </p:tgtEl>
                                            <p:attrNameLst>
                                              <p:attrName>ppt_x</p:attrName>
                                            </p:attrNameLst>
                                          </p:cBhvr>
                                          <p:tavLst>
                                            <p:tav tm="0">
                                              <p:val>
                                                <p:strVal val="1+#ppt_w/2"/>
                                              </p:val>
                                            </p:tav>
                                            <p:tav tm="100000">
                                              <p:val>
                                                <p:strVal val="#ppt_x"/>
                                              </p:val>
                                            </p:tav>
                                          </p:tavLst>
                                        </p:anim>
                                        <p:anim calcmode="lin" valueType="num">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noChangeAspect="1"/>
          </p:cNvGrpSpPr>
          <p:nvPr/>
        </p:nvGrpSpPr>
        <p:grpSpPr>
          <a:xfrm>
            <a:off x="330509" y="296654"/>
            <a:ext cx="561600" cy="561600"/>
            <a:chOff x="7264554" y="1705076"/>
            <a:chExt cx="855498" cy="855498"/>
          </a:xfrm>
        </p:grpSpPr>
        <p:sp>
          <p:nvSpPr>
            <p:cNvPr id="18" name="圆角矩形 17"/>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19" name="组合 18"/>
            <p:cNvGrpSpPr>
              <a:grpSpLocks noChangeAspect="1"/>
            </p:cNvGrpSpPr>
            <p:nvPr/>
          </p:nvGrpSpPr>
          <p:grpSpPr>
            <a:xfrm>
              <a:off x="7406786" y="1867067"/>
              <a:ext cx="555777" cy="536716"/>
              <a:chOff x="7493000" y="1820863"/>
              <a:chExt cx="233363" cy="225425"/>
            </a:xfrm>
            <a:noFill/>
          </p:grpSpPr>
          <p:sp>
            <p:nvSpPr>
              <p:cNvPr id="20"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1"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2"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3"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4"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8"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31"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资金用途</a:t>
            </a:r>
          </a:p>
        </p:txBody>
      </p:sp>
      <p:sp>
        <p:nvSpPr>
          <p:cNvPr id="32"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572795" y="1280295"/>
            <a:ext cx="7792404" cy="3323336"/>
            <a:chOff x="572795" y="1280295"/>
            <a:chExt cx="7792404" cy="3323336"/>
          </a:xfrm>
        </p:grpSpPr>
        <p:grpSp>
          <p:nvGrpSpPr>
            <p:cNvPr id="29" name="组合 28"/>
            <p:cNvGrpSpPr/>
            <p:nvPr/>
          </p:nvGrpSpPr>
          <p:grpSpPr>
            <a:xfrm>
              <a:off x="6914932" y="3240062"/>
              <a:ext cx="468576" cy="472513"/>
              <a:chOff x="5715953" y="4268070"/>
              <a:chExt cx="566738" cy="571500"/>
            </a:xfrm>
            <a:solidFill>
              <a:schemeClr val="accent1"/>
            </a:solidFill>
          </p:grpSpPr>
          <p:sp>
            <p:nvSpPr>
              <p:cNvPr id="30" name="Freeform 13"/>
              <p:cNvSpPr>
                <a:spLocks noEditPoints="1"/>
              </p:cNvSpPr>
              <p:nvPr/>
            </p:nvSpPr>
            <p:spPr bwMode="auto">
              <a:xfrm>
                <a:off x="5715953" y="4325220"/>
                <a:ext cx="511175" cy="514350"/>
              </a:xfrm>
              <a:custGeom>
                <a:avLst/>
                <a:gdLst>
                  <a:gd name="T0" fmla="*/ 129 w 259"/>
                  <a:gd name="T1" fmla="*/ 260 h 260"/>
                  <a:gd name="T2" fmla="*/ 259 w 259"/>
                  <a:gd name="T3" fmla="*/ 130 h 260"/>
                  <a:gd name="T4" fmla="*/ 243 w 259"/>
                  <a:gd name="T5" fmla="*/ 69 h 260"/>
                  <a:gd name="T6" fmla="*/ 240 w 259"/>
                  <a:gd name="T7" fmla="*/ 69 h 260"/>
                  <a:gd name="T8" fmla="*/ 238 w 259"/>
                  <a:gd name="T9" fmla="*/ 69 h 260"/>
                  <a:gd name="T10" fmla="*/ 222 w 259"/>
                  <a:gd name="T11" fmla="*/ 68 h 260"/>
                  <a:gd name="T12" fmla="*/ 210 w 259"/>
                  <a:gd name="T13" fmla="*/ 80 h 260"/>
                  <a:gd name="T14" fmla="*/ 224 w 259"/>
                  <a:gd name="T15" fmla="*/ 130 h 260"/>
                  <a:gd name="T16" fmla="*/ 129 w 259"/>
                  <a:gd name="T17" fmla="*/ 225 h 260"/>
                  <a:gd name="T18" fmla="*/ 34 w 259"/>
                  <a:gd name="T19" fmla="*/ 130 h 260"/>
                  <a:gd name="T20" fmla="*/ 129 w 259"/>
                  <a:gd name="T21" fmla="*/ 35 h 260"/>
                  <a:gd name="T22" fmla="*/ 179 w 259"/>
                  <a:gd name="T23" fmla="*/ 49 h 260"/>
                  <a:gd name="T24" fmla="*/ 190 w 259"/>
                  <a:gd name="T25" fmla="*/ 38 h 260"/>
                  <a:gd name="T26" fmla="*/ 189 w 259"/>
                  <a:gd name="T27" fmla="*/ 19 h 260"/>
                  <a:gd name="T28" fmla="*/ 189 w 259"/>
                  <a:gd name="T29" fmla="*/ 15 h 260"/>
                  <a:gd name="T30" fmla="*/ 129 w 259"/>
                  <a:gd name="T31" fmla="*/ 0 h 260"/>
                  <a:gd name="T32" fmla="*/ 0 w 259"/>
                  <a:gd name="T33" fmla="*/ 130 h 260"/>
                  <a:gd name="T34" fmla="*/ 129 w 259"/>
                  <a:gd name="T35" fmla="*/ 260 h 260"/>
                  <a:gd name="T36" fmla="*/ 129 w 259"/>
                  <a:gd name="T37" fmla="*/ 260 h 260"/>
                  <a:gd name="T38" fmla="*/ 129 w 259"/>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260">
                    <a:moveTo>
                      <a:pt x="129" y="260"/>
                    </a:moveTo>
                    <a:cubicBezTo>
                      <a:pt x="201" y="260"/>
                      <a:pt x="259" y="202"/>
                      <a:pt x="259" y="130"/>
                    </a:cubicBezTo>
                    <a:cubicBezTo>
                      <a:pt x="259" y="108"/>
                      <a:pt x="253" y="87"/>
                      <a:pt x="243" y="69"/>
                    </a:cubicBezTo>
                    <a:cubicBezTo>
                      <a:pt x="242" y="69"/>
                      <a:pt x="241" y="69"/>
                      <a:pt x="240" y="69"/>
                    </a:cubicBezTo>
                    <a:cubicBezTo>
                      <a:pt x="240" y="69"/>
                      <a:pt x="239" y="69"/>
                      <a:pt x="238" y="69"/>
                    </a:cubicBezTo>
                    <a:cubicBezTo>
                      <a:pt x="222" y="68"/>
                      <a:pt x="222" y="68"/>
                      <a:pt x="222" y="68"/>
                    </a:cubicBezTo>
                    <a:cubicBezTo>
                      <a:pt x="210" y="80"/>
                      <a:pt x="210" y="80"/>
                      <a:pt x="210" y="80"/>
                    </a:cubicBezTo>
                    <a:cubicBezTo>
                      <a:pt x="219" y="94"/>
                      <a:pt x="224" y="112"/>
                      <a:pt x="224" y="130"/>
                    </a:cubicBezTo>
                    <a:cubicBezTo>
                      <a:pt x="224" y="183"/>
                      <a:pt x="182" y="225"/>
                      <a:pt x="129" y="225"/>
                    </a:cubicBezTo>
                    <a:cubicBezTo>
                      <a:pt x="77" y="225"/>
                      <a:pt x="34" y="183"/>
                      <a:pt x="34" y="130"/>
                    </a:cubicBezTo>
                    <a:cubicBezTo>
                      <a:pt x="34" y="77"/>
                      <a:pt x="76" y="35"/>
                      <a:pt x="129" y="35"/>
                    </a:cubicBezTo>
                    <a:cubicBezTo>
                      <a:pt x="147" y="35"/>
                      <a:pt x="165" y="40"/>
                      <a:pt x="179" y="49"/>
                    </a:cubicBezTo>
                    <a:cubicBezTo>
                      <a:pt x="190" y="38"/>
                      <a:pt x="190" y="38"/>
                      <a:pt x="190" y="38"/>
                    </a:cubicBezTo>
                    <a:cubicBezTo>
                      <a:pt x="189" y="19"/>
                      <a:pt x="189" y="19"/>
                      <a:pt x="189" y="19"/>
                    </a:cubicBezTo>
                    <a:cubicBezTo>
                      <a:pt x="188" y="18"/>
                      <a:pt x="188" y="16"/>
                      <a:pt x="189" y="15"/>
                    </a:cubicBezTo>
                    <a:cubicBezTo>
                      <a:pt x="171" y="6"/>
                      <a:pt x="151" y="0"/>
                      <a:pt x="129" y="0"/>
                    </a:cubicBezTo>
                    <a:cubicBezTo>
                      <a:pt x="58" y="0"/>
                      <a:pt x="0" y="58"/>
                      <a:pt x="0" y="130"/>
                    </a:cubicBezTo>
                    <a:cubicBezTo>
                      <a:pt x="0" y="202"/>
                      <a:pt x="58" y="260"/>
                      <a:pt x="129" y="260"/>
                    </a:cubicBezTo>
                    <a:close/>
                    <a:moveTo>
                      <a:pt x="129" y="260"/>
                    </a:moveTo>
                    <a:cubicBezTo>
                      <a:pt x="129" y="260"/>
                      <a:pt x="129" y="260"/>
                      <a:pt x="129"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3" name="Freeform 14"/>
              <p:cNvSpPr>
                <a:spLocks noEditPoints="1"/>
              </p:cNvSpPr>
              <p:nvPr/>
            </p:nvSpPr>
            <p:spPr bwMode="auto">
              <a:xfrm>
                <a:off x="5844540" y="4455395"/>
                <a:ext cx="252413" cy="254000"/>
              </a:xfrm>
              <a:custGeom>
                <a:avLst/>
                <a:gdLst>
                  <a:gd name="T0" fmla="*/ 64 w 128"/>
                  <a:gd name="T1" fmla="*/ 31 h 128"/>
                  <a:gd name="T2" fmla="*/ 67 w 128"/>
                  <a:gd name="T3" fmla="*/ 31 h 128"/>
                  <a:gd name="T4" fmla="*/ 91 w 128"/>
                  <a:gd name="T5" fmla="*/ 7 h 128"/>
                  <a:gd name="T6" fmla="*/ 91 w 128"/>
                  <a:gd name="T7" fmla="*/ 6 h 128"/>
                  <a:gd name="T8" fmla="*/ 64 w 128"/>
                  <a:gd name="T9" fmla="*/ 0 h 128"/>
                  <a:gd name="T10" fmla="*/ 0 w 128"/>
                  <a:gd name="T11" fmla="*/ 64 h 128"/>
                  <a:gd name="T12" fmla="*/ 64 w 128"/>
                  <a:gd name="T13" fmla="*/ 128 h 128"/>
                  <a:gd name="T14" fmla="*/ 128 w 128"/>
                  <a:gd name="T15" fmla="*/ 64 h 128"/>
                  <a:gd name="T16" fmla="*/ 122 w 128"/>
                  <a:gd name="T17" fmla="*/ 37 h 128"/>
                  <a:gd name="T18" fmla="*/ 121 w 128"/>
                  <a:gd name="T19" fmla="*/ 38 h 128"/>
                  <a:gd name="T20" fmla="*/ 97 w 128"/>
                  <a:gd name="T21" fmla="*/ 61 h 128"/>
                  <a:gd name="T22" fmla="*/ 98 w 128"/>
                  <a:gd name="T23" fmla="*/ 64 h 128"/>
                  <a:gd name="T24" fmla="*/ 64 w 128"/>
                  <a:gd name="T25" fmla="*/ 98 h 128"/>
                  <a:gd name="T26" fmla="*/ 31 w 128"/>
                  <a:gd name="T27" fmla="*/ 64 h 128"/>
                  <a:gd name="T28" fmla="*/ 64 w 128"/>
                  <a:gd name="T29" fmla="*/ 31 h 128"/>
                  <a:gd name="T30" fmla="*/ 64 w 128"/>
                  <a:gd name="T31" fmla="*/ 31 h 128"/>
                  <a:gd name="T32" fmla="*/ 64 w 128"/>
                  <a:gd name="T3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64" y="31"/>
                    </a:moveTo>
                    <a:cubicBezTo>
                      <a:pt x="65" y="31"/>
                      <a:pt x="66" y="31"/>
                      <a:pt x="67" y="31"/>
                    </a:cubicBezTo>
                    <a:cubicBezTo>
                      <a:pt x="91" y="7"/>
                      <a:pt x="91" y="7"/>
                      <a:pt x="91" y="7"/>
                    </a:cubicBezTo>
                    <a:cubicBezTo>
                      <a:pt x="91" y="6"/>
                      <a:pt x="91" y="6"/>
                      <a:pt x="91" y="6"/>
                    </a:cubicBezTo>
                    <a:cubicBezTo>
                      <a:pt x="83" y="2"/>
                      <a:pt x="74" y="0"/>
                      <a:pt x="64" y="0"/>
                    </a:cubicBezTo>
                    <a:cubicBezTo>
                      <a:pt x="29" y="0"/>
                      <a:pt x="0" y="29"/>
                      <a:pt x="0" y="64"/>
                    </a:cubicBezTo>
                    <a:cubicBezTo>
                      <a:pt x="0" y="99"/>
                      <a:pt x="29" y="128"/>
                      <a:pt x="64" y="128"/>
                    </a:cubicBezTo>
                    <a:cubicBezTo>
                      <a:pt x="99" y="128"/>
                      <a:pt x="128" y="99"/>
                      <a:pt x="128" y="64"/>
                    </a:cubicBezTo>
                    <a:cubicBezTo>
                      <a:pt x="128" y="54"/>
                      <a:pt x="126" y="45"/>
                      <a:pt x="122" y="37"/>
                    </a:cubicBezTo>
                    <a:cubicBezTo>
                      <a:pt x="121" y="38"/>
                      <a:pt x="121" y="38"/>
                      <a:pt x="121" y="38"/>
                    </a:cubicBezTo>
                    <a:cubicBezTo>
                      <a:pt x="97" y="61"/>
                      <a:pt x="97" y="61"/>
                      <a:pt x="97" y="61"/>
                    </a:cubicBezTo>
                    <a:cubicBezTo>
                      <a:pt x="97" y="62"/>
                      <a:pt x="98" y="63"/>
                      <a:pt x="98" y="64"/>
                    </a:cubicBezTo>
                    <a:cubicBezTo>
                      <a:pt x="98" y="83"/>
                      <a:pt x="83" y="98"/>
                      <a:pt x="64" y="98"/>
                    </a:cubicBezTo>
                    <a:cubicBezTo>
                      <a:pt x="46" y="98"/>
                      <a:pt x="31" y="83"/>
                      <a:pt x="31" y="64"/>
                    </a:cubicBezTo>
                    <a:cubicBezTo>
                      <a:pt x="31" y="46"/>
                      <a:pt x="46" y="31"/>
                      <a:pt x="64" y="31"/>
                    </a:cubicBezTo>
                    <a:close/>
                    <a:moveTo>
                      <a:pt x="64" y="31"/>
                    </a:moveTo>
                    <a:cubicBezTo>
                      <a:pt x="64" y="31"/>
                      <a:pt x="64" y="31"/>
                      <a:pt x="64"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4" name="Freeform 15"/>
              <p:cNvSpPr>
                <a:spLocks noEditPoints="1"/>
              </p:cNvSpPr>
              <p:nvPr/>
            </p:nvSpPr>
            <p:spPr bwMode="auto">
              <a:xfrm>
                <a:off x="5969953" y="4268070"/>
                <a:ext cx="312738" cy="312738"/>
              </a:xfrm>
              <a:custGeom>
                <a:avLst/>
                <a:gdLst>
                  <a:gd name="T0" fmla="*/ 134 w 158"/>
                  <a:gd name="T1" fmla="*/ 43 h 158"/>
                  <a:gd name="T2" fmla="*/ 141 w 158"/>
                  <a:gd name="T3" fmla="*/ 36 h 158"/>
                  <a:gd name="T4" fmla="*/ 141 w 158"/>
                  <a:gd name="T5" fmla="*/ 23 h 158"/>
                  <a:gd name="T6" fmla="*/ 136 w 158"/>
                  <a:gd name="T7" fmla="*/ 18 h 158"/>
                  <a:gd name="T8" fmla="*/ 130 w 158"/>
                  <a:gd name="T9" fmla="*/ 15 h 158"/>
                  <a:gd name="T10" fmla="*/ 123 w 158"/>
                  <a:gd name="T11" fmla="*/ 18 h 158"/>
                  <a:gd name="T12" fmla="*/ 115 w 158"/>
                  <a:gd name="T13" fmla="*/ 27 h 158"/>
                  <a:gd name="T14" fmla="*/ 113 w 158"/>
                  <a:gd name="T15" fmla="*/ 3 h 158"/>
                  <a:gd name="T16" fmla="*/ 110 w 158"/>
                  <a:gd name="T17" fmla="*/ 0 h 158"/>
                  <a:gd name="T18" fmla="*/ 108 w 158"/>
                  <a:gd name="T19" fmla="*/ 1 h 158"/>
                  <a:gd name="T20" fmla="*/ 73 w 158"/>
                  <a:gd name="T21" fmla="*/ 36 h 158"/>
                  <a:gd name="T22" fmla="*/ 69 w 158"/>
                  <a:gd name="T23" fmla="*/ 48 h 158"/>
                  <a:gd name="T24" fmla="*/ 69 w 158"/>
                  <a:gd name="T25" fmla="*/ 49 h 158"/>
                  <a:gd name="T26" fmla="*/ 70 w 158"/>
                  <a:gd name="T27" fmla="*/ 71 h 158"/>
                  <a:gd name="T28" fmla="*/ 58 w 158"/>
                  <a:gd name="T29" fmla="*/ 83 h 158"/>
                  <a:gd name="T30" fmla="*/ 35 w 158"/>
                  <a:gd name="T31" fmla="*/ 106 h 158"/>
                  <a:gd name="T32" fmla="*/ 35 w 158"/>
                  <a:gd name="T33" fmla="*/ 106 h 158"/>
                  <a:gd name="T34" fmla="*/ 13 w 158"/>
                  <a:gd name="T35" fmla="*/ 128 h 158"/>
                  <a:gd name="T36" fmla="*/ 3 w 158"/>
                  <a:gd name="T37" fmla="*/ 138 h 158"/>
                  <a:gd name="T38" fmla="*/ 1 w 158"/>
                  <a:gd name="T39" fmla="*/ 143 h 158"/>
                  <a:gd name="T40" fmla="*/ 0 w 158"/>
                  <a:gd name="T41" fmla="*/ 150 h 158"/>
                  <a:gd name="T42" fmla="*/ 8 w 158"/>
                  <a:gd name="T43" fmla="*/ 158 h 158"/>
                  <a:gd name="T44" fmla="*/ 8 w 158"/>
                  <a:gd name="T45" fmla="*/ 158 h 158"/>
                  <a:gd name="T46" fmla="*/ 16 w 158"/>
                  <a:gd name="T47" fmla="*/ 158 h 158"/>
                  <a:gd name="T48" fmla="*/ 21 w 158"/>
                  <a:gd name="T49" fmla="*/ 156 h 158"/>
                  <a:gd name="T50" fmla="*/ 89 w 158"/>
                  <a:gd name="T51" fmla="*/ 88 h 158"/>
                  <a:gd name="T52" fmla="*/ 109 w 158"/>
                  <a:gd name="T53" fmla="*/ 89 h 158"/>
                  <a:gd name="T54" fmla="*/ 110 w 158"/>
                  <a:gd name="T55" fmla="*/ 89 h 158"/>
                  <a:gd name="T56" fmla="*/ 111 w 158"/>
                  <a:gd name="T57" fmla="*/ 89 h 158"/>
                  <a:gd name="T58" fmla="*/ 122 w 158"/>
                  <a:gd name="T59" fmla="*/ 85 h 158"/>
                  <a:gd name="T60" fmla="*/ 157 w 158"/>
                  <a:gd name="T61" fmla="*/ 50 h 158"/>
                  <a:gd name="T62" fmla="*/ 155 w 158"/>
                  <a:gd name="T63" fmla="*/ 45 h 158"/>
                  <a:gd name="T64" fmla="*/ 134 w 158"/>
                  <a:gd name="T65" fmla="*/ 43 h 158"/>
                  <a:gd name="T66" fmla="*/ 134 w 158"/>
                  <a:gd name="T67" fmla="*/ 43 h 158"/>
                  <a:gd name="T68" fmla="*/ 134 w 158"/>
                  <a:gd name="T69"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8">
                    <a:moveTo>
                      <a:pt x="134" y="43"/>
                    </a:moveTo>
                    <a:cubicBezTo>
                      <a:pt x="141" y="36"/>
                      <a:pt x="141" y="36"/>
                      <a:pt x="141" y="36"/>
                    </a:cubicBezTo>
                    <a:cubicBezTo>
                      <a:pt x="145" y="32"/>
                      <a:pt x="145" y="27"/>
                      <a:pt x="141" y="23"/>
                    </a:cubicBezTo>
                    <a:cubicBezTo>
                      <a:pt x="136" y="18"/>
                      <a:pt x="136" y="18"/>
                      <a:pt x="136" y="18"/>
                    </a:cubicBezTo>
                    <a:cubicBezTo>
                      <a:pt x="134" y="16"/>
                      <a:pt x="132" y="15"/>
                      <a:pt x="130" y="15"/>
                    </a:cubicBezTo>
                    <a:cubicBezTo>
                      <a:pt x="127" y="15"/>
                      <a:pt x="125" y="16"/>
                      <a:pt x="123" y="18"/>
                    </a:cubicBezTo>
                    <a:cubicBezTo>
                      <a:pt x="115" y="27"/>
                      <a:pt x="115" y="27"/>
                      <a:pt x="115" y="27"/>
                    </a:cubicBezTo>
                    <a:cubicBezTo>
                      <a:pt x="113" y="3"/>
                      <a:pt x="113" y="3"/>
                      <a:pt x="113" y="3"/>
                    </a:cubicBezTo>
                    <a:cubicBezTo>
                      <a:pt x="113" y="1"/>
                      <a:pt x="111" y="0"/>
                      <a:pt x="110" y="0"/>
                    </a:cubicBezTo>
                    <a:cubicBezTo>
                      <a:pt x="109" y="0"/>
                      <a:pt x="108" y="1"/>
                      <a:pt x="108" y="1"/>
                    </a:cubicBezTo>
                    <a:cubicBezTo>
                      <a:pt x="73" y="36"/>
                      <a:pt x="73" y="36"/>
                      <a:pt x="73" y="36"/>
                    </a:cubicBezTo>
                    <a:cubicBezTo>
                      <a:pt x="70" y="39"/>
                      <a:pt x="68" y="43"/>
                      <a:pt x="69" y="48"/>
                    </a:cubicBezTo>
                    <a:cubicBezTo>
                      <a:pt x="69" y="49"/>
                      <a:pt x="69" y="49"/>
                      <a:pt x="69" y="49"/>
                    </a:cubicBezTo>
                    <a:cubicBezTo>
                      <a:pt x="70" y="71"/>
                      <a:pt x="70" y="71"/>
                      <a:pt x="70" y="71"/>
                    </a:cubicBezTo>
                    <a:cubicBezTo>
                      <a:pt x="58" y="83"/>
                      <a:pt x="58" y="83"/>
                      <a:pt x="58" y="83"/>
                    </a:cubicBezTo>
                    <a:cubicBezTo>
                      <a:pt x="35" y="106"/>
                      <a:pt x="35" y="106"/>
                      <a:pt x="35" y="106"/>
                    </a:cubicBezTo>
                    <a:cubicBezTo>
                      <a:pt x="35" y="106"/>
                      <a:pt x="35" y="106"/>
                      <a:pt x="35" y="106"/>
                    </a:cubicBezTo>
                    <a:cubicBezTo>
                      <a:pt x="13" y="128"/>
                      <a:pt x="13" y="128"/>
                      <a:pt x="13" y="128"/>
                    </a:cubicBezTo>
                    <a:cubicBezTo>
                      <a:pt x="3" y="138"/>
                      <a:pt x="3" y="138"/>
                      <a:pt x="3" y="138"/>
                    </a:cubicBezTo>
                    <a:cubicBezTo>
                      <a:pt x="2" y="139"/>
                      <a:pt x="1" y="141"/>
                      <a:pt x="1" y="143"/>
                    </a:cubicBezTo>
                    <a:cubicBezTo>
                      <a:pt x="0" y="150"/>
                      <a:pt x="0" y="150"/>
                      <a:pt x="0" y="150"/>
                    </a:cubicBezTo>
                    <a:cubicBezTo>
                      <a:pt x="0" y="155"/>
                      <a:pt x="4" y="158"/>
                      <a:pt x="8" y="158"/>
                    </a:cubicBezTo>
                    <a:cubicBezTo>
                      <a:pt x="8" y="158"/>
                      <a:pt x="8" y="158"/>
                      <a:pt x="8" y="158"/>
                    </a:cubicBezTo>
                    <a:cubicBezTo>
                      <a:pt x="16" y="158"/>
                      <a:pt x="16" y="158"/>
                      <a:pt x="16" y="158"/>
                    </a:cubicBezTo>
                    <a:cubicBezTo>
                      <a:pt x="18" y="158"/>
                      <a:pt x="20" y="157"/>
                      <a:pt x="21" y="156"/>
                    </a:cubicBezTo>
                    <a:cubicBezTo>
                      <a:pt x="89" y="88"/>
                      <a:pt x="89" y="88"/>
                      <a:pt x="89" y="88"/>
                    </a:cubicBezTo>
                    <a:cubicBezTo>
                      <a:pt x="109" y="89"/>
                      <a:pt x="109" y="89"/>
                      <a:pt x="109" y="89"/>
                    </a:cubicBezTo>
                    <a:cubicBezTo>
                      <a:pt x="110" y="89"/>
                      <a:pt x="110" y="89"/>
                      <a:pt x="110" y="89"/>
                    </a:cubicBezTo>
                    <a:cubicBezTo>
                      <a:pt x="110" y="89"/>
                      <a:pt x="111" y="89"/>
                      <a:pt x="111" y="89"/>
                    </a:cubicBezTo>
                    <a:cubicBezTo>
                      <a:pt x="115" y="89"/>
                      <a:pt x="119" y="88"/>
                      <a:pt x="122" y="85"/>
                    </a:cubicBezTo>
                    <a:cubicBezTo>
                      <a:pt x="157" y="50"/>
                      <a:pt x="157" y="50"/>
                      <a:pt x="157" y="50"/>
                    </a:cubicBezTo>
                    <a:cubicBezTo>
                      <a:pt x="158" y="48"/>
                      <a:pt x="157" y="45"/>
                      <a:pt x="155" y="45"/>
                    </a:cubicBezTo>
                    <a:lnTo>
                      <a:pt x="134" y="43"/>
                    </a:lnTo>
                    <a:close/>
                    <a:moveTo>
                      <a:pt x="134" y="43"/>
                    </a:moveTo>
                    <a:cubicBezTo>
                      <a:pt x="134" y="43"/>
                      <a:pt x="134" y="43"/>
                      <a:pt x="134" y="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grpSp>
        <p:sp>
          <p:nvSpPr>
            <p:cNvPr id="35" name="Freeform 20"/>
            <p:cNvSpPr/>
            <p:nvPr/>
          </p:nvSpPr>
          <p:spPr bwMode="auto">
            <a:xfrm>
              <a:off x="4365826" y="3645670"/>
              <a:ext cx="488950" cy="619125"/>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6" name="Freeform 21"/>
            <p:cNvSpPr/>
            <p:nvPr/>
          </p:nvSpPr>
          <p:spPr bwMode="auto">
            <a:xfrm>
              <a:off x="4297563" y="3637732"/>
              <a:ext cx="625475"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7" name="Freeform 22"/>
            <p:cNvSpPr/>
            <p:nvPr/>
          </p:nvSpPr>
          <p:spPr bwMode="auto">
            <a:xfrm>
              <a:off x="4297563" y="3842520"/>
              <a:ext cx="625475" cy="147638"/>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8" name="Freeform 23"/>
            <p:cNvSpPr/>
            <p:nvPr/>
          </p:nvSpPr>
          <p:spPr bwMode="auto">
            <a:xfrm>
              <a:off x="4297563" y="4039370"/>
              <a:ext cx="625475"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9" name="Freeform 24"/>
            <p:cNvSpPr/>
            <p:nvPr/>
          </p:nvSpPr>
          <p:spPr bwMode="auto">
            <a:xfrm>
              <a:off x="4553151" y="4264795"/>
              <a:ext cx="114300" cy="23813"/>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0" name="Freeform 25"/>
            <p:cNvSpPr/>
            <p:nvPr/>
          </p:nvSpPr>
          <p:spPr bwMode="auto">
            <a:xfrm>
              <a:off x="3841951" y="1708920"/>
              <a:ext cx="1536700" cy="73342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1" name="Freeform 26"/>
            <p:cNvSpPr/>
            <p:nvPr/>
          </p:nvSpPr>
          <p:spPr bwMode="auto">
            <a:xfrm>
              <a:off x="4230888" y="3272607"/>
              <a:ext cx="758825" cy="365125"/>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2" name="Freeform 27"/>
            <p:cNvSpPr/>
            <p:nvPr/>
          </p:nvSpPr>
          <p:spPr bwMode="auto">
            <a:xfrm>
              <a:off x="4383288" y="1280295"/>
              <a:ext cx="100013" cy="342900"/>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3" name="Freeform 28"/>
            <p:cNvSpPr/>
            <p:nvPr/>
          </p:nvSpPr>
          <p:spPr bwMode="auto">
            <a:xfrm>
              <a:off x="4000701" y="1415232"/>
              <a:ext cx="201613" cy="312738"/>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4" name="Freeform 29"/>
            <p:cNvSpPr/>
            <p:nvPr/>
          </p:nvSpPr>
          <p:spPr bwMode="auto">
            <a:xfrm>
              <a:off x="4734126" y="1280295"/>
              <a:ext cx="101600" cy="342900"/>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5" name="Freeform 30"/>
            <p:cNvSpPr/>
            <p:nvPr/>
          </p:nvSpPr>
          <p:spPr bwMode="auto">
            <a:xfrm>
              <a:off x="5016701" y="1415232"/>
              <a:ext cx="200025" cy="312738"/>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6" name="Freeform 31"/>
            <p:cNvSpPr/>
            <p:nvPr/>
          </p:nvSpPr>
          <p:spPr bwMode="auto">
            <a:xfrm>
              <a:off x="5246888" y="1677170"/>
              <a:ext cx="280988" cy="242888"/>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7" name="Freeform 32"/>
            <p:cNvSpPr/>
            <p:nvPr/>
          </p:nvSpPr>
          <p:spPr bwMode="auto">
            <a:xfrm>
              <a:off x="3692726" y="1677170"/>
              <a:ext cx="279400" cy="242888"/>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8" name="TextBox 1"/>
            <p:cNvSpPr txBox="1"/>
            <p:nvPr/>
          </p:nvSpPr>
          <p:spPr>
            <a:xfrm>
              <a:off x="3831338" y="2524909"/>
              <a:ext cx="1557927" cy="6560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lnSpc>
                  <a:spcPct val="120000"/>
                </a:lnSpc>
              </a:pPr>
              <a:r>
                <a:rPr lang="vi-VN" sz="1600" dirty="0">
                  <a:gradFill>
                    <a:gsLst>
                      <a:gs pos="47700">
                        <a:srgbClr val="F4DEBE"/>
                      </a:gs>
                      <a:gs pos="0">
                        <a:srgbClr val="D9A96A"/>
                      </a:gs>
                      <a:gs pos="100000">
                        <a:srgbClr val="F5E3C9"/>
                      </a:gs>
                    </a:gsLst>
                    <a:lin ang="5400000" scaled="0"/>
                  </a:gradFill>
                  <a:cs typeface="+mn-ea"/>
                  <a:sym typeface="+mn-lt"/>
                </a:rPr>
                <a:t>INVESTMENT </a:t>
              </a:r>
              <a:endParaRPr lang="en-US" sz="1600" dirty="0">
                <a:gradFill>
                  <a:gsLst>
                    <a:gs pos="47700">
                      <a:srgbClr val="F4DEBE"/>
                    </a:gs>
                    <a:gs pos="0">
                      <a:srgbClr val="D9A96A"/>
                    </a:gs>
                    <a:gs pos="100000">
                      <a:srgbClr val="F5E3C9"/>
                    </a:gs>
                  </a:gsLst>
                  <a:lin ang="5400000" scaled="0"/>
                </a:gradFill>
                <a:cs typeface="+mn-ea"/>
                <a:sym typeface="+mn-lt"/>
              </a:endParaRPr>
            </a:p>
            <a:p>
              <a:pPr algn="ctr" defTabSz="914400">
                <a:lnSpc>
                  <a:spcPct val="120000"/>
                </a:lnSpc>
              </a:pPr>
              <a:r>
                <a:rPr lang="vi-VN" sz="1600" dirty="0">
                  <a:gradFill>
                    <a:gsLst>
                      <a:gs pos="47700">
                        <a:srgbClr val="F4DEBE"/>
                      </a:gs>
                      <a:gs pos="0">
                        <a:srgbClr val="D9A96A"/>
                      </a:gs>
                      <a:gs pos="100000">
                        <a:srgbClr val="F5E3C9"/>
                      </a:gs>
                    </a:gsLst>
                    <a:lin ang="5400000" scaled="0"/>
                  </a:gradFill>
                  <a:cs typeface="+mn-ea"/>
                  <a:sym typeface="+mn-lt"/>
                </a:rPr>
                <a:t>DEMAND</a:t>
              </a:r>
            </a:p>
          </p:txBody>
        </p:sp>
        <p:sp>
          <p:nvSpPr>
            <p:cNvPr id="49" name="矩形 48"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821932" y="3946272"/>
              <a:ext cx="1504606" cy="65735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860593" y="1875367"/>
              <a:ext cx="1504606" cy="445763"/>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00" kern="0" dirty="0">
                <a:solidFill>
                  <a:schemeClr val="bg1"/>
                </a:solidFill>
                <a:cs typeface="+mn-ea"/>
                <a:sym typeface="+mn-lt"/>
              </a:endParaRPr>
            </a:p>
          </p:txBody>
        </p:sp>
        <p:sp>
          <p:nvSpPr>
            <p:cNvPr id="51" name="TextBox 1"/>
            <p:cNvSpPr txBox="1"/>
            <p:nvPr/>
          </p:nvSpPr>
          <p:spPr>
            <a:xfrm>
              <a:off x="6802428" y="3716215"/>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20000"/>
                </a:lnSpc>
              </a:pPr>
              <a:r>
                <a:rPr lang="zh-CN" altLang="en-US" sz="1400" b="1">
                  <a:solidFill>
                    <a:schemeClr val="accent1"/>
                  </a:solidFill>
                  <a:cs typeface="+mn-ea"/>
                  <a:sym typeface="+mn-lt"/>
                </a:rPr>
                <a:t>品牌推广</a:t>
              </a:r>
              <a:endParaRPr lang="vi-VN" sz="1400" b="1">
                <a:solidFill>
                  <a:schemeClr val="accent1"/>
                </a:solidFill>
                <a:cs typeface="+mn-ea"/>
                <a:sym typeface="+mn-lt"/>
              </a:endParaRPr>
            </a:p>
          </p:txBody>
        </p:sp>
        <p:sp>
          <p:nvSpPr>
            <p:cNvPr id="52" name="TextBox 1"/>
            <p:cNvSpPr txBox="1"/>
            <p:nvPr/>
          </p:nvSpPr>
          <p:spPr>
            <a:xfrm>
              <a:off x="6855116" y="1630428"/>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20000"/>
                </a:lnSpc>
              </a:pPr>
              <a:r>
                <a:rPr lang="zh-CN" altLang="en-US" sz="1400" b="1">
                  <a:solidFill>
                    <a:schemeClr val="accent1"/>
                  </a:solidFill>
                  <a:cs typeface="+mn-ea"/>
                  <a:sym typeface="+mn-lt"/>
                </a:rPr>
                <a:t>技术支持</a:t>
              </a:r>
              <a:endParaRPr lang="vi-VN" sz="1400" b="1">
                <a:solidFill>
                  <a:schemeClr val="accent1"/>
                </a:solidFill>
                <a:cs typeface="+mn-ea"/>
                <a:sym typeface="+mn-lt"/>
              </a:endParaRPr>
            </a:p>
          </p:txBody>
        </p:sp>
        <p:cxnSp>
          <p:nvCxnSpPr>
            <p:cNvPr id="53" name="直接连接符 52"/>
            <p:cNvCxnSpPr/>
            <p:nvPr/>
          </p:nvCxnSpPr>
          <p:spPr>
            <a:xfrm>
              <a:off x="6914932" y="4031270"/>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954280" y="1920058"/>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矩形 5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72795" y="1875367"/>
              <a:ext cx="1715375" cy="463460"/>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6" name="TextBox 1"/>
            <p:cNvSpPr txBox="1"/>
            <p:nvPr/>
          </p:nvSpPr>
          <p:spPr>
            <a:xfrm>
              <a:off x="1385359" y="1630428"/>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400" b="1">
                  <a:solidFill>
                    <a:schemeClr val="accent1"/>
                  </a:solidFill>
                  <a:cs typeface="+mn-ea"/>
                  <a:sym typeface="+mn-lt"/>
                </a:rPr>
                <a:t>人才培养</a:t>
              </a:r>
              <a:endParaRPr lang="vi-VN" sz="1400" b="1">
                <a:solidFill>
                  <a:schemeClr val="accent1"/>
                </a:solidFill>
                <a:cs typeface="+mn-ea"/>
                <a:sym typeface="+mn-lt"/>
              </a:endParaRPr>
            </a:p>
          </p:txBody>
        </p:sp>
        <p:cxnSp>
          <p:nvCxnSpPr>
            <p:cNvPr id="57" name="直接连接符 56"/>
            <p:cNvCxnSpPr/>
            <p:nvPr/>
          </p:nvCxnSpPr>
          <p:spPr>
            <a:xfrm>
              <a:off x="1811095" y="1941884"/>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矩形 57"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72795" y="3959322"/>
              <a:ext cx="1710612" cy="463460"/>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9" name="TextBox 1"/>
            <p:cNvSpPr txBox="1"/>
            <p:nvPr/>
          </p:nvSpPr>
          <p:spPr>
            <a:xfrm>
              <a:off x="1380596" y="3714383"/>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400" b="1">
                  <a:solidFill>
                    <a:schemeClr val="accent1"/>
                  </a:solidFill>
                  <a:cs typeface="+mn-ea"/>
                  <a:sym typeface="+mn-lt"/>
                </a:rPr>
                <a:t>物资购买</a:t>
              </a:r>
              <a:endParaRPr lang="vi-VN" sz="1400" b="1">
                <a:solidFill>
                  <a:schemeClr val="accent1"/>
                </a:solidFill>
                <a:cs typeface="+mn-ea"/>
                <a:sym typeface="+mn-lt"/>
              </a:endParaRPr>
            </a:p>
          </p:txBody>
        </p:sp>
        <p:cxnSp>
          <p:nvCxnSpPr>
            <p:cNvPr id="60" name="直接连接符 59"/>
            <p:cNvCxnSpPr/>
            <p:nvPr/>
          </p:nvCxnSpPr>
          <p:spPr>
            <a:xfrm>
              <a:off x="1806332" y="4025839"/>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任意多边形 60"/>
            <p:cNvSpPr/>
            <p:nvPr/>
          </p:nvSpPr>
          <p:spPr>
            <a:xfrm>
              <a:off x="2335885" y="1763779"/>
              <a:ext cx="1349828" cy="278674"/>
            </a:xfrm>
            <a:custGeom>
              <a:avLst/>
              <a:gdLst>
                <a:gd name="connsiteX0" fmla="*/ 0 w 1349828"/>
                <a:gd name="connsiteY0" fmla="*/ 0 h 278674"/>
                <a:gd name="connsiteX1" fmla="*/ 0 w 1349828"/>
                <a:gd name="connsiteY1" fmla="*/ 278674 h 278674"/>
                <a:gd name="connsiteX2" fmla="*/ 1349828 w 1349828"/>
                <a:gd name="connsiteY2" fmla="*/ 278674 h 278674"/>
              </a:gdLst>
              <a:ahLst/>
              <a:cxnLst>
                <a:cxn ang="0">
                  <a:pos x="connsiteX0" y="connsiteY0"/>
                </a:cxn>
                <a:cxn ang="0">
                  <a:pos x="connsiteX1" y="connsiteY1"/>
                </a:cxn>
                <a:cxn ang="0">
                  <a:pos x="connsiteX2" y="connsiteY2"/>
                </a:cxn>
              </a:cxnLst>
              <a:rect l="l" t="t" r="r" b="b"/>
              <a:pathLst>
                <a:path w="1349828" h="278674">
                  <a:moveTo>
                    <a:pt x="0" y="0"/>
                  </a:moveTo>
                  <a:lnTo>
                    <a:pt x="0" y="278674"/>
                  </a:lnTo>
                  <a:lnTo>
                    <a:pt x="1349828" y="278674"/>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2" name="任意多边形 61"/>
            <p:cNvSpPr/>
            <p:nvPr/>
          </p:nvSpPr>
          <p:spPr>
            <a:xfrm flipV="1">
              <a:off x="2283407" y="3786957"/>
              <a:ext cx="1811382" cy="310249"/>
            </a:xfrm>
            <a:custGeom>
              <a:avLst/>
              <a:gdLst>
                <a:gd name="connsiteX0" fmla="*/ 0 w 1349828"/>
                <a:gd name="connsiteY0" fmla="*/ 0 h 278674"/>
                <a:gd name="connsiteX1" fmla="*/ 0 w 1349828"/>
                <a:gd name="connsiteY1" fmla="*/ 278674 h 278674"/>
                <a:gd name="connsiteX2" fmla="*/ 1349828 w 1349828"/>
                <a:gd name="connsiteY2" fmla="*/ 278674 h 278674"/>
                <a:gd name="connsiteX0-1" fmla="*/ 0 w 1811382"/>
                <a:gd name="connsiteY0-2" fmla="*/ 0 h 278674"/>
                <a:gd name="connsiteX1-3" fmla="*/ 0 w 1811382"/>
                <a:gd name="connsiteY1-4" fmla="*/ 278674 h 278674"/>
                <a:gd name="connsiteX2-5" fmla="*/ 1811382 w 1811382"/>
                <a:gd name="connsiteY2-6" fmla="*/ 261257 h 278674"/>
              </a:gdLst>
              <a:ahLst/>
              <a:cxnLst>
                <a:cxn ang="0">
                  <a:pos x="connsiteX0-1" y="connsiteY0-2"/>
                </a:cxn>
                <a:cxn ang="0">
                  <a:pos x="connsiteX1-3" y="connsiteY1-4"/>
                </a:cxn>
                <a:cxn ang="0">
                  <a:pos x="connsiteX2-5" y="connsiteY2-6"/>
                </a:cxn>
              </a:cxnLst>
              <a:rect l="l" t="t" r="r" b="b"/>
              <a:pathLst>
                <a:path w="1811382" h="278674">
                  <a:moveTo>
                    <a:pt x="0" y="0"/>
                  </a:moveTo>
                  <a:lnTo>
                    <a:pt x="0" y="278674"/>
                  </a:lnTo>
                  <a:lnTo>
                    <a:pt x="1811382" y="261257"/>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3" name="任意多边形 62"/>
            <p:cNvSpPr/>
            <p:nvPr/>
          </p:nvSpPr>
          <p:spPr>
            <a:xfrm flipH="1">
              <a:off x="5505288" y="1766056"/>
              <a:ext cx="1349828" cy="278674"/>
            </a:xfrm>
            <a:custGeom>
              <a:avLst/>
              <a:gdLst>
                <a:gd name="connsiteX0" fmla="*/ 0 w 1349828"/>
                <a:gd name="connsiteY0" fmla="*/ 0 h 278674"/>
                <a:gd name="connsiteX1" fmla="*/ 0 w 1349828"/>
                <a:gd name="connsiteY1" fmla="*/ 278674 h 278674"/>
                <a:gd name="connsiteX2" fmla="*/ 1349828 w 1349828"/>
                <a:gd name="connsiteY2" fmla="*/ 278674 h 278674"/>
              </a:gdLst>
              <a:ahLst/>
              <a:cxnLst>
                <a:cxn ang="0">
                  <a:pos x="connsiteX0" y="connsiteY0"/>
                </a:cxn>
                <a:cxn ang="0">
                  <a:pos x="connsiteX1" y="connsiteY1"/>
                </a:cxn>
                <a:cxn ang="0">
                  <a:pos x="connsiteX2" y="connsiteY2"/>
                </a:cxn>
              </a:cxnLst>
              <a:rect l="l" t="t" r="r" b="b"/>
              <a:pathLst>
                <a:path w="1349828" h="278674">
                  <a:moveTo>
                    <a:pt x="0" y="0"/>
                  </a:moveTo>
                  <a:lnTo>
                    <a:pt x="0" y="278674"/>
                  </a:lnTo>
                  <a:lnTo>
                    <a:pt x="1349828" y="278674"/>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4" name="任意多边形 63"/>
            <p:cNvSpPr/>
            <p:nvPr/>
          </p:nvSpPr>
          <p:spPr>
            <a:xfrm flipH="1" flipV="1">
              <a:off x="4999964" y="3812099"/>
              <a:ext cx="1802674" cy="287383"/>
            </a:xfrm>
            <a:custGeom>
              <a:avLst/>
              <a:gdLst>
                <a:gd name="connsiteX0" fmla="*/ 0 w 1349828"/>
                <a:gd name="connsiteY0" fmla="*/ 0 h 278674"/>
                <a:gd name="connsiteX1" fmla="*/ 0 w 1349828"/>
                <a:gd name="connsiteY1" fmla="*/ 278674 h 278674"/>
                <a:gd name="connsiteX2" fmla="*/ 1349828 w 1349828"/>
                <a:gd name="connsiteY2" fmla="*/ 278674 h 278674"/>
                <a:gd name="connsiteX0-1" fmla="*/ 0 w 1802674"/>
                <a:gd name="connsiteY0-2" fmla="*/ 0 h 287383"/>
                <a:gd name="connsiteX1-3" fmla="*/ 0 w 1802674"/>
                <a:gd name="connsiteY1-4" fmla="*/ 278674 h 287383"/>
                <a:gd name="connsiteX2-5" fmla="*/ 1802674 w 1802674"/>
                <a:gd name="connsiteY2-6" fmla="*/ 287383 h 287383"/>
              </a:gdLst>
              <a:ahLst/>
              <a:cxnLst>
                <a:cxn ang="0">
                  <a:pos x="connsiteX0-1" y="connsiteY0-2"/>
                </a:cxn>
                <a:cxn ang="0">
                  <a:pos x="connsiteX1-3" y="connsiteY1-4"/>
                </a:cxn>
                <a:cxn ang="0">
                  <a:pos x="connsiteX2-5" y="connsiteY2-6"/>
                </a:cxn>
              </a:cxnLst>
              <a:rect l="l" t="t" r="r" b="b"/>
              <a:pathLst>
                <a:path w="1802674" h="287383">
                  <a:moveTo>
                    <a:pt x="0" y="0"/>
                  </a:moveTo>
                  <a:lnTo>
                    <a:pt x="0" y="278674"/>
                  </a:lnTo>
                  <a:lnTo>
                    <a:pt x="1802674" y="287383"/>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5" name="AutoShape 28"/>
            <p:cNvSpPr/>
            <p:nvPr/>
          </p:nvSpPr>
          <p:spPr bwMode="auto">
            <a:xfrm>
              <a:off x="1875394" y="3352180"/>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DAB96E"/>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nvGrpSpPr>
            <p:cNvPr id="66" name="Group 112"/>
            <p:cNvGrpSpPr/>
            <p:nvPr/>
          </p:nvGrpSpPr>
          <p:grpSpPr>
            <a:xfrm>
              <a:off x="6936141" y="1299435"/>
              <a:ext cx="359778" cy="337063"/>
              <a:chOff x="5368132" y="3540125"/>
              <a:chExt cx="465138" cy="435769"/>
            </a:xfrm>
            <a:solidFill>
              <a:srgbClr val="DAB96E"/>
            </a:solidFill>
          </p:grpSpPr>
          <p:sp>
            <p:nvSpPr>
              <p:cNvPr id="6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sp>
            <p:nvSpPr>
              <p:cNvPr id="6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
          <p:nvSpPr>
            <p:cNvPr id="69" name="AutoShape 130"/>
            <p:cNvSpPr/>
            <p:nvPr/>
          </p:nvSpPr>
          <p:spPr bwMode="auto">
            <a:xfrm>
              <a:off x="1843850" y="1280295"/>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DAB96E"/>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B1C27"/>
        </a:solidFill>
        <a:effectLst/>
      </p:bgPr>
    </p:bg>
    <p:spTree>
      <p:nvGrpSpPr>
        <p:cNvPr id="1" name=""/>
        <p:cNvGrpSpPr/>
        <p:nvPr/>
      </p:nvGrpSpPr>
      <p:grpSpPr>
        <a:xfrm>
          <a:off x="0" y="0"/>
          <a:ext cx="0" cy="0"/>
          <a:chOff x="0" y="0"/>
          <a:ch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5" name="文本框 54"/>
          <p:cNvSpPr txBox="1"/>
          <p:nvPr/>
        </p:nvSpPr>
        <p:spPr>
          <a:xfrm>
            <a:off x="1662122" y="2715023"/>
            <a:ext cx="5498425" cy="343877"/>
          </a:xfrm>
          <a:prstGeom prst="rect">
            <a:avLst/>
          </a:prstGeom>
          <a:solidFill>
            <a:srgbClr val="1B1C27"/>
          </a:solidFill>
        </p:spPr>
        <p:txBody>
          <a:bodyPr wrap="square" rtlCol="0">
            <a:spAutoFit/>
          </a:bodyPr>
          <a:lstStyle/>
          <a:p>
            <a:pPr algn="ctr">
              <a:lnSpc>
                <a:spcPct val="120000"/>
              </a:lnSpc>
            </a:pPr>
            <a:r>
              <a:rPr lang="en-US" altLang="zh-CN" sz="1500" dirty="0">
                <a:solidFill>
                  <a:schemeClr val="accent1"/>
                </a:solidFill>
                <a:cs typeface="+mn-ea"/>
                <a:sym typeface="+mn-lt"/>
              </a:rPr>
              <a:t>Black gold high-end Commercial finance business plan</a:t>
            </a:r>
            <a:endParaRPr lang="zh-CN" altLang="en-US" sz="1500" dirty="0">
              <a:solidFill>
                <a:schemeClr val="accent1"/>
              </a:solidFill>
              <a:cs typeface="+mn-ea"/>
              <a:sym typeface="+mn-lt"/>
            </a:endParaRPr>
          </a:p>
        </p:txBody>
      </p:sp>
      <p:sp>
        <p:nvSpPr>
          <p:cNvPr id="58" name="文本框 57"/>
          <p:cNvSpPr txBox="1"/>
          <p:nvPr/>
        </p:nvSpPr>
        <p:spPr>
          <a:xfrm>
            <a:off x="251521" y="160919"/>
            <a:ext cx="2064914" cy="396134"/>
          </a:xfrm>
          <a:prstGeom prst="rect">
            <a:avLst/>
          </a:prstGeom>
          <a:noFill/>
        </p:spPr>
        <p:txBody>
          <a:bodyPr wrap="squar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此处添加公司名称</a:t>
            </a:r>
          </a:p>
        </p:txBody>
      </p:sp>
      <p:sp>
        <p:nvSpPr>
          <p:cNvPr id="12" name="文本框 11"/>
          <p:cNvSpPr txBox="1"/>
          <p:nvPr/>
        </p:nvSpPr>
        <p:spPr>
          <a:xfrm>
            <a:off x="3707904" y="1203598"/>
            <a:ext cx="1800200" cy="771493"/>
          </a:xfrm>
          <a:prstGeom prst="rect">
            <a:avLst/>
          </a:prstGeom>
          <a:noFill/>
          <a:ln>
            <a:noFill/>
          </a:ln>
        </p:spPr>
        <p:txBody>
          <a:bodyPr wrap="square" rtlCol="0">
            <a:spAutoFit/>
          </a:bodyPr>
          <a:lstStyle/>
          <a:p>
            <a:pPr>
              <a:lnSpc>
                <a:spcPct val="120000"/>
              </a:lnSpc>
            </a:pPr>
            <a:r>
              <a:rPr lang="en-US" altLang="zh-CN" sz="4050" dirty="0">
                <a:gradFill>
                  <a:gsLst>
                    <a:gs pos="50000">
                      <a:schemeClr val="accent2"/>
                    </a:gs>
                    <a:gs pos="0">
                      <a:schemeClr val="accent1"/>
                    </a:gs>
                    <a:gs pos="100000">
                      <a:schemeClr val="accent3"/>
                    </a:gs>
                  </a:gsLst>
                  <a:lin ang="5400000" scaled="1"/>
                </a:gradFill>
                <a:cs typeface="+mn-ea"/>
                <a:sym typeface="+mn-lt"/>
              </a:rPr>
              <a:t>2019</a:t>
            </a:r>
            <a:endParaRPr lang="zh-CN" altLang="en-US" sz="4050" dirty="0">
              <a:gradFill>
                <a:gsLst>
                  <a:gs pos="50000">
                    <a:schemeClr val="accent2"/>
                  </a:gs>
                  <a:gs pos="0">
                    <a:schemeClr val="accent1"/>
                  </a:gs>
                  <a:gs pos="100000">
                    <a:schemeClr val="accent3"/>
                  </a:gs>
                </a:gsLst>
                <a:lin ang="5400000" scaled="1"/>
              </a:gradFill>
              <a:cs typeface="+mn-ea"/>
              <a:sym typeface="+mn-lt"/>
            </a:endParaRP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591" name="组合 590"/>
          <p:cNvGrpSpPr/>
          <p:nvPr/>
        </p:nvGrpSpPr>
        <p:grpSpPr>
          <a:xfrm>
            <a:off x="3515477" y="1202233"/>
            <a:ext cx="1799953" cy="2691018"/>
            <a:chOff x="3515477" y="1202233"/>
            <a:chExt cx="1799953" cy="2691018"/>
          </a:xfrm>
        </p:grpSpPr>
        <p:sp>
          <p:nvSpPr>
            <p:cNvPr id="587" name="椭圆 586"/>
            <p:cNvSpPr/>
            <p:nvPr/>
          </p:nvSpPr>
          <p:spPr>
            <a:xfrm>
              <a:off x="351547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88" name="椭圆 587"/>
            <p:cNvSpPr/>
            <p:nvPr/>
          </p:nvSpPr>
          <p:spPr>
            <a:xfrm>
              <a:off x="524205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89" name="椭圆 588"/>
            <p:cNvSpPr/>
            <p:nvPr/>
          </p:nvSpPr>
          <p:spPr>
            <a:xfrm>
              <a:off x="351547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90" name="椭圆 589"/>
            <p:cNvSpPr/>
            <p:nvPr/>
          </p:nvSpPr>
          <p:spPr>
            <a:xfrm>
              <a:off x="524205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grpSp>
      <p:sp>
        <p:nvSpPr>
          <p:cNvPr id="21" name="文本框 20"/>
          <p:cNvSpPr txBox="1"/>
          <p:nvPr/>
        </p:nvSpPr>
        <p:spPr>
          <a:xfrm>
            <a:off x="1891054" y="1967685"/>
            <a:ext cx="5040560" cy="775790"/>
          </a:xfrm>
          <a:prstGeom prst="rect">
            <a:avLst/>
          </a:prstGeom>
          <a:solidFill>
            <a:srgbClr val="1B1C27"/>
          </a:solidFill>
        </p:spPr>
        <p:txBody>
          <a:bodyPr wrap="square" rtlCol="0">
            <a:spAutoFit/>
          </a:bodyPr>
          <a:lstStyle/>
          <a:p>
            <a:pPr algn="ctr">
              <a:lnSpc>
                <a:spcPct val="120000"/>
              </a:lnSpc>
            </a:pPr>
            <a:r>
              <a:rPr lang="zh-CN" altLang="en-US" sz="4050" dirty="0">
                <a:gradFill>
                  <a:gsLst>
                    <a:gs pos="50000">
                      <a:schemeClr val="accent2"/>
                    </a:gs>
                    <a:gs pos="0">
                      <a:schemeClr val="accent1"/>
                    </a:gs>
                    <a:gs pos="100000">
                      <a:schemeClr val="accent3"/>
                    </a:gs>
                  </a:gsLst>
                  <a:lin ang="5400000" scaled="1"/>
                </a:gradFill>
                <a:cs typeface="+mn-ea"/>
                <a:sym typeface="+mn-lt"/>
              </a:rPr>
              <a:t>感谢一路有你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p:cTn id="7" dur="400" fill="hold"/>
                                        <p:tgtEl>
                                          <p:spTgt spid="591"/>
                                        </p:tgtEl>
                                        <p:attrNameLst>
                                          <p:attrName>ppt_w</p:attrName>
                                        </p:attrNameLst>
                                      </p:cBhvr>
                                      <p:tavLst>
                                        <p:tav tm="0">
                                          <p:val>
                                            <p:fltVal val="0"/>
                                          </p:val>
                                        </p:tav>
                                        <p:tav tm="100000">
                                          <p:val>
                                            <p:strVal val="#ppt_w"/>
                                          </p:val>
                                        </p:tav>
                                      </p:tavLst>
                                    </p:anim>
                                    <p:anim calcmode="lin" valueType="num">
                                      <p:cBhvr>
                                        <p:cTn id="8" dur="400" fill="hold"/>
                                        <p:tgtEl>
                                          <p:spTgt spid="591"/>
                                        </p:tgtEl>
                                        <p:attrNameLst>
                                          <p:attrName>ppt_h</p:attrName>
                                        </p:attrNameLst>
                                      </p:cBhvr>
                                      <p:tavLst>
                                        <p:tav tm="0">
                                          <p:val>
                                            <p:fltVal val="0"/>
                                          </p:val>
                                        </p:tav>
                                        <p:tav tm="100000">
                                          <p:val>
                                            <p:strVal val="#ppt_h"/>
                                          </p:val>
                                        </p:tav>
                                      </p:tavLst>
                                    </p:anim>
                                    <p:animEffect transition="in" filter="fade">
                                      <p:cBhvr>
                                        <p:cTn id="9" dur="400"/>
                                        <p:tgtEl>
                                          <p:spTgt spid="591"/>
                                        </p:tgtEl>
                                      </p:cBhvr>
                                    </p:animEffect>
                                  </p:childTnLst>
                                </p:cTn>
                              </p:par>
                            </p:childTnLst>
                          </p:cTn>
                        </p:par>
                        <p:par>
                          <p:cTn id="10" fill="hold">
                            <p:stCondLst>
                              <p:cond delay="500"/>
                            </p:stCondLst>
                            <p:childTnLst>
                              <p:par>
                                <p:cTn id="11" presetID="8" presetClass="emph" presetSubtype="0" fill="hold" nodeType="afterEffect">
                                  <p:stCondLst>
                                    <p:cond delay="200"/>
                                  </p:stCondLst>
                                  <p:childTnLst>
                                    <p:animRot by="10800000">
                                      <p:cBhvr>
                                        <p:cTn id="12" dur="1000" fill="hold"/>
                                        <p:tgtEl>
                                          <p:spTgt spid="591"/>
                                        </p:tgtEl>
                                        <p:attrNameLst>
                                          <p:attrName>r</p:attrName>
                                        </p:attrNameLst>
                                      </p:cBhvr>
                                    </p:animRot>
                                  </p:childTnLst>
                                </p:cTn>
                              </p:par>
                            </p:childTnLst>
                          </p:cTn>
                        </p:par>
                        <p:par>
                          <p:cTn id="13" fill="hold">
                            <p:stCondLst>
                              <p:cond delay="1700"/>
                            </p:stCondLst>
                            <p:childTnLst>
                              <p:par>
                                <p:cTn id="14" presetID="21"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1400"/>
                                        <p:tgtEl>
                                          <p:spTgt spid="3"/>
                                        </p:tgtEl>
                                      </p:cBhvr>
                                    </p:animEffect>
                                  </p:childTnLst>
                                </p:cTn>
                              </p:par>
                              <p:par>
                                <p:cTn id="17" presetID="53" presetClass="exit" presetSubtype="32" fill="hold" nodeType="withEffect">
                                  <p:stCondLst>
                                    <p:cond delay="0"/>
                                  </p:stCondLst>
                                  <p:childTnLst>
                                    <p:anim calcmode="lin" valueType="num">
                                      <p:cBhvr>
                                        <p:cTn id="18" dur="500"/>
                                        <p:tgtEl>
                                          <p:spTgt spid="591"/>
                                        </p:tgtEl>
                                        <p:attrNameLst>
                                          <p:attrName>ppt_w</p:attrName>
                                        </p:attrNameLst>
                                      </p:cBhvr>
                                      <p:tavLst>
                                        <p:tav tm="0">
                                          <p:val>
                                            <p:strVal val="ppt_w"/>
                                          </p:val>
                                        </p:tav>
                                        <p:tav tm="100000">
                                          <p:val>
                                            <p:fltVal val="0"/>
                                          </p:val>
                                        </p:tav>
                                      </p:tavLst>
                                    </p:anim>
                                    <p:anim calcmode="lin" valueType="num">
                                      <p:cBhvr>
                                        <p:cTn id="19" dur="500"/>
                                        <p:tgtEl>
                                          <p:spTgt spid="591"/>
                                        </p:tgtEl>
                                        <p:attrNameLst>
                                          <p:attrName>ppt_h</p:attrName>
                                        </p:attrNameLst>
                                      </p:cBhvr>
                                      <p:tavLst>
                                        <p:tav tm="0">
                                          <p:val>
                                            <p:strVal val="ppt_h"/>
                                          </p:val>
                                        </p:tav>
                                        <p:tav tm="100000">
                                          <p:val>
                                            <p:fltVal val="0"/>
                                          </p:val>
                                        </p:tav>
                                      </p:tavLst>
                                    </p:anim>
                                    <p:animEffect transition="out" filter="fade">
                                      <p:cBhvr>
                                        <p:cTn id="20" dur="500"/>
                                        <p:tgtEl>
                                          <p:spTgt spid="591"/>
                                        </p:tgtEl>
                                      </p:cBhvr>
                                    </p:animEffect>
                                    <p:set>
                                      <p:cBhvr>
                                        <p:cTn id="21" dur="1" fill="hold">
                                          <p:stCondLst>
                                            <p:cond delay="499"/>
                                          </p:stCondLst>
                                        </p:cTn>
                                        <p:tgtEl>
                                          <p:spTgt spid="591"/>
                                        </p:tgtEl>
                                        <p:attrNameLst>
                                          <p:attrName>style.visibility</p:attrName>
                                        </p:attrNameLst>
                                      </p:cBhvr>
                                      <p:to>
                                        <p:strVal val="hidden"/>
                                      </p:to>
                                    </p:set>
                                  </p:childTnLst>
                                </p:cTn>
                              </p:par>
                              <p:par>
                                <p:cTn id="22" presetID="53" presetClass="entr" presetSubtype="528"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4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fltVal val="0.5"/>
                                          </p:val>
                                        </p:tav>
                                        <p:tav tm="100000">
                                          <p:val>
                                            <p:strVal val="#ppt_y"/>
                                          </p:val>
                                        </p:tav>
                                      </p:tavLst>
                                    </p:anim>
                                  </p:childTnLst>
                                </p:cTn>
                              </p:par>
                              <p:par>
                                <p:cTn id="50" presetID="42" presetClass="entr" presetSubtype="0" fill="hold" grpId="0" nodeType="withEffect">
                                  <p:stCondLst>
                                    <p:cond delay="20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4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par>
                                <p:cTn id="60" presetID="2" presetClass="entr" presetSubtype="2" fill="hold" grpId="0" nodeType="withEffect">
                                  <p:stCondLst>
                                    <p:cond delay="460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1+#ppt_w/2"/>
                                          </p:val>
                                        </p:tav>
                                        <p:tav tm="100000">
                                          <p:val>
                                            <p:strVal val="#ppt_x"/>
                                          </p:val>
                                        </p:tav>
                                      </p:tavLst>
                                    </p:anim>
                                    <p:anim calcmode="lin" valueType="num">
                                      <p:cBhvr additive="base">
                                        <p:cTn id="6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997237" y="2253835"/>
            <a:ext cx="3319180"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4996625" y="3333955"/>
            <a:ext cx="3319791"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4955424" y="1420246"/>
            <a:ext cx="3328597" cy="670685"/>
            <a:chOff x="4955424" y="1420246"/>
            <a:chExt cx="3328597" cy="670685"/>
          </a:xfrm>
        </p:grpSpPr>
        <p:sp>
          <p:nvSpPr>
            <p:cNvPr id="33" name="椭圆 32"/>
            <p:cNvSpPr/>
            <p:nvPr/>
          </p:nvSpPr>
          <p:spPr>
            <a:xfrm>
              <a:off x="4955424" y="1461748"/>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39" name="Freeform 13"/>
            <p:cNvSpPr>
              <a:spLocks noEditPoints="1"/>
            </p:cNvSpPr>
            <p:nvPr/>
          </p:nvSpPr>
          <p:spPr bwMode="auto">
            <a:xfrm>
              <a:off x="5110341" y="1652267"/>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22" name="组合 21"/>
            <p:cNvGrpSpPr/>
            <p:nvPr/>
          </p:nvGrpSpPr>
          <p:grpSpPr>
            <a:xfrm>
              <a:off x="5601774" y="1420246"/>
              <a:ext cx="2682247" cy="670685"/>
              <a:chOff x="657222" y="1494198"/>
              <a:chExt cx="3576329" cy="894244"/>
            </a:xfrm>
          </p:grpSpPr>
          <p:sp>
            <p:nvSpPr>
              <p:cNvPr id="23"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34"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3" name="组合 2"/>
          <p:cNvGrpSpPr/>
          <p:nvPr/>
        </p:nvGrpSpPr>
        <p:grpSpPr>
          <a:xfrm>
            <a:off x="4970854" y="2402026"/>
            <a:ext cx="3313167" cy="692207"/>
            <a:chOff x="4970854" y="2402026"/>
            <a:chExt cx="3313167" cy="692207"/>
          </a:xfrm>
        </p:grpSpPr>
        <p:sp>
          <p:nvSpPr>
            <p:cNvPr id="35" name="椭圆 34"/>
            <p:cNvSpPr/>
            <p:nvPr/>
          </p:nvSpPr>
          <p:spPr>
            <a:xfrm>
              <a:off x="4970854" y="2494785"/>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0" name="Freeform 17"/>
            <p:cNvSpPr>
              <a:spLocks noEditPoints="1"/>
            </p:cNvSpPr>
            <p:nvPr/>
          </p:nvSpPr>
          <p:spPr bwMode="auto">
            <a:xfrm>
              <a:off x="5110341" y="2623155"/>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5601774" y="2402026"/>
              <a:ext cx="2682247" cy="670685"/>
              <a:chOff x="657222" y="1494198"/>
              <a:chExt cx="3576329" cy="894244"/>
            </a:xfrm>
          </p:grpSpPr>
          <p:sp>
            <p:nvSpPr>
              <p:cNvPr id="38"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42"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 name="组合 4"/>
          <p:cNvGrpSpPr/>
          <p:nvPr/>
        </p:nvGrpSpPr>
        <p:grpSpPr>
          <a:xfrm>
            <a:off x="4988609" y="3404150"/>
            <a:ext cx="3295412" cy="670685"/>
            <a:chOff x="4988609" y="3404150"/>
            <a:chExt cx="3295412" cy="670685"/>
          </a:xfrm>
        </p:grpSpPr>
        <p:sp>
          <p:nvSpPr>
            <p:cNvPr id="37" name="椭圆 36"/>
            <p:cNvSpPr/>
            <p:nvPr/>
          </p:nvSpPr>
          <p:spPr>
            <a:xfrm>
              <a:off x="4988609" y="3457874"/>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1" name="Freeform 19"/>
            <p:cNvSpPr>
              <a:spLocks noEditPoints="1"/>
            </p:cNvSpPr>
            <p:nvPr/>
          </p:nvSpPr>
          <p:spPr bwMode="auto">
            <a:xfrm>
              <a:off x="5140570" y="3617672"/>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43" name="组合 42"/>
            <p:cNvGrpSpPr/>
            <p:nvPr/>
          </p:nvGrpSpPr>
          <p:grpSpPr>
            <a:xfrm>
              <a:off x="5601774" y="3404150"/>
              <a:ext cx="2682247" cy="670685"/>
              <a:chOff x="657222" y="1494198"/>
              <a:chExt cx="3576329" cy="894244"/>
            </a:xfrm>
          </p:grpSpPr>
          <p:sp>
            <p:nvSpPr>
              <p:cNvPr id="44"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45"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p>
            </p:txBody>
          </p:sp>
        </p:grpSp>
      </p:grpSp>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89" y="1309572"/>
            <a:ext cx="4005596" cy="3422418"/>
          </a:xfrm>
          <a:prstGeom prst="rect">
            <a:avLst/>
          </a:prstGeom>
        </p:spPr>
      </p:pic>
      <p:sp>
        <p:nvSpPr>
          <p:cNvPr id="7" name="矩形 6"/>
          <p:cNvSpPr/>
          <p:nvPr/>
        </p:nvSpPr>
        <p:spPr>
          <a:xfrm>
            <a:off x="802387" y="1495044"/>
            <a:ext cx="3591000" cy="226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25"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产业背景</a:t>
            </a:r>
          </a:p>
        </p:txBody>
      </p:sp>
      <p:sp>
        <p:nvSpPr>
          <p:cNvPr id="2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9" name="组合 28"/>
          <p:cNvGrpSpPr/>
          <p:nvPr/>
        </p:nvGrpSpPr>
        <p:grpSpPr>
          <a:xfrm>
            <a:off x="323528" y="298362"/>
            <a:ext cx="561270" cy="561270"/>
            <a:chOff x="1054223" y="1716252"/>
            <a:chExt cx="855498" cy="855498"/>
          </a:xfrm>
        </p:grpSpPr>
        <p:sp>
          <p:nvSpPr>
            <p:cNvPr id="31" name="圆角矩形 3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2" name="组合 31"/>
            <p:cNvGrpSpPr>
              <a:grpSpLocks noChangeAspect="1"/>
            </p:cNvGrpSpPr>
            <p:nvPr/>
          </p:nvGrpSpPr>
          <p:grpSpPr>
            <a:xfrm>
              <a:off x="1217633" y="1908582"/>
              <a:ext cx="534522" cy="515381"/>
              <a:chOff x="7019925" y="5499100"/>
              <a:chExt cx="312738" cy="301626"/>
            </a:xfrm>
            <a:solidFill>
              <a:srgbClr val="232234"/>
            </a:solidFill>
          </p:grpSpPr>
          <p:sp>
            <p:nvSpPr>
              <p:cNvPr id="46"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7"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170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20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3759" y="1419114"/>
            <a:ext cx="3857625" cy="1074170"/>
            <a:chOff x="473759" y="1419114"/>
            <a:chExt cx="3857625" cy="1074170"/>
          </a:xfrm>
        </p:grpSpPr>
        <p:sp>
          <p:nvSpPr>
            <p:cNvPr id="47" name="TextBox 46"/>
            <p:cNvSpPr txBox="1"/>
            <p:nvPr/>
          </p:nvSpPr>
          <p:spPr>
            <a:xfrm>
              <a:off x="518874" y="1419114"/>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01</a:t>
              </a:r>
            </a:p>
          </p:txBody>
        </p:sp>
        <p:sp>
          <p:nvSpPr>
            <p:cNvPr id="48" name="TextBox 47"/>
            <p:cNvSpPr txBox="1"/>
            <p:nvPr/>
          </p:nvSpPr>
          <p:spPr>
            <a:xfrm>
              <a:off x="1046903" y="1522988"/>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49" name="Rectangle 48"/>
            <p:cNvSpPr/>
            <p:nvPr/>
          </p:nvSpPr>
          <p:spPr>
            <a:xfrm>
              <a:off x="473759" y="1916716"/>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grpSp>
        <p:nvGrpSpPr>
          <p:cNvPr id="4" name="组合 3"/>
          <p:cNvGrpSpPr/>
          <p:nvPr/>
        </p:nvGrpSpPr>
        <p:grpSpPr>
          <a:xfrm>
            <a:off x="518874" y="2925588"/>
            <a:ext cx="3857625" cy="1074170"/>
            <a:chOff x="518874" y="2925588"/>
            <a:chExt cx="3857625" cy="1074170"/>
          </a:xfrm>
        </p:grpSpPr>
        <p:sp>
          <p:nvSpPr>
            <p:cNvPr id="59" name="TextBox 46"/>
            <p:cNvSpPr txBox="1"/>
            <p:nvPr/>
          </p:nvSpPr>
          <p:spPr>
            <a:xfrm>
              <a:off x="563989" y="2925588"/>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02</a:t>
              </a:r>
            </a:p>
          </p:txBody>
        </p:sp>
        <p:sp>
          <p:nvSpPr>
            <p:cNvPr id="60" name="TextBox 47"/>
            <p:cNvSpPr txBox="1"/>
            <p:nvPr/>
          </p:nvSpPr>
          <p:spPr>
            <a:xfrm>
              <a:off x="1092018" y="3029462"/>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48"/>
            <p:cNvSpPr/>
            <p:nvPr/>
          </p:nvSpPr>
          <p:spPr>
            <a:xfrm>
              <a:off x="518874" y="3423190"/>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sp>
        <p:nvSpPr>
          <p:cNvPr id="38"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产业概况</a:t>
            </a:r>
          </a:p>
        </p:txBody>
      </p:sp>
      <p:sp>
        <p:nvSpPr>
          <p:cNvPr id="39"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65278"/>
            <a:ext cx="4102453" cy="259070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1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grpSp>
        <p:nvGrpSpPr>
          <p:cNvPr id="4" name="组合 3"/>
          <p:cNvGrpSpPr/>
          <p:nvPr/>
        </p:nvGrpSpPr>
        <p:grpSpPr>
          <a:xfrm>
            <a:off x="401053" y="1505455"/>
            <a:ext cx="1849163" cy="2948498"/>
            <a:chOff x="401053" y="1505455"/>
            <a:chExt cx="1849163" cy="2948498"/>
          </a:xfrm>
        </p:grpSpPr>
        <p:sp>
          <p:nvSpPr>
            <p:cNvPr id="2" name="椭圆 1"/>
            <p:cNvSpPr/>
            <p:nvPr/>
          </p:nvSpPr>
          <p:spPr>
            <a:xfrm>
              <a:off x="632026" y="1505455"/>
              <a:ext cx="1425375" cy="14253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2" name="Text Placeholder 4"/>
            <p:cNvSpPr txBox="1"/>
            <p:nvPr/>
          </p:nvSpPr>
          <p:spPr>
            <a:xfrm>
              <a:off x="688134"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添加名称一</a:t>
              </a:r>
              <a:endParaRPr lang="en-US" sz="1200" dirty="0">
                <a:gradFill>
                  <a:gsLst>
                    <a:gs pos="50000">
                      <a:schemeClr val="accent2"/>
                    </a:gs>
                    <a:gs pos="0">
                      <a:schemeClr val="accent1"/>
                    </a:gs>
                    <a:gs pos="100000">
                      <a:schemeClr val="accent3"/>
                    </a:gs>
                  </a:gsLst>
                  <a:lin ang="5400000" scaled="1"/>
                </a:gradFill>
                <a:cs typeface="+mn-ea"/>
                <a:sym typeface="+mn-lt"/>
              </a:endParaRPr>
            </a:p>
          </p:txBody>
        </p:sp>
        <p:sp>
          <p:nvSpPr>
            <p:cNvPr id="103" name="Text Placeholder 5"/>
            <p:cNvSpPr txBox="1"/>
            <p:nvPr/>
          </p:nvSpPr>
          <p:spPr>
            <a:xfrm>
              <a:off x="401053" y="3551917"/>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2522746" y="1506415"/>
            <a:ext cx="1849163" cy="2945432"/>
            <a:chOff x="2522746" y="1506415"/>
            <a:chExt cx="1849163" cy="2945432"/>
          </a:xfrm>
        </p:grpSpPr>
        <p:sp>
          <p:nvSpPr>
            <p:cNvPr id="43" name="椭圆 42"/>
            <p:cNvSpPr/>
            <p:nvPr/>
          </p:nvSpPr>
          <p:spPr>
            <a:xfrm>
              <a:off x="2849830" y="1506415"/>
              <a:ext cx="1425375" cy="142537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4" name="Text Placeholder 6"/>
            <p:cNvSpPr txBox="1"/>
            <p:nvPr/>
          </p:nvSpPr>
          <p:spPr>
            <a:xfrm>
              <a:off x="2809828"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添加名称二</a:t>
              </a:r>
              <a:endParaRPr lang="en-US" altLang="zh-CN" sz="1200" dirty="0">
                <a:gradFill>
                  <a:gsLst>
                    <a:gs pos="50000">
                      <a:schemeClr val="accent2"/>
                    </a:gs>
                    <a:gs pos="0">
                      <a:schemeClr val="accent1"/>
                    </a:gs>
                    <a:gs pos="100000">
                      <a:schemeClr val="accent3"/>
                    </a:gs>
                  </a:gsLst>
                  <a:lin ang="5400000" scaled="1"/>
                </a:gradFill>
                <a:cs typeface="+mn-ea"/>
                <a:sym typeface="+mn-lt"/>
              </a:endParaRPr>
            </a:p>
          </p:txBody>
        </p:sp>
        <p:sp>
          <p:nvSpPr>
            <p:cNvPr id="105" name="Text Placeholder 5"/>
            <p:cNvSpPr txBox="1"/>
            <p:nvPr/>
          </p:nvSpPr>
          <p:spPr>
            <a:xfrm>
              <a:off x="2522746"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4747088" y="1506415"/>
            <a:ext cx="1849163" cy="2945432"/>
            <a:chOff x="4747088" y="1506415"/>
            <a:chExt cx="1849163" cy="2945432"/>
          </a:xfrm>
        </p:grpSpPr>
        <p:sp>
          <p:nvSpPr>
            <p:cNvPr id="44" name="椭圆 43"/>
            <p:cNvSpPr/>
            <p:nvPr/>
          </p:nvSpPr>
          <p:spPr>
            <a:xfrm>
              <a:off x="5066528" y="1506415"/>
              <a:ext cx="1425375" cy="14253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6" name="Text Placeholder 8"/>
            <p:cNvSpPr txBox="1"/>
            <p:nvPr/>
          </p:nvSpPr>
          <p:spPr>
            <a:xfrm>
              <a:off x="5034170"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添加名称三</a:t>
              </a:r>
              <a:endParaRPr lang="en-US" altLang="zh-CN" sz="1200" dirty="0">
                <a:gradFill>
                  <a:gsLst>
                    <a:gs pos="50000">
                      <a:schemeClr val="accent2"/>
                    </a:gs>
                    <a:gs pos="0">
                      <a:schemeClr val="accent1"/>
                    </a:gs>
                    <a:gs pos="100000">
                      <a:schemeClr val="accent3"/>
                    </a:gs>
                  </a:gsLst>
                  <a:lin ang="5400000" scaled="1"/>
                </a:gradFill>
                <a:cs typeface="+mn-ea"/>
                <a:sym typeface="+mn-lt"/>
              </a:endParaRPr>
            </a:p>
          </p:txBody>
        </p:sp>
        <p:sp>
          <p:nvSpPr>
            <p:cNvPr id="107" name="Text Placeholder 5"/>
            <p:cNvSpPr txBox="1"/>
            <p:nvPr/>
          </p:nvSpPr>
          <p:spPr>
            <a:xfrm>
              <a:off x="4747088"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8" name="组合 7"/>
          <p:cNvGrpSpPr/>
          <p:nvPr/>
        </p:nvGrpSpPr>
        <p:grpSpPr>
          <a:xfrm>
            <a:off x="7001605" y="1506415"/>
            <a:ext cx="1849163" cy="2945432"/>
            <a:chOff x="7001605" y="1506415"/>
            <a:chExt cx="1849163" cy="2945432"/>
          </a:xfrm>
        </p:grpSpPr>
        <p:sp>
          <p:nvSpPr>
            <p:cNvPr id="45" name="椭圆 44"/>
            <p:cNvSpPr/>
            <p:nvPr/>
          </p:nvSpPr>
          <p:spPr>
            <a:xfrm>
              <a:off x="7283226" y="1506415"/>
              <a:ext cx="1425375" cy="1425375"/>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8" name="Text Placeholder 10"/>
            <p:cNvSpPr txBox="1"/>
            <p:nvPr/>
          </p:nvSpPr>
          <p:spPr>
            <a:xfrm>
              <a:off x="7288686"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添加名称四</a:t>
              </a:r>
              <a:endParaRPr lang="en-US" sz="1200" dirty="0">
                <a:gradFill>
                  <a:gsLst>
                    <a:gs pos="50000">
                      <a:schemeClr val="accent2"/>
                    </a:gs>
                    <a:gs pos="0">
                      <a:schemeClr val="accent1"/>
                    </a:gs>
                    <a:gs pos="100000">
                      <a:schemeClr val="accent3"/>
                    </a:gs>
                  </a:gsLst>
                  <a:lin ang="5400000" scaled="1"/>
                </a:gradFill>
                <a:cs typeface="+mn-ea"/>
                <a:sym typeface="+mn-lt"/>
              </a:endParaRPr>
            </a:p>
          </p:txBody>
        </p:sp>
        <p:sp>
          <p:nvSpPr>
            <p:cNvPr id="109" name="Text Placeholder 5"/>
            <p:cNvSpPr txBox="1"/>
            <p:nvPr/>
          </p:nvSpPr>
          <p:spPr>
            <a:xfrm>
              <a:off x="7001605"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sp>
        <p:nvSpPr>
          <p:cNvPr id="14"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项目成员</a:t>
            </a:r>
          </a:p>
        </p:txBody>
      </p:sp>
      <p:sp>
        <p:nvSpPr>
          <p:cNvPr id="15"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cxnSp>
        <p:nvCxnSpPr>
          <p:cNvPr id="17" name="直接连接符 16"/>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23528" y="298362"/>
            <a:ext cx="561270" cy="561270"/>
            <a:chOff x="1054223" y="1716252"/>
            <a:chExt cx="855498" cy="855498"/>
          </a:xfrm>
        </p:grpSpPr>
        <p:sp>
          <p:nvSpPr>
            <p:cNvPr id="18" name="圆角矩形 17"/>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19" name="组合 18"/>
            <p:cNvGrpSpPr>
              <a:grpSpLocks noChangeAspect="1"/>
            </p:cNvGrpSpPr>
            <p:nvPr/>
          </p:nvGrpSpPr>
          <p:grpSpPr>
            <a:xfrm>
              <a:off x="1217633" y="1908582"/>
              <a:ext cx="534522" cy="515381"/>
              <a:chOff x="7019925" y="5499100"/>
              <a:chExt cx="312738" cy="301626"/>
            </a:xfrm>
            <a:solidFill>
              <a:srgbClr val="232234"/>
            </a:solidFill>
          </p:grpSpPr>
          <p:sp>
            <p:nvSpPr>
              <p:cNvPr id="20"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1"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953" y="1413803"/>
            <a:ext cx="2796504" cy="777632"/>
            <a:chOff x="1267953" y="1413803"/>
            <a:chExt cx="2796504" cy="777632"/>
          </a:xfrm>
        </p:grpSpPr>
        <p:sp>
          <p:nvSpPr>
            <p:cNvPr id="147" name="Rounded Rectangle 4"/>
            <p:cNvSpPr/>
            <p:nvPr/>
          </p:nvSpPr>
          <p:spPr>
            <a:xfrm>
              <a:off x="1267953"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8" name="Group 80"/>
            <p:cNvGrpSpPr/>
            <p:nvPr/>
          </p:nvGrpSpPr>
          <p:grpSpPr>
            <a:xfrm>
              <a:off x="1491195" y="1582574"/>
              <a:ext cx="239316" cy="348854"/>
              <a:chOff x="3582988" y="3510757"/>
              <a:chExt cx="319088" cy="465138"/>
            </a:xfrm>
            <a:solidFill>
              <a:srgbClr val="1B1C27"/>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4" name="TextBox 63"/>
            <p:cNvSpPr txBox="1"/>
            <p:nvPr/>
          </p:nvSpPr>
          <p:spPr>
            <a:xfrm>
              <a:off x="1979712" y="1419623"/>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65" name="TextBox 64"/>
            <p:cNvSpPr txBox="1"/>
            <p:nvPr/>
          </p:nvSpPr>
          <p:spPr>
            <a:xfrm>
              <a:off x="1979713" y="1655134"/>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1267953" y="2450988"/>
            <a:ext cx="2796504" cy="771811"/>
            <a:chOff x="1267953" y="2450988"/>
            <a:chExt cx="2796504" cy="771811"/>
          </a:xfrm>
        </p:grpSpPr>
        <p:sp>
          <p:nvSpPr>
            <p:cNvPr id="120" name="Rounded Rectangle 5"/>
            <p:cNvSpPr/>
            <p:nvPr/>
          </p:nvSpPr>
          <p:spPr>
            <a:xfrm>
              <a:off x="1267953"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21" name="Group 59"/>
            <p:cNvGrpSpPr/>
            <p:nvPr/>
          </p:nvGrpSpPr>
          <p:grpSpPr>
            <a:xfrm>
              <a:off x="1436724" y="2640772"/>
              <a:ext cx="348258" cy="348854"/>
              <a:chOff x="9145588" y="4435475"/>
              <a:chExt cx="464344" cy="465138"/>
            </a:xfrm>
            <a:solidFill>
              <a:srgbClr val="1B1C27"/>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6" name="TextBox 65"/>
            <p:cNvSpPr txBox="1"/>
            <p:nvPr/>
          </p:nvSpPr>
          <p:spPr>
            <a:xfrm>
              <a:off x="1979712" y="2450988"/>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67" name="TextBox 66"/>
            <p:cNvSpPr txBox="1"/>
            <p:nvPr/>
          </p:nvSpPr>
          <p:spPr>
            <a:xfrm>
              <a:off x="1979713" y="2686498"/>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1267953" y="3486497"/>
            <a:ext cx="2796504" cy="771812"/>
            <a:chOff x="1267953" y="3486497"/>
            <a:chExt cx="2796504" cy="771812"/>
          </a:xfrm>
        </p:grpSpPr>
        <p:sp>
          <p:nvSpPr>
            <p:cNvPr id="157" name="Rounded Rectangle 6"/>
            <p:cNvSpPr/>
            <p:nvPr/>
          </p:nvSpPr>
          <p:spPr>
            <a:xfrm>
              <a:off x="1267953"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8" name="Group 86"/>
            <p:cNvGrpSpPr/>
            <p:nvPr/>
          </p:nvGrpSpPr>
          <p:grpSpPr>
            <a:xfrm>
              <a:off x="1442081" y="3681937"/>
              <a:ext cx="348258" cy="348258"/>
              <a:chOff x="4439444" y="1652588"/>
              <a:chExt cx="464344" cy="464344"/>
            </a:xfrm>
            <a:solidFill>
              <a:srgbClr val="1B1C27"/>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8" name="TextBox 67"/>
            <p:cNvSpPr txBox="1"/>
            <p:nvPr/>
          </p:nvSpPr>
          <p:spPr>
            <a:xfrm>
              <a:off x="1979712" y="3486497"/>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69" name="TextBox 68"/>
            <p:cNvSpPr txBox="1"/>
            <p:nvPr/>
          </p:nvSpPr>
          <p:spPr>
            <a:xfrm>
              <a:off x="1979713" y="3722008"/>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4971624" y="1410099"/>
            <a:ext cx="2863536" cy="771811"/>
            <a:chOff x="4971624" y="1410099"/>
            <a:chExt cx="2863536" cy="771811"/>
          </a:xfrm>
        </p:grpSpPr>
        <p:sp>
          <p:nvSpPr>
            <p:cNvPr id="152" name="Rounded Rectangle 7"/>
            <p:cNvSpPr/>
            <p:nvPr/>
          </p:nvSpPr>
          <p:spPr>
            <a:xfrm>
              <a:off x="4971624"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3" name="Group 83"/>
            <p:cNvGrpSpPr/>
            <p:nvPr/>
          </p:nvGrpSpPr>
          <p:grpSpPr>
            <a:xfrm>
              <a:off x="5144719" y="1582574"/>
              <a:ext cx="348854" cy="348258"/>
              <a:chOff x="2581275" y="2582069"/>
              <a:chExt cx="465138" cy="464344"/>
            </a:xfrm>
            <a:solidFill>
              <a:srgbClr val="1B1C27"/>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sp>
          <p:nvSpPr>
            <p:cNvPr id="70" name="TextBox 69"/>
            <p:cNvSpPr txBox="1"/>
            <p:nvPr/>
          </p:nvSpPr>
          <p:spPr>
            <a:xfrm>
              <a:off x="5750416" y="1410099"/>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71" name="TextBox 70"/>
            <p:cNvSpPr txBox="1"/>
            <p:nvPr/>
          </p:nvSpPr>
          <p:spPr>
            <a:xfrm>
              <a:off x="5750416" y="1645609"/>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4971624" y="2441464"/>
            <a:ext cx="2863536" cy="771811"/>
            <a:chOff x="4971624" y="2441464"/>
            <a:chExt cx="2863536" cy="771811"/>
          </a:xfrm>
        </p:grpSpPr>
        <p:sp>
          <p:nvSpPr>
            <p:cNvPr id="132" name="Rounded Rectangle 8"/>
            <p:cNvSpPr/>
            <p:nvPr/>
          </p:nvSpPr>
          <p:spPr>
            <a:xfrm>
              <a:off x="4971624"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33" name="Group 69"/>
            <p:cNvGrpSpPr/>
            <p:nvPr/>
          </p:nvGrpSpPr>
          <p:grpSpPr>
            <a:xfrm>
              <a:off x="5145314" y="2629759"/>
              <a:ext cx="348258" cy="348854"/>
              <a:chOff x="7287419" y="3505994"/>
              <a:chExt cx="464344" cy="465138"/>
            </a:xfrm>
            <a:solidFill>
              <a:srgbClr val="1B1C27"/>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72" name="TextBox 71"/>
            <p:cNvSpPr txBox="1"/>
            <p:nvPr/>
          </p:nvSpPr>
          <p:spPr>
            <a:xfrm>
              <a:off x="5750416" y="2441464"/>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73" name="TextBox 72"/>
            <p:cNvSpPr txBox="1"/>
            <p:nvPr/>
          </p:nvSpPr>
          <p:spPr>
            <a:xfrm>
              <a:off x="5750416" y="2676974"/>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7" name="组合 6"/>
          <p:cNvGrpSpPr/>
          <p:nvPr/>
        </p:nvGrpSpPr>
        <p:grpSpPr>
          <a:xfrm>
            <a:off x="4971624" y="3476973"/>
            <a:ext cx="2863536" cy="771811"/>
            <a:chOff x="4971624" y="3476973"/>
            <a:chExt cx="2863536" cy="771811"/>
          </a:xfrm>
        </p:grpSpPr>
        <p:sp>
          <p:nvSpPr>
            <p:cNvPr id="141" name="Rounded Rectangle 9"/>
            <p:cNvSpPr/>
            <p:nvPr/>
          </p:nvSpPr>
          <p:spPr>
            <a:xfrm>
              <a:off x="4971624"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2" name="Group 76"/>
            <p:cNvGrpSpPr/>
            <p:nvPr/>
          </p:nvGrpSpPr>
          <p:grpSpPr>
            <a:xfrm>
              <a:off x="5136785" y="3681937"/>
              <a:ext cx="348258" cy="348258"/>
              <a:chOff x="7287419" y="2577307"/>
              <a:chExt cx="464344" cy="464344"/>
            </a:xfrm>
            <a:solidFill>
              <a:srgbClr val="1B1C27"/>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sp>
          <p:nvSpPr>
            <p:cNvPr id="74" name="TextBox 73"/>
            <p:cNvSpPr txBox="1"/>
            <p:nvPr/>
          </p:nvSpPr>
          <p:spPr>
            <a:xfrm>
              <a:off x="5750416" y="3476973"/>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p>
          </p:txBody>
        </p:sp>
        <p:sp>
          <p:nvSpPr>
            <p:cNvPr id="75" name="TextBox 74"/>
            <p:cNvSpPr txBox="1"/>
            <p:nvPr/>
          </p:nvSpPr>
          <p:spPr>
            <a:xfrm>
              <a:off x="5750416" y="3712483"/>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sp>
        <p:nvSpPr>
          <p:cNvPr id="76"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产品定位</a:t>
            </a:r>
          </a:p>
        </p:txBody>
      </p:sp>
      <p:sp>
        <p:nvSpPr>
          <p:cNvPr id="7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78" name="组合 77"/>
          <p:cNvGrpSpPr/>
          <p:nvPr/>
        </p:nvGrpSpPr>
        <p:grpSpPr>
          <a:xfrm>
            <a:off x="323528" y="298362"/>
            <a:ext cx="561270" cy="561270"/>
            <a:chOff x="1054223" y="1716252"/>
            <a:chExt cx="855498" cy="855498"/>
          </a:xfrm>
        </p:grpSpPr>
        <p:sp>
          <p:nvSpPr>
            <p:cNvPr id="79" name="圆角矩形 78"/>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80" name="组合 79"/>
            <p:cNvGrpSpPr>
              <a:grpSpLocks noChangeAspect="1"/>
            </p:cNvGrpSpPr>
            <p:nvPr/>
          </p:nvGrpSpPr>
          <p:grpSpPr>
            <a:xfrm>
              <a:off x="1217633" y="1908582"/>
              <a:ext cx="534522" cy="515381"/>
              <a:chOff x="7019925" y="5499100"/>
              <a:chExt cx="312738" cy="301626"/>
            </a:xfrm>
            <a:solidFill>
              <a:srgbClr val="232234"/>
            </a:solidFill>
          </p:grpSpPr>
          <p:sp>
            <p:nvSpPr>
              <p:cNvPr id="81"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82"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17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210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300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02912" y="1315748"/>
            <a:ext cx="3857625" cy="1074170"/>
            <a:chOff x="4502912" y="1315748"/>
            <a:chExt cx="3857625" cy="1074170"/>
          </a:xfrm>
        </p:grpSpPr>
        <p:sp>
          <p:nvSpPr>
            <p:cNvPr id="47" name="TextBox 46"/>
            <p:cNvSpPr txBox="1"/>
            <p:nvPr/>
          </p:nvSpPr>
          <p:spPr>
            <a:xfrm>
              <a:off x="4548027" y="1315748"/>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01</a:t>
              </a:r>
            </a:p>
          </p:txBody>
        </p:sp>
        <p:sp>
          <p:nvSpPr>
            <p:cNvPr id="48" name="TextBox 47"/>
            <p:cNvSpPr txBox="1"/>
            <p:nvPr/>
          </p:nvSpPr>
          <p:spPr>
            <a:xfrm>
              <a:off x="5076056" y="1419622"/>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49" name="Rectangle 48"/>
            <p:cNvSpPr/>
            <p:nvPr/>
          </p:nvSpPr>
          <p:spPr>
            <a:xfrm>
              <a:off x="4502912" y="1813350"/>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grpSp>
        <p:nvGrpSpPr>
          <p:cNvPr id="4" name="组合 3"/>
          <p:cNvGrpSpPr/>
          <p:nvPr/>
        </p:nvGrpSpPr>
        <p:grpSpPr>
          <a:xfrm>
            <a:off x="4548027" y="2822222"/>
            <a:ext cx="3857625" cy="1074170"/>
            <a:chOff x="4548027" y="2822222"/>
            <a:chExt cx="3857625" cy="1074170"/>
          </a:xfrm>
        </p:grpSpPr>
        <p:sp>
          <p:nvSpPr>
            <p:cNvPr id="59" name="TextBox 46"/>
            <p:cNvSpPr txBox="1"/>
            <p:nvPr/>
          </p:nvSpPr>
          <p:spPr>
            <a:xfrm>
              <a:off x="4593142" y="2822222"/>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02</a:t>
              </a:r>
            </a:p>
          </p:txBody>
        </p:sp>
        <p:sp>
          <p:nvSpPr>
            <p:cNvPr id="60" name="TextBox 47"/>
            <p:cNvSpPr txBox="1"/>
            <p:nvPr/>
          </p:nvSpPr>
          <p:spPr>
            <a:xfrm>
              <a:off x="5121171" y="2926096"/>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48"/>
            <p:cNvSpPr/>
            <p:nvPr/>
          </p:nvSpPr>
          <p:spPr>
            <a:xfrm>
              <a:off x="4548027" y="3319824"/>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sp>
        <p:nvSpPr>
          <p:cNvPr id="38"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产品亮点</a:t>
            </a:r>
          </a:p>
        </p:txBody>
      </p:sp>
      <p:sp>
        <p:nvSpPr>
          <p:cNvPr id="39"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
        <p:nvSpPr>
          <p:cNvPr id="2" name="六边形 1"/>
          <p:cNvSpPr/>
          <p:nvPr/>
        </p:nvSpPr>
        <p:spPr>
          <a:xfrm>
            <a:off x="781423" y="1557944"/>
            <a:ext cx="3174113" cy="2736304"/>
          </a:xfrm>
          <a:prstGeom prst="hexagon">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市场分析</a:t>
            </a: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市场分析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市场开拓计</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竞争对手分析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02</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512168"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竞争优势</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销售网络布局</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长期盈利计划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88000">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14:bounceEnd="88000">
                                          <p:cBhvr additive="base">
                                            <p:cTn id="46" dur="1000" fill="hold"/>
                                            <p:tgtEl>
                                              <p:spTgt spid="94"/>
                                            </p:tgtEl>
                                            <p:attrNameLst>
                                              <p:attrName>ppt_x</p:attrName>
                                            </p:attrNameLst>
                                          </p:cBhvr>
                                          <p:tavLst>
                                            <p:tav tm="0">
                                              <p:val>
                                                <p:strVal val="1+#ppt_w/2"/>
                                              </p:val>
                                            </p:tav>
                                            <p:tav tm="100000">
                                              <p:val>
                                                <p:strVal val="#ppt_x"/>
                                              </p:val>
                                            </p:tav>
                                          </p:tavLst>
                                        </p:anim>
                                        <p:anim calcmode="lin" valueType="num" p14:bounceEnd="88000">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cBhvr additive="base">
                                            <p:cTn id="46" dur="1000" fill="hold"/>
                                            <p:tgtEl>
                                              <p:spTgt spid="94"/>
                                            </p:tgtEl>
                                            <p:attrNameLst>
                                              <p:attrName>ppt_x</p:attrName>
                                            </p:attrNameLst>
                                          </p:cBhvr>
                                          <p:tavLst>
                                            <p:tav tm="0">
                                              <p:val>
                                                <p:strVal val="1+#ppt_w/2"/>
                                              </p:val>
                                            </p:tav>
                                            <p:tav tm="100000">
                                              <p:val>
                                                <p:strVal val="#ppt_x"/>
                                              </p:val>
                                            </p:tav>
                                          </p:tavLst>
                                        </p:anim>
                                        <p:anim calcmode="lin" valueType="num">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f91ba0a165ed3a7fddbb8a45d3fb8ee8c46b9"/>
  <p:tag name="ISPRING_PRESENTATION_TITLE" val="大气高端金色商业计划书PPT模板"/>
</p:tagLst>
</file>

<file path=ppt/theme/theme1.xml><?xml version="1.0" encoding="utf-8"?>
<a:theme xmlns:a="http://schemas.openxmlformats.org/drawingml/2006/main" name="Office 主题​​">
  <a:themeElements>
    <a:clrScheme name="金色渐变3色">
      <a:dk1>
        <a:sysClr val="windowText" lastClr="000000"/>
      </a:dk1>
      <a:lt1>
        <a:sysClr val="window" lastClr="FFFFFF"/>
      </a:lt1>
      <a:dk2>
        <a:srgbClr val="44546A"/>
      </a:dk2>
      <a:lt2>
        <a:srgbClr val="E7E6E6"/>
      </a:lt2>
      <a:accent1>
        <a:srgbClr val="D9A96A"/>
      </a:accent1>
      <a:accent2>
        <a:srgbClr val="F4DEBE"/>
      </a:accent2>
      <a:accent3>
        <a:srgbClr val="F5E3C9"/>
      </a:accent3>
      <a:accent4>
        <a:srgbClr val="FFC000"/>
      </a:accent4>
      <a:accent5>
        <a:srgbClr val="4472C4"/>
      </a:accent5>
      <a:accent6>
        <a:srgbClr val="70AD47"/>
      </a:accent6>
      <a:hlink>
        <a:srgbClr val="0563C1"/>
      </a:hlink>
      <a:folHlink>
        <a:srgbClr val="954F72"/>
      </a:folHlink>
    </a:clrScheme>
    <a:fontScheme name="cp4llou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画册级别2">
    <a:dk1>
      <a:sysClr val="windowText" lastClr="000000"/>
    </a:dk1>
    <a:lt1>
      <a:sysClr val="window" lastClr="FFFFFF"/>
    </a:lt1>
    <a:dk2>
      <a:srgbClr val="1D1610"/>
    </a:dk2>
    <a:lt2>
      <a:srgbClr val="E7E6E6"/>
    </a:lt2>
    <a:accent1>
      <a:srgbClr val="1D1610"/>
    </a:accent1>
    <a:accent2>
      <a:srgbClr val="613920"/>
    </a:accent2>
    <a:accent3>
      <a:srgbClr val="482A17"/>
    </a:accent3>
    <a:accent4>
      <a:srgbClr val="C51729"/>
    </a:accent4>
    <a:accent5>
      <a:srgbClr val="44546A"/>
    </a:accent5>
    <a:accent6>
      <a:srgbClr val="EBEBEB"/>
    </a:accent6>
    <a:hlink>
      <a:srgbClr val="C51729"/>
    </a:hlink>
    <a:folHlink>
      <a:srgbClr val="C51729"/>
    </a:folHlink>
  </a:clrScheme>
  <a:fontScheme name="常用4">
    <a:majorFont>
      <a:latin typeface="Arial"/>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3249</Words>
  <Application>Microsoft Office PowerPoint</Application>
  <PresentationFormat>全屏显示(16:9)</PresentationFormat>
  <Paragraphs>391</Paragraphs>
  <Slides>31</Slides>
  <Notes>31</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31</vt:i4>
      </vt:variant>
    </vt:vector>
  </HeadingPairs>
  <TitlesOfParts>
    <vt:vector size="34" baseType="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192</cp:revision>
  <dcterms:created xsi:type="dcterms:W3CDTF">2014-09-01T14:19:00Z</dcterms:created>
  <dcterms:modified xsi:type="dcterms:W3CDTF">2021-01-05T00:30:05Z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