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2" r:id="rId5"/>
    <p:sldId id="263" r:id="rId6"/>
    <p:sldId id="269" r:id="rId7"/>
    <p:sldId id="264" r:id="rId8"/>
    <p:sldId id="266" r:id="rId9"/>
    <p:sldId id="268" r:id="rId10"/>
    <p:sldId id="273" r:id="rId11"/>
    <p:sldId id="274" r:id="rId12"/>
    <p:sldId id="284" r:id="rId13"/>
    <p:sldId id="283" r:id="rId14"/>
    <p:sldId id="291" r:id="rId15"/>
    <p:sldId id="29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1005">
          <p15:clr>
            <a:srgbClr val="A4A3A4"/>
          </p15:clr>
        </p15:guide>
        <p15:guide id="3" orient="horz" pos="21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C9C9C9"/>
    <a:srgbClr val="EFEFEF"/>
    <a:srgbClr val="F0F0F0"/>
    <a:srgbClr val="D3D3D3"/>
    <a:srgbClr val="EEEEEE"/>
    <a:srgbClr val="00A7AA"/>
    <a:srgbClr val="6B7D91"/>
    <a:srgbClr val="ECECEC"/>
    <a:srgbClr val="004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96"/>
      </p:cViewPr>
      <p:guideLst>
        <p:guide pos="415"/>
        <p:guide pos="1005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14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1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2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E4-404D-B36A-D98B6BA6A7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销售额2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E4-404D-B36A-D98B6BA6A7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销售额3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DE4-404D-B36A-D98B6BA6A7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销售额4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DE4-404D-B36A-D98B6BA6A7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销售额5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DE4-404D-B36A-D98B6BA6A74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销售额6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CDE4-404D-B36A-D98B6BA6A74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销售额42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CDE4-404D-B36A-D98B6BA6A74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销售额72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CDE4-404D-B36A-D98B6BA6A74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销售额52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87EC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DE4-404D-B36A-D98B6BA6A74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销售额74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CDE4-404D-B36A-D98B6BA6A74C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销售额62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2F69A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10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CDE4-404D-B36A-D98B6BA6A74C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销售额76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CDE4-404D-B36A-D98B6BA6A74C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销售额77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0528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CDE4-404D-B36A-D98B6BA6A74C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CDE4-404D-B36A-D98B6BA6A74C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CDE4-404D-B36A-D98B6BA6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33-44A3-8F7B-DB0A7CF65AD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33-44A3-8F7B-DB0A7CF65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33-44A3-8F7B-DB0A7CF65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33-44A3-8F7B-DB0A7CF65AD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33-44A3-8F7B-DB0A7CF65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A5-4A65-B94D-59CC8D6C943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5-4A65-B94D-59CC8D6C94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A5-4A65-B94D-59CC8D6C94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A5-4A65-B94D-59CC8D6C943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A5-4A65-B94D-59CC8D6C9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738188976378E-2"/>
          <c:y val="9.3578411755143198E-2"/>
          <c:w val="0.93132431102362201"/>
          <c:h val="0.764397006411871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5</c:v>
                </c:pt>
                <c:pt idx="6">
                  <c:v>3.5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5-4CB7-97AC-3AAC97FEC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565440"/>
        <c:axId val="818564320"/>
      </c:lineChart>
      <c:catAx>
        <c:axId val="8185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8564320"/>
        <c:crosses val="autoZero"/>
        <c:auto val="1"/>
        <c:lblAlgn val="ctr"/>
        <c:lblOffset val="100"/>
        <c:noMultiLvlLbl val="0"/>
      </c:catAx>
      <c:valAx>
        <c:axId val="818564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8565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C-417E-87E2-80844C4E1B1F}"/>
              </c:ext>
            </c:extLst>
          </c:dPt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C-417E-87E2-80844C4E1B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1C-417E-87E2-80844C4E1B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C-417E-87E2-80844C4E1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339584"/>
        <c:axId val="813340144"/>
      </c:barChart>
      <c:catAx>
        <c:axId val="813339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3340144"/>
        <c:crosses val="autoZero"/>
        <c:auto val="1"/>
        <c:lblAlgn val="ctr"/>
        <c:lblOffset val="100"/>
        <c:noMultiLvlLbl val="0"/>
      </c:catAx>
      <c:valAx>
        <c:axId val="813340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133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1-4032-AD06-D9162D25E5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376453</c:v>
                </c:pt>
                <c:pt idx="1">
                  <c:v>265454</c:v>
                </c:pt>
                <c:pt idx="2">
                  <c:v>453145</c:v>
                </c:pt>
                <c:pt idx="3">
                  <c:v>286543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1-4032-AD06-D9162D25E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3342384"/>
        <c:axId val="813342944"/>
      </c:barChart>
      <c:catAx>
        <c:axId val="81334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3342944"/>
        <c:crosses val="autoZero"/>
        <c:auto val="1"/>
        <c:lblAlgn val="ctr"/>
        <c:lblOffset val="100"/>
        <c:noMultiLvlLbl val="0"/>
      </c:catAx>
      <c:valAx>
        <c:axId val="813342944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crossAx val="81334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A3-49B6-AC9D-6769100AF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#,##0_ </c:formatCode>
                <c:ptCount val="4"/>
                <c:pt idx="0">
                  <c:v>76453</c:v>
                </c:pt>
                <c:pt idx="1">
                  <c:v>65454</c:v>
                </c:pt>
                <c:pt idx="2">
                  <c:v>53145</c:v>
                </c:pt>
                <c:pt idx="3">
                  <c:v>86543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A3-49B6-AC9D-6769100AF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3345184"/>
        <c:axId val="813345744"/>
      </c:barChart>
      <c:catAx>
        <c:axId val="81334518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813345744"/>
        <c:crosses val="autoZero"/>
        <c:auto val="1"/>
        <c:lblAlgn val="ctr"/>
        <c:lblOffset val="100"/>
        <c:noMultiLvlLbl val="0"/>
      </c:catAx>
      <c:valAx>
        <c:axId val="813345744"/>
        <c:scaling>
          <c:orientation val="maxMin"/>
        </c:scaling>
        <c:delete val="1"/>
        <c:axPos val="b"/>
        <c:numFmt formatCode="#,##0_ " sourceLinked="1"/>
        <c:majorTickMark val="none"/>
        <c:minorTickMark val="none"/>
        <c:tickLblPos val="nextTo"/>
        <c:crossAx val="81334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18555920"/>
        <c:axId val="818555360"/>
      </c:barChart>
      <c:catAx>
        <c:axId val="818555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8555360"/>
        <c:crosses val="autoZero"/>
        <c:auto val="1"/>
        <c:lblAlgn val="ctr"/>
        <c:lblOffset val="100"/>
        <c:noMultiLvlLbl val="0"/>
      </c:catAx>
      <c:valAx>
        <c:axId val="818555360"/>
        <c:scaling>
          <c:orientation val="minMax"/>
        </c:scaling>
        <c:delete val="1"/>
        <c:axPos val="b"/>
        <c:numFmt formatCode="#,##0_ " sourceLinked="1"/>
        <c:majorTickMark val="none"/>
        <c:minorTickMark val="none"/>
        <c:tickLblPos val="nextTo"/>
        <c:crossAx val="81855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3.7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4.5999999999999996</c:v>
                </c:pt>
                <c:pt idx="6">
                  <c:v>5.0999999999999996</c:v>
                </c:pt>
                <c:pt idx="7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16-4B5F-AD18-256BAEB780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16-4B5F-AD18-256BAEB780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16-4B5F-AD18-256BAEB78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8552000"/>
        <c:axId val="818557600"/>
      </c:lineChart>
      <c:catAx>
        <c:axId val="81855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8557600"/>
        <c:crosses val="autoZero"/>
        <c:auto val="1"/>
        <c:lblAlgn val="ctr"/>
        <c:lblOffset val="100"/>
        <c:noMultiLvlLbl val="0"/>
      </c:catAx>
      <c:valAx>
        <c:axId val="818557600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2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85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0A-46F0-9F31-574033633AD1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0A-46F0-9F31-574033633A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1F0A-46F0-9F31-574033633A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290</c:v>
                </c:pt>
                <c:pt idx="1">
                  <c:v>131</c:v>
                </c:pt>
                <c:pt idx="2">
                  <c:v>241</c:v>
                </c:pt>
                <c:pt idx="3">
                  <c:v>180</c:v>
                </c:pt>
                <c:pt idx="4">
                  <c:v>100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1F0A-46F0-9F31-574033633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818560960"/>
        <c:axId val="818561520"/>
      </c:barChart>
      <c:catAx>
        <c:axId val="81856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8561520"/>
        <c:crosses val="autoZero"/>
        <c:auto val="1"/>
        <c:lblAlgn val="ctr"/>
        <c:lblOffset val="3"/>
        <c:noMultiLvlLbl val="0"/>
      </c:catAx>
      <c:valAx>
        <c:axId val="818561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856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F-404C-B88D-E87DC883967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F-404C-B88D-E87DC88396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F-404C-B88D-E87DC88396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F-404C-B88D-E87DC883967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DF-404C-B88D-E87DC8839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79-4219-A617-F88C7AB1B0C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79-4219-A617-F88C7AB1B0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79-4219-A617-F88C7AB1B0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79-4219-A617-F88C7AB1B0C0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空白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79-4219-A617-F88C7AB1B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A682-D657-4F0B-94E8-AEC3A450CEC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EB5EF-8D50-461C-BC9C-38ED3E73D5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bg1"/>
            </a:gs>
            <a:gs pos="67000">
              <a:schemeClr val="bg2"/>
            </a:gs>
            <a:gs pos="100000">
              <a:schemeClr val="bg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 flip="none" rotWithShape="1">
          <a:gsLst>
            <a:gs pos="0">
              <a:schemeClr val="bg2"/>
            </a:gs>
            <a:gs pos="67000">
              <a:srgbClr val="F0F0F0"/>
            </a:gs>
            <a:gs pos="100000">
              <a:schemeClr val="bg2">
                <a:lumMod val="9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 flipV="1">
            <a:off x="685800" y="622468"/>
            <a:ext cx="419100" cy="88085"/>
            <a:chOff x="2336800" y="2565400"/>
            <a:chExt cx="5740400" cy="1206500"/>
          </a:xfrm>
        </p:grpSpPr>
        <p:sp>
          <p:nvSpPr>
            <p:cNvPr id="2" name="椭圆 1"/>
            <p:cNvSpPr/>
            <p:nvPr userDrawn="1"/>
          </p:nvSpPr>
          <p:spPr>
            <a:xfrm>
              <a:off x="23368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" name="椭圆 2"/>
            <p:cNvSpPr/>
            <p:nvPr userDrawn="1"/>
          </p:nvSpPr>
          <p:spPr>
            <a:xfrm>
              <a:off x="38481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" name="椭圆 3"/>
            <p:cNvSpPr/>
            <p:nvPr userDrawn="1"/>
          </p:nvSpPr>
          <p:spPr>
            <a:xfrm>
              <a:off x="53594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5" name="椭圆 4"/>
            <p:cNvSpPr/>
            <p:nvPr userDrawn="1"/>
          </p:nvSpPr>
          <p:spPr>
            <a:xfrm>
              <a:off x="6870700" y="2565400"/>
              <a:ext cx="1206500" cy="1206500"/>
            </a:xfrm>
            <a:prstGeom prst="ellipse">
              <a:avLst/>
            </a:prstGeom>
            <a:solidFill>
              <a:srgbClr val="D9D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9488" y="6238875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0" dirty="0">
                <a:solidFill>
                  <a:srgbClr val="0044A5"/>
                </a:solidFill>
                <a:latin typeface="+mj-ea"/>
                <a:ea typeface="+mj-ea"/>
              </a:rPr>
              <a:t>公司名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790700" y="6423541"/>
            <a:ext cx="7988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9937750" y="6238875"/>
            <a:ext cx="166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solidFill>
                  <a:srgbClr val="0044A5"/>
                </a:solidFill>
                <a:latin typeface="+mj-ea"/>
                <a:ea typeface="+mj-ea"/>
              </a:rPr>
              <a:t>www.xxx.com</a:t>
            </a:r>
            <a:endParaRPr lang="zh-CN" altLang="en-US" b="0" dirty="0">
              <a:solidFill>
                <a:srgbClr val="0044A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192000" y="1000125"/>
            <a:ext cx="1133476" cy="33337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0.167.170</a:t>
            </a:r>
            <a:endParaRPr lang="zh-CN" altLang="en-US" sz="1200" dirty="0"/>
          </a:p>
        </p:txBody>
      </p:sp>
      <p:sp>
        <p:nvSpPr>
          <p:cNvPr id="8" name="矩形 7"/>
          <p:cNvSpPr/>
          <p:nvPr userDrawn="1"/>
        </p:nvSpPr>
        <p:spPr>
          <a:xfrm>
            <a:off x="12192000" y="1333500"/>
            <a:ext cx="1133476" cy="33337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5.99.184</a:t>
            </a:r>
            <a:endParaRPr lang="zh-CN" altLang="en-US" sz="1200" dirty="0"/>
          </a:p>
        </p:txBody>
      </p:sp>
      <p:sp>
        <p:nvSpPr>
          <p:cNvPr id="9" name="矩形 8"/>
          <p:cNvSpPr/>
          <p:nvPr userDrawn="1"/>
        </p:nvSpPr>
        <p:spPr>
          <a:xfrm>
            <a:off x="12192000" y="666750"/>
            <a:ext cx="1133476" cy="333375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50.50.50</a:t>
            </a:r>
            <a:endParaRPr lang="zh-CN" altLang="en-US" sz="1200" dirty="0"/>
          </a:p>
        </p:txBody>
      </p:sp>
      <p:sp>
        <p:nvSpPr>
          <p:cNvPr id="10" name="矩形 9"/>
          <p:cNvSpPr/>
          <p:nvPr userDrawn="1"/>
        </p:nvSpPr>
        <p:spPr>
          <a:xfrm>
            <a:off x="12192000" y="0"/>
            <a:ext cx="1133476" cy="3333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323232"/>
                </a:solidFill>
              </a:rPr>
              <a:t>236.236.236</a:t>
            </a:r>
            <a:endParaRPr lang="zh-CN" altLang="en-US" sz="1200" dirty="0">
              <a:solidFill>
                <a:srgbClr val="323232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2192000" y="333375"/>
            <a:ext cx="1133476" cy="33337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107.125.145</a:t>
            </a:r>
            <a:endParaRPr lang="zh-CN" altLang="en-US" sz="1200" dirty="0"/>
          </a:p>
        </p:txBody>
      </p:sp>
      <p:sp>
        <p:nvSpPr>
          <p:cNvPr id="12" name="矩形 11"/>
          <p:cNvSpPr/>
          <p:nvPr userDrawn="1"/>
        </p:nvSpPr>
        <p:spPr>
          <a:xfrm>
            <a:off x="12192000" y="1659731"/>
            <a:ext cx="1133476" cy="333375"/>
          </a:xfrm>
          <a:prstGeom prst="rect">
            <a:avLst/>
          </a:prstGeom>
          <a:solidFill>
            <a:srgbClr val="004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0.68.165</a:t>
            </a:r>
            <a:endParaRPr lang="zh-CN" altLang="en-US" sz="1200" dirty="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192000" y="1993106"/>
            <a:ext cx="113347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字体颜色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89.89.89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542665"/>
            <a:ext cx="12192000" cy="2343150"/>
          </a:xfrm>
          <a:prstGeom prst="rect">
            <a:avLst/>
          </a:prstGeom>
          <a:solidFill>
            <a:srgbClr val="0044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23458" y="4039731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公司商业计划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08060" y="4593729"/>
            <a:ext cx="510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INSERY YOU AWESOME CLEVER SLOGAN OR THEME IN THIS AREA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4032" y="4245382"/>
            <a:ext cx="147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WWW.XXX.COM</a:t>
            </a:r>
            <a:endParaRPr lang="zh-CN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639024" y="4589800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演讲人</a:t>
            </a:r>
            <a:r>
              <a:rPr lang="en-US" altLang="zh-CN" b="1" dirty="0"/>
              <a:t>: XXX</a:t>
            </a:r>
            <a:endParaRPr lang="zh-CN" altLang="en-US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9243381" y="4589799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/>
              <a:t>June 23</a:t>
            </a:r>
            <a:endParaRPr lang="zh-CN" altLang="en-US" b="1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546069" y="4169998"/>
            <a:ext cx="0" cy="630602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711787" y="4536669"/>
            <a:ext cx="1403160" cy="0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10829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277714" y="4608849"/>
            <a:ext cx="0" cy="210801"/>
          </a:xfrm>
          <a:prstGeom prst="line">
            <a:avLst/>
          </a:prstGeom>
          <a:ln w="19050">
            <a:solidFill>
              <a:schemeClr val="bg2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曲线图</a:t>
            </a:r>
            <a:r>
              <a:rPr lang="en-US" altLang="zh-CN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</a:t>
            </a:r>
            <a:r>
              <a:rPr lang="zh-CN" altLang="en-US" sz="3200" dirty="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表格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7534275" y="0"/>
            <a:ext cx="465772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7904642" y="944980"/>
          <a:ext cx="376383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0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销量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销量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销量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销量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600000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2016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年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月</a:t>
                      </a:r>
                      <a:endParaRPr lang="en-US" altLang="zh-CN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XXXX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销量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430000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7837999" y="4670692"/>
            <a:ext cx="4054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1"/>
                </a:solidFill>
                <a:latin typeface="Tahoma" panose="020B0604030504040204" pitchFamily="34" charset="0"/>
              </a:rPr>
              <a:t>月正式上线，是北京中幻创想科技有限公司旗下网站。</a:t>
            </a:r>
          </a:p>
        </p:txBody>
      </p:sp>
      <p:graphicFrame>
        <p:nvGraphicFramePr>
          <p:cNvPr id="12" name="图表 11"/>
          <p:cNvGraphicFramePr/>
          <p:nvPr/>
        </p:nvGraphicFramePr>
        <p:xfrm>
          <a:off x="676606" y="1931362"/>
          <a:ext cx="6619617" cy="363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509736" y="28891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特殊强调</a:t>
            </a:r>
          </a:p>
        </p:txBody>
      </p:sp>
      <p:sp>
        <p:nvSpPr>
          <p:cNvPr id="1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Freeform 8"/>
          <p:cNvSpPr/>
          <p:nvPr/>
        </p:nvSpPr>
        <p:spPr bwMode="auto">
          <a:xfrm>
            <a:off x="3617732" y="2592178"/>
            <a:ext cx="749710" cy="681555"/>
          </a:xfrm>
          <a:custGeom>
            <a:avLst/>
            <a:gdLst>
              <a:gd name="T0" fmla="*/ 56 w 261"/>
              <a:gd name="T1" fmla="*/ 183 h 237"/>
              <a:gd name="T2" fmla="*/ 14 w 261"/>
              <a:gd name="T3" fmla="*/ 137 h 237"/>
              <a:gd name="T4" fmla="*/ 23 w 261"/>
              <a:gd name="T5" fmla="*/ 54 h 237"/>
              <a:gd name="T6" fmla="*/ 112 w 261"/>
              <a:gd name="T7" fmla="*/ 7 h 237"/>
              <a:gd name="T8" fmla="*/ 261 w 261"/>
              <a:gd name="T9" fmla="*/ 104 h 237"/>
              <a:gd name="T10" fmla="*/ 91 w 261"/>
              <a:gd name="T11" fmla="*/ 195 h 237"/>
              <a:gd name="T12" fmla="*/ 25 w 261"/>
              <a:gd name="T13" fmla="*/ 237 h 237"/>
              <a:gd name="T14" fmla="*/ 56 w 261"/>
              <a:gd name="T15" fmla="*/ 18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1" h="237">
                <a:moveTo>
                  <a:pt x="56" y="183"/>
                </a:moveTo>
                <a:cubicBezTo>
                  <a:pt x="41" y="165"/>
                  <a:pt x="23" y="157"/>
                  <a:pt x="14" y="137"/>
                </a:cubicBezTo>
                <a:cubicBezTo>
                  <a:pt x="0" y="105"/>
                  <a:pt x="11" y="71"/>
                  <a:pt x="23" y="54"/>
                </a:cubicBezTo>
                <a:cubicBezTo>
                  <a:pt x="38" y="34"/>
                  <a:pt x="75" y="11"/>
                  <a:pt x="112" y="7"/>
                </a:cubicBezTo>
                <a:cubicBezTo>
                  <a:pt x="180" y="0"/>
                  <a:pt x="261" y="34"/>
                  <a:pt x="261" y="104"/>
                </a:cubicBezTo>
                <a:cubicBezTo>
                  <a:pt x="261" y="178"/>
                  <a:pt x="166" y="214"/>
                  <a:pt x="91" y="195"/>
                </a:cubicBezTo>
                <a:cubicBezTo>
                  <a:pt x="68" y="208"/>
                  <a:pt x="47" y="223"/>
                  <a:pt x="25" y="237"/>
                </a:cubicBezTo>
                <a:cubicBezTo>
                  <a:pt x="30" y="221"/>
                  <a:pt x="46" y="200"/>
                  <a:pt x="56" y="183"/>
                </a:cubicBezTo>
                <a:close/>
              </a:path>
            </a:pathLst>
          </a:cu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电脑</a:t>
            </a:r>
            <a:r>
              <a:rPr lang="en-US" altLang="zh-CN" dirty="0"/>
              <a:t>Mockup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17107" y="1018421"/>
            <a:ext cx="4962525" cy="4962526"/>
            <a:chOff x="4117107" y="1018421"/>
            <a:chExt cx="4962525" cy="4962526"/>
          </a:xfrm>
        </p:grpSpPr>
        <p:pic>
          <p:nvPicPr>
            <p:cNvPr id="1026" name="Picture 2" descr="http://screenshots.en.sftcdn.net/en/scrn/322000/322207/2011-06-15-01-535x535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117107" y="1018421"/>
              <a:ext cx="4962525" cy="4962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6403635" y="4823825"/>
              <a:ext cx="389467" cy="296333"/>
            </a:xfrm>
            <a:prstGeom prst="rect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2480553" y="3976091"/>
            <a:ext cx="16365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436539" y="19712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展示观点</a:t>
            </a:r>
            <a:r>
              <a:rPr lang="en-US" altLang="zh-CN" dirty="0">
                <a:solidFill>
                  <a:schemeClr val="accent1"/>
                </a:solidFill>
              </a:rPr>
              <a:t>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6539" y="2340568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月正式上线。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114425" y="38097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展示观点</a:t>
            </a:r>
            <a:r>
              <a:rPr lang="en-US" altLang="zh-CN" dirty="0">
                <a:solidFill>
                  <a:schemeClr val="accent1"/>
                </a:solidFill>
              </a:rPr>
              <a:t>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4425" y="4179096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月正式上线。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10875" y="180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展示观点</a:t>
            </a:r>
            <a:r>
              <a:rPr lang="en-US" altLang="zh-CN" dirty="0">
                <a:solidFill>
                  <a:schemeClr val="accent1"/>
                </a:solidFill>
              </a:rPr>
              <a:t>3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610875" y="2175198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月正式上线。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610875" y="42252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展示观点</a:t>
            </a:r>
            <a:r>
              <a:rPr lang="en-US" altLang="zh-CN" dirty="0">
                <a:solidFill>
                  <a:schemeClr val="accent1"/>
                </a:solidFill>
              </a:rPr>
              <a:t>4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610875" y="4594594"/>
            <a:ext cx="2485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月正式上线。</a:t>
            </a:r>
          </a:p>
        </p:txBody>
      </p:sp>
      <p:cxnSp>
        <p:nvCxnSpPr>
          <p:cNvPr id="38" name="直接连接符 37"/>
          <p:cNvCxnSpPr/>
          <p:nvPr/>
        </p:nvCxnSpPr>
        <p:spPr>
          <a:xfrm flipH="1">
            <a:off x="9115371" y="2008237"/>
            <a:ext cx="47645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Freeform 336"/>
          <p:cNvSpPr>
            <a:spLocks noEditPoints="1"/>
          </p:cNvSpPr>
          <p:nvPr/>
        </p:nvSpPr>
        <p:spPr bwMode="auto">
          <a:xfrm>
            <a:off x="11112355" y="3809764"/>
            <a:ext cx="531997" cy="531997"/>
          </a:xfrm>
          <a:custGeom>
            <a:avLst/>
            <a:gdLst>
              <a:gd name="T0" fmla="*/ 4229 w 4694"/>
              <a:gd name="T1" fmla="*/ 985 h 4691"/>
              <a:gd name="T2" fmla="*/ 3658 w 4694"/>
              <a:gd name="T3" fmla="*/ 461 h 4691"/>
              <a:gd name="T4" fmla="*/ 2802 w 4694"/>
              <a:gd name="T5" fmla="*/ 151 h 4691"/>
              <a:gd name="T6" fmla="*/ 2057 w 4694"/>
              <a:gd name="T7" fmla="*/ 14 h 4691"/>
              <a:gd name="T8" fmla="*/ 1580 w 4694"/>
              <a:gd name="T9" fmla="*/ 764 h 4691"/>
              <a:gd name="T10" fmla="*/ 828 w 4694"/>
              <a:gd name="T11" fmla="*/ 547 h 4691"/>
              <a:gd name="T12" fmla="*/ 509 w 4694"/>
              <a:gd name="T13" fmla="*/ 1198 h 4691"/>
              <a:gd name="T14" fmla="*/ 31 w 4694"/>
              <a:gd name="T15" fmla="*/ 2016 h 4691"/>
              <a:gd name="T16" fmla="*/ 113 w 4694"/>
              <a:gd name="T17" fmla="*/ 2777 h 4691"/>
              <a:gd name="T18" fmla="*/ 462 w 4694"/>
              <a:gd name="T19" fmla="*/ 3620 h 4691"/>
              <a:gd name="T20" fmla="*/ 947 w 4694"/>
              <a:gd name="T21" fmla="*/ 4217 h 4691"/>
              <a:gd name="T22" fmla="*/ 1859 w 4694"/>
              <a:gd name="T23" fmla="*/ 4455 h 4691"/>
              <a:gd name="T24" fmla="*/ 2546 w 4694"/>
              <a:gd name="T25" fmla="*/ 4691 h 4691"/>
              <a:gd name="T26" fmla="*/ 2924 w 4694"/>
              <a:gd name="T27" fmla="*/ 4007 h 4691"/>
              <a:gd name="T28" fmla="*/ 3790 w 4694"/>
              <a:gd name="T29" fmla="*/ 4200 h 4691"/>
              <a:gd name="T30" fmla="*/ 4223 w 4694"/>
              <a:gd name="T31" fmla="*/ 3576 h 4691"/>
              <a:gd name="T32" fmla="*/ 4613 w 4694"/>
              <a:gd name="T33" fmla="*/ 2748 h 4691"/>
              <a:gd name="T34" fmla="*/ 4640 w 4694"/>
              <a:gd name="T35" fmla="*/ 1978 h 4691"/>
              <a:gd name="T36" fmla="*/ 3800 w 4694"/>
              <a:gd name="T37" fmla="*/ 2716 h 4691"/>
              <a:gd name="T38" fmla="*/ 3648 w 4694"/>
              <a:gd name="T39" fmla="*/ 3196 h 4691"/>
              <a:gd name="T40" fmla="*/ 3070 w 4694"/>
              <a:gd name="T41" fmla="*/ 3638 h 4691"/>
              <a:gd name="T42" fmla="*/ 2648 w 4694"/>
              <a:gd name="T43" fmla="*/ 3906 h 4691"/>
              <a:gd name="T44" fmla="*/ 1906 w 4694"/>
              <a:gd name="T45" fmla="*/ 3746 h 4691"/>
              <a:gd name="T46" fmla="*/ 1418 w 4694"/>
              <a:gd name="T47" fmla="*/ 3684 h 4691"/>
              <a:gd name="T48" fmla="*/ 1028 w 4694"/>
              <a:gd name="T49" fmla="*/ 2984 h 4691"/>
              <a:gd name="T50" fmla="*/ 293 w 4694"/>
              <a:gd name="T51" fmla="*/ 2546 h 4691"/>
              <a:gd name="T52" fmla="*/ 994 w 4694"/>
              <a:gd name="T53" fmla="*/ 1786 h 4691"/>
              <a:gd name="T54" fmla="*/ 1036 w 4694"/>
              <a:gd name="T55" fmla="*/ 754 h 4691"/>
              <a:gd name="T56" fmla="*/ 1866 w 4694"/>
              <a:gd name="T57" fmla="*/ 962 h 4691"/>
              <a:gd name="T58" fmla="*/ 2637 w 4694"/>
              <a:gd name="T59" fmla="*/ 743 h 4691"/>
              <a:gd name="T60" fmla="*/ 3027 w 4694"/>
              <a:gd name="T61" fmla="*/ 1045 h 4691"/>
              <a:gd name="T62" fmla="*/ 3663 w 4694"/>
              <a:gd name="T63" fmla="*/ 1456 h 4691"/>
              <a:gd name="T64" fmla="*/ 3772 w 4694"/>
              <a:gd name="T65" fmla="*/ 1942 h 4691"/>
              <a:gd name="T66" fmla="*/ 2254 w 4694"/>
              <a:gd name="T67" fmla="*/ 1323 h 4691"/>
              <a:gd name="T68" fmla="*/ 1508 w 4694"/>
              <a:gd name="T69" fmla="*/ 1754 h 4691"/>
              <a:gd name="T70" fmla="*/ 1357 w 4694"/>
              <a:gd name="T71" fmla="*/ 2618 h 4691"/>
              <a:gd name="T72" fmla="*/ 1906 w 4694"/>
              <a:gd name="T73" fmla="*/ 3273 h 4691"/>
              <a:gd name="T74" fmla="*/ 2786 w 4694"/>
              <a:gd name="T75" fmla="*/ 3273 h 4691"/>
              <a:gd name="T76" fmla="*/ 3337 w 4694"/>
              <a:gd name="T77" fmla="*/ 2618 h 4691"/>
              <a:gd name="T78" fmla="*/ 3186 w 4694"/>
              <a:gd name="T79" fmla="*/ 1754 h 4691"/>
              <a:gd name="T80" fmla="*/ 2440 w 4694"/>
              <a:gd name="T81" fmla="*/ 1323 h 4691"/>
              <a:gd name="T82" fmla="*/ 1741 w 4694"/>
              <a:gd name="T83" fmla="*/ 3009 h 4691"/>
              <a:gd name="T84" fmla="*/ 1452 w 4694"/>
              <a:gd name="T85" fmla="*/ 2260 h 4691"/>
              <a:gd name="T86" fmla="*/ 1871 w 4694"/>
              <a:gd name="T87" fmla="*/ 1585 h 4691"/>
              <a:gd name="T88" fmla="*/ 2677 w 4694"/>
              <a:gd name="T89" fmla="*/ 1511 h 4691"/>
              <a:gd name="T90" fmla="*/ 3209 w 4694"/>
              <a:gd name="T91" fmla="*/ 2095 h 4691"/>
              <a:gd name="T92" fmla="*/ 3063 w 4694"/>
              <a:gd name="T93" fmla="*/ 2888 h 4691"/>
              <a:gd name="T94" fmla="*/ 2346 w 4694"/>
              <a:gd name="T95" fmla="*/ 3244 h 4691"/>
              <a:gd name="T96" fmla="*/ 1851 w 4694"/>
              <a:gd name="T97" fmla="*/ 2032 h 4691"/>
              <a:gd name="T98" fmla="*/ 1851 w 4694"/>
              <a:gd name="T99" fmla="*/ 2661 h 4691"/>
              <a:gd name="T100" fmla="*/ 2415 w 4694"/>
              <a:gd name="T101" fmla="*/ 2928 h 4691"/>
              <a:gd name="T102" fmla="*/ 2899 w 4694"/>
              <a:gd name="T103" fmla="*/ 2544 h 4691"/>
              <a:gd name="T104" fmla="*/ 2762 w 4694"/>
              <a:gd name="T105" fmla="*/ 1931 h 4691"/>
              <a:gd name="T106" fmla="*/ 2230 w 4694"/>
              <a:gd name="T107" fmla="*/ 2770 h 4691"/>
              <a:gd name="T108" fmla="*/ 1906 w 4694"/>
              <a:gd name="T109" fmla="*/ 2346 h 4691"/>
              <a:gd name="T110" fmla="*/ 2230 w 4694"/>
              <a:gd name="T111" fmla="*/ 1922 h 4691"/>
              <a:gd name="T112" fmla="*/ 2726 w 4694"/>
              <a:gd name="T113" fmla="*/ 2124 h 4691"/>
              <a:gd name="T114" fmla="*/ 2658 w 4694"/>
              <a:gd name="T115" fmla="*/ 2657 h 4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94" h="4691">
                <a:moveTo>
                  <a:pt x="4458" y="1860"/>
                </a:moveTo>
                <a:lnTo>
                  <a:pt x="4008" y="1769"/>
                </a:lnTo>
                <a:lnTo>
                  <a:pt x="3971" y="1673"/>
                </a:lnTo>
                <a:lnTo>
                  <a:pt x="3930" y="1579"/>
                </a:lnTo>
                <a:lnTo>
                  <a:pt x="4185" y="1198"/>
                </a:lnTo>
                <a:lnTo>
                  <a:pt x="4207" y="1158"/>
                </a:lnTo>
                <a:lnTo>
                  <a:pt x="4223" y="1116"/>
                </a:lnTo>
                <a:lnTo>
                  <a:pt x="4232" y="1073"/>
                </a:lnTo>
                <a:lnTo>
                  <a:pt x="4233" y="1029"/>
                </a:lnTo>
                <a:lnTo>
                  <a:pt x="4229" y="985"/>
                </a:lnTo>
                <a:lnTo>
                  <a:pt x="4219" y="942"/>
                </a:lnTo>
                <a:lnTo>
                  <a:pt x="4202" y="902"/>
                </a:lnTo>
                <a:lnTo>
                  <a:pt x="4178" y="864"/>
                </a:lnTo>
                <a:lnTo>
                  <a:pt x="4148" y="828"/>
                </a:lnTo>
                <a:lnTo>
                  <a:pt x="3866" y="547"/>
                </a:lnTo>
                <a:lnTo>
                  <a:pt x="3829" y="515"/>
                </a:lnTo>
                <a:lnTo>
                  <a:pt x="3790" y="493"/>
                </a:lnTo>
                <a:lnTo>
                  <a:pt x="3747" y="474"/>
                </a:lnTo>
                <a:lnTo>
                  <a:pt x="3703" y="464"/>
                </a:lnTo>
                <a:lnTo>
                  <a:pt x="3658" y="461"/>
                </a:lnTo>
                <a:lnTo>
                  <a:pt x="3615" y="464"/>
                </a:lnTo>
                <a:lnTo>
                  <a:pt x="3574" y="473"/>
                </a:lnTo>
                <a:lnTo>
                  <a:pt x="3534" y="488"/>
                </a:lnTo>
                <a:lnTo>
                  <a:pt x="3495" y="510"/>
                </a:lnTo>
                <a:lnTo>
                  <a:pt x="3114" y="764"/>
                </a:lnTo>
                <a:lnTo>
                  <a:pt x="3020" y="723"/>
                </a:lnTo>
                <a:lnTo>
                  <a:pt x="2924" y="686"/>
                </a:lnTo>
                <a:lnTo>
                  <a:pt x="2833" y="236"/>
                </a:lnTo>
                <a:lnTo>
                  <a:pt x="2822" y="192"/>
                </a:lnTo>
                <a:lnTo>
                  <a:pt x="2802" y="151"/>
                </a:lnTo>
                <a:lnTo>
                  <a:pt x="2778" y="114"/>
                </a:lnTo>
                <a:lnTo>
                  <a:pt x="2749" y="81"/>
                </a:lnTo>
                <a:lnTo>
                  <a:pt x="2715" y="54"/>
                </a:lnTo>
                <a:lnTo>
                  <a:pt x="2677" y="32"/>
                </a:lnTo>
                <a:lnTo>
                  <a:pt x="2635" y="14"/>
                </a:lnTo>
                <a:lnTo>
                  <a:pt x="2593" y="5"/>
                </a:lnTo>
                <a:lnTo>
                  <a:pt x="2546" y="0"/>
                </a:lnTo>
                <a:lnTo>
                  <a:pt x="2147" y="0"/>
                </a:lnTo>
                <a:lnTo>
                  <a:pt x="2101" y="5"/>
                </a:lnTo>
                <a:lnTo>
                  <a:pt x="2057" y="14"/>
                </a:lnTo>
                <a:lnTo>
                  <a:pt x="2016" y="32"/>
                </a:lnTo>
                <a:lnTo>
                  <a:pt x="1979" y="54"/>
                </a:lnTo>
                <a:lnTo>
                  <a:pt x="1945" y="81"/>
                </a:lnTo>
                <a:lnTo>
                  <a:pt x="1915" y="114"/>
                </a:lnTo>
                <a:lnTo>
                  <a:pt x="1891" y="151"/>
                </a:lnTo>
                <a:lnTo>
                  <a:pt x="1872" y="192"/>
                </a:lnTo>
                <a:lnTo>
                  <a:pt x="1859" y="236"/>
                </a:lnTo>
                <a:lnTo>
                  <a:pt x="1770" y="686"/>
                </a:lnTo>
                <a:lnTo>
                  <a:pt x="1673" y="723"/>
                </a:lnTo>
                <a:lnTo>
                  <a:pt x="1580" y="764"/>
                </a:lnTo>
                <a:lnTo>
                  <a:pt x="1199" y="510"/>
                </a:lnTo>
                <a:lnTo>
                  <a:pt x="1160" y="488"/>
                </a:lnTo>
                <a:lnTo>
                  <a:pt x="1120" y="473"/>
                </a:lnTo>
                <a:lnTo>
                  <a:pt x="1078" y="464"/>
                </a:lnTo>
                <a:lnTo>
                  <a:pt x="1036" y="461"/>
                </a:lnTo>
                <a:lnTo>
                  <a:pt x="991" y="464"/>
                </a:lnTo>
                <a:lnTo>
                  <a:pt x="947" y="474"/>
                </a:lnTo>
                <a:lnTo>
                  <a:pt x="904" y="493"/>
                </a:lnTo>
                <a:lnTo>
                  <a:pt x="864" y="515"/>
                </a:lnTo>
                <a:lnTo>
                  <a:pt x="828" y="547"/>
                </a:lnTo>
                <a:lnTo>
                  <a:pt x="546" y="828"/>
                </a:lnTo>
                <a:lnTo>
                  <a:pt x="516" y="864"/>
                </a:lnTo>
                <a:lnTo>
                  <a:pt x="492" y="902"/>
                </a:lnTo>
                <a:lnTo>
                  <a:pt x="475" y="942"/>
                </a:lnTo>
                <a:lnTo>
                  <a:pt x="465" y="985"/>
                </a:lnTo>
                <a:lnTo>
                  <a:pt x="460" y="1029"/>
                </a:lnTo>
                <a:lnTo>
                  <a:pt x="462" y="1073"/>
                </a:lnTo>
                <a:lnTo>
                  <a:pt x="471" y="1116"/>
                </a:lnTo>
                <a:lnTo>
                  <a:pt x="487" y="1158"/>
                </a:lnTo>
                <a:lnTo>
                  <a:pt x="509" y="1198"/>
                </a:lnTo>
                <a:lnTo>
                  <a:pt x="764" y="1579"/>
                </a:lnTo>
                <a:lnTo>
                  <a:pt x="722" y="1673"/>
                </a:lnTo>
                <a:lnTo>
                  <a:pt x="686" y="1769"/>
                </a:lnTo>
                <a:lnTo>
                  <a:pt x="236" y="1860"/>
                </a:lnTo>
                <a:lnTo>
                  <a:pt x="192" y="1871"/>
                </a:lnTo>
                <a:lnTo>
                  <a:pt x="151" y="1890"/>
                </a:lnTo>
                <a:lnTo>
                  <a:pt x="113" y="1915"/>
                </a:lnTo>
                <a:lnTo>
                  <a:pt x="81" y="1944"/>
                </a:lnTo>
                <a:lnTo>
                  <a:pt x="52" y="1978"/>
                </a:lnTo>
                <a:lnTo>
                  <a:pt x="31" y="2016"/>
                </a:lnTo>
                <a:lnTo>
                  <a:pt x="14" y="2058"/>
                </a:lnTo>
                <a:lnTo>
                  <a:pt x="4" y="2100"/>
                </a:lnTo>
                <a:lnTo>
                  <a:pt x="0" y="2147"/>
                </a:lnTo>
                <a:lnTo>
                  <a:pt x="0" y="2546"/>
                </a:lnTo>
                <a:lnTo>
                  <a:pt x="4" y="2591"/>
                </a:lnTo>
                <a:lnTo>
                  <a:pt x="14" y="2635"/>
                </a:lnTo>
                <a:lnTo>
                  <a:pt x="31" y="2676"/>
                </a:lnTo>
                <a:lnTo>
                  <a:pt x="52" y="2713"/>
                </a:lnTo>
                <a:lnTo>
                  <a:pt x="81" y="2748"/>
                </a:lnTo>
                <a:lnTo>
                  <a:pt x="113" y="2777"/>
                </a:lnTo>
                <a:lnTo>
                  <a:pt x="151" y="2802"/>
                </a:lnTo>
                <a:lnTo>
                  <a:pt x="192" y="2820"/>
                </a:lnTo>
                <a:lnTo>
                  <a:pt x="236" y="2833"/>
                </a:lnTo>
                <a:lnTo>
                  <a:pt x="685" y="2923"/>
                </a:lnTo>
                <a:lnTo>
                  <a:pt x="722" y="3019"/>
                </a:lnTo>
                <a:lnTo>
                  <a:pt x="764" y="3112"/>
                </a:lnTo>
                <a:lnTo>
                  <a:pt x="509" y="3493"/>
                </a:lnTo>
                <a:lnTo>
                  <a:pt x="487" y="3533"/>
                </a:lnTo>
                <a:lnTo>
                  <a:pt x="471" y="3576"/>
                </a:lnTo>
                <a:lnTo>
                  <a:pt x="462" y="3620"/>
                </a:lnTo>
                <a:lnTo>
                  <a:pt x="460" y="3662"/>
                </a:lnTo>
                <a:lnTo>
                  <a:pt x="465" y="3706"/>
                </a:lnTo>
                <a:lnTo>
                  <a:pt x="475" y="3749"/>
                </a:lnTo>
                <a:lnTo>
                  <a:pt x="492" y="3790"/>
                </a:lnTo>
                <a:lnTo>
                  <a:pt x="516" y="3829"/>
                </a:lnTo>
                <a:lnTo>
                  <a:pt x="546" y="3863"/>
                </a:lnTo>
                <a:lnTo>
                  <a:pt x="828" y="4145"/>
                </a:lnTo>
                <a:lnTo>
                  <a:pt x="864" y="4176"/>
                </a:lnTo>
                <a:lnTo>
                  <a:pt x="904" y="4200"/>
                </a:lnTo>
                <a:lnTo>
                  <a:pt x="947" y="4217"/>
                </a:lnTo>
                <a:lnTo>
                  <a:pt x="991" y="4227"/>
                </a:lnTo>
                <a:lnTo>
                  <a:pt x="1036" y="4231"/>
                </a:lnTo>
                <a:lnTo>
                  <a:pt x="1078" y="4229"/>
                </a:lnTo>
                <a:lnTo>
                  <a:pt x="1120" y="4219"/>
                </a:lnTo>
                <a:lnTo>
                  <a:pt x="1160" y="4203"/>
                </a:lnTo>
                <a:lnTo>
                  <a:pt x="1199" y="4182"/>
                </a:lnTo>
                <a:lnTo>
                  <a:pt x="1580" y="3927"/>
                </a:lnTo>
                <a:lnTo>
                  <a:pt x="1674" y="3970"/>
                </a:lnTo>
                <a:lnTo>
                  <a:pt x="1770" y="4007"/>
                </a:lnTo>
                <a:lnTo>
                  <a:pt x="1859" y="4455"/>
                </a:lnTo>
                <a:lnTo>
                  <a:pt x="1872" y="4499"/>
                </a:lnTo>
                <a:lnTo>
                  <a:pt x="1891" y="4540"/>
                </a:lnTo>
                <a:lnTo>
                  <a:pt x="1915" y="4577"/>
                </a:lnTo>
                <a:lnTo>
                  <a:pt x="1945" y="4610"/>
                </a:lnTo>
                <a:lnTo>
                  <a:pt x="1979" y="4638"/>
                </a:lnTo>
                <a:lnTo>
                  <a:pt x="2017" y="4660"/>
                </a:lnTo>
                <a:lnTo>
                  <a:pt x="2057" y="4677"/>
                </a:lnTo>
                <a:lnTo>
                  <a:pt x="2101" y="4687"/>
                </a:lnTo>
                <a:lnTo>
                  <a:pt x="2147" y="4691"/>
                </a:lnTo>
                <a:lnTo>
                  <a:pt x="2546" y="4691"/>
                </a:lnTo>
                <a:lnTo>
                  <a:pt x="2593" y="4687"/>
                </a:lnTo>
                <a:lnTo>
                  <a:pt x="2635" y="4677"/>
                </a:lnTo>
                <a:lnTo>
                  <a:pt x="2677" y="4660"/>
                </a:lnTo>
                <a:lnTo>
                  <a:pt x="2715" y="4638"/>
                </a:lnTo>
                <a:lnTo>
                  <a:pt x="2749" y="4610"/>
                </a:lnTo>
                <a:lnTo>
                  <a:pt x="2778" y="4577"/>
                </a:lnTo>
                <a:lnTo>
                  <a:pt x="2803" y="4540"/>
                </a:lnTo>
                <a:lnTo>
                  <a:pt x="2822" y="4499"/>
                </a:lnTo>
                <a:lnTo>
                  <a:pt x="2833" y="4455"/>
                </a:lnTo>
                <a:lnTo>
                  <a:pt x="2924" y="4007"/>
                </a:lnTo>
                <a:lnTo>
                  <a:pt x="3020" y="3970"/>
                </a:lnTo>
                <a:lnTo>
                  <a:pt x="3114" y="3927"/>
                </a:lnTo>
                <a:lnTo>
                  <a:pt x="3495" y="4182"/>
                </a:lnTo>
                <a:lnTo>
                  <a:pt x="3534" y="4203"/>
                </a:lnTo>
                <a:lnTo>
                  <a:pt x="3574" y="4219"/>
                </a:lnTo>
                <a:lnTo>
                  <a:pt x="3615" y="4229"/>
                </a:lnTo>
                <a:lnTo>
                  <a:pt x="3658" y="4231"/>
                </a:lnTo>
                <a:lnTo>
                  <a:pt x="3703" y="4227"/>
                </a:lnTo>
                <a:lnTo>
                  <a:pt x="3747" y="4217"/>
                </a:lnTo>
                <a:lnTo>
                  <a:pt x="3790" y="4200"/>
                </a:lnTo>
                <a:lnTo>
                  <a:pt x="3829" y="4176"/>
                </a:lnTo>
                <a:lnTo>
                  <a:pt x="3866" y="4145"/>
                </a:lnTo>
                <a:lnTo>
                  <a:pt x="4148" y="3863"/>
                </a:lnTo>
                <a:lnTo>
                  <a:pt x="4178" y="3829"/>
                </a:lnTo>
                <a:lnTo>
                  <a:pt x="4202" y="3790"/>
                </a:lnTo>
                <a:lnTo>
                  <a:pt x="4219" y="3749"/>
                </a:lnTo>
                <a:lnTo>
                  <a:pt x="4229" y="3706"/>
                </a:lnTo>
                <a:lnTo>
                  <a:pt x="4233" y="3662"/>
                </a:lnTo>
                <a:lnTo>
                  <a:pt x="4232" y="3618"/>
                </a:lnTo>
                <a:lnTo>
                  <a:pt x="4223" y="3576"/>
                </a:lnTo>
                <a:lnTo>
                  <a:pt x="4207" y="3533"/>
                </a:lnTo>
                <a:lnTo>
                  <a:pt x="4185" y="3493"/>
                </a:lnTo>
                <a:lnTo>
                  <a:pt x="3930" y="3112"/>
                </a:lnTo>
                <a:lnTo>
                  <a:pt x="3972" y="3018"/>
                </a:lnTo>
                <a:lnTo>
                  <a:pt x="4008" y="2923"/>
                </a:lnTo>
                <a:lnTo>
                  <a:pt x="4458" y="2833"/>
                </a:lnTo>
                <a:lnTo>
                  <a:pt x="4502" y="2820"/>
                </a:lnTo>
                <a:lnTo>
                  <a:pt x="4543" y="2802"/>
                </a:lnTo>
                <a:lnTo>
                  <a:pt x="4581" y="2777"/>
                </a:lnTo>
                <a:lnTo>
                  <a:pt x="4613" y="2748"/>
                </a:lnTo>
                <a:lnTo>
                  <a:pt x="4640" y="2713"/>
                </a:lnTo>
                <a:lnTo>
                  <a:pt x="4663" y="2676"/>
                </a:lnTo>
                <a:lnTo>
                  <a:pt x="4680" y="2635"/>
                </a:lnTo>
                <a:lnTo>
                  <a:pt x="4690" y="2591"/>
                </a:lnTo>
                <a:lnTo>
                  <a:pt x="4694" y="2546"/>
                </a:lnTo>
                <a:lnTo>
                  <a:pt x="4694" y="2147"/>
                </a:lnTo>
                <a:lnTo>
                  <a:pt x="4690" y="2100"/>
                </a:lnTo>
                <a:lnTo>
                  <a:pt x="4680" y="2058"/>
                </a:lnTo>
                <a:lnTo>
                  <a:pt x="4663" y="2016"/>
                </a:lnTo>
                <a:lnTo>
                  <a:pt x="4640" y="1978"/>
                </a:lnTo>
                <a:lnTo>
                  <a:pt x="4613" y="1944"/>
                </a:lnTo>
                <a:lnTo>
                  <a:pt x="4581" y="1915"/>
                </a:lnTo>
                <a:lnTo>
                  <a:pt x="4543" y="1890"/>
                </a:lnTo>
                <a:lnTo>
                  <a:pt x="4502" y="1871"/>
                </a:lnTo>
                <a:lnTo>
                  <a:pt x="4458" y="1860"/>
                </a:lnTo>
                <a:close/>
                <a:moveTo>
                  <a:pt x="3951" y="2635"/>
                </a:moveTo>
                <a:lnTo>
                  <a:pt x="3908" y="2647"/>
                </a:lnTo>
                <a:lnTo>
                  <a:pt x="3869" y="2665"/>
                </a:lnTo>
                <a:lnTo>
                  <a:pt x="3833" y="2688"/>
                </a:lnTo>
                <a:lnTo>
                  <a:pt x="3800" y="2716"/>
                </a:lnTo>
                <a:lnTo>
                  <a:pt x="3772" y="2749"/>
                </a:lnTo>
                <a:lnTo>
                  <a:pt x="3749" y="2786"/>
                </a:lnTo>
                <a:lnTo>
                  <a:pt x="3732" y="2826"/>
                </a:lnTo>
                <a:lnTo>
                  <a:pt x="3700" y="2907"/>
                </a:lnTo>
                <a:lnTo>
                  <a:pt x="3666" y="2984"/>
                </a:lnTo>
                <a:lnTo>
                  <a:pt x="3649" y="3025"/>
                </a:lnTo>
                <a:lnTo>
                  <a:pt x="3639" y="3068"/>
                </a:lnTo>
                <a:lnTo>
                  <a:pt x="3636" y="3110"/>
                </a:lnTo>
                <a:lnTo>
                  <a:pt x="3639" y="3153"/>
                </a:lnTo>
                <a:lnTo>
                  <a:pt x="3648" y="3196"/>
                </a:lnTo>
                <a:lnTo>
                  <a:pt x="3663" y="3236"/>
                </a:lnTo>
                <a:lnTo>
                  <a:pt x="3686" y="3274"/>
                </a:lnTo>
                <a:lnTo>
                  <a:pt x="3940" y="3657"/>
                </a:lnTo>
                <a:lnTo>
                  <a:pt x="3658" y="3938"/>
                </a:lnTo>
                <a:lnTo>
                  <a:pt x="3276" y="3684"/>
                </a:lnTo>
                <a:lnTo>
                  <a:pt x="3238" y="3662"/>
                </a:lnTo>
                <a:lnTo>
                  <a:pt x="3198" y="3647"/>
                </a:lnTo>
                <a:lnTo>
                  <a:pt x="3157" y="3638"/>
                </a:lnTo>
                <a:lnTo>
                  <a:pt x="3114" y="3634"/>
                </a:lnTo>
                <a:lnTo>
                  <a:pt x="3070" y="3638"/>
                </a:lnTo>
                <a:lnTo>
                  <a:pt x="3027" y="3647"/>
                </a:lnTo>
                <a:lnTo>
                  <a:pt x="2986" y="3664"/>
                </a:lnTo>
                <a:lnTo>
                  <a:pt x="2907" y="3698"/>
                </a:lnTo>
                <a:lnTo>
                  <a:pt x="2828" y="3729"/>
                </a:lnTo>
                <a:lnTo>
                  <a:pt x="2788" y="3746"/>
                </a:lnTo>
                <a:lnTo>
                  <a:pt x="2751" y="3770"/>
                </a:lnTo>
                <a:lnTo>
                  <a:pt x="2718" y="3798"/>
                </a:lnTo>
                <a:lnTo>
                  <a:pt x="2689" y="3830"/>
                </a:lnTo>
                <a:lnTo>
                  <a:pt x="2667" y="3867"/>
                </a:lnTo>
                <a:lnTo>
                  <a:pt x="2648" y="3906"/>
                </a:lnTo>
                <a:lnTo>
                  <a:pt x="2637" y="3948"/>
                </a:lnTo>
                <a:lnTo>
                  <a:pt x="2546" y="4398"/>
                </a:lnTo>
                <a:lnTo>
                  <a:pt x="2147" y="4398"/>
                </a:lnTo>
                <a:lnTo>
                  <a:pt x="2057" y="3948"/>
                </a:lnTo>
                <a:lnTo>
                  <a:pt x="2046" y="3906"/>
                </a:lnTo>
                <a:lnTo>
                  <a:pt x="2027" y="3867"/>
                </a:lnTo>
                <a:lnTo>
                  <a:pt x="2005" y="3830"/>
                </a:lnTo>
                <a:lnTo>
                  <a:pt x="1976" y="3798"/>
                </a:lnTo>
                <a:lnTo>
                  <a:pt x="1943" y="3770"/>
                </a:lnTo>
                <a:lnTo>
                  <a:pt x="1906" y="3746"/>
                </a:lnTo>
                <a:lnTo>
                  <a:pt x="1866" y="3729"/>
                </a:lnTo>
                <a:lnTo>
                  <a:pt x="1787" y="3699"/>
                </a:lnTo>
                <a:lnTo>
                  <a:pt x="1708" y="3664"/>
                </a:lnTo>
                <a:lnTo>
                  <a:pt x="1667" y="3647"/>
                </a:lnTo>
                <a:lnTo>
                  <a:pt x="1624" y="3638"/>
                </a:lnTo>
                <a:lnTo>
                  <a:pt x="1580" y="3634"/>
                </a:lnTo>
                <a:lnTo>
                  <a:pt x="1537" y="3638"/>
                </a:lnTo>
                <a:lnTo>
                  <a:pt x="1496" y="3647"/>
                </a:lnTo>
                <a:lnTo>
                  <a:pt x="1456" y="3662"/>
                </a:lnTo>
                <a:lnTo>
                  <a:pt x="1418" y="3684"/>
                </a:lnTo>
                <a:lnTo>
                  <a:pt x="1036" y="3938"/>
                </a:lnTo>
                <a:lnTo>
                  <a:pt x="753" y="3657"/>
                </a:lnTo>
                <a:lnTo>
                  <a:pt x="1008" y="3274"/>
                </a:lnTo>
                <a:lnTo>
                  <a:pt x="1029" y="3236"/>
                </a:lnTo>
                <a:lnTo>
                  <a:pt x="1045" y="3196"/>
                </a:lnTo>
                <a:lnTo>
                  <a:pt x="1055" y="3153"/>
                </a:lnTo>
                <a:lnTo>
                  <a:pt x="1058" y="3110"/>
                </a:lnTo>
                <a:lnTo>
                  <a:pt x="1053" y="3068"/>
                </a:lnTo>
                <a:lnTo>
                  <a:pt x="1045" y="3025"/>
                </a:lnTo>
                <a:lnTo>
                  <a:pt x="1028" y="2984"/>
                </a:lnTo>
                <a:lnTo>
                  <a:pt x="994" y="2907"/>
                </a:lnTo>
                <a:lnTo>
                  <a:pt x="962" y="2826"/>
                </a:lnTo>
                <a:lnTo>
                  <a:pt x="945" y="2786"/>
                </a:lnTo>
                <a:lnTo>
                  <a:pt x="922" y="2749"/>
                </a:lnTo>
                <a:lnTo>
                  <a:pt x="894" y="2716"/>
                </a:lnTo>
                <a:lnTo>
                  <a:pt x="861" y="2688"/>
                </a:lnTo>
                <a:lnTo>
                  <a:pt x="825" y="2665"/>
                </a:lnTo>
                <a:lnTo>
                  <a:pt x="786" y="2648"/>
                </a:lnTo>
                <a:lnTo>
                  <a:pt x="743" y="2635"/>
                </a:lnTo>
                <a:lnTo>
                  <a:pt x="293" y="2546"/>
                </a:lnTo>
                <a:lnTo>
                  <a:pt x="293" y="2147"/>
                </a:lnTo>
                <a:lnTo>
                  <a:pt x="743" y="2056"/>
                </a:lnTo>
                <a:lnTo>
                  <a:pt x="786" y="2045"/>
                </a:lnTo>
                <a:lnTo>
                  <a:pt x="825" y="2028"/>
                </a:lnTo>
                <a:lnTo>
                  <a:pt x="861" y="2003"/>
                </a:lnTo>
                <a:lnTo>
                  <a:pt x="894" y="1975"/>
                </a:lnTo>
                <a:lnTo>
                  <a:pt x="922" y="1942"/>
                </a:lnTo>
                <a:lnTo>
                  <a:pt x="945" y="1905"/>
                </a:lnTo>
                <a:lnTo>
                  <a:pt x="962" y="1865"/>
                </a:lnTo>
                <a:lnTo>
                  <a:pt x="994" y="1786"/>
                </a:lnTo>
                <a:lnTo>
                  <a:pt x="1028" y="1708"/>
                </a:lnTo>
                <a:lnTo>
                  <a:pt x="1043" y="1666"/>
                </a:lnTo>
                <a:lnTo>
                  <a:pt x="1053" y="1625"/>
                </a:lnTo>
                <a:lnTo>
                  <a:pt x="1058" y="1581"/>
                </a:lnTo>
                <a:lnTo>
                  <a:pt x="1055" y="1538"/>
                </a:lnTo>
                <a:lnTo>
                  <a:pt x="1045" y="1497"/>
                </a:lnTo>
                <a:lnTo>
                  <a:pt x="1029" y="1456"/>
                </a:lnTo>
                <a:lnTo>
                  <a:pt x="1008" y="1417"/>
                </a:lnTo>
                <a:lnTo>
                  <a:pt x="753" y="1036"/>
                </a:lnTo>
                <a:lnTo>
                  <a:pt x="1036" y="754"/>
                </a:lnTo>
                <a:lnTo>
                  <a:pt x="1418" y="1008"/>
                </a:lnTo>
                <a:lnTo>
                  <a:pt x="1456" y="1030"/>
                </a:lnTo>
                <a:lnTo>
                  <a:pt x="1496" y="1045"/>
                </a:lnTo>
                <a:lnTo>
                  <a:pt x="1537" y="1055"/>
                </a:lnTo>
                <a:lnTo>
                  <a:pt x="1580" y="1057"/>
                </a:lnTo>
                <a:lnTo>
                  <a:pt x="1624" y="1055"/>
                </a:lnTo>
                <a:lnTo>
                  <a:pt x="1667" y="1045"/>
                </a:lnTo>
                <a:lnTo>
                  <a:pt x="1708" y="1029"/>
                </a:lnTo>
                <a:lnTo>
                  <a:pt x="1785" y="993"/>
                </a:lnTo>
                <a:lnTo>
                  <a:pt x="1866" y="962"/>
                </a:lnTo>
                <a:lnTo>
                  <a:pt x="1906" y="945"/>
                </a:lnTo>
                <a:lnTo>
                  <a:pt x="1943" y="922"/>
                </a:lnTo>
                <a:lnTo>
                  <a:pt x="1976" y="894"/>
                </a:lnTo>
                <a:lnTo>
                  <a:pt x="2005" y="861"/>
                </a:lnTo>
                <a:lnTo>
                  <a:pt x="2027" y="825"/>
                </a:lnTo>
                <a:lnTo>
                  <a:pt x="2046" y="786"/>
                </a:lnTo>
                <a:lnTo>
                  <a:pt x="2057" y="743"/>
                </a:lnTo>
                <a:lnTo>
                  <a:pt x="2147" y="295"/>
                </a:lnTo>
                <a:lnTo>
                  <a:pt x="2546" y="293"/>
                </a:lnTo>
                <a:lnTo>
                  <a:pt x="2637" y="743"/>
                </a:lnTo>
                <a:lnTo>
                  <a:pt x="2648" y="786"/>
                </a:lnTo>
                <a:lnTo>
                  <a:pt x="2665" y="825"/>
                </a:lnTo>
                <a:lnTo>
                  <a:pt x="2689" y="861"/>
                </a:lnTo>
                <a:lnTo>
                  <a:pt x="2718" y="894"/>
                </a:lnTo>
                <a:lnTo>
                  <a:pt x="2751" y="922"/>
                </a:lnTo>
                <a:lnTo>
                  <a:pt x="2788" y="945"/>
                </a:lnTo>
                <a:lnTo>
                  <a:pt x="2828" y="962"/>
                </a:lnTo>
                <a:lnTo>
                  <a:pt x="2907" y="993"/>
                </a:lnTo>
                <a:lnTo>
                  <a:pt x="2986" y="1029"/>
                </a:lnTo>
                <a:lnTo>
                  <a:pt x="3027" y="1045"/>
                </a:lnTo>
                <a:lnTo>
                  <a:pt x="3070" y="1055"/>
                </a:lnTo>
                <a:lnTo>
                  <a:pt x="3114" y="1057"/>
                </a:lnTo>
                <a:lnTo>
                  <a:pt x="3155" y="1055"/>
                </a:lnTo>
                <a:lnTo>
                  <a:pt x="3198" y="1045"/>
                </a:lnTo>
                <a:lnTo>
                  <a:pt x="3238" y="1030"/>
                </a:lnTo>
                <a:lnTo>
                  <a:pt x="3276" y="1008"/>
                </a:lnTo>
                <a:lnTo>
                  <a:pt x="3658" y="754"/>
                </a:lnTo>
                <a:lnTo>
                  <a:pt x="3940" y="1036"/>
                </a:lnTo>
                <a:lnTo>
                  <a:pt x="3685" y="1417"/>
                </a:lnTo>
                <a:lnTo>
                  <a:pt x="3663" y="1456"/>
                </a:lnTo>
                <a:lnTo>
                  <a:pt x="3648" y="1497"/>
                </a:lnTo>
                <a:lnTo>
                  <a:pt x="3639" y="1538"/>
                </a:lnTo>
                <a:lnTo>
                  <a:pt x="3636" y="1582"/>
                </a:lnTo>
                <a:lnTo>
                  <a:pt x="3639" y="1625"/>
                </a:lnTo>
                <a:lnTo>
                  <a:pt x="3649" y="1666"/>
                </a:lnTo>
                <a:lnTo>
                  <a:pt x="3665" y="1708"/>
                </a:lnTo>
                <a:lnTo>
                  <a:pt x="3700" y="1786"/>
                </a:lnTo>
                <a:lnTo>
                  <a:pt x="3732" y="1865"/>
                </a:lnTo>
                <a:lnTo>
                  <a:pt x="3749" y="1905"/>
                </a:lnTo>
                <a:lnTo>
                  <a:pt x="3772" y="1942"/>
                </a:lnTo>
                <a:lnTo>
                  <a:pt x="3800" y="1975"/>
                </a:lnTo>
                <a:lnTo>
                  <a:pt x="3831" y="2003"/>
                </a:lnTo>
                <a:lnTo>
                  <a:pt x="3869" y="2026"/>
                </a:lnTo>
                <a:lnTo>
                  <a:pt x="3908" y="2045"/>
                </a:lnTo>
                <a:lnTo>
                  <a:pt x="3951" y="2056"/>
                </a:lnTo>
                <a:lnTo>
                  <a:pt x="4400" y="2147"/>
                </a:lnTo>
                <a:lnTo>
                  <a:pt x="4401" y="2546"/>
                </a:lnTo>
                <a:lnTo>
                  <a:pt x="3951" y="2635"/>
                </a:lnTo>
                <a:close/>
                <a:moveTo>
                  <a:pt x="2346" y="1321"/>
                </a:moveTo>
                <a:lnTo>
                  <a:pt x="2254" y="1323"/>
                </a:lnTo>
                <a:lnTo>
                  <a:pt x="2163" y="1336"/>
                </a:lnTo>
                <a:lnTo>
                  <a:pt x="2074" y="1356"/>
                </a:lnTo>
                <a:lnTo>
                  <a:pt x="1989" y="1385"/>
                </a:lnTo>
                <a:lnTo>
                  <a:pt x="1906" y="1419"/>
                </a:lnTo>
                <a:lnTo>
                  <a:pt x="1828" y="1460"/>
                </a:lnTo>
                <a:lnTo>
                  <a:pt x="1755" y="1507"/>
                </a:lnTo>
                <a:lnTo>
                  <a:pt x="1686" y="1561"/>
                </a:lnTo>
                <a:lnTo>
                  <a:pt x="1620" y="1621"/>
                </a:lnTo>
                <a:lnTo>
                  <a:pt x="1562" y="1685"/>
                </a:lnTo>
                <a:lnTo>
                  <a:pt x="1508" y="1754"/>
                </a:lnTo>
                <a:lnTo>
                  <a:pt x="1461" y="1828"/>
                </a:lnTo>
                <a:lnTo>
                  <a:pt x="1419" y="1907"/>
                </a:lnTo>
                <a:lnTo>
                  <a:pt x="1384" y="1988"/>
                </a:lnTo>
                <a:lnTo>
                  <a:pt x="1357" y="2073"/>
                </a:lnTo>
                <a:lnTo>
                  <a:pt x="1337" y="2161"/>
                </a:lnTo>
                <a:lnTo>
                  <a:pt x="1324" y="2252"/>
                </a:lnTo>
                <a:lnTo>
                  <a:pt x="1320" y="2346"/>
                </a:lnTo>
                <a:lnTo>
                  <a:pt x="1324" y="2439"/>
                </a:lnTo>
                <a:lnTo>
                  <a:pt x="1337" y="2530"/>
                </a:lnTo>
                <a:lnTo>
                  <a:pt x="1357" y="2618"/>
                </a:lnTo>
                <a:lnTo>
                  <a:pt x="1384" y="2703"/>
                </a:lnTo>
                <a:lnTo>
                  <a:pt x="1419" y="2786"/>
                </a:lnTo>
                <a:lnTo>
                  <a:pt x="1461" y="2864"/>
                </a:lnTo>
                <a:lnTo>
                  <a:pt x="1508" y="2938"/>
                </a:lnTo>
                <a:lnTo>
                  <a:pt x="1562" y="3006"/>
                </a:lnTo>
                <a:lnTo>
                  <a:pt x="1620" y="3072"/>
                </a:lnTo>
                <a:lnTo>
                  <a:pt x="1686" y="3130"/>
                </a:lnTo>
                <a:lnTo>
                  <a:pt x="1755" y="3184"/>
                </a:lnTo>
                <a:lnTo>
                  <a:pt x="1828" y="3231"/>
                </a:lnTo>
                <a:lnTo>
                  <a:pt x="1906" y="3273"/>
                </a:lnTo>
                <a:lnTo>
                  <a:pt x="1989" y="3308"/>
                </a:lnTo>
                <a:lnTo>
                  <a:pt x="2074" y="3335"/>
                </a:lnTo>
                <a:lnTo>
                  <a:pt x="2163" y="3355"/>
                </a:lnTo>
                <a:lnTo>
                  <a:pt x="2254" y="3368"/>
                </a:lnTo>
                <a:lnTo>
                  <a:pt x="2346" y="3372"/>
                </a:lnTo>
                <a:lnTo>
                  <a:pt x="2440" y="3368"/>
                </a:lnTo>
                <a:lnTo>
                  <a:pt x="2531" y="3355"/>
                </a:lnTo>
                <a:lnTo>
                  <a:pt x="2620" y="3335"/>
                </a:lnTo>
                <a:lnTo>
                  <a:pt x="2705" y="3308"/>
                </a:lnTo>
                <a:lnTo>
                  <a:pt x="2786" y="3273"/>
                </a:lnTo>
                <a:lnTo>
                  <a:pt x="2865" y="3231"/>
                </a:lnTo>
                <a:lnTo>
                  <a:pt x="2939" y="3184"/>
                </a:lnTo>
                <a:lnTo>
                  <a:pt x="3008" y="3130"/>
                </a:lnTo>
                <a:lnTo>
                  <a:pt x="3073" y="3072"/>
                </a:lnTo>
                <a:lnTo>
                  <a:pt x="3132" y="3006"/>
                </a:lnTo>
                <a:lnTo>
                  <a:pt x="3186" y="2938"/>
                </a:lnTo>
                <a:lnTo>
                  <a:pt x="3233" y="2864"/>
                </a:lnTo>
                <a:lnTo>
                  <a:pt x="3275" y="2786"/>
                </a:lnTo>
                <a:lnTo>
                  <a:pt x="3309" y="2703"/>
                </a:lnTo>
                <a:lnTo>
                  <a:pt x="3337" y="2618"/>
                </a:lnTo>
                <a:lnTo>
                  <a:pt x="3357" y="2530"/>
                </a:lnTo>
                <a:lnTo>
                  <a:pt x="3370" y="2439"/>
                </a:lnTo>
                <a:lnTo>
                  <a:pt x="3373" y="2346"/>
                </a:lnTo>
                <a:lnTo>
                  <a:pt x="3370" y="2252"/>
                </a:lnTo>
                <a:lnTo>
                  <a:pt x="3357" y="2161"/>
                </a:lnTo>
                <a:lnTo>
                  <a:pt x="3337" y="2073"/>
                </a:lnTo>
                <a:lnTo>
                  <a:pt x="3309" y="1988"/>
                </a:lnTo>
                <a:lnTo>
                  <a:pt x="3275" y="1907"/>
                </a:lnTo>
                <a:lnTo>
                  <a:pt x="3233" y="1828"/>
                </a:lnTo>
                <a:lnTo>
                  <a:pt x="3186" y="1754"/>
                </a:lnTo>
                <a:lnTo>
                  <a:pt x="3132" y="1685"/>
                </a:lnTo>
                <a:lnTo>
                  <a:pt x="3073" y="1621"/>
                </a:lnTo>
                <a:lnTo>
                  <a:pt x="3008" y="1561"/>
                </a:lnTo>
                <a:lnTo>
                  <a:pt x="2939" y="1507"/>
                </a:lnTo>
                <a:lnTo>
                  <a:pt x="2865" y="1460"/>
                </a:lnTo>
                <a:lnTo>
                  <a:pt x="2786" y="1419"/>
                </a:lnTo>
                <a:lnTo>
                  <a:pt x="2705" y="1385"/>
                </a:lnTo>
                <a:lnTo>
                  <a:pt x="2620" y="1356"/>
                </a:lnTo>
                <a:lnTo>
                  <a:pt x="2531" y="1336"/>
                </a:lnTo>
                <a:lnTo>
                  <a:pt x="2440" y="1323"/>
                </a:lnTo>
                <a:lnTo>
                  <a:pt x="2346" y="1321"/>
                </a:lnTo>
                <a:close/>
                <a:moveTo>
                  <a:pt x="2346" y="3244"/>
                </a:moveTo>
                <a:lnTo>
                  <a:pt x="2261" y="3240"/>
                </a:lnTo>
                <a:lnTo>
                  <a:pt x="2175" y="3227"/>
                </a:lnTo>
                <a:lnTo>
                  <a:pt x="2094" y="3209"/>
                </a:lnTo>
                <a:lnTo>
                  <a:pt x="2016" y="3181"/>
                </a:lnTo>
                <a:lnTo>
                  <a:pt x="1942" y="3147"/>
                </a:lnTo>
                <a:lnTo>
                  <a:pt x="1871" y="3108"/>
                </a:lnTo>
                <a:lnTo>
                  <a:pt x="1804" y="3061"/>
                </a:lnTo>
                <a:lnTo>
                  <a:pt x="1741" y="3009"/>
                </a:lnTo>
                <a:lnTo>
                  <a:pt x="1684" y="2951"/>
                </a:lnTo>
                <a:lnTo>
                  <a:pt x="1631" y="2888"/>
                </a:lnTo>
                <a:lnTo>
                  <a:pt x="1584" y="2822"/>
                </a:lnTo>
                <a:lnTo>
                  <a:pt x="1545" y="2752"/>
                </a:lnTo>
                <a:lnTo>
                  <a:pt x="1510" y="2676"/>
                </a:lnTo>
                <a:lnTo>
                  <a:pt x="1485" y="2598"/>
                </a:lnTo>
                <a:lnTo>
                  <a:pt x="1465" y="2517"/>
                </a:lnTo>
                <a:lnTo>
                  <a:pt x="1452" y="2433"/>
                </a:lnTo>
                <a:lnTo>
                  <a:pt x="1448" y="2346"/>
                </a:lnTo>
                <a:lnTo>
                  <a:pt x="1452" y="2260"/>
                </a:lnTo>
                <a:lnTo>
                  <a:pt x="1465" y="2176"/>
                </a:lnTo>
                <a:lnTo>
                  <a:pt x="1485" y="2095"/>
                </a:lnTo>
                <a:lnTo>
                  <a:pt x="1510" y="2016"/>
                </a:lnTo>
                <a:lnTo>
                  <a:pt x="1545" y="1941"/>
                </a:lnTo>
                <a:lnTo>
                  <a:pt x="1584" y="1870"/>
                </a:lnTo>
                <a:lnTo>
                  <a:pt x="1631" y="1803"/>
                </a:lnTo>
                <a:lnTo>
                  <a:pt x="1684" y="1740"/>
                </a:lnTo>
                <a:lnTo>
                  <a:pt x="1741" y="1683"/>
                </a:lnTo>
                <a:lnTo>
                  <a:pt x="1804" y="1631"/>
                </a:lnTo>
                <a:lnTo>
                  <a:pt x="1871" y="1585"/>
                </a:lnTo>
                <a:lnTo>
                  <a:pt x="1942" y="1545"/>
                </a:lnTo>
                <a:lnTo>
                  <a:pt x="2016" y="1511"/>
                </a:lnTo>
                <a:lnTo>
                  <a:pt x="2094" y="1484"/>
                </a:lnTo>
                <a:lnTo>
                  <a:pt x="2175" y="1464"/>
                </a:lnTo>
                <a:lnTo>
                  <a:pt x="2261" y="1453"/>
                </a:lnTo>
                <a:lnTo>
                  <a:pt x="2346" y="1449"/>
                </a:lnTo>
                <a:lnTo>
                  <a:pt x="2433" y="1453"/>
                </a:lnTo>
                <a:lnTo>
                  <a:pt x="2517" y="1464"/>
                </a:lnTo>
                <a:lnTo>
                  <a:pt x="2598" y="1484"/>
                </a:lnTo>
                <a:lnTo>
                  <a:pt x="2677" y="1511"/>
                </a:lnTo>
                <a:lnTo>
                  <a:pt x="2752" y="1545"/>
                </a:lnTo>
                <a:lnTo>
                  <a:pt x="2823" y="1585"/>
                </a:lnTo>
                <a:lnTo>
                  <a:pt x="2890" y="1631"/>
                </a:lnTo>
                <a:lnTo>
                  <a:pt x="2953" y="1683"/>
                </a:lnTo>
                <a:lnTo>
                  <a:pt x="3010" y="1740"/>
                </a:lnTo>
                <a:lnTo>
                  <a:pt x="3063" y="1803"/>
                </a:lnTo>
                <a:lnTo>
                  <a:pt x="3108" y="1870"/>
                </a:lnTo>
                <a:lnTo>
                  <a:pt x="3149" y="1941"/>
                </a:lnTo>
                <a:lnTo>
                  <a:pt x="3182" y="2016"/>
                </a:lnTo>
                <a:lnTo>
                  <a:pt x="3209" y="2095"/>
                </a:lnTo>
                <a:lnTo>
                  <a:pt x="3229" y="2176"/>
                </a:lnTo>
                <a:lnTo>
                  <a:pt x="3241" y="2260"/>
                </a:lnTo>
                <a:lnTo>
                  <a:pt x="3245" y="2346"/>
                </a:lnTo>
                <a:lnTo>
                  <a:pt x="3241" y="2433"/>
                </a:lnTo>
                <a:lnTo>
                  <a:pt x="3229" y="2517"/>
                </a:lnTo>
                <a:lnTo>
                  <a:pt x="3209" y="2598"/>
                </a:lnTo>
                <a:lnTo>
                  <a:pt x="3182" y="2676"/>
                </a:lnTo>
                <a:lnTo>
                  <a:pt x="3149" y="2752"/>
                </a:lnTo>
                <a:lnTo>
                  <a:pt x="3108" y="2822"/>
                </a:lnTo>
                <a:lnTo>
                  <a:pt x="3063" y="2888"/>
                </a:lnTo>
                <a:lnTo>
                  <a:pt x="3010" y="2951"/>
                </a:lnTo>
                <a:lnTo>
                  <a:pt x="2953" y="3009"/>
                </a:lnTo>
                <a:lnTo>
                  <a:pt x="2890" y="3061"/>
                </a:lnTo>
                <a:lnTo>
                  <a:pt x="2823" y="3108"/>
                </a:lnTo>
                <a:lnTo>
                  <a:pt x="2752" y="3147"/>
                </a:lnTo>
                <a:lnTo>
                  <a:pt x="2677" y="3181"/>
                </a:lnTo>
                <a:lnTo>
                  <a:pt x="2598" y="3209"/>
                </a:lnTo>
                <a:lnTo>
                  <a:pt x="2517" y="3227"/>
                </a:lnTo>
                <a:lnTo>
                  <a:pt x="2433" y="3240"/>
                </a:lnTo>
                <a:lnTo>
                  <a:pt x="2346" y="3244"/>
                </a:lnTo>
                <a:close/>
                <a:moveTo>
                  <a:pt x="2346" y="1760"/>
                </a:moveTo>
                <a:lnTo>
                  <a:pt x="2278" y="1763"/>
                </a:lnTo>
                <a:lnTo>
                  <a:pt x="2212" y="1774"/>
                </a:lnTo>
                <a:lnTo>
                  <a:pt x="2148" y="1794"/>
                </a:lnTo>
                <a:lnTo>
                  <a:pt x="2089" y="1819"/>
                </a:lnTo>
                <a:lnTo>
                  <a:pt x="2032" y="1851"/>
                </a:lnTo>
                <a:lnTo>
                  <a:pt x="1980" y="1888"/>
                </a:lnTo>
                <a:lnTo>
                  <a:pt x="1932" y="1931"/>
                </a:lnTo>
                <a:lnTo>
                  <a:pt x="1889" y="1979"/>
                </a:lnTo>
                <a:lnTo>
                  <a:pt x="1851" y="2032"/>
                </a:lnTo>
                <a:lnTo>
                  <a:pt x="1819" y="2087"/>
                </a:lnTo>
                <a:lnTo>
                  <a:pt x="1794" y="2149"/>
                </a:lnTo>
                <a:lnTo>
                  <a:pt x="1775" y="2211"/>
                </a:lnTo>
                <a:lnTo>
                  <a:pt x="1764" y="2278"/>
                </a:lnTo>
                <a:lnTo>
                  <a:pt x="1760" y="2346"/>
                </a:lnTo>
                <a:lnTo>
                  <a:pt x="1764" y="2415"/>
                </a:lnTo>
                <a:lnTo>
                  <a:pt x="1775" y="2480"/>
                </a:lnTo>
                <a:lnTo>
                  <a:pt x="1794" y="2544"/>
                </a:lnTo>
                <a:lnTo>
                  <a:pt x="1819" y="2604"/>
                </a:lnTo>
                <a:lnTo>
                  <a:pt x="1851" y="2661"/>
                </a:lnTo>
                <a:lnTo>
                  <a:pt x="1889" y="2712"/>
                </a:lnTo>
                <a:lnTo>
                  <a:pt x="1932" y="2760"/>
                </a:lnTo>
                <a:lnTo>
                  <a:pt x="1980" y="2803"/>
                </a:lnTo>
                <a:lnTo>
                  <a:pt x="2032" y="2841"/>
                </a:lnTo>
                <a:lnTo>
                  <a:pt x="2089" y="2873"/>
                </a:lnTo>
                <a:lnTo>
                  <a:pt x="2148" y="2898"/>
                </a:lnTo>
                <a:lnTo>
                  <a:pt x="2212" y="2917"/>
                </a:lnTo>
                <a:lnTo>
                  <a:pt x="2278" y="2928"/>
                </a:lnTo>
                <a:lnTo>
                  <a:pt x="2346" y="2933"/>
                </a:lnTo>
                <a:lnTo>
                  <a:pt x="2415" y="2928"/>
                </a:lnTo>
                <a:lnTo>
                  <a:pt x="2482" y="2917"/>
                </a:lnTo>
                <a:lnTo>
                  <a:pt x="2544" y="2898"/>
                </a:lnTo>
                <a:lnTo>
                  <a:pt x="2605" y="2873"/>
                </a:lnTo>
                <a:lnTo>
                  <a:pt x="2661" y="2841"/>
                </a:lnTo>
                <a:lnTo>
                  <a:pt x="2714" y="2803"/>
                </a:lnTo>
                <a:lnTo>
                  <a:pt x="2762" y="2760"/>
                </a:lnTo>
                <a:lnTo>
                  <a:pt x="2805" y="2712"/>
                </a:lnTo>
                <a:lnTo>
                  <a:pt x="2842" y="2661"/>
                </a:lnTo>
                <a:lnTo>
                  <a:pt x="2875" y="2604"/>
                </a:lnTo>
                <a:lnTo>
                  <a:pt x="2899" y="2544"/>
                </a:lnTo>
                <a:lnTo>
                  <a:pt x="2919" y="2480"/>
                </a:lnTo>
                <a:lnTo>
                  <a:pt x="2930" y="2415"/>
                </a:lnTo>
                <a:lnTo>
                  <a:pt x="2933" y="2346"/>
                </a:lnTo>
                <a:lnTo>
                  <a:pt x="2930" y="2278"/>
                </a:lnTo>
                <a:lnTo>
                  <a:pt x="2919" y="2211"/>
                </a:lnTo>
                <a:lnTo>
                  <a:pt x="2899" y="2149"/>
                </a:lnTo>
                <a:lnTo>
                  <a:pt x="2875" y="2087"/>
                </a:lnTo>
                <a:lnTo>
                  <a:pt x="2842" y="2032"/>
                </a:lnTo>
                <a:lnTo>
                  <a:pt x="2805" y="1979"/>
                </a:lnTo>
                <a:lnTo>
                  <a:pt x="2762" y="1931"/>
                </a:lnTo>
                <a:lnTo>
                  <a:pt x="2714" y="1888"/>
                </a:lnTo>
                <a:lnTo>
                  <a:pt x="2661" y="1851"/>
                </a:lnTo>
                <a:lnTo>
                  <a:pt x="2605" y="1819"/>
                </a:lnTo>
                <a:lnTo>
                  <a:pt x="2544" y="1794"/>
                </a:lnTo>
                <a:lnTo>
                  <a:pt x="2482" y="1774"/>
                </a:lnTo>
                <a:lnTo>
                  <a:pt x="2415" y="1763"/>
                </a:lnTo>
                <a:lnTo>
                  <a:pt x="2346" y="1760"/>
                </a:lnTo>
                <a:close/>
                <a:moveTo>
                  <a:pt x="2346" y="2786"/>
                </a:moveTo>
                <a:lnTo>
                  <a:pt x="2286" y="2782"/>
                </a:lnTo>
                <a:lnTo>
                  <a:pt x="2230" y="2770"/>
                </a:lnTo>
                <a:lnTo>
                  <a:pt x="2175" y="2752"/>
                </a:lnTo>
                <a:lnTo>
                  <a:pt x="2124" y="2726"/>
                </a:lnTo>
                <a:lnTo>
                  <a:pt x="2079" y="2693"/>
                </a:lnTo>
                <a:lnTo>
                  <a:pt x="2036" y="2657"/>
                </a:lnTo>
                <a:lnTo>
                  <a:pt x="1999" y="2615"/>
                </a:lnTo>
                <a:lnTo>
                  <a:pt x="1968" y="2568"/>
                </a:lnTo>
                <a:lnTo>
                  <a:pt x="1942" y="2517"/>
                </a:lnTo>
                <a:lnTo>
                  <a:pt x="1922" y="2463"/>
                </a:lnTo>
                <a:lnTo>
                  <a:pt x="1911" y="2406"/>
                </a:lnTo>
                <a:lnTo>
                  <a:pt x="1906" y="2346"/>
                </a:lnTo>
                <a:lnTo>
                  <a:pt x="1911" y="2287"/>
                </a:lnTo>
                <a:lnTo>
                  <a:pt x="1922" y="2230"/>
                </a:lnTo>
                <a:lnTo>
                  <a:pt x="1942" y="2174"/>
                </a:lnTo>
                <a:lnTo>
                  <a:pt x="1968" y="2124"/>
                </a:lnTo>
                <a:lnTo>
                  <a:pt x="1999" y="2077"/>
                </a:lnTo>
                <a:lnTo>
                  <a:pt x="2036" y="2035"/>
                </a:lnTo>
                <a:lnTo>
                  <a:pt x="2079" y="1998"/>
                </a:lnTo>
                <a:lnTo>
                  <a:pt x="2124" y="1966"/>
                </a:lnTo>
                <a:lnTo>
                  <a:pt x="2175" y="1941"/>
                </a:lnTo>
                <a:lnTo>
                  <a:pt x="2230" y="1922"/>
                </a:lnTo>
                <a:lnTo>
                  <a:pt x="2286" y="1911"/>
                </a:lnTo>
                <a:lnTo>
                  <a:pt x="2346" y="1907"/>
                </a:lnTo>
                <a:lnTo>
                  <a:pt x="2406" y="1911"/>
                </a:lnTo>
                <a:lnTo>
                  <a:pt x="2463" y="1922"/>
                </a:lnTo>
                <a:lnTo>
                  <a:pt x="2519" y="1941"/>
                </a:lnTo>
                <a:lnTo>
                  <a:pt x="2568" y="1966"/>
                </a:lnTo>
                <a:lnTo>
                  <a:pt x="2615" y="1998"/>
                </a:lnTo>
                <a:lnTo>
                  <a:pt x="2658" y="2035"/>
                </a:lnTo>
                <a:lnTo>
                  <a:pt x="2695" y="2077"/>
                </a:lnTo>
                <a:lnTo>
                  <a:pt x="2726" y="2124"/>
                </a:lnTo>
                <a:lnTo>
                  <a:pt x="2752" y="2174"/>
                </a:lnTo>
                <a:lnTo>
                  <a:pt x="2771" y="2230"/>
                </a:lnTo>
                <a:lnTo>
                  <a:pt x="2783" y="2287"/>
                </a:lnTo>
                <a:lnTo>
                  <a:pt x="2786" y="2346"/>
                </a:lnTo>
                <a:lnTo>
                  <a:pt x="2783" y="2406"/>
                </a:lnTo>
                <a:lnTo>
                  <a:pt x="2771" y="2463"/>
                </a:lnTo>
                <a:lnTo>
                  <a:pt x="2752" y="2517"/>
                </a:lnTo>
                <a:lnTo>
                  <a:pt x="2726" y="2568"/>
                </a:lnTo>
                <a:lnTo>
                  <a:pt x="2695" y="2615"/>
                </a:lnTo>
                <a:lnTo>
                  <a:pt x="2658" y="2657"/>
                </a:lnTo>
                <a:lnTo>
                  <a:pt x="2615" y="2693"/>
                </a:lnTo>
                <a:lnTo>
                  <a:pt x="2568" y="2726"/>
                </a:lnTo>
                <a:lnTo>
                  <a:pt x="2519" y="2752"/>
                </a:lnTo>
                <a:lnTo>
                  <a:pt x="2463" y="2770"/>
                </a:lnTo>
                <a:lnTo>
                  <a:pt x="2406" y="2782"/>
                </a:lnTo>
                <a:lnTo>
                  <a:pt x="2346" y="27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346"/>
          <p:cNvSpPr>
            <a:spLocks noEditPoints="1"/>
          </p:cNvSpPr>
          <p:nvPr/>
        </p:nvSpPr>
        <p:spPr bwMode="auto">
          <a:xfrm>
            <a:off x="722294" y="2009835"/>
            <a:ext cx="366003" cy="532337"/>
          </a:xfrm>
          <a:custGeom>
            <a:avLst/>
            <a:gdLst>
              <a:gd name="T0" fmla="*/ 380 w 3230"/>
              <a:gd name="T1" fmla="*/ 5 h 4694"/>
              <a:gd name="T2" fmla="*/ 218 w 3230"/>
              <a:gd name="T3" fmla="*/ 60 h 4694"/>
              <a:gd name="T4" fmla="*/ 91 w 3230"/>
              <a:gd name="T5" fmla="*/ 171 h 4694"/>
              <a:gd name="T6" fmla="*/ 15 w 3230"/>
              <a:gd name="T7" fmla="*/ 323 h 4694"/>
              <a:gd name="T8" fmla="*/ 0 w 3230"/>
              <a:gd name="T9" fmla="*/ 4254 h 4694"/>
              <a:gd name="T10" fmla="*/ 34 w 3230"/>
              <a:gd name="T11" fmla="*/ 4425 h 4694"/>
              <a:gd name="T12" fmla="*/ 129 w 3230"/>
              <a:gd name="T13" fmla="*/ 4566 h 4694"/>
              <a:gd name="T14" fmla="*/ 269 w 3230"/>
              <a:gd name="T15" fmla="*/ 4660 h 4694"/>
              <a:gd name="T16" fmla="*/ 440 w 3230"/>
              <a:gd name="T17" fmla="*/ 4694 h 4694"/>
              <a:gd name="T18" fmla="*/ 2907 w 3230"/>
              <a:gd name="T19" fmla="*/ 4678 h 4694"/>
              <a:gd name="T20" fmla="*/ 3058 w 3230"/>
              <a:gd name="T21" fmla="*/ 4603 h 4694"/>
              <a:gd name="T22" fmla="*/ 3169 w 3230"/>
              <a:gd name="T23" fmla="*/ 4476 h 4694"/>
              <a:gd name="T24" fmla="*/ 3226 w 3230"/>
              <a:gd name="T25" fmla="*/ 4314 h 4694"/>
              <a:gd name="T26" fmla="*/ 3226 w 3230"/>
              <a:gd name="T27" fmla="*/ 380 h 4694"/>
              <a:gd name="T28" fmla="*/ 3169 w 3230"/>
              <a:gd name="T29" fmla="*/ 218 h 4694"/>
              <a:gd name="T30" fmla="*/ 3058 w 3230"/>
              <a:gd name="T31" fmla="*/ 93 h 4694"/>
              <a:gd name="T32" fmla="*/ 2907 w 3230"/>
              <a:gd name="T33" fmla="*/ 16 h 4694"/>
              <a:gd name="T34" fmla="*/ 2937 w 3230"/>
              <a:gd name="T35" fmla="*/ 4254 h 4694"/>
              <a:gd name="T36" fmla="*/ 2904 w 3230"/>
              <a:gd name="T37" fmla="*/ 4345 h 4694"/>
              <a:gd name="T38" fmla="*/ 2823 w 3230"/>
              <a:gd name="T39" fmla="*/ 4396 h 4694"/>
              <a:gd name="T40" fmla="*/ 407 w 3230"/>
              <a:gd name="T41" fmla="*/ 4396 h 4694"/>
              <a:gd name="T42" fmla="*/ 326 w 3230"/>
              <a:gd name="T43" fmla="*/ 4345 h 4694"/>
              <a:gd name="T44" fmla="*/ 293 w 3230"/>
              <a:gd name="T45" fmla="*/ 4254 h 4694"/>
              <a:gd name="T46" fmla="*/ 2937 w 3230"/>
              <a:gd name="T47" fmla="*/ 4254 h 4694"/>
              <a:gd name="T48" fmla="*/ 293 w 3230"/>
              <a:gd name="T49" fmla="*/ 880 h 4694"/>
              <a:gd name="T50" fmla="*/ 2937 w 3230"/>
              <a:gd name="T51" fmla="*/ 733 h 4694"/>
              <a:gd name="T52" fmla="*/ 297 w 3230"/>
              <a:gd name="T53" fmla="*/ 407 h 4694"/>
              <a:gd name="T54" fmla="*/ 349 w 3230"/>
              <a:gd name="T55" fmla="*/ 326 h 4694"/>
              <a:gd name="T56" fmla="*/ 440 w 3230"/>
              <a:gd name="T57" fmla="*/ 294 h 4694"/>
              <a:gd name="T58" fmla="*/ 2854 w 3230"/>
              <a:gd name="T59" fmla="*/ 309 h 4694"/>
              <a:gd name="T60" fmla="*/ 2921 w 3230"/>
              <a:gd name="T61" fmla="*/ 376 h 4694"/>
              <a:gd name="T62" fmla="*/ 2937 w 3230"/>
              <a:gd name="T63" fmla="*/ 733 h 4694"/>
              <a:gd name="T64" fmla="*/ 1894 w 3230"/>
              <a:gd name="T65" fmla="*/ 557 h 4694"/>
              <a:gd name="T66" fmla="*/ 1835 w 3230"/>
              <a:gd name="T67" fmla="*/ 587 h 4694"/>
              <a:gd name="T68" fmla="*/ 1351 w 3230"/>
              <a:gd name="T69" fmla="*/ 573 h 4694"/>
              <a:gd name="T70" fmla="*/ 1321 w 3230"/>
              <a:gd name="T71" fmla="*/ 514 h 4694"/>
              <a:gd name="T72" fmla="*/ 1351 w 3230"/>
              <a:gd name="T73" fmla="*/ 454 h 4694"/>
              <a:gd name="T74" fmla="*/ 1835 w 3230"/>
              <a:gd name="T75" fmla="*/ 440 h 4694"/>
              <a:gd name="T76" fmla="*/ 1894 w 3230"/>
              <a:gd name="T77" fmla="*/ 470 h 4694"/>
              <a:gd name="T78" fmla="*/ 1761 w 3230"/>
              <a:gd name="T79" fmla="*/ 4180 h 4694"/>
              <a:gd name="T80" fmla="*/ 1731 w 3230"/>
              <a:gd name="T81" fmla="*/ 4240 h 4694"/>
              <a:gd name="T82" fmla="*/ 1542 w 3230"/>
              <a:gd name="T83" fmla="*/ 4254 h 4694"/>
              <a:gd name="T84" fmla="*/ 1482 w 3230"/>
              <a:gd name="T85" fmla="*/ 4223 h 4694"/>
              <a:gd name="T86" fmla="*/ 1472 w 3230"/>
              <a:gd name="T87" fmla="*/ 4157 h 4694"/>
              <a:gd name="T88" fmla="*/ 1519 w 3230"/>
              <a:gd name="T89" fmla="*/ 4110 h 4694"/>
              <a:gd name="T90" fmla="*/ 1711 w 3230"/>
              <a:gd name="T91" fmla="*/ 4110 h 4694"/>
              <a:gd name="T92" fmla="*/ 1758 w 3230"/>
              <a:gd name="T93" fmla="*/ 4157 h 4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30" h="4694">
                <a:moveTo>
                  <a:pt x="2790" y="0"/>
                </a:moveTo>
                <a:lnTo>
                  <a:pt x="440" y="0"/>
                </a:lnTo>
                <a:lnTo>
                  <a:pt x="380" y="5"/>
                </a:lnTo>
                <a:lnTo>
                  <a:pt x="323" y="16"/>
                </a:lnTo>
                <a:lnTo>
                  <a:pt x="269" y="36"/>
                </a:lnTo>
                <a:lnTo>
                  <a:pt x="218" y="60"/>
                </a:lnTo>
                <a:lnTo>
                  <a:pt x="171" y="93"/>
                </a:lnTo>
                <a:lnTo>
                  <a:pt x="129" y="130"/>
                </a:lnTo>
                <a:lnTo>
                  <a:pt x="91" y="171"/>
                </a:lnTo>
                <a:lnTo>
                  <a:pt x="59" y="218"/>
                </a:lnTo>
                <a:lnTo>
                  <a:pt x="34" y="269"/>
                </a:lnTo>
                <a:lnTo>
                  <a:pt x="15" y="323"/>
                </a:lnTo>
                <a:lnTo>
                  <a:pt x="4" y="380"/>
                </a:lnTo>
                <a:lnTo>
                  <a:pt x="0" y="440"/>
                </a:lnTo>
                <a:lnTo>
                  <a:pt x="0" y="4254"/>
                </a:lnTo>
                <a:lnTo>
                  <a:pt x="4" y="4314"/>
                </a:lnTo>
                <a:lnTo>
                  <a:pt x="15" y="4371"/>
                </a:lnTo>
                <a:lnTo>
                  <a:pt x="34" y="4425"/>
                </a:lnTo>
                <a:lnTo>
                  <a:pt x="59" y="4476"/>
                </a:lnTo>
                <a:lnTo>
                  <a:pt x="92" y="4523"/>
                </a:lnTo>
                <a:lnTo>
                  <a:pt x="129" y="4566"/>
                </a:lnTo>
                <a:lnTo>
                  <a:pt x="171" y="4603"/>
                </a:lnTo>
                <a:lnTo>
                  <a:pt x="218" y="4634"/>
                </a:lnTo>
                <a:lnTo>
                  <a:pt x="269" y="4660"/>
                </a:lnTo>
                <a:lnTo>
                  <a:pt x="323" y="4678"/>
                </a:lnTo>
                <a:lnTo>
                  <a:pt x="380" y="4690"/>
                </a:lnTo>
                <a:lnTo>
                  <a:pt x="440" y="4694"/>
                </a:lnTo>
                <a:lnTo>
                  <a:pt x="2790" y="4694"/>
                </a:lnTo>
                <a:lnTo>
                  <a:pt x="2850" y="4690"/>
                </a:lnTo>
                <a:lnTo>
                  <a:pt x="2907" y="4678"/>
                </a:lnTo>
                <a:lnTo>
                  <a:pt x="2961" y="4660"/>
                </a:lnTo>
                <a:lnTo>
                  <a:pt x="3012" y="4634"/>
                </a:lnTo>
                <a:lnTo>
                  <a:pt x="3058" y="4603"/>
                </a:lnTo>
                <a:lnTo>
                  <a:pt x="3101" y="4564"/>
                </a:lnTo>
                <a:lnTo>
                  <a:pt x="3138" y="4523"/>
                </a:lnTo>
                <a:lnTo>
                  <a:pt x="3169" y="4476"/>
                </a:lnTo>
                <a:lnTo>
                  <a:pt x="3195" y="4425"/>
                </a:lnTo>
                <a:lnTo>
                  <a:pt x="3215" y="4371"/>
                </a:lnTo>
                <a:lnTo>
                  <a:pt x="3226" y="4314"/>
                </a:lnTo>
                <a:lnTo>
                  <a:pt x="3230" y="4254"/>
                </a:lnTo>
                <a:lnTo>
                  <a:pt x="3230" y="440"/>
                </a:lnTo>
                <a:lnTo>
                  <a:pt x="3226" y="380"/>
                </a:lnTo>
                <a:lnTo>
                  <a:pt x="3215" y="323"/>
                </a:lnTo>
                <a:lnTo>
                  <a:pt x="3195" y="269"/>
                </a:lnTo>
                <a:lnTo>
                  <a:pt x="3169" y="218"/>
                </a:lnTo>
                <a:lnTo>
                  <a:pt x="3138" y="171"/>
                </a:lnTo>
                <a:lnTo>
                  <a:pt x="3101" y="130"/>
                </a:lnTo>
                <a:lnTo>
                  <a:pt x="3058" y="93"/>
                </a:lnTo>
                <a:lnTo>
                  <a:pt x="3012" y="60"/>
                </a:lnTo>
                <a:lnTo>
                  <a:pt x="2961" y="34"/>
                </a:lnTo>
                <a:lnTo>
                  <a:pt x="2907" y="16"/>
                </a:lnTo>
                <a:lnTo>
                  <a:pt x="2850" y="5"/>
                </a:lnTo>
                <a:lnTo>
                  <a:pt x="2790" y="0"/>
                </a:lnTo>
                <a:close/>
                <a:moveTo>
                  <a:pt x="2937" y="4254"/>
                </a:moveTo>
                <a:lnTo>
                  <a:pt x="2933" y="4288"/>
                </a:lnTo>
                <a:lnTo>
                  <a:pt x="2921" y="4318"/>
                </a:lnTo>
                <a:lnTo>
                  <a:pt x="2904" y="4345"/>
                </a:lnTo>
                <a:lnTo>
                  <a:pt x="2881" y="4368"/>
                </a:lnTo>
                <a:lnTo>
                  <a:pt x="2854" y="4385"/>
                </a:lnTo>
                <a:lnTo>
                  <a:pt x="2823" y="4396"/>
                </a:lnTo>
                <a:lnTo>
                  <a:pt x="2790" y="4401"/>
                </a:lnTo>
                <a:lnTo>
                  <a:pt x="440" y="4401"/>
                </a:lnTo>
                <a:lnTo>
                  <a:pt x="407" y="4396"/>
                </a:lnTo>
                <a:lnTo>
                  <a:pt x="376" y="4385"/>
                </a:lnTo>
                <a:lnTo>
                  <a:pt x="349" y="4368"/>
                </a:lnTo>
                <a:lnTo>
                  <a:pt x="326" y="4345"/>
                </a:lnTo>
                <a:lnTo>
                  <a:pt x="309" y="4318"/>
                </a:lnTo>
                <a:lnTo>
                  <a:pt x="297" y="4288"/>
                </a:lnTo>
                <a:lnTo>
                  <a:pt x="293" y="4254"/>
                </a:lnTo>
                <a:lnTo>
                  <a:pt x="293" y="3959"/>
                </a:lnTo>
                <a:lnTo>
                  <a:pt x="2937" y="3959"/>
                </a:lnTo>
                <a:lnTo>
                  <a:pt x="2937" y="4254"/>
                </a:lnTo>
                <a:close/>
                <a:moveTo>
                  <a:pt x="2937" y="3813"/>
                </a:moveTo>
                <a:lnTo>
                  <a:pt x="293" y="3813"/>
                </a:lnTo>
                <a:lnTo>
                  <a:pt x="293" y="880"/>
                </a:lnTo>
                <a:lnTo>
                  <a:pt x="2937" y="880"/>
                </a:lnTo>
                <a:lnTo>
                  <a:pt x="2937" y="3813"/>
                </a:lnTo>
                <a:close/>
                <a:moveTo>
                  <a:pt x="2937" y="733"/>
                </a:moveTo>
                <a:lnTo>
                  <a:pt x="293" y="733"/>
                </a:lnTo>
                <a:lnTo>
                  <a:pt x="293" y="440"/>
                </a:lnTo>
                <a:lnTo>
                  <a:pt x="297" y="407"/>
                </a:lnTo>
                <a:lnTo>
                  <a:pt x="309" y="376"/>
                </a:lnTo>
                <a:lnTo>
                  <a:pt x="326" y="349"/>
                </a:lnTo>
                <a:lnTo>
                  <a:pt x="349" y="326"/>
                </a:lnTo>
                <a:lnTo>
                  <a:pt x="376" y="309"/>
                </a:lnTo>
                <a:lnTo>
                  <a:pt x="407" y="298"/>
                </a:lnTo>
                <a:lnTo>
                  <a:pt x="440" y="294"/>
                </a:lnTo>
                <a:lnTo>
                  <a:pt x="2790" y="294"/>
                </a:lnTo>
                <a:lnTo>
                  <a:pt x="2823" y="298"/>
                </a:lnTo>
                <a:lnTo>
                  <a:pt x="2854" y="309"/>
                </a:lnTo>
                <a:lnTo>
                  <a:pt x="2881" y="326"/>
                </a:lnTo>
                <a:lnTo>
                  <a:pt x="2904" y="349"/>
                </a:lnTo>
                <a:lnTo>
                  <a:pt x="2921" y="376"/>
                </a:lnTo>
                <a:lnTo>
                  <a:pt x="2933" y="407"/>
                </a:lnTo>
                <a:lnTo>
                  <a:pt x="2937" y="440"/>
                </a:lnTo>
                <a:lnTo>
                  <a:pt x="2937" y="733"/>
                </a:lnTo>
                <a:close/>
                <a:moveTo>
                  <a:pt x="1908" y="514"/>
                </a:moveTo>
                <a:lnTo>
                  <a:pt x="1905" y="537"/>
                </a:lnTo>
                <a:lnTo>
                  <a:pt x="1894" y="557"/>
                </a:lnTo>
                <a:lnTo>
                  <a:pt x="1878" y="573"/>
                </a:lnTo>
                <a:lnTo>
                  <a:pt x="1858" y="584"/>
                </a:lnTo>
                <a:lnTo>
                  <a:pt x="1835" y="587"/>
                </a:lnTo>
                <a:lnTo>
                  <a:pt x="1395" y="587"/>
                </a:lnTo>
                <a:lnTo>
                  <a:pt x="1372" y="584"/>
                </a:lnTo>
                <a:lnTo>
                  <a:pt x="1351" y="573"/>
                </a:lnTo>
                <a:lnTo>
                  <a:pt x="1335" y="557"/>
                </a:lnTo>
                <a:lnTo>
                  <a:pt x="1325" y="537"/>
                </a:lnTo>
                <a:lnTo>
                  <a:pt x="1321" y="514"/>
                </a:lnTo>
                <a:lnTo>
                  <a:pt x="1325" y="490"/>
                </a:lnTo>
                <a:lnTo>
                  <a:pt x="1335" y="470"/>
                </a:lnTo>
                <a:lnTo>
                  <a:pt x="1351" y="454"/>
                </a:lnTo>
                <a:lnTo>
                  <a:pt x="1372" y="444"/>
                </a:lnTo>
                <a:lnTo>
                  <a:pt x="1395" y="440"/>
                </a:lnTo>
                <a:lnTo>
                  <a:pt x="1835" y="440"/>
                </a:lnTo>
                <a:lnTo>
                  <a:pt x="1858" y="444"/>
                </a:lnTo>
                <a:lnTo>
                  <a:pt x="1878" y="454"/>
                </a:lnTo>
                <a:lnTo>
                  <a:pt x="1894" y="470"/>
                </a:lnTo>
                <a:lnTo>
                  <a:pt x="1905" y="490"/>
                </a:lnTo>
                <a:lnTo>
                  <a:pt x="1908" y="514"/>
                </a:lnTo>
                <a:close/>
                <a:moveTo>
                  <a:pt x="1761" y="4180"/>
                </a:moveTo>
                <a:lnTo>
                  <a:pt x="1758" y="4203"/>
                </a:lnTo>
                <a:lnTo>
                  <a:pt x="1747" y="4223"/>
                </a:lnTo>
                <a:lnTo>
                  <a:pt x="1731" y="4240"/>
                </a:lnTo>
                <a:lnTo>
                  <a:pt x="1711" y="4250"/>
                </a:lnTo>
                <a:lnTo>
                  <a:pt x="1688" y="4254"/>
                </a:lnTo>
                <a:lnTo>
                  <a:pt x="1542" y="4254"/>
                </a:lnTo>
                <a:lnTo>
                  <a:pt x="1519" y="4250"/>
                </a:lnTo>
                <a:lnTo>
                  <a:pt x="1497" y="4240"/>
                </a:lnTo>
                <a:lnTo>
                  <a:pt x="1482" y="4223"/>
                </a:lnTo>
                <a:lnTo>
                  <a:pt x="1472" y="4203"/>
                </a:lnTo>
                <a:lnTo>
                  <a:pt x="1467" y="4180"/>
                </a:lnTo>
                <a:lnTo>
                  <a:pt x="1472" y="4157"/>
                </a:lnTo>
                <a:lnTo>
                  <a:pt x="1482" y="4137"/>
                </a:lnTo>
                <a:lnTo>
                  <a:pt x="1497" y="4120"/>
                </a:lnTo>
                <a:lnTo>
                  <a:pt x="1519" y="4110"/>
                </a:lnTo>
                <a:lnTo>
                  <a:pt x="1542" y="4106"/>
                </a:lnTo>
                <a:lnTo>
                  <a:pt x="1688" y="4106"/>
                </a:lnTo>
                <a:lnTo>
                  <a:pt x="1711" y="4110"/>
                </a:lnTo>
                <a:lnTo>
                  <a:pt x="1731" y="4120"/>
                </a:lnTo>
                <a:lnTo>
                  <a:pt x="1747" y="4137"/>
                </a:lnTo>
                <a:lnTo>
                  <a:pt x="1758" y="4157"/>
                </a:lnTo>
                <a:lnTo>
                  <a:pt x="1761" y="41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78779" y="2063940"/>
            <a:ext cx="4447721" cy="2530654"/>
          </a:xfrm>
          <a:prstGeom prst="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图片替换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5324" y="1931362"/>
            <a:ext cx="5219701" cy="36118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单张图片展示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62799" y="3258609"/>
            <a:ext cx="3381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月正式上线，旗下网站。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网站在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8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月开始建设，于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2011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年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12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月正式上线，旗下网站。</a:t>
            </a:r>
          </a:p>
          <a:p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62800" y="2870786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953250" y="2870786"/>
            <a:ext cx="0" cy="162501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829425" y="2099261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accent1"/>
                </a:solidFill>
                <a:latin typeface="Tahoma" panose="020B0604030504040204" pitchFamily="34" charset="0"/>
              </a:rPr>
              <a:t>网站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953251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什么人？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8124824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干什么？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9296398" y="4828270"/>
            <a:ext cx="933450" cy="362856"/>
          </a:xfrm>
          <a:prstGeom prst="roundRect">
            <a:avLst>
              <a:gd name="adj" fmla="val 100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在哪？</a:t>
            </a:r>
          </a:p>
        </p:txBody>
      </p:sp>
      <p:sp>
        <p:nvSpPr>
          <p:cNvPr id="14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448675" y="1770752"/>
            <a:ext cx="454026" cy="455612"/>
            <a:chOff x="9178926" y="4603750"/>
            <a:chExt cx="454026" cy="455612"/>
          </a:xfrm>
        </p:grpSpPr>
        <p:sp>
          <p:nvSpPr>
            <p:cNvPr id="17" name="Oval 173"/>
            <p:cNvSpPr>
              <a:spLocks noChangeArrowheads="1"/>
            </p:cNvSpPr>
            <p:nvPr/>
          </p:nvSpPr>
          <p:spPr bwMode="auto">
            <a:xfrm>
              <a:off x="9456739" y="4603750"/>
              <a:ext cx="176213" cy="17621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val 174"/>
            <p:cNvSpPr>
              <a:spLocks noChangeArrowheads="1"/>
            </p:cNvSpPr>
            <p:nvPr/>
          </p:nvSpPr>
          <p:spPr bwMode="auto">
            <a:xfrm>
              <a:off x="9178926" y="4832350"/>
              <a:ext cx="146050" cy="146050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Oval 175"/>
            <p:cNvSpPr>
              <a:spLocks noChangeArrowheads="1"/>
            </p:cNvSpPr>
            <p:nvPr/>
          </p:nvSpPr>
          <p:spPr bwMode="auto">
            <a:xfrm>
              <a:off x="9464676" y="4941887"/>
              <a:ext cx="117475" cy="117475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Line 176"/>
            <p:cNvSpPr>
              <a:spLocks noChangeShapeType="1"/>
            </p:cNvSpPr>
            <p:nvPr/>
          </p:nvSpPr>
          <p:spPr bwMode="auto">
            <a:xfrm flipH="1" flipV="1">
              <a:off x="9317039" y="4933950"/>
              <a:ext cx="147638" cy="5873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Line 177"/>
            <p:cNvSpPr>
              <a:spLocks noChangeShapeType="1"/>
            </p:cNvSpPr>
            <p:nvPr/>
          </p:nvSpPr>
          <p:spPr bwMode="auto">
            <a:xfrm flipV="1">
              <a:off x="9310689" y="4751387"/>
              <a:ext cx="160338" cy="1016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rgbClr val="0044A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地图展示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Preview and discuss images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794625" y="1885137"/>
            <a:ext cx="4856173" cy="3537763"/>
            <a:chOff x="5762625" y="1783537"/>
            <a:chExt cx="5867401" cy="3712388"/>
          </a:xfrm>
        </p:grpSpPr>
        <p:graphicFrame>
          <p:nvGraphicFramePr>
            <p:cNvPr id="11" name="图表 10"/>
            <p:cNvGraphicFramePr/>
            <p:nvPr/>
          </p:nvGraphicFramePr>
          <p:xfrm>
            <a:off x="5762625" y="1783537"/>
            <a:ext cx="5867401" cy="371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6362700" y="1933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北京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62700" y="262890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南京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62700" y="333892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广州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362700" y="403425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深圳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62700" y="473041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上海</a:t>
              </a:r>
            </a:p>
          </p:txBody>
        </p:sp>
      </p:grp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7306" y="1513364"/>
            <a:ext cx="5623615" cy="4622437"/>
            <a:chOff x="2616232" y="1990829"/>
            <a:chExt cx="5029262" cy="4134065"/>
          </a:xfrm>
          <a:solidFill>
            <a:schemeClr val="tx2"/>
          </a:solidFill>
        </p:grpSpPr>
        <p:sp>
          <p:nvSpPr>
            <p:cNvPr id="18" name="江西"/>
            <p:cNvSpPr/>
            <p:nvPr/>
          </p:nvSpPr>
          <p:spPr bwMode="auto">
            <a:xfrm>
              <a:off x="6102425" y="4743697"/>
              <a:ext cx="485781" cy="647734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5"/>
            <p:cNvSpPr>
              <a:spLocks noEditPoints="1"/>
            </p:cNvSpPr>
            <p:nvPr/>
          </p:nvSpPr>
          <p:spPr bwMode="auto">
            <a:xfrm>
              <a:off x="6159576" y="5620043"/>
              <a:ext cx="57151" cy="47628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上海"/>
            <p:cNvSpPr>
              <a:spLocks noEditPoints="1"/>
            </p:cNvSpPr>
            <p:nvPr/>
          </p:nvSpPr>
          <p:spPr bwMode="auto">
            <a:xfrm>
              <a:off x="6797759" y="4496035"/>
              <a:ext cx="95251" cy="133357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黑龙江"/>
            <p:cNvSpPr/>
            <p:nvPr/>
          </p:nvSpPr>
          <p:spPr bwMode="auto">
            <a:xfrm>
              <a:off x="6550105" y="1990829"/>
              <a:ext cx="1095389" cy="1057330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湖北"/>
            <p:cNvSpPr/>
            <p:nvPr/>
          </p:nvSpPr>
          <p:spPr bwMode="auto">
            <a:xfrm>
              <a:off x="5578543" y="4400780"/>
              <a:ext cx="762009" cy="476275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山东"/>
            <p:cNvSpPr/>
            <p:nvPr/>
          </p:nvSpPr>
          <p:spPr bwMode="auto">
            <a:xfrm>
              <a:off x="6188151" y="3791148"/>
              <a:ext cx="685808" cy="43817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安徽"/>
            <p:cNvSpPr/>
            <p:nvPr/>
          </p:nvSpPr>
          <p:spPr bwMode="auto">
            <a:xfrm>
              <a:off x="6207201" y="4210270"/>
              <a:ext cx="466731" cy="600106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山西"/>
            <p:cNvSpPr/>
            <p:nvPr/>
          </p:nvSpPr>
          <p:spPr bwMode="auto">
            <a:xfrm>
              <a:off x="5769046" y="3514908"/>
              <a:ext cx="371479" cy="723938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吉林"/>
            <p:cNvSpPr/>
            <p:nvPr/>
          </p:nvSpPr>
          <p:spPr bwMode="auto">
            <a:xfrm>
              <a:off x="6673932" y="2800496"/>
              <a:ext cx="809635" cy="600106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湖南"/>
            <p:cNvSpPr/>
            <p:nvPr/>
          </p:nvSpPr>
          <p:spPr bwMode="auto">
            <a:xfrm>
              <a:off x="5626169" y="4762749"/>
              <a:ext cx="552457" cy="628683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江苏"/>
            <p:cNvSpPr/>
            <p:nvPr/>
          </p:nvSpPr>
          <p:spPr bwMode="auto">
            <a:xfrm>
              <a:off x="6331028" y="4143591"/>
              <a:ext cx="552457" cy="485801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福建"/>
            <p:cNvSpPr/>
            <p:nvPr/>
          </p:nvSpPr>
          <p:spPr bwMode="auto">
            <a:xfrm>
              <a:off x="6350078" y="4934208"/>
              <a:ext cx="447680" cy="542954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河南"/>
            <p:cNvSpPr/>
            <p:nvPr/>
          </p:nvSpPr>
          <p:spPr bwMode="auto">
            <a:xfrm>
              <a:off x="5778571" y="4029286"/>
              <a:ext cx="581032" cy="571530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辽宁"/>
            <p:cNvSpPr>
              <a:spLocks noEditPoints="1"/>
            </p:cNvSpPr>
            <p:nvPr/>
          </p:nvSpPr>
          <p:spPr bwMode="auto">
            <a:xfrm>
              <a:off x="6492955" y="3124363"/>
              <a:ext cx="590558" cy="581055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浙江"/>
            <p:cNvSpPr/>
            <p:nvPr/>
          </p:nvSpPr>
          <p:spPr bwMode="auto">
            <a:xfrm>
              <a:off x="6540581" y="4591290"/>
              <a:ext cx="390530" cy="457224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广东"/>
            <p:cNvSpPr>
              <a:spLocks noEditPoints="1"/>
            </p:cNvSpPr>
            <p:nvPr/>
          </p:nvSpPr>
          <p:spPr bwMode="auto">
            <a:xfrm>
              <a:off x="5702370" y="5286651"/>
              <a:ext cx="790585" cy="60963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天津"/>
            <p:cNvSpPr/>
            <p:nvPr/>
          </p:nvSpPr>
          <p:spPr bwMode="auto">
            <a:xfrm>
              <a:off x="6331028" y="3562536"/>
              <a:ext cx="114301" cy="190510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北京"/>
            <p:cNvSpPr/>
            <p:nvPr/>
          </p:nvSpPr>
          <p:spPr bwMode="auto">
            <a:xfrm>
              <a:off x="6207201" y="3467281"/>
              <a:ext cx="171452" cy="190510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河北"/>
            <p:cNvSpPr>
              <a:spLocks noEditPoints="1"/>
            </p:cNvSpPr>
            <p:nvPr/>
          </p:nvSpPr>
          <p:spPr bwMode="auto">
            <a:xfrm>
              <a:off x="6054799" y="3286297"/>
              <a:ext cx="542932" cy="7620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内蒙古"/>
            <p:cNvSpPr/>
            <p:nvPr/>
          </p:nvSpPr>
          <p:spPr bwMode="auto">
            <a:xfrm>
              <a:off x="4673658" y="2038457"/>
              <a:ext cx="2247928" cy="185747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陕西"/>
            <p:cNvSpPr/>
            <p:nvPr/>
          </p:nvSpPr>
          <p:spPr bwMode="auto">
            <a:xfrm>
              <a:off x="5321365" y="3657791"/>
              <a:ext cx="533406" cy="923973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重庆"/>
            <p:cNvSpPr/>
            <p:nvPr/>
          </p:nvSpPr>
          <p:spPr bwMode="auto">
            <a:xfrm>
              <a:off x="5292790" y="4524612"/>
              <a:ext cx="466731" cy="457224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广西"/>
            <p:cNvSpPr/>
            <p:nvPr/>
          </p:nvSpPr>
          <p:spPr bwMode="auto">
            <a:xfrm>
              <a:off x="5168963" y="5191396"/>
              <a:ext cx="790585" cy="571530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云南"/>
            <p:cNvSpPr/>
            <p:nvPr/>
          </p:nvSpPr>
          <p:spPr bwMode="auto">
            <a:xfrm>
              <a:off x="4435529" y="4800851"/>
              <a:ext cx="904887" cy="952550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青海"/>
            <p:cNvSpPr/>
            <p:nvPr/>
          </p:nvSpPr>
          <p:spPr bwMode="auto">
            <a:xfrm>
              <a:off x="3854497" y="3581587"/>
              <a:ext cx="1257316" cy="914448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西藏"/>
            <p:cNvSpPr/>
            <p:nvPr/>
          </p:nvSpPr>
          <p:spPr bwMode="auto">
            <a:xfrm>
              <a:off x="2778159" y="3743521"/>
              <a:ext cx="1895498" cy="1247841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新疆"/>
            <p:cNvSpPr/>
            <p:nvPr/>
          </p:nvSpPr>
          <p:spPr bwMode="auto">
            <a:xfrm>
              <a:off x="2616232" y="2352798"/>
              <a:ext cx="2000275" cy="1552656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宁夏"/>
            <p:cNvSpPr/>
            <p:nvPr/>
          </p:nvSpPr>
          <p:spPr bwMode="auto">
            <a:xfrm>
              <a:off x="5226115" y="3676842"/>
              <a:ext cx="314329" cy="485801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甘肃"/>
            <p:cNvSpPr/>
            <p:nvPr/>
          </p:nvSpPr>
          <p:spPr bwMode="auto">
            <a:xfrm>
              <a:off x="4206928" y="3210093"/>
              <a:ext cx="1419243" cy="1257366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四川"/>
            <p:cNvSpPr/>
            <p:nvPr/>
          </p:nvSpPr>
          <p:spPr bwMode="auto">
            <a:xfrm>
              <a:off x="4549832" y="4210270"/>
              <a:ext cx="1057288" cy="981126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贵州"/>
            <p:cNvSpPr/>
            <p:nvPr/>
          </p:nvSpPr>
          <p:spPr bwMode="auto">
            <a:xfrm>
              <a:off x="5092764" y="4867529"/>
              <a:ext cx="600083" cy="514377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105"/>
            <p:cNvSpPr/>
            <p:nvPr/>
          </p:nvSpPr>
          <p:spPr bwMode="auto">
            <a:xfrm>
              <a:off x="6159577" y="5639095"/>
              <a:ext cx="19050" cy="19051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台湾"/>
            <p:cNvSpPr/>
            <p:nvPr/>
          </p:nvSpPr>
          <p:spPr bwMode="auto">
            <a:xfrm>
              <a:off x="6807285" y="5248550"/>
              <a:ext cx="171452" cy="390545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海南"/>
            <p:cNvSpPr/>
            <p:nvPr/>
          </p:nvSpPr>
          <p:spPr bwMode="auto">
            <a:xfrm>
              <a:off x="5588069" y="5905808"/>
              <a:ext cx="266703" cy="219086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08"/>
            <p:cNvSpPr/>
            <p:nvPr/>
          </p:nvSpPr>
          <p:spPr bwMode="auto">
            <a:xfrm>
              <a:off x="6807304" y="4496041"/>
              <a:ext cx="76201" cy="38102"/>
            </a:xfrm>
            <a:custGeom>
              <a:avLst/>
              <a:gdLst>
                <a:gd name="T0" fmla="*/ 147 w 268"/>
                <a:gd name="T1" fmla="*/ 108 h 134"/>
                <a:gd name="T2" fmla="*/ 129 w 268"/>
                <a:gd name="T3" fmla="*/ 101 h 134"/>
                <a:gd name="T4" fmla="*/ 104 w 268"/>
                <a:gd name="T5" fmla="*/ 93 h 134"/>
                <a:gd name="T6" fmla="*/ 79 w 268"/>
                <a:gd name="T7" fmla="*/ 85 h 134"/>
                <a:gd name="T8" fmla="*/ 61 w 268"/>
                <a:gd name="T9" fmla="*/ 76 h 134"/>
                <a:gd name="T10" fmla="*/ 50 w 268"/>
                <a:gd name="T11" fmla="*/ 68 h 134"/>
                <a:gd name="T12" fmla="*/ 41 w 268"/>
                <a:gd name="T13" fmla="*/ 60 h 134"/>
                <a:gd name="T14" fmla="*/ 34 w 268"/>
                <a:gd name="T15" fmla="*/ 52 h 134"/>
                <a:gd name="T16" fmla="*/ 25 w 268"/>
                <a:gd name="T17" fmla="*/ 48 h 134"/>
                <a:gd name="T18" fmla="*/ 17 w 268"/>
                <a:gd name="T19" fmla="*/ 44 h 134"/>
                <a:gd name="T20" fmla="*/ 10 w 268"/>
                <a:gd name="T21" fmla="*/ 42 h 134"/>
                <a:gd name="T22" fmla="*/ 4 w 268"/>
                <a:gd name="T23" fmla="*/ 38 h 134"/>
                <a:gd name="T24" fmla="*/ 2 w 268"/>
                <a:gd name="T25" fmla="*/ 33 h 134"/>
                <a:gd name="T26" fmla="*/ 0 w 268"/>
                <a:gd name="T27" fmla="*/ 31 h 134"/>
                <a:gd name="T28" fmla="*/ 0 w 268"/>
                <a:gd name="T29" fmla="*/ 28 h 134"/>
                <a:gd name="T30" fmla="*/ 2 w 268"/>
                <a:gd name="T31" fmla="*/ 25 h 134"/>
                <a:gd name="T32" fmla="*/ 3 w 268"/>
                <a:gd name="T33" fmla="*/ 22 h 134"/>
                <a:gd name="T34" fmla="*/ 9 w 268"/>
                <a:gd name="T35" fmla="*/ 16 h 134"/>
                <a:gd name="T36" fmla="*/ 16 w 268"/>
                <a:gd name="T37" fmla="*/ 10 h 134"/>
                <a:gd name="T38" fmla="*/ 22 w 268"/>
                <a:gd name="T39" fmla="*/ 7 h 134"/>
                <a:gd name="T40" fmla="*/ 29 w 268"/>
                <a:gd name="T41" fmla="*/ 5 h 134"/>
                <a:gd name="T42" fmla="*/ 37 w 268"/>
                <a:gd name="T43" fmla="*/ 3 h 134"/>
                <a:gd name="T44" fmla="*/ 46 w 268"/>
                <a:gd name="T45" fmla="*/ 1 h 134"/>
                <a:gd name="T46" fmla="*/ 54 w 268"/>
                <a:gd name="T47" fmla="*/ 0 h 134"/>
                <a:gd name="T48" fmla="*/ 62 w 268"/>
                <a:gd name="T49" fmla="*/ 0 h 134"/>
                <a:gd name="T50" fmla="*/ 69 w 268"/>
                <a:gd name="T51" fmla="*/ 1 h 134"/>
                <a:gd name="T52" fmla="*/ 74 w 268"/>
                <a:gd name="T53" fmla="*/ 5 h 134"/>
                <a:gd name="T54" fmla="*/ 83 w 268"/>
                <a:gd name="T55" fmla="*/ 13 h 134"/>
                <a:gd name="T56" fmla="*/ 91 w 268"/>
                <a:gd name="T57" fmla="*/ 20 h 134"/>
                <a:gd name="T58" fmla="*/ 100 w 268"/>
                <a:gd name="T59" fmla="*/ 26 h 134"/>
                <a:gd name="T60" fmla="*/ 111 w 268"/>
                <a:gd name="T61" fmla="*/ 31 h 134"/>
                <a:gd name="T62" fmla="*/ 123 w 268"/>
                <a:gd name="T63" fmla="*/ 35 h 134"/>
                <a:gd name="T64" fmla="*/ 135 w 268"/>
                <a:gd name="T65" fmla="*/ 39 h 134"/>
                <a:gd name="T66" fmla="*/ 140 w 268"/>
                <a:gd name="T67" fmla="*/ 42 h 134"/>
                <a:gd name="T68" fmla="*/ 144 w 268"/>
                <a:gd name="T69" fmla="*/ 44 h 134"/>
                <a:gd name="T70" fmla="*/ 148 w 268"/>
                <a:gd name="T71" fmla="*/ 48 h 134"/>
                <a:gd name="T72" fmla="*/ 151 w 268"/>
                <a:gd name="T73" fmla="*/ 52 h 134"/>
                <a:gd name="T74" fmla="*/ 156 w 268"/>
                <a:gd name="T75" fmla="*/ 57 h 134"/>
                <a:gd name="T76" fmla="*/ 161 w 268"/>
                <a:gd name="T77" fmla="*/ 61 h 134"/>
                <a:gd name="T78" fmla="*/ 168 w 268"/>
                <a:gd name="T79" fmla="*/ 66 h 134"/>
                <a:gd name="T80" fmla="*/ 176 w 268"/>
                <a:gd name="T81" fmla="*/ 69 h 134"/>
                <a:gd name="T82" fmla="*/ 192 w 268"/>
                <a:gd name="T83" fmla="*/ 75 h 134"/>
                <a:gd name="T84" fmla="*/ 209 w 268"/>
                <a:gd name="T85" fmla="*/ 80 h 134"/>
                <a:gd name="T86" fmla="*/ 224 w 268"/>
                <a:gd name="T87" fmla="*/ 83 h 134"/>
                <a:gd name="T88" fmla="*/ 242 w 268"/>
                <a:gd name="T89" fmla="*/ 87 h 134"/>
                <a:gd name="T90" fmla="*/ 250 w 268"/>
                <a:gd name="T91" fmla="*/ 88 h 134"/>
                <a:gd name="T92" fmla="*/ 257 w 268"/>
                <a:gd name="T93" fmla="*/ 91 h 134"/>
                <a:gd name="T94" fmla="*/ 262 w 268"/>
                <a:gd name="T95" fmla="*/ 94 h 134"/>
                <a:gd name="T96" fmla="*/ 267 w 268"/>
                <a:gd name="T97" fmla="*/ 99 h 134"/>
                <a:gd name="T98" fmla="*/ 268 w 268"/>
                <a:gd name="T99" fmla="*/ 104 h 134"/>
                <a:gd name="T100" fmla="*/ 268 w 268"/>
                <a:gd name="T101" fmla="*/ 110 h 134"/>
                <a:gd name="T102" fmla="*/ 267 w 268"/>
                <a:gd name="T103" fmla="*/ 114 h 134"/>
                <a:gd name="T104" fmla="*/ 263 w 268"/>
                <a:gd name="T105" fmla="*/ 119 h 134"/>
                <a:gd name="T106" fmla="*/ 255 w 268"/>
                <a:gd name="T107" fmla="*/ 127 h 134"/>
                <a:gd name="T108" fmla="*/ 245 w 268"/>
                <a:gd name="T109" fmla="*/ 133 h 134"/>
                <a:gd name="T110" fmla="*/ 239 w 268"/>
                <a:gd name="T111" fmla="*/ 134 h 134"/>
                <a:gd name="T112" fmla="*/ 229 w 268"/>
                <a:gd name="T113" fmla="*/ 133 h 134"/>
                <a:gd name="T114" fmla="*/ 216 w 268"/>
                <a:gd name="T115" fmla="*/ 131 h 134"/>
                <a:gd name="T116" fmla="*/ 200 w 268"/>
                <a:gd name="T117" fmla="*/ 126 h 134"/>
                <a:gd name="T118" fmla="*/ 169 w 268"/>
                <a:gd name="T119" fmla="*/ 117 h 134"/>
                <a:gd name="T120" fmla="*/ 147 w 268"/>
                <a:gd name="T121" fmla="*/ 10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8" h="134">
                  <a:moveTo>
                    <a:pt x="147" y="108"/>
                  </a:moveTo>
                  <a:lnTo>
                    <a:pt x="129" y="101"/>
                  </a:lnTo>
                  <a:lnTo>
                    <a:pt x="104" y="93"/>
                  </a:lnTo>
                  <a:lnTo>
                    <a:pt x="79" y="85"/>
                  </a:lnTo>
                  <a:lnTo>
                    <a:pt x="61" y="76"/>
                  </a:lnTo>
                  <a:lnTo>
                    <a:pt x="50" y="68"/>
                  </a:lnTo>
                  <a:lnTo>
                    <a:pt x="41" y="60"/>
                  </a:lnTo>
                  <a:lnTo>
                    <a:pt x="34" y="52"/>
                  </a:lnTo>
                  <a:lnTo>
                    <a:pt x="25" y="48"/>
                  </a:lnTo>
                  <a:lnTo>
                    <a:pt x="17" y="44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9" y="16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7" y="3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83" y="13"/>
                  </a:lnTo>
                  <a:lnTo>
                    <a:pt x="91" y="20"/>
                  </a:lnTo>
                  <a:lnTo>
                    <a:pt x="100" y="26"/>
                  </a:lnTo>
                  <a:lnTo>
                    <a:pt x="111" y="31"/>
                  </a:lnTo>
                  <a:lnTo>
                    <a:pt x="123" y="35"/>
                  </a:lnTo>
                  <a:lnTo>
                    <a:pt x="135" y="39"/>
                  </a:lnTo>
                  <a:lnTo>
                    <a:pt x="140" y="42"/>
                  </a:lnTo>
                  <a:lnTo>
                    <a:pt x="144" y="44"/>
                  </a:lnTo>
                  <a:lnTo>
                    <a:pt x="148" y="48"/>
                  </a:lnTo>
                  <a:lnTo>
                    <a:pt x="151" y="52"/>
                  </a:lnTo>
                  <a:lnTo>
                    <a:pt x="156" y="57"/>
                  </a:lnTo>
                  <a:lnTo>
                    <a:pt x="161" y="61"/>
                  </a:lnTo>
                  <a:lnTo>
                    <a:pt x="168" y="66"/>
                  </a:lnTo>
                  <a:lnTo>
                    <a:pt x="176" y="69"/>
                  </a:lnTo>
                  <a:lnTo>
                    <a:pt x="192" y="75"/>
                  </a:lnTo>
                  <a:lnTo>
                    <a:pt x="209" y="80"/>
                  </a:lnTo>
                  <a:lnTo>
                    <a:pt x="224" y="83"/>
                  </a:lnTo>
                  <a:lnTo>
                    <a:pt x="242" y="87"/>
                  </a:lnTo>
                  <a:lnTo>
                    <a:pt x="250" y="88"/>
                  </a:lnTo>
                  <a:lnTo>
                    <a:pt x="257" y="91"/>
                  </a:lnTo>
                  <a:lnTo>
                    <a:pt x="262" y="94"/>
                  </a:lnTo>
                  <a:lnTo>
                    <a:pt x="267" y="99"/>
                  </a:lnTo>
                  <a:lnTo>
                    <a:pt x="268" y="104"/>
                  </a:lnTo>
                  <a:lnTo>
                    <a:pt x="268" y="110"/>
                  </a:lnTo>
                  <a:lnTo>
                    <a:pt x="267" y="114"/>
                  </a:lnTo>
                  <a:lnTo>
                    <a:pt x="263" y="119"/>
                  </a:lnTo>
                  <a:lnTo>
                    <a:pt x="255" y="127"/>
                  </a:lnTo>
                  <a:lnTo>
                    <a:pt x="245" y="133"/>
                  </a:lnTo>
                  <a:lnTo>
                    <a:pt x="239" y="134"/>
                  </a:lnTo>
                  <a:lnTo>
                    <a:pt x="229" y="133"/>
                  </a:lnTo>
                  <a:lnTo>
                    <a:pt x="216" y="131"/>
                  </a:lnTo>
                  <a:lnTo>
                    <a:pt x="200" y="126"/>
                  </a:lnTo>
                  <a:lnTo>
                    <a:pt x="169" y="117"/>
                  </a:lnTo>
                  <a:lnTo>
                    <a:pt x="147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09"/>
            <p:cNvSpPr/>
            <p:nvPr/>
          </p:nvSpPr>
          <p:spPr bwMode="auto">
            <a:xfrm>
              <a:off x="6854995" y="4543538"/>
              <a:ext cx="19051" cy="9525"/>
            </a:xfrm>
            <a:custGeom>
              <a:avLst/>
              <a:gdLst>
                <a:gd name="T0" fmla="*/ 27 w 68"/>
                <a:gd name="T1" fmla="*/ 22 h 35"/>
                <a:gd name="T2" fmla="*/ 15 w 68"/>
                <a:gd name="T3" fmla="*/ 16 h 35"/>
                <a:gd name="T4" fmla="*/ 2 w 68"/>
                <a:gd name="T5" fmla="*/ 9 h 35"/>
                <a:gd name="T6" fmla="*/ 1 w 68"/>
                <a:gd name="T7" fmla="*/ 8 h 35"/>
                <a:gd name="T8" fmla="*/ 0 w 68"/>
                <a:gd name="T9" fmla="*/ 6 h 35"/>
                <a:gd name="T10" fmla="*/ 0 w 68"/>
                <a:gd name="T11" fmla="*/ 3 h 35"/>
                <a:gd name="T12" fmla="*/ 1 w 68"/>
                <a:gd name="T13" fmla="*/ 2 h 35"/>
                <a:gd name="T14" fmla="*/ 6 w 68"/>
                <a:gd name="T15" fmla="*/ 0 h 35"/>
                <a:gd name="T16" fmla="*/ 13 w 68"/>
                <a:gd name="T17" fmla="*/ 0 h 35"/>
                <a:gd name="T18" fmla="*/ 23 w 68"/>
                <a:gd name="T19" fmla="*/ 2 h 35"/>
                <a:gd name="T20" fmla="*/ 34 w 68"/>
                <a:gd name="T21" fmla="*/ 7 h 35"/>
                <a:gd name="T22" fmla="*/ 45 w 68"/>
                <a:gd name="T23" fmla="*/ 10 h 35"/>
                <a:gd name="T24" fmla="*/ 53 w 68"/>
                <a:gd name="T25" fmla="*/ 14 h 35"/>
                <a:gd name="T26" fmla="*/ 59 w 68"/>
                <a:gd name="T27" fmla="*/ 18 h 35"/>
                <a:gd name="T28" fmla="*/ 64 w 68"/>
                <a:gd name="T29" fmla="*/ 23 h 35"/>
                <a:gd name="T30" fmla="*/ 65 w 68"/>
                <a:gd name="T31" fmla="*/ 26 h 35"/>
                <a:gd name="T32" fmla="*/ 66 w 68"/>
                <a:gd name="T33" fmla="*/ 28 h 35"/>
                <a:gd name="T34" fmla="*/ 68 w 68"/>
                <a:gd name="T35" fmla="*/ 32 h 35"/>
                <a:gd name="T36" fmla="*/ 66 w 68"/>
                <a:gd name="T37" fmla="*/ 34 h 35"/>
                <a:gd name="T38" fmla="*/ 65 w 68"/>
                <a:gd name="T39" fmla="*/ 35 h 35"/>
                <a:gd name="T40" fmla="*/ 61 w 68"/>
                <a:gd name="T41" fmla="*/ 35 h 35"/>
                <a:gd name="T42" fmla="*/ 56 w 68"/>
                <a:gd name="T43" fmla="*/ 34 h 35"/>
                <a:gd name="T44" fmla="*/ 50 w 68"/>
                <a:gd name="T45" fmla="*/ 33 h 35"/>
                <a:gd name="T46" fmla="*/ 37 w 68"/>
                <a:gd name="T47" fmla="*/ 28 h 35"/>
                <a:gd name="T48" fmla="*/ 27 w 68"/>
                <a:gd name="T49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35">
                  <a:moveTo>
                    <a:pt x="27" y="22"/>
                  </a:moveTo>
                  <a:lnTo>
                    <a:pt x="15" y="16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5" y="10"/>
                  </a:lnTo>
                  <a:lnTo>
                    <a:pt x="53" y="14"/>
                  </a:lnTo>
                  <a:lnTo>
                    <a:pt x="59" y="18"/>
                  </a:lnTo>
                  <a:lnTo>
                    <a:pt x="64" y="23"/>
                  </a:lnTo>
                  <a:lnTo>
                    <a:pt x="65" y="26"/>
                  </a:lnTo>
                  <a:lnTo>
                    <a:pt x="66" y="28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6" y="34"/>
                  </a:lnTo>
                  <a:lnTo>
                    <a:pt x="50" y="33"/>
                  </a:lnTo>
                  <a:lnTo>
                    <a:pt x="37" y="28"/>
                  </a:lnTo>
                  <a:lnTo>
                    <a:pt x="27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10"/>
            <p:cNvSpPr/>
            <p:nvPr/>
          </p:nvSpPr>
          <p:spPr bwMode="auto">
            <a:xfrm>
              <a:off x="6873875" y="4543425"/>
              <a:ext cx="9525" cy="9525"/>
            </a:xfrm>
            <a:custGeom>
              <a:avLst/>
              <a:gdLst>
                <a:gd name="T0" fmla="*/ 19 w 25"/>
                <a:gd name="T1" fmla="*/ 24 h 24"/>
                <a:gd name="T2" fmla="*/ 16 w 25"/>
                <a:gd name="T3" fmla="*/ 23 h 24"/>
                <a:gd name="T4" fmla="*/ 12 w 25"/>
                <a:gd name="T5" fmla="*/ 21 h 24"/>
                <a:gd name="T6" fmla="*/ 9 w 25"/>
                <a:gd name="T7" fmla="*/ 18 h 24"/>
                <a:gd name="T8" fmla="*/ 5 w 25"/>
                <a:gd name="T9" fmla="*/ 13 h 24"/>
                <a:gd name="T10" fmla="*/ 3 w 25"/>
                <a:gd name="T11" fmla="*/ 10 h 24"/>
                <a:gd name="T12" fmla="*/ 0 w 25"/>
                <a:gd name="T13" fmla="*/ 5 h 24"/>
                <a:gd name="T14" fmla="*/ 0 w 25"/>
                <a:gd name="T15" fmla="*/ 3 h 24"/>
                <a:gd name="T16" fmla="*/ 0 w 25"/>
                <a:gd name="T17" fmla="*/ 2 h 24"/>
                <a:gd name="T18" fmla="*/ 2 w 25"/>
                <a:gd name="T19" fmla="*/ 0 h 24"/>
                <a:gd name="T20" fmla="*/ 3 w 25"/>
                <a:gd name="T21" fmla="*/ 0 h 24"/>
                <a:gd name="T22" fmla="*/ 8 w 25"/>
                <a:gd name="T23" fmla="*/ 0 h 24"/>
                <a:gd name="T24" fmla="*/ 13 w 25"/>
                <a:gd name="T25" fmla="*/ 3 h 24"/>
                <a:gd name="T26" fmla="*/ 17 w 25"/>
                <a:gd name="T27" fmla="*/ 4 h 24"/>
                <a:gd name="T28" fmla="*/ 19 w 25"/>
                <a:gd name="T29" fmla="*/ 6 h 24"/>
                <a:gd name="T30" fmla="*/ 22 w 25"/>
                <a:gd name="T31" fmla="*/ 9 h 24"/>
                <a:gd name="T32" fmla="*/ 24 w 25"/>
                <a:gd name="T33" fmla="*/ 11 h 24"/>
                <a:gd name="T34" fmla="*/ 25 w 25"/>
                <a:gd name="T35" fmla="*/ 17 h 24"/>
                <a:gd name="T36" fmla="*/ 24 w 25"/>
                <a:gd name="T37" fmla="*/ 21 h 24"/>
                <a:gd name="T38" fmla="*/ 22 w 25"/>
                <a:gd name="T39" fmla="*/ 23 h 24"/>
                <a:gd name="T40" fmla="*/ 19 w 25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4">
                  <a:moveTo>
                    <a:pt x="19" y="24"/>
                  </a:moveTo>
                  <a:lnTo>
                    <a:pt x="16" y="23"/>
                  </a:lnTo>
                  <a:lnTo>
                    <a:pt x="12" y="21"/>
                  </a:lnTo>
                  <a:lnTo>
                    <a:pt x="9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5" y="17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9" name="椭圆 58"/>
          <p:cNvSpPr/>
          <p:nvPr/>
        </p:nvSpPr>
        <p:spPr>
          <a:xfrm>
            <a:off x="4480907" y="3619232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>
            <a:stCxn id="59" idx="6"/>
          </p:cNvCxnSpPr>
          <p:nvPr/>
        </p:nvCxnSpPr>
        <p:spPr>
          <a:xfrm>
            <a:off x="4595755" y="3676656"/>
            <a:ext cx="1328795" cy="133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椭圆 60"/>
          <p:cNvSpPr/>
          <p:nvPr/>
        </p:nvSpPr>
        <p:spPr>
          <a:xfrm>
            <a:off x="4499433" y="4445856"/>
            <a:ext cx="114848" cy="114848"/>
          </a:xfrm>
          <a:prstGeom prst="ellipse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stCxn id="61" idx="6"/>
          </p:cNvCxnSpPr>
          <p:nvPr/>
        </p:nvCxnSpPr>
        <p:spPr>
          <a:xfrm>
            <a:off x="4614281" y="4503280"/>
            <a:ext cx="1310269" cy="167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880336" y="3633411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</a:t>
            </a:r>
          </a:p>
        </p:txBody>
      </p:sp>
      <p:sp>
        <p:nvSpPr>
          <p:cNvPr id="64" name="矩形 63"/>
          <p:cNvSpPr/>
          <p:nvPr/>
        </p:nvSpPr>
        <p:spPr>
          <a:xfrm>
            <a:off x="5880336" y="3338102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Tahoma" panose="020B0604030504040204" pitchFamily="34" charset="0"/>
              </a:rPr>
              <a:t>山西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880336" y="4507923"/>
            <a:ext cx="1759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PPT STORE</a:t>
            </a: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</a:rPr>
              <a:t>网站</a:t>
            </a:r>
          </a:p>
        </p:txBody>
      </p:sp>
      <p:sp>
        <p:nvSpPr>
          <p:cNvPr id="66" name="矩形 65"/>
          <p:cNvSpPr/>
          <p:nvPr/>
        </p:nvSpPr>
        <p:spPr>
          <a:xfrm>
            <a:off x="5880336" y="4212614"/>
            <a:ext cx="1619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湖北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环形线圈图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78299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488236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82%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69893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微信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37741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96742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月正式上线。</a:t>
            </a:r>
          </a:p>
        </p:txBody>
      </p:sp>
      <p:graphicFrame>
        <p:nvGraphicFramePr>
          <p:cNvPr id="44" name="图表 43"/>
          <p:cNvGraphicFramePr/>
          <p:nvPr/>
        </p:nvGraphicFramePr>
        <p:xfrm>
          <a:off x="3064638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4174575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76%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456232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微博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124080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83081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月正式上线。</a:t>
            </a:r>
          </a:p>
        </p:txBody>
      </p:sp>
      <p:graphicFrame>
        <p:nvGraphicFramePr>
          <p:cNvPr id="53" name="图表 52"/>
          <p:cNvGraphicFramePr/>
          <p:nvPr/>
        </p:nvGraphicFramePr>
        <p:xfrm>
          <a:off x="5750977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6860914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92%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142571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QQ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10419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369420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月正式上线。</a:t>
            </a:r>
          </a:p>
        </p:txBody>
      </p:sp>
      <p:graphicFrame>
        <p:nvGraphicFramePr>
          <p:cNvPr id="58" name="图表 57"/>
          <p:cNvGraphicFramePr/>
          <p:nvPr/>
        </p:nvGraphicFramePr>
        <p:xfrm>
          <a:off x="8437316" y="2344186"/>
          <a:ext cx="3473854" cy="231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文本框 58"/>
          <p:cNvSpPr txBox="1"/>
          <p:nvPr/>
        </p:nvSpPr>
        <p:spPr>
          <a:xfrm>
            <a:off x="9547253" y="3038545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54%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828910" y="3746431"/>
            <a:ext cx="68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易信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496758" y="48241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+1,683,932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055759" y="5141528"/>
            <a:ext cx="2227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月正式上线。</a:t>
            </a:r>
          </a:p>
        </p:txBody>
      </p:sp>
      <p:cxnSp>
        <p:nvCxnSpPr>
          <p:cNvPr id="30" name="肘形连接符 29"/>
          <p:cNvCxnSpPr/>
          <p:nvPr/>
        </p:nvCxnSpPr>
        <p:spPr>
          <a:xfrm flipV="1">
            <a:off x="7532699" y="1774083"/>
            <a:ext cx="1994171" cy="593207"/>
          </a:xfrm>
          <a:prstGeom prst="bentConnector3">
            <a:avLst>
              <a:gd name="adj1" fmla="val 32927"/>
            </a:avLst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9526870" y="1513364"/>
            <a:ext cx="185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月开始建设。</a:t>
            </a:r>
          </a:p>
        </p:txBody>
      </p:sp>
      <p:sp>
        <p:nvSpPr>
          <p:cNvPr id="2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曲线图表</a:t>
            </a:r>
            <a:endParaRPr lang="en-US" altLang="zh-CN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44352" y="5167037"/>
          <a:ext cx="10089765" cy="54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11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309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/>
                        <a:t>高亮显示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2013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+1,175,345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2014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+2,153,654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2015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+645,375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accent1"/>
                          </a:solidFill>
                        </a:rPr>
                        <a:t>2016</a:t>
                      </a:r>
                      <a:endParaRPr lang="zh-CN" altLang="en-US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+9,235,345</a:t>
                      </a:r>
                      <a:endParaRPr lang="zh-CN" altLang="en-US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图表 9"/>
          <p:cNvGraphicFramePr/>
          <p:nvPr/>
        </p:nvGraphicFramePr>
        <p:xfrm>
          <a:off x="2025234" y="2616740"/>
          <a:ext cx="8128000" cy="217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04435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4435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销售额：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423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2423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销售额：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04122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804122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销售额：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84007" y="1991478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月份：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84007" y="2244837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销售额：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254,287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691444" y="2962247"/>
            <a:ext cx="1242033" cy="26784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+12,423,479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66397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837469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408541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5325" y="2959100"/>
            <a:ext cx="2326598" cy="283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商业计划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95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we hope to achieve in the short and long run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6900" y="1910160"/>
            <a:ext cx="1013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9800" y="3150395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April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325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9800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9799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10872" y="3150395"/>
            <a:ext cx="100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A7AA"/>
                </a:solidFill>
              </a:rPr>
              <a:t>May 2016</a:t>
            </a:r>
            <a:endParaRPr lang="zh-CN" altLang="en-US" sz="1600" dirty="0">
              <a:solidFill>
                <a:srgbClr val="00A7AA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66397" y="3711022"/>
            <a:ext cx="2326598" cy="841928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0872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510871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081944" y="3150395"/>
            <a:ext cx="10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June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37469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081944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81943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53016" y="3150395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44A5"/>
                </a:solidFill>
              </a:rPr>
              <a:t>July 2016</a:t>
            </a:r>
            <a:endParaRPr lang="zh-CN" altLang="en-US" sz="1600" dirty="0">
              <a:solidFill>
                <a:srgbClr val="0044A5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08541" y="3711022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8653016" y="3762654"/>
            <a:ext cx="1520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</a:rPr>
              <a:t>Increaser profit by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653015" y="3968175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FFFF"/>
                </a:solidFill>
              </a:rPr>
              <a:t>30%</a:t>
            </a:r>
            <a:endParaRPr lang="zh-CN" altLang="en-US" sz="3200" b="1" dirty="0">
              <a:solidFill>
                <a:srgbClr val="FFFFFF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286385" y="4866052"/>
            <a:ext cx="830815" cy="563560"/>
            <a:chOff x="4473576" y="1889125"/>
            <a:chExt cx="454025" cy="307975"/>
          </a:xfrm>
        </p:grpSpPr>
        <p:sp>
          <p:nvSpPr>
            <p:cNvPr id="53" name="Freeform 156"/>
            <p:cNvSpPr/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57"/>
            <p:cNvSpPr/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014288" y="4825382"/>
            <a:ext cx="830816" cy="644896"/>
            <a:chOff x="5411771" y="1844670"/>
            <a:chExt cx="454024" cy="352423"/>
          </a:xfrm>
        </p:grpSpPr>
        <p:sp>
          <p:nvSpPr>
            <p:cNvPr id="57" name="Freeform 159"/>
            <p:cNvSpPr/>
            <p:nvPr/>
          </p:nvSpPr>
          <p:spPr bwMode="auto">
            <a:xfrm>
              <a:off x="5411771" y="1903406"/>
              <a:ext cx="380999" cy="293687"/>
            </a:xfrm>
            <a:custGeom>
              <a:avLst/>
              <a:gdLst>
                <a:gd name="T0" fmla="*/ 193 w 208"/>
                <a:gd name="T1" fmla="*/ 0 h 160"/>
                <a:gd name="T2" fmla="*/ 15 w 208"/>
                <a:gd name="T3" fmla="*/ 0 h 160"/>
                <a:gd name="T4" fmla="*/ 0 w 208"/>
                <a:gd name="T5" fmla="*/ 15 h 160"/>
                <a:gd name="T6" fmla="*/ 0 w 208"/>
                <a:gd name="T7" fmla="*/ 145 h 160"/>
                <a:gd name="T8" fmla="*/ 15 w 208"/>
                <a:gd name="T9" fmla="*/ 160 h 160"/>
                <a:gd name="T10" fmla="*/ 193 w 208"/>
                <a:gd name="T11" fmla="*/ 160 h 160"/>
                <a:gd name="T12" fmla="*/ 208 w 208"/>
                <a:gd name="T13" fmla="*/ 145 h 160"/>
                <a:gd name="T14" fmla="*/ 208 w 208"/>
                <a:gd name="T15" fmla="*/ 15 h 160"/>
                <a:gd name="T16" fmla="*/ 193 w 20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160">
                  <a:moveTo>
                    <a:pt x="1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3"/>
                    <a:pt x="7" y="160"/>
                    <a:pt x="15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201" y="160"/>
                    <a:pt x="208" y="153"/>
                    <a:pt x="208" y="14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7"/>
                    <a:pt x="201" y="0"/>
                    <a:pt x="193" y="0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60"/>
            <p:cNvSpPr/>
            <p:nvPr/>
          </p:nvSpPr>
          <p:spPr bwMode="auto">
            <a:xfrm>
              <a:off x="5478446" y="1844670"/>
              <a:ext cx="387349" cy="293687"/>
            </a:xfrm>
            <a:custGeom>
              <a:avLst/>
              <a:gdLst>
                <a:gd name="T0" fmla="*/ 0 w 212"/>
                <a:gd name="T1" fmla="*/ 28 h 160"/>
                <a:gd name="T2" fmla="*/ 0 w 212"/>
                <a:gd name="T3" fmla="*/ 15 h 160"/>
                <a:gd name="T4" fmla="*/ 15 w 212"/>
                <a:gd name="T5" fmla="*/ 0 h 160"/>
                <a:gd name="T6" fmla="*/ 197 w 212"/>
                <a:gd name="T7" fmla="*/ 0 h 160"/>
                <a:gd name="T8" fmla="*/ 212 w 212"/>
                <a:gd name="T9" fmla="*/ 15 h 160"/>
                <a:gd name="T10" fmla="*/ 212 w 212"/>
                <a:gd name="T11" fmla="*/ 145 h 160"/>
                <a:gd name="T12" fmla="*/ 197 w 212"/>
                <a:gd name="T13" fmla="*/ 160 h 160"/>
                <a:gd name="T14" fmla="*/ 176 w 21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160">
                  <a:moveTo>
                    <a:pt x="0" y="28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5" y="0"/>
                    <a:pt x="212" y="7"/>
                    <a:pt x="212" y="15"/>
                  </a:cubicBezTo>
                  <a:cubicBezTo>
                    <a:pt x="212" y="145"/>
                    <a:pt x="212" y="145"/>
                    <a:pt x="212" y="145"/>
                  </a:cubicBezTo>
                  <a:cubicBezTo>
                    <a:pt x="212" y="153"/>
                    <a:pt x="205" y="160"/>
                    <a:pt x="197" y="160"/>
                  </a:cubicBezTo>
                  <a:cubicBezTo>
                    <a:pt x="176" y="160"/>
                    <a:pt x="176" y="160"/>
                    <a:pt x="176" y="160"/>
                  </a:cubicBez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61"/>
            <p:cNvSpPr/>
            <p:nvPr/>
          </p:nvSpPr>
          <p:spPr bwMode="auto">
            <a:xfrm>
              <a:off x="5411772" y="2020880"/>
              <a:ext cx="377824" cy="157163"/>
            </a:xfrm>
            <a:custGeom>
              <a:avLst/>
              <a:gdLst>
                <a:gd name="T0" fmla="*/ 0 w 238"/>
                <a:gd name="T1" fmla="*/ 65 h 99"/>
                <a:gd name="T2" fmla="*/ 65 w 238"/>
                <a:gd name="T3" fmla="*/ 0 h 99"/>
                <a:gd name="T4" fmla="*/ 129 w 238"/>
                <a:gd name="T5" fmla="*/ 74 h 99"/>
                <a:gd name="T6" fmla="*/ 175 w 238"/>
                <a:gd name="T7" fmla="*/ 46 h 99"/>
                <a:gd name="T8" fmla="*/ 238 w 238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99">
                  <a:moveTo>
                    <a:pt x="0" y="65"/>
                  </a:moveTo>
                  <a:lnTo>
                    <a:pt x="65" y="0"/>
                  </a:lnTo>
                  <a:lnTo>
                    <a:pt x="129" y="74"/>
                  </a:lnTo>
                  <a:lnTo>
                    <a:pt x="175" y="46"/>
                  </a:lnTo>
                  <a:lnTo>
                    <a:pt x="238" y="99"/>
                  </a:lnTo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Oval 162"/>
            <p:cNvSpPr>
              <a:spLocks noChangeArrowheads="1"/>
            </p:cNvSpPr>
            <p:nvPr/>
          </p:nvSpPr>
          <p:spPr bwMode="auto">
            <a:xfrm>
              <a:off x="5661026" y="1962150"/>
              <a:ext cx="73025" cy="73025"/>
            </a:xfrm>
            <a:prstGeom prst="ellips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67744" y="4866052"/>
            <a:ext cx="830815" cy="563560"/>
            <a:chOff x="8218489" y="3738562"/>
            <a:chExt cx="454025" cy="307975"/>
          </a:xfrm>
        </p:grpSpPr>
        <p:sp>
          <p:nvSpPr>
            <p:cNvPr id="62" name="Freeform 152"/>
            <p:cNvSpPr/>
            <p:nvPr/>
          </p:nvSpPr>
          <p:spPr bwMode="auto">
            <a:xfrm>
              <a:off x="8218489" y="3738562"/>
              <a:ext cx="454025" cy="307975"/>
            </a:xfrm>
            <a:custGeom>
              <a:avLst/>
              <a:gdLst>
                <a:gd name="T0" fmla="*/ 176 w 248"/>
                <a:gd name="T1" fmla="*/ 35 h 168"/>
                <a:gd name="T2" fmla="*/ 152 w 248"/>
                <a:gd name="T3" fmla="*/ 5 h 168"/>
                <a:gd name="T4" fmla="*/ 141 w 248"/>
                <a:gd name="T5" fmla="*/ 0 h 168"/>
                <a:gd name="T6" fmla="*/ 107 w 248"/>
                <a:gd name="T7" fmla="*/ 0 h 168"/>
                <a:gd name="T8" fmla="*/ 96 w 248"/>
                <a:gd name="T9" fmla="*/ 5 h 168"/>
                <a:gd name="T10" fmla="*/ 72 w 248"/>
                <a:gd name="T11" fmla="*/ 35 h 168"/>
                <a:gd name="T12" fmla="*/ 61 w 248"/>
                <a:gd name="T13" fmla="*/ 40 h 168"/>
                <a:gd name="T14" fmla="*/ 14 w 248"/>
                <a:gd name="T15" fmla="*/ 40 h 168"/>
                <a:gd name="T16" fmla="*/ 0 w 248"/>
                <a:gd name="T17" fmla="*/ 54 h 168"/>
                <a:gd name="T18" fmla="*/ 0 w 248"/>
                <a:gd name="T19" fmla="*/ 154 h 168"/>
                <a:gd name="T20" fmla="*/ 14 w 248"/>
                <a:gd name="T21" fmla="*/ 168 h 168"/>
                <a:gd name="T22" fmla="*/ 234 w 248"/>
                <a:gd name="T23" fmla="*/ 168 h 168"/>
                <a:gd name="T24" fmla="*/ 248 w 248"/>
                <a:gd name="T25" fmla="*/ 154 h 168"/>
                <a:gd name="T26" fmla="*/ 248 w 248"/>
                <a:gd name="T27" fmla="*/ 54 h 168"/>
                <a:gd name="T28" fmla="*/ 234 w 248"/>
                <a:gd name="T29" fmla="*/ 40 h 168"/>
                <a:gd name="T30" fmla="*/ 187 w 248"/>
                <a:gd name="T31" fmla="*/ 40 h 168"/>
                <a:gd name="T32" fmla="*/ 176 w 248"/>
                <a:gd name="T33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68">
                  <a:moveTo>
                    <a:pt x="176" y="35"/>
                  </a:moveTo>
                  <a:cubicBezTo>
                    <a:pt x="152" y="5"/>
                    <a:pt x="152" y="5"/>
                    <a:pt x="152" y="5"/>
                  </a:cubicBezTo>
                  <a:cubicBezTo>
                    <a:pt x="150" y="2"/>
                    <a:pt x="146" y="0"/>
                    <a:pt x="141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8" y="2"/>
                    <a:pt x="96" y="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0" y="38"/>
                    <a:pt x="66" y="40"/>
                    <a:pt x="6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6" y="40"/>
                    <a:pt x="0" y="46"/>
                    <a:pt x="0" y="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2"/>
                    <a:pt x="6" y="168"/>
                    <a:pt x="14" y="168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42" y="168"/>
                    <a:pt x="248" y="162"/>
                    <a:pt x="248" y="154"/>
                  </a:cubicBezTo>
                  <a:cubicBezTo>
                    <a:pt x="248" y="54"/>
                    <a:pt x="248" y="54"/>
                    <a:pt x="248" y="54"/>
                  </a:cubicBezTo>
                  <a:cubicBezTo>
                    <a:pt x="248" y="46"/>
                    <a:pt x="242" y="40"/>
                    <a:pt x="234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2" y="40"/>
                    <a:pt x="178" y="38"/>
                    <a:pt x="176" y="35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8380414" y="3862387"/>
              <a:ext cx="131763" cy="133350"/>
            </a:xfrm>
            <a:custGeom>
              <a:avLst/>
              <a:gdLst>
                <a:gd name="T0" fmla="*/ 67 w 72"/>
                <a:gd name="T1" fmla="*/ 42 h 72"/>
                <a:gd name="T2" fmla="*/ 30 w 72"/>
                <a:gd name="T3" fmla="*/ 5 h 72"/>
                <a:gd name="T4" fmla="*/ 5 w 72"/>
                <a:gd name="T5" fmla="*/ 30 h 72"/>
                <a:gd name="T6" fmla="*/ 42 w 72"/>
                <a:gd name="T7" fmla="*/ 67 h 72"/>
                <a:gd name="T8" fmla="*/ 67 w 72"/>
                <a:gd name="T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7" y="42"/>
                  </a:moveTo>
                  <a:cubicBezTo>
                    <a:pt x="72" y="20"/>
                    <a:pt x="52" y="0"/>
                    <a:pt x="30" y="5"/>
                  </a:cubicBezTo>
                  <a:cubicBezTo>
                    <a:pt x="17" y="7"/>
                    <a:pt x="7" y="17"/>
                    <a:pt x="5" y="30"/>
                  </a:cubicBezTo>
                  <a:cubicBezTo>
                    <a:pt x="0" y="52"/>
                    <a:pt x="20" y="72"/>
                    <a:pt x="42" y="67"/>
                  </a:cubicBezTo>
                  <a:cubicBezTo>
                    <a:pt x="55" y="65"/>
                    <a:pt x="65" y="55"/>
                    <a:pt x="67" y="42"/>
                  </a:cubicBezTo>
                  <a:close/>
                </a:path>
              </a:pathLst>
            </a:cu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Line 154"/>
            <p:cNvSpPr>
              <a:spLocks noChangeShapeType="1"/>
            </p:cNvSpPr>
            <p:nvPr/>
          </p:nvSpPr>
          <p:spPr bwMode="auto">
            <a:xfrm>
              <a:off x="8277226" y="3811587"/>
              <a:ext cx="0" cy="23495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Line 155"/>
            <p:cNvSpPr>
              <a:spLocks noChangeShapeType="1"/>
            </p:cNvSpPr>
            <p:nvPr/>
          </p:nvSpPr>
          <p:spPr bwMode="auto">
            <a:xfrm>
              <a:off x="8607426" y="3870325"/>
              <a:ext cx="0" cy="0"/>
            </a:xfrm>
            <a:prstGeom prst="line">
              <a:avLst/>
            </a:prstGeom>
            <a:noFill/>
            <a:ln w="22225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6" name="Freeform 129"/>
          <p:cNvSpPr/>
          <p:nvPr/>
        </p:nvSpPr>
        <p:spPr bwMode="auto">
          <a:xfrm>
            <a:off x="9207268" y="4751306"/>
            <a:ext cx="729143" cy="793052"/>
          </a:xfrm>
          <a:custGeom>
            <a:avLst/>
            <a:gdLst>
              <a:gd name="T0" fmla="*/ 102 w 218"/>
              <a:gd name="T1" fmla="*/ 4 h 237"/>
              <a:gd name="T2" fmla="*/ 7 w 218"/>
              <a:gd name="T3" fmla="*/ 99 h 237"/>
              <a:gd name="T4" fmla="*/ 15 w 218"/>
              <a:gd name="T5" fmla="*/ 117 h 237"/>
              <a:gd name="T6" fmla="*/ 15 w 218"/>
              <a:gd name="T7" fmla="*/ 117 h 237"/>
              <a:gd name="T8" fmla="*/ 25 w 218"/>
              <a:gd name="T9" fmla="*/ 128 h 237"/>
              <a:gd name="T10" fmla="*/ 25 w 218"/>
              <a:gd name="T11" fmla="*/ 226 h 237"/>
              <a:gd name="T12" fmla="*/ 36 w 218"/>
              <a:gd name="T13" fmla="*/ 237 h 237"/>
              <a:gd name="T14" fmla="*/ 63 w 218"/>
              <a:gd name="T15" fmla="*/ 237 h 237"/>
              <a:gd name="T16" fmla="*/ 73 w 218"/>
              <a:gd name="T17" fmla="*/ 226 h 237"/>
              <a:gd name="T18" fmla="*/ 73 w 218"/>
              <a:gd name="T19" fmla="*/ 184 h 237"/>
              <a:gd name="T20" fmla="*/ 84 w 218"/>
              <a:gd name="T21" fmla="*/ 173 h 237"/>
              <a:gd name="T22" fmla="*/ 127 w 218"/>
              <a:gd name="T23" fmla="*/ 173 h 237"/>
              <a:gd name="T24" fmla="*/ 137 w 218"/>
              <a:gd name="T25" fmla="*/ 184 h 237"/>
              <a:gd name="T26" fmla="*/ 137 w 218"/>
              <a:gd name="T27" fmla="*/ 226 h 237"/>
              <a:gd name="T28" fmla="*/ 148 w 218"/>
              <a:gd name="T29" fmla="*/ 237 h 237"/>
              <a:gd name="T30" fmla="*/ 175 w 218"/>
              <a:gd name="T31" fmla="*/ 237 h 237"/>
              <a:gd name="T32" fmla="*/ 185 w 218"/>
              <a:gd name="T33" fmla="*/ 226 h 237"/>
              <a:gd name="T34" fmla="*/ 185 w 218"/>
              <a:gd name="T35" fmla="*/ 128 h 237"/>
              <a:gd name="T36" fmla="*/ 196 w 218"/>
              <a:gd name="T37" fmla="*/ 117 h 237"/>
              <a:gd name="T38" fmla="*/ 204 w 218"/>
              <a:gd name="T39" fmla="*/ 117 h 237"/>
              <a:gd name="T40" fmla="*/ 211 w 218"/>
              <a:gd name="T41" fmla="*/ 99 h 237"/>
              <a:gd name="T42" fmla="*/ 117 w 218"/>
              <a:gd name="T43" fmla="*/ 4 h 237"/>
              <a:gd name="T44" fmla="*/ 102 w 218"/>
              <a:gd name="T45" fmla="*/ 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8" h="237">
                <a:moveTo>
                  <a:pt x="102" y="4"/>
                </a:moveTo>
                <a:cubicBezTo>
                  <a:pt x="7" y="99"/>
                  <a:pt x="7" y="99"/>
                  <a:pt x="7" y="99"/>
                </a:cubicBezTo>
                <a:cubicBezTo>
                  <a:pt x="0" y="106"/>
                  <a:pt x="5" y="117"/>
                  <a:pt x="15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20" y="117"/>
                  <a:pt x="25" y="122"/>
                  <a:pt x="25" y="128"/>
                </a:cubicBezTo>
                <a:cubicBezTo>
                  <a:pt x="25" y="226"/>
                  <a:pt x="25" y="226"/>
                  <a:pt x="25" y="226"/>
                </a:cubicBezTo>
                <a:cubicBezTo>
                  <a:pt x="25" y="232"/>
                  <a:pt x="30" y="237"/>
                  <a:pt x="36" y="237"/>
                </a:cubicBezTo>
                <a:cubicBezTo>
                  <a:pt x="63" y="237"/>
                  <a:pt x="63" y="237"/>
                  <a:pt x="63" y="237"/>
                </a:cubicBezTo>
                <a:cubicBezTo>
                  <a:pt x="68" y="237"/>
                  <a:pt x="73" y="232"/>
                  <a:pt x="73" y="226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78"/>
                  <a:pt x="78" y="173"/>
                  <a:pt x="84" y="173"/>
                </a:cubicBezTo>
                <a:cubicBezTo>
                  <a:pt x="127" y="173"/>
                  <a:pt x="127" y="173"/>
                  <a:pt x="127" y="173"/>
                </a:cubicBezTo>
                <a:cubicBezTo>
                  <a:pt x="132" y="173"/>
                  <a:pt x="137" y="178"/>
                  <a:pt x="137" y="184"/>
                </a:cubicBezTo>
                <a:cubicBezTo>
                  <a:pt x="137" y="226"/>
                  <a:pt x="137" y="226"/>
                  <a:pt x="137" y="226"/>
                </a:cubicBezTo>
                <a:cubicBezTo>
                  <a:pt x="137" y="232"/>
                  <a:pt x="142" y="237"/>
                  <a:pt x="148" y="237"/>
                </a:cubicBezTo>
                <a:cubicBezTo>
                  <a:pt x="175" y="237"/>
                  <a:pt x="175" y="237"/>
                  <a:pt x="175" y="237"/>
                </a:cubicBezTo>
                <a:cubicBezTo>
                  <a:pt x="180" y="237"/>
                  <a:pt x="185" y="232"/>
                  <a:pt x="185" y="226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5" y="122"/>
                  <a:pt x="190" y="117"/>
                  <a:pt x="196" y="117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13" y="117"/>
                  <a:pt x="218" y="106"/>
                  <a:pt x="211" y="99"/>
                </a:cubicBezTo>
                <a:cubicBezTo>
                  <a:pt x="117" y="4"/>
                  <a:pt x="117" y="4"/>
                  <a:pt x="117" y="4"/>
                </a:cubicBezTo>
                <a:cubicBezTo>
                  <a:pt x="112" y="0"/>
                  <a:pt x="106" y="0"/>
                  <a:pt x="102" y="4"/>
                </a:cubicBezTo>
                <a:close/>
              </a:path>
            </a:pathLst>
          </a:custGeom>
          <a:noFill/>
          <a:ln w="222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关于我们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9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our business/products are about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55750" y="3415429"/>
            <a:ext cx="8720364" cy="95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631950" y="2274265"/>
            <a:ext cx="2326598" cy="841928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商业模式</a:t>
            </a:r>
          </a:p>
        </p:txBody>
      </p:sp>
      <p:sp>
        <p:nvSpPr>
          <p:cNvPr id="9" name="矩形 8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5750" y="4709629"/>
            <a:ext cx="8720364" cy="95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 STOR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网站在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月开始建设，于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月正式上线，是北京中幻创想科技有限公司旗下网站。</a:t>
            </a:r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9158515" y="1406821"/>
            <a:ext cx="1001486" cy="1454025"/>
          </a:xfrm>
          <a:custGeom>
            <a:avLst/>
            <a:gdLst>
              <a:gd name="T0" fmla="*/ 141 w 282"/>
              <a:gd name="T1" fmla="*/ 0 h 411"/>
              <a:gd name="T2" fmla="*/ 0 w 282"/>
              <a:gd name="T3" fmla="*/ 141 h 411"/>
              <a:gd name="T4" fmla="*/ 141 w 282"/>
              <a:gd name="T5" fmla="*/ 411 h 411"/>
              <a:gd name="T6" fmla="*/ 282 w 282"/>
              <a:gd name="T7" fmla="*/ 141 h 411"/>
              <a:gd name="T8" fmla="*/ 141 w 282"/>
              <a:gd name="T9" fmla="*/ 0 h 411"/>
              <a:gd name="T10" fmla="*/ 26 w 282"/>
              <a:gd name="T11" fmla="*/ 141 h 411"/>
              <a:gd name="T12" fmla="*/ 141 w 282"/>
              <a:gd name="T13" fmla="*/ 25 h 411"/>
              <a:gd name="T14" fmla="*/ 257 w 282"/>
              <a:gd name="T15" fmla="*/ 141 h 411"/>
              <a:gd name="T16" fmla="*/ 141 w 282"/>
              <a:gd name="T17" fmla="*/ 366 h 411"/>
              <a:gd name="T18" fmla="*/ 26 w 282"/>
              <a:gd name="T19" fmla="*/ 141 h 411"/>
              <a:gd name="T20" fmla="*/ 141 w 282"/>
              <a:gd name="T21" fmla="*/ 77 h 411"/>
              <a:gd name="T22" fmla="*/ 77 w 282"/>
              <a:gd name="T23" fmla="*/ 141 h 411"/>
              <a:gd name="T24" fmla="*/ 141 w 282"/>
              <a:gd name="T25" fmla="*/ 205 h 411"/>
              <a:gd name="T26" fmla="*/ 205 w 282"/>
              <a:gd name="T27" fmla="*/ 141 h 411"/>
              <a:gd name="T28" fmla="*/ 141 w 282"/>
              <a:gd name="T29" fmla="*/ 77 h 411"/>
              <a:gd name="T30" fmla="*/ 141 w 282"/>
              <a:gd name="T31" fmla="*/ 179 h 411"/>
              <a:gd name="T32" fmla="*/ 103 w 282"/>
              <a:gd name="T33" fmla="*/ 141 h 411"/>
              <a:gd name="T34" fmla="*/ 141 w 282"/>
              <a:gd name="T35" fmla="*/ 102 h 411"/>
              <a:gd name="T36" fmla="*/ 180 w 282"/>
              <a:gd name="T37" fmla="*/ 141 h 411"/>
              <a:gd name="T38" fmla="*/ 141 w 282"/>
              <a:gd name="T39" fmla="*/ 179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2" h="411">
                <a:moveTo>
                  <a:pt x="141" y="0"/>
                </a:moveTo>
                <a:cubicBezTo>
                  <a:pt x="63" y="0"/>
                  <a:pt x="0" y="63"/>
                  <a:pt x="0" y="141"/>
                </a:cubicBezTo>
                <a:cubicBezTo>
                  <a:pt x="0" y="219"/>
                  <a:pt x="141" y="411"/>
                  <a:pt x="141" y="411"/>
                </a:cubicBezTo>
                <a:cubicBezTo>
                  <a:pt x="141" y="411"/>
                  <a:pt x="282" y="219"/>
                  <a:pt x="282" y="141"/>
                </a:cubicBezTo>
                <a:cubicBezTo>
                  <a:pt x="282" y="63"/>
                  <a:pt x="219" y="0"/>
                  <a:pt x="141" y="0"/>
                </a:cubicBezTo>
                <a:close/>
                <a:moveTo>
                  <a:pt x="26" y="141"/>
                </a:moveTo>
                <a:cubicBezTo>
                  <a:pt x="26" y="77"/>
                  <a:pt x="77" y="25"/>
                  <a:pt x="141" y="25"/>
                </a:cubicBezTo>
                <a:cubicBezTo>
                  <a:pt x="205" y="25"/>
                  <a:pt x="257" y="77"/>
                  <a:pt x="257" y="141"/>
                </a:cubicBezTo>
                <a:cubicBezTo>
                  <a:pt x="257" y="185"/>
                  <a:pt x="193" y="292"/>
                  <a:pt x="141" y="366"/>
                </a:cubicBezTo>
                <a:cubicBezTo>
                  <a:pt x="90" y="292"/>
                  <a:pt x="26" y="185"/>
                  <a:pt x="26" y="141"/>
                </a:cubicBezTo>
                <a:close/>
                <a:moveTo>
                  <a:pt x="141" y="77"/>
                </a:moveTo>
                <a:cubicBezTo>
                  <a:pt x="106" y="77"/>
                  <a:pt x="77" y="105"/>
                  <a:pt x="77" y="141"/>
                </a:cubicBezTo>
                <a:cubicBezTo>
                  <a:pt x="77" y="176"/>
                  <a:pt x="106" y="205"/>
                  <a:pt x="141" y="205"/>
                </a:cubicBezTo>
                <a:cubicBezTo>
                  <a:pt x="177" y="205"/>
                  <a:pt x="205" y="176"/>
                  <a:pt x="205" y="141"/>
                </a:cubicBezTo>
                <a:cubicBezTo>
                  <a:pt x="205" y="105"/>
                  <a:pt x="177" y="77"/>
                  <a:pt x="141" y="77"/>
                </a:cubicBezTo>
                <a:close/>
                <a:moveTo>
                  <a:pt x="141" y="179"/>
                </a:moveTo>
                <a:cubicBezTo>
                  <a:pt x="120" y="179"/>
                  <a:pt x="103" y="162"/>
                  <a:pt x="103" y="141"/>
                </a:cubicBezTo>
                <a:cubicBezTo>
                  <a:pt x="103" y="120"/>
                  <a:pt x="120" y="102"/>
                  <a:pt x="141" y="102"/>
                </a:cubicBezTo>
                <a:cubicBezTo>
                  <a:pt x="162" y="102"/>
                  <a:pt x="180" y="120"/>
                  <a:pt x="180" y="141"/>
                </a:cubicBezTo>
                <a:cubicBezTo>
                  <a:pt x="180" y="162"/>
                  <a:pt x="162" y="179"/>
                  <a:pt x="141" y="17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环形图表</a:t>
            </a:r>
            <a:r>
              <a:rPr lang="en-US" altLang="zh-CN" sz="3200" dirty="0">
                <a:solidFill>
                  <a:srgbClr val="0044A5"/>
                </a:solidFill>
              </a:rPr>
              <a:t>1</a:t>
            </a:r>
            <a:endParaRPr lang="zh-CN" altLang="en-US" sz="3200" dirty="0">
              <a:solidFill>
                <a:srgbClr val="0044A5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25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an awesome sub topic sentence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PAGE6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3098800" y="1728807"/>
          <a:ext cx="6111875" cy="407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999963" y="4076700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82793" y="3133785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26004" y="4026486"/>
            <a:ext cx="32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76617" y="4984641"/>
            <a:ext cx="34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1699" y="4130457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69234" y="341230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11262" y="2635020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53375" y="125944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953375" y="1594882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417255" y="2623475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417255" y="2958914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23279" y="3780137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23279" y="4115576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210675" y="5064726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10675" y="5400165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23109" y="5064726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723109" y="5400165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9139" y="3486593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9139" y="3822032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9139" y="1930249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en-US" altLang="zh-CN" sz="1600" b="1" dirty="0">
                <a:solidFill>
                  <a:srgbClr val="0044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</a:t>
            </a:r>
            <a:endParaRPr lang="zh-CN" altLang="en-US" sz="1600" b="1" dirty="0">
              <a:solidFill>
                <a:srgbClr val="0044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19139" y="2265688"/>
            <a:ext cx="251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ea"/>
                <a:ea typeface="+mj-ea"/>
              </a:rPr>
              <a:t>PPT STOR</a:t>
            </a:r>
            <a:r>
              <a:rPr lang="zh-CN" altLang="en-US" sz="1400" dirty="0">
                <a:latin typeface="+mj-ea"/>
                <a:ea typeface="+mj-ea"/>
              </a:rPr>
              <a:t>网站在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8</a:t>
            </a:r>
            <a:r>
              <a:rPr lang="zh-CN" altLang="en-US" sz="1400" dirty="0">
                <a:latin typeface="+mj-ea"/>
                <a:ea typeface="+mj-ea"/>
              </a:rPr>
              <a:t>月开始建设，于</a:t>
            </a:r>
            <a:r>
              <a:rPr lang="en-US" altLang="zh-CN" sz="1400" dirty="0">
                <a:latin typeface="+mj-ea"/>
                <a:ea typeface="+mj-ea"/>
              </a:rPr>
              <a:t>2011</a:t>
            </a:r>
            <a:r>
              <a:rPr lang="zh-CN" altLang="en-US" sz="1400" dirty="0">
                <a:latin typeface="+mj-ea"/>
                <a:ea typeface="+mj-ea"/>
              </a:rPr>
              <a:t>年</a:t>
            </a:r>
            <a:r>
              <a:rPr lang="en-US" altLang="zh-CN" sz="1400" dirty="0">
                <a:latin typeface="+mj-ea"/>
                <a:ea typeface="+mj-ea"/>
              </a:rPr>
              <a:t>12</a:t>
            </a:r>
            <a:r>
              <a:rPr lang="zh-CN" altLang="en-US" sz="1400" dirty="0">
                <a:latin typeface="+mj-ea"/>
                <a:ea typeface="+mj-ea"/>
              </a:rPr>
              <a:t>月正式上线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6524625" y="1724714"/>
            <a:ext cx="500829" cy="91030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31402" y="1724714"/>
            <a:ext cx="830925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我们的公司历史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380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Where we are and what we have done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PAGE7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" y="1994865"/>
            <a:ext cx="3048000" cy="2657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47998" y="1994865"/>
            <a:ext cx="3048000" cy="265735"/>
          </a:xfrm>
          <a:prstGeom prst="rect">
            <a:avLst/>
          </a:prstGeom>
          <a:solidFill>
            <a:srgbClr val="6B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095999" y="1994865"/>
            <a:ext cx="3048000" cy="265735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2015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43999" y="1994865"/>
            <a:ext cx="3048000" cy="265735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2016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-3" y="2260599"/>
            <a:ext cx="3048000" cy="1882775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047998" y="2260599"/>
            <a:ext cx="3048000" cy="1882775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95999" y="2260599"/>
            <a:ext cx="3048000" cy="1882775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144000" y="2260599"/>
            <a:ext cx="3048000" cy="1882775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74650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</a:p>
        </p:txBody>
      </p:sp>
      <p:sp>
        <p:nvSpPr>
          <p:cNvPr id="20" name="矩形 19"/>
          <p:cNvSpPr/>
          <p:nvPr/>
        </p:nvSpPr>
        <p:spPr>
          <a:xfrm>
            <a:off x="374650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290843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443707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359900" y="4761238"/>
            <a:ext cx="251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月正式上线，是北京中幻创想科技有限公司旗下网站。</a:t>
            </a: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90843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90419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457411" y="4395021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ea"/>
                <a:ea typeface="+mj-ea"/>
              </a:rPr>
              <a:t>重要里程碑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39328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91327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43326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95325" y="2260599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公司高层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274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Meet our team of Directors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PAGE8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94794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</a:p>
        </p:txBody>
      </p:sp>
      <p:sp>
        <p:nvSpPr>
          <p:cNvPr id="20" name="矩形 19"/>
          <p:cNvSpPr/>
          <p:nvPr/>
        </p:nvSpPr>
        <p:spPr>
          <a:xfrm>
            <a:off x="654275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570468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723332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744300" y="5067998"/>
            <a:ext cx="212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4" name="矩形 3"/>
          <p:cNvSpPr/>
          <p:nvPr/>
        </p:nvSpPr>
        <p:spPr>
          <a:xfrm>
            <a:off x="1346699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48537" y="4413722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Lily</a:t>
            </a:r>
          </a:p>
        </p:txBody>
      </p:sp>
      <p:sp>
        <p:nvSpPr>
          <p:cNvPr id="27" name="矩形 26"/>
          <p:cNvSpPr/>
          <p:nvPr/>
        </p:nvSpPr>
        <p:spPr>
          <a:xfrm>
            <a:off x="4400442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50375" y="4413722"/>
            <a:ext cx="601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</a:t>
            </a:r>
          </a:p>
        </p:txBody>
      </p:sp>
      <p:sp>
        <p:nvSpPr>
          <p:cNvPr id="29" name="矩形 28"/>
          <p:cNvSpPr/>
          <p:nvPr/>
        </p:nvSpPr>
        <p:spPr>
          <a:xfrm>
            <a:off x="7402280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456023" y="4413722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Lucy</a:t>
            </a:r>
          </a:p>
        </p:txBody>
      </p:sp>
      <p:sp>
        <p:nvSpPr>
          <p:cNvPr id="31" name="矩形 30"/>
          <p:cNvSpPr/>
          <p:nvPr/>
        </p:nvSpPr>
        <p:spPr>
          <a:xfrm>
            <a:off x="10507928" y="4651101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CEO</a:t>
            </a:r>
            <a:endParaRPr lang="zh-CN" alt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" y="7257"/>
            <a:ext cx="12185441" cy="68507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2549" y="1"/>
            <a:ext cx="2333625" cy="2209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27401" y="108291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624359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20417" y="1288350"/>
            <a:ext cx="1809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447536" y="1464077"/>
            <a:ext cx="2124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the market is telling us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12310" y="354555"/>
            <a:ext cx="814102" cy="552223"/>
            <a:chOff x="4473576" y="1889125"/>
            <a:chExt cx="454025" cy="307975"/>
          </a:xfrm>
        </p:grpSpPr>
        <p:sp>
          <p:nvSpPr>
            <p:cNvPr id="11" name="Freeform 156"/>
            <p:cNvSpPr/>
            <p:nvPr/>
          </p:nvSpPr>
          <p:spPr bwMode="auto">
            <a:xfrm>
              <a:off x="4473576" y="1889125"/>
              <a:ext cx="454025" cy="307975"/>
            </a:xfrm>
            <a:custGeom>
              <a:avLst/>
              <a:gdLst>
                <a:gd name="T0" fmla="*/ 233 w 248"/>
                <a:gd name="T1" fmla="*/ 0 h 168"/>
                <a:gd name="T2" fmla="*/ 15 w 248"/>
                <a:gd name="T3" fmla="*/ 0 h 168"/>
                <a:gd name="T4" fmla="*/ 0 w 248"/>
                <a:gd name="T5" fmla="*/ 15 h 168"/>
                <a:gd name="T6" fmla="*/ 0 w 248"/>
                <a:gd name="T7" fmla="*/ 153 h 168"/>
                <a:gd name="T8" fmla="*/ 15 w 248"/>
                <a:gd name="T9" fmla="*/ 168 h 168"/>
                <a:gd name="T10" fmla="*/ 233 w 248"/>
                <a:gd name="T11" fmla="*/ 168 h 168"/>
                <a:gd name="T12" fmla="*/ 248 w 248"/>
                <a:gd name="T13" fmla="*/ 153 h 168"/>
                <a:gd name="T14" fmla="*/ 248 w 248"/>
                <a:gd name="T15" fmla="*/ 15 h 168"/>
                <a:gd name="T16" fmla="*/ 233 w 248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68">
                  <a:moveTo>
                    <a:pt x="23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1"/>
                    <a:pt x="7" y="168"/>
                    <a:pt x="15" y="168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41" y="168"/>
                    <a:pt x="248" y="161"/>
                    <a:pt x="248" y="153"/>
                  </a:cubicBezTo>
                  <a:cubicBezTo>
                    <a:pt x="248" y="15"/>
                    <a:pt x="248" y="15"/>
                    <a:pt x="248" y="15"/>
                  </a:cubicBezTo>
                  <a:cubicBezTo>
                    <a:pt x="248" y="7"/>
                    <a:pt x="241" y="0"/>
                    <a:pt x="233" y="0"/>
                  </a:cubicBezTo>
                  <a:close/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57"/>
            <p:cNvSpPr/>
            <p:nvPr/>
          </p:nvSpPr>
          <p:spPr bwMode="auto">
            <a:xfrm>
              <a:off x="4473576" y="2006600"/>
              <a:ext cx="454025" cy="160338"/>
            </a:xfrm>
            <a:custGeom>
              <a:avLst/>
              <a:gdLst>
                <a:gd name="T0" fmla="*/ 0 w 286"/>
                <a:gd name="T1" fmla="*/ 92 h 101"/>
                <a:gd name="T2" fmla="*/ 106 w 286"/>
                <a:gd name="T3" fmla="*/ 0 h 101"/>
                <a:gd name="T4" fmla="*/ 162 w 286"/>
                <a:gd name="T5" fmla="*/ 55 h 101"/>
                <a:gd name="T6" fmla="*/ 189 w 286"/>
                <a:gd name="T7" fmla="*/ 18 h 101"/>
                <a:gd name="T8" fmla="*/ 286 w 28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01">
                  <a:moveTo>
                    <a:pt x="0" y="92"/>
                  </a:moveTo>
                  <a:lnTo>
                    <a:pt x="106" y="0"/>
                  </a:lnTo>
                  <a:lnTo>
                    <a:pt x="162" y="55"/>
                  </a:lnTo>
                  <a:lnTo>
                    <a:pt x="189" y="18"/>
                  </a:lnTo>
                  <a:lnTo>
                    <a:pt x="286" y="101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Oval 158"/>
            <p:cNvSpPr>
              <a:spLocks noChangeArrowheads="1"/>
            </p:cNvSpPr>
            <p:nvPr/>
          </p:nvSpPr>
          <p:spPr bwMode="auto">
            <a:xfrm>
              <a:off x="4803776" y="1933575"/>
              <a:ext cx="73025" cy="73025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市场对比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5039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we compare to the other players in the market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304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596900" y="2084134"/>
          <a:ext cx="10689167" cy="179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67684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05325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29078" y="2782882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304" y="40464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58099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58099" y="404644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5894" y="4518934"/>
            <a:ext cx="304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65894" y="4046449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b="1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5325" y="23103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05325" y="2310397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29078" y="231039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29078" y="2310397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0" y="72603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44A5"/>
                </a:solidFill>
              </a:rPr>
              <a:t>对比条形图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6900" y="1144032"/>
            <a:ext cx="416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the graphs are saying about revenue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PAGE3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8400" y="2574138"/>
            <a:ext cx="359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2070" y="225366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我们公司</a:t>
            </a:r>
          </a:p>
        </p:txBody>
      </p:sp>
      <p:graphicFrame>
        <p:nvGraphicFramePr>
          <p:cNvPr id="18" name="图表 17"/>
          <p:cNvGraphicFramePr/>
          <p:nvPr/>
        </p:nvGraphicFramePr>
        <p:xfrm>
          <a:off x="6925856" y="3220470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013382" y="2574138"/>
            <a:ext cx="371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PPT STOR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网站在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8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月开始建设，于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2011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年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12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月正式上线，是北京中幻创想科技有限公司旗下网站。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10917" y="225366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图表 21"/>
          <p:cNvGraphicFramePr/>
          <p:nvPr/>
        </p:nvGraphicFramePr>
        <p:xfrm>
          <a:off x="474899" y="3220469"/>
          <a:ext cx="4358167" cy="236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椭圆 18"/>
          <p:cNvSpPr/>
          <p:nvPr/>
        </p:nvSpPr>
        <p:spPr>
          <a:xfrm>
            <a:off x="5449477" y="3392488"/>
            <a:ext cx="947494" cy="947494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561232" y="3488981"/>
            <a:ext cx="754508" cy="7545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923224" y="2438380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5923224" y="4339982"/>
            <a:ext cx="0" cy="954108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2_1"/>
          <p:cNvSpPr/>
          <p:nvPr/>
        </p:nvSpPr>
        <p:spPr>
          <a:xfrm>
            <a:off x="11760200" y="693182"/>
            <a:ext cx="431800" cy="901700"/>
          </a:xfrm>
          <a:prstGeom prst="rect">
            <a:avLst/>
          </a:prstGeom>
          <a:solidFill>
            <a:srgbClr val="00A7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600" dirty="0">
                <a:solidFill>
                  <a:schemeClr val="bg2">
                    <a:lumMod val="95000"/>
                  </a:schemeClr>
                </a:solidFill>
              </a:rPr>
              <a:t>PAGEX</a:t>
            </a:r>
            <a:endParaRPr lang="zh-CN" altLang="en-US" sz="16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rgbClr val="000000"/>
      </a:dk1>
      <a:lt1>
        <a:srgbClr val="FFFFFF"/>
      </a:lt1>
      <a:dk2>
        <a:srgbClr val="323232"/>
      </a:dk2>
      <a:lt2>
        <a:srgbClr val="ECECEC"/>
      </a:lt2>
      <a:accent1>
        <a:srgbClr val="0044A5"/>
      </a:accent1>
      <a:accent2>
        <a:srgbClr val="00A7AA"/>
      </a:accent2>
      <a:accent3>
        <a:srgbClr val="0563B8"/>
      </a:accent3>
      <a:accent4>
        <a:srgbClr val="6B7D91"/>
      </a:accent4>
      <a:accent5>
        <a:srgbClr val="595959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1239</Words>
  <Application>Microsoft Office PowerPoint</Application>
  <PresentationFormat>宽屏</PresentationFormat>
  <Paragraphs>212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微软雅黑</vt:lpstr>
      <vt:lpstr>微软雅黑 Light</vt:lpstr>
      <vt:lpstr>Arial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天 下</cp:lastModifiedBy>
  <cp:revision>259</cp:revision>
  <dcterms:created xsi:type="dcterms:W3CDTF">2016-06-20T05:00:00Z</dcterms:created>
  <dcterms:modified xsi:type="dcterms:W3CDTF">2021-01-05T00:01:34Z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