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20" r:id="rId2"/>
    <p:sldId id="326" r:id="rId3"/>
    <p:sldId id="406" r:id="rId4"/>
    <p:sldId id="407" r:id="rId5"/>
    <p:sldId id="419" r:id="rId6"/>
    <p:sldId id="459" r:id="rId7"/>
    <p:sldId id="460" r:id="rId8"/>
    <p:sldId id="472" r:id="rId9"/>
    <p:sldId id="461" r:id="rId10"/>
    <p:sldId id="457" r:id="rId11"/>
    <p:sldId id="462" r:id="rId12"/>
    <p:sldId id="463" r:id="rId13"/>
    <p:sldId id="464" r:id="rId14"/>
    <p:sldId id="471" r:id="rId15"/>
    <p:sldId id="465" r:id="rId16"/>
    <p:sldId id="458" r:id="rId17"/>
    <p:sldId id="466" r:id="rId18"/>
    <p:sldId id="467" r:id="rId19"/>
    <p:sldId id="468" r:id="rId20"/>
    <p:sldId id="470" r:id="rId21"/>
    <p:sldId id="473" r:id="rId22"/>
    <p:sldId id="474" r:id="rId23"/>
    <p:sldId id="475" r:id="rId24"/>
    <p:sldId id="469" r:id="rId25"/>
    <p:sldId id="405" r:id="rId26"/>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165"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53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25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1997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6965" algn="l" defTabSz="91376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87">
          <p15:clr>
            <a:srgbClr val="A4A3A4"/>
          </p15:clr>
        </p15:guide>
        <p15:guide id="2" orient="horz" pos="4876">
          <p15:clr>
            <a:srgbClr val="A4A3A4"/>
          </p15:clr>
        </p15:guide>
        <p15:guide id="3" orient="horz" pos="1368">
          <p15:clr>
            <a:srgbClr val="A4A3A4"/>
          </p15:clr>
        </p15:guide>
        <p15:guide id="4" orient="horz" pos="280">
          <p15:clr>
            <a:srgbClr val="A4A3A4"/>
          </p15:clr>
        </p15:guide>
        <p15:guide id="5" orient="horz" pos="5480">
          <p15:clr>
            <a:srgbClr val="A4A3A4"/>
          </p15:clr>
        </p15:guide>
        <p15:guide id="6" orient="horz" pos="2668">
          <p15:clr>
            <a:srgbClr val="A4A3A4"/>
          </p15:clr>
        </p15:guide>
        <p15:guide id="7" orient="horz" pos="3908">
          <p15:clr>
            <a:srgbClr val="A4A3A4"/>
          </p15:clr>
        </p15:guide>
        <p15:guide id="8" orient="horz" pos="2840">
          <p15:clr>
            <a:srgbClr val="A4A3A4"/>
          </p15:clr>
        </p15:guide>
        <p15:guide id="9" pos="645">
          <p15:clr>
            <a:srgbClr val="A4A3A4"/>
          </p15:clr>
        </p15:guide>
        <p15:guide id="10" pos="9596">
          <p15:clr>
            <a:srgbClr val="A4A3A4"/>
          </p15:clr>
        </p15:guide>
        <p15:guide id="11" pos="5120">
          <p15:clr>
            <a:srgbClr val="A4A3A4"/>
          </p15:clr>
        </p15:guide>
        <p15:guide id="12" pos="483">
          <p15:clr>
            <a:srgbClr val="A4A3A4"/>
          </p15:clr>
        </p15:guide>
        <p15:guide id="13" pos="7197">
          <p15:clr>
            <a:srgbClr val="A4A3A4"/>
          </p15:clr>
        </p15:guide>
        <p15:guide id="1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60"/>
  </p:normalViewPr>
  <p:slideViewPr>
    <p:cSldViewPr snapToGrid="0">
      <p:cViewPr varScale="1">
        <p:scale>
          <a:sx n="70" d="100"/>
          <a:sy n="70" d="100"/>
        </p:scale>
        <p:origin x="684" y="66"/>
      </p:cViewPr>
      <p:guideLst>
        <p:guide orient="horz" pos="3787"/>
        <p:guide orient="horz" pos="4876"/>
        <p:guide orient="horz" pos="1368"/>
        <p:guide orient="horz" pos="280"/>
        <p:guide orient="horz" pos="5480"/>
        <p:guide orient="horz" pos="2668"/>
        <p:guide orient="horz" pos="3908"/>
        <p:guide orient="horz" pos="2840"/>
        <p:guide pos="645"/>
        <p:guide pos="9596"/>
        <p:guide pos="5120"/>
        <p:guide pos="483"/>
        <p:guide pos="7197"/>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127D0ED1-F1A2-4276-A18D-533F99E6D8E6}" type="datetime1">
              <a:rPr lang="zh-CN" altLang="en-US"/>
              <a:t>2021/1/5</a:t>
            </a:fld>
            <a:endParaRPr lang="zh-CN" altLang="en-US" sz="1200"/>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a:t>单击此处编辑母版文本样式</a:t>
            </a:r>
          </a:p>
          <a:p>
            <a:pPr>
              <a:defRPr/>
            </a:pPr>
            <a:r>
              <a:rPr lang="zh-CN" altLang="en-US"/>
              <a:t>第二级</a:t>
            </a:r>
          </a:p>
          <a:p>
            <a:pPr>
              <a:defRPr/>
            </a:pPr>
            <a:r>
              <a:rPr lang="zh-CN" altLang="en-US"/>
              <a:t>第三级</a:t>
            </a:r>
          </a:p>
          <a:p>
            <a:pPr>
              <a:defRPr/>
            </a:pPr>
            <a:r>
              <a:rPr lang="zh-CN" altLang="en-US"/>
              <a:t>第四级</a:t>
            </a:r>
          </a:p>
          <a:p>
            <a:pPr>
              <a:defRPr/>
            </a:pPr>
            <a:r>
              <a:rPr lang="zh-CN" altLang="en-US"/>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a:defRPr/>
            </a:pPr>
            <a:fld id="{5B44DDD1-BBEE-47E4-AF83-453A0029C114}"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1"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0C6F17E8-EA4C-44F9-913E-9D3B7424C1D3}"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F05FD7EF-9211-48D3-820A-19D0DAA3462A}"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7A4BE4B6-83F5-4C39-A846-4276DACC6E49}"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120DCF1E-C397-412B-9C45-053E3C70BA04}"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7"/>
            <a:ext cx="2628901"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7"/>
            <a:ext cx="7734299"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D6C03FA8-2001-4EA7-B762-44B4B0B92A42}"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D103E747-49DE-4B1B-A331-3FC5ED3A5B3D}"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55077E74-67D9-4249-8636-0B494372A6E8}"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807DC7A8-8E05-4A51-812B-CC4BACCF8011}"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F144AF0D-7529-4A41-85E9-7E4BEA7A0B63}"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6" name="Slide Number Placeholder 5"/>
          <p:cNvSpPr>
            <a:spLocks noGrp="1" noChangeArrowheads="1"/>
          </p:cNvSpPr>
          <p:nvPr>
            <p:ph type="sldNum" sz="quarter" idx="12"/>
          </p:nvPr>
        </p:nvSpPr>
        <p:spPr/>
        <p:txBody>
          <a:bodyPr/>
          <a:lstStyle>
            <a:lvl1pPr>
              <a:defRPr/>
            </a:lvl1pPr>
          </a:lstStyle>
          <a:p>
            <a:pPr>
              <a:defRPr/>
            </a:pPr>
            <a:fld id="{5D10AA07-F204-4F55-92F0-A18DC9766720}"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2" y="1825625"/>
            <a:ext cx="5181601"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1" y="1825625"/>
            <a:ext cx="5181601"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774EF568-9CC5-446B-988B-AD59BDE221C6}"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p:txBody>
          <a:bodyPr/>
          <a:lstStyle>
            <a:lvl1pPr>
              <a:defRPr/>
            </a:lvl1pPr>
          </a:lstStyle>
          <a:p>
            <a:pPr>
              <a:defRPr/>
            </a:pPr>
            <a:fld id="{A5EA660D-F482-4F6C-BD44-F5C68E5B2806}"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F0046681-008E-4B9C-A92F-1CA0DD73E9FF}"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9" name="Slide Number Placeholder 5"/>
          <p:cNvSpPr>
            <a:spLocks noGrp="1" noChangeArrowheads="1"/>
          </p:cNvSpPr>
          <p:nvPr>
            <p:ph type="sldNum" sz="quarter" idx="12"/>
          </p:nvPr>
        </p:nvSpPr>
        <p:spPr/>
        <p:txBody>
          <a:bodyPr/>
          <a:lstStyle>
            <a:lvl1pPr>
              <a:defRPr/>
            </a:lvl1pPr>
          </a:lstStyle>
          <a:p>
            <a:pPr>
              <a:defRPr/>
            </a:pPr>
            <a:fld id="{344FAC89-87F6-42AC-AF4D-4D2497D602E3}"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D75962E5-2424-4386-AF82-36D057239AD8}"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p:txBody>
          <a:bodyPr/>
          <a:lstStyle>
            <a:lvl1pPr>
              <a:defRPr/>
            </a:lvl1pPr>
          </a:lstStyle>
          <a:p>
            <a:pPr>
              <a:defRPr/>
            </a:pPr>
            <a:fld id="{D2475E38-26B6-49F4-8785-5A42DA8509D8}"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EC3B73E0-BDF6-42DF-A784-E8E4D2719E10}"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4" name="Slide Number Placeholder 5"/>
          <p:cNvSpPr>
            <a:spLocks noGrp="1" noChangeArrowheads="1"/>
          </p:cNvSpPr>
          <p:nvPr>
            <p:ph type="sldNum" sz="quarter" idx="12"/>
          </p:nvPr>
        </p:nvSpPr>
        <p:spPr/>
        <p:txBody>
          <a:bodyPr/>
          <a:lstStyle>
            <a:lvl1pPr>
              <a:defRPr/>
            </a:lvl1pPr>
          </a:lstStyle>
          <a:p>
            <a:pPr>
              <a:defRPr/>
            </a:pPr>
            <a:fld id="{436481A0-D371-43CD-BD55-0708E6C8BA9C}"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6"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0" y="2057402"/>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13A14155-5097-4D16-BE56-6518F940ED87}"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p:txBody>
          <a:bodyPr/>
          <a:lstStyle>
            <a:lvl1pPr>
              <a:defRPr/>
            </a:lvl1pPr>
          </a:lstStyle>
          <a:p>
            <a:pPr>
              <a:defRPr/>
            </a:pPr>
            <a:fld id="{017886F7-F386-4D7B-9315-E22928D15E41}"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0"/>
            <a:ext cx="3932236"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9" y="987428"/>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90" y="2057402"/>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0AFE2301-0124-479F-8B6E-92D36B0CD5B8}"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zh-CN"/>
          </a:p>
        </p:txBody>
      </p:sp>
      <p:sp>
        <p:nvSpPr>
          <p:cNvPr id="7" name="Slide Number Placeholder 5"/>
          <p:cNvSpPr>
            <a:spLocks noGrp="1" noChangeArrowheads="1"/>
          </p:cNvSpPr>
          <p:nvPr>
            <p:ph type="sldNum" sz="quarter" idx="12"/>
          </p:nvPr>
        </p:nvSpPr>
        <p:spPr/>
        <p:txBody>
          <a:bodyPr/>
          <a:lstStyle>
            <a:lvl1pPr>
              <a:defRPr/>
            </a:lvl1pPr>
          </a:lstStyle>
          <a:p>
            <a:pPr>
              <a:defRPr/>
            </a:pPr>
            <a:fld id="{3A078A23-4CF2-4B86-9701-FAB65B44D679}"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Light" panose="020F0302020204030204" pitchFamily="34" charset="0"/>
              </a:rPr>
              <a:t>单击此处编辑母版标题样式</a:t>
            </a:r>
          </a:p>
        </p:txBody>
      </p:sp>
      <p:sp>
        <p:nvSpPr>
          <p:cNvPr id="1027" name="Text Placeholder 2"/>
          <p:cNvSpPr>
            <a:spLocks noGrp="1" noChangeArrowheads="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Date Placeholder 3"/>
          <p:cNvSpPr>
            <a:spLocks noGrp="1" noChangeArrowheads="1"/>
          </p:cNvSpPr>
          <p:nvPr>
            <p:ph type="dt" sz="half" idx="2"/>
          </p:nvPr>
        </p:nvSpPr>
        <p:spPr bwMode="auto">
          <a:xfrm>
            <a:off x="838202" y="6356352"/>
            <a:ext cx="274320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mn-lt"/>
                <a:ea typeface="+mn-ea"/>
                <a:sym typeface="方正兰亭黑_GBK" panose="02000000000000000000" pitchFamily="2" charset="-122"/>
              </a:defRPr>
            </a:lvl1pPr>
          </a:lstStyle>
          <a:p>
            <a:pPr>
              <a:defRPr/>
            </a:pPr>
            <a:fld id="{798FE66B-76E4-4C90-8A6F-28E9B966E022}" type="datetime1">
              <a:rPr lang="zh-CN" altLang="en-US"/>
              <a:t>2021/1/5</a:t>
            </a:fld>
            <a:endParaRPr lang="zh-CN" altLang="en-US" sz="1800">
              <a:solidFill>
                <a:schemeClr val="tx1"/>
              </a:solidFill>
              <a:latin typeface="Arial" panose="020B0604020202020204" pitchFamily="34" charset="0"/>
              <a:ea typeface="宋体" panose="02010600030101010101" pitchFamily="2" charset="-122"/>
            </a:endParaRPr>
          </a:p>
        </p:txBody>
      </p:sp>
      <p:sp>
        <p:nvSpPr>
          <p:cNvPr id="1029" name="Footer Placeholder 4"/>
          <p:cNvSpPr>
            <a:spLocks noGrp="1" noChangeArrowheads="1"/>
          </p:cNvSpPr>
          <p:nvPr>
            <p:ph type="ftr" sz="quarter" idx="3"/>
          </p:nvPr>
        </p:nvSpPr>
        <p:spPr bwMode="auto">
          <a:xfrm>
            <a:off x="4038600" y="6356352"/>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mn-lt"/>
                <a:ea typeface="+mn-ea"/>
                <a:sym typeface="方正兰亭黑_GBK" panose="02000000000000000000" pitchFamily="2" charset="-122"/>
              </a:defRPr>
            </a:lvl1pPr>
          </a:lstStyle>
          <a:p>
            <a:pPr>
              <a:defRPr/>
            </a:pPr>
            <a:endParaRPr lang="zh-CN" altLang="zh-CN"/>
          </a:p>
        </p:txBody>
      </p:sp>
      <p:sp>
        <p:nvSpPr>
          <p:cNvPr id="1030" name="Slide Number Placeholder 5"/>
          <p:cNvSpPr>
            <a:spLocks noGrp="1" noChangeArrowheads="1"/>
          </p:cNvSpPr>
          <p:nvPr>
            <p:ph type="sldNum" sz="quarter" idx="4"/>
          </p:nvPr>
        </p:nvSpPr>
        <p:spPr bwMode="auto">
          <a:xfrm>
            <a:off x="8610601" y="6356352"/>
            <a:ext cx="2743201"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latin typeface="+mn-lt"/>
                <a:ea typeface="+mn-ea"/>
                <a:sym typeface="方正兰亭黑_GBK" panose="02000000000000000000" pitchFamily="2" charset="-122"/>
              </a:defRPr>
            </a:lvl1pPr>
          </a:lstStyle>
          <a:p>
            <a:pPr>
              <a:defRPr/>
            </a:pPr>
            <a:fld id="{E82FD151-9ABB-4C09-B25D-CEFF440EA10D}" type="slidenum">
              <a:rPr lang="zh-CN" altLang="en-US"/>
              <a:t>‹#›</a:t>
            </a:fld>
            <a:endParaRPr lang="zh-CN" altLang="en-US" sz="1800">
              <a:solidFill>
                <a:schemeClr val="tx1"/>
              </a:solidFill>
              <a:latin typeface="Arial" panose="020B0604020202020204" pitchFamily="34" charset="0"/>
              <a:ea typeface="宋体" panose="02010600030101010101" pitchFamily="2" charset="-122"/>
            </a:endParaRPr>
          </a:p>
        </p:txBody>
      </p:sp>
      <p:pic>
        <p:nvPicPr>
          <p:cNvPr id="1031" name="图片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
            <a:ext cx="12192000"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方正兰亭黑_GBK" panose="02000000000000000000" pitchFamily="2" charset="-122"/>
          <a:ea typeface="方正兰亭黑_GBK" panose="02000000000000000000"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3" name="wl序曲">
            <a:hlinkClick r:id="" action="ppaction://media"/>
          </p:cNvPr>
          <p:cNvPicPr>
            <a:picLocks noChangeAspect="1" noChangeArrowheads="1"/>
          </p:cNvPicPr>
          <p:nvPr>
            <a:audioFile r:link="rId2"/>
            <p:extLst>
              <p:ext uri="{DAA4B4D4-6D71-4841-9C94-3DE7FCFB9230}">
                <p14:media xmlns:p14="http://schemas.microsoft.com/office/powerpoint/2010/main" r:embed="rId1">
                  <p14:fade in="5000" out="5000"/>
                </p14:media>
              </p:ext>
            </p:extLst>
          </p:nvPr>
        </p:nvPicPr>
        <p:blipFill>
          <a:blip r:embed="rId4">
            <a:extLst>
              <a:ext uri="{28A0092B-C50C-407E-A947-70E740481C1C}">
                <a14:useLocalDpi xmlns:a14="http://schemas.microsoft.com/office/drawing/2010/main" val="0"/>
              </a:ext>
            </a:extLst>
          </a:blip>
          <a:srcRect/>
          <a:stretch>
            <a:fillRect/>
          </a:stretch>
        </p:blipFill>
        <p:spPr bwMode="auto">
          <a:xfrm>
            <a:off x="11221331" y="103021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36"/>
          <p:cNvSpPr/>
          <p:nvPr/>
        </p:nvSpPr>
        <p:spPr>
          <a:xfrm>
            <a:off x="3488447" y="2097710"/>
            <a:ext cx="895351" cy="895351"/>
          </a:xfrm>
          <a:prstGeom prst="rect">
            <a:avLst/>
          </a:prstGeom>
          <a:no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altLang="zh-CN"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2</a:t>
            </a:r>
            <a:endParaRPr lang="zh-CN" altLang="en-US"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8" name="矩形 37"/>
          <p:cNvSpPr/>
          <p:nvPr/>
        </p:nvSpPr>
        <p:spPr>
          <a:xfrm>
            <a:off x="6871000" y="2095999"/>
            <a:ext cx="896939" cy="895351"/>
          </a:xfrm>
          <a:prstGeom prst="rect">
            <a:avLst/>
          </a:prstGeom>
          <a:no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altLang="zh-CN"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2</a:t>
            </a:r>
          </a:p>
        </p:txBody>
      </p:sp>
      <p:sp>
        <p:nvSpPr>
          <p:cNvPr id="39" name="矩形 38"/>
          <p:cNvSpPr/>
          <p:nvPr/>
        </p:nvSpPr>
        <p:spPr>
          <a:xfrm>
            <a:off x="8039244" y="2107905"/>
            <a:ext cx="896936" cy="895351"/>
          </a:xfrm>
          <a:prstGeom prst="rect">
            <a:avLst/>
          </a:prstGeom>
          <a:no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n-US" altLang="zh-CN"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a:t>
            </a:r>
            <a:endParaRPr lang="zh-CN" altLang="en-US" sz="16600" b="1" kern="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0" name="矩形 39"/>
          <p:cNvSpPr/>
          <p:nvPr/>
        </p:nvSpPr>
        <p:spPr>
          <a:xfrm>
            <a:off x="2049339" y="4470690"/>
            <a:ext cx="8456161" cy="830997"/>
          </a:xfrm>
          <a:prstGeom prst="rect">
            <a:avLst/>
          </a:prstGeom>
        </p:spPr>
        <p:txBody>
          <a:bodyPr wrap="none">
            <a:spAutoFit/>
          </a:bodyPr>
          <a:lstStyle/>
          <a:p>
            <a:pPr algn="ctr" eaLnBrk="1" fontAlgn="auto" hangingPunct="1">
              <a:spcBef>
                <a:spcPts val="0"/>
              </a:spcBef>
              <a:spcAft>
                <a:spcPts val="0"/>
              </a:spcAft>
            </a:pPr>
            <a:r>
              <a:rPr lang="en-US" altLang="zh-CN" sz="480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XXXX</a:t>
            </a:r>
            <a:r>
              <a:rPr lang="zh-CN" altLang="en-US" sz="480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商业创业融资计划书模板</a:t>
            </a:r>
          </a:p>
        </p:txBody>
      </p:sp>
      <p:grpSp>
        <p:nvGrpSpPr>
          <p:cNvPr id="41" name="组合 40"/>
          <p:cNvGrpSpPr/>
          <p:nvPr/>
        </p:nvGrpSpPr>
        <p:grpSpPr>
          <a:xfrm>
            <a:off x="4751241" y="1639817"/>
            <a:ext cx="1856855" cy="1856855"/>
            <a:chOff x="4463129" y="1113727"/>
            <a:chExt cx="2033312" cy="2033311"/>
          </a:xfrm>
        </p:grpSpPr>
        <p:sp>
          <p:nvSpPr>
            <p:cNvPr id="50" name="椭圆 49"/>
            <p:cNvSpPr/>
            <p:nvPr/>
          </p:nvSpPr>
          <p:spPr>
            <a:xfrm>
              <a:off x="4463129" y="1113727"/>
              <a:ext cx="2033312" cy="2033311"/>
            </a:xfrm>
            <a:prstGeom prst="ellipse">
              <a:avLst/>
            </a:prstGeom>
            <a:solidFill>
              <a:schemeClr val="bg1"/>
            </a:solidFill>
            <a:ln w="28575" cap="flat" cmpd="sng" algn="ctr">
              <a:noFill/>
              <a:prstDash val="solid"/>
              <a:miter lim="800000"/>
            </a:ln>
            <a:effectLst>
              <a:outerShdw blurRad="190500" dist="165100" dir="5160000" algn="tr" rotWithShape="0">
                <a:prstClr val="black">
                  <a:alpha val="23000"/>
                </a:prstClr>
              </a:outerShdw>
            </a:effectLst>
          </p:spPr>
          <p:txBody>
            <a:bodyPr rtlCol="0" anchor="ctr"/>
            <a:lstStyle/>
            <a:p>
              <a:pPr algn="ct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43" name="组合 42"/>
            <p:cNvGrpSpPr/>
            <p:nvPr/>
          </p:nvGrpSpPr>
          <p:grpSpPr>
            <a:xfrm>
              <a:off x="4652859" y="1334251"/>
              <a:ext cx="1623060" cy="1623060"/>
              <a:chOff x="5829561" y="3167603"/>
              <a:chExt cx="176212" cy="176212"/>
            </a:xfrm>
            <a:solidFill>
              <a:sysClr val="windowText" lastClr="000000">
                <a:lumMod val="95000"/>
                <a:lumOff val="5000"/>
              </a:sysClr>
            </a:solidFill>
            <a:effectLst>
              <a:outerShdw blurRad="50800" dist="38100" dir="2700000" algn="tl" rotWithShape="0">
                <a:prstClr val="black">
                  <a:alpha val="40000"/>
                </a:prstClr>
              </a:outerShdw>
            </a:effectLst>
          </p:grpSpPr>
          <p:sp>
            <p:nvSpPr>
              <p:cNvPr id="44" name="Freeform 94"/>
              <p:cNvSpPr/>
              <p:nvPr/>
            </p:nvSpPr>
            <p:spPr bwMode="auto">
              <a:xfrm>
                <a:off x="5976938" y="3224213"/>
                <a:ext cx="6350" cy="11112"/>
              </a:xfrm>
              <a:custGeom>
                <a:avLst/>
                <a:gdLst>
                  <a:gd name="T0" fmla="*/ 635 w 10"/>
                  <a:gd name="T1" fmla="*/ 3704 h 18"/>
                  <a:gd name="T2" fmla="*/ 2540 w 10"/>
                  <a:gd name="T3" fmla="*/ 6791 h 18"/>
                  <a:gd name="T4" fmla="*/ 3175 w 10"/>
                  <a:gd name="T5" fmla="*/ 9878 h 18"/>
                  <a:gd name="T6" fmla="*/ 5715 w 10"/>
                  <a:gd name="T7" fmla="*/ 9878 h 18"/>
                  <a:gd name="T8" fmla="*/ 5080 w 10"/>
                  <a:gd name="T9" fmla="*/ 8026 h 18"/>
                  <a:gd name="T10" fmla="*/ 5080 w 10"/>
                  <a:gd name="T11" fmla="*/ 6791 h 18"/>
                  <a:gd name="T12" fmla="*/ 6350 w 10"/>
                  <a:gd name="T13" fmla="*/ 6791 h 18"/>
                  <a:gd name="T14" fmla="*/ 5080 w 10"/>
                  <a:gd name="T15" fmla="*/ 5557 h 18"/>
                  <a:gd name="T16" fmla="*/ 4445 w 10"/>
                  <a:gd name="T17" fmla="*/ 4939 h 18"/>
                  <a:gd name="T18" fmla="*/ 3175 w 10"/>
                  <a:gd name="T19" fmla="*/ 3704 h 18"/>
                  <a:gd name="T20" fmla="*/ 3175 w 10"/>
                  <a:gd name="T21" fmla="*/ 2470 h 18"/>
                  <a:gd name="T22" fmla="*/ 4445 w 10"/>
                  <a:gd name="T23" fmla="*/ 2470 h 18"/>
                  <a:gd name="T24" fmla="*/ 5080 w 10"/>
                  <a:gd name="T25" fmla="*/ 1852 h 18"/>
                  <a:gd name="T26" fmla="*/ 3175 w 10"/>
                  <a:gd name="T27" fmla="*/ 617 h 18"/>
                  <a:gd name="T28" fmla="*/ 635 w 10"/>
                  <a:gd name="T29" fmla="*/ 1852 h 18"/>
                  <a:gd name="T30" fmla="*/ 635 w 10"/>
                  <a:gd name="T31" fmla="*/ 370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8"/>
                  <a:gd name="T50" fmla="*/ 10 w 1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8">
                    <a:moveTo>
                      <a:pt x="1" y="6"/>
                    </a:moveTo>
                    <a:cubicBezTo>
                      <a:pt x="1" y="8"/>
                      <a:pt x="3" y="9"/>
                      <a:pt x="4" y="11"/>
                    </a:cubicBezTo>
                    <a:cubicBezTo>
                      <a:pt x="4" y="13"/>
                      <a:pt x="2" y="15"/>
                      <a:pt x="5" y="16"/>
                    </a:cubicBezTo>
                    <a:cubicBezTo>
                      <a:pt x="6" y="18"/>
                      <a:pt x="9" y="18"/>
                      <a:pt x="9" y="16"/>
                    </a:cubicBezTo>
                    <a:cubicBezTo>
                      <a:pt x="7" y="16"/>
                      <a:pt x="9" y="13"/>
                      <a:pt x="8" y="13"/>
                    </a:cubicBezTo>
                    <a:cubicBezTo>
                      <a:pt x="8" y="12"/>
                      <a:pt x="8" y="12"/>
                      <a:pt x="8" y="11"/>
                    </a:cubicBezTo>
                    <a:cubicBezTo>
                      <a:pt x="8" y="11"/>
                      <a:pt x="9" y="11"/>
                      <a:pt x="10" y="11"/>
                    </a:cubicBezTo>
                    <a:cubicBezTo>
                      <a:pt x="10" y="10"/>
                      <a:pt x="8" y="10"/>
                      <a:pt x="8" y="9"/>
                    </a:cubicBezTo>
                    <a:cubicBezTo>
                      <a:pt x="8" y="9"/>
                      <a:pt x="6" y="10"/>
                      <a:pt x="7" y="8"/>
                    </a:cubicBezTo>
                    <a:cubicBezTo>
                      <a:pt x="7" y="7"/>
                      <a:pt x="6" y="7"/>
                      <a:pt x="5" y="6"/>
                    </a:cubicBezTo>
                    <a:cubicBezTo>
                      <a:pt x="5" y="6"/>
                      <a:pt x="4" y="4"/>
                      <a:pt x="5" y="4"/>
                    </a:cubicBezTo>
                    <a:cubicBezTo>
                      <a:pt x="6" y="4"/>
                      <a:pt x="5" y="4"/>
                      <a:pt x="7" y="4"/>
                    </a:cubicBezTo>
                    <a:cubicBezTo>
                      <a:pt x="7" y="4"/>
                      <a:pt x="9" y="3"/>
                      <a:pt x="8" y="3"/>
                    </a:cubicBezTo>
                    <a:cubicBezTo>
                      <a:pt x="7" y="2"/>
                      <a:pt x="8" y="0"/>
                      <a:pt x="5" y="1"/>
                    </a:cubicBezTo>
                    <a:cubicBezTo>
                      <a:pt x="4" y="1"/>
                      <a:pt x="3" y="3"/>
                      <a:pt x="1" y="3"/>
                    </a:cubicBezTo>
                    <a:cubicBezTo>
                      <a:pt x="1" y="3"/>
                      <a:pt x="0" y="6"/>
                      <a:pt x="1" y="6"/>
                    </a:cubicBezTo>
                    <a:close/>
                  </a:path>
                </a:pathLst>
              </a:custGeom>
              <a:grpFill/>
              <a:ln w="9525">
                <a:solidFill>
                  <a:schemeClr val="bg1"/>
                </a:solidFill>
                <a:miter lim="800000"/>
              </a:ln>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5" name="Freeform 95"/>
              <p:cNvSpPr/>
              <p:nvPr/>
            </p:nvSpPr>
            <p:spPr bwMode="auto">
              <a:xfrm>
                <a:off x="5962650" y="3225800"/>
                <a:ext cx="11113" cy="6350"/>
              </a:xfrm>
              <a:custGeom>
                <a:avLst/>
                <a:gdLst>
                  <a:gd name="T0" fmla="*/ 9878 w 18"/>
                  <a:gd name="T1" fmla="*/ 4618 h 11"/>
                  <a:gd name="T2" fmla="*/ 8026 w 18"/>
                  <a:gd name="T3" fmla="*/ 2309 h 11"/>
                  <a:gd name="T4" fmla="*/ 6174 w 18"/>
                  <a:gd name="T5" fmla="*/ 1732 h 11"/>
                  <a:gd name="T6" fmla="*/ 4939 w 18"/>
                  <a:gd name="T7" fmla="*/ 1732 h 11"/>
                  <a:gd name="T8" fmla="*/ 3704 w 18"/>
                  <a:gd name="T9" fmla="*/ 1155 h 11"/>
                  <a:gd name="T10" fmla="*/ 1852 w 18"/>
                  <a:gd name="T11" fmla="*/ 0 h 11"/>
                  <a:gd name="T12" fmla="*/ 0 w 18"/>
                  <a:gd name="T13" fmla="*/ 4618 h 11"/>
                  <a:gd name="T14" fmla="*/ 0 w 18"/>
                  <a:gd name="T15" fmla="*/ 5195 h 11"/>
                  <a:gd name="T16" fmla="*/ 5557 w 18"/>
                  <a:gd name="T17" fmla="*/ 4618 h 11"/>
                  <a:gd name="T18" fmla="*/ 6174 w 18"/>
                  <a:gd name="T19" fmla="*/ 4618 h 11"/>
                  <a:gd name="T20" fmla="*/ 8643 w 18"/>
                  <a:gd name="T21" fmla="*/ 5773 h 11"/>
                  <a:gd name="T22" fmla="*/ 9878 w 18"/>
                  <a:gd name="T23" fmla="*/ 461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1"/>
                  <a:gd name="T38" fmla="*/ 18 w 1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1">
                    <a:moveTo>
                      <a:pt x="16" y="8"/>
                    </a:moveTo>
                    <a:cubicBezTo>
                      <a:pt x="16" y="5"/>
                      <a:pt x="13" y="5"/>
                      <a:pt x="13" y="4"/>
                    </a:cubicBezTo>
                    <a:cubicBezTo>
                      <a:pt x="12" y="4"/>
                      <a:pt x="11" y="3"/>
                      <a:pt x="10" y="3"/>
                    </a:cubicBezTo>
                    <a:cubicBezTo>
                      <a:pt x="9" y="3"/>
                      <a:pt x="8" y="3"/>
                      <a:pt x="8" y="3"/>
                    </a:cubicBezTo>
                    <a:cubicBezTo>
                      <a:pt x="6" y="4"/>
                      <a:pt x="7" y="2"/>
                      <a:pt x="6" y="2"/>
                    </a:cubicBezTo>
                    <a:cubicBezTo>
                      <a:pt x="6" y="1"/>
                      <a:pt x="5" y="0"/>
                      <a:pt x="3" y="0"/>
                    </a:cubicBezTo>
                    <a:cubicBezTo>
                      <a:pt x="1" y="3"/>
                      <a:pt x="0" y="5"/>
                      <a:pt x="0" y="8"/>
                    </a:cubicBezTo>
                    <a:cubicBezTo>
                      <a:pt x="1" y="8"/>
                      <a:pt x="1" y="8"/>
                      <a:pt x="0" y="9"/>
                    </a:cubicBezTo>
                    <a:cubicBezTo>
                      <a:pt x="2" y="9"/>
                      <a:pt x="9" y="9"/>
                      <a:pt x="9" y="8"/>
                    </a:cubicBezTo>
                    <a:cubicBezTo>
                      <a:pt x="9" y="8"/>
                      <a:pt x="10" y="11"/>
                      <a:pt x="10" y="8"/>
                    </a:cubicBezTo>
                    <a:cubicBezTo>
                      <a:pt x="11" y="8"/>
                      <a:pt x="12" y="11"/>
                      <a:pt x="14" y="10"/>
                    </a:cubicBezTo>
                    <a:cubicBezTo>
                      <a:pt x="14" y="11"/>
                      <a:pt x="18" y="8"/>
                      <a:pt x="16" y="8"/>
                    </a:cubicBezTo>
                    <a:close/>
                  </a:path>
                </a:pathLst>
              </a:custGeom>
              <a:grpFill/>
              <a:ln w="9525">
                <a:solidFill>
                  <a:schemeClr val="bg1"/>
                </a:solidFill>
                <a:miter lim="800000"/>
              </a:ln>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6" name="Freeform 96"/>
              <p:cNvSpPr/>
              <p:nvPr/>
            </p:nvSpPr>
            <p:spPr bwMode="auto">
              <a:xfrm>
                <a:off x="5900738" y="3252788"/>
                <a:ext cx="1587" cy="0"/>
              </a:xfrm>
              <a:custGeom>
                <a:avLst/>
                <a:gdLst>
                  <a:gd name="T0" fmla="*/ 0 w 1"/>
                  <a:gd name="T1" fmla="*/ 0 w 1"/>
                  <a:gd name="T2" fmla="*/ 1588 w 1"/>
                  <a:gd name="T3" fmla="*/ 0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0" y="0"/>
                    </a:moveTo>
                    <a:cubicBezTo>
                      <a:pt x="0" y="0"/>
                      <a:pt x="0" y="0"/>
                      <a:pt x="0" y="0"/>
                    </a:cubicBezTo>
                    <a:cubicBezTo>
                      <a:pt x="1" y="0"/>
                      <a:pt x="1" y="0"/>
                      <a:pt x="1" y="0"/>
                    </a:cubicBezTo>
                    <a:cubicBezTo>
                      <a:pt x="1" y="0"/>
                      <a:pt x="1" y="0"/>
                      <a:pt x="0" y="0"/>
                    </a:cubicBezTo>
                    <a:close/>
                  </a:path>
                </a:pathLst>
              </a:custGeom>
              <a:grpFill/>
              <a:ln w="9525">
                <a:solidFill>
                  <a:schemeClr val="bg1"/>
                </a:solidFill>
                <a:miter lim="800000"/>
              </a:ln>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7" name="Freeform 97"/>
              <p:cNvSpPr>
                <a:spLocks noEditPoints="1"/>
              </p:cNvSpPr>
              <p:nvPr/>
            </p:nvSpPr>
            <p:spPr bwMode="auto">
              <a:xfrm>
                <a:off x="5829561" y="3167603"/>
                <a:ext cx="176212" cy="176212"/>
              </a:xfrm>
              <a:custGeom>
                <a:avLst/>
                <a:gdLst>
                  <a:gd name="T0" fmla="*/ 108909 w 288"/>
                  <a:gd name="T1" fmla="*/ 55067 h 288"/>
                  <a:gd name="T2" fmla="*/ 110133 w 288"/>
                  <a:gd name="T3" fmla="*/ 53843 h 288"/>
                  <a:gd name="T4" fmla="*/ 107686 w 288"/>
                  <a:gd name="T5" fmla="*/ 57514 h 288"/>
                  <a:gd name="T6" fmla="*/ 116863 w 288"/>
                  <a:gd name="T7" fmla="*/ 66080 h 288"/>
                  <a:gd name="T8" fmla="*/ 128489 w 288"/>
                  <a:gd name="T9" fmla="*/ 75869 h 288"/>
                  <a:gd name="T10" fmla="*/ 144397 w 288"/>
                  <a:gd name="T11" fmla="*/ 95449 h 288"/>
                  <a:gd name="T12" fmla="*/ 141949 w 288"/>
                  <a:gd name="T13" fmla="*/ 106462 h 288"/>
                  <a:gd name="T14" fmla="*/ 135831 w 288"/>
                  <a:gd name="T15" fmla="*/ 131548 h 288"/>
                  <a:gd name="T16" fmla="*/ 120535 w 288"/>
                  <a:gd name="T17" fmla="*/ 127265 h 288"/>
                  <a:gd name="T18" fmla="*/ 114416 w 288"/>
                  <a:gd name="T19" fmla="*/ 101567 h 288"/>
                  <a:gd name="T20" fmla="*/ 99732 w 288"/>
                  <a:gd name="T21" fmla="*/ 82600 h 288"/>
                  <a:gd name="T22" fmla="*/ 108298 w 288"/>
                  <a:gd name="T23" fmla="*/ 72198 h 288"/>
                  <a:gd name="T24" fmla="*/ 146844 w 288"/>
                  <a:gd name="T25" fmla="*/ 118087 h 288"/>
                  <a:gd name="T26" fmla="*/ 106462 w 288"/>
                  <a:gd name="T27" fmla="*/ 53843 h 288"/>
                  <a:gd name="T28" fmla="*/ 100344 w 288"/>
                  <a:gd name="T29" fmla="*/ 43441 h 288"/>
                  <a:gd name="T30" fmla="*/ 144397 w 288"/>
                  <a:gd name="T31" fmla="*/ 120535 h 288"/>
                  <a:gd name="T32" fmla="*/ 146232 w 288"/>
                  <a:gd name="T33" fmla="*/ 126041 h 288"/>
                  <a:gd name="T34" fmla="*/ 146844 w 288"/>
                  <a:gd name="T35" fmla="*/ 77705 h 288"/>
                  <a:gd name="T36" fmla="*/ 152963 w 288"/>
                  <a:gd name="T37" fmla="*/ 81376 h 288"/>
                  <a:gd name="T38" fmla="*/ 146844 w 288"/>
                  <a:gd name="T39" fmla="*/ 92389 h 288"/>
                  <a:gd name="T40" fmla="*/ 136443 w 288"/>
                  <a:gd name="T41" fmla="*/ 75869 h 288"/>
                  <a:gd name="T42" fmla="*/ 128489 w 288"/>
                  <a:gd name="T43" fmla="*/ 66692 h 288"/>
                  <a:gd name="T44" fmla="*/ 119923 w 288"/>
                  <a:gd name="T45" fmla="*/ 64244 h 288"/>
                  <a:gd name="T46" fmla="*/ 116863 w 288"/>
                  <a:gd name="T47" fmla="*/ 63632 h 288"/>
                  <a:gd name="T48" fmla="*/ 105238 w 288"/>
                  <a:gd name="T49" fmla="*/ 64856 h 288"/>
                  <a:gd name="T50" fmla="*/ 110133 w 288"/>
                  <a:gd name="T51" fmla="*/ 58738 h 288"/>
                  <a:gd name="T52" fmla="*/ 118087 w 288"/>
                  <a:gd name="T53" fmla="*/ 51395 h 288"/>
                  <a:gd name="T54" fmla="*/ 119311 w 288"/>
                  <a:gd name="T55" fmla="*/ 44665 h 288"/>
                  <a:gd name="T56" fmla="*/ 135831 w 288"/>
                  <a:gd name="T57" fmla="*/ 42830 h 288"/>
                  <a:gd name="T58" fmla="*/ 40994 w 288"/>
                  <a:gd name="T59" fmla="*/ 35487 h 288"/>
                  <a:gd name="T60" fmla="*/ 43441 w 288"/>
                  <a:gd name="T61" fmla="*/ 41606 h 288"/>
                  <a:gd name="T62" fmla="*/ 53231 w 288"/>
                  <a:gd name="T63" fmla="*/ 39158 h 288"/>
                  <a:gd name="T64" fmla="*/ 56902 w 288"/>
                  <a:gd name="T65" fmla="*/ 42218 h 288"/>
                  <a:gd name="T66" fmla="*/ 48948 w 288"/>
                  <a:gd name="T67" fmla="*/ 48948 h 288"/>
                  <a:gd name="T68" fmla="*/ 61185 w 288"/>
                  <a:gd name="T69" fmla="*/ 56290 h 288"/>
                  <a:gd name="T70" fmla="*/ 65468 w 288"/>
                  <a:gd name="T71" fmla="*/ 46501 h 288"/>
                  <a:gd name="T72" fmla="*/ 75869 w 288"/>
                  <a:gd name="T73" fmla="*/ 53231 h 288"/>
                  <a:gd name="T74" fmla="*/ 69751 w 288"/>
                  <a:gd name="T75" fmla="*/ 59961 h 288"/>
                  <a:gd name="T76" fmla="*/ 71587 w 288"/>
                  <a:gd name="T77" fmla="*/ 63021 h 288"/>
                  <a:gd name="T78" fmla="*/ 61185 w 288"/>
                  <a:gd name="T79" fmla="*/ 72810 h 288"/>
                  <a:gd name="T80" fmla="*/ 53231 w 288"/>
                  <a:gd name="T81" fmla="*/ 77705 h 288"/>
                  <a:gd name="T82" fmla="*/ 51395 w 288"/>
                  <a:gd name="T83" fmla="*/ 88107 h 288"/>
                  <a:gd name="T84" fmla="*/ 56290 w 288"/>
                  <a:gd name="T85" fmla="*/ 91166 h 288"/>
                  <a:gd name="T86" fmla="*/ 64244 w 288"/>
                  <a:gd name="T87" fmla="*/ 95449 h 288"/>
                  <a:gd name="T88" fmla="*/ 74646 w 288"/>
                  <a:gd name="T89" fmla="*/ 96672 h 288"/>
                  <a:gd name="T90" fmla="*/ 81988 w 288"/>
                  <a:gd name="T91" fmla="*/ 102179 h 288"/>
                  <a:gd name="T92" fmla="*/ 90554 w 288"/>
                  <a:gd name="T93" fmla="*/ 108298 h 288"/>
                  <a:gd name="T94" fmla="*/ 85047 w 288"/>
                  <a:gd name="T95" fmla="*/ 129100 h 288"/>
                  <a:gd name="T96" fmla="*/ 77705 w 288"/>
                  <a:gd name="T97" fmla="*/ 141949 h 288"/>
                  <a:gd name="T98" fmla="*/ 69751 w 288"/>
                  <a:gd name="T99" fmla="*/ 151127 h 288"/>
                  <a:gd name="T100" fmla="*/ 64244 w 288"/>
                  <a:gd name="T101" fmla="*/ 146844 h 288"/>
                  <a:gd name="T102" fmla="*/ 62409 w 288"/>
                  <a:gd name="T103" fmla="*/ 115640 h 288"/>
                  <a:gd name="T104" fmla="*/ 56902 w 288"/>
                  <a:gd name="T105" fmla="*/ 97284 h 288"/>
                  <a:gd name="T106" fmla="*/ 38547 w 288"/>
                  <a:gd name="T107" fmla="*/ 81376 h 288"/>
                  <a:gd name="T108" fmla="*/ 31816 w 288"/>
                  <a:gd name="T109" fmla="*/ 74646 h 288"/>
                  <a:gd name="T110" fmla="*/ 74034 w 288"/>
                  <a:gd name="T111" fmla="*/ 62409 h 288"/>
                  <a:gd name="T112" fmla="*/ 65468 w 288"/>
                  <a:gd name="T113" fmla="*/ 86883 h 288"/>
                  <a:gd name="T114" fmla="*/ 67304 w 288"/>
                  <a:gd name="T115" fmla="*/ 93613 h 288"/>
                  <a:gd name="T116" fmla="*/ 62409 w 288"/>
                  <a:gd name="T117" fmla="*/ 88718 h 288"/>
                  <a:gd name="T118" fmla="*/ 58126 w 288"/>
                  <a:gd name="T119" fmla="*/ 84435 h 2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8"/>
                  <a:gd name="T181" fmla="*/ 0 h 288"/>
                  <a:gd name="T182" fmla="*/ 288 w 288"/>
                  <a:gd name="T183" fmla="*/ 288 h 2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8" h="288">
                    <a:moveTo>
                      <a:pt x="144" y="0"/>
                    </a:moveTo>
                    <a:cubicBezTo>
                      <a:pt x="65" y="0"/>
                      <a:pt x="0" y="64"/>
                      <a:pt x="0" y="144"/>
                    </a:cubicBezTo>
                    <a:cubicBezTo>
                      <a:pt x="0" y="223"/>
                      <a:pt x="65" y="288"/>
                      <a:pt x="144" y="288"/>
                    </a:cubicBezTo>
                    <a:cubicBezTo>
                      <a:pt x="224" y="288"/>
                      <a:pt x="288" y="223"/>
                      <a:pt x="288" y="144"/>
                    </a:cubicBezTo>
                    <a:cubicBezTo>
                      <a:pt x="288" y="64"/>
                      <a:pt x="224" y="0"/>
                      <a:pt x="144" y="0"/>
                    </a:cubicBezTo>
                    <a:close/>
                    <a:moveTo>
                      <a:pt x="177" y="93"/>
                    </a:moveTo>
                    <a:cubicBezTo>
                      <a:pt x="175" y="93"/>
                      <a:pt x="176" y="91"/>
                      <a:pt x="176" y="90"/>
                    </a:cubicBezTo>
                    <a:cubicBezTo>
                      <a:pt x="177" y="90"/>
                      <a:pt x="180" y="90"/>
                      <a:pt x="178" y="90"/>
                    </a:cubicBezTo>
                    <a:cubicBezTo>
                      <a:pt x="178" y="88"/>
                      <a:pt x="177" y="87"/>
                      <a:pt x="176" y="87"/>
                    </a:cubicBezTo>
                    <a:cubicBezTo>
                      <a:pt x="176" y="86"/>
                      <a:pt x="175" y="86"/>
                      <a:pt x="175" y="84"/>
                    </a:cubicBezTo>
                    <a:cubicBezTo>
                      <a:pt x="175" y="82"/>
                      <a:pt x="177" y="84"/>
                      <a:pt x="177" y="82"/>
                    </a:cubicBezTo>
                    <a:cubicBezTo>
                      <a:pt x="179" y="82"/>
                      <a:pt x="177" y="83"/>
                      <a:pt x="177" y="83"/>
                    </a:cubicBezTo>
                    <a:cubicBezTo>
                      <a:pt x="177" y="83"/>
                      <a:pt x="177" y="84"/>
                      <a:pt x="177" y="84"/>
                    </a:cubicBezTo>
                    <a:cubicBezTo>
                      <a:pt x="179" y="84"/>
                      <a:pt x="179" y="83"/>
                      <a:pt x="180" y="83"/>
                    </a:cubicBezTo>
                    <a:cubicBezTo>
                      <a:pt x="179" y="84"/>
                      <a:pt x="178" y="85"/>
                      <a:pt x="179" y="86"/>
                    </a:cubicBezTo>
                    <a:cubicBezTo>
                      <a:pt x="180" y="86"/>
                      <a:pt x="181" y="87"/>
                      <a:pt x="180" y="88"/>
                    </a:cubicBezTo>
                    <a:cubicBezTo>
                      <a:pt x="182" y="88"/>
                      <a:pt x="183" y="90"/>
                      <a:pt x="182" y="92"/>
                    </a:cubicBezTo>
                    <a:cubicBezTo>
                      <a:pt x="183" y="92"/>
                      <a:pt x="183" y="92"/>
                      <a:pt x="183" y="91"/>
                    </a:cubicBezTo>
                    <a:cubicBezTo>
                      <a:pt x="184" y="91"/>
                      <a:pt x="184" y="92"/>
                      <a:pt x="183" y="92"/>
                    </a:cubicBezTo>
                    <a:cubicBezTo>
                      <a:pt x="182" y="94"/>
                      <a:pt x="180" y="94"/>
                      <a:pt x="178" y="94"/>
                    </a:cubicBezTo>
                    <a:cubicBezTo>
                      <a:pt x="178" y="92"/>
                      <a:pt x="178" y="92"/>
                      <a:pt x="177" y="93"/>
                    </a:cubicBezTo>
                    <a:close/>
                    <a:moveTo>
                      <a:pt x="177" y="94"/>
                    </a:moveTo>
                    <a:cubicBezTo>
                      <a:pt x="177" y="95"/>
                      <a:pt x="176" y="95"/>
                      <a:pt x="176" y="94"/>
                    </a:cubicBezTo>
                    <a:cubicBezTo>
                      <a:pt x="176" y="94"/>
                      <a:pt x="176" y="94"/>
                      <a:pt x="176" y="94"/>
                    </a:cubicBezTo>
                    <a:cubicBezTo>
                      <a:pt x="176" y="94"/>
                      <a:pt x="176" y="94"/>
                      <a:pt x="177" y="94"/>
                    </a:cubicBezTo>
                    <a:close/>
                    <a:moveTo>
                      <a:pt x="191" y="109"/>
                    </a:moveTo>
                    <a:cubicBezTo>
                      <a:pt x="191" y="110"/>
                      <a:pt x="191" y="110"/>
                      <a:pt x="191" y="109"/>
                    </a:cubicBezTo>
                    <a:cubicBezTo>
                      <a:pt x="192" y="109"/>
                      <a:pt x="192" y="112"/>
                      <a:pt x="190" y="112"/>
                    </a:cubicBezTo>
                    <a:cubicBezTo>
                      <a:pt x="190" y="111"/>
                      <a:pt x="190" y="109"/>
                      <a:pt x="191" y="109"/>
                    </a:cubicBezTo>
                    <a:close/>
                    <a:moveTo>
                      <a:pt x="191" y="106"/>
                    </a:moveTo>
                    <a:cubicBezTo>
                      <a:pt x="191" y="107"/>
                      <a:pt x="192" y="107"/>
                      <a:pt x="192" y="106"/>
                    </a:cubicBezTo>
                    <a:cubicBezTo>
                      <a:pt x="193" y="106"/>
                      <a:pt x="191" y="107"/>
                      <a:pt x="191" y="108"/>
                    </a:cubicBezTo>
                    <a:cubicBezTo>
                      <a:pt x="191" y="108"/>
                      <a:pt x="191" y="107"/>
                      <a:pt x="191" y="106"/>
                    </a:cubicBezTo>
                    <a:close/>
                    <a:moveTo>
                      <a:pt x="192" y="116"/>
                    </a:moveTo>
                    <a:cubicBezTo>
                      <a:pt x="192" y="116"/>
                      <a:pt x="192" y="115"/>
                      <a:pt x="192" y="115"/>
                    </a:cubicBezTo>
                    <a:cubicBezTo>
                      <a:pt x="194" y="116"/>
                      <a:pt x="196" y="121"/>
                      <a:pt x="196" y="123"/>
                    </a:cubicBezTo>
                    <a:cubicBezTo>
                      <a:pt x="197" y="123"/>
                      <a:pt x="198" y="123"/>
                      <a:pt x="199" y="123"/>
                    </a:cubicBezTo>
                    <a:cubicBezTo>
                      <a:pt x="199" y="124"/>
                      <a:pt x="201" y="124"/>
                      <a:pt x="202" y="124"/>
                    </a:cubicBezTo>
                    <a:cubicBezTo>
                      <a:pt x="204" y="124"/>
                      <a:pt x="208" y="124"/>
                      <a:pt x="208" y="122"/>
                    </a:cubicBezTo>
                    <a:cubicBezTo>
                      <a:pt x="209" y="122"/>
                      <a:pt x="210" y="123"/>
                      <a:pt x="210" y="124"/>
                    </a:cubicBezTo>
                    <a:cubicBezTo>
                      <a:pt x="211" y="124"/>
                      <a:pt x="219" y="124"/>
                      <a:pt x="218" y="126"/>
                    </a:cubicBezTo>
                    <a:cubicBezTo>
                      <a:pt x="219" y="126"/>
                      <a:pt x="220" y="128"/>
                      <a:pt x="221" y="128"/>
                    </a:cubicBezTo>
                    <a:cubicBezTo>
                      <a:pt x="221" y="129"/>
                      <a:pt x="222" y="133"/>
                      <a:pt x="223" y="133"/>
                    </a:cubicBezTo>
                    <a:cubicBezTo>
                      <a:pt x="223" y="134"/>
                      <a:pt x="224" y="136"/>
                      <a:pt x="225" y="137"/>
                    </a:cubicBezTo>
                    <a:cubicBezTo>
                      <a:pt x="225" y="138"/>
                      <a:pt x="227" y="142"/>
                      <a:pt x="229" y="143"/>
                    </a:cubicBezTo>
                    <a:cubicBezTo>
                      <a:pt x="228" y="144"/>
                      <a:pt x="230" y="145"/>
                      <a:pt x="230" y="146"/>
                    </a:cubicBezTo>
                    <a:cubicBezTo>
                      <a:pt x="230" y="146"/>
                      <a:pt x="231" y="148"/>
                      <a:pt x="231" y="149"/>
                    </a:cubicBezTo>
                    <a:cubicBezTo>
                      <a:pt x="231" y="150"/>
                      <a:pt x="234" y="156"/>
                      <a:pt x="236" y="156"/>
                    </a:cubicBezTo>
                    <a:cubicBezTo>
                      <a:pt x="236" y="156"/>
                      <a:pt x="234" y="157"/>
                      <a:pt x="236" y="157"/>
                    </a:cubicBezTo>
                    <a:cubicBezTo>
                      <a:pt x="237" y="157"/>
                      <a:pt x="238" y="157"/>
                      <a:pt x="238" y="156"/>
                    </a:cubicBezTo>
                    <a:cubicBezTo>
                      <a:pt x="240" y="156"/>
                      <a:pt x="242" y="156"/>
                      <a:pt x="244" y="156"/>
                    </a:cubicBezTo>
                    <a:cubicBezTo>
                      <a:pt x="244" y="158"/>
                      <a:pt x="242" y="159"/>
                      <a:pt x="242" y="162"/>
                    </a:cubicBezTo>
                    <a:cubicBezTo>
                      <a:pt x="241" y="162"/>
                      <a:pt x="241" y="163"/>
                      <a:pt x="241" y="164"/>
                    </a:cubicBezTo>
                    <a:cubicBezTo>
                      <a:pt x="240" y="164"/>
                      <a:pt x="240" y="165"/>
                      <a:pt x="239" y="166"/>
                    </a:cubicBezTo>
                    <a:cubicBezTo>
                      <a:pt x="239" y="167"/>
                      <a:pt x="237" y="169"/>
                      <a:pt x="236" y="170"/>
                    </a:cubicBezTo>
                    <a:cubicBezTo>
                      <a:pt x="235" y="171"/>
                      <a:pt x="233" y="172"/>
                      <a:pt x="232" y="174"/>
                    </a:cubicBezTo>
                    <a:cubicBezTo>
                      <a:pt x="233" y="174"/>
                      <a:pt x="228" y="179"/>
                      <a:pt x="229" y="179"/>
                    </a:cubicBezTo>
                    <a:cubicBezTo>
                      <a:pt x="229" y="180"/>
                      <a:pt x="228" y="187"/>
                      <a:pt x="229" y="187"/>
                    </a:cubicBezTo>
                    <a:cubicBezTo>
                      <a:pt x="229" y="188"/>
                      <a:pt x="231" y="194"/>
                      <a:pt x="230" y="194"/>
                    </a:cubicBezTo>
                    <a:cubicBezTo>
                      <a:pt x="230" y="196"/>
                      <a:pt x="229" y="197"/>
                      <a:pt x="229" y="199"/>
                    </a:cubicBezTo>
                    <a:cubicBezTo>
                      <a:pt x="228" y="199"/>
                      <a:pt x="227" y="200"/>
                      <a:pt x="227" y="200"/>
                    </a:cubicBezTo>
                    <a:cubicBezTo>
                      <a:pt x="226" y="200"/>
                      <a:pt x="225" y="203"/>
                      <a:pt x="225" y="203"/>
                    </a:cubicBezTo>
                    <a:cubicBezTo>
                      <a:pt x="225" y="205"/>
                      <a:pt x="224" y="207"/>
                      <a:pt x="224" y="210"/>
                    </a:cubicBezTo>
                    <a:cubicBezTo>
                      <a:pt x="224" y="210"/>
                      <a:pt x="222" y="215"/>
                      <a:pt x="222" y="215"/>
                    </a:cubicBezTo>
                    <a:cubicBezTo>
                      <a:pt x="221" y="216"/>
                      <a:pt x="217" y="219"/>
                      <a:pt x="217" y="221"/>
                    </a:cubicBezTo>
                    <a:cubicBezTo>
                      <a:pt x="217" y="221"/>
                      <a:pt x="215" y="224"/>
                      <a:pt x="215" y="225"/>
                    </a:cubicBezTo>
                    <a:cubicBezTo>
                      <a:pt x="214" y="225"/>
                      <a:pt x="208" y="226"/>
                      <a:pt x="208" y="226"/>
                    </a:cubicBezTo>
                    <a:cubicBezTo>
                      <a:pt x="207" y="226"/>
                      <a:pt x="204" y="227"/>
                      <a:pt x="203" y="226"/>
                    </a:cubicBezTo>
                    <a:cubicBezTo>
                      <a:pt x="203" y="225"/>
                      <a:pt x="202" y="224"/>
                      <a:pt x="202" y="222"/>
                    </a:cubicBezTo>
                    <a:cubicBezTo>
                      <a:pt x="202" y="222"/>
                      <a:pt x="202" y="219"/>
                      <a:pt x="201" y="219"/>
                    </a:cubicBezTo>
                    <a:cubicBezTo>
                      <a:pt x="201" y="219"/>
                      <a:pt x="197" y="212"/>
                      <a:pt x="198" y="212"/>
                    </a:cubicBezTo>
                    <a:cubicBezTo>
                      <a:pt x="198" y="211"/>
                      <a:pt x="197" y="208"/>
                      <a:pt x="197" y="208"/>
                    </a:cubicBezTo>
                    <a:cubicBezTo>
                      <a:pt x="197" y="206"/>
                      <a:pt x="195" y="204"/>
                      <a:pt x="195" y="201"/>
                    </a:cubicBezTo>
                    <a:cubicBezTo>
                      <a:pt x="195" y="201"/>
                      <a:pt x="194" y="196"/>
                      <a:pt x="194" y="196"/>
                    </a:cubicBezTo>
                    <a:cubicBezTo>
                      <a:pt x="194" y="193"/>
                      <a:pt x="195" y="191"/>
                      <a:pt x="195" y="188"/>
                    </a:cubicBezTo>
                    <a:cubicBezTo>
                      <a:pt x="196" y="185"/>
                      <a:pt x="195" y="183"/>
                      <a:pt x="195" y="181"/>
                    </a:cubicBezTo>
                    <a:cubicBezTo>
                      <a:pt x="194" y="181"/>
                      <a:pt x="193" y="179"/>
                      <a:pt x="193" y="178"/>
                    </a:cubicBezTo>
                    <a:cubicBezTo>
                      <a:pt x="192" y="177"/>
                      <a:pt x="191" y="175"/>
                      <a:pt x="191" y="173"/>
                    </a:cubicBezTo>
                    <a:cubicBezTo>
                      <a:pt x="192" y="172"/>
                      <a:pt x="192" y="168"/>
                      <a:pt x="192" y="167"/>
                    </a:cubicBezTo>
                    <a:cubicBezTo>
                      <a:pt x="190" y="166"/>
                      <a:pt x="190" y="166"/>
                      <a:pt x="187" y="166"/>
                    </a:cubicBezTo>
                    <a:cubicBezTo>
                      <a:pt x="186" y="164"/>
                      <a:pt x="178" y="165"/>
                      <a:pt x="176" y="165"/>
                    </a:cubicBezTo>
                    <a:cubicBezTo>
                      <a:pt x="176" y="166"/>
                      <a:pt x="170" y="165"/>
                      <a:pt x="170" y="164"/>
                    </a:cubicBezTo>
                    <a:cubicBezTo>
                      <a:pt x="168" y="164"/>
                      <a:pt x="165" y="161"/>
                      <a:pt x="165" y="159"/>
                    </a:cubicBezTo>
                    <a:cubicBezTo>
                      <a:pt x="164" y="158"/>
                      <a:pt x="161" y="153"/>
                      <a:pt x="161" y="152"/>
                    </a:cubicBezTo>
                    <a:cubicBezTo>
                      <a:pt x="160" y="151"/>
                      <a:pt x="160" y="148"/>
                      <a:pt x="161" y="148"/>
                    </a:cubicBezTo>
                    <a:cubicBezTo>
                      <a:pt x="161" y="148"/>
                      <a:pt x="161" y="145"/>
                      <a:pt x="160" y="144"/>
                    </a:cubicBezTo>
                    <a:cubicBezTo>
                      <a:pt x="160" y="144"/>
                      <a:pt x="161" y="143"/>
                      <a:pt x="161" y="142"/>
                    </a:cubicBezTo>
                    <a:cubicBezTo>
                      <a:pt x="161" y="139"/>
                      <a:pt x="161" y="138"/>
                      <a:pt x="163" y="135"/>
                    </a:cubicBezTo>
                    <a:cubicBezTo>
                      <a:pt x="163" y="134"/>
                      <a:pt x="164" y="133"/>
                      <a:pt x="164" y="132"/>
                    </a:cubicBezTo>
                    <a:cubicBezTo>
                      <a:pt x="165" y="130"/>
                      <a:pt x="165" y="132"/>
                      <a:pt x="166" y="130"/>
                    </a:cubicBezTo>
                    <a:cubicBezTo>
                      <a:pt x="167" y="130"/>
                      <a:pt x="168" y="128"/>
                      <a:pt x="169" y="127"/>
                    </a:cubicBezTo>
                    <a:cubicBezTo>
                      <a:pt x="169" y="127"/>
                      <a:pt x="169" y="127"/>
                      <a:pt x="169" y="126"/>
                    </a:cubicBezTo>
                    <a:cubicBezTo>
                      <a:pt x="169" y="126"/>
                      <a:pt x="170" y="123"/>
                      <a:pt x="170" y="122"/>
                    </a:cubicBezTo>
                    <a:cubicBezTo>
                      <a:pt x="172" y="120"/>
                      <a:pt x="171" y="121"/>
                      <a:pt x="172" y="122"/>
                    </a:cubicBezTo>
                    <a:cubicBezTo>
                      <a:pt x="173" y="121"/>
                      <a:pt x="174" y="119"/>
                      <a:pt x="174" y="119"/>
                    </a:cubicBezTo>
                    <a:cubicBezTo>
                      <a:pt x="175" y="119"/>
                      <a:pt x="176" y="118"/>
                      <a:pt x="177" y="118"/>
                    </a:cubicBezTo>
                    <a:cubicBezTo>
                      <a:pt x="177" y="119"/>
                      <a:pt x="180" y="118"/>
                      <a:pt x="180" y="118"/>
                    </a:cubicBezTo>
                    <a:cubicBezTo>
                      <a:pt x="180" y="117"/>
                      <a:pt x="184" y="116"/>
                      <a:pt x="185" y="116"/>
                    </a:cubicBezTo>
                    <a:cubicBezTo>
                      <a:pt x="185" y="114"/>
                      <a:pt x="191" y="116"/>
                      <a:pt x="192" y="116"/>
                    </a:cubicBezTo>
                    <a:close/>
                    <a:moveTo>
                      <a:pt x="195" y="114"/>
                    </a:moveTo>
                    <a:cubicBezTo>
                      <a:pt x="196" y="113"/>
                      <a:pt x="196" y="114"/>
                      <a:pt x="197" y="114"/>
                    </a:cubicBezTo>
                    <a:cubicBezTo>
                      <a:pt x="198" y="115"/>
                      <a:pt x="198" y="114"/>
                      <a:pt x="199" y="114"/>
                    </a:cubicBezTo>
                    <a:cubicBezTo>
                      <a:pt x="199" y="117"/>
                      <a:pt x="197" y="115"/>
                      <a:pt x="195" y="114"/>
                    </a:cubicBezTo>
                    <a:close/>
                    <a:moveTo>
                      <a:pt x="240" y="193"/>
                    </a:moveTo>
                    <a:cubicBezTo>
                      <a:pt x="240" y="192"/>
                      <a:pt x="240" y="193"/>
                      <a:pt x="241" y="192"/>
                    </a:cubicBezTo>
                    <a:cubicBezTo>
                      <a:pt x="241" y="193"/>
                      <a:pt x="241" y="193"/>
                      <a:pt x="240" y="193"/>
                    </a:cubicBezTo>
                    <a:close/>
                    <a:moveTo>
                      <a:pt x="170" y="92"/>
                    </a:moveTo>
                    <a:cubicBezTo>
                      <a:pt x="169" y="91"/>
                      <a:pt x="170" y="91"/>
                      <a:pt x="170" y="90"/>
                    </a:cubicBezTo>
                    <a:cubicBezTo>
                      <a:pt x="168" y="89"/>
                      <a:pt x="172" y="89"/>
                      <a:pt x="172" y="88"/>
                    </a:cubicBezTo>
                    <a:cubicBezTo>
                      <a:pt x="172" y="88"/>
                      <a:pt x="171" y="87"/>
                      <a:pt x="172" y="87"/>
                    </a:cubicBezTo>
                    <a:cubicBezTo>
                      <a:pt x="172" y="86"/>
                      <a:pt x="172" y="88"/>
                      <a:pt x="173" y="87"/>
                    </a:cubicBezTo>
                    <a:cubicBezTo>
                      <a:pt x="174" y="87"/>
                      <a:pt x="175" y="86"/>
                      <a:pt x="174" y="88"/>
                    </a:cubicBezTo>
                    <a:cubicBezTo>
                      <a:pt x="174" y="91"/>
                      <a:pt x="173" y="92"/>
                      <a:pt x="170" y="92"/>
                    </a:cubicBezTo>
                    <a:close/>
                    <a:moveTo>
                      <a:pt x="153" y="71"/>
                    </a:moveTo>
                    <a:cubicBezTo>
                      <a:pt x="153" y="71"/>
                      <a:pt x="155" y="70"/>
                      <a:pt x="156" y="70"/>
                    </a:cubicBezTo>
                    <a:cubicBezTo>
                      <a:pt x="156" y="70"/>
                      <a:pt x="155" y="70"/>
                      <a:pt x="156" y="70"/>
                    </a:cubicBezTo>
                    <a:cubicBezTo>
                      <a:pt x="156" y="70"/>
                      <a:pt x="156" y="71"/>
                      <a:pt x="156" y="71"/>
                    </a:cubicBezTo>
                    <a:cubicBezTo>
                      <a:pt x="156" y="72"/>
                      <a:pt x="159" y="71"/>
                      <a:pt x="159" y="71"/>
                    </a:cubicBezTo>
                    <a:cubicBezTo>
                      <a:pt x="162" y="71"/>
                      <a:pt x="162" y="69"/>
                      <a:pt x="162" y="71"/>
                    </a:cubicBezTo>
                    <a:cubicBezTo>
                      <a:pt x="163" y="72"/>
                      <a:pt x="163" y="71"/>
                      <a:pt x="164" y="71"/>
                    </a:cubicBezTo>
                    <a:cubicBezTo>
                      <a:pt x="164" y="72"/>
                      <a:pt x="165" y="72"/>
                      <a:pt x="164" y="72"/>
                    </a:cubicBezTo>
                    <a:cubicBezTo>
                      <a:pt x="163" y="73"/>
                      <a:pt x="162" y="73"/>
                      <a:pt x="160" y="73"/>
                    </a:cubicBezTo>
                    <a:cubicBezTo>
                      <a:pt x="160" y="73"/>
                      <a:pt x="157" y="74"/>
                      <a:pt x="157" y="74"/>
                    </a:cubicBezTo>
                    <a:cubicBezTo>
                      <a:pt x="155" y="74"/>
                      <a:pt x="155" y="73"/>
                      <a:pt x="153" y="73"/>
                    </a:cubicBezTo>
                    <a:cubicBezTo>
                      <a:pt x="153" y="72"/>
                      <a:pt x="155" y="71"/>
                      <a:pt x="153" y="71"/>
                    </a:cubicBezTo>
                    <a:close/>
                    <a:moveTo>
                      <a:pt x="235" y="198"/>
                    </a:moveTo>
                    <a:cubicBezTo>
                      <a:pt x="236" y="199"/>
                      <a:pt x="236" y="200"/>
                      <a:pt x="237" y="198"/>
                    </a:cubicBezTo>
                    <a:cubicBezTo>
                      <a:pt x="235" y="198"/>
                      <a:pt x="236" y="198"/>
                      <a:pt x="236" y="197"/>
                    </a:cubicBezTo>
                    <a:cubicBezTo>
                      <a:pt x="237" y="197"/>
                      <a:pt x="240" y="198"/>
                      <a:pt x="240" y="196"/>
                    </a:cubicBezTo>
                    <a:cubicBezTo>
                      <a:pt x="237" y="196"/>
                      <a:pt x="240" y="192"/>
                      <a:pt x="240" y="195"/>
                    </a:cubicBezTo>
                    <a:cubicBezTo>
                      <a:pt x="242" y="195"/>
                      <a:pt x="241" y="192"/>
                      <a:pt x="242" y="191"/>
                    </a:cubicBezTo>
                    <a:cubicBezTo>
                      <a:pt x="242" y="192"/>
                      <a:pt x="242" y="195"/>
                      <a:pt x="243" y="195"/>
                    </a:cubicBezTo>
                    <a:cubicBezTo>
                      <a:pt x="244" y="197"/>
                      <a:pt x="242" y="197"/>
                      <a:pt x="242" y="198"/>
                    </a:cubicBezTo>
                    <a:cubicBezTo>
                      <a:pt x="241" y="199"/>
                      <a:pt x="241" y="200"/>
                      <a:pt x="241" y="200"/>
                    </a:cubicBezTo>
                    <a:cubicBezTo>
                      <a:pt x="241" y="200"/>
                      <a:pt x="240" y="200"/>
                      <a:pt x="240" y="200"/>
                    </a:cubicBezTo>
                    <a:cubicBezTo>
                      <a:pt x="240" y="202"/>
                      <a:pt x="239" y="204"/>
                      <a:pt x="239" y="206"/>
                    </a:cubicBezTo>
                    <a:cubicBezTo>
                      <a:pt x="238" y="206"/>
                      <a:pt x="238" y="209"/>
                      <a:pt x="238" y="211"/>
                    </a:cubicBezTo>
                    <a:cubicBezTo>
                      <a:pt x="238" y="212"/>
                      <a:pt x="237" y="212"/>
                      <a:pt x="237" y="213"/>
                    </a:cubicBezTo>
                    <a:cubicBezTo>
                      <a:pt x="232" y="213"/>
                      <a:pt x="234" y="201"/>
                      <a:pt x="235" y="198"/>
                    </a:cubicBezTo>
                    <a:close/>
                    <a:moveTo>
                      <a:pt x="259" y="134"/>
                    </a:moveTo>
                    <a:cubicBezTo>
                      <a:pt x="258" y="134"/>
                      <a:pt x="256" y="134"/>
                      <a:pt x="255" y="133"/>
                    </a:cubicBezTo>
                    <a:cubicBezTo>
                      <a:pt x="252" y="133"/>
                      <a:pt x="248" y="130"/>
                      <a:pt x="245" y="131"/>
                    </a:cubicBezTo>
                    <a:cubicBezTo>
                      <a:pt x="245" y="131"/>
                      <a:pt x="245" y="131"/>
                      <a:pt x="244" y="131"/>
                    </a:cubicBezTo>
                    <a:cubicBezTo>
                      <a:pt x="245" y="130"/>
                      <a:pt x="242" y="124"/>
                      <a:pt x="240" y="127"/>
                    </a:cubicBezTo>
                    <a:cubicBezTo>
                      <a:pt x="240" y="127"/>
                      <a:pt x="241" y="130"/>
                      <a:pt x="242" y="130"/>
                    </a:cubicBezTo>
                    <a:cubicBezTo>
                      <a:pt x="242" y="131"/>
                      <a:pt x="242" y="132"/>
                      <a:pt x="243" y="132"/>
                    </a:cubicBezTo>
                    <a:cubicBezTo>
                      <a:pt x="244" y="133"/>
                      <a:pt x="242" y="134"/>
                      <a:pt x="243" y="134"/>
                    </a:cubicBezTo>
                    <a:cubicBezTo>
                      <a:pt x="244" y="134"/>
                      <a:pt x="244" y="134"/>
                      <a:pt x="244" y="132"/>
                    </a:cubicBezTo>
                    <a:cubicBezTo>
                      <a:pt x="244" y="132"/>
                      <a:pt x="244" y="132"/>
                      <a:pt x="245" y="132"/>
                    </a:cubicBezTo>
                    <a:cubicBezTo>
                      <a:pt x="244" y="133"/>
                      <a:pt x="244" y="134"/>
                      <a:pt x="245" y="134"/>
                    </a:cubicBezTo>
                    <a:cubicBezTo>
                      <a:pt x="246" y="137"/>
                      <a:pt x="245" y="135"/>
                      <a:pt x="245" y="136"/>
                    </a:cubicBezTo>
                    <a:cubicBezTo>
                      <a:pt x="247" y="136"/>
                      <a:pt x="249" y="135"/>
                      <a:pt x="250" y="133"/>
                    </a:cubicBezTo>
                    <a:cubicBezTo>
                      <a:pt x="251" y="133"/>
                      <a:pt x="250" y="134"/>
                      <a:pt x="250" y="134"/>
                    </a:cubicBezTo>
                    <a:cubicBezTo>
                      <a:pt x="251" y="135"/>
                      <a:pt x="252" y="135"/>
                      <a:pt x="251" y="136"/>
                    </a:cubicBezTo>
                    <a:cubicBezTo>
                      <a:pt x="251" y="137"/>
                      <a:pt x="253" y="138"/>
                      <a:pt x="252" y="136"/>
                    </a:cubicBezTo>
                    <a:cubicBezTo>
                      <a:pt x="255" y="136"/>
                      <a:pt x="254" y="139"/>
                      <a:pt x="253" y="140"/>
                    </a:cubicBezTo>
                    <a:cubicBezTo>
                      <a:pt x="253" y="141"/>
                      <a:pt x="252" y="141"/>
                      <a:pt x="252" y="142"/>
                    </a:cubicBezTo>
                    <a:cubicBezTo>
                      <a:pt x="252" y="143"/>
                      <a:pt x="251" y="145"/>
                      <a:pt x="250" y="145"/>
                    </a:cubicBezTo>
                    <a:cubicBezTo>
                      <a:pt x="250" y="145"/>
                      <a:pt x="245" y="148"/>
                      <a:pt x="245" y="149"/>
                    </a:cubicBezTo>
                    <a:cubicBezTo>
                      <a:pt x="244" y="149"/>
                      <a:pt x="241" y="150"/>
                      <a:pt x="240" y="151"/>
                    </a:cubicBezTo>
                    <a:cubicBezTo>
                      <a:pt x="239" y="151"/>
                      <a:pt x="236" y="152"/>
                      <a:pt x="236" y="153"/>
                    </a:cubicBezTo>
                    <a:cubicBezTo>
                      <a:pt x="233" y="153"/>
                      <a:pt x="233" y="149"/>
                      <a:pt x="232" y="149"/>
                    </a:cubicBezTo>
                    <a:cubicBezTo>
                      <a:pt x="232" y="148"/>
                      <a:pt x="231" y="148"/>
                      <a:pt x="231" y="147"/>
                    </a:cubicBezTo>
                    <a:cubicBezTo>
                      <a:pt x="232" y="147"/>
                      <a:pt x="228" y="139"/>
                      <a:pt x="228" y="137"/>
                    </a:cubicBezTo>
                    <a:cubicBezTo>
                      <a:pt x="227" y="137"/>
                      <a:pt x="226" y="135"/>
                      <a:pt x="226" y="134"/>
                    </a:cubicBezTo>
                    <a:cubicBezTo>
                      <a:pt x="225" y="133"/>
                      <a:pt x="224" y="131"/>
                      <a:pt x="224" y="130"/>
                    </a:cubicBezTo>
                    <a:cubicBezTo>
                      <a:pt x="223" y="129"/>
                      <a:pt x="220" y="126"/>
                      <a:pt x="220" y="125"/>
                    </a:cubicBezTo>
                    <a:cubicBezTo>
                      <a:pt x="221" y="125"/>
                      <a:pt x="223" y="126"/>
                      <a:pt x="223" y="124"/>
                    </a:cubicBezTo>
                    <a:cubicBezTo>
                      <a:pt x="222" y="124"/>
                      <a:pt x="222" y="123"/>
                      <a:pt x="223" y="123"/>
                    </a:cubicBezTo>
                    <a:cubicBezTo>
                      <a:pt x="223" y="122"/>
                      <a:pt x="224" y="121"/>
                      <a:pt x="224" y="120"/>
                    </a:cubicBezTo>
                    <a:cubicBezTo>
                      <a:pt x="224" y="119"/>
                      <a:pt x="225" y="117"/>
                      <a:pt x="225" y="116"/>
                    </a:cubicBezTo>
                    <a:cubicBezTo>
                      <a:pt x="223" y="116"/>
                      <a:pt x="223" y="116"/>
                      <a:pt x="222" y="116"/>
                    </a:cubicBezTo>
                    <a:cubicBezTo>
                      <a:pt x="222" y="117"/>
                      <a:pt x="220" y="116"/>
                      <a:pt x="219" y="116"/>
                    </a:cubicBezTo>
                    <a:cubicBezTo>
                      <a:pt x="219" y="115"/>
                      <a:pt x="215" y="117"/>
                      <a:pt x="214" y="115"/>
                    </a:cubicBezTo>
                    <a:cubicBezTo>
                      <a:pt x="213" y="114"/>
                      <a:pt x="213" y="113"/>
                      <a:pt x="213" y="111"/>
                    </a:cubicBezTo>
                    <a:cubicBezTo>
                      <a:pt x="212" y="110"/>
                      <a:pt x="211" y="109"/>
                      <a:pt x="210" y="109"/>
                    </a:cubicBezTo>
                    <a:cubicBezTo>
                      <a:pt x="208" y="109"/>
                      <a:pt x="209" y="112"/>
                      <a:pt x="209" y="113"/>
                    </a:cubicBezTo>
                    <a:cubicBezTo>
                      <a:pt x="211" y="113"/>
                      <a:pt x="208" y="115"/>
                      <a:pt x="208" y="116"/>
                    </a:cubicBezTo>
                    <a:cubicBezTo>
                      <a:pt x="206" y="115"/>
                      <a:pt x="207" y="112"/>
                      <a:pt x="205" y="112"/>
                    </a:cubicBezTo>
                    <a:cubicBezTo>
                      <a:pt x="205" y="111"/>
                      <a:pt x="205" y="110"/>
                      <a:pt x="204" y="110"/>
                    </a:cubicBezTo>
                    <a:cubicBezTo>
                      <a:pt x="204" y="109"/>
                      <a:pt x="204" y="108"/>
                      <a:pt x="203" y="107"/>
                    </a:cubicBezTo>
                    <a:cubicBezTo>
                      <a:pt x="203" y="107"/>
                      <a:pt x="201" y="106"/>
                      <a:pt x="201" y="106"/>
                    </a:cubicBezTo>
                    <a:cubicBezTo>
                      <a:pt x="200" y="106"/>
                      <a:pt x="196" y="101"/>
                      <a:pt x="195" y="102"/>
                    </a:cubicBezTo>
                    <a:cubicBezTo>
                      <a:pt x="195" y="104"/>
                      <a:pt x="196" y="104"/>
                      <a:pt x="196" y="105"/>
                    </a:cubicBezTo>
                    <a:cubicBezTo>
                      <a:pt x="198" y="104"/>
                      <a:pt x="198" y="108"/>
                      <a:pt x="200" y="108"/>
                    </a:cubicBezTo>
                    <a:cubicBezTo>
                      <a:pt x="200" y="108"/>
                      <a:pt x="200" y="109"/>
                      <a:pt x="201" y="109"/>
                    </a:cubicBezTo>
                    <a:cubicBezTo>
                      <a:pt x="202" y="109"/>
                      <a:pt x="202" y="110"/>
                      <a:pt x="203" y="110"/>
                    </a:cubicBezTo>
                    <a:cubicBezTo>
                      <a:pt x="202" y="111"/>
                      <a:pt x="200" y="109"/>
                      <a:pt x="201" y="111"/>
                    </a:cubicBezTo>
                    <a:cubicBezTo>
                      <a:pt x="201" y="112"/>
                      <a:pt x="201" y="113"/>
                      <a:pt x="200" y="114"/>
                    </a:cubicBezTo>
                    <a:cubicBezTo>
                      <a:pt x="200" y="113"/>
                      <a:pt x="199" y="110"/>
                      <a:pt x="198" y="110"/>
                    </a:cubicBezTo>
                    <a:cubicBezTo>
                      <a:pt x="197" y="108"/>
                      <a:pt x="195" y="108"/>
                      <a:pt x="194" y="107"/>
                    </a:cubicBezTo>
                    <a:cubicBezTo>
                      <a:pt x="193" y="107"/>
                      <a:pt x="193" y="104"/>
                      <a:pt x="191" y="104"/>
                    </a:cubicBezTo>
                    <a:cubicBezTo>
                      <a:pt x="191" y="104"/>
                      <a:pt x="190" y="105"/>
                      <a:pt x="190" y="105"/>
                    </a:cubicBezTo>
                    <a:cubicBezTo>
                      <a:pt x="189" y="106"/>
                      <a:pt x="184" y="105"/>
                      <a:pt x="184" y="105"/>
                    </a:cubicBezTo>
                    <a:cubicBezTo>
                      <a:pt x="184" y="105"/>
                      <a:pt x="182" y="111"/>
                      <a:pt x="182" y="112"/>
                    </a:cubicBezTo>
                    <a:cubicBezTo>
                      <a:pt x="181" y="114"/>
                      <a:pt x="180" y="114"/>
                      <a:pt x="180" y="115"/>
                    </a:cubicBezTo>
                    <a:cubicBezTo>
                      <a:pt x="179" y="116"/>
                      <a:pt x="174" y="116"/>
                      <a:pt x="174" y="116"/>
                    </a:cubicBezTo>
                    <a:cubicBezTo>
                      <a:pt x="172" y="116"/>
                      <a:pt x="170" y="114"/>
                      <a:pt x="170" y="112"/>
                    </a:cubicBezTo>
                    <a:cubicBezTo>
                      <a:pt x="170" y="112"/>
                      <a:pt x="171" y="106"/>
                      <a:pt x="171" y="105"/>
                    </a:cubicBezTo>
                    <a:cubicBezTo>
                      <a:pt x="172" y="105"/>
                      <a:pt x="172" y="105"/>
                      <a:pt x="172" y="106"/>
                    </a:cubicBezTo>
                    <a:cubicBezTo>
                      <a:pt x="173" y="105"/>
                      <a:pt x="176" y="106"/>
                      <a:pt x="176" y="105"/>
                    </a:cubicBezTo>
                    <a:cubicBezTo>
                      <a:pt x="178" y="105"/>
                      <a:pt x="178" y="105"/>
                      <a:pt x="177" y="106"/>
                    </a:cubicBezTo>
                    <a:cubicBezTo>
                      <a:pt x="179" y="106"/>
                      <a:pt x="181" y="107"/>
                      <a:pt x="181" y="105"/>
                    </a:cubicBezTo>
                    <a:cubicBezTo>
                      <a:pt x="180" y="105"/>
                      <a:pt x="180" y="105"/>
                      <a:pt x="180" y="104"/>
                    </a:cubicBezTo>
                    <a:cubicBezTo>
                      <a:pt x="182" y="102"/>
                      <a:pt x="178" y="100"/>
                      <a:pt x="178" y="98"/>
                    </a:cubicBezTo>
                    <a:cubicBezTo>
                      <a:pt x="177" y="98"/>
                      <a:pt x="176" y="96"/>
                      <a:pt x="177" y="97"/>
                    </a:cubicBezTo>
                    <a:cubicBezTo>
                      <a:pt x="178" y="98"/>
                      <a:pt x="182" y="99"/>
                      <a:pt x="180" y="96"/>
                    </a:cubicBezTo>
                    <a:cubicBezTo>
                      <a:pt x="180" y="96"/>
                      <a:pt x="180" y="96"/>
                      <a:pt x="180" y="96"/>
                    </a:cubicBezTo>
                    <a:cubicBezTo>
                      <a:pt x="181" y="97"/>
                      <a:pt x="182" y="98"/>
                      <a:pt x="182" y="97"/>
                    </a:cubicBezTo>
                    <a:cubicBezTo>
                      <a:pt x="183" y="97"/>
                      <a:pt x="185" y="95"/>
                      <a:pt x="183" y="95"/>
                    </a:cubicBezTo>
                    <a:cubicBezTo>
                      <a:pt x="183" y="95"/>
                      <a:pt x="183" y="94"/>
                      <a:pt x="183" y="93"/>
                    </a:cubicBezTo>
                    <a:cubicBezTo>
                      <a:pt x="186" y="95"/>
                      <a:pt x="184" y="93"/>
                      <a:pt x="186" y="92"/>
                    </a:cubicBezTo>
                    <a:cubicBezTo>
                      <a:pt x="186" y="93"/>
                      <a:pt x="187" y="91"/>
                      <a:pt x="188" y="91"/>
                    </a:cubicBezTo>
                    <a:cubicBezTo>
                      <a:pt x="189" y="90"/>
                      <a:pt x="191" y="91"/>
                      <a:pt x="191" y="89"/>
                    </a:cubicBezTo>
                    <a:cubicBezTo>
                      <a:pt x="190" y="89"/>
                      <a:pt x="190" y="86"/>
                      <a:pt x="190" y="85"/>
                    </a:cubicBezTo>
                    <a:cubicBezTo>
                      <a:pt x="192" y="85"/>
                      <a:pt x="193" y="83"/>
                      <a:pt x="193" y="84"/>
                    </a:cubicBezTo>
                    <a:cubicBezTo>
                      <a:pt x="194" y="85"/>
                      <a:pt x="194" y="86"/>
                      <a:pt x="194" y="87"/>
                    </a:cubicBezTo>
                    <a:cubicBezTo>
                      <a:pt x="196" y="88"/>
                      <a:pt x="195" y="86"/>
                      <a:pt x="195" y="85"/>
                    </a:cubicBezTo>
                    <a:cubicBezTo>
                      <a:pt x="195" y="85"/>
                      <a:pt x="194" y="82"/>
                      <a:pt x="194" y="81"/>
                    </a:cubicBezTo>
                    <a:cubicBezTo>
                      <a:pt x="193" y="81"/>
                      <a:pt x="192" y="82"/>
                      <a:pt x="192" y="82"/>
                    </a:cubicBezTo>
                    <a:cubicBezTo>
                      <a:pt x="190" y="82"/>
                      <a:pt x="189" y="81"/>
                      <a:pt x="187" y="81"/>
                    </a:cubicBezTo>
                    <a:cubicBezTo>
                      <a:pt x="187" y="81"/>
                      <a:pt x="185" y="79"/>
                      <a:pt x="185" y="79"/>
                    </a:cubicBezTo>
                    <a:cubicBezTo>
                      <a:pt x="184" y="77"/>
                      <a:pt x="186" y="77"/>
                      <a:pt x="187" y="77"/>
                    </a:cubicBezTo>
                    <a:cubicBezTo>
                      <a:pt x="187" y="75"/>
                      <a:pt x="194" y="76"/>
                      <a:pt x="195" y="73"/>
                    </a:cubicBezTo>
                    <a:cubicBezTo>
                      <a:pt x="192" y="73"/>
                      <a:pt x="197" y="68"/>
                      <a:pt x="197" y="68"/>
                    </a:cubicBezTo>
                    <a:cubicBezTo>
                      <a:pt x="199" y="67"/>
                      <a:pt x="200" y="66"/>
                      <a:pt x="202" y="66"/>
                    </a:cubicBezTo>
                    <a:cubicBezTo>
                      <a:pt x="203" y="65"/>
                      <a:pt x="213" y="63"/>
                      <a:pt x="213" y="64"/>
                    </a:cubicBezTo>
                    <a:cubicBezTo>
                      <a:pt x="214" y="64"/>
                      <a:pt x="221" y="64"/>
                      <a:pt x="221" y="65"/>
                    </a:cubicBezTo>
                    <a:cubicBezTo>
                      <a:pt x="222" y="65"/>
                      <a:pt x="224" y="66"/>
                      <a:pt x="225" y="65"/>
                    </a:cubicBezTo>
                    <a:cubicBezTo>
                      <a:pt x="226" y="65"/>
                      <a:pt x="231" y="67"/>
                      <a:pt x="231" y="69"/>
                    </a:cubicBezTo>
                    <a:cubicBezTo>
                      <a:pt x="229" y="69"/>
                      <a:pt x="225" y="69"/>
                      <a:pt x="222" y="69"/>
                    </a:cubicBezTo>
                    <a:cubicBezTo>
                      <a:pt x="222" y="70"/>
                      <a:pt x="222" y="69"/>
                      <a:pt x="222" y="70"/>
                    </a:cubicBezTo>
                    <a:cubicBezTo>
                      <a:pt x="223" y="70"/>
                      <a:pt x="225" y="73"/>
                      <a:pt x="225" y="74"/>
                    </a:cubicBezTo>
                    <a:cubicBezTo>
                      <a:pt x="226" y="74"/>
                      <a:pt x="227" y="73"/>
                      <a:pt x="228" y="73"/>
                    </a:cubicBezTo>
                    <a:cubicBezTo>
                      <a:pt x="228" y="74"/>
                      <a:pt x="230" y="74"/>
                      <a:pt x="230" y="73"/>
                    </a:cubicBezTo>
                    <a:cubicBezTo>
                      <a:pt x="229" y="73"/>
                      <a:pt x="229" y="71"/>
                      <a:pt x="230" y="71"/>
                    </a:cubicBezTo>
                    <a:cubicBezTo>
                      <a:pt x="230" y="70"/>
                      <a:pt x="232" y="71"/>
                      <a:pt x="233" y="69"/>
                    </a:cubicBezTo>
                    <a:cubicBezTo>
                      <a:pt x="248" y="87"/>
                      <a:pt x="257" y="110"/>
                      <a:pt x="259" y="134"/>
                    </a:cubicBezTo>
                    <a:close/>
                    <a:moveTo>
                      <a:pt x="65" y="59"/>
                    </a:moveTo>
                    <a:cubicBezTo>
                      <a:pt x="66" y="59"/>
                      <a:pt x="67" y="58"/>
                      <a:pt x="67" y="58"/>
                    </a:cubicBezTo>
                    <a:cubicBezTo>
                      <a:pt x="67" y="59"/>
                      <a:pt x="67" y="59"/>
                      <a:pt x="68" y="61"/>
                    </a:cubicBezTo>
                    <a:cubicBezTo>
                      <a:pt x="68" y="61"/>
                      <a:pt x="69" y="63"/>
                      <a:pt x="69" y="63"/>
                    </a:cubicBezTo>
                    <a:cubicBezTo>
                      <a:pt x="70" y="63"/>
                      <a:pt x="71" y="63"/>
                      <a:pt x="72" y="64"/>
                    </a:cubicBezTo>
                    <a:cubicBezTo>
                      <a:pt x="71" y="64"/>
                      <a:pt x="71" y="64"/>
                      <a:pt x="70" y="64"/>
                    </a:cubicBezTo>
                    <a:cubicBezTo>
                      <a:pt x="71" y="67"/>
                      <a:pt x="69" y="65"/>
                      <a:pt x="68" y="65"/>
                    </a:cubicBezTo>
                    <a:cubicBezTo>
                      <a:pt x="68" y="65"/>
                      <a:pt x="63" y="63"/>
                      <a:pt x="65" y="66"/>
                    </a:cubicBezTo>
                    <a:cubicBezTo>
                      <a:pt x="66" y="66"/>
                      <a:pt x="65" y="66"/>
                      <a:pt x="67" y="67"/>
                    </a:cubicBezTo>
                    <a:cubicBezTo>
                      <a:pt x="68" y="67"/>
                      <a:pt x="70" y="68"/>
                      <a:pt x="71" y="68"/>
                    </a:cubicBezTo>
                    <a:cubicBezTo>
                      <a:pt x="72" y="68"/>
                      <a:pt x="73" y="68"/>
                      <a:pt x="74" y="68"/>
                    </a:cubicBezTo>
                    <a:cubicBezTo>
                      <a:pt x="74" y="68"/>
                      <a:pt x="77" y="66"/>
                      <a:pt x="75" y="66"/>
                    </a:cubicBezTo>
                    <a:cubicBezTo>
                      <a:pt x="75" y="65"/>
                      <a:pt x="75" y="65"/>
                      <a:pt x="74" y="65"/>
                    </a:cubicBezTo>
                    <a:cubicBezTo>
                      <a:pt x="74" y="64"/>
                      <a:pt x="76" y="65"/>
                      <a:pt x="77" y="65"/>
                    </a:cubicBezTo>
                    <a:cubicBezTo>
                      <a:pt x="78" y="63"/>
                      <a:pt x="77" y="63"/>
                      <a:pt x="78" y="62"/>
                    </a:cubicBezTo>
                    <a:cubicBezTo>
                      <a:pt x="79" y="61"/>
                      <a:pt x="80" y="62"/>
                      <a:pt x="81" y="61"/>
                    </a:cubicBezTo>
                    <a:cubicBezTo>
                      <a:pt x="82" y="61"/>
                      <a:pt x="82" y="61"/>
                      <a:pt x="83" y="62"/>
                    </a:cubicBezTo>
                    <a:cubicBezTo>
                      <a:pt x="83" y="63"/>
                      <a:pt x="87" y="68"/>
                      <a:pt x="87" y="64"/>
                    </a:cubicBezTo>
                    <a:cubicBezTo>
                      <a:pt x="88" y="65"/>
                      <a:pt x="89" y="67"/>
                      <a:pt x="89" y="68"/>
                    </a:cubicBezTo>
                    <a:cubicBezTo>
                      <a:pt x="91" y="68"/>
                      <a:pt x="91" y="66"/>
                      <a:pt x="91" y="65"/>
                    </a:cubicBezTo>
                    <a:cubicBezTo>
                      <a:pt x="92" y="65"/>
                      <a:pt x="91" y="64"/>
                      <a:pt x="91" y="64"/>
                    </a:cubicBezTo>
                    <a:cubicBezTo>
                      <a:pt x="92" y="63"/>
                      <a:pt x="93" y="64"/>
                      <a:pt x="93" y="63"/>
                    </a:cubicBezTo>
                    <a:cubicBezTo>
                      <a:pt x="93" y="63"/>
                      <a:pt x="93" y="64"/>
                      <a:pt x="93" y="64"/>
                    </a:cubicBezTo>
                    <a:cubicBezTo>
                      <a:pt x="94" y="64"/>
                      <a:pt x="95" y="64"/>
                      <a:pt x="96" y="64"/>
                    </a:cubicBezTo>
                    <a:cubicBezTo>
                      <a:pt x="96" y="64"/>
                      <a:pt x="96" y="67"/>
                      <a:pt x="96" y="68"/>
                    </a:cubicBezTo>
                    <a:cubicBezTo>
                      <a:pt x="95" y="69"/>
                      <a:pt x="93" y="69"/>
                      <a:pt x="93" y="69"/>
                    </a:cubicBezTo>
                    <a:cubicBezTo>
                      <a:pt x="91" y="71"/>
                      <a:pt x="96" y="72"/>
                      <a:pt x="97" y="73"/>
                    </a:cubicBezTo>
                    <a:cubicBezTo>
                      <a:pt x="97" y="73"/>
                      <a:pt x="95" y="73"/>
                      <a:pt x="95" y="73"/>
                    </a:cubicBezTo>
                    <a:cubicBezTo>
                      <a:pt x="93" y="73"/>
                      <a:pt x="90" y="74"/>
                      <a:pt x="89" y="73"/>
                    </a:cubicBezTo>
                    <a:cubicBezTo>
                      <a:pt x="91" y="73"/>
                      <a:pt x="91" y="72"/>
                      <a:pt x="92" y="70"/>
                    </a:cubicBezTo>
                    <a:cubicBezTo>
                      <a:pt x="90" y="69"/>
                      <a:pt x="89" y="70"/>
                      <a:pt x="88" y="72"/>
                    </a:cubicBezTo>
                    <a:cubicBezTo>
                      <a:pt x="87" y="74"/>
                      <a:pt x="86" y="71"/>
                      <a:pt x="85" y="73"/>
                    </a:cubicBezTo>
                    <a:cubicBezTo>
                      <a:pt x="85" y="73"/>
                      <a:pt x="82" y="74"/>
                      <a:pt x="82" y="74"/>
                    </a:cubicBezTo>
                    <a:cubicBezTo>
                      <a:pt x="79" y="74"/>
                      <a:pt x="80" y="77"/>
                      <a:pt x="80" y="80"/>
                    </a:cubicBezTo>
                    <a:cubicBezTo>
                      <a:pt x="81" y="81"/>
                      <a:pt x="84" y="83"/>
                      <a:pt x="83" y="84"/>
                    </a:cubicBezTo>
                    <a:cubicBezTo>
                      <a:pt x="86" y="84"/>
                      <a:pt x="87" y="85"/>
                      <a:pt x="90" y="85"/>
                    </a:cubicBezTo>
                    <a:cubicBezTo>
                      <a:pt x="90" y="85"/>
                      <a:pt x="91" y="86"/>
                      <a:pt x="91" y="86"/>
                    </a:cubicBezTo>
                    <a:cubicBezTo>
                      <a:pt x="91" y="87"/>
                      <a:pt x="93" y="87"/>
                      <a:pt x="94" y="87"/>
                    </a:cubicBezTo>
                    <a:cubicBezTo>
                      <a:pt x="94" y="85"/>
                      <a:pt x="96" y="89"/>
                      <a:pt x="97" y="90"/>
                    </a:cubicBezTo>
                    <a:cubicBezTo>
                      <a:pt x="96" y="90"/>
                      <a:pt x="97" y="92"/>
                      <a:pt x="97" y="92"/>
                    </a:cubicBezTo>
                    <a:cubicBezTo>
                      <a:pt x="97" y="92"/>
                      <a:pt x="97" y="92"/>
                      <a:pt x="97" y="93"/>
                    </a:cubicBezTo>
                    <a:cubicBezTo>
                      <a:pt x="98" y="93"/>
                      <a:pt x="100" y="93"/>
                      <a:pt x="100" y="92"/>
                    </a:cubicBezTo>
                    <a:cubicBezTo>
                      <a:pt x="99" y="92"/>
                      <a:pt x="100" y="91"/>
                      <a:pt x="100" y="90"/>
                    </a:cubicBezTo>
                    <a:cubicBezTo>
                      <a:pt x="99" y="89"/>
                      <a:pt x="99" y="87"/>
                      <a:pt x="100" y="87"/>
                    </a:cubicBezTo>
                    <a:cubicBezTo>
                      <a:pt x="100" y="88"/>
                      <a:pt x="104" y="86"/>
                      <a:pt x="102" y="86"/>
                    </a:cubicBezTo>
                    <a:cubicBezTo>
                      <a:pt x="102" y="84"/>
                      <a:pt x="103" y="83"/>
                      <a:pt x="102" y="82"/>
                    </a:cubicBezTo>
                    <a:cubicBezTo>
                      <a:pt x="101" y="81"/>
                      <a:pt x="100" y="82"/>
                      <a:pt x="100" y="81"/>
                    </a:cubicBezTo>
                    <a:cubicBezTo>
                      <a:pt x="102" y="80"/>
                      <a:pt x="101" y="77"/>
                      <a:pt x="100" y="76"/>
                    </a:cubicBezTo>
                    <a:cubicBezTo>
                      <a:pt x="101" y="76"/>
                      <a:pt x="102" y="76"/>
                      <a:pt x="102" y="76"/>
                    </a:cubicBezTo>
                    <a:cubicBezTo>
                      <a:pt x="104" y="76"/>
                      <a:pt x="106" y="78"/>
                      <a:pt x="107" y="76"/>
                    </a:cubicBezTo>
                    <a:cubicBezTo>
                      <a:pt x="109" y="77"/>
                      <a:pt x="107" y="78"/>
                      <a:pt x="110" y="77"/>
                    </a:cubicBezTo>
                    <a:cubicBezTo>
                      <a:pt x="110" y="78"/>
                      <a:pt x="113" y="80"/>
                      <a:pt x="113" y="80"/>
                    </a:cubicBezTo>
                    <a:cubicBezTo>
                      <a:pt x="113" y="80"/>
                      <a:pt x="113" y="81"/>
                      <a:pt x="114" y="81"/>
                    </a:cubicBezTo>
                    <a:cubicBezTo>
                      <a:pt x="114" y="82"/>
                      <a:pt x="113" y="81"/>
                      <a:pt x="113" y="82"/>
                    </a:cubicBezTo>
                    <a:cubicBezTo>
                      <a:pt x="114" y="82"/>
                      <a:pt x="116" y="82"/>
                      <a:pt x="116" y="82"/>
                    </a:cubicBezTo>
                    <a:cubicBezTo>
                      <a:pt x="117" y="82"/>
                      <a:pt x="118" y="80"/>
                      <a:pt x="118" y="79"/>
                    </a:cubicBezTo>
                    <a:cubicBezTo>
                      <a:pt x="118" y="79"/>
                      <a:pt x="120" y="83"/>
                      <a:pt x="121" y="83"/>
                    </a:cubicBezTo>
                    <a:cubicBezTo>
                      <a:pt x="121" y="84"/>
                      <a:pt x="124" y="86"/>
                      <a:pt x="124" y="87"/>
                    </a:cubicBezTo>
                    <a:cubicBezTo>
                      <a:pt x="124" y="87"/>
                      <a:pt x="124" y="87"/>
                      <a:pt x="124" y="88"/>
                    </a:cubicBezTo>
                    <a:cubicBezTo>
                      <a:pt x="125" y="88"/>
                      <a:pt x="126" y="86"/>
                      <a:pt x="126" y="88"/>
                    </a:cubicBezTo>
                    <a:cubicBezTo>
                      <a:pt x="127" y="88"/>
                      <a:pt x="128" y="89"/>
                      <a:pt x="128" y="90"/>
                    </a:cubicBezTo>
                    <a:cubicBezTo>
                      <a:pt x="127" y="90"/>
                      <a:pt x="128" y="92"/>
                      <a:pt x="128" y="92"/>
                    </a:cubicBezTo>
                    <a:cubicBezTo>
                      <a:pt x="128" y="93"/>
                      <a:pt x="125" y="92"/>
                      <a:pt x="124" y="92"/>
                    </a:cubicBezTo>
                    <a:cubicBezTo>
                      <a:pt x="123" y="96"/>
                      <a:pt x="118" y="93"/>
                      <a:pt x="114" y="94"/>
                    </a:cubicBezTo>
                    <a:cubicBezTo>
                      <a:pt x="113" y="95"/>
                      <a:pt x="109" y="98"/>
                      <a:pt x="109" y="100"/>
                    </a:cubicBezTo>
                    <a:cubicBezTo>
                      <a:pt x="111" y="100"/>
                      <a:pt x="112" y="99"/>
                      <a:pt x="114" y="98"/>
                    </a:cubicBezTo>
                    <a:cubicBezTo>
                      <a:pt x="116" y="98"/>
                      <a:pt x="116" y="97"/>
                      <a:pt x="117" y="97"/>
                    </a:cubicBezTo>
                    <a:cubicBezTo>
                      <a:pt x="117" y="97"/>
                      <a:pt x="118" y="97"/>
                      <a:pt x="118" y="97"/>
                    </a:cubicBezTo>
                    <a:cubicBezTo>
                      <a:pt x="115" y="97"/>
                      <a:pt x="117" y="99"/>
                      <a:pt x="117" y="100"/>
                    </a:cubicBezTo>
                    <a:cubicBezTo>
                      <a:pt x="118" y="101"/>
                      <a:pt x="119" y="102"/>
                      <a:pt x="120" y="102"/>
                    </a:cubicBezTo>
                    <a:cubicBezTo>
                      <a:pt x="120" y="103"/>
                      <a:pt x="118" y="102"/>
                      <a:pt x="118" y="103"/>
                    </a:cubicBezTo>
                    <a:cubicBezTo>
                      <a:pt x="118" y="103"/>
                      <a:pt x="117" y="104"/>
                      <a:pt x="117" y="104"/>
                    </a:cubicBezTo>
                    <a:cubicBezTo>
                      <a:pt x="114" y="104"/>
                      <a:pt x="115" y="104"/>
                      <a:pt x="115" y="103"/>
                    </a:cubicBezTo>
                    <a:cubicBezTo>
                      <a:pt x="116" y="104"/>
                      <a:pt x="117" y="103"/>
                      <a:pt x="117" y="103"/>
                    </a:cubicBezTo>
                    <a:cubicBezTo>
                      <a:pt x="116" y="102"/>
                      <a:pt x="116" y="103"/>
                      <a:pt x="116" y="102"/>
                    </a:cubicBezTo>
                    <a:cubicBezTo>
                      <a:pt x="115" y="102"/>
                      <a:pt x="114" y="103"/>
                      <a:pt x="113" y="103"/>
                    </a:cubicBezTo>
                    <a:cubicBezTo>
                      <a:pt x="112" y="103"/>
                      <a:pt x="111" y="104"/>
                      <a:pt x="111" y="104"/>
                    </a:cubicBezTo>
                    <a:cubicBezTo>
                      <a:pt x="110" y="106"/>
                      <a:pt x="109" y="108"/>
                      <a:pt x="108" y="108"/>
                    </a:cubicBezTo>
                    <a:cubicBezTo>
                      <a:pt x="108" y="108"/>
                      <a:pt x="106" y="110"/>
                      <a:pt x="106" y="110"/>
                    </a:cubicBezTo>
                    <a:cubicBezTo>
                      <a:pt x="105" y="111"/>
                      <a:pt x="105" y="111"/>
                      <a:pt x="104" y="112"/>
                    </a:cubicBezTo>
                    <a:cubicBezTo>
                      <a:pt x="104" y="113"/>
                      <a:pt x="104" y="115"/>
                      <a:pt x="104" y="115"/>
                    </a:cubicBezTo>
                    <a:cubicBezTo>
                      <a:pt x="102" y="116"/>
                      <a:pt x="102" y="119"/>
                      <a:pt x="100" y="119"/>
                    </a:cubicBezTo>
                    <a:cubicBezTo>
                      <a:pt x="99" y="122"/>
                      <a:pt x="97" y="122"/>
                      <a:pt x="97" y="125"/>
                    </a:cubicBezTo>
                    <a:cubicBezTo>
                      <a:pt x="97" y="126"/>
                      <a:pt x="98" y="129"/>
                      <a:pt x="98" y="130"/>
                    </a:cubicBezTo>
                    <a:cubicBezTo>
                      <a:pt x="98" y="131"/>
                      <a:pt x="98" y="133"/>
                      <a:pt x="97" y="133"/>
                    </a:cubicBezTo>
                    <a:cubicBezTo>
                      <a:pt x="97" y="133"/>
                      <a:pt x="95" y="131"/>
                      <a:pt x="96" y="131"/>
                    </a:cubicBezTo>
                    <a:cubicBezTo>
                      <a:pt x="96" y="130"/>
                      <a:pt x="95" y="127"/>
                      <a:pt x="94" y="127"/>
                    </a:cubicBezTo>
                    <a:cubicBezTo>
                      <a:pt x="93" y="126"/>
                      <a:pt x="92" y="127"/>
                      <a:pt x="91" y="126"/>
                    </a:cubicBezTo>
                    <a:cubicBezTo>
                      <a:pt x="90" y="125"/>
                      <a:pt x="87" y="125"/>
                      <a:pt x="86" y="125"/>
                    </a:cubicBezTo>
                    <a:cubicBezTo>
                      <a:pt x="86" y="126"/>
                      <a:pt x="87" y="126"/>
                      <a:pt x="87" y="127"/>
                    </a:cubicBezTo>
                    <a:cubicBezTo>
                      <a:pt x="86" y="127"/>
                      <a:pt x="85" y="128"/>
                      <a:pt x="84" y="128"/>
                    </a:cubicBezTo>
                    <a:cubicBezTo>
                      <a:pt x="83" y="127"/>
                      <a:pt x="83" y="126"/>
                      <a:pt x="81" y="126"/>
                    </a:cubicBezTo>
                    <a:cubicBezTo>
                      <a:pt x="78" y="126"/>
                      <a:pt x="76" y="129"/>
                      <a:pt x="76" y="132"/>
                    </a:cubicBezTo>
                    <a:cubicBezTo>
                      <a:pt x="76" y="132"/>
                      <a:pt x="76" y="137"/>
                      <a:pt x="76" y="137"/>
                    </a:cubicBezTo>
                    <a:cubicBezTo>
                      <a:pt x="76" y="139"/>
                      <a:pt x="78" y="140"/>
                      <a:pt x="78" y="141"/>
                    </a:cubicBezTo>
                    <a:cubicBezTo>
                      <a:pt x="79" y="141"/>
                      <a:pt x="80" y="144"/>
                      <a:pt x="82" y="144"/>
                    </a:cubicBezTo>
                    <a:cubicBezTo>
                      <a:pt x="82" y="145"/>
                      <a:pt x="81" y="145"/>
                      <a:pt x="83" y="145"/>
                    </a:cubicBezTo>
                    <a:cubicBezTo>
                      <a:pt x="83" y="145"/>
                      <a:pt x="84" y="145"/>
                      <a:pt x="84" y="144"/>
                    </a:cubicBezTo>
                    <a:cubicBezTo>
                      <a:pt x="83" y="143"/>
                      <a:pt x="84" y="142"/>
                      <a:pt x="85" y="141"/>
                    </a:cubicBezTo>
                    <a:cubicBezTo>
                      <a:pt x="85" y="143"/>
                      <a:pt x="87" y="141"/>
                      <a:pt x="87" y="141"/>
                    </a:cubicBezTo>
                    <a:cubicBezTo>
                      <a:pt x="87" y="141"/>
                      <a:pt x="89" y="140"/>
                      <a:pt x="89" y="140"/>
                    </a:cubicBezTo>
                    <a:cubicBezTo>
                      <a:pt x="89" y="138"/>
                      <a:pt x="91" y="140"/>
                      <a:pt x="90" y="141"/>
                    </a:cubicBezTo>
                    <a:cubicBezTo>
                      <a:pt x="89" y="141"/>
                      <a:pt x="89" y="142"/>
                      <a:pt x="88" y="142"/>
                    </a:cubicBezTo>
                    <a:cubicBezTo>
                      <a:pt x="88" y="144"/>
                      <a:pt x="87" y="145"/>
                      <a:pt x="87" y="146"/>
                    </a:cubicBezTo>
                    <a:cubicBezTo>
                      <a:pt x="87" y="147"/>
                      <a:pt x="88" y="147"/>
                      <a:pt x="88" y="149"/>
                    </a:cubicBezTo>
                    <a:cubicBezTo>
                      <a:pt x="89" y="149"/>
                      <a:pt x="91" y="149"/>
                      <a:pt x="92" y="149"/>
                    </a:cubicBezTo>
                    <a:cubicBezTo>
                      <a:pt x="92" y="148"/>
                      <a:pt x="92" y="148"/>
                      <a:pt x="92" y="148"/>
                    </a:cubicBezTo>
                    <a:cubicBezTo>
                      <a:pt x="94" y="148"/>
                      <a:pt x="92" y="152"/>
                      <a:pt x="94" y="152"/>
                    </a:cubicBezTo>
                    <a:cubicBezTo>
                      <a:pt x="94" y="154"/>
                      <a:pt x="94" y="155"/>
                      <a:pt x="94" y="156"/>
                    </a:cubicBezTo>
                    <a:cubicBezTo>
                      <a:pt x="95" y="157"/>
                      <a:pt x="96" y="158"/>
                      <a:pt x="96" y="159"/>
                    </a:cubicBezTo>
                    <a:cubicBezTo>
                      <a:pt x="97" y="159"/>
                      <a:pt x="100" y="159"/>
                      <a:pt x="100" y="158"/>
                    </a:cubicBezTo>
                    <a:cubicBezTo>
                      <a:pt x="101" y="158"/>
                      <a:pt x="102" y="159"/>
                      <a:pt x="101" y="160"/>
                    </a:cubicBezTo>
                    <a:cubicBezTo>
                      <a:pt x="105" y="160"/>
                      <a:pt x="103" y="157"/>
                      <a:pt x="104" y="157"/>
                    </a:cubicBezTo>
                    <a:cubicBezTo>
                      <a:pt x="105" y="156"/>
                      <a:pt x="105" y="156"/>
                      <a:pt x="105" y="156"/>
                    </a:cubicBezTo>
                    <a:cubicBezTo>
                      <a:pt x="106" y="157"/>
                      <a:pt x="107" y="155"/>
                      <a:pt x="107" y="155"/>
                    </a:cubicBezTo>
                    <a:cubicBezTo>
                      <a:pt x="107" y="155"/>
                      <a:pt x="108" y="154"/>
                      <a:pt x="108" y="154"/>
                    </a:cubicBezTo>
                    <a:cubicBezTo>
                      <a:pt x="109" y="155"/>
                      <a:pt x="109" y="155"/>
                      <a:pt x="109" y="155"/>
                    </a:cubicBezTo>
                    <a:cubicBezTo>
                      <a:pt x="110" y="155"/>
                      <a:pt x="111" y="154"/>
                      <a:pt x="112" y="154"/>
                    </a:cubicBezTo>
                    <a:cubicBezTo>
                      <a:pt x="113" y="154"/>
                      <a:pt x="113" y="157"/>
                      <a:pt x="115" y="157"/>
                    </a:cubicBezTo>
                    <a:cubicBezTo>
                      <a:pt x="117" y="157"/>
                      <a:pt x="119" y="158"/>
                      <a:pt x="120" y="157"/>
                    </a:cubicBezTo>
                    <a:cubicBezTo>
                      <a:pt x="120" y="157"/>
                      <a:pt x="121" y="157"/>
                      <a:pt x="121" y="158"/>
                    </a:cubicBezTo>
                    <a:cubicBezTo>
                      <a:pt x="122" y="158"/>
                      <a:pt x="122" y="158"/>
                      <a:pt x="122" y="158"/>
                    </a:cubicBezTo>
                    <a:cubicBezTo>
                      <a:pt x="122" y="159"/>
                      <a:pt x="122" y="159"/>
                      <a:pt x="122" y="159"/>
                    </a:cubicBezTo>
                    <a:cubicBezTo>
                      <a:pt x="123" y="159"/>
                      <a:pt x="123" y="159"/>
                      <a:pt x="124" y="160"/>
                    </a:cubicBezTo>
                    <a:cubicBezTo>
                      <a:pt x="124" y="161"/>
                      <a:pt x="125" y="161"/>
                      <a:pt x="125" y="161"/>
                    </a:cubicBezTo>
                    <a:cubicBezTo>
                      <a:pt x="126" y="162"/>
                      <a:pt x="125" y="162"/>
                      <a:pt x="127" y="163"/>
                    </a:cubicBezTo>
                    <a:cubicBezTo>
                      <a:pt x="128" y="163"/>
                      <a:pt x="129" y="164"/>
                      <a:pt x="130" y="164"/>
                    </a:cubicBezTo>
                    <a:cubicBezTo>
                      <a:pt x="130" y="162"/>
                      <a:pt x="131" y="164"/>
                      <a:pt x="132" y="164"/>
                    </a:cubicBezTo>
                    <a:cubicBezTo>
                      <a:pt x="132" y="164"/>
                      <a:pt x="132" y="164"/>
                      <a:pt x="133" y="165"/>
                    </a:cubicBezTo>
                    <a:cubicBezTo>
                      <a:pt x="134" y="166"/>
                      <a:pt x="133" y="166"/>
                      <a:pt x="134" y="167"/>
                    </a:cubicBezTo>
                    <a:cubicBezTo>
                      <a:pt x="135" y="168"/>
                      <a:pt x="135" y="170"/>
                      <a:pt x="135" y="171"/>
                    </a:cubicBezTo>
                    <a:cubicBezTo>
                      <a:pt x="135" y="171"/>
                      <a:pt x="135" y="173"/>
                      <a:pt x="135" y="174"/>
                    </a:cubicBezTo>
                    <a:cubicBezTo>
                      <a:pt x="134" y="174"/>
                      <a:pt x="137" y="175"/>
                      <a:pt x="137" y="173"/>
                    </a:cubicBezTo>
                    <a:cubicBezTo>
                      <a:pt x="138" y="173"/>
                      <a:pt x="139" y="175"/>
                      <a:pt x="140" y="175"/>
                    </a:cubicBezTo>
                    <a:cubicBezTo>
                      <a:pt x="139" y="176"/>
                      <a:pt x="141" y="177"/>
                      <a:pt x="141" y="175"/>
                    </a:cubicBezTo>
                    <a:cubicBezTo>
                      <a:pt x="143" y="175"/>
                      <a:pt x="143" y="178"/>
                      <a:pt x="142" y="179"/>
                    </a:cubicBezTo>
                    <a:cubicBezTo>
                      <a:pt x="144" y="179"/>
                      <a:pt x="144" y="178"/>
                      <a:pt x="146" y="178"/>
                    </a:cubicBezTo>
                    <a:cubicBezTo>
                      <a:pt x="147" y="178"/>
                      <a:pt x="147" y="178"/>
                      <a:pt x="148" y="177"/>
                    </a:cubicBezTo>
                    <a:cubicBezTo>
                      <a:pt x="150" y="178"/>
                      <a:pt x="151" y="179"/>
                      <a:pt x="152" y="180"/>
                    </a:cubicBezTo>
                    <a:cubicBezTo>
                      <a:pt x="155" y="182"/>
                      <a:pt x="155" y="188"/>
                      <a:pt x="152" y="190"/>
                    </a:cubicBezTo>
                    <a:cubicBezTo>
                      <a:pt x="152" y="190"/>
                      <a:pt x="150" y="193"/>
                      <a:pt x="150" y="193"/>
                    </a:cubicBezTo>
                    <a:cubicBezTo>
                      <a:pt x="150" y="193"/>
                      <a:pt x="150" y="197"/>
                      <a:pt x="149" y="197"/>
                    </a:cubicBezTo>
                    <a:cubicBezTo>
                      <a:pt x="149" y="198"/>
                      <a:pt x="149" y="202"/>
                      <a:pt x="148" y="202"/>
                    </a:cubicBezTo>
                    <a:cubicBezTo>
                      <a:pt x="148" y="204"/>
                      <a:pt x="147" y="205"/>
                      <a:pt x="146" y="207"/>
                    </a:cubicBezTo>
                    <a:cubicBezTo>
                      <a:pt x="145" y="207"/>
                      <a:pt x="142" y="209"/>
                      <a:pt x="142" y="210"/>
                    </a:cubicBezTo>
                    <a:cubicBezTo>
                      <a:pt x="141" y="210"/>
                      <a:pt x="140" y="211"/>
                      <a:pt x="139" y="211"/>
                    </a:cubicBezTo>
                    <a:cubicBezTo>
                      <a:pt x="139" y="211"/>
                      <a:pt x="137" y="213"/>
                      <a:pt x="138" y="213"/>
                    </a:cubicBezTo>
                    <a:cubicBezTo>
                      <a:pt x="137" y="214"/>
                      <a:pt x="138" y="217"/>
                      <a:pt x="137" y="218"/>
                    </a:cubicBezTo>
                    <a:cubicBezTo>
                      <a:pt x="136" y="219"/>
                      <a:pt x="136" y="219"/>
                      <a:pt x="136" y="219"/>
                    </a:cubicBezTo>
                    <a:cubicBezTo>
                      <a:pt x="135" y="219"/>
                      <a:pt x="136" y="220"/>
                      <a:pt x="134" y="220"/>
                    </a:cubicBezTo>
                    <a:cubicBezTo>
                      <a:pt x="133" y="220"/>
                      <a:pt x="131" y="222"/>
                      <a:pt x="131" y="223"/>
                    </a:cubicBezTo>
                    <a:cubicBezTo>
                      <a:pt x="131" y="225"/>
                      <a:pt x="131" y="226"/>
                      <a:pt x="130" y="227"/>
                    </a:cubicBezTo>
                    <a:cubicBezTo>
                      <a:pt x="130" y="227"/>
                      <a:pt x="127" y="227"/>
                      <a:pt x="127" y="229"/>
                    </a:cubicBezTo>
                    <a:cubicBezTo>
                      <a:pt x="127" y="229"/>
                      <a:pt x="127" y="231"/>
                      <a:pt x="127" y="232"/>
                    </a:cubicBezTo>
                    <a:cubicBezTo>
                      <a:pt x="126" y="232"/>
                      <a:pt x="125" y="232"/>
                      <a:pt x="124" y="233"/>
                    </a:cubicBezTo>
                    <a:cubicBezTo>
                      <a:pt x="122" y="233"/>
                      <a:pt x="122" y="233"/>
                      <a:pt x="121" y="234"/>
                    </a:cubicBezTo>
                    <a:cubicBezTo>
                      <a:pt x="121" y="235"/>
                      <a:pt x="120" y="236"/>
                      <a:pt x="120" y="236"/>
                    </a:cubicBezTo>
                    <a:cubicBezTo>
                      <a:pt x="120" y="238"/>
                      <a:pt x="119" y="236"/>
                      <a:pt x="117" y="237"/>
                    </a:cubicBezTo>
                    <a:cubicBezTo>
                      <a:pt x="118" y="237"/>
                      <a:pt x="118" y="239"/>
                      <a:pt x="118" y="239"/>
                    </a:cubicBezTo>
                    <a:cubicBezTo>
                      <a:pt x="118" y="240"/>
                      <a:pt x="117" y="241"/>
                      <a:pt x="116" y="242"/>
                    </a:cubicBezTo>
                    <a:cubicBezTo>
                      <a:pt x="116" y="242"/>
                      <a:pt x="115" y="243"/>
                      <a:pt x="115" y="243"/>
                    </a:cubicBezTo>
                    <a:cubicBezTo>
                      <a:pt x="115" y="245"/>
                      <a:pt x="114" y="246"/>
                      <a:pt x="114" y="247"/>
                    </a:cubicBezTo>
                    <a:cubicBezTo>
                      <a:pt x="115" y="247"/>
                      <a:pt x="114" y="247"/>
                      <a:pt x="114" y="248"/>
                    </a:cubicBezTo>
                    <a:cubicBezTo>
                      <a:pt x="115" y="247"/>
                      <a:pt x="115" y="247"/>
                      <a:pt x="115" y="247"/>
                    </a:cubicBezTo>
                    <a:cubicBezTo>
                      <a:pt x="115" y="246"/>
                      <a:pt x="117" y="247"/>
                      <a:pt x="116" y="247"/>
                    </a:cubicBezTo>
                    <a:cubicBezTo>
                      <a:pt x="115" y="249"/>
                      <a:pt x="114" y="249"/>
                      <a:pt x="114" y="250"/>
                    </a:cubicBezTo>
                    <a:cubicBezTo>
                      <a:pt x="112" y="250"/>
                      <a:pt x="111" y="254"/>
                      <a:pt x="112" y="254"/>
                    </a:cubicBezTo>
                    <a:cubicBezTo>
                      <a:pt x="112" y="254"/>
                      <a:pt x="113" y="255"/>
                      <a:pt x="113" y="255"/>
                    </a:cubicBezTo>
                    <a:cubicBezTo>
                      <a:pt x="110" y="254"/>
                      <a:pt x="107" y="253"/>
                      <a:pt x="104" y="252"/>
                    </a:cubicBezTo>
                    <a:cubicBezTo>
                      <a:pt x="104" y="249"/>
                      <a:pt x="104" y="240"/>
                      <a:pt x="105" y="240"/>
                    </a:cubicBezTo>
                    <a:cubicBezTo>
                      <a:pt x="105" y="239"/>
                      <a:pt x="106" y="237"/>
                      <a:pt x="106" y="237"/>
                    </a:cubicBezTo>
                    <a:cubicBezTo>
                      <a:pt x="106" y="235"/>
                      <a:pt x="106" y="234"/>
                      <a:pt x="106" y="232"/>
                    </a:cubicBezTo>
                    <a:cubicBezTo>
                      <a:pt x="105" y="231"/>
                      <a:pt x="107" y="229"/>
                      <a:pt x="107" y="227"/>
                    </a:cubicBezTo>
                    <a:cubicBezTo>
                      <a:pt x="109" y="226"/>
                      <a:pt x="108" y="215"/>
                      <a:pt x="109" y="215"/>
                    </a:cubicBezTo>
                    <a:cubicBezTo>
                      <a:pt x="109" y="210"/>
                      <a:pt x="111" y="207"/>
                      <a:pt x="110" y="201"/>
                    </a:cubicBezTo>
                    <a:cubicBezTo>
                      <a:pt x="110" y="201"/>
                      <a:pt x="107" y="198"/>
                      <a:pt x="107" y="198"/>
                    </a:cubicBezTo>
                    <a:cubicBezTo>
                      <a:pt x="105" y="198"/>
                      <a:pt x="103" y="194"/>
                      <a:pt x="103" y="192"/>
                    </a:cubicBezTo>
                    <a:cubicBezTo>
                      <a:pt x="102" y="191"/>
                      <a:pt x="102" y="190"/>
                      <a:pt x="102" y="189"/>
                    </a:cubicBezTo>
                    <a:cubicBezTo>
                      <a:pt x="102" y="189"/>
                      <a:pt x="98" y="182"/>
                      <a:pt x="98" y="182"/>
                    </a:cubicBezTo>
                    <a:cubicBezTo>
                      <a:pt x="95" y="181"/>
                      <a:pt x="98" y="179"/>
                      <a:pt x="98" y="177"/>
                    </a:cubicBezTo>
                    <a:cubicBezTo>
                      <a:pt x="96" y="176"/>
                      <a:pt x="98" y="170"/>
                      <a:pt x="99" y="170"/>
                    </a:cubicBezTo>
                    <a:cubicBezTo>
                      <a:pt x="99" y="170"/>
                      <a:pt x="99" y="169"/>
                      <a:pt x="100" y="169"/>
                    </a:cubicBezTo>
                    <a:cubicBezTo>
                      <a:pt x="101" y="171"/>
                      <a:pt x="103" y="168"/>
                      <a:pt x="101" y="168"/>
                    </a:cubicBezTo>
                    <a:cubicBezTo>
                      <a:pt x="101" y="167"/>
                      <a:pt x="101" y="164"/>
                      <a:pt x="101" y="163"/>
                    </a:cubicBezTo>
                    <a:cubicBezTo>
                      <a:pt x="101" y="161"/>
                      <a:pt x="99" y="158"/>
                      <a:pt x="98" y="162"/>
                    </a:cubicBezTo>
                    <a:cubicBezTo>
                      <a:pt x="97" y="161"/>
                      <a:pt x="93" y="161"/>
                      <a:pt x="93" y="159"/>
                    </a:cubicBezTo>
                    <a:cubicBezTo>
                      <a:pt x="93" y="158"/>
                      <a:pt x="91" y="155"/>
                      <a:pt x="90" y="155"/>
                    </a:cubicBezTo>
                    <a:cubicBezTo>
                      <a:pt x="91" y="153"/>
                      <a:pt x="86" y="150"/>
                      <a:pt x="84" y="150"/>
                    </a:cubicBezTo>
                    <a:cubicBezTo>
                      <a:pt x="84" y="150"/>
                      <a:pt x="84" y="150"/>
                      <a:pt x="83" y="150"/>
                    </a:cubicBezTo>
                    <a:cubicBezTo>
                      <a:pt x="82" y="150"/>
                      <a:pt x="81" y="147"/>
                      <a:pt x="79" y="147"/>
                    </a:cubicBezTo>
                    <a:cubicBezTo>
                      <a:pt x="77" y="147"/>
                      <a:pt x="75" y="146"/>
                      <a:pt x="73" y="146"/>
                    </a:cubicBezTo>
                    <a:cubicBezTo>
                      <a:pt x="72" y="145"/>
                      <a:pt x="69" y="145"/>
                      <a:pt x="68" y="144"/>
                    </a:cubicBezTo>
                    <a:cubicBezTo>
                      <a:pt x="67" y="144"/>
                      <a:pt x="66" y="141"/>
                      <a:pt x="66" y="139"/>
                    </a:cubicBezTo>
                    <a:cubicBezTo>
                      <a:pt x="66" y="138"/>
                      <a:pt x="65" y="133"/>
                      <a:pt x="63" y="133"/>
                    </a:cubicBezTo>
                    <a:cubicBezTo>
                      <a:pt x="63" y="132"/>
                      <a:pt x="60" y="130"/>
                      <a:pt x="59" y="130"/>
                    </a:cubicBezTo>
                    <a:cubicBezTo>
                      <a:pt x="59" y="130"/>
                      <a:pt x="58" y="127"/>
                      <a:pt x="58" y="127"/>
                    </a:cubicBezTo>
                    <a:cubicBezTo>
                      <a:pt x="58" y="126"/>
                      <a:pt x="55" y="123"/>
                      <a:pt x="55" y="124"/>
                    </a:cubicBezTo>
                    <a:cubicBezTo>
                      <a:pt x="54" y="125"/>
                      <a:pt x="57" y="127"/>
                      <a:pt x="57" y="128"/>
                    </a:cubicBezTo>
                    <a:cubicBezTo>
                      <a:pt x="57" y="128"/>
                      <a:pt x="59" y="132"/>
                      <a:pt x="60" y="132"/>
                    </a:cubicBezTo>
                    <a:cubicBezTo>
                      <a:pt x="64" y="140"/>
                      <a:pt x="56" y="135"/>
                      <a:pt x="56" y="132"/>
                    </a:cubicBezTo>
                    <a:cubicBezTo>
                      <a:pt x="56" y="131"/>
                      <a:pt x="54" y="127"/>
                      <a:pt x="54" y="126"/>
                    </a:cubicBezTo>
                    <a:cubicBezTo>
                      <a:pt x="53" y="126"/>
                      <a:pt x="52" y="122"/>
                      <a:pt x="52" y="122"/>
                    </a:cubicBezTo>
                    <a:cubicBezTo>
                      <a:pt x="52" y="120"/>
                      <a:pt x="51" y="119"/>
                      <a:pt x="48" y="119"/>
                    </a:cubicBezTo>
                    <a:cubicBezTo>
                      <a:pt x="48" y="119"/>
                      <a:pt x="46" y="116"/>
                      <a:pt x="46" y="116"/>
                    </a:cubicBezTo>
                    <a:cubicBezTo>
                      <a:pt x="46" y="115"/>
                      <a:pt x="44" y="112"/>
                      <a:pt x="43" y="112"/>
                    </a:cubicBezTo>
                    <a:cubicBezTo>
                      <a:pt x="43" y="110"/>
                      <a:pt x="42" y="107"/>
                      <a:pt x="43" y="105"/>
                    </a:cubicBezTo>
                    <a:cubicBezTo>
                      <a:pt x="43" y="102"/>
                      <a:pt x="43" y="97"/>
                      <a:pt x="39" y="94"/>
                    </a:cubicBezTo>
                    <a:cubicBezTo>
                      <a:pt x="46" y="81"/>
                      <a:pt x="55" y="69"/>
                      <a:pt x="65" y="59"/>
                    </a:cubicBezTo>
                    <a:close/>
                    <a:moveTo>
                      <a:pt x="122" y="100"/>
                    </a:moveTo>
                    <a:cubicBezTo>
                      <a:pt x="122" y="101"/>
                      <a:pt x="122" y="102"/>
                      <a:pt x="121" y="102"/>
                    </a:cubicBezTo>
                    <a:cubicBezTo>
                      <a:pt x="121" y="101"/>
                      <a:pt x="121" y="101"/>
                      <a:pt x="122" y="100"/>
                    </a:cubicBezTo>
                    <a:close/>
                    <a:moveTo>
                      <a:pt x="116" y="144"/>
                    </a:moveTo>
                    <a:cubicBezTo>
                      <a:pt x="116" y="144"/>
                      <a:pt x="115" y="145"/>
                      <a:pt x="115" y="144"/>
                    </a:cubicBezTo>
                    <a:cubicBezTo>
                      <a:pt x="116" y="144"/>
                      <a:pt x="116" y="144"/>
                      <a:pt x="116" y="144"/>
                    </a:cubicBezTo>
                    <a:close/>
                    <a:moveTo>
                      <a:pt x="108" y="144"/>
                    </a:moveTo>
                    <a:cubicBezTo>
                      <a:pt x="108" y="145"/>
                      <a:pt x="105" y="145"/>
                      <a:pt x="105" y="144"/>
                    </a:cubicBezTo>
                    <a:cubicBezTo>
                      <a:pt x="106" y="144"/>
                      <a:pt x="107" y="144"/>
                      <a:pt x="108" y="144"/>
                    </a:cubicBezTo>
                    <a:cubicBezTo>
                      <a:pt x="108" y="143"/>
                      <a:pt x="107" y="143"/>
                      <a:pt x="107" y="142"/>
                    </a:cubicBezTo>
                    <a:cubicBezTo>
                      <a:pt x="108" y="142"/>
                      <a:pt x="109" y="143"/>
                      <a:pt x="111" y="143"/>
                    </a:cubicBezTo>
                    <a:cubicBezTo>
                      <a:pt x="111" y="142"/>
                      <a:pt x="110" y="143"/>
                      <a:pt x="111" y="142"/>
                    </a:cubicBezTo>
                    <a:cubicBezTo>
                      <a:pt x="111" y="142"/>
                      <a:pt x="113" y="144"/>
                      <a:pt x="113" y="144"/>
                    </a:cubicBezTo>
                    <a:cubicBezTo>
                      <a:pt x="111" y="144"/>
                      <a:pt x="110" y="144"/>
                      <a:pt x="108" y="144"/>
                    </a:cubicBezTo>
                    <a:close/>
                    <a:moveTo>
                      <a:pt x="110" y="153"/>
                    </a:moveTo>
                    <a:cubicBezTo>
                      <a:pt x="110" y="153"/>
                      <a:pt x="110" y="153"/>
                      <a:pt x="109" y="153"/>
                    </a:cubicBezTo>
                    <a:cubicBezTo>
                      <a:pt x="109" y="153"/>
                      <a:pt x="109" y="153"/>
                      <a:pt x="109" y="153"/>
                    </a:cubicBezTo>
                    <a:cubicBezTo>
                      <a:pt x="109" y="153"/>
                      <a:pt x="110" y="153"/>
                      <a:pt x="110" y="153"/>
                    </a:cubicBezTo>
                    <a:close/>
                    <a:moveTo>
                      <a:pt x="100" y="140"/>
                    </a:moveTo>
                    <a:cubicBezTo>
                      <a:pt x="99" y="140"/>
                      <a:pt x="97" y="139"/>
                      <a:pt x="97" y="138"/>
                    </a:cubicBezTo>
                    <a:cubicBezTo>
                      <a:pt x="97" y="138"/>
                      <a:pt x="98" y="138"/>
                      <a:pt x="99" y="137"/>
                    </a:cubicBezTo>
                    <a:cubicBezTo>
                      <a:pt x="101" y="137"/>
                      <a:pt x="102" y="139"/>
                      <a:pt x="104" y="139"/>
                    </a:cubicBezTo>
                    <a:cubicBezTo>
                      <a:pt x="104" y="140"/>
                      <a:pt x="106" y="141"/>
                      <a:pt x="104" y="141"/>
                    </a:cubicBezTo>
                    <a:cubicBezTo>
                      <a:pt x="102" y="142"/>
                      <a:pt x="101" y="141"/>
                      <a:pt x="100" y="140"/>
                    </a:cubicBezTo>
                    <a:close/>
                    <a:moveTo>
                      <a:pt x="103" y="145"/>
                    </a:moveTo>
                    <a:cubicBezTo>
                      <a:pt x="102" y="145"/>
                      <a:pt x="102" y="145"/>
                      <a:pt x="102" y="145"/>
                    </a:cubicBezTo>
                    <a:cubicBezTo>
                      <a:pt x="102" y="144"/>
                      <a:pt x="103" y="143"/>
                      <a:pt x="103" y="145"/>
                    </a:cubicBezTo>
                    <a:close/>
                    <a:moveTo>
                      <a:pt x="101" y="145"/>
                    </a:moveTo>
                    <a:cubicBezTo>
                      <a:pt x="101" y="145"/>
                      <a:pt x="100" y="145"/>
                      <a:pt x="100" y="144"/>
                    </a:cubicBezTo>
                    <a:cubicBezTo>
                      <a:pt x="101" y="144"/>
                      <a:pt x="101" y="144"/>
                      <a:pt x="101" y="145"/>
                    </a:cubicBezTo>
                    <a:close/>
                    <a:moveTo>
                      <a:pt x="95" y="138"/>
                    </a:moveTo>
                    <a:cubicBezTo>
                      <a:pt x="95" y="139"/>
                      <a:pt x="92" y="139"/>
                      <a:pt x="93" y="137"/>
                    </a:cubicBezTo>
                    <a:cubicBezTo>
                      <a:pt x="93" y="137"/>
                      <a:pt x="93" y="137"/>
                      <a:pt x="93" y="137"/>
                    </a:cubicBezTo>
                    <a:cubicBezTo>
                      <a:pt x="94" y="138"/>
                      <a:pt x="94" y="138"/>
                      <a:pt x="95" y="138"/>
                    </a:cubicBezTo>
                    <a:close/>
                  </a:path>
                </a:pathLst>
              </a:custGeom>
              <a:solidFill>
                <a:sysClr val="windowText" lastClr="000000"/>
              </a:solidFill>
              <a:ln w="9525">
                <a:solidFill>
                  <a:schemeClr val="bg1"/>
                </a:solidFill>
                <a:miter lim="800000"/>
              </a:ln>
              <a:effectLst/>
            </p:spPr>
            <p:txBody>
              <a:bodyPr/>
              <a:lstStyle/>
              <a:p>
                <a:pPr defTabSz="914400" eaLnBrk="1" fontAlgn="auto" hangingPunct="1">
                  <a:spcBef>
                    <a:spcPts val="0"/>
                  </a:spcBef>
                  <a:spcAft>
                    <a:spcPts val="0"/>
                  </a:spcAft>
                </a:pPr>
                <a:endParaRPr lang="zh-CN" altLang="en-US" kern="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52" name="矩形 51"/>
          <p:cNvSpPr/>
          <p:nvPr/>
        </p:nvSpPr>
        <p:spPr>
          <a:xfrm>
            <a:off x="3629754" y="5478597"/>
            <a:ext cx="4894290" cy="461665"/>
          </a:xfrm>
          <a:prstGeom prst="rect">
            <a:avLst/>
          </a:prstGeom>
        </p:spPr>
        <p:txBody>
          <a:bodyPr wrap="none">
            <a:spAutoFit/>
          </a:bodyPr>
          <a:lstStyle/>
          <a:p>
            <a:pPr algn="ctr" eaLnBrk="1" fontAlgn="auto" hangingPunct="1">
              <a:spcBef>
                <a:spcPts val="0"/>
              </a:spcBef>
              <a:spcAft>
                <a:spcPts val="0"/>
              </a:spcAft>
              <a:defRPr/>
            </a:pP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汇报人：</a:t>
            </a:r>
            <a:r>
              <a:rPr lang="en-US" altLang="zh-CN"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xiazaii    </a:t>
            </a: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时间：</a:t>
            </a:r>
            <a:r>
              <a:rPr lang="en-US" altLang="zh-CN"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XX</a:t>
            </a: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年</a:t>
            </a:r>
            <a:r>
              <a:rPr lang="en-US" altLang="zh-CN"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XX</a:t>
            </a:r>
            <a:r>
              <a:rPr lang="zh-CN" altLang="en-US" sz="240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rPr>
              <a:t>月</a:t>
            </a:r>
            <a:endParaRPr lang="zh-CN" altLang="en-US" sz="2400" dirty="0">
              <a:solidFill>
                <a:schemeClr val="bg1"/>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 name="椭圆 1"/>
          <p:cNvSpPr/>
          <p:nvPr/>
        </p:nvSpPr>
        <p:spPr bwMode="auto">
          <a:xfrm>
            <a:off x="4823814" y="1754571"/>
            <a:ext cx="1683590" cy="1655469"/>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250" fill="hold"/>
                                        <p:tgtEl>
                                          <p:spTgt spid="41"/>
                                        </p:tgtEl>
                                        <p:attrNameLst>
                                          <p:attrName>ppt_w</p:attrName>
                                        </p:attrNameLst>
                                      </p:cBhvr>
                                      <p:tavLst>
                                        <p:tav tm="0">
                                          <p:val>
                                            <p:strVal val="(6*min(max(#ppt_w*#ppt_h,.3),1)-7.4)/-.7*#ppt_w"/>
                                          </p:val>
                                        </p:tav>
                                        <p:tav tm="100000">
                                          <p:val>
                                            <p:strVal val="#ppt_w"/>
                                          </p:val>
                                        </p:tav>
                                      </p:tavLst>
                                    </p:anim>
                                    <p:anim calcmode="lin" valueType="num">
                                      <p:cBhvr>
                                        <p:cTn id="8" dur="1250" fill="hold"/>
                                        <p:tgtEl>
                                          <p:spTgt spid="41"/>
                                        </p:tgtEl>
                                        <p:attrNameLst>
                                          <p:attrName>ppt_h</p:attrName>
                                        </p:attrNameLst>
                                      </p:cBhvr>
                                      <p:tavLst>
                                        <p:tav tm="0">
                                          <p:val>
                                            <p:strVal val="(6*min(max(#ppt_w*#ppt_h,.3),1)-7.4)/-.7*#ppt_h"/>
                                          </p:val>
                                        </p:tav>
                                        <p:tav tm="100000">
                                          <p:val>
                                            <p:strVal val="#ppt_h"/>
                                          </p:val>
                                        </p:tav>
                                      </p:tavLst>
                                    </p:anim>
                                    <p:anim calcmode="lin" valueType="num">
                                      <p:cBhvr>
                                        <p:cTn id="9" dur="1250" fill="hold"/>
                                        <p:tgtEl>
                                          <p:spTgt spid="41"/>
                                        </p:tgtEl>
                                        <p:attrNameLst>
                                          <p:attrName>ppt_x</p:attrName>
                                        </p:attrNameLst>
                                      </p:cBhvr>
                                      <p:tavLst>
                                        <p:tav tm="0">
                                          <p:val>
                                            <p:fltVal val="0.5"/>
                                          </p:val>
                                        </p:tav>
                                        <p:tav tm="100000">
                                          <p:val>
                                            <p:strVal val="#ppt_x"/>
                                          </p:val>
                                        </p:tav>
                                      </p:tavLst>
                                    </p:anim>
                                    <p:anim calcmode="lin" valueType="num">
                                      <p:cBhvr>
                                        <p:cTn id="10" dur="1250" fill="hold"/>
                                        <p:tgtEl>
                                          <p:spTgt spid="4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0"/>
                            </p:stCondLst>
                            <p:childTnLst>
                              <p:par>
                                <p:cTn id="12" presetID="12" presetClass="entr" presetSubtype="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
                                        <p:tgtEl>
                                          <p:spTgt spid="37"/>
                                        </p:tgtEl>
                                        <p:attrNameLst>
                                          <p:attrName>ppt_x</p:attrName>
                                        </p:attrNameLst>
                                      </p:cBhvr>
                                      <p:tavLst>
                                        <p:tav tm="0">
                                          <p:val>
                                            <p:strVal val="#ppt_x+#ppt_w*1.125000"/>
                                          </p:val>
                                        </p:tav>
                                        <p:tav tm="100000">
                                          <p:val>
                                            <p:strVal val="#ppt_x"/>
                                          </p:val>
                                        </p:tav>
                                      </p:tavLst>
                                    </p:anim>
                                    <p:animEffect transition="in" filter="wipe(left)">
                                      <p:cBhvr>
                                        <p:cTn id="15" dur="500"/>
                                        <p:tgtEl>
                                          <p:spTgt spid="37"/>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p:tgtEl>
                                          <p:spTgt spid="38"/>
                                        </p:tgtEl>
                                        <p:attrNameLst>
                                          <p:attrName>ppt_x</p:attrName>
                                        </p:attrNameLst>
                                      </p:cBhvr>
                                      <p:tavLst>
                                        <p:tav tm="0">
                                          <p:val>
                                            <p:strVal val="#ppt_x-#ppt_w*1.125000"/>
                                          </p:val>
                                        </p:tav>
                                        <p:tav tm="100000">
                                          <p:val>
                                            <p:strVal val="#ppt_x"/>
                                          </p:val>
                                        </p:tav>
                                      </p:tavLst>
                                    </p:anim>
                                    <p:animEffect transition="in" filter="wipe(right)">
                                      <p:cBhvr>
                                        <p:cTn id="19" dur="500"/>
                                        <p:tgtEl>
                                          <p:spTgt spid="3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childTnLst>
                          </p:cTn>
                        </p:par>
                        <p:par>
                          <p:cTn id="28" fill="hold">
                            <p:stCondLst>
                              <p:cond delay="2500"/>
                            </p:stCondLst>
                            <p:childTnLst>
                              <p:par>
                                <p:cTn id="29" presetID="1" presetClass="mediacall" presetSubtype="0" fill="hold" nodeType="afterEffect">
                                  <p:stCondLst>
                                    <p:cond delay="0"/>
                                  </p:stCondLst>
                                  <p:childTnLst>
                                    <p:cmd type="call" cmd="playFrom(0.0)">
                                      <p:cBhvr>
                                        <p:cTn id="30" dur="1" fill="hold"/>
                                        <p:tgtEl>
                                          <p:spTgt spid="31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hold" display="0">
                  <p:stCondLst>
                    <p:cond delay="indefinite"/>
                  </p:stCondLst>
                  <p:endCondLst>
                    <p:cond evt="onStopAudio" delay="0">
                      <p:tgtEl>
                        <p:sldTgt/>
                      </p:tgtEl>
                    </p:cond>
                  </p:endCondLst>
                </p:cTn>
                <p:tgtEl>
                  <p:spTgt spid="3103"/>
                </p:tgtEl>
              </p:cMediaNode>
            </p:audio>
          </p:childTnLst>
        </p:cTn>
      </p:par>
    </p:tnLst>
    <p:bldLst>
      <p:bldP spid="37"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4E7D94D1-3A45-4512-8C7E-76D3EC3B76EA}" type="slidenum">
              <a:rPr lang="zh-CN" altLang="en-US">
                <a:latin typeface="华文细黑" panose="02010600040101010101" pitchFamily="2" charset="-122"/>
                <a:ea typeface="华文细黑" panose="02010600040101010101" pitchFamily="2" charset="-122"/>
                <a:sym typeface="华文细黑" panose="02010600040101010101" pitchFamily="2" charset="-122"/>
              </a:rPr>
              <a:t>10</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2" name="TextBox 18"/>
          <p:cNvSpPr>
            <a:spLocks noChangeArrowheads="1"/>
          </p:cNvSpPr>
          <p:nvPr/>
        </p:nvSpPr>
        <p:spPr bwMode="auto">
          <a:xfrm>
            <a:off x="4608514" y="2981327"/>
            <a:ext cx="2974975"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rPr>
              <a:t>PART  02</a:t>
            </a:r>
            <a:endParaRPr lang="zh-CN" altLang="en-US"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3" name="文本框 8"/>
          <p:cNvSpPr>
            <a:spLocks noChangeArrowheads="1"/>
          </p:cNvSpPr>
          <p:nvPr/>
        </p:nvSpPr>
        <p:spPr bwMode="auto">
          <a:xfrm>
            <a:off x="4189415" y="3387728"/>
            <a:ext cx="3813175"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企业文化</a:t>
            </a:r>
          </a:p>
        </p:txBody>
      </p:sp>
      <p:sp>
        <p:nvSpPr>
          <p:cNvPr id="20484" name="直接连接符 4"/>
          <p:cNvSpPr>
            <a:spLocks noChangeShapeType="1"/>
          </p:cNvSpPr>
          <p:nvPr/>
        </p:nvSpPr>
        <p:spPr bwMode="auto">
          <a:xfrm>
            <a:off x="4786313" y="4391025"/>
            <a:ext cx="2620963" cy="0"/>
          </a:xfrm>
          <a:prstGeom prst="line">
            <a:avLst/>
          </a:prstGeom>
          <a:noFill/>
          <a:ln w="19050">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5" name="Freeform 168"/>
          <p:cNvSpPr>
            <a:spLocks noChangeAspect="1" noEditPoints="1" noChangeArrowheads="1"/>
          </p:cNvSpPr>
          <p:nvPr/>
        </p:nvSpPr>
        <p:spPr bwMode="auto">
          <a:xfrm>
            <a:off x="5400678" y="1549401"/>
            <a:ext cx="1414463" cy="1289051"/>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6" name="矩形 51"/>
          <p:cNvSpPr>
            <a:spLocks noChangeArrowheads="1"/>
          </p:cNvSpPr>
          <p:nvPr/>
        </p:nvSpPr>
        <p:spPr bwMode="auto">
          <a:xfrm>
            <a:off x="4416425" y="4430714"/>
            <a:ext cx="3382964" cy="44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US" altLang="zh-CN" sz="230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Corporate Culture</a:t>
            </a:r>
            <a:endParaRPr lang="zh-CN" altLang="en-US" sz="230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5"/>
                                        </p:tgtEl>
                                        <p:attrNameLst>
                                          <p:attrName>style.visibility</p:attrName>
                                        </p:attrNameLst>
                                      </p:cBhvr>
                                      <p:to>
                                        <p:strVal val="visible"/>
                                      </p:to>
                                    </p:set>
                                    <p:animEffect>
                                      <p:cBhvr>
                                        <p:cTn id="7" dur="500"/>
                                        <p:tgtEl>
                                          <p:spTgt spid="20485"/>
                                        </p:tgtEl>
                                      </p:cBhvr>
                                    </p:animEffect>
                                  </p:childTnLst>
                                </p:cTn>
                              </p:par>
                              <p:par>
                                <p:cTn id="8" presetID="26" presetClass="emph" presetSubtype="0" fill="hold" grpId="1" nodeType="withEffect">
                                  <p:stCondLst>
                                    <p:cond delay="250"/>
                                  </p:stCondLst>
                                  <p:childTnLst>
                                    <p:animEffect>
                                      <p:cBhvr>
                                        <p:cTn id="9" dur="500" tmFilter="0, 0; .2, .5; .8, .5; 1, 0"/>
                                        <p:tgtEl>
                                          <p:spTgt spid="20485"/>
                                        </p:tgtEl>
                                      </p:cBhvr>
                                    </p:animEffect>
                                    <p:animScale>
                                      <p:cBhvr>
                                        <p:cTn id="10" dur="250" autoRev="1" fill="hold"/>
                                        <p:tgtEl>
                                          <p:spTgt spid="20485"/>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482"/>
                                        </p:tgtEl>
                                        <p:attrNameLst>
                                          <p:attrName>style.visibility</p:attrName>
                                        </p:attrNameLst>
                                      </p:cBhvr>
                                      <p:to>
                                        <p:strVal val="visible"/>
                                      </p:to>
                                    </p:set>
                                    <p:animEffect>
                                      <p:cBhvr>
                                        <p:cTn id="14" dur="500"/>
                                        <p:tgtEl>
                                          <p:spTgt spid="20482"/>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20484"/>
                                        </p:tgtEl>
                                        <p:attrNameLst>
                                          <p:attrName>style.visibility</p:attrName>
                                        </p:attrNameLst>
                                      </p:cBhvr>
                                      <p:to>
                                        <p:strVal val="visible"/>
                                      </p:to>
                                    </p:set>
                                    <p:animEffect>
                                      <p:cBhvr>
                                        <p:cTn id="18" dur="500"/>
                                        <p:tgtEl>
                                          <p:spTgt spid="20484"/>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0483"/>
                                        </p:tgtEl>
                                        <p:attrNameLst>
                                          <p:attrName>style.visibility</p:attrName>
                                        </p:attrNameLst>
                                      </p:cBhvr>
                                      <p:to>
                                        <p:strVal val="visible"/>
                                      </p:to>
                                    </p:set>
                                    <p:anim calcmode="lin" valueType="num">
                                      <p:cBhvr>
                                        <p:cTn id="22" dur="500"/>
                                        <p:tgtEl>
                                          <p:spTgt spid="20483"/>
                                        </p:tgtEl>
                                        <p:attrNameLst>
                                          <p:attrName>ppt_y</p:attrName>
                                        </p:attrNameLst>
                                      </p:cBhvr>
                                      <p:tavLst>
                                        <p:tav tm="0">
                                          <p:val>
                                            <p:strVal val="#ppt_y+#ppt_h*1.125000"/>
                                          </p:val>
                                        </p:tav>
                                        <p:tav tm="100000">
                                          <p:val>
                                            <p:strVal val="#ppt_y"/>
                                          </p:val>
                                        </p:tav>
                                      </p:tavLst>
                                    </p:anim>
                                    <p:animEffect>
                                      <p:cBhvr>
                                        <p:cTn id="23" dur="500"/>
                                        <p:tgtEl>
                                          <p:spTgt spid="20483"/>
                                        </p:tgtEl>
                                      </p:cBhvr>
                                    </p:animEffect>
                                  </p:childTnLst>
                                </p:cTn>
                              </p:par>
                              <p:par>
                                <p:cTn id="24" presetID="12" presetClass="entr" presetSubtype="1" fill="hold" grpId="0" nodeType="withEffect">
                                  <p:stCondLst>
                                    <p:cond delay="50"/>
                                  </p:stCondLst>
                                  <p:childTnLst>
                                    <p:set>
                                      <p:cBhvr>
                                        <p:cTn id="25" dur="1" fill="hold">
                                          <p:stCondLst>
                                            <p:cond delay="0"/>
                                          </p:stCondLst>
                                        </p:cTn>
                                        <p:tgtEl>
                                          <p:spTgt spid="20486"/>
                                        </p:tgtEl>
                                        <p:attrNameLst>
                                          <p:attrName>style.visibility</p:attrName>
                                        </p:attrNameLst>
                                      </p:cBhvr>
                                      <p:to>
                                        <p:strVal val="visible"/>
                                      </p:to>
                                    </p:set>
                                    <p:anim calcmode="lin" valueType="num">
                                      <p:cBhvr>
                                        <p:cTn id="26" dur="500"/>
                                        <p:tgtEl>
                                          <p:spTgt spid="20486"/>
                                        </p:tgtEl>
                                        <p:attrNameLst>
                                          <p:attrName>ppt_y</p:attrName>
                                        </p:attrNameLst>
                                      </p:cBhvr>
                                      <p:tavLst>
                                        <p:tav tm="0">
                                          <p:val>
                                            <p:strVal val="#ppt_y-#ppt_h*1.125000"/>
                                          </p:val>
                                        </p:tav>
                                        <p:tav tm="100000">
                                          <p:val>
                                            <p:strVal val="#ppt_y"/>
                                          </p:val>
                                        </p:tav>
                                      </p:tavLst>
                                    </p:anim>
                                    <p:animEffect>
                                      <p:cBhvr>
                                        <p:cTn id="2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p:bldP spid="20483" grpId="0" bldLvl="0" autoUpdateAnimBg="0"/>
      <p:bldP spid="20484" grpId="0" animBg="1"/>
      <p:bldP spid="20485" grpId="0" animBg="1"/>
      <p:bldP spid="20485" grpId="1" animBg="1"/>
      <p:bldP spid="20486"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37" name="矩形 36"/>
          <p:cNvSpPr/>
          <p:nvPr/>
        </p:nvSpPr>
        <p:spPr>
          <a:xfrm>
            <a:off x="2880034" y="2791964"/>
            <a:ext cx="6912768" cy="3096344"/>
          </a:xfrm>
          <a:prstGeom prst="rect">
            <a:avLst/>
          </a:prstGeom>
          <a:solidFill>
            <a:sysClr val="window" lastClr="FFFFFF">
              <a:alpha val="4000"/>
            </a:sysClr>
          </a:solidFill>
          <a:ln w="3175" cap="flat" cmpd="sng" algn="ctr">
            <a:solidFill>
              <a:sysClr val="window" lastClr="FFFFFF"/>
            </a:solidFill>
            <a:prstDash val="solid"/>
            <a:miter lim="800000"/>
          </a:ln>
          <a:effectLst>
            <a:innerShdw blurRad="114300">
              <a:prstClr val="black"/>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38" name="组合 37"/>
          <p:cNvGrpSpPr/>
          <p:nvPr/>
        </p:nvGrpSpPr>
        <p:grpSpPr>
          <a:xfrm>
            <a:off x="2228120" y="1768515"/>
            <a:ext cx="2038241" cy="528472"/>
            <a:chOff x="1769309" y="2262425"/>
            <a:chExt cx="1722616" cy="602283"/>
          </a:xfrm>
        </p:grpSpPr>
        <p:grpSp>
          <p:nvGrpSpPr>
            <p:cNvPr id="39" name="组合 38"/>
            <p:cNvGrpSpPr/>
            <p:nvPr/>
          </p:nvGrpSpPr>
          <p:grpSpPr>
            <a:xfrm>
              <a:off x="1769309" y="2355726"/>
              <a:ext cx="1722616" cy="508982"/>
              <a:chOff x="1769309" y="2355726"/>
              <a:chExt cx="1944216" cy="574458"/>
            </a:xfrm>
          </p:grpSpPr>
          <p:sp>
            <p:nvSpPr>
              <p:cNvPr id="41" name="矩形 40"/>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42" name="直接连接符 41"/>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43" name="直接连接符 42"/>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44" name="直接连接符 43"/>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45" name="直接连接符 44"/>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46" name="直接连接符 45"/>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40" name="矩形 39"/>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竞争优势</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47" name="组合 46"/>
          <p:cNvGrpSpPr/>
          <p:nvPr/>
        </p:nvGrpSpPr>
        <p:grpSpPr>
          <a:xfrm>
            <a:off x="4761574" y="2873051"/>
            <a:ext cx="4688085" cy="881833"/>
            <a:chOff x="1813679" y="2117011"/>
            <a:chExt cx="4688085" cy="881833"/>
          </a:xfrm>
        </p:grpSpPr>
        <p:sp>
          <p:nvSpPr>
            <p:cNvPr id="48" name="TextBox 25"/>
            <p:cNvSpPr txBox="1"/>
            <p:nvPr/>
          </p:nvSpPr>
          <p:spPr>
            <a:xfrm>
              <a:off x="1865434" y="2117011"/>
              <a:ext cx="1043303"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优势一</a:t>
              </a:r>
            </a:p>
          </p:txBody>
        </p:sp>
        <p:sp>
          <p:nvSpPr>
            <p:cNvPr id="49" name="TextBox 26"/>
            <p:cNvSpPr txBox="1"/>
            <p:nvPr/>
          </p:nvSpPr>
          <p:spPr>
            <a:xfrm>
              <a:off x="1813679" y="2382200"/>
              <a:ext cx="468808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p>
          </p:txBody>
        </p:sp>
      </p:grpSp>
      <p:grpSp>
        <p:nvGrpSpPr>
          <p:cNvPr id="50" name="组合 49"/>
          <p:cNvGrpSpPr/>
          <p:nvPr/>
        </p:nvGrpSpPr>
        <p:grpSpPr>
          <a:xfrm>
            <a:off x="4316349" y="3027164"/>
            <a:ext cx="432048" cy="461665"/>
            <a:chOff x="563174" y="1679487"/>
            <a:chExt cx="432048" cy="461665"/>
          </a:xfrm>
        </p:grpSpPr>
        <p:sp>
          <p:nvSpPr>
            <p:cNvPr id="51" name="矩形 50"/>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2" name="TextBox 24"/>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1</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3" name="组合 52"/>
          <p:cNvGrpSpPr/>
          <p:nvPr/>
        </p:nvGrpSpPr>
        <p:grpSpPr>
          <a:xfrm>
            <a:off x="4761574" y="3881163"/>
            <a:ext cx="4688085" cy="881833"/>
            <a:chOff x="1813679" y="2117011"/>
            <a:chExt cx="4688085" cy="881833"/>
          </a:xfrm>
        </p:grpSpPr>
        <p:sp>
          <p:nvSpPr>
            <p:cNvPr id="54" name="TextBox 32"/>
            <p:cNvSpPr txBox="1"/>
            <p:nvPr/>
          </p:nvSpPr>
          <p:spPr>
            <a:xfrm>
              <a:off x="1865434" y="2117011"/>
              <a:ext cx="1043303"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优势二</a:t>
              </a:r>
            </a:p>
          </p:txBody>
        </p:sp>
        <p:sp>
          <p:nvSpPr>
            <p:cNvPr id="55" name="TextBox 33"/>
            <p:cNvSpPr txBox="1"/>
            <p:nvPr/>
          </p:nvSpPr>
          <p:spPr>
            <a:xfrm>
              <a:off x="1813679" y="2382200"/>
              <a:ext cx="468808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p>
          </p:txBody>
        </p:sp>
      </p:grpSp>
      <p:grpSp>
        <p:nvGrpSpPr>
          <p:cNvPr id="56" name="组合 55"/>
          <p:cNvGrpSpPr/>
          <p:nvPr/>
        </p:nvGrpSpPr>
        <p:grpSpPr>
          <a:xfrm>
            <a:off x="4316349" y="3995565"/>
            <a:ext cx="432048" cy="461665"/>
            <a:chOff x="563174" y="1679487"/>
            <a:chExt cx="432048" cy="461665"/>
          </a:xfrm>
        </p:grpSpPr>
        <p:sp>
          <p:nvSpPr>
            <p:cNvPr id="57" name="矩形 56"/>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8" name="TextBox 31"/>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9" name="组合 58"/>
          <p:cNvGrpSpPr/>
          <p:nvPr/>
        </p:nvGrpSpPr>
        <p:grpSpPr>
          <a:xfrm>
            <a:off x="4761574" y="4854300"/>
            <a:ext cx="4688085" cy="881833"/>
            <a:chOff x="1813679" y="2117011"/>
            <a:chExt cx="4688085" cy="881833"/>
          </a:xfrm>
        </p:grpSpPr>
        <p:sp>
          <p:nvSpPr>
            <p:cNvPr id="60" name="TextBox 39"/>
            <p:cNvSpPr txBox="1"/>
            <p:nvPr/>
          </p:nvSpPr>
          <p:spPr>
            <a:xfrm>
              <a:off x="1865434" y="2117011"/>
              <a:ext cx="1043303"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优势三</a:t>
              </a:r>
            </a:p>
          </p:txBody>
        </p:sp>
        <p:sp>
          <p:nvSpPr>
            <p:cNvPr id="61" name="TextBox 40"/>
            <p:cNvSpPr txBox="1"/>
            <p:nvPr/>
          </p:nvSpPr>
          <p:spPr>
            <a:xfrm>
              <a:off x="1813679" y="2382200"/>
              <a:ext cx="468808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a:t>
              </a:r>
            </a:p>
          </p:txBody>
        </p:sp>
      </p:grpSp>
      <p:grpSp>
        <p:nvGrpSpPr>
          <p:cNvPr id="62" name="组合 61"/>
          <p:cNvGrpSpPr/>
          <p:nvPr/>
        </p:nvGrpSpPr>
        <p:grpSpPr>
          <a:xfrm>
            <a:off x="4316349" y="5003677"/>
            <a:ext cx="432048" cy="461665"/>
            <a:chOff x="563174" y="1679487"/>
            <a:chExt cx="432048" cy="461665"/>
          </a:xfrm>
        </p:grpSpPr>
        <p:sp>
          <p:nvSpPr>
            <p:cNvPr id="63" name="矩形 62"/>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4" name="TextBox 38"/>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76" y="2046478"/>
            <a:ext cx="2981325" cy="468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ppt_x"/>
                                          </p:val>
                                        </p:tav>
                                        <p:tav tm="100000">
                                          <p:val>
                                            <p:strVal val="#ppt_x"/>
                                          </p:val>
                                        </p:tav>
                                      </p:tavLst>
                                    </p:anim>
                                    <p:anim calcmode="lin" valueType="num">
                                      <p:cBhvr additive="base">
                                        <p:cTn id="3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randombar(horizontal)">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randombar(horizontal)">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additive="base">
                                        <p:cTn id="58" dur="500" fill="hold"/>
                                        <p:tgtEl>
                                          <p:spTgt spid="65"/>
                                        </p:tgtEl>
                                        <p:attrNameLst>
                                          <p:attrName>ppt_x</p:attrName>
                                        </p:attrNameLst>
                                      </p:cBhvr>
                                      <p:tavLst>
                                        <p:tav tm="0">
                                          <p:val>
                                            <p:strVal val="0-#ppt_w/2"/>
                                          </p:val>
                                        </p:tav>
                                        <p:tav tm="100000">
                                          <p:val>
                                            <p:strVal val="#ppt_x"/>
                                          </p:val>
                                        </p:tav>
                                      </p:tavLst>
                                    </p:anim>
                                    <p:anim calcmode="lin" valueType="num">
                                      <p:cBhvr additive="base">
                                        <p:cTn id="59"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28" name="组合 27"/>
          <p:cNvGrpSpPr/>
          <p:nvPr/>
        </p:nvGrpSpPr>
        <p:grpSpPr>
          <a:xfrm>
            <a:off x="2245538" y="1951396"/>
            <a:ext cx="2038241" cy="528472"/>
            <a:chOff x="1769309" y="2262425"/>
            <a:chExt cx="1722616" cy="602283"/>
          </a:xfrm>
        </p:grpSpPr>
        <p:grpSp>
          <p:nvGrpSpPr>
            <p:cNvPr id="29" name="组合 28"/>
            <p:cNvGrpSpPr/>
            <p:nvPr/>
          </p:nvGrpSpPr>
          <p:grpSpPr>
            <a:xfrm>
              <a:off x="1769309" y="2355726"/>
              <a:ext cx="1722616" cy="508982"/>
              <a:chOff x="1769309" y="2355726"/>
              <a:chExt cx="1944216" cy="574458"/>
            </a:xfrm>
          </p:grpSpPr>
          <p:sp>
            <p:nvSpPr>
              <p:cNvPr id="31" name="矩形 30"/>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32" name="直接连接符 31"/>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33" name="直接连接符 32"/>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34" name="直接连接符 33"/>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35" name="直接连接符 34"/>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36" name="直接连接符 35"/>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30" name="矩形 29"/>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发展计划</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282" b="31001"/>
          <a:stretch>
            <a:fillRect/>
          </a:stretch>
        </p:blipFill>
        <p:spPr bwMode="auto">
          <a:xfrm>
            <a:off x="2906594" y="3646522"/>
            <a:ext cx="6864350" cy="168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108"/>
          <p:cNvSpPr txBox="1"/>
          <p:nvPr/>
        </p:nvSpPr>
        <p:spPr>
          <a:xfrm>
            <a:off x="3685695" y="4486800"/>
            <a:ext cx="1008112"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计划一</a:t>
            </a:r>
          </a:p>
        </p:txBody>
      </p:sp>
      <p:sp>
        <p:nvSpPr>
          <p:cNvPr id="39" name="TextBox 110"/>
          <p:cNvSpPr txBox="1"/>
          <p:nvPr/>
        </p:nvSpPr>
        <p:spPr>
          <a:xfrm>
            <a:off x="6061959" y="4054752"/>
            <a:ext cx="1008112"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计划二</a:t>
            </a:r>
          </a:p>
        </p:txBody>
      </p:sp>
      <p:sp>
        <p:nvSpPr>
          <p:cNvPr id="40" name="TextBox 111"/>
          <p:cNvSpPr txBox="1"/>
          <p:nvPr/>
        </p:nvSpPr>
        <p:spPr>
          <a:xfrm>
            <a:off x="8438223" y="3478688"/>
            <a:ext cx="1008112"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计划三</a:t>
            </a:r>
          </a:p>
        </p:txBody>
      </p:sp>
      <p:sp>
        <p:nvSpPr>
          <p:cNvPr id="41" name="TextBox 112"/>
          <p:cNvSpPr txBox="1"/>
          <p:nvPr/>
        </p:nvSpPr>
        <p:spPr>
          <a:xfrm>
            <a:off x="3019817" y="4882225"/>
            <a:ext cx="2034030" cy="1246495"/>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2" name="TextBox 113"/>
          <p:cNvSpPr txBox="1"/>
          <p:nvPr/>
        </p:nvSpPr>
        <p:spPr>
          <a:xfrm>
            <a:off x="5321754" y="4427818"/>
            <a:ext cx="2034030" cy="1246495"/>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3" name="TextBox 114"/>
          <p:cNvSpPr txBox="1"/>
          <p:nvPr/>
        </p:nvSpPr>
        <p:spPr>
          <a:xfrm>
            <a:off x="7730607" y="3851754"/>
            <a:ext cx="2034030" cy="1246495"/>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4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4" name="TextBox 21"/>
          <p:cNvSpPr txBox="1"/>
          <p:nvPr/>
        </p:nvSpPr>
        <p:spPr>
          <a:xfrm>
            <a:off x="2205751" y="2551879"/>
            <a:ext cx="4792315"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点击此处添加文本此处添加文本点击此处添加文本点击此处添加文本此处添加文本点击此处添加文本</a:t>
            </a: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8912" y="4000703"/>
            <a:ext cx="854224" cy="854224"/>
          </a:xfrm>
          <a:prstGeom prst="rect">
            <a:avLst/>
          </a:prstGeom>
        </p:spPr>
      </p:pic>
      <p:pic>
        <p:nvPicPr>
          <p:cNvPr id="46" name="图片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754" y="3573591"/>
            <a:ext cx="854224" cy="854224"/>
          </a:xfrm>
          <a:prstGeom prst="rect">
            <a:avLst/>
          </a:prstGeom>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135" y="2993796"/>
            <a:ext cx="854224" cy="854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randombar(horizontal)">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125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ppt_x"/>
                                          </p:val>
                                        </p:tav>
                                        <p:tav tm="100000">
                                          <p:val>
                                            <p:strVal val="#ppt_x"/>
                                          </p:val>
                                        </p:tav>
                                      </p:tavLst>
                                    </p:anim>
                                    <p:anim calcmode="lin" valueType="num">
                                      <p:cBhvr additive="base">
                                        <p:cTn id="36"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randombar(horizontal)">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ppt_x"/>
                                          </p:val>
                                        </p:tav>
                                        <p:tav tm="100000">
                                          <p:val>
                                            <p:strVal val="#ppt_x"/>
                                          </p:val>
                                        </p:tav>
                                      </p:tavLst>
                                    </p:anim>
                                    <p:anim calcmode="lin" valueType="num">
                                      <p:cBhvr additive="base">
                                        <p:cTn id="53"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randombar(horizontal)">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randombar(horizontal)">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214" name="组合 213"/>
          <p:cNvGrpSpPr/>
          <p:nvPr/>
        </p:nvGrpSpPr>
        <p:grpSpPr>
          <a:xfrm>
            <a:off x="5355045" y="2347546"/>
            <a:ext cx="3615213" cy="2971004"/>
            <a:chOff x="1197960" y="1763811"/>
            <a:chExt cx="5256213" cy="4319588"/>
          </a:xfrm>
          <a:solidFill>
            <a:sysClr val="window" lastClr="FFFFFF">
              <a:alpha val="45000"/>
            </a:sysClr>
          </a:solidFill>
        </p:grpSpPr>
        <p:sp>
          <p:nvSpPr>
            <p:cNvPr id="215" name="Freeform 4"/>
            <p:cNvSpPr/>
            <p:nvPr/>
          </p:nvSpPr>
          <p:spPr bwMode="auto">
            <a:xfrm>
              <a:off x="5263548" y="1763811"/>
              <a:ext cx="1190625" cy="1057275"/>
            </a:xfrm>
            <a:custGeom>
              <a:avLst/>
              <a:gdLst>
                <a:gd name="T0" fmla="*/ 332 w 1088"/>
                <a:gd name="T1" fmla="*/ 807 h 988"/>
                <a:gd name="T2" fmla="*/ 394 w 1088"/>
                <a:gd name="T3" fmla="*/ 879 h 988"/>
                <a:gd name="T4" fmla="*/ 441 w 1088"/>
                <a:gd name="T5" fmla="*/ 869 h 988"/>
                <a:gd name="T6" fmla="*/ 502 w 1088"/>
                <a:gd name="T7" fmla="*/ 874 h 988"/>
                <a:gd name="T8" fmla="*/ 567 w 1088"/>
                <a:gd name="T9" fmla="*/ 859 h 988"/>
                <a:gd name="T10" fmla="*/ 614 w 1088"/>
                <a:gd name="T11" fmla="*/ 915 h 988"/>
                <a:gd name="T12" fmla="*/ 651 w 1088"/>
                <a:gd name="T13" fmla="*/ 929 h 988"/>
                <a:gd name="T14" fmla="*/ 695 w 1088"/>
                <a:gd name="T15" fmla="*/ 957 h 988"/>
                <a:gd name="T16" fmla="*/ 707 w 1088"/>
                <a:gd name="T17" fmla="*/ 903 h 988"/>
                <a:gd name="T18" fmla="*/ 754 w 1088"/>
                <a:gd name="T19" fmla="*/ 959 h 988"/>
                <a:gd name="T20" fmla="*/ 797 w 1088"/>
                <a:gd name="T21" fmla="*/ 984 h 988"/>
                <a:gd name="T22" fmla="*/ 843 w 1088"/>
                <a:gd name="T23" fmla="*/ 927 h 988"/>
                <a:gd name="T24" fmla="*/ 873 w 1088"/>
                <a:gd name="T25" fmla="*/ 922 h 988"/>
                <a:gd name="T26" fmla="*/ 922 w 1088"/>
                <a:gd name="T27" fmla="*/ 957 h 988"/>
                <a:gd name="T28" fmla="*/ 964 w 1088"/>
                <a:gd name="T29" fmla="*/ 959 h 988"/>
                <a:gd name="T30" fmla="*/ 950 w 1088"/>
                <a:gd name="T31" fmla="*/ 881 h 988"/>
                <a:gd name="T32" fmla="*/ 929 w 1088"/>
                <a:gd name="T33" fmla="*/ 786 h 988"/>
                <a:gd name="T34" fmla="*/ 1035 w 1088"/>
                <a:gd name="T35" fmla="*/ 744 h 988"/>
                <a:gd name="T36" fmla="*/ 1045 w 1088"/>
                <a:gd name="T37" fmla="*/ 697 h 988"/>
                <a:gd name="T38" fmla="*/ 1058 w 1088"/>
                <a:gd name="T39" fmla="*/ 651 h 988"/>
                <a:gd name="T40" fmla="*/ 1063 w 1088"/>
                <a:gd name="T41" fmla="*/ 468 h 988"/>
                <a:gd name="T42" fmla="*/ 1059 w 1088"/>
                <a:gd name="T43" fmla="*/ 388 h 988"/>
                <a:gd name="T44" fmla="*/ 1053 w 1088"/>
                <a:gd name="T45" fmla="*/ 352 h 988"/>
                <a:gd name="T46" fmla="*/ 983 w 1088"/>
                <a:gd name="T47" fmla="*/ 406 h 988"/>
                <a:gd name="T48" fmla="*/ 909 w 1088"/>
                <a:gd name="T49" fmla="*/ 473 h 988"/>
                <a:gd name="T50" fmla="*/ 777 w 1088"/>
                <a:gd name="T51" fmla="*/ 473 h 988"/>
                <a:gd name="T52" fmla="*/ 761 w 1088"/>
                <a:gd name="T53" fmla="*/ 422 h 988"/>
                <a:gd name="T54" fmla="*/ 715 w 1088"/>
                <a:gd name="T55" fmla="*/ 388 h 988"/>
                <a:gd name="T56" fmla="*/ 629 w 1088"/>
                <a:gd name="T57" fmla="*/ 366 h 988"/>
                <a:gd name="T58" fmla="*/ 559 w 1088"/>
                <a:gd name="T59" fmla="*/ 358 h 988"/>
                <a:gd name="T60" fmla="*/ 497 w 1088"/>
                <a:gd name="T61" fmla="*/ 314 h 988"/>
                <a:gd name="T62" fmla="*/ 467 w 1088"/>
                <a:gd name="T63" fmla="*/ 263 h 988"/>
                <a:gd name="T64" fmla="*/ 424 w 1088"/>
                <a:gd name="T65" fmla="*/ 208 h 988"/>
                <a:gd name="T66" fmla="*/ 370 w 1088"/>
                <a:gd name="T67" fmla="*/ 122 h 988"/>
                <a:gd name="T68" fmla="*/ 313 w 1088"/>
                <a:gd name="T69" fmla="*/ 35 h 988"/>
                <a:gd name="T70" fmla="*/ 221 w 1088"/>
                <a:gd name="T71" fmla="*/ 21 h 988"/>
                <a:gd name="T72" fmla="*/ 118 w 1088"/>
                <a:gd name="T73" fmla="*/ 0 h 988"/>
                <a:gd name="T74" fmla="*/ 4 w 1088"/>
                <a:gd name="T75" fmla="*/ 49 h 988"/>
                <a:gd name="T76" fmla="*/ 0 w 1088"/>
                <a:gd name="T77" fmla="*/ 139 h 988"/>
                <a:gd name="T78" fmla="*/ 50 w 1088"/>
                <a:gd name="T79" fmla="*/ 173 h 988"/>
                <a:gd name="T80" fmla="*/ 110 w 1088"/>
                <a:gd name="T81" fmla="*/ 161 h 988"/>
                <a:gd name="T82" fmla="*/ 123 w 1088"/>
                <a:gd name="T83" fmla="*/ 223 h 988"/>
                <a:gd name="T84" fmla="*/ 197 w 1088"/>
                <a:gd name="T85" fmla="*/ 257 h 988"/>
                <a:gd name="T86" fmla="*/ 242 w 1088"/>
                <a:gd name="T87" fmla="*/ 238 h 988"/>
                <a:gd name="T88" fmla="*/ 370 w 1088"/>
                <a:gd name="T89" fmla="*/ 245 h 988"/>
                <a:gd name="T90" fmla="*/ 350 w 1088"/>
                <a:gd name="T91" fmla="*/ 417 h 988"/>
                <a:gd name="T92" fmla="*/ 332 w 1088"/>
                <a:gd name="T93" fmla="*/ 471 h 988"/>
                <a:gd name="T94" fmla="*/ 325 w 1088"/>
                <a:gd name="T95" fmla="*/ 582 h 988"/>
                <a:gd name="T96" fmla="*/ 295 w 1088"/>
                <a:gd name="T97" fmla="*/ 558 h 988"/>
                <a:gd name="T98" fmla="*/ 229 w 1088"/>
                <a:gd name="T99" fmla="*/ 659 h 988"/>
                <a:gd name="T100" fmla="*/ 202 w 1088"/>
                <a:gd name="T101" fmla="*/ 708 h 988"/>
                <a:gd name="T102" fmla="*/ 295 w 1088"/>
                <a:gd name="T103" fmla="*/ 742 h 988"/>
                <a:gd name="T104" fmla="*/ 295 w 1088"/>
                <a:gd name="T105" fmla="*/ 762 h 988"/>
                <a:gd name="T106" fmla="*/ 262 w 1088"/>
                <a:gd name="T107" fmla="*/ 80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6" name="Freeform 5"/>
            <p:cNvSpPr/>
            <p:nvPr/>
          </p:nvSpPr>
          <p:spPr bwMode="auto">
            <a:xfrm>
              <a:off x="3374423" y="1816199"/>
              <a:ext cx="2314575" cy="2038350"/>
            </a:xfrm>
            <a:custGeom>
              <a:avLst/>
              <a:gdLst>
                <a:gd name="T0" fmla="*/ 690 w 2117"/>
                <a:gd name="T1" fmla="*/ 1843 h 1903"/>
                <a:gd name="T2" fmla="*/ 782 w 2117"/>
                <a:gd name="T3" fmla="*/ 1683 h 1903"/>
                <a:gd name="T4" fmla="*/ 849 w 2117"/>
                <a:gd name="T5" fmla="*/ 1833 h 1903"/>
                <a:gd name="T6" fmla="*/ 932 w 2117"/>
                <a:gd name="T7" fmla="*/ 1866 h 1903"/>
                <a:gd name="T8" fmla="*/ 1039 w 2117"/>
                <a:gd name="T9" fmla="*/ 1706 h 1903"/>
                <a:gd name="T10" fmla="*/ 1151 w 2117"/>
                <a:gd name="T11" fmla="*/ 1652 h 1903"/>
                <a:gd name="T12" fmla="*/ 1279 w 2117"/>
                <a:gd name="T13" fmla="*/ 1550 h 1903"/>
                <a:gd name="T14" fmla="*/ 1356 w 2117"/>
                <a:gd name="T15" fmla="*/ 1448 h 1903"/>
                <a:gd name="T16" fmla="*/ 1430 w 2117"/>
                <a:gd name="T17" fmla="*/ 1334 h 1903"/>
                <a:gd name="T18" fmla="*/ 1505 w 2117"/>
                <a:gd name="T19" fmla="*/ 1339 h 1903"/>
                <a:gd name="T20" fmla="*/ 1591 w 2117"/>
                <a:gd name="T21" fmla="*/ 1312 h 1903"/>
                <a:gd name="T22" fmla="*/ 1700 w 2117"/>
                <a:gd name="T23" fmla="*/ 1303 h 1903"/>
                <a:gd name="T24" fmla="*/ 1803 w 2117"/>
                <a:gd name="T25" fmla="*/ 1342 h 1903"/>
                <a:gd name="T26" fmla="*/ 1859 w 2117"/>
                <a:gd name="T27" fmla="*/ 1300 h 1903"/>
                <a:gd name="T28" fmla="*/ 1967 w 2117"/>
                <a:gd name="T29" fmla="*/ 1198 h 1903"/>
                <a:gd name="T30" fmla="*/ 2060 w 2117"/>
                <a:gd name="T31" fmla="*/ 1146 h 1903"/>
                <a:gd name="T32" fmla="*/ 2085 w 2117"/>
                <a:gd name="T33" fmla="*/ 1060 h 1903"/>
                <a:gd name="T34" fmla="*/ 1971 w 2117"/>
                <a:gd name="T35" fmla="*/ 996 h 1903"/>
                <a:gd name="T36" fmla="*/ 1944 w 2117"/>
                <a:gd name="T37" fmla="*/ 870 h 1903"/>
                <a:gd name="T38" fmla="*/ 1979 w 2117"/>
                <a:gd name="T39" fmla="*/ 828 h 1903"/>
                <a:gd name="T40" fmla="*/ 1992 w 2117"/>
                <a:gd name="T41" fmla="*/ 729 h 1903"/>
                <a:gd name="T42" fmla="*/ 1992 w 2117"/>
                <a:gd name="T43" fmla="*/ 704 h 1903"/>
                <a:gd name="T44" fmla="*/ 2017 w 2117"/>
                <a:gd name="T45" fmla="*/ 518 h 1903"/>
                <a:gd name="T46" fmla="*/ 2058 w 2117"/>
                <a:gd name="T47" fmla="*/ 538 h 1903"/>
                <a:gd name="T48" fmla="*/ 2073 w 2117"/>
                <a:gd name="T49" fmla="*/ 297 h 1903"/>
                <a:gd name="T50" fmla="*/ 1939 w 2117"/>
                <a:gd name="T51" fmla="*/ 194 h 1903"/>
                <a:gd name="T52" fmla="*/ 1836 w 2117"/>
                <a:gd name="T53" fmla="*/ 132 h 1903"/>
                <a:gd name="T54" fmla="*/ 1734 w 2117"/>
                <a:gd name="T55" fmla="*/ 98 h 1903"/>
                <a:gd name="T56" fmla="*/ 1715 w 2117"/>
                <a:gd name="T57" fmla="*/ 0 h 1903"/>
                <a:gd name="T58" fmla="*/ 1674 w 2117"/>
                <a:gd name="T59" fmla="*/ 98 h 1903"/>
                <a:gd name="T60" fmla="*/ 1622 w 2117"/>
                <a:gd name="T61" fmla="*/ 358 h 1903"/>
                <a:gd name="T62" fmla="*/ 1485 w 2117"/>
                <a:gd name="T63" fmla="*/ 463 h 1903"/>
                <a:gd name="T64" fmla="*/ 1393 w 2117"/>
                <a:gd name="T65" fmla="*/ 646 h 1903"/>
                <a:gd name="T66" fmla="*/ 1537 w 2117"/>
                <a:gd name="T67" fmla="*/ 679 h 1903"/>
                <a:gd name="T68" fmla="*/ 1739 w 2117"/>
                <a:gd name="T69" fmla="*/ 746 h 1903"/>
                <a:gd name="T70" fmla="*/ 1596 w 2117"/>
                <a:gd name="T71" fmla="*/ 807 h 1903"/>
                <a:gd name="T72" fmla="*/ 1479 w 2117"/>
                <a:gd name="T73" fmla="*/ 884 h 1903"/>
                <a:gd name="T74" fmla="*/ 1326 w 2117"/>
                <a:gd name="T75" fmla="*/ 1023 h 1903"/>
                <a:gd name="T76" fmla="*/ 1143 w 2117"/>
                <a:gd name="T77" fmla="*/ 1051 h 1903"/>
                <a:gd name="T78" fmla="*/ 1104 w 2117"/>
                <a:gd name="T79" fmla="*/ 1226 h 1903"/>
                <a:gd name="T80" fmla="*/ 825 w 2117"/>
                <a:gd name="T81" fmla="*/ 1345 h 1903"/>
                <a:gd name="T82" fmla="*/ 583 w 2117"/>
                <a:gd name="T83" fmla="*/ 1420 h 1903"/>
                <a:gd name="T84" fmla="*/ 212 w 2117"/>
                <a:gd name="T85" fmla="*/ 1332 h 1903"/>
                <a:gd name="T86" fmla="*/ 12 w 2117"/>
                <a:gd name="T87" fmla="*/ 1398 h 1903"/>
                <a:gd name="T88" fmla="*/ 127 w 2117"/>
                <a:gd name="T89" fmla="*/ 1527 h 1903"/>
                <a:gd name="T90" fmla="*/ 240 w 2117"/>
                <a:gd name="T91" fmla="*/ 1576 h 1903"/>
                <a:gd name="T92" fmla="*/ 274 w 2117"/>
                <a:gd name="T93" fmla="*/ 1678 h 1903"/>
                <a:gd name="T94" fmla="*/ 394 w 2117"/>
                <a:gd name="T95" fmla="*/ 1744 h 1903"/>
                <a:gd name="T96" fmla="*/ 566 w 2117"/>
                <a:gd name="T97" fmla="*/ 1729 h 1903"/>
                <a:gd name="T98" fmla="*/ 510 w 2117"/>
                <a:gd name="T99" fmla="*/ 1819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7" name="Freeform 6"/>
            <p:cNvSpPr/>
            <p:nvPr/>
          </p:nvSpPr>
          <p:spPr bwMode="auto">
            <a:xfrm>
              <a:off x="1197960" y="2381349"/>
              <a:ext cx="2101850" cy="1558925"/>
            </a:xfrm>
            <a:custGeom>
              <a:avLst/>
              <a:gdLst>
                <a:gd name="T0" fmla="*/ 1318 w 1922"/>
                <a:gd name="T1" fmla="*/ 50 h 1456"/>
                <a:gd name="T2" fmla="*/ 1377 w 1922"/>
                <a:gd name="T3" fmla="*/ 123 h 1456"/>
                <a:gd name="T4" fmla="*/ 1460 w 1922"/>
                <a:gd name="T5" fmla="*/ 177 h 1456"/>
                <a:gd name="T6" fmla="*/ 1532 w 1922"/>
                <a:gd name="T7" fmla="*/ 319 h 1456"/>
                <a:gd name="T8" fmla="*/ 1492 w 1922"/>
                <a:gd name="T9" fmla="*/ 427 h 1456"/>
                <a:gd name="T10" fmla="*/ 1701 w 1922"/>
                <a:gd name="T11" fmla="*/ 521 h 1456"/>
                <a:gd name="T12" fmla="*/ 1846 w 1922"/>
                <a:gd name="T13" fmla="*/ 627 h 1456"/>
                <a:gd name="T14" fmla="*/ 1921 w 1922"/>
                <a:gd name="T15" fmla="*/ 788 h 1456"/>
                <a:gd name="T16" fmla="*/ 1867 w 1922"/>
                <a:gd name="T17" fmla="*/ 858 h 1456"/>
                <a:gd name="T18" fmla="*/ 1673 w 1922"/>
                <a:gd name="T19" fmla="*/ 965 h 1456"/>
                <a:gd name="T20" fmla="*/ 1645 w 1922"/>
                <a:gd name="T21" fmla="*/ 1133 h 1456"/>
                <a:gd name="T22" fmla="*/ 1370 w 1922"/>
                <a:gd name="T23" fmla="*/ 1215 h 1456"/>
                <a:gd name="T24" fmla="*/ 1419 w 1922"/>
                <a:gd name="T25" fmla="*/ 1367 h 1456"/>
                <a:gd name="T26" fmla="*/ 1389 w 1922"/>
                <a:gd name="T27" fmla="*/ 1416 h 1456"/>
                <a:gd name="T28" fmla="*/ 1349 w 1922"/>
                <a:gd name="T29" fmla="*/ 1455 h 1456"/>
                <a:gd name="T30" fmla="*/ 1240 w 1922"/>
                <a:gd name="T31" fmla="*/ 1427 h 1456"/>
                <a:gd name="T32" fmla="*/ 1053 w 1922"/>
                <a:gd name="T33" fmla="*/ 1401 h 1456"/>
                <a:gd name="T34" fmla="*/ 865 w 1922"/>
                <a:gd name="T35" fmla="*/ 1434 h 1456"/>
                <a:gd name="T36" fmla="*/ 719 w 1922"/>
                <a:gd name="T37" fmla="*/ 1411 h 1456"/>
                <a:gd name="T38" fmla="*/ 553 w 1922"/>
                <a:gd name="T39" fmla="*/ 1425 h 1456"/>
                <a:gd name="T40" fmla="*/ 459 w 1922"/>
                <a:gd name="T41" fmla="*/ 1379 h 1456"/>
                <a:gd name="T42" fmla="*/ 359 w 1922"/>
                <a:gd name="T43" fmla="*/ 1311 h 1456"/>
                <a:gd name="T44" fmla="*/ 146 w 1922"/>
                <a:gd name="T45" fmla="*/ 1272 h 1456"/>
                <a:gd name="T46" fmla="*/ 118 w 1922"/>
                <a:gd name="T47" fmla="*/ 1189 h 1456"/>
                <a:gd name="T48" fmla="*/ 74 w 1922"/>
                <a:gd name="T49" fmla="*/ 1131 h 1456"/>
                <a:gd name="T50" fmla="*/ 41 w 1922"/>
                <a:gd name="T51" fmla="*/ 1074 h 1456"/>
                <a:gd name="T52" fmla="*/ 71 w 1922"/>
                <a:gd name="T53" fmla="*/ 1007 h 1456"/>
                <a:gd name="T54" fmla="*/ 9 w 1922"/>
                <a:gd name="T55" fmla="*/ 926 h 1456"/>
                <a:gd name="T56" fmla="*/ 7 w 1922"/>
                <a:gd name="T57" fmla="*/ 840 h 1456"/>
                <a:gd name="T58" fmla="*/ 44 w 1922"/>
                <a:gd name="T59" fmla="*/ 783 h 1456"/>
                <a:gd name="T60" fmla="*/ 151 w 1922"/>
                <a:gd name="T61" fmla="*/ 746 h 1456"/>
                <a:gd name="T62" fmla="*/ 203 w 1922"/>
                <a:gd name="T63" fmla="*/ 750 h 1456"/>
                <a:gd name="T64" fmla="*/ 267 w 1922"/>
                <a:gd name="T65" fmla="*/ 780 h 1456"/>
                <a:gd name="T66" fmla="*/ 459 w 1922"/>
                <a:gd name="T67" fmla="*/ 713 h 1456"/>
                <a:gd name="T68" fmla="*/ 625 w 1922"/>
                <a:gd name="T69" fmla="*/ 606 h 1456"/>
                <a:gd name="T70" fmla="*/ 676 w 1922"/>
                <a:gd name="T71" fmla="*/ 560 h 1456"/>
                <a:gd name="T72" fmla="*/ 647 w 1922"/>
                <a:gd name="T73" fmla="*/ 380 h 1456"/>
                <a:gd name="T74" fmla="*/ 794 w 1922"/>
                <a:gd name="T75" fmla="*/ 349 h 1456"/>
                <a:gd name="T76" fmla="*/ 857 w 1922"/>
                <a:gd name="T77" fmla="*/ 380 h 1456"/>
                <a:gd name="T78" fmla="*/ 932 w 1922"/>
                <a:gd name="T79" fmla="*/ 183 h 1456"/>
                <a:gd name="T80" fmla="*/ 1048 w 1922"/>
                <a:gd name="T81" fmla="*/ 207 h 1456"/>
                <a:gd name="T82" fmla="*/ 1147 w 1922"/>
                <a:gd name="T83" fmla="*/ 92 h 1456"/>
                <a:gd name="T84" fmla="*/ 1238 w 1922"/>
                <a:gd name="T85" fmla="*/ 41 h 1456"/>
                <a:gd name="T86" fmla="*/ 1310 w 1922"/>
                <a:gd name="T87" fmla="*/ 1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ysClr val="window" lastClr="FFFFFF"/>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8" name="Freeform 7"/>
            <p:cNvSpPr/>
            <p:nvPr/>
          </p:nvSpPr>
          <p:spPr bwMode="auto">
            <a:xfrm>
              <a:off x="5314348" y="2951261"/>
              <a:ext cx="596900" cy="568325"/>
            </a:xfrm>
            <a:custGeom>
              <a:avLst/>
              <a:gdLst>
                <a:gd name="T0" fmla="*/ 453 w 548"/>
                <a:gd name="T1" fmla="*/ 368 h 530"/>
                <a:gd name="T2" fmla="*/ 508 w 548"/>
                <a:gd name="T3" fmla="*/ 281 h 530"/>
                <a:gd name="T4" fmla="*/ 547 w 548"/>
                <a:gd name="T5" fmla="*/ 239 h 530"/>
                <a:gd name="T6" fmla="*/ 542 w 548"/>
                <a:gd name="T7" fmla="*/ 197 h 530"/>
                <a:gd name="T8" fmla="*/ 503 w 548"/>
                <a:gd name="T9" fmla="*/ 153 h 530"/>
                <a:gd name="T10" fmla="*/ 497 w 548"/>
                <a:gd name="T11" fmla="*/ 117 h 530"/>
                <a:gd name="T12" fmla="*/ 429 w 548"/>
                <a:gd name="T13" fmla="*/ 22 h 530"/>
                <a:gd name="T14" fmla="*/ 423 w 548"/>
                <a:gd name="T15" fmla="*/ 32 h 530"/>
                <a:gd name="T16" fmla="*/ 411 w 548"/>
                <a:gd name="T17" fmla="*/ 45 h 530"/>
                <a:gd name="T18" fmla="*/ 382 w 548"/>
                <a:gd name="T19" fmla="*/ 13 h 530"/>
                <a:gd name="T20" fmla="*/ 337 w 548"/>
                <a:gd name="T21" fmla="*/ 0 h 530"/>
                <a:gd name="T22" fmla="*/ 337 w 548"/>
                <a:gd name="T23" fmla="*/ 13 h 530"/>
                <a:gd name="T24" fmla="*/ 337 w 548"/>
                <a:gd name="T25" fmla="*/ 32 h 530"/>
                <a:gd name="T26" fmla="*/ 320 w 548"/>
                <a:gd name="T27" fmla="*/ 47 h 530"/>
                <a:gd name="T28" fmla="*/ 283 w 548"/>
                <a:gd name="T29" fmla="*/ 82 h 530"/>
                <a:gd name="T30" fmla="*/ 246 w 548"/>
                <a:gd name="T31" fmla="*/ 82 h 530"/>
                <a:gd name="T32" fmla="*/ 232 w 548"/>
                <a:gd name="T33" fmla="*/ 107 h 530"/>
                <a:gd name="T34" fmla="*/ 218 w 548"/>
                <a:gd name="T35" fmla="*/ 107 h 530"/>
                <a:gd name="T36" fmla="*/ 191 w 548"/>
                <a:gd name="T37" fmla="*/ 134 h 530"/>
                <a:gd name="T38" fmla="*/ 175 w 548"/>
                <a:gd name="T39" fmla="*/ 134 h 530"/>
                <a:gd name="T40" fmla="*/ 144 w 548"/>
                <a:gd name="T41" fmla="*/ 166 h 530"/>
                <a:gd name="T42" fmla="*/ 125 w 548"/>
                <a:gd name="T43" fmla="*/ 171 h 530"/>
                <a:gd name="T44" fmla="*/ 82 w 548"/>
                <a:gd name="T45" fmla="*/ 235 h 530"/>
                <a:gd name="T46" fmla="*/ 55 w 548"/>
                <a:gd name="T47" fmla="*/ 196 h 530"/>
                <a:gd name="T48" fmla="*/ 26 w 548"/>
                <a:gd name="T49" fmla="*/ 176 h 530"/>
                <a:gd name="T50" fmla="*/ 12 w 548"/>
                <a:gd name="T51" fmla="*/ 190 h 530"/>
                <a:gd name="T52" fmla="*/ 28 w 548"/>
                <a:gd name="T53" fmla="*/ 277 h 530"/>
                <a:gd name="T54" fmla="*/ 14 w 548"/>
                <a:gd name="T55" fmla="*/ 307 h 530"/>
                <a:gd name="T56" fmla="*/ 0 w 548"/>
                <a:gd name="T57" fmla="*/ 350 h 530"/>
                <a:gd name="T58" fmla="*/ 42 w 548"/>
                <a:gd name="T59" fmla="*/ 377 h 530"/>
                <a:gd name="T60" fmla="*/ 62 w 548"/>
                <a:gd name="T61" fmla="*/ 380 h 530"/>
                <a:gd name="T62" fmla="*/ 92 w 548"/>
                <a:gd name="T63" fmla="*/ 421 h 530"/>
                <a:gd name="T64" fmla="*/ 115 w 548"/>
                <a:gd name="T65" fmla="*/ 409 h 530"/>
                <a:gd name="T66" fmla="*/ 149 w 548"/>
                <a:gd name="T67" fmla="*/ 368 h 530"/>
                <a:gd name="T68" fmla="*/ 182 w 548"/>
                <a:gd name="T69" fmla="*/ 308 h 530"/>
                <a:gd name="T70" fmla="*/ 240 w 548"/>
                <a:gd name="T71" fmla="*/ 296 h 530"/>
                <a:gd name="T72" fmla="*/ 276 w 548"/>
                <a:gd name="T73" fmla="*/ 332 h 530"/>
                <a:gd name="T74" fmla="*/ 251 w 548"/>
                <a:gd name="T75" fmla="*/ 392 h 530"/>
                <a:gd name="T76" fmla="*/ 218 w 548"/>
                <a:gd name="T77" fmla="*/ 445 h 530"/>
                <a:gd name="T78" fmla="*/ 246 w 548"/>
                <a:gd name="T79" fmla="*/ 467 h 530"/>
                <a:gd name="T80" fmla="*/ 246 w 548"/>
                <a:gd name="T81" fmla="*/ 494 h 530"/>
                <a:gd name="T82" fmla="*/ 223 w 548"/>
                <a:gd name="T83" fmla="*/ 518 h 530"/>
                <a:gd name="T84" fmla="*/ 228 w 548"/>
                <a:gd name="T85" fmla="*/ 529 h 530"/>
                <a:gd name="T86" fmla="*/ 269 w 548"/>
                <a:gd name="T87" fmla="*/ 507 h 530"/>
                <a:gd name="T88" fmla="*/ 330 w 548"/>
                <a:gd name="T89" fmla="*/ 425 h 530"/>
                <a:gd name="T90" fmla="*/ 423 w 548"/>
                <a:gd name="T91" fmla="*/ 374 h 530"/>
                <a:gd name="T92" fmla="*/ 453 w 548"/>
                <a:gd name="T93" fmla="*/ 3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9" name="Freeform 8"/>
            <p:cNvSpPr/>
            <p:nvPr/>
          </p:nvSpPr>
          <p:spPr bwMode="auto">
            <a:xfrm>
              <a:off x="5458810" y="2630586"/>
              <a:ext cx="869950" cy="579438"/>
            </a:xfrm>
            <a:custGeom>
              <a:avLst/>
              <a:gdLst>
                <a:gd name="T0" fmla="*/ 768 w 793"/>
                <a:gd name="T1" fmla="*/ 148 h 540"/>
                <a:gd name="T2" fmla="*/ 705 w 793"/>
                <a:gd name="T3" fmla="*/ 136 h 540"/>
                <a:gd name="T4" fmla="*/ 681 w 793"/>
                <a:gd name="T5" fmla="*/ 133 h 540"/>
                <a:gd name="T6" fmla="*/ 625 w 793"/>
                <a:gd name="T7" fmla="*/ 163 h 540"/>
                <a:gd name="T8" fmla="*/ 600 w 793"/>
                <a:gd name="T9" fmla="*/ 178 h 540"/>
                <a:gd name="T10" fmla="*/ 554 w 793"/>
                <a:gd name="T11" fmla="*/ 144 h 540"/>
                <a:gd name="T12" fmla="*/ 511 w 793"/>
                <a:gd name="T13" fmla="*/ 108 h 540"/>
                <a:gd name="T14" fmla="*/ 504 w 793"/>
                <a:gd name="T15" fmla="*/ 156 h 540"/>
                <a:gd name="T16" fmla="*/ 460 w 793"/>
                <a:gd name="T17" fmla="*/ 108 h 540"/>
                <a:gd name="T18" fmla="*/ 423 w 793"/>
                <a:gd name="T19" fmla="*/ 70 h 540"/>
                <a:gd name="T20" fmla="*/ 342 w 793"/>
                <a:gd name="T21" fmla="*/ 70 h 540"/>
                <a:gd name="T22" fmla="*/ 301 w 793"/>
                <a:gd name="T23" fmla="*/ 39 h 540"/>
                <a:gd name="T24" fmla="*/ 241 w 793"/>
                <a:gd name="T25" fmla="*/ 61 h 540"/>
                <a:gd name="T26" fmla="*/ 180 w 793"/>
                <a:gd name="T27" fmla="*/ 45 h 540"/>
                <a:gd name="T28" fmla="*/ 98 w 793"/>
                <a:gd name="T29" fmla="*/ 9 h 540"/>
                <a:gd name="T30" fmla="*/ 73 w 793"/>
                <a:gd name="T31" fmla="*/ 66 h 540"/>
                <a:gd name="T32" fmla="*/ 0 w 793"/>
                <a:gd name="T33" fmla="*/ 70 h 540"/>
                <a:gd name="T34" fmla="*/ 39 w 793"/>
                <a:gd name="T35" fmla="*/ 108 h 540"/>
                <a:gd name="T36" fmla="*/ 44 w 793"/>
                <a:gd name="T37" fmla="*/ 176 h 540"/>
                <a:gd name="T38" fmla="*/ 66 w 793"/>
                <a:gd name="T39" fmla="*/ 231 h 540"/>
                <a:gd name="T40" fmla="*/ 130 w 793"/>
                <a:gd name="T41" fmla="*/ 195 h 540"/>
                <a:gd name="T42" fmla="*/ 180 w 793"/>
                <a:gd name="T43" fmla="*/ 296 h 540"/>
                <a:gd name="T44" fmla="*/ 208 w 793"/>
                <a:gd name="T45" fmla="*/ 298 h 540"/>
                <a:gd name="T46" fmla="*/ 283 w 793"/>
                <a:gd name="T47" fmla="*/ 344 h 540"/>
                <a:gd name="T48" fmla="*/ 301 w 793"/>
                <a:gd name="T49" fmla="*/ 320 h 540"/>
                <a:gd name="T50" fmla="*/ 375 w 793"/>
                <a:gd name="T51" fmla="*/ 452 h 540"/>
                <a:gd name="T52" fmla="*/ 418 w 793"/>
                <a:gd name="T53" fmla="*/ 539 h 540"/>
                <a:gd name="T54" fmla="*/ 483 w 793"/>
                <a:gd name="T55" fmla="*/ 426 h 540"/>
                <a:gd name="T56" fmla="*/ 534 w 793"/>
                <a:gd name="T57" fmla="*/ 440 h 540"/>
                <a:gd name="T58" fmla="*/ 609 w 793"/>
                <a:gd name="T59" fmla="*/ 415 h 540"/>
                <a:gd name="T60" fmla="*/ 591 w 793"/>
                <a:gd name="T61" fmla="*/ 364 h 540"/>
                <a:gd name="T62" fmla="*/ 664 w 793"/>
                <a:gd name="T63" fmla="*/ 307 h 540"/>
                <a:gd name="T64" fmla="*/ 694 w 793"/>
                <a:gd name="T65" fmla="*/ 252 h 540"/>
                <a:gd name="T66" fmla="*/ 716 w 793"/>
                <a:gd name="T67" fmla="*/ 220 h 540"/>
                <a:gd name="T68" fmla="*/ 745 w 793"/>
                <a:gd name="T69" fmla="*/ 246 h 540"/>
                <a:gd name="T70" fmla="*/ 792 w 793"/>
                <a:gd name="T71" fmla="*/ 16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0" name="Freeform 9"/>
            <p:cNvSpPr/>
            <p:nvPr/>
          </p:nvSpPr>
          <p:spPr bwMode="auto">
            <a:xfrm>
              <a:off x="3299810" y="4803874"/>
              <a:ext cx="947738" cy="962025"/>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1" name="Freeform 10"/>
            <p:cNvSpPr/>
            <p:nvPr/>
          </p:nvSpPr>
          <p:spPr bwMode="auto">
            <a:xfrm>
              <a:off x="5031773" y="4603849"/>
              <a:ext cx="493712" cy="673100"/>
            </a:xfrm>
            <a:custGeom>
              <a:avLst/>
              <a:gdLst>
                <a:gd name="T0" fmla="*/ 9 w 449"/>
                <a:gd name="T1" fmla="*/ 138 h 630"/>
                <a:gd name="T2" fmla="*/ 38 w 449"/>
                <a:gd name="T3" fmla="*/ 194 h 630"/>
                <a:gd name="T4" fmla="*/ 40 w 449"/>
                <a:gd name="T5" fmla="*/ 223 h 630"/>
                <a:gd name="T6" fmla="*/ 27 w 449"/>
                <a:gd name="T7" fmla="*/ 253 h 630"/>
                <a:gd name="T8" fmla="*/ 4 w 449"/>
                <a:gd name="T9" fmla="*/ 270 h 630"/>
                <a:gd name="T10" fmla="*/ 0 w 449"/>
                <a:gd name="T11" fmla="*/ 322 h 630"/>
                <a:gd name="T12" fmla="*/ 7 w 449"/>
                <a:gd name="T13" fmla="*/ 331 h 630"/>
                <a:gd name="T14" fmla="*/ 19 w 449"/>
                <a:gd name="T15" fmla="*/ 326 h 630"/>
                <a:gd name="T16" fmla="*/ 27 w 449"/>
                <a:gd name="T17" fmla="*/ 331 h 630"/>
                <a:gd name="T18" fmla="*/ 27 w 449"/>
                <a:gd name="T19" fmla="*/ 366 h 630"/>
                <a:gd name="T20" fmla="*/ 40 w 449"/>
                <a:gd name="T21" fmla="*/ 405 h 630"/>
                <a:gd name="T22" fmla="*/ 58 w 449"/>
                <a:gd name="T23" fmla="*/ 412 h 630"/>
                <a:gd name="T24" fmla="*/ 61 w 449"/>
                <a:gd name="T25" fmla="*/ 471 h 630"/>
                <a:gd name="T26" fmla="*/ 50 w 449"/>
                <a:gd name="T27" fmla="*/ 510 h 630"/>
                <a:gd name="T28" fmla="*/ 61 w 449"/>
                <a:gd name="T29" fmla="*/ 528 h 630"/>
                <a:gd name="T30" fmla="*/ 81 w 449"/>
                <a:gd name="T31" fmla="*/ 547 h 630"/>
                <a:gd name="T32" fmla="*/ 126 w 449"/>
                <a:gd name="T33" fmla="*/ 535 h 630"/>
                <a:gd name="T34" fmla="*/ 136 w 449"/>
                <a:gd name="T35" fmla="*/ 553 h 630"/>
                <a:gd name="T36" fmla="*/ 120 w 449"/>
                <a:gd name="T37" fmla="*/ 572 h 630"/>
                <a:gd name="T38" fmla="*/ 97 w 449"/>
                <a:gd name="T39" fmla="*/ 608 h 630"/>
                <a:gd name="T40" fmla="*/ 97 w 449"/>
                <a:gd name="T41" fmla="*/ 618 h 630"/>
                <a:gd name="T42" fmla="*/ 112 w 449"/>
                <a:gd name="T43" fmla="*/ 629 h 630"/>
                <a:gd name="T44" fmla="*/ 209 w 449"/>
                <a:gd name="T45" fmla="*/ 588 h 630"/>
                <a:gd name="T46" fmla="*/ 244 w 449"/>
                <a:gd name="T47" fmla="*/ 608 h 630"/>
                <a:gd name="T48" fmla="*/ 253 w 449"/>
                <a:gd name="T49" fmla="*/ 598 h 630"/>
                <a:gd name="T50" fmla="*/ 244 w 449"/>
                <a:gd name="T51" fmla="*/ 576 h 630"/>
                <a:gd name="T52" fmla="*/ 246 w 449"/>
                <a:gd name="T53" fmla="*/ 562 h 630"/>
                <a:gd name="T54" fmla="*/ 261 w 449"/>
                <a:gd name="T55" fmla="*/ 472 h 630"/>
                <a:gd name="T56" fmla="*/ 275 w 449"/>
                <a:gd name="T57" fmla="*/ 452 h 630"/>
                <a:gd name="T58" fmla="*/ 282 w 449"/>
                <a:gd name="T59" fmla="*/ 427 h 630"/>
                <a:gd name="T60" fmla="*/ 299 w 449"/>
                <a:gd name="T61" fmla="*/ 390 h 630"/>
                <a:gd name="T62" fmla="*/ 289 w 449"/>
                <a:gd name="T63" fmla="*/ 375 h 630"/>
                <a:gd name="T64" fmla="*/ 292 w 449"/>
                <a:gd name="T65" fmla="*/ 344 h 630"/>
                <a:gd name="T66" fmla="*/ 334 w 449"/>
                <a:gd name="T67" fmla="*/ 296 h 630"/>
                <a:gd name="T68" fmla="*/ 333 w 449"/>
                <a:gd name="T69" fmla="*/ 264 h 630"/>
                <a:gd name="T70" fmla="*/ 358 w 449"/>
                <a:gd name="T71" fmla="*/ 218 h 630"/>
                <a:gd name="T72" fmla="*/ 385 w 449"/>
                <a:gd name="T73" fmla="*/ 226 h 630"/>
                <a:gd name="T74" fmla="*/ 438 w 449"/>
                <a:gd name="T75" fmla="*/ 186 h 630"/>
                <a:gd name="T76" fmla="*/ 448 w 449"/>
                <a:gd name="T77" fmla="*/ 166 h 630"/>
                <a:gd name="T78" fmla="*/ 414 w 449"/>
                <a:gd name="T79" fmla="*/ 103 h 630"/>
                <a:gd name="T80" fmla="*/ 392 w 449"/>
                <a:gd name="T81" fmla="*/ 70 h 630"/>
                <a:gd name="T82" fmla="*/ 408 w 449"/>
                <a:gd name="T83" fmla="*/ 56 h 630"/>
                <a:gd name="T84" fmla="*/ 388 w 449"/>
                <a:gd name="T85" fmla="*/ 37 h 630"/>
                <a:gd name="T86" fmla="*/ 336 w 449"/>
                <a:gd name="T87" fmla="*/ 37 h 630"/>
                <a:gd name="T88" fmla="*/ 315 w 449"/>
                <a:gd name="T89" fmla="*/ 12 h 630"/>
                <a:gd name="T90" fmla="*/ 273 w 449"/>
                <a:gd name="T91" fmla="*/ 54 h 630"/>
                <a:gd name="T92" fmla="*/ 258 w 449"/>
                <a:gd name="T93" fmla="*/ 46 h 630"/>
                <a:gd name="T94" fmla="*/ 275 w 449"/>
                <a:gd name="T95" fmla="*/ 14 h 630"/>
                <a:gd name="T96" fmla="*/ 273 w 449"/>
                <a:gd name="T97" fmla="*/ 4 h 630"/>
                <a:gd name="T98" fmla="*/ 258 w 449"/>
                <a:gd name="T99" fmla="*/ 0 h 630"/>
                <a:gd name="T100" fmla="*/ 209 w 449"/>
                <a:gd name="T101" fmla="*/ 27 h 630"/>
                <a:gd name="T102" fmla="*/ 171 w 449"/>
                <a:gd name="T103" fmla="*/ 39 h 630"/>
                <a:gd name="T104" fmla="*/ 138 w 449"/>
                <a:gd name="T105" fmla="*/ 37 h 630"/>
                <a:gd name="T106" fmla="*/ 70 w 449"/>
                <a:gd name="T107" fmla="*/ 100 h 630"/>
                <a:gd name="T108" fmla="*/ 34 w 449"/>
                <a:gd name="T109" fmla="*/ 112 h 630"/>
                <a:gd name="T110" fmla="*/ 9 w 449"/>
                <a:gd name="T111" fmla="*/ 13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2" name="Freeform 11"/>
            <p:cNvSpPr/>
            <p:nvPr/>
          </p:nvSpPr>
          <p:spPr bwMode="auto">
            <a:xfrm>
              <a:off x="3960210" y="4800699"/>
              <a:ext cx="657225" cy="541337"/>
            </a:xfrm>
            <a:custGeom>
              <a:avLst/>
              <a:gdLst>
                <a:gd name="T0" fmla="*/ 163 w 600"/>
                <a:gd name="T1" fmla="*/ 169 h 506"/>
                <a:gd name="T2" fmla="*/ 152 w 600"/>
                <a:gd name="T3" fmla="*/ 210 h 506"/>
                <a:gd name="T4" fmla="*/ 126 w 600"/>
                <a:gd name="T5" fmla="*/ 217 h 506"/>
                <a:gd name="T6" fmla="*/ 70 w 600"/>
                <a:gd name="T7" fmla="*/ 210 h 506"/>
                <a:gd name="T8" fmla="*/ 57 w 600"/>
                <a:gd name="T9" fmla="*/ 222 h 506"/>
                <a:gd name="T10" fmla="*/ 28 w 600"/>
                <a:gd name="T11" fmla="*/ 212 h 506"/>
                <a:gd name="T12" fmla="*/ 0 w 600"/>
                <a:gd name="T13" fmla="*/ 249 h 506"/>
                <a:gd name="T14" fmla="*/ 13 w 600"/>
                <a:gd name="T15" fmla="*/ 261 h 506"/>
                <a:gd name="T16" fmla="*/ 13 w 600"/>
                <a:gd name="T17" fmla="*/ 286 h 506"/>
                <a:gd name="T18" fmla="*/ 26 w 600"/>
                <a:gd name="T19" fmla="*/ 308 h 506"/>
                <a:gd name="T20" fmla="*/ 80 w 600"/>
                <a:gd name="T21" fmla="*/ 291 h 506"/>
                <a:gd name="T22" fmla="*/ 95 w 600"/>
                <a:gd name="T23" fmla="*/ 304 h 506"/>
                <a:gd name="T24" fmla="*/ 70 w 600"/>
                <a:gd name="T25" fmla="*/ 407 h 506"/>
                <a:gd name="T26" fmla="*/ 106 w 600"/>
                <a:gd name="T27" fmla="*/ 439 h 506"/>
                <a:gd name="T28" fmla="*/ 94 w 600"/>
                <a:gd name="T29" fmla="*/ 496 h 506"/>
                <a:gd name="T30" fmla="*/ 130 w 600"/>
                <a:gd name="T31" fmla="*/ 500 h 506"/>
                <a:gd name="T32" fmla="*/ 163 w 600"/>
                <a:gd name="T33" fmla="*/ 467 h 506"/>
                <a:gd name="T34" fmla="*/ 177 w 600"/>
                <a:gd name="T35" fmla="*/ 476 h 506"/>
                <a:gd name="T36" fmla="*/ 246 w 600"/>
                <a:gd name="T37" fmla="*/ 505 h 506"/>
                <a:gd name="T38" fmla="*/ 257 w 600"/>
                <a:gd name="T39" fmla="*/ 496 h 506"/>
                <a:gd name="T40" fmla="*/ 260 w 600"/>
                <a:gd name="T41" fmla="*/ 476 h 506"/>
                <a:gd name="T42" fmla="*/ 274 w 600"/>
                <a:gd name="T43" fmla="*/ 463 h 506"/>
                <a:gd name="T44" fmla="*/ 372 w 600"/>
                <a:gd name="T45" fmla="*/ 402 h 506"/>
                <a:gd name="T46" fmla="*/ 386 w 600"/>
                <a:gd name="T47" fmla="*/ 422 h 506"/>
                <a:gd name="T48" fmla="*/ 448 w 600"/>
                <a:gd name="T49" fmla="*/ 439 h 506"/>
                <a:gd name="T50" fmla="*/ 478 w 600"/>
                <a:gd name="T51" fmla="*/ 397 h 506"/>
                <a:gd name="T52" fmla="*/ 493 w 600"/>
                <a:gd name="T53" fmla="*/ 407 h 506"/>
                <a:gd name="T54" fmla="*/ 517 w 600"/>
                <a:gd name="T55" fmla="*/ 407 h 506"/>
                <a:gd name="T56" fmla="*/ 517 w 600"/>
                <a:gd name="T57" fmla="*/ 395 h 506"/>
                <a:gd name="T58" fmla="*/ 548 w 600"/>
                <a:gd name="T59" fmla="*/ 385 h 506"/>
                <a:gd name="T60" fmla="*/ 548 w 600"/>
                <a:gd name="T61" fmla="*/ 377 h 506"/>
                <a:gd name="T62" fmla="*/ 559 w 600"/>
                <a:gd name="T63" fmla="*/ 364 h 506"/>
                <a:gd name="T64" fmla="*/ 566 w 600"/>
                <a:gd name="T65" fmla="*/ 366 h 506"/>
                <a:gd name="T66" fmla="*/ 599 w 600"/>
                <a:gd name="T67" fmla="*/ 337 h 506"/>
                <a:gd name="T68" fmla="*/ 571 w 600"/>
                <a:gd name="T69" fmla="*/ 293 h 506"/>
                <a:gd name="T70" fmla="*/ 585 w 600"/>
                <a:gd name="T71" fmla="*/ 232 h 506"/>
                <a:gd name="T72" fmla="*/ 570 w 600"/>
                <a:gd name="T73" fmla="*/ 212 h 506"/>
                <a:gd name="T74" fmla="*/ 524 w 600"/>
                <a:gd name="T75" fmla="*/ 224 h 506"/>
                <a:gd name="T76" fmla="*/ 519 w 600"/>
                <a:gd name="T77" fmla="*/ 217 h 506"/>
                <a:gd name="T78" fmla="*/ 570 w 600"/>
                <a:gd name="T79" fmla="*/ 164 h 506"/>
                <a:gd name="T80" fmla="*/ 548 w 600"/>
                <a:gd name="T81" fmla="*/ 78 h 506"/>
                <a:gd name="T82" fmla="*/ 514 w 600"/>
                <a:gd name="T83" fmla="*/ 103 h 506"/>
                <a:gd name="T84" fmla="*/ 483 w 600"/>
                <a:gd name="T85" fmla="*/ 74 h 506"/>
                <a:gd name="T86" fmla="*/ 456 w 600"/>
                <a:gd name="T87" fmla="*/ 38 h 506"/>
                <a:gd name="T88" fmla="*/ 452 w 600"/>
                <a:gd name="T89" fmla="*/ 15 h 506"/>
                <a:gd name="T90" fmla="*/ 436 w 600"/>
                <a:gd name="T91" fmla="*/ 10 h 506"/>
                <a:gd name="T92" fmla="*/ 410 w 600"/>
                <a:gd name="T93" fmla="*/ 17 h 506"/>
                <a:gd name="T94" fmla="*/ 372 w 600"/>
                <a:gd name="T95" fmla="*/ 0 h 506"/>
                <a:gd name="T96" fmla="*/ 354 w 600"/>
                <a:gd name="T97" fmla="*/ 41 h 506"/>
                <a:gd name="T98" fmla="*/ 322 w 600"/>
                <a:gd name="T99" fmla="*/ 44 h 506"/>
                <a:gd name="T100" fmla="*/ 298 w 600"/>
                <a:gd name="T101" fmla="*/ 78 h 506"/>
                <a:gd name="T102" fmla="*/ 283 w 600"/>
                <a:gd name="T103" fmla="*/ 71 h 506"/>
                <a:gd name="T104" fmla="*/ 260 w 600"/>
                <a:gd name="T105" fmla="*/ 78 h 506"/>
                <a:gd name="T106" fmla="*/ 225 w 600"/>
                <a:gd name="T107" fmla="*/ 58 h 506"/>
                <a:gd name="T108" fmla="*/ 197 w 600"/>
                <a:gd name="T109" fmla="*/ 90 h 506"/>
                <a:gd name="T110" fmla="*/ 197 w 600"/>
                <a:gd name="T111" fmla="*/ 106 h 506"/>
                <a:gd name="T112" fmla="*/ 252 w 600"/>
                <a:gd name="T113" fmla="*/ 133 h 506"/>
                <a:gd name="T114" fmla="*/ 265 w 600"/>
                <a:gd name="T115" fmla="*/ 156 h 506"/>
                <a:gd name="T116" fmla="*/ 225 w 600"/>
                <a:gd name="T117" fmla="*/ 170 h 506"/>
                <a:gd name="T118" fmla="*/ 163 w 600"/>
                <a:gd name="T119" fmla="*/ 16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3" name="Freeform 12"/>
            <p:cNvSpPr/>
            <p:nvPr/>
          </p:nvSpPr>
          <p:spPr bwMode="auto">
            <a:xfrm>
              <a:off x="3329973" y="4229199"/>
              <a:ext cx="1290637" cy="954087"/>
            </a:xfrm>
            <a:custGeom>
              <a:avLst/>
              <a:gdLst>
                <a:gd name="T0" fmla="*/ 462 w 1181"/>
                <a:gd name="T1" fmla="*/ 75 h 893"/>
                <a:gd name="T2" fmla="*/ 441 w 1181"/>
                <a:gd name="T3" fmla="*/ 27 h 893"/>
                <a:gd name="T4" fmla="*/ 517 w 1181"/>
                <a:gd name="T5" fmla="*/ 0 h 893"/>
                <a:gd name="T6" fmla="*/ 530 w 1181"/>
                <a:gd name="T7" fmla="*/ 52 h 893"/>
                <a:gd name="T8" fmla="*/ 600 w 1181"/>
                <a:gd name="T9" fmla="*/ 111 h 893"/>
                <a:gd name="T10" fmla="*/ 636 w 1181"/>
                <a:gd name="T11" fmla="*/ 111 h 893"/>
                <a:gd name="T12" fmla="*/ 667 w 1181"/>
                <a:gd name="T13" fmla="*/ 166 h 893"/>
                <a:gd name="T14" fmla="*/ 739 w 1181"/>
                <a:gd name="T15" fmla="*/ 160 h 893"/>
                <a:gd name="T16" fmla="*/ 771 w 1181"/>
                <a:gd name="T17" fmla="*/ 135 h 893"/>
                <a:gd name="T18" fmla="*/ 794 w 1181"/>
                <a:gd name="T19" fmla="*/ 160 h 893"/>
                <a:gd name="T20" fmla="*/ 876 w 1181"/>
                <a:gd name="T21" fmla="*/ 150 h 893"/>
                <a:gd name="T22" fmla="*/ 893 w 1181"/>
                <a:gd name="T23" fmla="*/ 171 h 893"/>
                <a:gd name="T24" fmla="*/ 974 w 1181"/>
                <a:gd name="T25" fmla="*/ 207 h 893"/>
                <a:gd name="T26" fmla="*/ 1076 w 1181"/>
                <a:gd name="T27" fmla="*/ 219 h 893"/>
                <a:gd name="T28" fmla="*/ 1124 w 1181"/>
                <a:gd name="T29" fmla="*/ 230 h 893"/>
                <a:gd name="T30" fmla="*/ 1169 w 1181"/>
                <a:gd name="T31" fmla="*/ 262 h 893"/>
                <a:gd name="T32" fmla="*/ 1172 w 1181"/>
                <a:gd name="T33" fmla="*/ 339 h 893"/>
                <a:gd name="T34" fmla="*/ 1115 w 1181"/>
                <a:gd name="T35" fmla="*/ 367 h 893"/>
                <a:gd name="T36" fmla="*/ 1025 w 1181"/>
                <a:gd name="T37" fmla="*/ 398 h 893"/>
                <a:gd name="T38" fmla="*/ 1041 w 1181"/>
                <a:gd name="T39" fmla="*/ 461 h 893"/>
                <a:gd name="T40" fmla="*/ 1110 w 1181"/>
                <a:gd name="T41" fmla="*/ 527 h 893"/>
                <a:gd name="T42" fmla="*/ 1081 w 1181"/>
                <a:gd name="T43" fmla="*/ 633 h 893"/>
                <a:gd name="T44" fmla="*/ 1025 w 1181"/>
                <a:gd name="T45" fmla="*/ 566 h 893"/>
                <a:gd name="T46" fmla="*/ 1004 w 1181"/>
                <a:gd name="T47" fmla="*/ 539 h 893"/>
                <a:gd name="T48" fmla="*/ 942 w 1181"/>
                <a:gd name="T49" fmla="*/ 528 h 893"/>
                <a:gd name="T50" fmla="*/ 893 w 1181"/>
                <a:gd name="T51" fmla="*/ 573 h 893"/>
                <a:gd name="T52" fmla="*/ 857 w 1181"/>
                <a:gd name="T53" fmla="*/ 601 h 893"/>
                <a:gd name="T54" fmla="*/ 799 w 1181"/>
                <a:gd name="T55" fmla="*/ 588 h 893"/>
                <a:gd name="T56" fmla="*/ 771 w 1181"/>
                <a:gd name="T57" fmla="*/ 636 h 893"/>
                <a:gd name="T58" fmla="*/ 839 w 1181"/>
                <a:gd name="T59" fmla="*/ 686 h 893"/>
                <a:gd name="T60" fmla="*/ 739 w 1181"/>
                <a:gd name="T61" fmla="*/ 699 h 893"/>
                <a:gd name="T62" fmla="*/ 710 w 1181"/>
                <a:gd name="T63" fmla="*/ 668 h 893"/>
                <a:gd name="T64" fmla="*/ 649 w 1181"/>
                <a:gd name="T65" fmla="*/ 677 h 893"/>
                <a:gd name="T66" fmla="*/ 636 w 1181"/>
                <a:gd name="T67" fmla="*/ 631 h 893"/>
                <a:gd name="T68" fmla="*/ 600 w 1181"/>
                <a:gd name="T69" fmla="*/ 606 h 893"/>
                <a:gd name="T70" fmla="*/ 597 w 1181"/>
                <a:gd name="T71" fmla="*/ 641 h 893"/>
                <a:gd name="T72" fmla="*/ 561 w 1181"/>
                <a:gd name="T73" fmla="*/ 668 h 893"/>
                <a:gd name="T74" fmla="*/ 505 w 1181"/>
                <a:gd name="T75" fmla="*/ 764 h 893"/>
                <a:gd name="T76" fmla="*/ 488 w 1181"/>
                <a:gd name="T77" fmla="*/ 871 h 893"/>
                <a:gd name="T78" fmla="*/ 414 w 1181"/>
                <a:gd name="T79" fmla="*/ 892 h 893"/>
                <a:gd name="T80" fmla="*/ 304 w 1181"/>
                <a:gd name="T81" fmla="*/ 714 h 893"/>
                <a:gd name="T82" fmla="*/ 244 w 1181"/>
                <a:gd name="T83" fmla="*/ 681 h 893"/>
                <a:gd name="T84" fmla="*/ 247 w 1181"/>
                <a:gd name="T85" fmla="*/ 636 h 893"/>
                <a:gd name="T86" fmla="*/ 192 w 1181"/>
                <a:gd name="T87" fmla="*/ 641 h 893"/>
                <a:gd name="T88" fmla="*/ 142 w 1181"/>
                <a:gd name="T89" fmla="*/ 557 h 893"/>
                <a:gd name="T90" fmla="*/ 132 w 1181"/>
                <a:gd name="T91" fmla="*/ 391 h 893"/>
                <a:gd name="T92" fmla="*/ 124 w 1181"/>
                <a:gd name="T93" fmla="*/ 306 h 893"/>
                <a:gd name="T94" fmla="*/ 0 w 1181"/>
                <a:gd name="T95" fmla="*/ 147 h 893"/>
                <a:gd name="T96" fmla="*/ 16 w 1181"/>
                <a:gd name="T97" fmla="*/ 106 h 893"/>
                <a:gd name="T98" fmla="*/ 184 w 1181"/>
                <a:gd name="T99" fmla="*/ 111 h 893"/>
                <a:gd name="T100" fmla="*/ 240 w 1181"/>
                <a:gd name="T101" fmla="*/ 122 h 893"/>
                <a:gd name="T102" fmla="*/ 327 w 1181"/>
                <a:gd name="T103" fmla="*/ 165 h 893"/>
                <a:gd name="T104" fmla="*/ 337 w 1181"/>
                <a:gd name="T105" fmla="*/ 116 h 893"/>
                <a:gd name="T106" fmla="*/ 392 w 1181"/>
                <a:gd name="T107" fmla="*/ 126 h 893"/>
                <a:gd name="T108" fmla="*/ 446 w 1181"/>
                <a:gd name="T109"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4" name="Freeform 13"/>
            <p:cNvSpPr/>
            <p:nvPr/>
          </p:nvSpPr>
          <p:spPr bwMode="auto">
            <a:xfrm>
              <a:off x="1445610" y="3865661"/>
              <a:ext cx="2035175" cy="1076325"/>
            </a:xfrm>
            <a:custGeom>
              <a:avLst/>
              <a:gdLst>
                <a:gd name="T0" fmla="*/ 1132 w 1863"/>
                <a:gd name="T1" fmla="*/ 958 h 1005"/>
                <a:gd name="T2" fmla="*/ 1161 w 1863"/>
                <a:gd name="T3" fmla="*/ 990 h 1005"/>
                <a:gd name="T4" fmla="*/ 1256 w 1863"/>
                <a:gd name="T5" fmla="*/ 958 h 1005"/>
                <a:gd name="T6" fmla="*/ 1316 w 1863"/>
                <a:gd name="T7" fmla="*/ 915 h 1005"/>
                <a:gd name="T8" fmla="*/ 1386 w 1863"/>
                <a:gd name="T9" fmla="*/ 887 h 1005"/>
                <a:gd name="T10" fmla="*/ 1461 w 1863"/>
                <a:gd name="T11" fmla="*/ 863 h 1005"/>
                <a:gd name="T12" fmla="*/ 1582 w 1863"/>
                <a:gd name="T13" fmla="*/ 843 h 1005"/>
                <a:gd name="T14" fmla="*/ 1584 w 1863"/>
                <a:gd name="T15" fmla="*/ 887 h 1005"/>
                <a:gd name="T16" fmla="*/ 1622 w 1863"/>
                <a:gd name="T17" fmla="*/ 895 h 1005"/>
                <a:gd name="T18" fmla="*/ 1599 w 1863"/>
                <a:gd name="T19" fmla="*/ 951 h 1005"/>
                <a:gd name="T20" fmla="*/ 1622 w 1863"/>
                <a:gd name="T21" fmla="*/ 958 h 1005"/>
                <a:gd name="T22" fmla="*/ 1725 w 1863"/>
                <a:gd name="T23" fmla="*/ 951 h 1005"/>
                <a:gd name="T24" fmla="*/ 1787 w 1863"/>
                <a:gd name="T25" fmla="*/ 971 h 1005"/>
                <a:gd name="T26" fmla="*/ 1815 w 1863"/>
                <a:gd name="T27" fmla="*/ 983 h 1005"/>
                <a:gd name="T28" fmla="*/ 1820 w 1863"/>
                <a:gd name="T29" fmla="*/ 915 h 1005"/>
                <a:gd name="T30" fmla="*/ 1862 w 1863"/>
                <a:gd name="T31" fmla="*/ 870 h 1005"/>
                <a:gd name="T32" fmla="*/ 1829 w 1863"/>
                <a:gd name="T33" fmla="*/ 655 h 1005"/>
                <a:gd name="T34" fmla="*/ 1792 w 1863"/>
                <a:gd name="T35" fmla="*/ 538 h 1005"/>
                <a:gd name="T36" fmla="*/ 1703 w 1863"/>
                <a:gd name="T37" fmla="*/ 495 h 1005"/>
                <a:gd name="T38" fmla="*/ 1647 w 1863"/>
                <a:gd name="T39" fmla="*/ 602 h 1005"/>
                <a:gd name="T40" fmla="*/ 1540 w 1863"/>
                <a:gd name="T41" fmla="*/ 547 h 1005"/>
                <a:gd name="T42" fmla="*/ 1342 w 1863"/>
                <a:gd name="T43" fmla="*/ 475 h 1005"/>
                <a:gd name="T44" fmla="*/ 1260 w 1863"/>
                <a:gd name="T45" fmla="*/ 463 h 1005"/>
                <a:gd name="T46" fmla="*/ 1102 w 1863"/>
                <a:gd name="T47" fmla="*/ 397 h 1005"/>
                <a:gd name="T48" fmla="*/ 1026 w 1863"/>
                <a:gd name="T49" fmla="*/ 214 h 1005"/>
                <a:gd name="T50" fmla="*/ 1055 w 1863"/>
                <a:gd name="T51" fmla="*/ 157 h 1005"/>
                <a:gd name="T52" fmla="*/ 1054 w 1863"/>
                <a:gd name="T53" fmla="*/ 78 h 1005"/>
                <a:gd name="T54" fmla="*/ 1066 w 1863"/>
                <a:gd name="T55" fmla="*/ 39 h 1005"/>
                <a:gd name="T56" fmla="*/ 927 w 1863"/>
                <a:gd name="T57" fmla="*/ 0 h 1005"/>
                <a:gd name="T58" fmla="*/ 827 w 1863"/>
                <a:gd name="T59" fmla="*/ 13 h 1005"/>
                <a:gd name="T60" fmla="*/ 703 w 1863"/>
                <a:gd name="T61" fmla="*/ 54 h 1005"/>
                <a:gd name="T62" fmla="*/ 578 w 1863"/>
                <a:gd name="T63" fmla="*/ 67 h 1005"/>
                <a:gd name="T64" fmla="*/ 494 w 1863"/>
                <a:gd name="T65" fmla="*/ 24 h 1005"/>
                <a:gd name="T66" fmla="*/ 358 w 1863"/>
                <a:gd name="T67" fmla="*/ 49 h 1005"/>
                <a:gd name="T68" fmla="*/ 304 w 1863"/>
                <a:gd name="T69" fmla="*/ 18 h 1005"/>
                <a:gd name="T70" fmla="*/ 202 w 1863"/>
                <a:gd name="T71" fmla="*/ 28 h 1005"/>
                <a:gd name="T72" fmla="*/ 153 w 1863"/>
                <a:gd name="T73" fmla="*/ 94 h 1005"/>
                <a:gd name="T74" fmla="*/ 124 w 1863"/>
                <a:gd name="T75" fmla="*/ 127 h 1005"/>
                <a:gd name="T76" fmla="*/ 89 w 1863"/>
                <a:gd name="T77" fmla="*/ 147 h 1005"/>
                <a:gd name="T78" fmla="*/ 74 w 1863"/>
                <a:gd name="T79" fmla="*/ 172 h 1005"/>
                <a:gd name="T80" fmla="*/ 101 w 1863"/>
                <a:gd name="T81" fmla="*/ 231 h 1005"/>
                <a:gd name="T82" fmla="*/ 94 w 1863"/>
                <a:gd name="T83" fmla="*/ 288 h 1005"/>
                <a:gd name="T84" fmla="*/ 27 w 1863"/>
                <a:gd name="T85" fmla="*/ 267 h 1005"/>
                <a:gd name="T86" fmla="*/ 0 w 1863"/>
                <a:gd name="T87" fmla="*/ 293 h 1005"/>
                <a:gd name="T88" fmla="*/ 17 w 1863"/>
                <a:gd name="T89" fmla="*/ 347 h 1005"/>
                <a:gd name="T90" fmla="*/ 9 w 1863"/>
                <a:gd name="T91" fmla="*/ 397 h 1005"/>
                <a:gd name="T92" fmla="*/ 43 w 1863"/>
                <a:gd name="T93" fmla="*/ 415 h 1005"/>
                <a:gd name="T94" fmla="*/ 124 w 1863"/>
                <a:gd name="T95" fmla="*/ 495 h 1005"/>
                <a:gd name="T96" fmla="*/ 172 w 1863"/>
                <a:gd name="T97" fmla="*/ 565 h 1005"/>
                <a:gd name="T98" fmla="*/ 205 w 1863"/>
                <a:gd name="T99" fmla="*/ 588 h 1005"/>
                <a:gd name="T100" fmla="*/ 261 w 1863"/>
                <a:gd name="T101" fmla="*/ 584 h 1005"/>
                <a:gd name="T102" fmla="*/ 395 w 1863"/>
                <a:gd name="T103" fmla="*/ 730 h 1005"/>
                <a:gd name="T104" fmla="*/ 435 w 1863"/>
                <a:gd name="T105" fmla="*/ 715 h 1005"/>
                <a:gd name="T106" fmla="*/ 447 w 1863"/>
                <a:gd name="T107" fmla="*/ 771 h 1005"/>
                <a:gd name="T108" fmla="*/ 529 w 1863"/>
                <a:gd name="T109" fmla="*/ 805 h 1005"/>
                <a:gd name="T110" fmla="*/ 596 w 1863"/>
                <a:gd name="T111" fmla="*/ 875 h 1005"/>
                <a:gd name="T112" fmla="*/ 608 w 1863"/>
                <a:gd name="T113" fmla="*/ 905 h 1005"/>
                <a:gd name="T114" fmla="*/ 682 w 1863"/>
                <a:gd name="T115" fmla="*/ 903 h 1005"/>
                <a:gd name="T116" fmla="*/ 813 w 1863"/>
                <a:gd name="T117" fmla="*/ 928 h 1005"/>
                <a:gd name="T118" fmla="*/ 872 w 1863"/>
                <a:gd name="T119" fmla="*/ 946 h 1005"/>
                <a:gd name="T120" fmla="*/ 872 w 1863"/>
                <a:gd name="T121" fmla="*/ 1004 h 1005"/>
                <a:gd name="T122" fmla="*/ 984 w 1863"/>
                <a:gd name="T123" fmla="*/ 918 h 1005"/>
                <a:gd name="T124" fmla="*/ 1073 w 1863"/>
                <a:gd name="T125" fmla="*/ 951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5" name="Freeform 14"/>
            <p:cNvSpPr/>
            <p:nvPr/>
          </p:nvSpPr>
          <p:spPr bwMode="auto">
            <a:xfrm>
              <a:off x="4607910" y="3921224"/>
              <a:ext cx="633413" cy="542925"/>
            </a:xfrm>
            <a:custGeom>
              <a:avLst/>
              <a:gdLst>
                <a:gd name="T0" fmla="*/ 67 w 580"/>
                <a:gd name="T1" fmla="*/ 352 h 507"/>
                <a:gd name="T2" fmla="*/ 151 w 580"/>
                <a:gd name="T3" fmla="*/ 423 h 507"/>
                <a:gd name="T4" fmla="*/ 220 w 580"/>
                <a:gd name="T5" fmla="*/ 437 h 507"/>
                <a:gd name="T6" fmla="*/ 282 w 580"/>
                <a:gd name="T7" fmla="*/ 430 h 507"/>
                <a:gd name="T8" fmla="*/ 303 w 580"/>
                <a:gd name="T9" fmla="*/ 437 h 507"/>
                <a:gd name="T10" fmla="*/ 326 w 580"/>
                <a:gd name="T11" fmla="*/ 425 h 507"/>
                <a:gd name="T12" fmla="*/ 340 w 580"/>
                <a:gd name="T13" fmla="*/ 443 h 507"/>
                <a:gd name="T14" fmla="*/ 347 w 580"/>
                <a:gd name="T15" fmla="*/ 465 h 507"/>
                <a:gd name="T16" fmla="*/ 378 w 580"/>
                <a:gd name="T17" fmla="*/ 480 h 507"/>
                <a:gd name="T18" fmla="*/ 418 w 580"/>
                <a:gd name="T19" fmla="*/ 480 h 507"/>
                <a:gd name="T20" fmla="*/ 448 w 580"/>
                <a:gd name="T21" fmla="*/ 506 h 507"/>
                <a:gd name="T22" fmla="*/ 475 w 580"/>
                <a:gd name="T23" fmla="*/ 494 h 507"/>
                <a:gd name="T24" fmla="*/ 496 w 580"/>
                <a:gd name="T25" fmla="*/ 506 h 507"/>
                <a:gd name="T26" fmla="*/ 513 w 580"/>
                <a:gd name="T27" fmla="*/ 471 h 507"/>
                <a:gd name="T28" fmla="*/ 538 w 580"/>
                <a:gd name="T29" fmla="*/ 460 h 507"/>
                <a:gd name="T30" fmla="*/ 543 w 580"/>
                <a:gd name="T31" fmla="*/ 432 h 507"/>
                <a:gd name="T32" fmla="*/ 533 w 580"/>
                <a:gd name="T33" fmla="*/ 382 h 507"/>
                <a:gd name="T34" fmla="*/ 529 w 580"/>
                <a:gd name="T35" fmla="*/ 378 h 507"/>
                <a:gd name="T36" fmla="*/ 503 w 580"/>
                <a:gd name="T37" fmla="*/ 405 h 507"/>
                <a:gd name="T38" fmla="*/ 465 w 580"/>
                <a:gd name="T39" fmla="*/ 374 h 507"/>
                <a:gd name="T40" fmla="*/ 437 w 580"/>
                <a:gd name="T41" fmla="*/ 340 h 507"/>
                <a:gd name="T42" fmla="*/ 465 w 580"/>
                <a:gd name="T43" fmla="*/ 320 h 507"/>
                <a:gd name="T44" fmla="*/ 474 w 580"/>
                <a:gd name="T45" fmla="*/ 286 h 507"/>
                <a:gd name="T46" fmla="*/ 490 w 580"/>
                <a:gd name="T47" fmla="*/ 274 h 507"/>
                <a:gd name="T48" fmla="*/ 489 w 580"/>
                <a:gd name="T49" fmla="*/ 227 h 507"/>
                <a:gd name="T50" fmla="*/ 501 w 580"/>
                <a:gd name="T51" fmla="*/ 217 h 507"/>
                <a:gd name="T52" fmla="*/ 524 w 580"/>
                <a:gd name="T53" fmla="*/ 235 h 507"/>
                <a:gd name="T54" fmla="*/ 538 w 580"/>
                <a:gd name="T55" fmla="*/ 254 h 507"/>
                <a:gd name="T56" fmla="*/ 569 w 580"/>
                <a:gd name="T57" fmla="*/ 235 h 507"/>
                <a:gd name="T58" fmla="*/ 579 w 580"/>
                <a:gd name="T59" fmla="*/ 223 h 507"/>
                <a:gd name="T60" fmla="*/ 574 w 580"/>
                <a:gd name="T61" fmla="*/ 199 h 507"/>
                <a:gd name="T62" fmla="*/ 538 w 580"/>
                <a:gd name="T63" fmla="*/ 181 h 507"/>
                <a:gd name="T64" fmla="*/ 530 w 580"/>
                <a:gd name="T65" fmla="*/ 155 h 507"/>
                <a:gd name="T66" fmla="*/ 469 w 580"/>
                <a:gd name="T67" fmla="*/ 164 h 507"/>
                <a:gd name="T68" fmla="*/ 428 w 580"/>
                <a:gd name="T69" fmla="*/ 131 h 507"/>
                <a:gd name="T70" fmla="*/ 410 w 580"/>
                <a:gd name="T71" fmla="*/ 127 h 507"/>
                <a:gd name="T72" fmla="*/ 410 w 580"/>
                <a:gd name="T73" fmla="*/ 103 h 507"/>
                <a:gd name="T74" fmla="*/ 498 w 580"/>
                <a:gd name="T75" fmla="*/ 9 h 507"/>
                <a:gd name="T76" fmla="*/ 465 w 580"/>
                <a:gd name="T77" fmla="*/ 17 h 507"/>
                <a:gd name="T78" fmla="*/ 445 w 580"/>
                <a:gd name="T79" fmla="*/ 28 h 507"/>
                <a:gd name="T80" fmla="*/ 437 w 580"/>
                <a:gd name="T81" fmla="*/ 17 h 507"/>
                <a:gd name="T82" fmla="*/ 437 w 580"/>
                <a:gd name="T83" fmla="*/ 4 h 507"/>
                <a:gd name="T84" fmla="*/ 423 w 580"/>
                <a:gd name="T85" fmla="*/ 0 h 507"/>
                <a:gd name="T86" fmla="*/ 383 w 580"/>
                <a:gd name="T87" fmla="*/ 14 h 507"/>
                <a:gd name="T88" fmla="*/ 282 w 580"/>
                <a:gd name="T89" fmla="*/ 2 h 507"/>
                <a:gd name="T90" fmla="*/ 277 w 580"/>
                <a:gd name="T91" fmla="*/ 82 h 507"/>
                <a:gd name="T92" fmla="*/ 230 w 580"/>
                <a:gd name="T93" fmla="*/ 121 h 507"/>
                <a:gd name="T94" fmla="*/ 163 w 580"/>
                <a:gd name="T95" fmla="*/ 131 h 507"/>
                <a:gd name="T96" fmla="*/ 72 w 580"/>
                <a:gd name="T97" fmla="*/ 190 h 507"/>
                <a:gd name="T98" fmla="*/ 0 w 580"/>
                <a:gd name="T99" fmla="*/ 211 h 507"/>
                <a:gd name="T100" fmla="*/ 0 w 580"/>
                <a:gd name="T101" fmla="*/ 223 h 507"/>
                <a:gd name="T102" fmla="*/ 67 w 580"/>
                <a:gd name="T103" fmla="*/ 322 h 507"/>
                <a:gd name="T104" fmla="*/ 67 w 580"/>
                <a:gd name="T105" fmla="*/ 35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6" name="Freeform 15"/>
            <p:cNvSpPr/>
            <p:nvPr/>
          </p:nvSpPr>
          <p:spPr bwMode="auto">
            <a:xfrm>
              <a:off x="2571148" y="3594199"/>
              <a:ext cx="1317625" cy="915987"/>
            </a:xfrm>
            <a:custGeom>
              <a:avLst/>
              <a:gdLst>
                <a:gd name="T0" fmla="*/ 98 w 1202"/>
                <a:gd name="T1" fmla="*/ 320 h 856"/>
                <a:gd name="T2" fmla="*/ 154 w 1202"/>
                <a:gd name="T3" fmla="*/ 281 h 856"/>
                <a:gd name="T4" fmla="*/ 129 w 1202"/>
                <a:gd name="T5" fmla="*/ 266 h 856"/>
                <a:gd name="T6" fmla="*/ 166 w 1202"/>
                <a:gd name="T7" fmla="*/ 232 h 856"/>
                <a:gd name="T8" fmla="*/ 122 w 1202"/>
                <a:gd name="T9" fmla="*/ 140 h 856"/>
                <a:gd name="T10" fmla="*/ 149 w 1202"/>
                <a:gd name="T11" fmla="*/ 56 h 856"/>
                <a:gd name="T12" fmla="*/ 392 w 1202"/>
                <a:gd name="T13" fmla="*/ 0 h 856"/>
                <a:gd name="T14" fmla="*/ 539 w 1202"/>
                <a:gd name="T15" fmla="*/ 31 h 856"/>
                <a:gd name="T16" fmla="*/ 623 w 1202"/>
                <a:gd name="T17" fmla="*/ 80 h 856"/>
                <a:gd name="T18" fmla="*/ 705 w 1202"/>
                <a:gd name="T19" fmla="*/ 49 h 856"/>
                <a:gd name="T20" fmla="*/ 811 w 1202"/>
                <a:gd name="T21" fmla="*/ 37 h 856"/>
                <a:gd name="T22" fmla="*/ 944 w 1202"/>
                <a:gd name="T23" fmla="*/ 73 h 856"/>
                <a:gd name="T24" fmla="*/ 1028 w 1202"/>
                <a:gd name="T25" fmla="*/ 169 h 856"/>
                <a:gd name="T26" fmla="*/ 1103 w 1202"/>
                <a:gd name="T27" fmla="*/ 197 h 856"/>
                <a:gd name="T28" fmla="*/ 1175 w 1202"/>
                <a:gd name="T29" fmla="*/ 329 h 856"/>
                <a:gd name="T30" fmla="*/ 1193 w 1202"/>
                <a:gd name="T31" fmla="*/ 423 h 856"/>
                <a:gd name="T32" fmla="*/ 1154 w 1202"/>
                <a:gd name="T33" fmla="*/ 484 h 856"/>
                <a:gd name="T34" fmla="*/ 1108 w 1202"/>
                <a:gd name="T35" fmla="*/ 526 h 856"/>
                <a:gd name="T36" fmla="*/ 1088 w 1202"/>
                <a:gd name="T37" fmla="*/ 587 h 856"/>
                <a:gd name="T38" fmla="*/ 1037 w 1202"/>
                <a:gd name="T39" fmla="*/ 557 h 856"/>
                <a:gd name="T40" fmla="*/ 1040 w 1202"/>
                <a:gd name="T41" fmla="*/ 601 h 856"/>
                <a:gd name="T42" fmla="*/ 1117 w 1202"/>
                <a:gd name="T43" fmla="*/ 643 h 856"/>
                <a:gd name="T44" fmla="*/ 1156 w 1202"/>
                <a:gd name="T45" fmla="*/ 663 h 856"/>
                <a:gd name="T46" fmla="*/ 1141 w 1202"/>
                <a:gd name="T47" fmla="*/ 700 h 856"/>
                <a:gd name="T48" fmla="*/ 1088 w 1202"/>
                <a:gd name="T49" fmla="*/ 713 h 856"/>
                <a:gd name="T50" fmla="*/ 1033 w 1202"/>
                <a:gd name="T51" fmla="*/ 703 h 856"/>
                <a:gd name="T52" fmla="*/ 1023 w 1202"/>
                <a:gd name="T53" fmla="*/ 753 h 856"/>
                <a:gd name="T54" fmla="*/ 934 w 1202"/>
                <a:gd name="T55" fmla="*/ 709 h 856"/>
                <a:gd name="T56" fmla="*/ 880 w 1202"/>
                <a:gd name="T57" fmla="*/ 699 h 856"/>
                <a:gd name="T58" fmla="*/ 711 w 1202"/>
                <a:gd name="T59" fmla="*/ 694 h 856"/>
                <a:gd name="T60" fmla="*/ 695 w 1202"/>
                <a:gd name="T61" fmla="*/ 735 h 856"/>
                <a:gd name="T62" fmla="*/ 677 w 1202"/>
                <a:gd name="T63" fmla="*/ 780 h 856"/>
                <a:gd name="T64" fmla="*/ 519 w 1202"/>
                <a:gd name="T65" fmla="*/ 835 h 856"/>
                <a:gd name="T66" fmla="*/ 451 w 1202"/>
                <a:gd name="T67" fmla="*/ 749 h 856"/>
                <a:gd name="T68" fmla="*/ 256 w 1202"/>
                <a:gd name="T69" fmla="*/ 718 h 856"/>
                <a:gd name="T70" fmla="*/ 182 w 1202"/>
                <a:gd name="T71" fmla="*/ 672 h 856"/>
                <a:gd name="T72" fmla="*/ 1 w 1202"/>
                <a:gd name="T73" fmla="*/ 506 h 856"/>
                <a:gd name="T74" fmla="*/ 28 w 1202"/>
                <a:gd name="T75" fmla="*/ 454 h 856"/>
                <a:gd name="T76" fmla="*/ 51 w 1202"/>
                <a:gd name="T77" fmla="*/ 356 h 856"/>
                <a:gd name="T78" fmla="*/ 58 w 1202"/>
                <a:gd name="T79" fmla="*/ 30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7" name="Freeform 16"/>
            <p:cNvSpPr/>
            <p:nvPr/>
          </p:nvSpPr>
          <p:spPr bwMode="auto">
            <a:xfrm>
              <a:off x="4036410" y="3618011"/>
              <a:ext cx="271463" cy="474663"/>
            </a:xfrm>
            <a:custGeom>
              <a:avLst/>
              <a:gdLst>
                <a:gd name="T0" fmla="*/ 232 w 252"/>
                <a:gd name="T1" fmla="*/ 247 h 443"/>
                <a:gd name="T2" fmla="*/ 236 w 252"/>
                <a:gd name="T3" fmla="*/ 200 h 443"/>
                <a:gd name="T4" fmla="*/ 251 w 252"/>
                <a:gd name="T5" fmla="*/ 178 h 443"/>
                <a:gd name="T6" fmla="*/ 246 w 252"/>
                <a:gd name="T7" fmla="*/ 156 h 443"/>
                <a:gd name="T8" fmla="*/ 165 w 252"/>
                <a:gd name="T9" fmla="*/ 127 h 443"/>
                <a:gd name="T10" fmla="*/ 174 w 252"/>
                <a:gd name="T11" fmla="*/ 96 h 443"/>
                <a:gd name="T12" fmla="*/ 196 w 252"/>
                <a:gd name="T13" fmla="*/ 61 h 443"/>
                <a:gd name="T14" fmla="*/ 181 w 252"/>
                <a:gd name="T15" fmla="*/ 7 h 443"/>
                <a:gd name="T16" fmla="*/ 174 w 252"/>
                <a:gd name="T17" fmla="*/ 0 h 443"/>
                <a:gd name="T18" fmla="*/ 124 w 252"/>
                <a:gd name="T19" fmla="*/ 34 h 443"/>
                <a:gd name="T20" fmla="*/ 102 w 252"/>
                <a:gd name="T21" fmla="*/ 111 h 443"/>
                <a:gd name="T22" fmla="*/ 91 w 252"/>
                <a:gd name="T23" fmla="*/ 165 h 443"/>
                <a:gd name="T24" fmla="*/ 52 w 252"/>
                <a:gd name="T25" fmla="*/ 200 h 443"/>
                <a:gd name="T26" fmla="*/ 28 w 252"/>
                <a:gd name="T27" fmla="*/ 210 h 443"/>
                <a:gd name="T28" fmla="*/ 0 w 252"/>
                <a:gd name="T29" fmla="*/ 214 h 443"/>
                <a:gd name="T30" fmla="*/ 63 w 252"/>
                <a:gd name="T31" fmla="*/ 299 h 443"/>
                <a:gd name="T32" fmla="*/ 80 w 252"/>
                <a:gd name="T33" fmla="*/ 356 h 443"/>
                <a:gd name="T34" fmla="*/ 72 w 252"/>
                <a:gd name="T35" fmla="*/ 389 h 443"/>
                <a:gd name="T36" fmla="*/ 115 w 252"/>
                <a:gd name="T37" fmla="*/ 413 h 443"/>
                <a:gd name="T38" fmla="*/ 115 w 252"/>
                <a:gd name="T39" fmla="*/ 429 h 443"/>
                <a:gd name="T40" fmla="*/ 156 w 252"/>
                <a:gd name="T41" fmla="*/ 442 h 443"/>
                <a:gd name="T42" fmla="*/ 169 w 252"/>
                <a:gd name="T43" fmla="*/ 442 h 443"/>
                <a:gd name="T44" fmla="*/ 169 w 252"/>
                <a:gd name="T45" fmla="*/ 408 h 443"/>
                <a:gd name="T46" fmla="*/ 200 w 252"/>
                <a:gd name="T47" fmla="*/ 402 h 443"/>
                <a:gd name="T48" fmla="*/ 210 w 252"/>
                <a:gd name="T49" fmla="*/ 361 h 443"/>
                <a:gd name="T50" fmla="*/ 186 w 252"/>
                <a:gd name="T51" fmla="*/ 344 h 443"/>
                <a:gd name="T52" fmla="*/ 169 w 252"/>
                <a:gd name="T53" fmla="*/ 327 h 443"/>
                <a:gd name="T54" fmla="*/ 176 w 252"/>
                <a:gd name="T55" fmla="*/ 251 h 443"/>
                <a:gd name="T56" fmla="*/ 192 w 252"/>
                <a:gd name="T57" fmla="*/ 239 h 443"/>
                <a:gd name="T58" fmla="*/ 223 w 252"/>
                <a:gd name="T59" fmla="*/ 252 h 443"/>
                <a:gd name="T60" fmla="*/ 232 w 252"/>
                <a:gd name="T61" fmla="*/ 24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8" name="Freeform 17"/>
            <p:cNvSpPr/>
            <p:nvPr/>
          </p:nvSpPr>
          <p:spPr bwMode="auto">
            <a:xfrm>
              <a:off x="4861910" y="3148111"/>
              <a:ext cx="557213" cy="785813"/>
            </a:xfrm>
            <a:custGeom>
              <a:avLst/>
              <a:gdLst>
                <a:gd name="T0" fmla="*/ 201 w 507"/>
                <a:gd name="T1" fmla="*/ 710 h 733"/>
                <a:gd name="T2" fmla="*/ 243 w 507"/>
                <a:gd name="T3" fmla="*/ 572 h 733"/>
                <a:gd name="T4" fmla="*/ 336 w 507"/>
                <a:gd name="T5" fmla="*/ 514 h 733"/>
                <a:gd name="T6" fmla="*/ 359 w 507"/>
                <a:gd name="T7" fmla="*/ 457 h 733"/>
                <a:gd name="T8" fmla="*/ 317 w 507"/>
                <a:gd name="T9" fmla="*/ 434 h 733"/>
                <a:gd name="T10" fmla="*/ 268 w 507"/>
                <a:gd name="T11" fmla="*/ 411 h 733"/>
                <a:gd name="T12" fmla="*/ 242 w 507"/>
                <a:gd name="T13" fmla="*/ 340 h 733"/>
                <a:gd name="T14" fmla="*/ 195 w 507"/>
                <a:gd name="T15" fmla="*/ 346 h 733"/>
                <a:gd name="T16" fmla="*/ 146 w 507"/>
                <a:gd name="T17" fmla="*/ 334 h 733"/>
                <a:gd name="T18" fmla="*/ 183 w 507"/>
                <a:gd name="T19" fmla="*/ 261 h 733"/>
                <a:gd name="T20" fmla="*/ 221 w 507"/>
                <a:gd name="T21" fmla="*/ 186 h 733"/>
                <a:gd name="T22" fmla="*/ 293 w 507"/>
                <a:gd name="T23" fmla="*/ 216 h 733"/>
                <a:gd name="T24" fmla="*/ 318 w 507"/>
                <a:gd name="T25" fmla="*/ 266 h 733"/>
                <a:gd name="T26" fmla="*/ 324 w 507"/>
                <a:gd name="T27" fmla="*/ 309 h 733"/>
                <a:gd name="T28" fmla="*/ 364 w 507"/>
                <a:gd name="T29" fmla="*/ 354 h 733"/>
                <a:gd name="T30" fmla="*/ 464 w 507"/>
                <a:gd name="T31" fmla="*/ 326 h 733"/>
                <a:gd name="T32" fmla="*/ 506 w 507"/>
                <a:gd name="T33" fmla="*/ 243 h 733"/>
                <a:gd name="T34" fmla="*/ 455 w 507"/>
                <a:gd name="T35" fmla="*/ 199 h 733"/>
                <a:gd name="T36" fmla="*/ 428 w 507"/>
                <a:gd name="T37" fmla="*/ 128 h 733"/>
                <a:gd name="T38" fmla="*/ 336 w 507"/>
                <a:gd name="T39" fmla="*/ 80 h 733"/>
                <a:gd name="T40" fmla="*/ 286 w 507"/>
                <a:gd name="T41" fmla="*/ 0 h 733"/>
                <a:gd name="T42" fmla="*/ 221 w 507"/>
                <a:gd name="T43" fmla="*/ 46 h 733"/>
                <a:gd name="T44" fmla="*/ 224 w 507"/>
                <a:gd name="T45" fmla="*/ 82 h 733"/>
                <a:gd name="T46" fmla="*/ 163 w 507"/>
                <a:gd name="T47" fmla="*/ 103 h 733"/>
                <a:gd name="T48" fmla="*/ 129 w 507"/>
                <a:gd name="T49" fmla="*/ 112 h 733"/>
                <a:gd name="T50" fmla="*/ 73 w 507"/>
                <a:gd name="T51" fmla="*/ 130 h 733"/>
                <a:gd name="T52" fmla="*/ 58 w 507"/>
                <a:gd name="T53" fmla="*/ 82 h 733"/>
                <a:gd name="T54" fmla="*/ 9 w 507"/>
                <a:gd name="T55" fmla="*/ 150 h 733"/>
                <a:gd name="T56" fmla="*/ 32 w 507"/>
                <a:gd name="T57" fmla="*/ 258 h 733"/>
                <a:gd name="T58" fmla="*/ 58 w 507"/>
                <a:gd name="T59" fmla="*/ 326 h 733"/>
                <a:gd name="T60" fmla="*/ 68 w 507"/>
                <a:gd name="T61" fmla="*/ 406 h 733"/>
                <a:gd name="T62" fmla="*/ 7 w 507"/>
                <a:gd name="T63" fmla="*/ 496 h 733"/>
                <a:gd name="T64" fmla="*/ 65 w 507"/>
                <a:gd name="T65" fmla="*/ 584 h 733"/>
                <a:gd name="T66" fmla="*/ 45 w 507"/>
                <a:gd name="T67" fmla="*/ 644 h 733"/>
                <a:gd name="T68" fmla="*/ 23 w 507"/>
                <a:gd name="T69" fmla="*/ 691 h 733"/>
                <a:gd name="T70" fmla="*/ 143 w 507"/>
                <a:gd name="T71" fmla="*/ 732 h 733"/>
                <a:gd name="T72" fmla="*/ 197 w 507"/>
                <a:gd name="T73" fmla="*/ 72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9" name="Freeform 18"/>
            <p:cNvSpPr/>
            <p:nvPr/>
          </p:nvSpPr>
          <p:spPr bwMode="auto">
            <a:xfrm>
              <a:off x="5154010" y="3424336"/>
              <a:ext cx="114300" cy="184150"/>
            </a:xfrm>
            <a:custGeom>
              <a:avLst/>
              <a:gdLst>
                <a:gd name="T0" fmla="*/ 86 w 105"/>
                <a:gd name="T1" fmla="*/ 159 h 173"/>
                <a:gd name="T2" fmla="*/ 60 w 105"/>
                <a:gd name="T3" fmla="*/ 172 h 173"/>
                <a:gd name="T4" fmla="*/ 14 w 105"/>
                <a:gd name="T5" fmla="*/ 162 h 173"/>
                <a:gd name="T6" fmla="*/ 3 w 105"/>
                <a:gd name="T7" fmla="*/ 150 h 173"/>
                <a:gd name="T8" fmla="*/ 0 w 105"/>
                <a:gd name="T9" fmla="*/ 74 h 173"/>
                <a:gd name="T10" fmla="*/ 41 w 105"/>
                <a:gd name="T11" fmla="*/ 57 h 173"/>
                <a:gd name="T12" fmla="*/ 37 w 105"/>
                <a:gd name="T13" fmla="*/ 43 h 173"/>
                <a:gd name="T14" fmla="*/ 44 w 105"/>
                <a:gd name="T15" fmla="*/ 14 h 173"/>
                <a:gd name="T16" fmla="*/ 47 w 105"/>
                <a:gd name="T17" fmla="*/ 0 h 173"/>
                <a:gd name="T18" fmla="*/ 62 w 105"/>
                <a:gd name="T19" fmla="*/ 8 h 173"/>
                <a:gd name="T20" fmla="*/ 69 w 105"/>
                <a:gd name="T21" fmla="*/ 33 h 173"/>
                <a:gd name="T22" fmla="*/ 66 w 105"/>
                <a:gd name="T23" fmla="*/ 50 h 173"/>
                <a:gd name="T24" fmla="*/ 99 w 105"/>
                <a:gd name="T25" fmla="*/ 74 h 173"/>
                <a:gd name="T26" fmla="*/ 104 w 105"/>
                <a:gd name="T27" fmla="*/ 93 h 173"/>
                <a:gd name="T28" fmla="*/ 86 w 105"/>
                <a:gd name="T29" fmla="*/ 107 h 173"/>
                <a:gd name="T30" fmla="*/ 78 w 105"/>
                <a:gd name="T31" fmla="*/ 139 h 173"/>
                <a:gd name="T32" fmla="*/ 86 w 105"/>
                <a:gd name="T33" fmla="*/ 1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0" name="Freeform 19"/>
            <p:cNvSpPr/>
            <p:nvPr/>
          </p:nvSpPr>
          <p:spPr bwMode="auto">
            <a:xfrm>
              <a:off x="5019073" y="3344961"/>
              <a:ext cx="180975" cy="182563"/>
            </a:xfrm>
            <a:custGeom>
              <a:avLst/>
              <a:gdLst>
                <a:gd name="T0" fmla="*/ 125 w 164"/>
                <a:gd name="T1" fmla="*/ 141 h 169"/>
                <a:gd name="T2" fmla="*/ 124 w 164"/>
                <a:gd name="T3" fmla="*/ 118 h 169"/>
                <a:gd name="T4" fmla="*/ 117 w 164"/>
                <a:gd name="T5" fmla="*/ 100 h 169"/>
                <a:gd name="T6" fmla="*/ 159 w 164"/>
                <a:gd name="T7" fmla="*/ 84 h 169"/>
                <a:gd name="T8" fmla="*/ 163 w 164"/>
                <a:gd name="T9" fmla="*/ 69 h 169"/>
                <a:gd name="T10" fmla="*/ 152 w 164"/>
                <a:gd name="T11" fmla="*/ 30 h 169"/>
                <a:gd name="T12" fmla="*/ 139 w 164"/>
                <a:gd name="T13" fmla="*/ 30 h 169"/>
                <a:gd name="T14" fmla="*/ 74 w 164"/>
                <a:gd name="T15" fmla="*/ 0 h 169"/>
                <a:gd name="T16" fmla="*/ 47 w 164"/>
                <a:gd name="T17" fmla="*/ 30 h 169"/>
                <a:gd name="T18" fmla="*/ 35 w 164"/>
                <a:gd name="T19" fmla="*/ 66 h 169"/>
                <a:gd name="T20" fmla="*/ 5 w 164"/>
                <a:gd name="T21" fmla="*/ 109 h 169"/>
                <a:gd name="T22" fmla="*/ 0 w 164"/>
                <a:gd name="T23" fmla="*/ 139 h 169"/>
                <a:gd name="T24" fmla="*/ 11 w 164"/>
                <a:gd name="T25" fmla="*/ 159 h 169"/>
                <a:gd name="T26" fmla="*/ 57 w 164"/>
                <a:gd name="T27" fmla="*/ 156 h 169"/>
                <a:gd name="T28" fmla="*/ 81 w 164"/>
                <a:gd name="T29" fmla="*/ 168 h 169"/>
                <a:gd name="T30" fmla="*/ 103 w 164"/>
                <a:gd name="T31" fmla="*/ 151 h 169"/>
                <a:gd name="T32" fmla="*/ 125 w 164"/>
                <a:gd name="T33" fmla="*/ 1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1" name="Freeform 20"/>
            <p:cNvSpPr/>
            <p:nvPr/>
          </p:nvSpPr>
          <p:spPr bwMode="auto">
            <a:xfrm>
              <a:off x="4590448" y="3419574"/>
              <a:ext cx="352425" cy="717550"/>
            </a:xfrm>
            <a:custGeom>
              <a:avLst/>
              <a:gdLst>
                <a:gd name="T0" fmla="*/ 21 w 323"/>
                <a:gd name="T1" fmla="*/ 671 h 672"/>
                <a:gd name="T2" fmla="*/ 90 w 323"/>
                <a:gd name="T3" fmla="*/ 650 h 672"/>
                <a:gd name="T4" fmla="*/ 179 w 323"/>
                <a:gd name="T5" fmla="*/ 592 h 672"/>
                <a:gd name="T6" fmla="*/ 241 w 323"/>
                <a:gd name="T7" fmla="*/ 580 h 672"/>
                <a:gd name="T8" fmla="*/ 288 w 323"/>
                <a:gd name="T9" fmla="*/ 542 h 672"/>
                <a:gd name="T10" fmla="*/ 293 w 323"/>
                <a:gd name="T11" fmla="*/ 462 h 672"/>
                <a:gd name="T12" fmla="*/ 270 w 323"/>
                <a:gd name="T13" fmla="*/ 433 h 672"/>
                <a:gd name="T14" fmla="*/ 278 w 323"/>
                <a:gd name="T15" fmla="*/ 406 h 672"/>
                <a:gd name="T16" fmla="*/ 293 w 323"/>
                <a:gd name="T17" fmla="*/ 386 h 672"/>
                <a:gd name="T18" fmla="*/ 296 w 323"/>
                <a:gd name="T19" fmla="*/ 351 h 672"/>
                <a:gd name="T20" fmla="*/ 312 w 323"/>
                <a:gd name="T21" fmla="*/ 326 h 672"/>
                <a:gd name="T22" fmla="*/ 288 w 323"/>
                <a:gd name="T23" fmla="*/ 278 h 672"/>
                <a:gd name="T24" fmla="*/ 253 w 323"/>
                <a:gd name="T25" fmla="*/ 238 h 672"/>
                <a:gd name="T26" fmla="*/ 274 w 323"/>
                <a:gd name="T27" fmla="*/ 174 h 672"/>
                <a:gd name="T28" fmla="*/ 314 w 323"/>
                <a:gd name="T29" fmla="*/ 148 h 672"/>
                <a:gd name="T30" fmla="*/ 322 w 323"/>
                <a:gd name="T31" fmla="*/ 105 h 672"/>
                <a:gd name="T32" fmla="*/ 305 w 323"/>
                <a:gd name="T33" fmla="*/ 68 h 672"/>
                <a:gd name="T34" fmla="*/ 305 w 323"/>
                <a:gd name="T35" fmla="*/ 25 h 672"/>
                <a:gd name="T36" fmla="*/ 278 w 323"/>
                <a:gd name="T37" fmla="*/ 0 h 672"/>
                <a:gd name="T38" fmla="*/ 215 w 323"/>
                <a:gd name="T39" fmla="*/ 32 h 672"/>
                <a:gd name="T40" fmla="*/ 205 w 323"/>
                <a:gd name="T41" fmla="*/ 22 h 672"/>
                <a:gd name="T42" fmla="*/ 172 w 323"/>
                <a:gd name="T43" fmla="*/ 48 h 672"/>
                <a:gd name="T44" fmla="*/ 144 w 323"/>
                <a:gd name="T45" fmla="*/ 45 h 672"/>
                <a:gd name="T46" fmla="*/ 90 w 323"/>
                <a:gd name="T47" fmla="*/ 123 h 672"/>
                <a:gd name="T48" fmla="*/ 75 w 323"/>
                <a:gd name="T49" fmla="*/ 123 h 672"/>
                <a:gd name="T50" fmla="*/ 45 w 323"/>
                <a:gd name="T51" fmla="*/ 148 h 672"/>
                <a:gd name="T52" fmla="*/ 47 w 323"/>
                <a:gd name="T53" fmla="*/ 181 h 672"/>
                <a:gd name="T54" fmla="*/ 33 w 323"/>
                <a:gd name="T55" fmla="*/ 211 h 672"/>
                <a:gd name="T56" fmla="*/ 28 w 323"/>
                <a:gd name="T57" fmla="*/ 252 h 672"/>
                <a:gd name="T58" fmla="*/ 2 w 323"/>
                <a:gd name="T59" fmla="*/ 292 h 672"/>
                <a:gd name="T60" fmla="*/ 31 w 323"/>
                <a:gd name="T61" fmla="*/ 351 h 672"/>
                <a:gd name="T62" fmla="*/ 21 w 323"/>
                <a:gd name="T63" fmla="*/ 386 h 672"/>
                <a:gd name="T64" fmla="*/ 0 w 323"/>
                <a:gd name="T65" fmla="*/ 423 h 672"/>
                <a:gd name="T66" fmla="*/ 31 w 323"/>
                <a:gd name="T67" fmla="*/ 567 h 672"/>
                <a:gd name="T68" fmla="*/ 10 w 323"/>
                <a:gd name="T69" fmla="*/ 640 h 672"/>
                <a:gd name="T70" fmla="*/ 21 w 323"/>
                <a:gd name="T71"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2" name="Freeform 21"/>
            <p:cNvSpPr/>
            <p:nvPr/>
          </p:nvSpPr>
          <p:spPr bwMode="auto">
            <a:xfrm>
              <a:off x="5155598" y="3437036"/>
              <a:ext cx="41275" cy="58738"/>
            </a:xfrm>
            <a:custGeom>
              <a:avLst/>
              <a:gdLst>
                <a:gd name="T0" fmla="*/ 37 w 38"/>
                <a:gd name="T1" fmla="*/ 0 h 53"/>
                <a:gd name="T2" fmla="*/ 31 w 38"/>
                <a:gd name="T3" fmla="*/ 27 h 53"/>
                <a:gd name="T4" fmla="*/ 34 w 38"/>
                <a:gd name="T5" fmla="*/ 39 h 53"/>
                <a:gd name="T6" fmla="*/ 8 w 38"/>
                <a:gd name="T7" fmla="*/ 52 h 53"/>
                <a:gd name="T8" fmla="*/ 5 w 38"/>
                <a:gd name="T9" fmla="*/ 30 h 53"/>
                <a:gd name="T10" fmla="*/ 0 w 38"/>
                <a:gd name="T11" fmla="*/ 15 h 53"/>
                <a:gd name="T12" fmla="*/ 37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3" name="Freeform 22"/>
            <p:cNvSpPr/>
            <p:nvPr/>
          </p:nvSpPr>
          <p:spPr bwMode="auto">
            <a:xfrm>
              <a:off x="5127023" y="5518249"/>
              <a:ext cx="79375" cy="55562"/>
            </a:xfrm>
            <a:custGeom>
              <a:avLst/>
              <a:gdLst>
                <a:gd name="T0" fmla="*/ 4 w 72"/>
                <a:gd name="T1" fmla="*/ 13 h 49"/>
                <a:gd name="T2" fmla="*/ 30 w 72"/>
                <a:gd name="T3" fmla="*/ 18 h 49"/>
                <a:gd name="T4" fmla="*/ 57 w 72"/>
                <a:gd name="T5" fmla="*/ 0 h 49"/>
                <a:gd name="T6" fmla="*/ 71 w 72"/>
                <a:gd name="T7" fmla="*/ 36 h 49"/>
                <a:gd name="T8" fmla="*/ 42 w 72"/>
                <a:gd name="T9" fmla="*/ 48 h 49"/>
                <a:gd name="T10" fmla="*/ 6 w 72"/>
                <a:gd name="T11" fmla="*/ 45 h 49"/>
                <a:gd name="T12" fmla="*/ 0 w 72"/>
                <a:gd name="T13" fmla="*/ 18 h 49"/>
                <a:gd name="T14" fmla="*/ 4 w 72"/>
                <a:gd name="T15" fmla="*/ 1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4" name="Freeform 23"/>
            <p:cNvSpPr/>
            <p:nvPr/>
          </p:nvSpPr>
          <p:spPr bwMode="auto">
            <a:xfrm>
              <a:off x="4666648" y="5167411"/>
              <a:ext cx="798512" cy="646113"/>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5" name="Freeform 24"/>
            <p:cNvSpPr/>
            <p:nvPr/>
          </p:nvSpPr>
          <p:spPr bwMode="auto">
            <a:xfrm>
              <a:off x="4069748" y="5099149"/>
              <a:ext cx="822325" cy="581025"/>
            </a:xfrm>
            <a:custGeom>
              <a:avLst/>
              <a:gdLst>
                <a:gd name="T0" fmla="*/ 34 w 753"/>
                <a:gd name="T1" fmla="*/ 211 h 542"/>
                <a:gd name="T2" fmla="*/ 80 w 753"/>
                <a:gd name="T3" fmla="*/ 187 h 542"/>
                <a:gd name="T4" fmla="*/ 159 w 753"/>
                <a:gd name="T5" fmla="*/ 207 h 542"/>
                <a:gd name="T6" fmla="*/ 175 w 753"/>
                <a:gd name="T7" fmla="*/ 173 h 542"/>
                <a:gd name="T8" fmla="*/ 284 w 753"/>
                <a:gd name="T9" fmla="*/ 133 h 542"/>
                <a:gd name="T10" fmla="*/ 373 w 753"/>
                <a:gd name="T11" fmla="*/ 107 h 542"/>
                <a:gd name="T12" fmla="*/ 410 w 753"/>
                <a:gd name="T13" fmla="*/ 117 h 542"/>
                <a:gd name="T14" fmla="*/ 438 w 753"/>
                <a:gd name="T15" fmla="*/ 95 h 542"/>
                <a:gd name="T16" fmla="*/ 450 w 753"/>
                <a:gd name="T17" fmla="*/ 73 h 542"/>
                <a:gd name="T18" fmla="*/ 489 w 753"/>
                <a:gd name="T19" fmla="*/ 46 h 542"/>
                <a:gd name="T20" fmla="*/ 537 w 753"/>
                <a:gd name="T21" fmla="*/ 19 h 542"/>
                <a:gd name="T22" fmla="*/ 557 w 753"/>
                <a:gd name="T23" fmla="*/ 44 h 542"/>
                <a:gd name="T24" fmla="*/ 606 w 753"/>
                <a:gd name="T25" fmla="*/ 9 h 542"/>
                <a:gd name="T26" fmla="*/ 656 w 753"/>
                <a:gd name="T27" fmla="*/ 9 h 542"/>
                <a:gd name="T28" fmla="*/ 681 w 753"/>
                <a:gd name="T29" fmla="*/ 47 h 542"/>
                <a:gd name="T30" fmla="*/ 651 w 753"/>
                <a:gd name="T31" fmla="*/ 119 h 542"/>
                <a:gd name="T32" fmla="*/ 651 w 753"/>
                <a:gd name="T33" fmla="*/ 151 h 542"/>
                <a:gd name="T34" fmla="*/ 700 w 753"/>
                <a:gd name="T35" fmla="*/ 176 h 542"/>
                <a:gd name="T36" fmla="*/ 736 w 753"/>
                <a:gd name="T37" fmla="*/ 164 h 542"/>
                <a:gd name="T38" fmla="*/ 736 w 753"/>
                <a:gd name="T39" fmla="*/ 231 h 542"/>
                <a:gd name="T40" fmla="*/ 694 w 753"/>
                <a:gd name="T41" fmla="*/ 308 h 542"/>
                <a:gd name="T42" fmla="*/ 640 w 753"/>
                <a:gd name="T43" fmla="*/ 413 h 542"/>
                <a:gd name="T44" fmla="*/ 603 w 753"/>
                <a:gd name="T45" fmla="*/ 465 h 542"/>
                <a:gd name="T46" fmla="*/ 574 w 753"/>
                <a:gd name="T47" fmla="*/ 493 h 542"/>
                <a:gd name="T48" fmla="*/ 485 w 753"/>
                <a:gd name="T49" fmla="*/ 541 h 542"/>
                <a:gd name="T50" fmla="*/ 417 w 753"/>
                <a:gd name="T51" fmla="*/ 503 h 542"/>
                <a:gd name="T52" fmla="*/ 347 w 753"/>
                <a:gd name="T53" fmla="*/ 541 h 542"/>
                <a:gd name="T54" fmla="*/ 232 w 753"/>
                <a:gd name="T55" fmla="*/ 499 h 542"/>
                <a:gd name="T56" fmla="*/ 237 w 753"/>
                <a:gd name="T57" fmla="*/ 418 h 542"/>
                <a:gd name="T58" fmla="*/ 185 w 753"/>
                <a:gd name="T59" fmla="*/ 404 h 542"/>
                <a:gd name="T60" fmla="*/ 147 w 753"/>
                <a:gd name="T61" fmla="*/ 404 h 542"/>
                <a:gd name="T62" fmla="*/ 127 w 753"/>
                <a:gd name="T63" fmla="*/ 346 h 542"/>
                <a:gd name="T64" fmla="*/ 161 w 753"/>
                <a:gd name="T65" fmla="*/ 337 h 542"/>
                <a:gd name="T66" fmla="*/ 159 w 753"/>
                <a:gd name="T67" fmla="*/ 289 h 542"/>
                <a:gd name="T68" fmla="*/ 62 w 753"/>
                <a:gd name="T69" fmla="*/ 249 h 542"/>
                <a:gd name="T70" fmla="*/ 14 w 753"/>
                <a:gd name="T71" fmla="*/ 249 h 542"/>
                <a:gd name="T72" fmla="*/ 0 w 753"/>
                <a:gd name="T73" fmla="*/ 2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6" name="Freeform 25"/>
            <p:cNvSpPr/>
            <p:nvPr/>
          </p:nvSpPr>
          <p:spPr bwMode="auto">
            <a:xfrm>
              <a:off x="4523773" y="4668936"/>
              <a:ext cx="569912" cy="622300"/>
            </a:xfrm>
            <a:custGeom>
              <a:avLst/>
              <a:gdLst>
                <a:gd name="T0" fmla="*/ 446 w 521"/>
                <a:gd name="T1" fmla="*/ 70 h 582"/>
                <a:gd name="T2" fmla="*/ 435 w 521"/>
                <a:gd name="T3" fmla="*/ 21 h 582"/>
                <a:gd name="T4" fmla="*/ 399 w 521"/>
                <a:gd name="T5" fmla="*/ 28 h 582"/>
                <a:gd name="T6" fmla="*/ 371 w 521"/>
                <a:gd name="T7" fmla="*/ 46 h 582"/>
                <a:gd name="T8" fmla="*/ 343 w 521"/>
                <a:gd name="T9" fmla="*/ 26 h 582"/>
                <a:gd name="T10" fmla="*/ 295 w 521"/>
                <a:gd name="T11" fmla="*/ 33 h 582"/>
                <a:gd name="T12" fmla="*/ 141 w 521"/>
                <a:gd name="T13" fmla="*/ 0 h 582"/>
                <a:gd name="T14" fmla="*/ 151 w 521"/>
                <a:gd name="T15" fmla="*/ 39 h 582"/>
                <a:gd name="T16" fmla="*/ 82 w 521"/>
                <a:gd name="T17" fmla="*/ 39 h 582"/>
                <a:gd name="T18" fmla="*/ 25 w 521"/>
                <a:gd name="T19" fmla="*/ 110 h 582"/>
                <a:gd name="T20" fmla="*/ 49 w 521"/>
                <a:gd name="T21" fmla="*/ 277 h 582"/>
                <a:gd name="T22" fmla="*/ 4 w 521"/>
                <a:gd name="T23" fmla="*/ 338 h 582"/>
                <a:gd name="T24" fmla="*/ 63 w 521"/>
                <a:gd name="T25" fmla="*/ 345 h 582"/>
                <a:gd name="T26" fmla="*/ 76 w 521"/>
                <a:gd name="T27" fmla="*/ 451 h 582"/>
                <a:gd name="T28" fmla="*/ 124 w 521"/>
                <a:gd name="T29" fmla="*/ 423 h 582"/>
                <a:gd name="T30" fmla="*/ 144 w 521"/>
                <a:gd name="T31" fmla="*/ 447 h 582"/>
                <a:gd name="T32" fmla="*/ 194 w 521"/>
                <a:gd name="T33" fmla="*/ 414 h 582"/>
                <a:gd name="T34" fmla="*/ 242 w 521"/>
                <a:gd name="T35" fmla="*/ 414 h 582"/>
                <a:gd name="T36" fmla="*/ 267 w 521"/>
                <a:gd name="T37" fmla="*/ 452 h 582"/>
                <a:gd name="T38" fmla="*/ 237 w 521"/>
                <a:gd name="T39" fmla="*/ 524 h 582"/>
                <a:gd name="T40" fmla="*/ 237 w 521"/>
                <a:gd name="T41" fmla="*/ 555 h 582"/>
                <a:gd name="T42" fmla="*/ 288 w 521"/>
                <a:gd name="T43" fmla="*/ 581 h 582"/>
                <a:gd name="T44" fmla="*/ 323 w 521"/>
                <a:gd name="T45" fmla="*/ 568 h 582"/>
                <a:gd name="T46" fmla="*/ 343 w 521"/>
                <a:gd name="T47" fmla="*/ 524 h 582"/>
                <a:gd name="T48" fmla="*/ 378 w 521"/>
                <a:gd name="T49" fmla="*/ 517 h 582"/>
                <a:gd name="T50" fmla="*/ 426 w 521"/>
                <a:gd name="T51" fmla="*/ 522 h 582"/>
                <a:gd name="T52" fmla="*/ 419 w 521"/>
                <a:gd name="T53" fmla="*/ 493 h 582"/>
                <a:gd name="T54" fmla="*/ 492 w 521"/>
                <a:gd name="T55" fmla="*/ 482 h 582"/>
                <a:gd name="T56" fmla="*/ 509 w 521"/>
                <a:gd name="T57" fmla="*/ 447 h 582"/>
                <a:gd name="T58" fmla="*/ 517 w 521"/>
                <a:gd name="T59" fmla="*/ 350 h 582"/>
                <a:gd name="T60" fmla="*/ 485 w 521"/>
                <a:gd name="T61" fmla="*/ 303 h 582"/>
                <a:gd name="T62" fmla="*/ 476 w 521"/>
                <a:gd name="T63" fmla="*/ 264 h 582"/>
                <a:gd name="T64" fmla="*/ 458 w 521"/>
                <a:gd name="T65" fmla="*/ 260 h 582"/>
                <a:gd name="T66" fmla="*/ 485 w 521"/>
                <a:gd name="T67" fmla="*/ 190 h 582"/>
                <a:gd name="T68" fmla="*/ 497 w 521"/>
                <a:gd name="T69" fmla="*/ 13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7" name="Freeform 26"/>
            <p:cNvSpPr/>
            <p:nvPr/>
          </p:nvSpPr>
          <p:spPr bwMode="auto">
            <a:xfrm>
              <a:off x="4457098" y="4300636"/>
              <a:ext cx="801687" cy="490538"/>
            </a:xfrm>
            <a:custGeom>
              <a:avLst/>
              <a:gdLst>
                <a:gd name="T0" fmla="*/ 99 w 733"/>
                <a:gd name="T1" fmla="*/ 420 h 456"/>
                <a:gd name="T2" fmla="*/ 184 w 733"/>
                <a:gd name="T3" fmla="*/ 400 h 456"/>
                <a:gd name="T4" fmla="*/ 189 w 733"/>
                <a:gd name="T5" fmla="*/ 356 h 456"/>
                <a:gd name="T6" fmla="*/ 315 w 733"/>
                <a:gd name="T7" fmla="*/ 351 h 456"/>
                <a:gd name="T8" fmla="*/ 375 w 733"/>
                <a:gd name="T9" fmla="*/ 391 h 456"/>
                <a:gd name="T10" fmla="*/ 427 w 733"/>
                <a:gd name="T11" fmla="*/ 363 h 456"/>
                <a:gd name="T12" fmla="*/ 448 w 733"/>
                <a:gd name="T13" fmla="*/ 391 h 456"/>
                <a:gd name="T14" fmla="*/ 486 w 733"/>
                <a:gd name="T15" fmla="*/ 349 h 456"/>
                <a:gd name="T16" fmla="*/ 498 w 733"/>
                <a:gd name="T17" fmla="*/ 400 h 456"/>
                <a:gd name="T18" fmla="*/ 530 w 733"/>
                <a:gd name="T19" fmla="*/ 420 h 456"/>
                <a:gd name="T20" fmla="*/ 591 w 733"/>
                <a:gd name="T21" fmla="*/ 384 h 456"/>
                <a:gd name="T22" fmla="*/ 692 w 733"/>
                <a:gd name="T23" fmla="*/ 322 h 456"/>
                <a:gd name="T24" fmla="*/ 684 w 733"/>
                <a:gd name="T25" fmla="*/ 222 h 456"/>
                <a:gd name="T26" fmla="*/ 693 w 733"/>
                <a:gd name="T27" fmla="*/ 187 h 456"/>
                <a:gd name="T28" fmla="*/ 628 w 733"/>
                <a:gd name="T29" fmla="*/ 153 h 456"/>
                <a:gd name="T30" fmla="*/ 582 w 733"/>
                <a:gd name="T31" fmla="*/ 153 h 456"/>
                <a:gd name="T32" fmla="*/ 513 w 733"/>
                <a:gd name="T33" fmla="*/ 128 h 456"/>
                <a:gd name="T34" fmla="*/ 476 w 733"/>
                <a:gd name="T35" fmla="*/ 91 h 456"/>
                <a:gd name="T36" fmla="*/ 439 w 733"/>
                <a:gd name="T37" fmla="*/ 85 h 456"/>
                <a:gd name="T38" fmla="*/ 358 w 733"/>
                <a:gd name="T39" fmla="*/ 85 h 456"/>
                <a:gd name="T40" fmla="*/ 210 w 733"/>
                <a:gd name="T41" fmla="*/ 0 h 456"/>
                <a:gd name="T42" fmla="*/ 180 w 733"/>
                <a:gd name="T43" fmla="*/ 10 h 456"/>
                <a:gd name="T44" fmla="*/ 87 w 733"/>
                <a:gd name="T45" fmla="*/ 10 h 456"/>
                <a:gd name="T46" fmla="*/ 99 w 733"/>
                <a:gd name="T47" fmla="*/ 42 h 456"/>
                <a:gd name="T48" fmla="*/ 142 w 733"/>
                <a:gd name="T49" fmla="*/ 52 h 456"/>
                <a:gd name="T50" fmla="*/ 94 w 733"/>
                <a:gd name="T51" fmla="*/ 85 h 456"/>
                <a:gd name="T52" fmla="*/ 94 w 733"/>
                <a:gd name="T53" fmla="*/ 123 h 456"/>
                <a:gd name="T54" fmla="*/ 122 w 733"/>
                <a:gd name="T55" fmla="*/ 164 h 456"/>
                <a:gd name="T56" fmla="*/ 154 w 733"/>
                <a:gd name="T57" fmla="*/ 249 h 456"/>
                <a:gd name="T58" fmla="*/ 133 w 733"/>
                <a:gd name="T59" fmla="*/ 264 h 456"/>
                <a:gd name="T60" fmla="*/ 19 w 733"/>
                <a:gd name="T61" fmla="*/ 308 h 456"/>
                <a:gd name="T62" fmla="*/ 14 w 733"/>
                <a:gd name="T63" fmla="*/ 346 h 456"/>
                <a:gd name="T64" fmla="*/ 36 w 733"/>
                <a:gd name="T65" fmla="*/ 39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8" name="Freeform 27"/>
            <p:cNvSpPr/>
            <p:nvPr/>
          </p:nvSpPr>
          <p:spPr bwMode="auto">
            <a:xfrm>
              <a:off x="4565048" y="5851624"/>
              <a:ext cx="258762" cy="231775"/>
            </a:xfrm>
            <a:custGeom>
              <a:avLst/>
              <a:gdLst>
                <a:gd name="T0" fmla="*/ 237 w 238"/>
                <a:gd name="T1" fmla="*/ 36 h 215"/>
                <a:gd name="T2" fmla="*/ 192 w 238"/>
                <a:gd name="T3" fmla="*/ 110 h 215"/>
                <a:gd name="T4" fmla="*/ 192 w 238"/>
                <a:gd name="T5" fmla="*/ 144 h 215"/>
                <a:gd name="T6" fmla="*/ 105 w 238"/>
                <a:gd name="T7" fmla="*/ 214 h 215"/>
                <a:gd name="T8" fmla="*/ 18 w 238"/>
                <a:gd name="T9" fmla="*/ 182 h 215"/>
                <a:gd name="T10" fmla="*/ 0 w 238"/>
                <a:gd name="T11" fmla="*/ 120 h 215"/>
                <a:gd name="T12" fmla="*/ 4 w 238"/>
                <a:gd name="T13" fmla="*/ 90 h 215"/>
                <a:gd name="T14" fmla="*/ 54 w 238"/>
                <a:gd name="T15" fmla="*/ 43 h 215"/>
                <a:gd name="T16" fmla="*/ 69 w 238"/>
                <a:gd name="T17" fmla="*/ 28 h 215"/>
                <a:gd name="T18" fmla="*/ 150 w 238"/>
                <a:gd name="T19" fmla="*/ 16 h 215"/>
                <a:gd name="T20" fmla="*/ 186 w 238"/>
                <a:gd name="T21" fmla="*/ 12 h 215"/>
                <a:gd name="T22" fmla="*/ 198 w 238"/>
                <a:gd name="T23" fmla="*/ 0 h 215"/>
                <a:gd name="T24" fmla="*/ 224 w 238"/>
                <a:gd name="T25" fmla="*/ 4 h 215"/>
                <a:gd name="T26" fmla="*/ 237 w 238"/>
                <a:gd name="T27" fmla="*/ 3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39" name="Oval 28"/>
            <p:cNvSpPr>
              <a:spLocks noChangeArrowheads="1"/>
            </p:cNvSpPr>
            <p:nvPr/>
          </p:nvSpPr>
          <p:spPr bwMode="auto">
            <a:xfrm>
              <a:off x="5484210" y="4368899"/>
              <a:ext cx="66675" cy="65087"/>
            </a:xfrm>
            <a:prstGeom prst="ellipse">
              <a:avLst/>
            </a:prstGeom>
            <a:grpFill/>
            <a:ln w="9525">
              <a:solidFill>
                <a:sysClr val="window" lastClr="FFFFFF"/>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2121" tIns="26060" rIns="52121" bIns="26060"/>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0" name="Freeform 29"/>
            <p:cNvSpPr/>
            <p:nvPr/>
          </p:nvSpPr>
          <p:spPr bwMode="auto">
            <a:xfrm>
              <a:off x="3017235" y="3225899"/>
              <a:ext cx="1417638" cy="1185862"/>
            </a:xfrm>
            <a:custGeom>
              <a:avLst/>
              <a:gdLst>
                <a:gd name="T0" fmla="*/ 0 w 1299"/>
                <a:gd name="T1" fmla="*/ 207 h 1107"/>
                <a:gd name="T2" fmla="*/ 49 w 1299"/>
                <a:gd name="T3" fmla="*/ 157 h 1107"/>
                <a:gd name="T4" fmla="*/ 200 w 1299"/>
                <a:gd name="T5" fmla="*/ 71 h 1107"/>
                <a:gd name="T6" fmla="*/ 237 w 1299"/>
                <a:gd name="T7" fmla="*/ 19 h 1107"/>
                <a:gd name="T8" fmla="*/ 269 w 1299"/>
                <a:gd name="T9" fmla="*/ 2 h 1107"/>
                <a:gd name="T10" fmla="*/ 327 w 1299"/>
                <a:gd name="T11" fmla="*/ 39 h 1107"/>
                <a:gd name="T12" fmla="*/ 332 w 1299"/>
                <a:gd name="T13" fmla="*/ 149 h 1107"/>
                <a:gd name="T14" fmla="*/ 412 w 1299"/>
                <a:gd name="T15" fmla="*/ 244 h 1107"/>
                <a:gd name="T16" fmla="*/ 542 w 1299"/>
                <a:gd name="T17" fmla="*/ 212 h 1107"/>
                <a:gd name="T18" fmla="*/ 577 w 1299"/>
                <a:gd name="T19" fmla="*/ 239 h 1107"/>
                <a:gd name="T20" fmla="*/ 519 w 1299"/>
                <a:gd name="T21" fmla="*/ 299 h 1107"/>
                <a:gd name="T22" fmla="*/ 580 w 1299"/>
                <a:gd name="T23" fmla="*/ 362 h 1107"/>
                <a:gd name="T24" fmla="*/ 609 w 1299"/>
                <a:gd name="T25" fmla="*/ 371 h 1107"/>
                <a:gd name="T26" fmla="*/ 639 w 1299"/>
                <a:gd name="T27" fmla="*/ 417 h 1107"/>
                <a:gd name="T28" fmla="*/ 756 w 1299"/>
                <a:gd name="T29" fmla="*/ 419 h 1107"/>
                <a:gd name="T30" fmla="*/ 868 w 1299"/>
                <a:gd name="T31" fmla="*/ 374 h 1107"/>
                <a:gd name="T32" fmla="*/ 879 w 1299"/>
                <a:gd name="T33" fmla="*/ 446 h 1107"/>
                <a:gd name="T34" fmla="*/ 849 w 1299"/>
                <a:gd name="T35" fmla="*/ 485 h 1107"/>
                <a:gd name="T36" fmla="*/ 840 w 1299"/>
                <a:gd name="T37" fmla="*/ 543 h 1107"/>
                <a:gd name="T38" fmla="*/ 923 w 1299"/>
                <a:gd name="T39" fmla="*/ 576 h 1107"/>
                <a:gd name="T40" fmla="*/ 1005 w 1299"/>
                <a:gd name="T41" fmla="*/ 719 h 1107"/>
                <a:gd name="T42" fmla="*/ 1041 w 1299"/>
                <a:gd name="T43" fmla="*/ 777 h 1107"/>
                <a:gd name="T44" fmla="*/ 1083 w 1299"/>
                <a:gd name="T45" fmla="*/ 806 h 1107"/>
                <a:gd name="T46" fmla="*/ 1096 w 1299"/>
                <a:gd name="T47" fmla="*/ 772 h 1107"/>
                <a:gd name="T48" fmla="*/ 1138 w 1299"/>
                <a:gd name="T49" fmla="*/ 724 h 1107"/>
                <a:gd name="T50" fmla="*/ 1096 w 1299"/>
                <a:gd name="T51" fmla="*/ 689 h 1107"/>
                <a:gd name="T52" fmla="*/ 1120 w 1299"/>
                <a:gd name="T53" fmla="*/ 600 h 1107"/>
                <a:gd name="T54" fmla="*/ 1162 w 1299"/>
                <a:gd name="T55" fmla="*/ 609 h 1107"/>
                <a:gd name="T56" fmla="*/ 1247 w 1299"/>
                <a:gd name="T57" fmla="*/ 662 h 1107"/>
                <a:gd name="T58" fmla="*/ 1298 w 1299"/>
                <a:gd name="T59" fmla="*/ 714 h 1107"/>
                <a:gd name="T60" fmla="*/ 1288 w 1299"/>
                <a:gd name="T61" fmla="*/ 784 h 1107"/>
                <a:gd name="T62" fmla="*/ 1223 w 1299"/>
                <a:gd name="T63" fmla="*/ 806 h 1107"/>
                <a:gd name="T64" fmla="*/ 1214 w 1299"/>
                <a:gd name="T65" fmla="*/ 824 h 1107"/>
                <a:gd name="T66" fmla="*/ 1167 w 1299"/>
                <a:gd name="T67" fmla="*/ 843 h 1107"/>
                <a:gd name="T68" fmla="*/ 1113 w 1299"/>
                <a:gd name="T69" fmla="*/ 830 h 1107"/>
                <a:gd name="T70" fmla="*/ 1113 w 1299"/>
                <a:gd name="T71" fmla="*/ 855 h 1107"/>
                <a:gd name="T72" fmla="*/ 1091 w 1299"/>
                <a:gd name="T73" fmla="*/ 892 h 1107"/>
                <a:gd name="T74" fmla="*/ 1101 w 1299"/>
                <a:gd name="T75" fmla="*/ 962 h 1107"/>
                <a:gd name="T76" fmla="*/ 1106 w 1299"/>
                <a:gd name="T77" fmla="*/ 996 h 1107"/>
                <a:gd name="T78" fmla="*/ 1046 w 1299"/>
                <a:gd name="T79" fmla="*/ 1008 h 1107"/>
                <a:gd name="T80" fmla="*/ 1053 w 1299"/>
                <a:gd name="T81" fmla="*/ 1070 h 1107"/>
                <a:gd name="T82" fmla="*/ 1020 w 1299"/>
                <a:gd name="T83" fmla="*/ 1095 h 1107"/>
                <a:gd name="T84" fmla="*/ 948 w 1299"/>
                <a:gd name="T85" fmla="*/ 1101 h 1107"/>
                <a:gd name="T86" fmla="*/ 917 w 1299"/>
                <a:gd name="T87" fmla="*/ 1046 h 1107"/>
                <a:gd name="T88" fmla="*/ 881 w 1299"/>
                <a:gd name="T89" fmla="*/ 1046 h 1107"/>
                <a:gd name="T90" fmla="*/ 812 w 1299"/>
                <a:gd name="T91" fmla="*/ 987 h 1107"/>
                <a:gd name="T92" fmla="*/ 798 w 1299"/>
                <a:gd name="T93" fmla="*/ 934 h 1107"/>
                <a:gd name="T94" fmla="*/ 723 w 1299"/>
                <a:gd name="T95" fmla="*/ 962 h 1107"/>
                <a:gd name="T96" fmla="*/ 704 w 1299"/>
                <a:gd name="T97" fmla="*/ 992 h 1107"/>
                <a:gd name="T98" fmla="*/ 626 w 1299"/>
                <a:gd name="T99" fmla="*/ 948 h 1107"/>
                <a:gd name="T100" fmla="*/ 623 w 1299"/>
                <a:gd name="T101" fmla="*/ 904 h 1107"/>
                <a:gd name="T102" fmla="*/ 674 w 1299"/>
                <a:gd name="T103" fmla="*/ 934 h 1107"/>
                <a:gd name="T104" fmla="*/ 695 w 1299"/>
                <a:gd name="T105" fmla="*/ 873 h 1107"/>
                <a:gd name="T106" fmla="*/ 741 w 1299"/>
                <a:gd name="T107" fmla="*/ 830 h 1107"/>
                <a:gd name="T108" fmla="*/ 779 w 1299"/>
                <a:gd name="T109" fmla="*/ 770 h 1107"/>
                <a:gd name="T110" fmla="*/ 761 w 1299"/>
                <a:gd name="T111" fmla="*/ 675 h 1107"/>
                <a:gd name="T112" fmla="*/ 690 w 1299"/>
                <a:gd name="T113" fmla="*/ 543 h 1107"/>
                <a:gd name="T114" fmla="*/ 614 w 1299"/>
                <a:gd name="T115" fmla="*/ 514 h 1107"/>
                <a:gd name="T116" fmla="*/ 531 w 1299"/>
                <a:gd name="T117" fmla="*/ 419 h 1107"/>
                <a:gd name="T118" fmla="*/ 397 w 1299"/>
                <a:gd name="T119" fmla="*/ 382 h 1107"/>
                <a:gd name="T120" fmla="*/ 292 w 1299"/>
                <a:gd name="T121" fmla="*/ 394 h 1107"/>
                <a:gd name="T122" fmla="*/ 209 w 1299"/>
                <a:gd name="T123" fmla="*/ 427 h 1107"/>
                <a:gd name="T124" fmla="*/ 125 w 1299"/>
                <a:gd name="T125" fmla="*/ 37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1" name="Freeform 30"/>
            <p:cNvSpPr/>
            <p:nvPr/>
          </p:nvSpPr>
          <p:spPr bwMode="auto">
            <a:xfrm>
              <a:off x="4158648" y="3570386"/>
              <a:ext cx="530225" cy="90805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2" name="Freeform 31"/>
            <p:cNvSpPr/>
            <p:nvPr/>
          </p:nvSpPr>
          <p:spPr bwMode="auto">
            <a:xfrm>
              <a:off x="5088923" y="4083149"/>
              <a:ext cx="493712" cy="582612"/>
            </a:xfrm>
            <a:custGeom>
              <a:avLst/>
              <a:gdLst>
                <a:gd name="T0" fmla="*/ 108 w 451"/>
                <a:gd name="T1" fmla="*/ 0 h 543"/>
                <a:gd name="T2" fmla="*/ 186 w 451"/>
                <a:gd name="T3" fmla="*/ 46 h 543"/>
                <a:gd name="T4" fmla="*/ 247 w 451"/>
                <a:gd name="T5" fmla="*/ 73 h 543"/>
                <a:gd name="T6" fmla="*/ 276 w 451"/>
                <a:gd name="T7" fmla="*/ 77 h 543"/>
                <a:gd name="T8" fmla="*/ 292 w 451"/>
                <a:gd name="T9" fmla="*/ 143 h 543"/>
                <a:gd name="T10" fmla="*/ 339 w 451"/>
                <a:gd name="T11" fmla="*/ 171 h 543"/>
                <a:gd name="T12" fmla="*/ 376 w 451"/>
                <a:gd name="T13" fmla="*/ 148 h 543"/>
                <a:gd name="T14" fmla="*/ 388 w 451"/>
                <a:gd name="T15" fmla="*/ 187 h 543"/>
                <a:gd name="T16" fmla="*/ 344 w 451"/>
                <a:gd name="T17" fmla="*/ 212 h 543"/>
                <a:gd name="T18" fmla="*/ 328 w 451"/>
                <a:gd name="T19" fmla="*/ 244 h 543"/>
                <a:gd name="T20" fmla="*/ 376 w 451"/>
                <a:gd name="T21" fmla="*/ 292 h 543"/>
                <a:gd name="T22" fmla="*/ 450 w 451"/>
                <a:gd name="T23" fmla="*/ 328 h 543"/>
                <a:gd name="T24" fmla="*/ 438 w 451"/>
                <a:gd name="T25" fmla="*/ 388 h 543"/>
                <a:gd name="T26" fmla="*/ 438 w 451"/>
                <a:gd name="T27" fmla="*/ 418 h 543"/>
                <a:gd name="T28" fmla="*/ 398 w 451"/>
                <a:gd name="T29" fmla="*/ 441 h 543"/>
                <a:gd name="T30" fmla="*/ 364 w 451"/>
                <a:gd name="T31" fmla="*/ 534 h 543"/>
                <a:gd name="T32" fmla="*/ 337 w 451"/>
                <a:gd name="T33" fmla="*/ 521 h 543"/>
                <a:gd name="T34" fmla="*/ 264 w 451"/>
                <a:gd name="T35" fmla="*/ 496 h 543"/>
                <a:gd name="T36" fmla="*/ 207 w 451"/>
                <a:gd name="T37" fmla="*/ 531 h 543"/>
                <a:gd name="T38" fmla="*/ 223 w 451"/>
                <a:gd name="T39" fmla="*/ 490 h 543"/>
                <a:gd name="T40" fmla="*/ 159 w 451"/>
                <a:gd name="T41" fmla="*/ 512 h 543"/>
                <a:gd name="T42" fmla="*/ 127 w 451"/>
                <a:gd name="T43" fmla="*/ 398 h 543"/>
                <a:gd name="T44" fmla="*/ 98 w 451"/>
                <a:gd name="T45" fmla="*/ 380 h 543"/>
                <a:gd name="T46" fmla="*/ 73 w 451"/>
                <a:gd name="T47" fmla="*/ 320 h 543"/>
                <a:gd name="T48" fmla="*/ 103 w 451"/>
                <a:gd name="T49" fmla="*/ 281 h 543"/>
                <a:gd name="T50" fmla="*/ 88 w 451"/>
                <a:gd name="T51" fmla="*/ 226 h 543"/>
                <a:gd name="T52" fmla="*/ 27 w 451"/>
                <a:gd name="T53" fmla="*/ 223 h 543"/>
                <a:gd name="T54" fmla="*/ 27 w 451"/>
                <a:gd name="T55" fmla="*/ 169 h 543"/>
                <a:gd name="T56" fmla="*/ 50 w 451"/>
                <a:gd name="T57" fmla="*/ 123 h 543"/>
                <a:gd name="T58" fmla="*/ 61 w 451"/>
                <a:gd name="T59" fmla="*/ 65 h 543"/>
                <a:gd name="T60" fmla="*/ 98 w 451"/>
                <a:gd name="T61" fmla="*/ 103 h 543"/>
                <a:gd name="T62" fmla="*/ 136 w 451"/>
                <a:gd name="T63" fmla="*/ 71 h 543"/>
                <a:gd name="T64" fmla="*/ 98 w 451"/>
                <a:gd name="T65" fmla="*/ 2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3" name="Freeform 32"/>
            <p:cNvSpPr/>
            <p:nvPr/>
          </p:nvSpPr>
          <p:spPr bwMode="auto">
            <a:xfrm>
              <a:off x="5207985" y="3997424"/>
              <a:ext cx="584200" cy="454025"/>
            </a:xfrm>
            <a:custGeom>
              <a:avLst/>
              <a:gdLst>
                <a:gd name="T0" fmla="*/ 494 w 533"/>
                <a:gd name="T1" fmla="*/ 338 h 427"/>
                <a:gd name="T2" fmla="*/ 483 w 533"/>
                <a:gd name="T3" fmla="*/ 374 h 427"/>
                <a:gd name="T4" fmla="*/ 468 w 533"/>
                <a:gd name="T5" fmla="*/ 394 h 427"/>
                <a:gd name="T6" fmla="*/ 441 w 533"/>
                <a:gd name="T7" fmla="*/ 426 h 427"/>
                <a:gd name="T8" fmla="*/ 398 w 533"/>
                <a:gd name="T9" fmla="*/ 418 h 427"/>
                <a:gd name="T10" fmla="*/ 365 w 533"/>
                <a:gd name="T11" fmla="*/ 399 h 427"/>
                <a:gd name="T12" fmla="*/ 343 w 533"/>
                <a:gd name="T13" fmla="*/ 409 h 427"/>
                <a:gd name="T14" fmla="*/ 272 w 533"/>
                <a:gd name="T15" fmla="*/ 400 h 427"/>
                <a:gd name="T16" fmla="*/ 270 w 533"/>
                <a:gd name="T17" fmla="*/ 373 h 427"/>
                <a:gd name="T18" fmla="*/ 232 w 533"/>
                <a:gd name="T19" fmla="*/ 347 h 427"/>
                <a:gd name="T20" fmla="*/ 222 w 533"/>
                <a:gd name="T21" fmla="*/ 324 h 427"/>
                <a:gd name="T22" fmla="*/ 237 w 533"/>
                <a:gd name="T23" fmla="*/ 306 h 427"/>
                <a:gd name="T24" fmla="*/ 237 w 533"/>
                <a:gd name="T25" fmla="*/ 292 h 427"/>
                <a:gd name="T26" fmla="*/ 237 w 533"/>
                <a:gd name="T27" fmla="*/ 274 h 427"/>
                <a:gd name="T28" fmla="*/ 282 w 533"/>
                <a:gd name="T29" fmla="*/ 267 h 427"/>
                <a:gd name="T30" fmla="*/ 284 w 533"/>
                <a:gd name="T31" fmla="*/ 249 h 427"/>
                <a:gd name="T32" fmla="*/ 270 w 533"/>
                <a:gd name="T33" fmla="*/ 229 h 427"/>
                <a:gd name="T34" fmla="*/ 244 w 533"/>
                <a:gd name="T35" fmla="*/ 227 h 427"/>
                <a:gd name="T36" fmla="*/ 232 w 533"/>
                <a:gd name="T37" fmla="*/ 251 h 427"/>
                <a:gd name="T38" fmla="*/ 196 w 533"/>
                <a:gd name="T39" fmla="*/ 245 h 427"/>
                <a:gd name="T40" fmla="*/ 186 w 533"/>
                <a:gd name="T41" fmla="*/ 225 h 427"/>
                <a:gd name="T42" fmla="*/ 162 w 533"/>
                <a:gd name="T43" fmla="*/ 213 h 427"/>
                <a:gd name="T44" fmla="*/ 169 w 533"/>
                <a:gd name="T45" fmla="*/ 158 h 427"/>
                <a:gd name="T46" fmla="*/ 164 w 533"/>
                <a:gd name="T47" fmla="*/ 152 h 427"/>
                <a:gd name="T48" fmla="*/ 139 w 533"/>
                <a:gd name="T49" fmla="*/ 154 h 427"/>
                <a:gd name="T50" fmla="*/ 123 w 533"/>
                <a:gd name="T51" fmla="*/ 139 h 427"/>
                <a:gd name="T52" fmla="*/ 78 w 533"/>
                <a:gd name="T53" fmla="*/ 127 h 427"/>
                <a:gd name="T54" fmla="*/ 54 w 533"/>
                <a:gd name="T55" fmla="*/ 103 h 427"/>
                <a:gd name="T56" fmla="*/ 0 w 533"/>
                <a:gd name="T57" fmla="*/ 80 h 427"/>
                <a:gd name="T58" fmla="*/ 4 w 533"/>
                <a:gd name="T59" fmla="*/ 56 h 427"/>
                <a:gd name="T60" fmla="*/ 27 w 533"/>
                <a:gd name="T61" fmla="*/ 49 h 427"/>
                <a:gd name="T62" fmla="*/ 66 w 533"/>
                <a:gd name="T63" fmla="*/ 80 h 427"/>
                <a:gd name="T64" fmla="*/ 78 w 533"/>
                <a:gd name="T65" fmla="*/ 80 h 427"/>
                <a:gd name="T66" fmla="*/ 116 w 533"/>
                <a:gd name="T67" fmla="*/ 78 h 427"/>
                <a:gd name="T68" fmla="*/ 136 w 533"/>
                <a:gd name="T69" fmla="*/ 61 h 427"/>
                <a:gd name="T70" fmla="*/ 166 w 533"/>
                <a:gd name="T71" fmla="*/ 85 h 427"/>
                <a:gd name="T72" fmla="*/ 180 w 533"/>
                <a:gd name="T73" fmla="*/ 63 h 427"/>
                <a:gd name="T74" fmla="*/ 181 w 533"/>
                <a:gd name="T75" fmla="*/ 51 h 427"/>
                <a:gd name="T76" fmla="*/ 206 w 533"/>
                <a:gd name="T77" fmla="*/ 36 h 427"/>
                <a:gd name="T78" fmla="*/ 214 w 533"/>
                <a:gd name="T79" fmla="*/ 4 h 427"/>
                <a:gd name="T80" fmla="*/ 237 w 533"/>
                <a:gd name="T81" fmla="*/ 0 h 427"/>
                <a:gd name="T82" fmla="*/ 300 w 533"/>
                <a:gd name="T83" fmla="*/ 44 h 427"/>
                <a:gd name="T84" fmla="*/ 343 w 533"/>
                <a:gd name="T85" fmla="*/ 61 h 427"/>
                <a:gd name="T86" fmla="*/ 427 w 533"/>
                <a:gd name="T87" fmla="*/ 200 h 427"/>
                <a:gd name="T88" fmla="*/ 422 w 533"/>
                <a:gd name="T89" fmla="*/ 213 h 427"/>
                <a:gd name="T90" fmla="*/ 479 w 533"/>
                <a:gd name="T91" fmla="*/ 240 h 427"/>
                <a:gd name="T92" fmla="*/ 494 w 533"/>
                <a:gd name="T93" fmla="*/ 264 h 427"/>
                <a:gd name="T94" fmla="*/ 519 w 533"/>
                <a:gd name="T95" fmla="*/ 276 h 427"/>
                <a:gd name="T96" fmla="*/ 532 w 533"/>
                <a:gd name="T97" fmla="*/ 302 h 427"/>
                <a:gd name="T98" fmla="*/ 515 w 533"/>
                <a:gd name="T99" fmla="*/ 308 h 427"/>
                <a:gd name="T100" fmla="*/ 487 w 533"/>
                <a:gd name="T101" fmla="*/ 298 h 427"/>
                <a:gd name="T102" fmla="*/ 446 w 533"/>
                <a:gd name="T103" fmla="*/ 298 h 427"/>
                <a:gd name="T104" fmla="*/ 409 w 533"/>
                <a:gd name="T105" fmla="*/ 286 h 427"/>
                <a:gd name="T106" fmla="*/ 398 w 533"/>
                <a:gd name="T107" fmla="*/ 298 h 427"/>
                <a:gd name="T108" fmla="*/ 429 w 533"/>
                <a:gd name="T109" fmla="*/ 308 h 427"/>
                <a:gd name="T110" fmla="*/ 463 w 533"/>
                <a:gd name="T111" fmla="*/ 323 h 427"/>
                <a:gd name="T112" fmla="*/ 494 w 533"/>
                <a:gd name="T113" fmla="*/ 33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4" name="Freeform 33"/>
            <p:cNvSpPr/>
            <p:nvPr/>
          </p:nvSpPr>
          <p:spPr bwMode="auto">
            <a:xfrm>
              <a:off x="5727098" y="4364136"/>
              <a:ext cx="82550" cy="85725"/>
            </a:xfrm>
            <a:custGeom>
              <a:avLst/>
              <a:gdLst>
                <a:gd name="T0" fmla="*/ 32 w 76"/>
                <a:gd name="T1" fmla="*/ 79 h 80"/>
                <a:gd name="T2" fmla="*/ 0 w 76"/>
                <a:gd name="T3" fmla="*/ 52 h 80"/>
                <a:gd name="T4" fmla="*/ 14 w 76"/>
                <a:gd name="T5" fmla="*/ 33 h 80"/>
                <a:gd name="T6" fmla="*/ 25 w 76"/>
                <a:gd name="T7" fmla="*/ 0 h 80"/>
                <a:gd name="T8" fmla="*/ 58 w 76"/>
                <a:gd name="T9" fmla="*/ 13 h 80"/>
                <a:gd name="T10" fmla="*/ 75 w 76"/>
                <a:gd name="T11" fmla="*/ 35 h 80"/>
                <a:gd name="T12" fmla="*/ 64 w 76"/>
                <a:gd name="T13" fmla="*/ 52 h 80"/>
                <a:gd name="T14" fmla="*/ 32 w 76"/>
                <a:gd name="T15" fmla="*/ 7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5" name="Freeform 34"/>
            <p:cNvSpPr/>
            <p:nvPr/>
          </p:nvSpPr>
          <p:spPr bwMode="auto">
            <a:xfrm>
              <a:off x="5306410" y="4784824"/>
              <a:ext cx="450850" cy="550862"/>
            </a:xfrm>
            <a:custGeom>
              <a:avLst/>
              <a:gdLst>
                <a:gd name="T0" fmla="*/ 0 w 410"/>
                <a:gd name="T1" fmla="*/ 393 h 515"/>
                <a:gd name="T2" fmla="*/ 15 w 410"/>
                <a:gd name="T3" fmla="*/ 305 h 515"/>
                <a:gd name="T4" fmla="*/ 30 w 410"/>
                <a:gd name="T5" fmla="*/ 284 h 515"/>
                <a:gd name="T6" fmla="*/ 36 w 410"/>
                <a:gd name="T7" fmla="*/ 259 h 515"/>
                <a:gd name="T8" fmla="*/ 52 w 410"/>
                <a:gd name="T9" fmla="*/ 222 h 515"/>
                <a:gd name="T10" fmla="*/ 43 w 410"/>
                <a:gd name="T11" fmla="*/ 208 h 515"/>
                <a:gd name="T12" fmla="*/ 45 w 410"/>
                <a:gd name="T13" fmla="*/ 176 h 515"/>
                <a:gd name="T14" fmla="*/ 87 w 410"/>
                <a:gd name="T15" fmla="*/ 128 h 515"/>
                <a:gd name="T16" fmla="*/ 86 w 410"/>
                <a:gd name="T17" fmla="*/ 97 h 515"/>
                <a:gd name="T18" fmla="*/ 111 w 410"/>
                <a:gd name="T19" fmla="*/ 50 h 515"/>
                <a:gd name="T20" fmla="*/ 139 w 410"/>
                <a:gd name="T21" fmla="*/ 58 h 515"/>
                <a:gd name="T22" fmla="*/ 192 w 410"/>
                <a:gd name="T23" fmla="*/ 19 h 515"/>
                <a:gd name="T24" fmla="*/ 202 w 410"/>
                <a:gd name="T25" fmla="*/ 0 h 515"/>
                <a:gd name="T26" fmla="*/ 235 w 410"/>
                <a:gd name="T27" fmla="*/ 4 h 515"/>
                <a:gd name="T28" fmla="*/ 251 w 410"/>
                <a:gd name="T29" fmla="*/ 48 h 515"/>
                <a:gd name="T30" fmla="*/ 265 w 410"/>
                <a:gd name="T31" fmla="*/ 78 h 515"/>
                <a:gd name="T32" fmla="*/ 300 w 410"/>
                <a:gd name="T33" fmla="*/ 78 h 515"/>
                <a:gd name="T34" fmla="*/ 319 w 410"/>
                <a:gd name="T35" fmla="*/ 50 h 515"/>
                <a:gd name="T36" fmla="*/ 352 w 410"/>
                <a:gd name="T37" fmla="*/ 82 h 515"/>
                <a:gd name="T38" fmla="*/ 409 w 410"/>
                <a:gd name="T39" fmla="*/ 63 h 515"/>
                <a:gd name="T40" fmla="*/ 374 w 410"/>
                <a:gd name="T41" fmla="*/ 145 h 515"/>
                <a:gd name="T42" fmla="*/ 352 w 410"/>
                <a:gd name="T43" fmla="*/ 135 h 515"/>
                <a:gd name="T44" fmla="*/ 340 w 410"/>
                <a:gd name="T45" fmla="*/ 144 h 515"/>
                <a:gd name="T46" fmla="*/ 338 w 410"/>
                <a:gd name="T47" fmla="*/ 150 h 515"/>
                <a:gd name="T48" fmla="*/ 357 w 410"/>
                <a:gd name="T49" fmla="*/ 172 h 515"/>
                <a:gd name="T50" fmla="*/ 352 w 410"/>
                <a:gd name="T51" fmla="*/ 249 h 515"/>
                <a:gd name="T52" fmla="*/ 357 w 410"/>
                <a:gd name="T53" fmla="*/ 273 h 515"/>
                <a:gd name="T54" fmla="*/ 352 w 410"/>
                <a:gd name="T55" fmla="*/ 281 h 515"/>
                <a:gd name="T56" fmla="*/ 327 w 410"/>
                <a:gd name="T57" fmla="*/ 276 h 515"/>
                <a:gd name="T58" fmla="*/ 315 w 410"/>
                <a:gd name="T59" fmla="*/ 290 h 515"/>
                <a:gd name="T60" fmla="*/ 324 w 410"/>
                <a:gd name="T61" fmla="*/ 311 h 515"/>
                <a:gd name="T62" fmla="*/ 295 w 410"/>
                <a:gd name="T63" fmla="*/ 337 h 515"/>
                <a:gd name="T64" fmla="*/ 303 w 410"/>
                <a:gd name="T65" fmla="*/ 347 h 515"/>
                <a:gd name="T66" fmla="*/ 275 w 410"/>
                <a:gd name="T67" fmla="*/ 362 h 515"/>
                <a:gd name="T68" fmla="*/ 279 w 410"/>
                <a:gd name="T69" fmla="*/ 381 h 515"/>
                <a:gd name="T70" fmla="*/ 270 w 410"/>
                <a:gd name="T71" fmla="*/ 391 h 515"/>
                <a:gd name="T72" fmla="*/ 235 w 410"/>
                <a:gd name="T73" fmla="*/ 391 h 515"/>
                <a:gd name="T74" fmla="*/ 215 w 410"/>
                <a:gd name="T75" fmla="*/ 408 h 515"/>
                <a:gd name="T76" fmla="*/ 212 w 410"/>
                <a:gd name="T77" fmla="*/ 415 h 515"/>
                <a:gd name="T78" fmla="*/ 229 w 410"/>
                <a:gd name="T79" fmla="*/ 427 h 515"/>
                <a:gd name="T80" fmla="*/ 210 w 410"/>
                <a:gd name="T81" fmla="*/ 457 h 515"/>
                <a:gd name="T82" fmla="*/ 185 w 410"/>
                <a:gd name="T83" fmla="*/ 489 h 515"/>
                <a:gd name="T84" fmla="*/ 173 w 410"/>
                <a:gd name="T85" fmla="*/ 485 h 515"/>
                <a:gd name="T86" fmla="*/ 149 w 410"/>
                <a:gd name="T87" fmla="*/ 514 h 515"/>
                <a:gd name="T88" fmla="*/ 119 w 410"/>
                <a:gd name="T89" fmla="*/ 450 h 515"/>
                <a:gd name="T90" fmla="*/ 92 w 410"/>
                <a:gd name="T91" fmla="*/ 415 h 515"/>
                <a:gd name="T92" fmla="*/ 75 w 410"/>
                <a:gd name="T93" fmla="*/ 417 h 515"/>
                <a:gd name="T94" fmla="*/ 63 w 410"/>
                <a:gd name="T95" fmla="*/ 408 h 515"/>
                <a:gd name="T96" fmla="*/ 0 w 410"/>
                <a:gd name="T97" fmla="*/ 39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6" name="Freeform 35"/>
            <p:cNvSpPr/>
            <p:nvPr/>
          </p:nvSpPr>
          <p:spPr bwMode="auto">
            <a:xfrm>
              <a:off x="5447698" y="4403824"/>
              <a:ext cx="395287" cy="452437"/>
            </a:xfrm>
            <a:custGeom>
              <a:avLst/>
              <a:gdLst>
                <a:gd name="T0" fmla="*/ 261 w 361"/>
                <a:gd name="T1" fmla="*/ 399 h 420"/>
                <a:gd name="T2" fmla="*/ 205 w 361"/>
                <a:gd name="T3" fmla="*/ 419 h 420"/>
                <a:gd name="T4" fmla="*/ 172 w 361"/>
                <a:gd name="T5" fmla="*/ 386 h 420"/>
                <a:gd name="T6" fmla="*/ 152 w 361"/>
                <a:gd name="T7" fmla="*/ 414 h 420"/>
                <a:gd name="T8" fmla="*/ 118 w 361"/>
                <a:gd name="T9" fmla="*/ 414 h 420"/>
                <a:gd name="T10" fmla="*/ 104 w 361"/>
                <a:gd name="T11" fmla="*/ 384 h 420"/>
                <a:gd name="T12" fmla="*/ 88 w 361"/>
                <a:gd name="T13" fmla="*/ 340 h 420"/>
                <a:gd name="T14" fmla="*/ 55 w 361"/>
                <a:gd name="T15" fmla="*/ 336 h 420"/>
                <a:gd name="T16" fmla="*/ 22 w 361"/>
                <a:gd name="T17" fmla="*/ 272 h 420"/>
                <a:gd name="T18" fmla="*/ 0 w 361"/>
                <a:gd name="T19" fmla="*/ 241 h 420"/>
                <a:gd name="T20" fmla="*/ 15 w 361"/>
                <a:gd name="T21" fmla="*/ 226 h 420"/>
                <a:gd name="T22" fmla="*/ 22 w 361"/>
                <a:gd name="T23" fmla="*/ 219 h 420"/>
                <a:gd name="T24" fmla="*/ 57 w 361"/>
                <a:gd name="T25" fmla="*/ 168 h 420"/>
                <a:gd name="T26" fmla="*/ 55 w 361"/>
                <a:gd name="T27" fmla="*/ 126 h 420"/>
                <a:gd name="T28" fmla="*/ 68 w 361"/>
                <a:gd name="T29" fmla="*/ 108 h 420"/>
                <a:gd name="T30" fmla="*/ 94 w 361"/>
                <a:gd name="T31" fmla="*/ 104 h 420"/>
                <a:gd name="T32" fmla="*/ 104 w 361"/>
                <a:gd name="T33" fmla="*/ 92 h 420"/>
                <a:gd name="T34" fmla="*/ 94 w 361"/>
                <a:gd name="T35" fmla="*/ 73 h 420"/>
                <a:gd name="T36" fmla="*/ 106 w 361"/>
                <a:gd name="T37" fmla="*/ 51 h 420"/>
                <a:gd name="T38" fmla="*/ 106 w 361"/>
                <a:gd name="T39" fmla="*/ 14 h 420"/>
                <a:gd name="T40" fmla="*/ 128 w 361"/>
                <a:gd name="T41" fmla="*/ 4 h 420"/>
                <a:gd name="T42" fmla="*/ 160 w 361"/>
                <a:gd name="T43" fmla="*/ 24 h 420"/>
                <a:gd name="T44" fmla="*/ 205 w 361"/>
                <a:gd name="T45" fmla="*/ 31 h 420"/>
                <a:gd name="T46" fmla="*/ 230 w 361"/>
                <a:gd name="T47" fmla="*/ 0 h 420"/>
                <a:gd name="T48" fmla="*/ 266 w 361"/>
                <a:gd name="T49" fmla="*/ 28 h 420"/>
                <a:gd name="T50" fmla="*/ 250 w 361"/>
                <a:gd name="T51" fmla="*/ 37 h 420"/>
                <a:gd name="T52" fmla="*/ 232 w 361"/>
                <a:gd name="T53" fmla="*/ 64 h 420"/>
                <a:gd name="T54" fmla="*/ 205 w 361"/>
                <a:gd name="T55" fmla="*/ 73 h 420"/>
                <a:gd name="T56" fmla="*/ 198 w 361"/>
                <a:gd name="T57" fmla="*/ 79 h 420"/>
                <a:gd name="T58" fmla="*/ 220 w 361"/>
                <a:gd name="T59" fmla="*/ 94 h 420"/>
                <a:gd name="T60" fmla="*/ 270 w 361"/>
                <a:gd name="T61" fmla="*/ 73 h 420"/>
                <a:gd name="T62" fmla="*/ 350 w 361"/>
                <a:gd name="T63" fmla="*/ 105 h 420"/>
                <a:gd name="T64" fmla="*/ 360 w 361"/>
                <a:gd name="T65" fmla="*/ 174 h 420"/>
                <a:gd name="T66" fmla="*/ 326 w 361"/>
                <a:gd name="T67" fmla="*/ 174 h 420"/>
                <a:gd name="T68" fmla="*/ 324 w 361"/>
                <a:gd name="T69" fmla="*/ 194 h 420"/>
                <a:gd name="T70" fmla="*/ 340 w 361"/>
                <a:gd name="T71" fmla="*/ 224 h 420"/>
                <a:gd name="T72" fmla="*/ 326 w 361"/>
                <a:gd name="T73" fmla="*/ 241 h 420"/>
                <a:gd name="T74" fmla="*/ 343 w 361"/>
                <a:gd name="T75" fmla="*/ 266 h 420"/>
                <a:gd name="T76" fmla="*/ 316 w 361"/>
                <a:gd name="T77" fmla="*/ 300 h 420"/>
                <a:gd name="T78" fmla="*/ 306 w 361"/>
                <a:gd name="T79" fmla="*/ 284 h 420"/>
                <a:gd name="T80" fmla="*/ 266 w 361"/>
                <a:gd name="T81" fmla="*/ 384 h 420"/>
                <a:gd name="T82" fmla="*/ 261 w 361"/>
                <a:gd name="T83" fmla="*/ 39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7" name="Freeform 36"/>
            <p:cNvSpPr/>
            <p:nvPr/>
          </p:nvSpPr>
          <p:spPr bwMode="auto">
            <a:xfrm>
              <a:off x="5803298" y="5132486"/>
              <a:ext cx="168275" cy="333375"/>
            </a:xfrm>
            <a:custGeom>
              <a:avLst/>
              <a:gdLst>
                <a:gd name="T0" fmla="*/ 0 w 152"/>
                <a:gd name="T1" fmla="*/ 151 h 313"/>
                <a:gd name="T2" fmla="*/ 0 w 152"/>
                <a:gd name="T3" fmla="*/ 200 h 313"/>
                <a:gd name="T4" fmla="*/ 10 w 152"/>
                <a:gd name="T5" fmla="*/ 252 h 313"/>
                <a:gd name="T6" fmla="*/ 40 w 152"/>
                <a:gd name="T7" fmla="*/ 271 h 313"/>
                <a:gd name="T8" fmla="*/ 59 w 152"/>
                <a:gd name="T9" fmla="*/ 312 h 313"/>
                <a:gd name="T10" fmla="*/ 70 w 152"/>
                <a:gd name="T11" fmla="*/ 252 h 313"/>
                <a:gd name="T12" fmla="*/ 99 w 152"/>
                <a:gd name="T13" fmla="*/ 217 h 313"/>
                <a:gd name="T14" fmla="*/ 151 w 152"/>
                <a:gd name="T15" fmla="*/ 65 h 313"/>
                <a:gd name="T16" fmla="*/ 151 w 152"/>
                <a:gd name="T17" fmla="*/ 16 h 313"/>
                <a:gd name="T18" fmla="*/ 124 w 152"/>
                <a:gd name="T19" fmla="*/ 0 h 313"/>
                <a:gd name="T20" fmla="*/ 75 w 152"/>
                <a:gd name="T21" fmla="*/ 21 h 313"/>
                <a:gd name="T22" fmla="*/ 0 w 152"/>
                <a:gd name="T23" fmla="*/ 1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ysClr val="window" lastClr="FFFFFF"/>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8" name="Freeform 37"/>
            <p:cNvSpPr/>
            <p:nvPr/>
          </p:nvSpPr>
          <p:spPr bwMode="auto">
            <a:xfrm>
              <a:off x="5046060" y="3648174"/>
              <a:ext cx="692150" cy="447675"/>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49" name="Freeform 38"/>
            <p:cNvSpPr>
              <a:spLocks noChangeAspect="1"/>
            </p:cNvSpPr>
            <p:nvPr/>
          </p:nvSpPr>
          <p:spPr bwMode="auto">
            <a:xfrm>
              <a:off x="4077685" y="4422874"/>
              <a:ext cx="544513" cy="488950"/>
            </a:xfrm>
            <a:custGeom>
              <a:avLst/>
              <a:gdLst>
                <a:gd name="T0" fmla="*/ 87 w 353"/>
                <a:gd name="T1" fmla="*/ 307 h 330"/>
                <a:gd name="T2" fmla="*/ 117 w 353"/>
                <a:gd name="T3" fmla="*/ 285 h 330"/>
                <a:gd name="T4" fmla="*/ 156 w 353"/>
                <a:gd name="T5" fmla="*/ 253 h 330"/>
                <a:gd name="T6" fmla="*/ 215 w 353"/>
                <a:gd name="T7" fmla="*/ 261 h 330"/>
                <a:gd name="T8" fmla="*/ 219 w 353"/>
                <a:gd name="T9" fmla="*/ 285 h 330"/>
                <a:gd name="T10" fmla="*/ 296 w 353"/>
                <a:gd name="T11" fmla="*/ 316 h 330"/>
                <a:gd name="T12" fmla="*/ 255 w 353"/>
                <a:gd name="T13" fmla="*/ 208 h 330"/>
                <a:gd name="T14" fmla="*/ 236 w 353"/>
                <a:gd name="T15" fmla="*/ 169 h 330"/>
                <a:gd name="T16" fmla="*/ 239 w 353"/>
                <a:gd name="T17" fmla="*/ 136 h 330"/>
                <a:gd name="T18" fmla="*/ 294 w 353"/>
                <a:gd name="T19" fmla="*/ 129 h 330"/>
                <a:gd name="T20" fmla="*/ 336 w 353"/>
                <a:gd name="T21" fmla="*/ 102 h 330"/>
                <a:gd name="T22" fmla="*/ 353 w 353"/>
                <a:gd name="T23" fmla="*/ 91 h 330"/>
                <a:gd name="T24" fmla="*/ 344 w 353"/>
                <a:gd name="T25" fmla="*/ 52 h 330"/>
                <a:gd name="T26" fmla="*/ 302 w 353"/>
                <a:gd name="T27" fmla="*/ 24 h 330"/>
                <a:gd name="T28" fmla="*/ 260 w 353"/>
                <a:gd name="T29" fmla="*/ 15 h 330"/>
                <a:gd name="T30" fmla="*/ 215 w 353"/>
                <a:gd name="T31" fmla="*/ 0 h 330"/>
                <a:gd name="T32" fmla="*/ 221 w 353"/>
                <a:gd name="T33" fmla="*/ 31 h 330"/>
                <a:gd name="T34" fmla="*/ 222 w 353"/>
                <a:gd name="T35" fmla="*/ 48 h 330"/>
                <a:gd name="T36" fmla="*/ 204 w 353"/>
                <a:gd name="T37" fmla="*/ 66 h 330"/>
                <a:gd name="T38" fmla="*/ 195 w 353"/>
                <a:gd name="T39" fmla="*/ 94 h 330"/>
                <a:gd name="T40" fmla="*/ 183 w 353"/>
                <a:gd name="T41" fmla="*/ 115 h 330"/>
                <a:gd name="T42" fmla="*/ 153 w 353"/>
                <a:gd name="T43" fmla="*/ 117 h 330"/>
                <a:gd name="T44" fmla="*/ 150 w 353"/>
                <a:gd name="T45" fmla="*/ 138 h 330"/>
                <a:gd name="T46" fmla="*/ 132 w 353"/>
                <a:gd name="T47" fmla="*/ 172 h 330"/>
                <a:gd name="T48" fmla="*/ 107 w 353"/>
                <a:gd name="T49" fmla="*/ 178 h 330"/>
                <a:gd name="T50" fmla="*/ 101 w 353"/>
                <a:gd name="T51" fmla="*/ 153 h 330"/>
                <a:gd name="T52" fmla="*/ 69 w 353"/>
                <a:gd name="T53" fmla="*/ 168 h 330"/>
                <a:gd name="T54" fmla="*/ 44 w 353"/>
                <a:gd name="T55" fmla="*/ 147 h 330"/>
                <a:gd name="T56" fmla="*/ 26 w 353"/>
                <a:gd name="T57" fmla="*/ 163 h 330"/>
                <a:gd name="T58" fmla="*/ 24 w 353"/>
                <a:gd name="T59" fmla="*/ 193 h 330"/>
                <a:gd name="T60" fmla="*/ 6 w 353"/>
                <a:gd name="T61" fmla="*/ 208 h 330"/>
                <a:gd name="T62" fmla="*/ 11 w 353"/>
                <a:gd name="T63" fmla="*/ 229 h 330"/>
                <a:gd name="T64" fmla="*/ 30 w 353"/>
                <a:gd name="T65" fmla="*/ 243 h 330"/>
                <a:gd name="T66" fmla="*/ 39 w 353"/>
                <a:gd name="T67" fmla="*/ 268 h 330"/>
                <a:gd name="T68" fmla="*/ 63 w 353"/>
                <a:gd name="T69" fmla="*/ 273 h 330"/>
                <a:gd name="T70" fmla="*/ 77 w 353"/>
                <a:gd name="T71" fmla="*/ 29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250" name="组合 249"/>
          <p:cNvGrpSpPr/>
          <p:nvPr/>
        </p:nvGrpSpPr>
        <p:grpSpPr>
          <a:xfrm>
            <a:off x="6935454" y="4673263"/>
            <a:ext cx="306930" cy="306930"/>
            <a:chOff x="3203848" y="1197434"/>
            <a:chExt cx="450946" cy="450946"/>
          </a:xfrm>
        </p:grpSpPr>
        <p:sp>
          <p:nvSpPr>
            <p:cNvPr id="251" name="流程图: 联系 37"/>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52" name="流程图: 联系 38"/>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53" name="流程图: 联系 39"/>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54" name="直接连接符 253"/>
          <p:cNvCxnSpPr>
            <a:stCxn id="251" idx="2"/>
          </p:cNvCxnSpPr>
          <p:nvPr/>
        </p:nvCxnSpPr>
        <p:spPr>
          <a:xfrm flipH="1">
            <a:off x="6077866" y="4826728"/>
            <a:ext cx="857588" cy="0"/>
          </a:xfrm>
          <a:prstGeom prst="line">
            <a:avLst/>
          </a:prstGeom>
          <a:noFill/>
          <a:ln w="6350" cap="flat" cmpd="sng" algn="ctr">
            <a:solidFill>
              <a:sysClr val="window" lastClr="FFFFFF"/>
            </a:solidFill>
            <a:prstDash val="solid"/>
            <a:miter lim="800000"/>
            <a:tailEnd type="oval"/>
          </a:ln>
          <a:effectLst/>
        </p:spPr>
      </p:cxnSp>
      <p:sp>
        <p:nvSpPr>
          <p:cNvPr id="255" name="TextBox 43"/>
          <p:cNvSpPr txBox="1"/>
          <p:nvPr/>
        </p:nvSpPr>
        <p:spPr>
          <a:xfrm>
            <a:off x="5310265" y="4592376"/>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30%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56" name="组合 255"/>
          <p:cNvGrpSpPr/>
          <p:nvPr/>
        </p:nvGrpSpPr>
        <p:grpSpPr>
          <a:xfrm>
            <a:off x="5355045" y="4970518"/>
            <a:ext cx="746397" cy="338554"/>
            <a:chOff x="3824692" y="3784374"/>
            <a:chExt cx="746397" cy="338554"/>
          </a:xfrm>
        </p:grpSpPr>
        <p:sp>
          <p:nvSpPr>
            <p:cNvPr id="257" name="矩形 256"/>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58" name="TextBox 45"/>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广西</a:t>
              </a:r>
            </a:p>
          </p:txBody>
        </p:sp>
      </p:grpSp>
      <p:sp>
        <p:nvSpPr>
          <p:cNvPr id="259" name="TextBox 47"/>
          <p:cNvSpPr txBox="1"/>
          <p:nvPr/>
        </p:nvSpPr>
        <p:spPr>
          <a:xfrm>
            <a:off x="5238254" y="5270065"/>
            <a:ext cx="1556838"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60" name="组合 259"/>
          <p:cNvGrpSpPr/>
          <p:nvPr/>
        </p:nvGrpSpPr>
        <p:grpSpPr>
          <a:xfrm>
            <a:off x="8046110" y="3644587"/>
            <a:ext cx="306930" cy="306930"/>
            <a:chOff x="3203848" y="1197434"/>
            <a:chExt cx="450946" cy="450946"/>
          </a:xfrm>
        </p:grpSpPr>
        <p:sp>
          <p:nvSpPr>
            <p:cNvPr id="261" name="流程图: 联系 49"/>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62" name="流程图: 联系 50"/>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63" name="流程图: 联系 51"/>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64" name="直接连接符 263"/>
          <p:cNvCxnSpPr/>
          <p:nvPr/>
        </p:nvCxnSpPr>
        <p:spPr>
          <a:xfrm>
            <a:off x="8184214" y="3804193"/>
            <a:ext cx="699785" cy="0"/>
          </a:xfrm>
          <a:prstGeom prst="line">
            <a:avLst/>
          </a:prstGeom>
          <a:noFill/>
          <a:ln w="6350" cap="flat" cmpd="sng" algn="ctr">
            <a:solidFill>
              <a:sysClr val="window" lastClr="FFFFFF"/>
            </a:solidFill>
            <a:prstDash val="solid"/>
            <a:miter lim="800000"/>
            <a:tailEnd type="oval"/>
          </a:ln>
          <a:effectLst/>
        </p:spPr>
      </p:cxnSp>
      <p:sp>
        <p:nvSpPr>
          <p:cNvPr id="265" name="TextBox 55"/>
          <p:cNvSpPr txBox="1"/>
          <p:nvPr/>
        </p:nvSpPr>
        <p:spPr>
          <a:xfrm>
            <a:off x="8838657" y="3554510"/>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50%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66" name="组合 265"/>
          <p:cNvGrpSpPr/>
          <p:nvPr/>
        </p:nvGrpSpPr>
        <p:grpSpPr>
          <a:xfrm>
            <a:off x="8883437" y="3932652"/>
            <a:ext cx="746397" cy="338554"/>
            <a:chOff x="3824692" y="3784374"/>
            <a:chExt cx="746397" cy="338554"/>
          </a:xfrm>
        </p:grpSpPr>
        <p:sp>
          <p:nvSpPr>
            <p:cNvPr id="267" name="矩形 266"/>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68" name="TextBox 58"/>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山东</a:t>
              </a:r>
            </a:p>
          </p:txBody>
        </p:sp>
      </p:grpSp>
      <p:sp>
        <p:nvSpPr>
          <p:cNvPr id="269" name="TextBox 59"/>
          <p:cNvSpPr txBox="1"/>
          <p:nvPr/>
        </p:nvSpPr>
        <p:spPr>
          <a:xfrm>
            <a:off x="8766646" y="4232199"/>
            <a:ext cx="1556838"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70" name="组合 269"/>
          <p:cNvGrpSpPr/>
          <p:nvPr/>
        </p:nvGrpSpPr>
        <p:grpSpPr>
          <a:xfrm>
            <a:off x="7851566" y="4699463"/>
            <a:ext cx="306930" cy="306930"/>
            <a:chOff x="3203848" y="1197434"/>
            <a:chExt cx="450946" cy="450946"/>
          </a:xfrm>
        </p:grpSpPr>
        <p:sp>
          <p:nvSpPr>
            <p:cNvPr id="271" name="流程图: 联系 63"/>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72" name="流程图: 联系 64"/>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73" name="流程图: 联系 65"/>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74" name="直接连接符 273"/>
          <p:cNvCxnSpPr>
            <a:endCxn id="275" idx="1"/>
          </p:cNvCxnSpPr>
          <p:nvPr/>
        </p:nvCxnSpPr>
        <p:spPr>
          <a:xfrm flipV="1">
            <a:off x="7989667" y="4845670"/>
            <a:ext cx="848989" cy="13399"/>
          </a:xfrm>
          <a:prstGeom prst="line">
            <a:avLst/>
          </a:prstGeom>
          <a:noFill/>
          <a:ln w="6350" cap="flat" cmpd="sng" algn="ctr">
            <a:solidFill>
              <a:sysClr val="window" lastClr="FFFFFF"/>
            </a:solidFill>
            <a:prstDash val="solid"/>
            <a:miter lim="800000"/>
            <a:tailEnd type="oval"/>
          </a:ln>
          <a:effectLst/>
        </p:spPr>
      </p:cxnSp>
      <p:sp>
        <p:nvSpPr>
          <p:cNvPr id="275" name="TextBox 67"/>
          <p:cNvSpPr txBox="1"/>
          <p:nvPr/>
        </p:nvSpPr>
        <p:spPr>
          <a:xfrm>
            <a:off x="8838656" y="4614837"/>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60%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76" name="组合 275"/>
          <p:cNvGrpSpPr/>
          <p:nvPr/>
        </p:nvGrpSpPr>
        <p:grpSpPr>
          <a:xfrm>
            <a:off x="8883436" y="4992979"/>
            <a:ext cx="746397" cy="338554"/>
            <a:chOff x="3824692" y="3784374"/>
            <a:chExt cx="746397" cy="338554"/>
          </a:xfrm>
        </p:grpSpPr>
        <p:sp>
          <p:nvSpPr>
            <p:cNvPr id="277" name="矩形 276"/>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78" name="TextBox 70"/>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广东</a:t>
              </a:r>
            </a:p>
          </p:txBody>
        </p:sp>
      </p:grpSp>
      <p:sp>
        <p:nvSpPr>
          <p:cNvPr id="279" name="TextBox 71"/>
          <p:cNvSpPr txBox="1"/>
          <p:nvPr/>
        </p:nvSpPr>
        <p:spPr>
          <a:xfrm>
            <a:off x="8766645" y="5292526"/>
            <a:ext cx="1556838"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80" name="组合 279"/>
          <p:cNvGrpSpPr/>
          <p:nvPr/>
        </p:nvGrpSpPr>
        <p:grpSpPr>
          <a:xfrm>
            <a:off x="7489065" y="3650915"/>
            <a:ext cx="306930" cy="306930"/>
            <a:chOff x="3203848" y="1197434"/>
            <a:chExt cx="450946" cy="450946"/>
          </a:xfrm>
        </p:grpSpPr>
        <p:sp>
          <p:nvSpPr>
            <p:cNvPr id="281" name="流程图: 联系 74"/>
            <p:cNvSpPr/>
            <p:nvPr/>
          </p:nvSpPr>
          <p:spPr>
            <a:xfrm>
              <a:off x="3203848" y="1197434"/>
              <a:ext cx="450946" cy="450946"/>
            </a:xfrm>
            <a:prstGeom prst="flowChartConnector">
              <a:avLst/>
            </a:prstGeom>
            <a:solidFill>
              <a:srgbClr val="265A9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82" name="流程图: 联系 75"/>
            <p:cNvSpPr/>
            <p:nvPr/>
          </p:nvSpPr>
          <p:spPr>
            <a:xfrm>
              <a:off x="3350230" y="1336557"/>
              <a:ext cx="172700" cy="172700"/>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83" name="流程图: 联系 76"/>
            <p:cNvSpPr/>
            <p:nvPr/>
          </p:nvSpPr>
          <p:spPr>
            <a:xfrm>
              <a:off x="3285305" y="1278891"/>
              <a:ext cx="288032" cy="288032"/>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284" name="直接连接符 283"/>
          <p:cNvCxnSpPr/>
          <p:nvPr/>
        </p:nvCxnSpPr>
        <p:spPr>
          <a:xfrm flipH="1" flipV="1">
            <a:off x="7647992" y="2359709"/>
            <a:ext cx="9241" cy="1415275"/>
          </a:xfrm>
          <a:prstGeom prst="line">
            <a:avLst/>
          </a:prstGeom>
          <a:noFill/>
          <a:ln w="6350" cap="flat" cmpd="sng" algn="ctr">
            <a:solidFill>
              <a:sysClr val="window" lastClr="FFFFFF"/>
            </a:solidFill>
            <a:prstDash val="solid"/>
            <a:miter lim="800000"/>
          </a:ln>
          <a:effectLst/>
        </p:spPr>
      </p:cxnSp>
      <p:cxnSp>
        <p:nvCxnSpPr>
          <p:cNvPr id="285" name="直接连接符 284"/>
          <p:cNvCxnSpPr/>
          <p:nvPr/>
        </p:nvCxnSpPr>
        <p:spPr>
          <a:xfrm flipH="1">
            <a:off x="7254915" y="2359706"/>
            <a:ext cx="397699" cy="0"/>
          </a:xfrm>
          <a:prstGeom prst="line">
            <a:avLst/>
          </a:prstGeom>
          <a:noFill/>
          <a:ln w="6350" cap="flat" cmpd="sng" algn="ctr">
            <a:solidFill>
              <a:sysClr val="window" lastClr="FFFFFF"/>
            </a:solidFill>
            <a:prstDash val="solid"/>
            <a:miter lim="800000"/>
            <a:tailEnd type="oval"/>
          </a:ln>
          <a:effectLst/>
        </p:spPr>
      </p:cxnSp>
      <p:sp>
        <p:nvSpPr>
          <p:cNvPr id="286" name="TextBox 84"/>
          <p:cNvSpPr txBox="1"/>
          <p:nvPr/>
        </p:nvSpPr>
        <p:spPr>
          <a:xfrm>
            <a:off x="6133990" y="1782877"/>
            <a:ext cx="791177" cy="461665"/>
          </a:xfrm>
          <a:prstGeom prst="rect">
            <a:avLst/>
          </a:prstGeom>
          <a:noFill/>
        </p:spPr>
        <p:txBody>
          <a:bodyPr wrap="square" rtlCol="0">
            <a:spAutoFit/>
          </a:bodyPr>
          <a:lstStyle/>
          <a:p>
            <a:pPr defTabSz="457200" eaLnBrk="1" fontAlgn="auto" hangingPunct="1">
              <a:spcBef>
                <a:spcPts val="0"/>
              </a:spcBef>
              <a:spcAft>
                <a:spcPts val="0"/>
              </a:spcAft>
            </a:pPr>
            <a:r>
              <a:rPr lang="en-US" altLang="zh-CN"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40%</a:t>
            </a:r>
            <a:endParaRPr lang="zh-CN" altLang="en-US" sz="24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nvGrpSpPr>
          <p:cNvPr id="287" name="组合 286"/>
          <p:cNvGrpSpPr/>
          <p:nvPr/>
        </p:nvGrpSpPr>
        <p:grpSpPr>
          <a:xfrm>
            <a:off x="6178770" y="2161019"/>
            <a:ext cx="746397" cy="338554"/>
            <a:chOff x="3824692" y="3784374"/>
            <a:chExt cx="746397" cy="338554"/>
          </a:xfrm>
        </p:grpSpPr>
        <p:sp>
          <p:nvSpPr>
            <p:cNvPr id="288" name="矩形 287"/>
            <p:cNvSpPr/>
            <p:nvPr/>
          </p:nvSpPr>
          <p:spPr>
            <a:xfrm>
              <a:off x="3824692" y="3808117"/>
              <a:ext cx="746397" cy="27733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89" name="TextBox 87"/>
            <p:cNvSpPr txBox="1"/>
            <p:nvPr/>
          </p:nvSpPr>
          <p:spPr>
            <a:xfrm>
              <a:off x="3848266" y="3784374"/>
              <a:ext cx="722823"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山西</a:t>
              </a:r>
            </a:p>
          </p:txBody>
        </p:sp>
      </p:grpSp>
      <p:sp>
        <p:nvSpPr>
          <p:cNvPr id="290" name="TextBox 88"/>
          <p:cNvSpPr txBox="1"/>
          <p:nvPr/>
        </p:nvSpPr>
        <p:spPr>
          <a:xfrm>
            <a:off x="6061982" y="2460566"/>
            <a:ext cx="1460989"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nvGrpSpPr>
          <p:cNvPr id="291" name="组合 290"/>
          <p:cNvGrpSpPr/>
          <p:nvPr/>
        </p:nvGrpSpPr>
        <p:grpSpPr>
          <a:xfrm>
            <a:off x="1997897" y="1501230"/>
            <a:ext cx="2038241" cy="528472"/>
            <a:chOff x="1769309" y="2262425"/>
            <a:chExt cx="1722616" cy="602283"/>
          </a:xfrm>
        </p:grpSpPr>
        <p:grpSp>
          <p:nvGrpSpPr>
            <p:cNvPr id="292" name="组合 291"/>
            <p:cNvGrpSpPr/>
            <p:nvPr/>
          </p:nvGrpSpPr>
          <p:grpSpPr>
            <a:xfrm>
              <a:off x="1769309" y="2355726"/>
              <a:ext cx="1722616" cy="508982"/>
              <a:chOff x="1769309" y="2355726"/>
              <a:chExt cx="1944216" cy="574458"/>
            </a:xfrm>
          </p:grpSpPr>
          <p:sp>
            <p:nvSpPr>
              <p:cNvPr id="294" name="矩形 293"/>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295" name="直接连接符 294"/>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296" name="直接连接符 295"/>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297" name="直接连接符 296"/>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298" name="直接连接符 297"/>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299" name="直接连接符 298"/>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293" name="矩形 292"/>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市场分析一</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00" name="组合 299"/>
          <p:cNvGrpSpPr/>
          <p:nvPr/>
        </p:nvGrpSpPr>
        <p:grpSpPr>
          <a:xfrm>
            <a:off x="1997894" y="2605766"/>
            <a:ext cx="3240360" cy="646332"/>
            <a:chOff x="467544" y="1059582"/>
            <a:chExt cx="3240360" cy="646332"/>
          </a:xfrm>
        </p:grpSpPr>
        <p:sp>
          <p:nvSpPr>
            <p:cNvPr id="301" name="Freeform 30"/>
            <p:cNvSpPr/>
            <p:nvPr/>
          </p:nvSpPr>
          <p:spPr bwMode="auto">
            <a:xfrm>
              <a:off x="831891" y="1137286"/>
              <a:ext cx="281249" cy="48166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02" name="TextBox 102"/>
            <p:cNvSpPr txBox="1"/>
            <p:nvPr/>
          </p:nvSpPr>
          <p:spPr>
            <a:xfrm>
              <a:off x="1115616" y="1172241"/>
              <a:ext cx="259228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03" name="图文框 302"/>
            <p:cNvSpPr/>
            <p:nvPr/>
          </p:nvSpPr>
          <p:spPr>
            <a:xfrm>
              <a:off x="467544" y="1059582"/>
              <a:ext cx="2808312" cy="646332"/>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04" name="组合 303"/>
          <p:cNvGrpSpPr/>
          <p:nvPr/>
        </p:nvGrpSpPr>
        <p:grpSpPr>
          <a:xfrm>
            <a:off x="1997894" y="3450564"/>
            <a:ext cx="3257718" cy="593622"/>
            <a:chOff x="467544" y="1938204"/>
            <a:chExt cx="3257718" cy="593622"/>
          </a:xfrm>
        </p:grpSpPr>
        <p:sp>
          <p:nvSpPr>
            <p:cNvPr id="305" name="Freeform 37"/>
            <p:cNvSpPr/>
            <p:nvPr/>
          </p:nvSpPr>
          <p:spPr bwMode="auto">
            <a:xfrm>
              <a:off x="683568" y="2120274"/>
              <a:ext cx="476059" cy="307910"/>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06" name="TextBox 104"/>
            <p:cNvSpPr txBox="1"/>
            <p:nvPr/>
          </p:nvSpPr>
          <p:spPr>
            <a:xfrm>
              <a:off x="1132974" y="1998153"/>
              <a:ext cx="259228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07" name="图文框 306"/>
            <p:cNvSpPr/>
            <p:nvPr/>
          </p:nvSpPr>
          <p:spPr>
            <a:xfrm>
              <a:off x="467544" y="1938204"/>
              <a:ext cx="2808312" cy="593622"/>
            </a:xfrm>
            <a:prstGeom prst="frame">
              <a:avLst>
                <a:gd name="adj1" fmla="val 1439"/>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08" name="组合 307"/>
          <p:cNvGrpSpPr/>
          <p:nvPr/>
        </p:nvGrpSpPr>
        <p:grpSpPr>
          <a:xfrm>
            <a:off x="2008464" y="5041198"/>
            <a:ext cx="2797742" cy="597770"/>
            <a:chOff x="478114" y="3774180"/>
            <a:chExt cx="2797742" cy="597770"/>
          </a:xfrm>
        </p:grpSpPr>
        <p:sp>
          <p:nvSpPr>
            <p:cNvPr id="309" name="Freeform 23"/>
            <p:cNvSpPr/>
            <p:nvPr/>
          </p:nvSpPr>
          <p:spPr bwMode="auto">
            <a:xfrm>
              <a:off x="535718" y="3927555"/>
              <a:ext cx="549215" cy="444395"/>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10" name="TextBox 106"/>
            <p:cNvSpPr txBox="1"/>
            <p:nvPr/>
          </p:nvSpPr>
          <p:spPr>
            <a:xfrm>
              <a:off x="1115616" y="3827671"/>
              <a:ext cx="2016224"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11" name="图文框 310"/>
            <p:cNvSpPr/>
            <p:nvPr/>
          </p:nvSpPr>
          <p:spPr>
            <a:xfrm>
              <a:off x="478114" y="3774180"/>
              <a:ext cx="2797742" cy="586290"/>
            </a:xfrm>
            <a:prstGeom prst="frame">
              <a:avLst>
                <a:gd name="adj1" fmla="val 1439"/>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312" name="组合 311"/>
          <p:cNvGrpSpPr/>
          <p:nvPr/>
        </p:nvGrpSpPr>
        <p:grpSpPr>
          <a:xfrm>
            <a:off x="2008464" y="4189963"/>
            <a:ext cx="2797742" cy="661679"/>
            <a:chOff x="478114" y="2717524"/>
            <a:chExt cx="2797742" cy="661679"/>
          </a:xfrm>
        </p:grpSpPr>
        <p:sp>
          <p:nvSpPr>
            <p:cNvPr id="313" name="TextBox 105"/>
            <p:cNvSpPr txBox="1"/>
            <p:nvPr/>
          </p:nvSpPr>
          <p:spPr>
            <a:xfrm>
              <a:off x="1115616" y="2787774"/>
              <a:ext cx="2160240"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grpSp>
          <p:nvGrpSpPr>
            <p:cNvPr id="314" name="组合 313"/>
            <p:cNvGrpSpPr/>
            <p:nvPr/>
          </p:nvGrpSpPr>
          <p:grpSpPr>
            <a:xfrm>
              <a:off x="478114" y="2717524"/>
              <a:ext cx="2797742" cy="661679"/>
              <a:chOff x="478114" y="2787774"/>
              <a:chExt cx="2797742" cy="661679"/>
            </a:xfrm>
          </p:grpSpPr>
          <p:sp>
            <p:nvSpPr>
              <p:cNvPr id="315" name="Freeform 9"/>
              <p:cNvSpPr/>
              <p:nvPr/>
            </p:nvSpPr>
            <p:spPr bwMode="auto">
              <a:xfrm>
                <a:off x="535718" y="2787774"/>
                <a:ext cx="651852" cy="661679"/>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solidFill>
                <a:sysClr val="window" lastClr="FFFFFF">
                  <a:alpha val="45000"/>
                </a:sysClr>
              </a:solidFill>
              <a:ln w="12700" cap="flat" cmpd="sng">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316" name="图文框 315"/>
              <p:cNvSpPr/>
              <p:nvPr/>
            </p:nvSpPr>
            <p:spPr>
              <a:xfrm>
                <a:off x="478114" y="2858023"/>
                <a:ext cx="2797742" cy="585557"/>
              </a:xfrm>
              <a:prstGeom prst="frame">
                <a:avLst>
                  <a:gd name="adj1" fmla="val 1439"/>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1"/>
                                        </p:tgtEl>
                                        <p:attrNameLst>
                                          <p:attrName>style.visibility</p:attrName>
                                        </p:attrNameLst>
                                      </p:cBhvr>
                                      <p:to>
                                        <p:strVal val="visible"/>
                                      </p:to>
                                    </p:set>
                                    <p:animEffect transition="in" filter="wipe(left)">
                                      <p:cBhvr>
                                        <p:cTn id="20" dur="500"/>
                                        <p:tgtEl>
                                          <p:spTgt spid="29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4"/>
                                        </p:tgtEl>
                                        <p:attrNameLst>
                                          <p:attrName>style.visibility</p:attrName>
                                        </p:attrNameLst>
                                      </p:cBhvr>
                                      <p:to>
                                        <p:strVal val="visible"/>
                                      </p:to>
                                    </p:set>
                                    <p:anim calcmode="lin" valueType="num">
                                      <p:cBhvr>
                                        <p:cTn id="25" dur="500" fill="hold"/>
                                        <p:tgtEl>
                                          <p:spTgt spid="214"/>
                                        </p:tgtEl>
                                        <p:attrNameLst>
                                          <p:attrName>ppt_w</p:attrName>
                                        </p:attrNameLst>
                                      </p:cBhvr>
                                      <p:tavLst>
                                        <p:tav tm="0">
                                          <p:val>
                                            <p:fltVal val="0"/>
                                          </p:val>
                                        </p:tav>
                                        <p:tav tm="100000">
                                          <p:val>
                                            <p:strVal val="#ppt_w"/>
                                          </p:val>
                                        </p:tav>
                                      </p:tavLst>
                                    </p:anim>
                                    <p:anim calcmode="lin" valueType="num">
                                      <p:cBhvr>
                                        <p:cTn id="26" dur="500" fill="hold"/>
                                        <p:tgtEl>
                                          <p:spTgt spid="214"/>
                                        </p:tgtEl>
                                        <p:attrNameLst>
                                          <p:attrName>ppt_h</p:attrName>
                                        </p:attrNameLst>
                                      </p:cBhvr>
                                      <p:tavLst>
                                        <p:tav tm="0">
                                          <p:val>
                                            <p:fltVal val="0"/>
                                          </p:val>
                                        </p:tav>
                                        <p:tav tm="100000">
                                          <p:val>
                                            <p:strVal val="#ppt_h"/>
                                          </p:val>
                                        </p:tav>
                                      </p:tavLst>
                                    </p:anim>
                                    <p:animEffect transition="in" filter="fade">
                                      <p:cBhvr>
                                        <p:cTn id="27" dur="500"/>
                                        <p:tgtEl>
                                          <p:spTgt spid="2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80"/>
                                        </p:tgtEl>
                                        <p:attrNameLst>
                                          <p:attrName>style.visibility</p:attrName>
                                        </p:attrNameLst>
                                      </p:cBhvr>
                                      <p:to>
                                        <p:strVal val="visible"/>
                                      </p:to>
                                    </p:set>
                                    <p:anim calcmode="lin" valueType="num">
                                      <p:cBhvr>
                                        <p:cTn id="32" dur="500" fill="hold"/>
                                        <p:tgtEl>
                                          <p:spTgt spid="280"/>
                                        </p:tgtEl>
                                        <p:attrNameLst>
                                          <p:attrName>ppt_w</p:attrName>
                                        </p:attrNameLst>
                                      </p:cBhvr>
                                      <p:tavLst>
                                        <p:tav tm="0">
                                          <p:val>
                                            <p:fltVal val="0"/>
                                          </p:val>
                                        </p:tav>
                                        <p:tav tm="100000">
                                          <p:val>
                                            <p:strVal val="#ppt_w"/>
                                          </p:val>
                                        </p:tav>
                                      </p:tavLst>
                                    </p:anim>
                                    <p:anim calcmode="lin" valueType="num">
                                      <p:cBhvr>
                                        <p:cTn id="33" dur="500" fill="hold"/>
                                        <p:tgtEl>
                                          <p:spTgt spid="280"/>
                                        </p:tgtEl>
                                        <p:attrNameLst>
                                          <p:attrName>ppt_h</p:attrName>
                                        </p:attrNameLst>
                                      </p:cBhvr>
                                      <p:tavLst>
                                        <p:tav tm="0">
                                          <p:val>
                                            <p:fltVal val="0"/>
                                          </p:val>
                                        </p:tav>
                                        <p:tav tm="100000">
                                          <p:val>
                                            <p:strVal val="#ppt_h"/>
                                          </p:val>
                                        </p:tav>
                                      </p:tavLst>
                                    </p:anim>
                                    <p:animEffect transition="in" filter="fade">
                                      <p:cBhvr>
                                        <p:cTn id="34" dur="500"/>
                                        <p:tgtEl>
                                          <p:spTgt spid="28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84"/>
                                        </p:tgtEl>
                                        <p:attrNameLst>
                                          <p:attrName>style.visibility</p:attrName>
                                        </p:attrNameLst>
                                      </p:cBhvr>
                                      <p:to>
                                        <p:strVal val="visible"/>
                                      </p:to>
                                    </p:set>
                                    <p:animEffect transition="in" filter="wipe(down)">
                                      <p:cBhvr>
                                        <p:cTn id="39" dur="500"/>
                                        <p:tgtEl>
                                          <p:spTgt spid="28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85"/>
                                        </p:tgtEl>
                                        <p:attrNameLst>
                                          <p:attrName>style.visibility</p:attrName>
                                        </p:attrNameLst>
                                      </p:cBhvr>
                                      <p:to>
                                        <p:strVal val="visible"/>
                                      </p:to>
                                    </p:set>
                                    <p:animEffect transition="in" filter="wipe(right)">
                                      <p:cBhvr>
                                        <p:cTn id="44" dur="500"/>
                                        <p:tgtEl>
                                          <p:spTgt spid="28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87"/>
                                        </p:tgtEl>
                                        <p:attrNameLst>
                                          <p:attrName>style.visibility</p:attrName>
                                        </p:attrNameLst>
                                      </p:cBhvr>
                                      <p:to>
                                        <p:strVal val="visible"/>
                                      </p:to>
                                    </p:set>
                                    <p:animEffect transition="in" filter="wipe(left)">
                                      <p:cBhvr>
                                        <p:cTn id="49" dur="500"/>
                                        <p:tgtEl>
                                          <p:spTgt spid="28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86"/>
                                        </p:tgtEl>
                                        <p:attrNameLst>
                                          <p:attrName>style.visibility</p:attrName>
                                        </p:attrNameLst>
                                      </p:cBhvr>
                                      <p:to>
                                        <p:strVal val="visible"/>
                                      </p:to>
                                    </p:set>
                                    <p:animEffect transition="in" filter="fade">
                                      <p:cBhvr>
                                        <p:cTn id="54" dur="500"/>
                                        <p:tgtEl>
                                          <p:spTgt spid="286"/>
                                        </p:tgtEl>
                                      </p:cBhvr>
                                    </p:animEffect>
                                    <p:anim calcmode="lin" valueType="num">
                                      <p:cBhvr>
                                        <p:cTn id="55" dur="500" fill="hold"/>
                                        <p:tgtEl>
                                          <p:spTgt spid="286"/>
                                        </p:tgtEl>
                                        <p:attrNameLst>
                                          <p:attrName>ppt_x</p:attrName>
                                        </p:attrNameLst>
                                      </p:cBhvr>
                                      <p:tavLst>
                                        <p:tav tm="0">
                                          <p:val>
                                            <p:strVal val="#ppt_x"/>
                                          </p:val>
                                        </p:tav>
                                        <p:tav tm="100000">
                                          <p:val>
                                            <p:strVal val="#ppt_x"/>
                                          </p:val>
                                        </p:tav>
                                      </p:tavLst>
                                    </p:anim>
                                    <p:anim calcmode="lin" valueType="num">
                                      <p:cBhvr>
                                        <p:cTn id="56" dur="500" fill="hold"/>
                                        <p:tgtEl>
                                          <p:spTgt spid="28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90"/>
                                        </p:tgtEl>
                                        <p:attrNameLst>
                                          <p:attrName>style.visibility</p:attrName>
                                        </p:attrNameLst>
                                      </p:cBhvr>
                                      <p:to>
                                        <p:strVal val="visible"/>
                                      </p:to>
                                    </p:set>
                                    <p:animEffect transition="in" filter="randombar(horizontal)">
                                      <p:cBhvr>
                                        <p:cTn id="61" dur="500"/>
                                        <p:tgtEl>
                                          <p:spTgt spid="29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260"/>
                                        </p:tgtEl>
                                        <p:attrNameLst>
                                          <p:attrName>style.visibility</p:attrName>
                                        </p:attrNameLst>
                                      </p:cBhvr>
                                      <p:to>
                                        <p:strVal val="visible"/>
                                      </p:to>
                                    </p:set>
                                    <p:anim calcmode="lin" valueType="num">
                                      <p:cBhvr>
                                        <p:cTn id="66" dur="500" fill="hold"/>
                                        <p:tgtEl>
                                          <p:spTgt spid="260"/>
                                        </p:tgtEl>
                                        <p:attrNameLst>
                                          <p:attrName>ppt_w</p:attrName>
                                        </p:attrNameLst>
                                      </p:cBhvr>
                                      <p:tavLst>
                                        <p:tav tm="0">
                                          <p:val>
                                            <p:fltVal val="0"/>
                                          </p:val>
                                        </p:tav>
                                        <p:tav tm="100000">
                                          <p:val>
                                            <p:strVal val="#ppt_w"/>
                                          </p:val>
                                        </p:tav>
                                      </p:tavLst>
                                    </p:anim>
                                    <p:anim calcmode="lin" valueType="num">
                                      <p:cBhvr>
                                        <p:cTn id="67" dur="500" fill="hold"/>
                                        <p:tgtEl>
                                          <p:spTgt spid="260"/>
                                        </p:tgtEl>
                                        <p:attrNameLst>
                                          <p:attrName>ppt_h</p:attrName>
                                        </p:attrNameLst>
                                      </p:cBhvr>
                                      <p:tavLst>
                                        <p:tav tm="0">
                                          <p:val>
                                            <p:fltVal val="0"/>
                                          </p:val>
                                        </p:tav>
                                        <p:tav tm="100000">
                                          <p:val>
                                            <p:strVal val="#ppt_h"/>
                                          </p:val>
                                        </p:tav>
                                      </p:tavLst>
                                    </p:anim>
                                    <p:animEffect transition="in" filter="fade">
                                      <p:cBhvr>
                                        <p:cTn id="68" dur="500"/>
                                        <p:tgtEl>
                                          <p:spTgt spid="26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64"/>
                                        </p:tgtEl>
                                        <p:attrNameLst>
                                          <p:attrName>style.visibility</p:attrName>
                                        </p:attrNameLst>
                                      </p:cBhvr>
                                      <p:to>
                                        <p:strVal val="visible"/>
                                      </p:to>
                                    </p:set>
                                    <p:animEffect transition="in" filter="wipe(left)">
                                      <p:cBhvr>
                                        <p:cTn id="73" dur="500"/>
                                        <p:tgtEl>
                                          <p:spTgt spid="26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66"/>
                                        </p:tgtEl>
                                        <p:attrNameLst>
                                          <p:attrName>style.visibility</p:attrName>
                                        </p:attrNameLst>
                                      </p:cBhvr>
                                      <p:to>
                                        <p:strVal val="visible"/>
                                      </p:to>
                                    </p:set>
                                    <p:animEffect transition="in" filter="wipe(left)">
                                      <p:cBhvr>
                                        <p:cTn id="78" dur="500"/>
                                        <p:tgtEl>
                                          <p:spTgt spid="266"/>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65"/>
                                        </p:tgtEl>
                                        <p:attrNameLst>
                                          <p:attrName>style.visibility</p:attrName>
                                        </p:attrNameLst>
                                      </p:cBhvr>
                                      <p:to>
                                        <p:strVal val="visible"/>
                                      </p:to>
                                    </p:set>
                                    <p:animEffect transition="in" filter="fade">
                                      <p:cBhvr>
                                        <p:cTn id="83" dur="500"/>
                                        <p:tgtEl>
                                          <p:spTgt spid="265"/>
                                        </p:tgtEl>
                                      </p:cBhvr>
                                    </p:animEffect>
                                    <p:anim calcmode="lin" valueType="num">
                                      <p:cBhvr>
                                        <p:cTn id="84" dur="500" fill="hold"/>
                                        <p:tgtEl>
                                          <p:spTgt spid="265"/>
                                        </p:tgtEl>
                                        <p:attrNameLst>
                                          <p:attrName>ppt_x</p:attrName>
                                        </p:attrNameLst>
                                      </p:cBhvr>
                                      <p:tavLst>
                                        <p:tav tm="0">
                                          <p:val>
                                            <p:strVal val="#ppt_x"/>
                                          </p:val>
                                        </p:tav>
                                        <p:tav tm="100000">
                                          <p:val>
                                            <p:strVal val="#ppt_x"/>
                                          </p:val>
                                        </p:tav>
                                      </p:tavLst>
                                    </p:anim>
                                    <p:anim calcmode="lin" valueType="num">
                                      <p:cBhvr>
                                        <p:cTn id="85" dur="500" fill="hold"/>
                                        <p:tgtEl>
                                          <p:spTgt spid="26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69"/>
                                        </p:tgtEl>
                                        <p:attrNameLst>
                                          <p:attrName>style.visibility</p:attrName>
                                        </p:attrNameLst>
                                      </p:cBhvr>
                                      <p:to>
                                        <p:strVal val="visible"/>
                                      </p:to>
                                    </p:set>
                                    <p:animEffect transition="in" filter="randombar(horizontal)">
                                      <p:cBhvr>
                                        <p:cTn id="90" dur="500"/>
                                        <p:tgtEl>
                                          <p:spTgt spid="269"/>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270"/>
                                        </p:tgtEl>
                                        <p:attrNameLst>
                                          <p:attrName>style.visibility</p:attrName>
                                        </p:attrNameLst>
                                      </p:cBhvr>
                                      <p:to>
                                        <p:strVal val="visible"/>
                                      </p:to>
                                    </p:set>
                                    <p:anim calcmode="lin" valueType="num">
                                      <p:cBhvr>
                                        <p:cTn id="95" dur="500" fill="hold"/>
                                        <p:tgtEl>
                                          <p:spTgt spid="270"/>
                                        </p:tgtEl>
                                        <p:attrNameLst>
                                          <p:attrName>ppt_w</p:attrName>
                                        </p:attrNameLst>
                                      </p:cBhvr>
                                      <p:tavLst>
                                        <p:tav tm="0">
                                          <p:val>
                                            <p:fltVal val="0"/>
                                          </p:val>
                                        </p:tav>
                                        <p:tav tm="100000">
                                          <p:val>
                                            <p:strVal val="#ppt_w"/>
                                          </p:val>
                                        </p:tav>
                                      </p:tavLst>
                                    </p:anim>
                                    <p:anim calcmode="lin" valueType="num">
                                      <p:cBhvr>
                                        <p:cTn id="96" dur="500" fill="hold"/>
                                        <p:tgtEl>
                                          <p:spTgt spid="270"/>
                                        </p:tgtEl>
                                        <p:attrNameLst>
                                          <p:attrName>ppt_h</p:attrName>
                                        </p:attrNameLst>
                                      </p:cBhvr>
                                      <p:tavLst>
                                        <p:tav tm="0">
                                          <p:val>
                                            <p:fltVal val="0"/>
                                          </p:val>
                                        </p:tav>
                                        <p:tav tm="100000">
                                          <p:val>
                                            <p:strVal val="#ppt_h"/>
                                          </p:val>
                                        </p:tav>
                                      </p:tavLst>
                                    </p:anim>
                                    <p:animEffect transition="in" filter="fade">
                                      <p:cBhvr>
                                        <p:cTn id="97" dur="500"/>
                                        <p:tgtEl>
                                          <p:spTgt spid="27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74"/>
                                        </p:tgtEl>
                                        <p:attrNameLst>
                                          <p:attrName>style.visibility</p:attrName>
                                        </p:attrNameLst>
                                      </p:cBhvr>
                                      <p:to>
                                        <p:strVal val="visible"/>
                                      </p:to>
                                    </p:set>
                                    <p:animEffect transition="in" filter="wipe(left)">
                                      <p:cBhvr>
                                        <p:cTn id="102" dur="500"/>
                                        <p:tgtEl>
                                          <p:spTgt spid="27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76"/>
                                        </p:tgtEl>
                                        <p:attrNameLst>
                                          <p:attrName>style.visibility</p:attrName>
                                        </p:attrNameLst>
                                      </p:cBhvr>
                                      <p:to>
                                        <p:strVal val="visible"/>
                                      </p:to>
                                    </p:set>
                                    <p:animEffect transition="in" filter="wipe(left)">
                                      <p:cBhvr>
                                        <p:cTn id="107" dur="500"/>
                                        <p:tgtEl>
                                          <p:spTgt spid="276"/>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75"/>
                                        </p:tgtEl>
                                        <p:attrNameLst>
                                          <p:attrName>style.visibility</p:attrName>
                                        </p:attrNameLst>
                                      </p:cBhvr>
                                      <p:to>
                                        <p:strVal val="visible"/>
                                      </p:to>
                                    </p:set>
                                    <p:animEffect transition="in" filter="fade">
                                      <p:cBhvr>
                                        <p:cTn id="112" dur="500"/>
                                        <p:tgtEl>
                                          <p:spTgt spid="275"/>
                                        </p:tgtEl>
                                      </p:cBhvr>
                                    </p:animEffect>
                                    <p:anim calcmode="lin" valueType="num">
                                      <p:cBhvr>
                                        <p:cTn id="113" dur="500" fill="hold"/>
                                        <p:tgtEl>
                                          <p:spTgt spid="275"/>
                                        </p:tgtEl>
                                        <p:attrNameLst>
                                          <p:attrName>ppt_x</p:attrName>
                                        </p:attrNameLst>
                                      </p:cBhvr>
                                      <p:tavLst>
                                        <p:tav tm="0">
                                          <p:val>
                                            <p:strVal val="#ppt_x"/>
                                          </p:val>
                                        </p:tav>
                                        <p:tav tm="100000">
                                          <p:val>
                                            <p:strVal val="#ppt_x"/>
                                          </p:val>
                                        </p:tav>
                                      </p:tavLst>
                                    </p:anim>
                                    <p:anim calcmode="lin" valueType="num">
                                      <p:cBhvr>
                                        <p:cTn id="114"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279"/>
                                        </p:tgtEl>
                                        <p:attrNameLst>
                                          <p:attrName>style.visibility</p:attrName>
                                        </p:attrNameLst>
                                      </p:cBhvr>
                                      <p:to>
                                        <p:strVal val="visible"/>
                                      </p:to>
                                    </p:set>
                                    <p:animEffect transition="in" filter="randombar(horizontal)">
                                      <p:cBhvr>
                                        <p:cTn id="119" dur="500"/>
                                        <p:tgtEl>
                                          <p:spTgt spid="27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250"/>
                                        </p:tgtEl>
                                        <p:attrNameLst>
                                          <p:attrName>style.visibility</p:attrName>
                                        </p:attrNameLst>
                                      </p:cBhvr>
                                      <p:to>
                                        <p:strVal val="visible"/>
                                      </p:to>
                                    </p:set>
                                    <p:anim calcmode="lin" valueType="num">
                                      <p:cBhvr>
                                        <p:cTn id="124" dur="500" fill="hold"/>
                                        <p:tgtEl>
                                          <p:spTgt spid="250"/>
                                        </p:tgtEl>
                                        <p:attrNameLst>
                                          <p:attrName>ppt_w</p:attrName>
                                        </p:attrNameLst>
                                      </p:cBhvr>
                                      <p:tavLst>
                                        <p:tav tm="0">
                                          <p:val>
                                            <p:fltVal val="0"/>
                                          </p:val>
                                        </p:tav>
                                        <p:tav tm="100000">
                                          <p:val>
                                            <p:strVal val="#ppt_w"/>
                                          </p:val>
                                        </p:tav>
                                      </p:tavLst>
                                    </p:anim>
                                    <p:anim calcmode="lin" valueType="num">
                                      <p:cBhvr>
                                        <p:cTn id="125" dur="500" fill="hold"/>
                                        <p:tgtEl>
                                          <p:spTgt spid="250"/>
                                        </p:tgtEl>
                                        <p:attrNameLst>
                                          <p:attrName>ppt_h</p:attrName>
                                        </p:attrNameLst>
                                      </p:cBhvr>
                                      <p:tavLst>
                                        <p:tav tm="0">
                                          <p:val>
                                            <p:fltVal val="0"/>
                                          </p:val>
                                        </p:tav>
                                        <p:tav tm="100000">
                                          <p:val>
                                            <p:strVal val="#ppt_h"/>
                                          </p:val>
                                        </p:tav>
                                      </p:tavLst>
                                    </p:anim>
                                    <p:animEffect transition="in" filter="fade">
                                      <p:cBhvr>
                                        <p:cTn id="126" dur="500"/>
                                        <p:tgtEl>
                                          <p:spTgt spid="25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254"/>
                                        </p:tgtEl>
                                        <p:attrNameLst>
                                          <p:attrName>style.visibility</p:attrName>
                                        </p:attrNameLst>
                                      </p:cBhvr>
                                      <p:to>
                                        <p:strVal val="visible"/>
                                      </p:to>
                                    </p:set>
                                    <p:animEffect transition="in" filter="wipe(right)">
                                      <p:cBhvr>
                                        <p:cTn id="131" dur="500"/>
                                        <p:tgtEl>
                                          <p:spTgt spid="25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256"/>
                                        </p:tgtEl>
                                        <p:attrNameLst>
                                          <p:attrName>style.visibility</p:attrName>
                                        </p:attrNameLst>
                                      </p:cBhvr>
                                      <p:to>
                                        <p:strVal val="visible"/>
                                      </p:to>
                                    </p:set>
                                    <p:animEffect transition="in" filter="wipe(right)">
                                      <p:cBhvr>
                                        <p:cTn id="136" dur="500"/>
                                        <p:tgtEl>
                                          <p:spTgt spid="256"/>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grpId="0" nodeType="clickEffect">
                                  <p:stCondLst>
                                    <p:cond delay="0"/>
                                  </p:stCondLst>
                                  <p:childTnLst>
                                    <p:set>
                                      <p:cBhvr>
                                        <p:cTn id="140" dur="1" fill="hold">
                                          <p:stCondLst>
                                            <p:cond delay="0"/>
                                          </p:stCondLst>
                                        </p:cTn>
                                        <p:tgtEl>
                                          <p:spTgt spid="255"/>
                                        </p:tgtEl>
                                        <p:attrNameLst>
                                          <p:attrName>style.visibility</p:attrName>
                                        </p:attrNameLst>
                                      </p:cBhvr>
                                      <p:to>
                                        <p:strVal val="visible"/>
                                      </p:to>
                                    </p:set>
                                    <p:animEffect transition="in" filter="fade">
                                      <p:cBhvr>
                                        <p:cTn id="141" dur="500"/>
                                        <p:tgtEl>
                                          <p:spTgt spid="255"/>
                                        </p:tgtEl>
                                      </p:cBhvr>
                                    </p:animEffect>
                                    <p:anim calcmode="lin" valueType="num">
                                      <p:cBhvr>
                                        <p:cTn id="142" dur="500" fill="hold"/>
                                        <p:tgtEl>
                                          <p:spTgt spid="255"/>
                                        </p:tgtEl>
                                        <p:attrNameLst>
                                          <p:attrName>ppt_x</p:attrName>
                                        </p:attrNameLst>
                                      </p:cBhvr>
                                      <p:tavLst>
                                        <p:tav tm="0">
                                          <p:val>
                                            <p:strVal val="#ppt_x"/>
                                          </p:val>
                                        </p:tav>
                                        <p:tav tm="100000">
                                          <p:val>
                                            <p:strVal val="#ppt_x"/>
                                          </p:val>
                                        </p:tav>
                                      </p:tavLst>
                                    </p:anim>
                                    <p:anim calcmode="lin" valueType="num">
                                      <p:cBhvr>
                                        <p:cTn id="143" dur="500" fill="hold"/>
                                        <p:tgtEl>
                                          <p:spTgt spid="255"/>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259"/>
                                        </p:tgtEl>
                                        <p:attrNameLst>
                                          <p:attrName>style.visibility</p:attrName>
                                        </p:attrNameLst>
                                      </p:cBhvr>
                                      <p:to>
                                        <p:strVal val="visible"/>
                                      </p:to>
                                    </p:set>
                                    <p:animEffect transition="in" filter="randombar(horizontal)">
                                      <p:cBhvr>
                                        <p:cTn id="148" dur="500"/>
                                        <p:tgtEl>
                                          <p:spTgt spid="259"/>
                                        </p:tgtEl>
                                      </p:cBhvr>
                                    </p:animEffect>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308"/>
                                        </p:tgtEl>
                                        <p:attrNameLst>
                                          <p:attrName>style.visibility</p:attrName>
                                        </p:attrNameLst>
                                      </p:cBhvr>
                                      <p:to>
                                        <p:strVal val="visible"/>
                                      </p:to>
                                    </p:set>
                                    <p:anim calcmode="lin" valueType="num">
                                      <p:cBhvr additive="base">
                                        <p:cTn id="153" dur="500" fill="hold"/>
                                        <p:tgtEl>
                                          <p:spTgt spid="308"/>
                                        </p:tgtEl>
                                        <p:attrNameLst>
                                          <p:attrName>ppt_x</p:attrName>
                                        </p:attrNameLst>
                                      </p:cBhvr>
                                      <p:tavLst>
                                        <p:tav tm="0">
                                          <p:val>
                                            <p:strVal val="#ppt_x"/>
                                          </p:val>
                                        </p:tav>
                                        <p:tav tm="100000">
                                          <p:val>
                                            <p:strVal val="#ppt_x"/>
                                          </p:val>
                                        </p:tav>
                                      </p:tavLst>
                                    </p:anim>
                                    <p:anim calcmode="lin" valueType="num">
                                      <p:cBhvr additive="base">
                                        <p:cTn id="154" dur="500" fill="hold"/>
                                        <p:tgtEl>
                                          <p:spTgt spid="308"/>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312"/>
                                        </p:tgtEl>
                                        <p:attrNameLst>
                                          <p:attrName>style.visibility</p:attrName>
                                        </p:attrNameLst>
                                      </p:cBhvr>
                                      <p:to>
                                        <p:strVal val="visible"/>
                                      </p:to>
                                    </p:set>
                                    <p:anim calcmode="lin" valueType="num">
                                      <p:cBhvr additive="base">
                                        <p:cTn id="157" dur="500" fill="hold"/>
                                        <p:tgtEl>
                                          <p:spTgt spid="312"/>
                                        </p:tgtEl>
                                        <p:attrNameLst>
                                          <p:attrName>ppt_x</p:attrName>
                                        </p:attrNameLst>
                                      </p:cBhvr>
                                      <p:tavLst>
                                        <p:tav tm="0">
                                          <p:val>
                                            <p:strVal val="#ppt_x"/>
                                          </p:val>
                                        </p:tav>
                                        <p:tav tm="100000">
                                          <p:val>
                                            <p:strVal val="#ppt_x"/>
                                          </p:val>
                                        </p:tav>
                                      </p:tavLst>
                                    </p:anim>
                                    <p:anim calcmode="lin" valueType="num">
                                      <p:cBhvr additive="base">
                                        <p:cTn id="158" dur="500" fill="hold"/>
                                        <p:tgtEl>
                                          <p:spTgt spid="312"/>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300"/>
                                        </p:tgtEl>
                                        <p:attrNameLst>
                                          <p:attrName>style.visibility</p:attrName>
                                        </p:attrNameLst>
                                      </p:cBhvr>
                                      <p:to>
                                        <p:strVal val="visible"/>
                                      </p:to>
                                    </p:set>
                                    <p:anim calcmode="lin" valueType="num">
                                      <p:cBhvr additive="base">
                                        <p:cTn id="161" dur="500" fill="hold"/>
                                        <p:tgtEl>
                                          <p:spTgt spid="300"/>
                                        </p:tgtEl>
                                        <p:attrNameLst>
                                          <p:attrName>ppt_x</p:attrName>
                                        </p:attrNameLst>
                                      </p:cBhvr>
                                      <p:tavLst>
                                        <p:tav tm="0">
                                          <p:val>
                                            <p:strVal val="#ppt_x"/>
                                          </p:val>
                                        </p:tav>
                                        <p:tav tm="100000">
                                          <p:val>
                                            <p:strVal val="#ppt_x"/>
                                          </p:val>
                                        </p:tav>
                                      </p:tavLst>
                                    </p:anim>
                                    <p:anim calcmode="lin" valueType="num">
                                      <p:cBhvr additive="base">
                                        <p:cTn id="162" dur="500" fill="hold"/>
                                        <p:tgtEl>
                                          <p:spTgt spid="300"/>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304"/>
                                        </p:tgtEl>
                                        <p:attrNameLst>
                                          <p:attrName>style.visibility</p:attrName>
                                        </p:attrNameLst>
                                      </p:cBhvr>
                                      <p:to>
                                        <p:strVal val="visible"/>
                                      </p:to>
                                    </p:set>
                                    <p:anim calcmode="lin" valueType="num">
                                      <p:cBhvr additive="base">
                                        <p:cTn id="165" dur="500" fill="hold"/>
                                        <p:tgtEl>
                                          <p:spTgt spid="304"/>
                                        </p:tgtEl>
                                        <p:attrNameLst>
                                          <p:attrName>ppt_x</p:attrName>
                                        </p:attrNameLst>
                                      </p:cBhvr>
                                      <p:tavLst>
                                        <p:tav tm="0">
                                          <p:val>
                                            <p:strVal val="#ppt_x"/>
                                          </p:val>
                                        </p:tav>
                                        <p:tav tm="100000">
                                          <p:val>
                                            <p:strVal val="#ppt_x"/>
                                          </p:val>
                                        </p:tav>
                                      </p:tavLst>
                                    </p:anim>
                                    <p:anim calcmode="lin" valueType="num">
                                      <p:cBhvr additive="base">
                                        <p:cTn id="166" dur="500" fill="hold"/>
                                        <p:tgtEl>
                                          <p:spTgt spid="3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255" grpId="0"/>
      <p:bldP spid="259" grpId="0"/>
      <p:bldP spid="265" grpId="0"/>
      <p:bldP spid="269" grpId="0"/>
      <p:bldP spid="275" grpId="0"/>
      <p:bldP spid="279" grpId="0"/>
      <p:bldP spid="286" grpId="0"/>
      <p:bldP spid="2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4" name="组合 43"/>
          <p:cNvGrpSpPr/>
          <p:nvPr/>
        </p:nvGrpSpPr>
        <p:grpSpPr>
          <a:xfrm>
            <a:off x="1997897" y="1951396"/>
            <a:ext cx="2038241" cy="528472"/>
            <a:chOff x="1769309" y="2262425"/>
            <a:chExt cx="1722616" cy="602283"/>
          </a:xfrm>
        </p:grpSpPr>
        <p:grpSp>
          <p:nvGrpSpPr>
            <p:cNvPr id="45" name="组合 44"/>
            <p:cNvGrpSpPr/>
            <p:nvPr/>
          </p:nvGrpSpPr>
          <p:grpSpPr>
            <a:xfrm>
              <a:off x="1769309" y="2355726"/>
              <a:ext cx="1722616" cy="508982"/>
              <a:chOff x="1769309" y="2355726"/>
              <a:chExt cx="1944216" cy="574458"/>
            </a:xfrm>
          </p:grpSpPr>
          <p:sp>
            <p:nvSpPr>
              <p:cNvPr id="47" name="矩形 46"/>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48" name="直接连接符 47"/>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49" name="直接连接符 48"/>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50" name="直接连接符 49"/>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51" name="直接连接符 50"/>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52" name="直接连接符 51"/>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46" name="矩形 45"/>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市场分析二</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53" name="TextBox 33"/>
          <p:cNvSpPr txBox="1"/>
          <p:nvPr/>
        </p:nvSpPr>
        <p:spPr>
          <a:xfrm>
            <a:off x="1997897" y="3343967"/>
            <a:ext cx="3672409"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sp>
        <p:nvSpPr>
          <p:cNvPr id="54" name="TextBox 34"/>
          <p:cNvSpPr txBox="1"/>
          <p:nvPr/>
        </p:nvSpPr>
        <p:spPr>
          <a:xfrm>
            <a:off x="1997897" y="4419340"/>
            <a:ext cx="3672409"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cxnSp>
        <p:nvCxnSpPr>
          <p:cNvPr id="55" name="直接连接符 54"/>
          <p:cNvCxnSpPr/>
          <p:nvPr/>
        </p:nvCxnSpPr>
        <p:spPr>
          <a:xfrm>
            <a:off x="2098640" y="4419337"/>
            <a:ext cx="2990983" cy="0"/>
          </a:xfrm>
          <a:prstGeom prst="line">
            <a:avLst/>
          </a:prstGeom>
          <a:noFill/>
          <a:ln w="6350" cap="flat" cmpd="sng" algn="ctr">
            <a:solidFill>
              <a:sysClr val="window" lastClr="FFFFFF"/>
            </a:solidFill>
            <a:prstDash val="solid"/>
            <a:miter lim="800000"/>
          </a:ln>
          <a:effectLst/>
        </p:spPr>
      </p:cxnSp>
      <p:grpSp>
        <p:nvGrpSpPr>
          <p:cNvPr id="56" name="组合 55"/>
          <p:cNvGrpSpPr/>
          <p:nvPr/>
        </p:nvGrpSpPr>
        <p:grpSpPr>
          <a:xfrm>
            <a:off x="5742310" y="3704004"/>
            <a:ext cx="1556838" cy="1651140"/>
            <a:chOff x="4029523" y="2216754"/>
            <a:chExt cx="1556838" cy="1651140"/>
          </a:xfrm>
        </p:grpSpPr>
        <p:grpSp>
          <p:nvGrpSpPr>
            <p:cNvPr id="57" name="组合 56"/>
            <p:cNvGrpSpPr/>
            <p:nvPr/>
          </p:nvGrpSpPr>
          <p:grpSpPr>
            <a:xfrm>
              <a:off x="4211960" y="2216754"/>
              <a:ext cx="1272469" cy="1080120"/>
              <a:chOff x="3743908" y="1779662"/>
              <a:chExt cx="1484548" cy="1260140"/>
            </a:xfrm>
          </p:grpSpPr>
          <p:grpSp>
            <p:nvGrpSpPr>
              <p:cNvPr id="59" name="组合 58"/>
              <p:cNvGrpSpPr/>
              <p:nvPr/>
            </p:nvGrpSpPr>
            <p:grpSpPr>
              <a:xfrm>
                <a:off x="3923928" y="1995686"/>
                <a:ext cx="864096" cy="864096"/>
                <a:chOff x="3923928" y="1995686"/>
                <a:chExt cx="864096" cy="864096"/>
              </a:xfrm>
            </p:grpSpPr>
            <p:sp>
              <p:nvSpPr>
                <p:cNvPr id="62" name="流程图: 联系 10"/>
                <p:cNvSpPr/>
                <p:nvPr/>
              </p:nvSpPr>
              <p:spPr>
                <a:xfrm>
                  <a:off x="3923928" y="1995686"/>
                  <a:ext cx="864096" cy="864096"/>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pic>
              <p:nvPicPr>
                <p:cNvPr id="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576" y="22669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 name="空心弧 59"/>
              <p:cNvSpPr/>
              <p:nvPr/>
            </p:nvSpPr>
            <p:spPr>
              <a:xfrm rot="15377748">
                <a:off x="3743908" y="1815666"/>
                <a:ext cx="1224136" cy="1224136"/>
              </a:xfrm>
              <a:prstGeom prst="blockArc">
                <a:avLst>
                  <a:gd name="adj1" fmla="val 7336950"/>
                  <a:gd name="adj2" fmla="val 2135814"/>
                  <a:gd name="adj3" fmla="val 372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1" name="TextBox 21"/>
              <p:cNvSpPr txBox="1"/>
              <p:nvPr/>
            </p:nvSpPr>
            <p:spPr>
              <a:xfrm>
                <a:off x="4508376" y="1779662"/>
                <a:ext cx="720080" cy="43088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76%</a:t>
                </a:r>
                <a:endParaRPr kumimoji="0" lang="zh-CN" altLang="en-US"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58" name="TextBox 37"/>
            <p:cNvSpPr txBox="1"/>
            <p:nvPr/>
          </p:nvSpPr>
          <p:spPr>
            <a:xfrm>
              <a:off x="4029523" y="3406229"/>
              <a:ext cx="155683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grpSp>
        <p:nvGrpSpPr>
          <p:cNvPr id="64" name="组合 63"/>
          <p:cNvGrpSpPr/>
          <p:nvPr/>
        </p:nvGrpSpPr>
        <p:grpSpPr>
          <a:xfrm>
            <a:off x="7254478" y="3704004"/>
            <a:ext cx="1556838" cy="1651140"/>
            <a:chOff x="5679458" y="2216754"/>
            <a:chExt cx="1556838" cy="1651140"/>
          </a:xfrm>
        </p:grpSpPr>
        <p:grpSp>
          <p:nvGrpSpPr>
            <p:cNvPr id="65" name="组合 64"/>
            <p:cNvGrpSpPr/>
            <p:nvPr/>
          </p:nvGrpSpPr>
          <p:grpSpPr>
            <a:xfrm>
              <a:off x="5847570" y="2216754"/>
              <a:ext cx="1316718" cy="1100692"/>
              <a:chOff x="5199498" y="1779662"/>
              <a:chExt cx="1316718" cy="1100692"/>
            </a:xfrm>
          </p:grpSpPr>
          <p:grpSp>
            <p:nvGrpSpPr>
              <p:cNvPr id="67" name="组合 66"/>
              <p:cNvGrpSpPr/>
              <p:nvPr/>
            </p:nvGrpSpPr>
            <p:grpSpPr>
              <a:xfrm>
                <a:off x="5364088" y="1995686"/>
                <a:ext cx="720080" cy="720080"/>
                <a:chOff x="5364088" y="1995686"/>
                <a:chExt cx="864096" cy="864096"/>
              </a:xfrm>
            </p:grpSpPr>
            <p:sp>
              <p:nvSpPr>
                <p:cNvPr id="70" name="流程图: 联系 11"/>
                <p:cNvSpPr/>
                <p:nvPr/>
              </p:nvSpPr>
              <p:spPr>
                <a:xfrm>
                  <a:off x="5364088" y="1995686"/>
                  <a:ext cx="864096" cy="864096"/>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pic>
              <p:nvPicPr>
                <p:cNvPr id="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736" y="23026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空心弧 67"/>
              <p:cNvSpPr/>
              <p:nvPr/>
            </p:nvSpPr>
            <p:spPr>
              <a:xfrm rot="15377748">
                <a:off x="5199498" y="1831095"/>
                <a:ext cx="1049259" cy="1049259"/>
              </a:xfrm>
              <a:prstGeom prst="blockArc">
                <a:avLst>
                  <a:gd name="adj1" fmla="val 9415543"/>
                  <a:gd name="adj2" fmla="val 2135814"/>
                  <a:gd name="adj3" fmla="val 372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9" name="TextBox 28"/>
              <p:cNvSpPr txBox="1"/>
              <p:nvPr/>
            </p:nvSpPr>
            <p:spPr>
              <a:xfrm>
                <a:off x="5899005" y="1779662"/>
                <a:ext cx="617211"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60%</a:t>
                </a:r>
                <a:endParaRPr kumimoji="0" lang="zh-CN" altLang="en-US"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66" name="TextBox 38"/>
            <p:cNvSpPr txBox="1"/>
            <p:nvPr/>
          </p:nvSpPr>
          <p:spPr>
            <a:xfrm>
              <a:off x="5679458" y="3406229"/>
              <a:ext cx="155683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grpSp>
        <p:nvGrpSpPr>
          <p:cNvPr id="72" name="组合 71"/>
          <p:cNvGrpSpPr/>
          <p:nvPr/>
        </p:nvGrpSpPr>
        <p:grpSpPr>
          <a:xfrm>
            <a:off x="8766646" y="3631996"/>
            <a:ext cx="1556838" cy="1723148"/>
            <a:chOff x="7335642" y="2144746"/>
            <a:chExt cx="1556838" cy="1723148"/>
          </a:xfrm>
        </p:grpSpPr>
        <p:grpSp>
          <p:nvGrpSpPr>
            <p:cNvPr id="73" name="组合 72"/>
            <p:cNvGrpSpPr/>
            <p:nvPr/>
          </p:nvGrpSpPr>
          <p:grpSpPr>
            <a:xfrm>
              <a:off x="7462608" y="2144746"/>
              <a:ext cx="1285856" cy="1172700"/>
              <a:chOff x="6639659" y="1707654"/>
              <a:chExt cx="1285856" cy="1172700"/>
            </a:xfrm>
          </p:grpSpPr>
          <p:grpSp>
            <p:nvGrpSpPr>
              <p:cNvPr id="75" name="组合 74"/>
              <p:cNvGrpSpPr/>
              <p:nvPr/>
            </p:nvGrpSpPr>
            <p:grpSpPr>
              <a:xfrm>
                <a:off x="6804248" y="1995686"/>
                <a:ext cx="720080" cy="720080"/>
                <a:chOff x="6804248" y="1995686"/>
                <a:chExt cx="864096" cy="864096"/>
              </a:xfrm>
            </p:grpSpPr>
            <p:sp>
              <p:nvSpPr>
                <p:cNvPr id="78" name="流程图: 联系 12"/>
                <p:cNvSpPr/>
                <p:nvPr/>
              </p:nvSpPr>
              <p:spPr>
                <a:xfrm>
                  <a:off x="6804248" y="1995686"/>
                  <a:ext cx="864096" cy="864096"/>
                </a:xfrm>
                <a:prstGeom prst="flowChartConnector">
                  <a:avLst/>
                </a:prstGeom>
                <a:noFill/>
                <a:ln w="3175"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pic>
              <p:nvPicPr>
                <p:cNvPr id="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3896" y="230265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6" name="空心弧 75"/>
              <p:cNvSpPr/>
              <p:nvPr/>
            </p:nvSpPr>
            <p:spPr>
              <a:xfrm rot="15377748">
                <a:off x="6639659" y="1831095"/>
                <a:ext cx="1049259" cy="1049259"/>
              </a:xfrm>
              <a:prstGeom prst="blockArc">
                <a:avLst>
                  <a:gd name="adj1" fmla="val 5086879"/>
                  <a:gd name="adj2" fmla="val 2135814"/>
                  <a:gd name="adj3" fmla="val 3720"/>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7" name="TextBox 30"/>
              <p:cNvSpPr txBox="1"/>
              <p:nvPr/>
            </p:nvSpPr>
            <p:spPr>
              <a:xfrm>
                <a:off x="7308304" y="1707654"/>
                <a:ext cx="617211"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85%</a:t>
                </a:r>
                <a:endParaRPr kumimoji="0" lang="zh-CN" altLang="en-US" sz="18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74" name="TextBox 39"/>
            <p:cNvSpPr txBox="1"/>
            <p:nvPr/>
          </p:nvSpPr>
          <p:spPr>
            <a:xfrm>
              <a:off x="7335642" y="3406229"/>
              <a:ext cx="1556838"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randombar(horizont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randombar(horizontal)">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 calcmode="lin" valueType="num">
                                      <p:cBhvr>
                                        <p:cTn id="54" dur="500" fill="hold"/>
                                        <p:tgtEl>
                                          <p:spTgt spid="72"/>
                                        </p:tgtEl>
                                        <p:attrNameLst>
                                          <p:attrName>ppt_w</p:attrName>
                                        </p:attrNameLst>
                                      </p:cBhvr>
                                      <p:tavLst>
                                        <p:tav tm="0">
                                          <p:val>
                                            <p:fltVal val="0"/>
                                          </p:val>
                                        </p:tav>
                                        <p:tav tm="100000">
                                          <p:val>
                                            <p:strVal val="#ppt_w"/>
                                          </p:val>
                                        </p:tav>
                                      </p:tavLst>
                                    </p:anim>
                                    <p:anim calcmode="lin" valueType="num">
                                      <p:cBhvr>
                                        <p:cTn id="55" dur="500" fill="hold"/>
                                        <p:tgtEl>
                                          <p:spTgt spid="72"/>
                                        </p:tgtEl>
                                        <p:attrNameLst>
                                          <p:attrName>ppt_h</p:attrName>
                                        </p:attrNameLst>
                                      </p:cBhvr>
                                      <p:tavLst>
                                        <p:tav tm="0">
                                          <p:val>
                                            <p:fltVal val="0"/>
                                          </p:val>
                                        </p:tav>
                                        <p:tav tm="100000">
                                          <p:val>
                                            <p:strVal val="#ppt_h"/>
                                          </p:val>
                                        </p:tav>
                                      </p:tavLst>
                                    </p:anim>
                                    <p:animEffect transition="in" filter="fade">
                                      <p:cBhvr>
                                        <p:cTn id="5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2" name="组合 51"/>
          <p:cNvGrpSpPr/>
          <p:nvPr/>
        </p:nvGrpSpPr>
        <p:grpSpPr>
          <a:xfrm>
            <a:off x="2356698" y="2611178"/>
            <a:ext cx="3835469" cy="2691592"/>
            <a:chOff x="826345" y="1176302"/>
            <a:chExt cx="3835469" cy="2691592"/>
          </a:xfrm>
        </p:grpSpPr>
        <p:grpSp>
          <p:nvGrpSpPr>
            <p:cNvPr id="53" name="组合 52"/>
            <p:cNvGrpSpPr/>
            <p:nvPr/>
          </p:nvGrpSpPr>
          <p:grpSpPr>
            <a:xfrm>
              <a:off x="826345" y="1176302"/>
              <a:ext cx="3835469" cy="2691592"/>
              <a:chOff x="826345" y="1491629"/>
              <a:chExt cx="3835469" cy="2691592"/>
            </a:xfrm>
          </p:grpSpPr>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t="5432" b="37284"/>
              <a:stretch>
                <a:fillRect/>
              </a:stretch>
            </p:blipFill>
            <p:spPr>
              <a:xfrm>
                <a:off x="827584" y="1491629"/>
                <a:ext cx="3816424" cy="1458195"/>
              </a:xfrm>
              <a:prstGeom prst="rect">
                <a:avLst/>
              </a:prstGeom>
            </p:spPr>
          </p:pic>
          <p:sp>
            <p:nvSpPr>
              <p:cNvPr id="56" name="TextBox 2"/>
              <p:cNvSpPr txBox="1"/>
              <p:nvPr/>
            </p:nvSpPr>
            <p:spPr>
              <a:xfrm>
                <a:off x="826345" y="2859782"/>
                <a:ext cx="2161480" cy="132343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55%</a:t>
                </a:r>
                <a:endParaRPr kumimoji="0" lang="zh-CN" altLang="en-US" sz="8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7" name="TextBox 3"/>
              <p:cNvSpPr txBox="1"/>
              <p:nvPr/>
            </p:nvSpPr>
            <p:spPr>
              <a:xfrm>
                <a:off x="2627784" y="2949824"/>
                <a:ext cx="2034030" cy="1015663"/>
              </a:xfrm>
              <a:prstGeom prst="rect">
                <a:avLst/>
              </a:prstGeom>
              <a:noFill/>
            </p:spPr>
            <p:txBody>
              <a:bodyPr wrap="square" rtlCol="0">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grpSp>
        <p:sp>
          <p:nvSpPr>
            <p:cNvPr id="54" name="图文框 53"/>
            <p:cNvSpPr/>
            <p:nvPr/>
          </p:nvSpPr>
          <p:spPr>
            <a:xfrm>
              <a:off x="836486" y="2634497"/>
              <a:ext cx="3807521" cy="1134094"/>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8" name="组合 57"/>
          <p:cNvGrpSpPr/>
          <p:nvPr/>
        </p:nvGrpSpPr>
        <p:grpSpPr>
          <a:xfrm>
            <a:off x="1997897" y="1571568"/>
            <a:ext cx="2038241" cy="528472"/>
            <a:chOff x="1769309" y="2262425"/>
            <a:chExt cx="1722616" cy="602283"/>
          </a:xfrm>
        </p:grpSpPr>
        <p:grpSp>
          <p:nvGrpSpPr>
            <p:cNvPr id="59" name="组合 58"/>
            <p:cNvGrpSpPr/>
            <p:nvPr/>
          </p:nvGrpSpPr>
          <p:grpSpPr>
            <a:xfrm>
              <a:off x="1769309" y="2355726"/>
              <a:ext cx="1722616" cy="508982"/>
              <a:chOff x="1769309" y="2355726"/>
              <a:chExt cx="1944216" cy="574458"/>
            </a:xfrm>
          </p:grpSpPr>
          <p:sp>
            <p:nvSpPr>
              <p:cNvPr id="61" name="矩形 60"/>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62" name="直接连接符 61"/>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63" name="直接连接符 62"/>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64" name="直接连接符 63"/>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65" name="直接连接符 64"/>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66" name="直接连接符 65"/>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60" name="矩形 59"/>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市场分析三</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67" name="组合 66"/>
          <p:cNvGrpSpPr/>
          <p:nvPr/>
        </p:nvGrpSpPr>
        <p:grpSpPr>
          <a:xfrm>
            <a:off x="6750422" y="2611179"/>
            <a:ext cx="648072" cy="2592290"/>
            <a:chOff x="5220072" y="1491628"/>
            <a:chExt cx="648072" cy="2592290"/>
          </a:xfrm>
        </p:grpSpPr>
        <p:sp>
          <p:nvSpPr>
            <p:cNvPr id="68" name="矩形 67"/>
            <p:cNvSpPr/>
            <p:nvPr/>
          </p:nvSpPr>
          <p:spPr>
            <a:xfrm>
              <a:off x="5292080" y="1491628"/>
              <a:ext cx="504056" cy="648073"/>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9" name="矩形 68"/>
            <p:cNvSpPr/>
            <p:nvPr/>
          </p:nvSpPr>
          <p:spPr>
            <a:xfrm>
              <a:off x="5292080" y="2139702"/>
              <a:ext cx="504056" cy="1080120"/>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0" name="矩形 69"/>
            <p:cNvSpPr/>
            <p:nvPr/>
          </p:nvSpPr>
          <p:spPr>
            <a:xfrm>
              <a:off x="5292080" y="3219822"/>
              <a:ext cx="504056" cy="864096"/>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1" name="TextBox 29"/>
            <p:cNvSpPr txBox="1"/>
            <p:nvPr/>
          </p:nvSpPr>
          <p:spPr>
            <a:xfrm>
              <a:off x="5220072" y="1707654"/>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2" name="TextBox 30"/>
            <p:cNvSpPr txBox="1"/>
            <p:nvPr/>
          </p:nvSpPr>
          <p:spPr>
            <a:xfrm>
              <a:off x="5220072" y="2562458"/>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60%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3" name="TextBox 31"/>
            <p:cNvSpPr txBox="1"/>
            <p:nvPr/>
          </p:nvSpPr>
          <p:spPr>
            <a:xfrm>
              <a:off x="5220072" y="3410957"/>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74" name="组合 73"/>
          <p:cNvGrpSpPr/>
          <p:nvPr/>
        </p:nvGrpSpPr>
        <p:grpSpPr>
          <a:xfrm>
            <a:off x="7536494" y="2323149"/>
            <a:ext cx="654091" cy="2880319"/>
            <a:chOff x="6006141" y="1203598"/>
            <a:chExt cx="654091" cy="2880319"/>
          </a:xfrm>
        </p:grpSpPr>
        <p:sp>
          <p:nvSpPr>
            <p:cNvPr id="75" name="矩形 74"/>
            <p:cNvSpPr/>
            <p:nvPr/>
          </p:nvSpPr>
          <p:spPr>
            <a:xfrm>
              <a:off x="6084168" y="1203598"/>
              <a:ext cx="504056" cy="1476164"/>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6" name="矩形 75"/>
            <p:cNvSpPr/>
            <p:nvPr/>
          </p:nvSpPr>
          <p:spPr>
            <a:xfrm>
              <a:off x="6084168" y="2679761"/>
              <a:ext cx="504056" cy="841739"/>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7" name="矩形 76"/>
            <p:cNvSpPr/>
            <p:nvPr/>
          </p:nvSpPr>
          <p:spPr>
            <a:xfrm>
              <a:off x="6084168" y="3516870"/>
              <a:ext cx="504056" cy="567047"/>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8" name="TextBox 32"/>
            <p:cNvSpPr txBox="1"/>
            <p:nvPr/>
          </p:nvSpPr>
          <p:spPr>
            <a:xfrm>
              <a:off x="6012160" y="1779662"/>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70%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9" name="TextBox 33"/>
            <p:cNvSpPr txBox="1"/>
            <p:nvPr/>
          </p:nvSpPr>
          <p:spPr>
            <a:xfrm>
              <a:off x="6012160" y="2864391"/>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0" name="TextBox 34"/>
            <p:cNvSpPr txBox="1"/>
            <p:nvPr/>
          </p:nvSpPr>
          <p:spPr>
            <a:xfrm>
              <a:off x="6006141" y="3595623"/>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1" name="组合 80"/>
          <p:cNvGrpSpPr/>
          <p:nvPr/>
        </p:nvGrpSpPr>
        <p:grpSpPr>
          <a:xfrm>
            <a:off x="8353482" y="3340276"/>
            <a:ext cx="648072" cy="1863191"/>
            <a:chOff x="6823132" y="2220726"/>
            <a:chExt cx="648072" cy="1863191"/>
          </a:xfrm>
        </p:grpSpPr>
        <p:sp>
          <p:nvSpPr>
            <p:cNvPr id="82" name="矩形 81"/>
            <p:cNvSpPr/>
            <p:nvPr/>
          </p:nvSpPr>
          <p:spPr>
            <a:xfrm>
              <a:off x="6876256" y="2220726"/>
              <a:ext cx="504056" cy="459036"/>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3" name="矩形 82"/>
            <p:cNvSpPr/>
            <p:nvPr/>
          </p:nvSpPr>
          <p:spPr>
            <a:xfrm>
              <a:off x="6876256" y="2679761"/>
              <a:ext cx="504056" cy="540061"/>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4" name="矩形 83"/>
            <p:cNvSpPr/>
            <p:nvPr/>
          </p:nvSpPr>
          <p:spPr>
            <a:xfrm>
              <a:off x="6876256" y="3219822"/>
              <a:ext cx="504056" cy="864095"/>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5" name="TextBox 35"/>
            <p:cNvSpPr txBox="1"/>
            <p:nvPr/>
          </p:nvSpPr>
          <p:spPr>
            <a:xfrm>
              <a:off x="6823132" y="2310430"/>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6" name="TextBox 36"/>
            <p:cNvSpPr txBox="1"/>
            <p:nvPr/>
          </p:nvSpPr>
          <p:spPr>
            <a:xfrm>
              <a:off x="6823132" y="2765158"/>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7" name="TextBox 37"/>
            <p:cNvSpPr txBox="1"/>
            <p:nvPr/>
          </p:nvSpPr>
          <p:spPr>
            <a:xfrm>
              <a:off x="6823132" y="3426554"/>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8" name="组合 87"/>
          <p:cNvGrpSpPr/>
          <p:nvPr/>
        </p:nvGrpSpPr>
        <p:grpSpPr>
          <a:xfrm>
            <a:off x="9126686" y="2323149"/>
            <a:ext cx="648072" cy="2880319"/>
            <a:chOff x="7524328" y="1203598"/>
            <a:chExt cx="648072" cy="2880319"/>
          </a:xfrm>
        </p:grpSpPr>
        <p:sp>
          <p:nvSpPr>
            <p:cNvPr id="89" name="矩形 88"/>
            <p:cNvSpPr/>
            <p:nvPr/>
          </p:nvSpPr>
          <p:spPr>
            <a:xfrm>
              <a:off x="7596336" y="1203598"/>
              <a:ext cx="504056" cy="612066"/>
            </a:xfrm>
            <a:prstGeom prst="rect">
              <a:avLst/>
            </a:prstGeom>
            <a:solidFill>
              <a:sysClr val="window" lastClr="FFFFFF">
                <a:alpha val="6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0" name="矩形 89"/>
            <p:cNvSpPr/>
            <p:nvPr/>
          </p:nvSpPr>
          <p:spPr>
            <a:xfrm>
              <a:off x="7596336" y="1815665"/>
              <a:ext cx="504056" cy="1705836"/>
            </a:xfrm>
            <a:prstGeom prst="rect">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1" name="矩形 90"/>
            <p:cNvSpPr/>
            <p:nvPr/>
          </p:nvSpPr>
          <p:spPr>
            <a:xfrm>
              <a:off x="7596336" y="3516870"/>
              <a:ext cx="504056" cy="567047"/>
            </a:xfrm>
            <a:prstGeom prst="rect">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2" name="TextBox 38"/>
            <p:cNvSpPr txBox="1"/>
            <p:nvPr/>
          </p:nvSpPr>
          <p:spPr>
            <a:xfrm>
              <a:off x="7524328" y="1349900"/>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3" name="TextBox 39"/>
            <p:cNvSpPr txBox="1"/>
            <p:nvPr/>
          </p:nvSpPr>
          <p:spPr>
            <a:xfrm>
              <a:off x="7524328" y="2450244"/>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80%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4" name="TextBox 40"/>
            <p:cNvSpPr txBox="1"/>
            <p:nvPr/>
          </p:nvSpPr>
          <p:spPr>
            <a:xfrm>
              <a:off x="7524328" y="3615727"/>
              <a:ext cx="64807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30%</a:t>
              </a:r>
              <a:endParaRPr kumimoji="0" lang="zh-CN" altLang="en-US" sz="18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95" name="TextBox 46"/>
          <p:cNvSpPr txBox="1"/>
          <p:nvPr/>
        </p:nvSpPr>
        <p:spPr>
          <a:xfrm>
            <a:off x="2356698" y="5302773"/>
            <a:ext cx="7562079" cy="616644"/>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点击此处添加文本此处添加文本点击此处添加文本点击此处添加文本此处添加文本点击此处添加文本点击此处添加文本此处添加文本点击此处添加文本点击此处添加文本此处添加文本点击此处添加文本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down)">
                                      <p:cBhvr>
                                        <p:cTn id="32" dur="500"/>
                                        <p:tgtEl>
                                          <p:spTgt spid="67"/>
                                        </p:tgtEl>
                                      </p:cBhvr>
                                    </p:animEffect>
                                  </p:childTnLst>
                                </p:cTn>
                              </p:par>
                              <p:par>
                                <p:cTn id="33" presetID="22" presetClass="entr" presetSubtype="4"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down)">
                                      <p:cBhvr>
                                        <p:cTn id="35" dur="500"/>
                                        <p:tgtEl>
                                          <p:spTgt spid="74"/>
                                        </p:tgtEl>
                                      </p:cBhvr>
                                    </p:animEffect>
                                  </p:childTnLst>
                                </p:cTn>
                              </p:par>
                              <p:par>
                                <p:cTn id="36" presetID="22" presetClass="entr" presetSubtype="4" fill="hold" nodeType="with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wipe(down)">
                                      <p:cBhvr>
                                        <p:cTn id="38" dur="500"/>
                                        <p:tgtEl>
                                          <p:spTgt spid="81"/>
                                        </p:tgtEl>
                                      </p:cBhvr>
                                    </p:animEffect>
                                  </p:childTnLst>
                                </p:cTn>
                              </p:par>
                              <p:par>
                                <p:cTn id="39" presetID="22" presetClass="entr" presetSubtype="4"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down)">
                                      <p:cBhvr>
                                        <p:cTn id="41" dur="500"/>
                                        <p:tgtEl>
                                          <p:spTgt spid="8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additive="base">
                                        <p:cTn id="46" dur="500" fill="hold"/>
                                        <p:tgtEl>
                                          <p:spTgt spid="95"/>
                                        </p:tgtEl>
                                        <p:attrNameLst>
                                          <p:attrName>ppt_x</p:attrName>
                                        </p:attrNameLst>
                                      </p:cBhvr>
                                      <p:tavLst>
                                        <p:tav tm="0">
                                          <p:val>
                                            <p:strVal val="#ppt_x"/>
                                          </p:val>
                                        </p:tav>
                                        <p:tav tm="100000">
                                          <p:val>
                                            <p:strVal val="#ppt_x"/>
                                          </p:val>
                                        </p:tav>
                                      </p:tavLst>
                                    </p:anim>
                                    <p:anim calcmode="lin" valueType="num">
                                      <p:cBhvr additive="base">
                                        <p:cTn id="47"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4E7D94D1-3A45-4512-8C7E-76D3EC3B76EA}" type="slidenum">
              <a:rPr lang="zh-CN" altLang="en-US">
                <a:latin typeface="华文细黑" panose="02010600040101010101" pitchFamily="2" charset="-122"/>
                <a:ea typeface="华文细黑" panose="02010600040101010101" pitchFamily="2" charset="-122"/>
                <a:sym typeface="华文细黑" panose="02010600040101010101" pitchFamily="2" charset="-122"/>
              </a:rPr>
              <a:t>16</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2" name="TextBox 18"/>
          <p:cNvSpPr>
            <a:spLocks noChangeArrowheads="1"/>
          </p:cNvSpPr>
          <p:nvPr/>
        </p:nvSpPr>
        <p:spPr bwMode="auto">
          <a:xfrm>
            <a:off x="4608514" y="2981327"/>
            <a:ext cx="2974975"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dirty="0">
                <a:solidFill>
                  <a:srgbClr val="A5A5A5"/>
                </a:solidFill>
                <a:latin typeface="华文细黑" panose="02010600040101010101" pitchFamily="2" charset="-122"/>
                <a:ea typeface="华文细黑" panose="02010600040101010101" pitchFamily="2" charset="-122"/>
                <a:sym typeface="华文细黑" panose="02010600040101010101" pitchFamily="2" charset="-122"/>
              </a:rPr>
              <a:t>PART  03</a:t>
            </a:r>
            <a:endParaRPr lang="zh-CN" altLang="en-US" sz="2400" dirty="0">
              <a:solidFill>
                <a:srgbClr val="A5A5A5"/>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3" name="文本框 8"/>
          <p:cNvSpPr>
            <a:spLocks noChangeArrowheads="1"/>
          </p:cNvSpPr>
          <p:nvPr/>
        </p:nvSpPr>
        <p:spPr bwMode="auto">
          <a:xfrm>
            <a:off x="4189415" y="3387728"/>
            <a:ext cx="3813175"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产品和服务</a:t>
            </a:r>
          </a:p>
        </p:txBody>
      </p:sp>
      <p:sp>
        <p:nvSpPr>
          <p:cNvPr id="20484" name="直接连接符 4"/>
          <p:cNvSpPr>
            <a:spLocks noChangeShapeType="1"/>
          </p:cNvSpPr>
          <p:nvPr/>
        </p:nvSpPr>
        <p:spPr bwMode="auto">
          <a:xfrm>
            <a:off x="4786313" y="4391025"/>
            <a:ext cx="2620963" cy="0"/>
          </a:xfrm>
          <a:prstGeom prst="line">
            <a:avLst/>
          </a:prstGeom>
          <a:noFill/>
          <a:ln w="19050">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486" name="矩形 51"/>
          <p:cNvSpPr>
            <a:spLocks noChangeArrowheads="1"/>
          </p:cNvSpPr>
          <p:nvPr/>
        </p:nvSpPr>
        <p:spPr bwMode="auto">
          <a:xfrm>
            <a:off x="4416425" y="4430714"/>
            <a:ext cx="3382964"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None/>
            </a:pPr>
            <a:r>
              <a:rPr lang="en-US" altLang="zh-CN" sz="24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Product &amp; Service</a:t>
            </a:r>
            <a:endParaRPr lang="zh-CN" altLang="en-US" sz="24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8" name="Group 15"/>
          <p:cNvGrpSpPr/>
          <p:nvPr/>
        </p:nvGrpSpPr>
        <p:grpSpPr bwMode="auto">
          <a:xfrm>
            <a:off x="5252518" y="1303497"/>
            <a:ext cx="1598455" cy="1598455"/>
            <a:chOff x="0" y="0"/>
            <a:chExt cx="784512" cy="784512"/>
          </a:xfrm>
        </p:grpSpPr>
        <p:sp>
          <p:nvSpPr>
            <p:cNvPr id="9" name="椭圆 134"/>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10" name="Freeform 129"/>
            <p:cNvSpPr>
              <a:spLocks noChangeAspect="1" noEditPoints="1" noChangeArrowheads="1"/>
            </p:cNvSpPr>
            <p:nvPr/>
          </p:nvSpPr>
          <p:spPr bwMode="auto">
            <a:xfrm>
              <a:off x="135246" y="135246"/>
              <a:ext cx="514020" cy="514020"/>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p:cBhvr>
                                        <p:cTn id="7" dur="500"/>
                                        <p:tgtEl>
                                          <p:spTgt spid="2048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p:cBhvr>
                                        <p:cTn id="11" dur="500"/>
                                        <p:tgtEl>
                                          <p:spTgt spid="2048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0483"/>
                                        </p:tgtEl>
                                        <p:attrNameLst>
                                          <p:attrName>style.visibility</p:attrName>
                                        </p:attrNameLst>
                                      </p:cBhvr>
                                      <p:to>
                                        <p:strVal val="visible"/>
                                      </p:to>
                                    </p:set>
                                    <p:anim calcmode="lin" valueType="num">
                                      <p:cBhvr>
                                        <p:cTn id="15" dur="500"/>
                                        <p:tgtEl>
                                          <p:spTgt spid="20483"/>
                                        </p:tgtEl>
                                        <p:attrNameLst>
                                          <p:attrName>ppt_y</p:attrName>
                                        </p:attrNameLst>
                                      </p:cBhvr>
                                      <p:tavLst>
                                        <p:tav tm="0">
                                          <p:val>
                                            <p:strVal val="#ppt_y+#ppt_h*1.125000"/>
                                          </p:val>
                                        </p:tav>
                                        <p:tav tm="100000">
                                          <p:val>
                                            <p:strVal val="#ppt_y"/>
                                          </p:val>
                                        </p:tav>
                                      </p:tavLst>
                                    </p:anim>
                                    <p:animEffect>
                                      <p:cBhvr>
                                        <p:cTn id="16" dur="500"/>
                                        <p:tgtEl>
                                          <p:spTgt spid="20483"/>
                                        </p:tgtEl>
                                      </p:cBhvr>
                                    </p:animEffect>
                                  </p:childTnLst>
                                </p:cTn>
                              </p:par>
                              <p:par>
                                <p:cTn id="17" presetID="12" presetClass="entr" presetSubtype="1" fill="hold" grpId="0" nodeType="withEffect">
                                  <p:stCondLst>
                                    <p:cond delay="50"/>
                                  </p:stCondLst>
                                  <p:childTnLst>
                                    <p:set>
                                      <p:cBhvr>
                                        <p:cTn id="18" dur="1" fill="hold">
                                          <p:stCondLst>
                                            <p:cond delay="0"/>
                                          </p:stCondLst>
                                        </p:cTn>
                                        <p:tgtEl>
                                          <p:spTgt spid="20486"/>
                                        </p:tgtEl>
                                        <p:attrNameLst>
                                          <p:attrName>style.visibility</p:attrName>
                                        </p:attrNameLst>
                                      </p:cBhvr>
                                      <p:to>
                                        <p:strVal val="visible"/>
                                      </p:to>
                                    </p:set>
                                    <p:anim calcmode="lin" valueType="num">
                                      <p:cBhvr>
                                        <p:cTn id="19" dur="500"/>
                                        <p:tgtEl>
                                          <p:spTgt spid="20486"/>
                                        </p:tgtEl>
                                        <p:attrNameLst>
                                          <p:attrName>ppt_y</p:attrName>
                                        </p:attrNameLst>
                                      </p:cBhvr>
                                      <p:tavLst>
                                        <p:tav tm="0">
                                          <p:val>
                                            <p:strVal val="#ppt_y-#ppt_h*1.125000"/>
                                          </p:val>
                                        </p:tav>
                                        <p:tav tm="100000">
                                          <p:val>
                                            <p:strVal val="#ppt_y"/>
                                          </p:val>
                                        </p:tav>
                                      </p:tavLst>
                                    </p:anim>
                                    <p:animEffect>
                                      <p:cBhvr>
                                        <p:cTn id="20" dur="500"/>
                                        <p:tgtEl>
                                          <p:spTgt spid="20486"/>
                                        </p:tgtEl>
                                      </p:cBhvr>
                                    </p:animEffect>
                                  </p:childTnLst>
                                </p:cTn>
                              </p:par>
                              <p:par>
                                <p:cTn id="21" presetID="10" presetClass="entr" presetSubtype="0" fill="hold" nodeType="withEffect">
                                  <p:stCondLst>
                                    <p:cond delay="2250"/>
                                  </p:stCondLst>
                                  <p:childTnLst>
                                    <p:set>
                                      <p:cBhvr>
                                        <p:cTn id="22" dur="1" fill="hold">
                                          <p:stCondLst>
                                            <p:cond delay="0"/>
                                          </p:stCondLst>
                                        </p:cTn>
                                        <p:tgtEl>
                                          <p:spTgt spid="8"/>
                                        </p:tgtEl>
                                        <p:attrNameLst>
                                          <p:attrName>style.visibility</p:attrName>
                                        </p:attrNameLst>
                                      </p:cBhvr>
                                      <p:to>
                                        <p:strVal val="visible"/>
                                      </p:to>
                                    </p:set>
                                    <p:animEffect>
                                      <p:cBhvr>
                                        <p:cTn id="23" dur="350"/>
                                        <p:tgtEl>
                                          <p:spTgt spid="8"/>
                                        </p:tgtEl>
                                      </p:cBhvr>
                                    </p:animEffect>
                                  </p:childTnLst>
                                </p:cTn>
                              </p:par>
                              <p:par>
                                <p:cTn id="24" presetID="26" presetClass="emph" presetSubtype="0" fill="hold" nodeType="withEffect">
                                  <p:stCondLst>
                                    <p:cond delay="2350"/>
                                  </p:stCondLst>
                                  <p:childTnLst>
                                    <p:animEffect>
                                      <p:cBhvr>
                                        <p:cTn id="25" dur="350" tmFilter="0, 0; .2, .5; .8, .5; 1, 0"/>
                                        <p:tgtEl>
                                          <p:spTgt spid="8"/>
                                        </p:tgtEl>
                                      </p:cBhvr>
                                    </p:animEffect>
                                    <p:animScale>
                                      <p:cBhvr>
                                        <p:cTn id="26" dur="175"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ldLvl="0" autoUpdateAnimBg="0"/>
      <p:bldP spid="20483" grpId="0" bldLvl="0" autoUpdateAnimBg="0"/>
      <p:bldP spid="20484" grpId="0" animBg="1"/>
      <p:bldP spid="2048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75" name="组合 74"/>
          <p:cNvGrpSpPr/>
          <p:nvPr/>
        </p:nvGrpSpPr>
        <p:grpSpPr>
          <a:xfrm>
            <a:off x="2645966" y="3103146"/>
            <a:ext cx="6912768" cy="2678575"/>
            <a:chOff x="1115616" y="973295"/>
            <a:chExt cx="6912768" cy="2678575"/>
          </a:xfrm>
        </p:grpSpPr>
        <p:grpSp>
          <p:nvGrpSpPr>
            <p:cNvPr id="76" name="组合 75"/>
            <p:cNvGrpSpPr/>
            <p:nvPr/>
          </p:nvGrpSpPr>
          <p:grpSpPr>
            <a:xfrm>
              <a:off x="1115616" y="2551844"/>
              <a:ext cx="2178046" cy="1100026"/>
              <a:chOff x="1115616" y="2551844"/>
              <a:chExt cx="2178046" cy="1100026"/>
            </a:xfrm>
          </p:grpSpPr>
          <p:sp>
            <p:nvSpPr>
              <p:cNvPr id="84" name="TextBox 6"/>
              <p:cNvSpPr txBox="1"/>
              <p:nvPr/>
            </p:nvSpPr>
            <p:spPr>
              <a:xfrm>
                <a:off x="1115616" y="2564199"/>
                <a:ext cx="2178045" cy="1015663"/>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sp>
            <p:nvSpPr>
              <p:cNvPr id="85" name="图文框 84"/>
              <p:cNvSpPr/>
              <p:nvPr/>
            </p:nvSpPr>
            <p:spPr>
              <a:xfrm>
                <a:off x="1115616" y="2551844"/>
                <a:ext cx="2178046" cy="1100026"/>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77" name="图片 76"/>
            <p:cNvPicPr>
              <a:picLocks noChangeAspect="1"/>
            </p:cNvPicPr>
            <p:nvPr/>
          </p:nvPicPr>
          <p:blipFill rotWithShape="1">
            <a:blip r:embed="rId2">
              <a:extLst>
                <a:ext uri="{28A0092B-C50C-407E-A947-70E740481C1C}">
                  <a14:useLocalDpi xmlns:a14="http://schemas.microsoft.com/office/drawing/2010/main" val="0"/>
                </a:ext>
              </a:extLst>
            </a:blip>
            <a:srcRect t="24831" b="29502"/>
            <a:stretch>
              <a:fillRect/>
            </a:stretch>
          </p:blipFill>
          <p:spPr>
            <a:xfrm>
              <a:off x="1115616" y="973295"/>
              <a:ext cx="6912768" cy="1578445"/>
            </a:xfrm>
            <a:prstGeom prst="rect">
              <a:avLst/>
            </a:prstGeom>
          </p:spPr>
        </p:pic>
        <p:grpSp>
          <p:nvGrpSpPr>
            <p:cNvPr id="78" name="组合 77"/>
            <p:cNvGrpSpPr/>
            <p:nvPr/>
          </p:nvGrpSpPr>
          <p:grpSpPr>
            <a:xfrm>
              <a:off x="3491879" y="2551844"/>
              <a:ext cx="2160240" cy="1100026"/>
              <a:chOff x="1259630" y="2551844"/>
              <a:chExt cx="2160240" cy="1100026"/>
            </a:xfrm>
          </p:grpSpPr>
          <p:sp>
            <p:nvSpPr>
              <p:cNvPr id="82" name="TextBox 11"/>
              <p:cNvSpPr txBox="1"/>
              <p:nvPr/>
            </p:nvSpPr>
            <p:spPr>
              <a:xfrm>
                <a:off x="1259630" y="2564199"/>
                <a:ext cx="2160239" cy="1015663"/>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sp>
            <p:nvSpPr>
              <p:cNvPr id="83" name="图文框 82"/>
              <p:cNvSpPr/>
              <p:nvPr/>
            </p:nvSpPr>
            <p:spPr>
              <a:xfrm>
                <a:off x="1259631" y="2551844"/>
                <a:ext cx="2160239" cy="1100026"/>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79" name="组合 78"/>
            <p:cNvGrpSpPr/>
            <p:nvPr/>
          </p:nvGrpSpPr>
          <p:grpSpPr>
            <a:xfrm>
              <a:off x="5868144" y="2551844"/>
              <a:ext cx="2160240" cy="1100026"/>
              <a:chOff x="1133422" y="2551844"/>
              <a:chExt cx="2160240" cy="1100026"/>
            </a:xfrm>
          </p:grpSpPr>
          <p:sp>
            <p:nvSpPr>
              <p:cNvPr id="80" name="TextBox 14"/>
              <p:cNvSpPr txBox="1"/>
              <p:nvPr/>
            </p:nvSpPr>
            <p:spPr>
              <a:xfrm>
                <a:off x="1133422" y="2564199"/>
                <a:ext cx="2160239" cy="1015663"/>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kumimoji="0" lang="en-US" altLang="zh-CN" sz="1600" b="1"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此处添加文本此处添加文本</a:t>
                </a:r>
              </a:p>
            </p:txBody>
          </p:sp>
          <p:sp>
            <p:nvSpPr>
              <p:cNvPr id="81" name="图文框 80"/>
              <p:cNvSpPr/>
              <p:nvPr/>
            </p:nvSpPr>
            <p:spPr>
              <a:xfrm>
                <a:off x="1133422" y="2551844"/>
                <a:ext cx="2160240" cy="1100026"/>
              </a:xfrm>
              <a:prstGeom prst="frame">
                <a:avLst>
                  <a:gd name="adj1" fmla="val 1439"/>
                </a:avLst>
              </a:prstGeom>
              <a:solidFill>
                <a:sysClr val="window" lastClr="FFFFFF"/>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grpSp>
        <p:nvGrpSpPr>
          <p:cNvPr id="86" name="组合 85"/>
          <p:cNvGrpSpPr/>
          <p:nvPr/>
        </p:nvGrpSpPr>
        <p:grpSpPr>
          <a:xfrm>
            <a:off x="1997897" y="1782583"/>
            <a:ext cx="2038241" cy="528472"/>
            <a:chOff x="1769309" y="2262425"/>
            <a:chExt cx="1722616" cy="602283"/>
          </a:xfrm>
        </p:grpSpPr>
        <p:grpSp>
          <p:nvGrpSpPr>
            <p:cNvPr id="87" name="组合 86"/>
            <p:cNvGrpSpPr/>
            <p:nvPr/>
          </p:nvGrpSpPr>
          <p:grpSpPr>
            <a:xfrm>
              <a:off x="1769309" y="2355726"/>
              <a:ext cx="1722616" cy="508982"/>
              <a:chOff x="1769309" y="2355726"/>
              <a:chExt cx="1944216" cy="574458"/>
            </a:xfrm>
          </p:grpSpPr>
          <p:sp>
            <p:nvSpPr>
              <p:cNvPr id="89" name="矩形 8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90" name="直接连接符 8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91" name="直接连接符 9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92" name="直接连接符 9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93" name="直接连接符 9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94" name="直接连接符 9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88" name="矩形 8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未来目标</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95" name="TextBox 26"/>
          <p:cNvSpPr txBox="1"/>
          <p:nvPr/>
        </p:nvSpPr>
        <p:spPr>
          <a:xfrm>
            <a:off x="2573958" y="2455074"/>
            <a:ext cx="7128792" cy="461665"/>
          </a:xfrm>
          <a:prstGeom prst="rect">
            <a:avLst/>
          </a:prstGeom>
          <a:noFill/>
        </p:spPr>
        <p:txBody>
          <a:bodyPr wrap="square" rtlCol="0">
            <a:spAutoFit/>
          </a:bodyPr>
          <a:lstStyle/>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点击此处添加文本此处添加文本点击此处添加文本点击此处添加文本此处添加文本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left)">
                                      <p:cBhvr>
                                        <p:cTn id="20" dur="5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5"/>
                                        </p:tgtEl>
                                        <p:attrNameLst>
                                          <p:attrName>style.visibility</p:attrName>
                                        </p:attrNameLst>
                                      </p:cBhvr>
                                      <p:to>
                                        <p:strVal val="visible"/>
                                      </p:to>
                                    </p:set>
                                    <p:animEffect transition="in" filter="randombar(horizontal)">
                                      <p:cBhvr>
                                        <p:cTn id="25" dur="500"/>
                                        <p:tgtEl>
                                          <p:spTgt spid="9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34" name="组合 33"/>
          <p:cNvGrpSpPr/>
          <p:nvPr/>
        </p:nvGrpSpPr>
        <p:grpSpPr>
          <a:xfrm>
            <a:off x="1941626" y="1698177"/>
            <a:ext cx="2038241" cy="528472"/>
            <a:chOff x="1769309" y="2262425"/>
            <a:chExt cx="1722616" cy="602283"/>
          </a:xfrm>
        </p:grpSpPr>
        <p:grpSp>
          <p:nvGrpSpPr>
            <p:cNvPr id="35" name="组合 34"/>
            <p:cNvGrpSpPr/>
            <p:nvPr/>
          </p:nvGrpSpPr>
          <p:grpSpPr>
            <a:xfrm>
              <a:off x="1769309" y="2355726"/>
              <a:ext cx="1722616" cy="508982"/>
              <a:chOff x="1769309" y="2355726"/>
              <a:chExt cx="1944216" cy="574458"/>
            </a:xfrm>
          </p:grpSpPr>
          <p:sp>
            <p:nvSpPr>
              <p:cNvPr id="37" name="矩形 36"/>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38" name="直接连接符 37"/>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39" name="直接连接符 38"/>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40" name="直接连接符 39"/>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41" name="直接连接符 40"/>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42" name="直接连接符 41"/>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36" name="矩形 35"/>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融资需求</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43" name="TextBox 33"/>
          <p:cNvSpPr txBox="1"/>
          <p:nvPr/>
        </p:nvSpPr>
        <p:spPr>
          <a:xfrm>
            <a:off x="4543738" y="1847493"/>
            <a:ext cx="2856173"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grpSp>
        <p:nvGrpSpPr>
          <p:cNvPr id="44" name="组合 43"/>
          <p:cNvGrpSpPr/>
          <p:nvPr/>
        </p:nvGrpSpPr>
        <p:grpSpPr>
          <a:xfrm>
            <a:off x="4653788" y="2780875"/>
            <a:ext cx="2626249" cy="2604334"/>
            <a:chOff x="3179706" y="1397784"/>
            <a:chExt cx="2626249" cy="2604334"/>
          </a:xfrm>
        </p:grpSpPr>
        <p:grpSp>
          <p:nvGrpSpPr>
            <p:cNvPr id="45" name="组合 44"/>
            <p:cNvGrpSpPr/>
            <p:nvPr/>
          </p:nvGrpSpPr>
          <p:grpSpPr>
            <a:xfrm>
              <a:off x="3179706" y="1397784"/>
              <a:ext cx="2626249" cy="2604334"/>
              <a:chOff x="3033687" y="1141813"/>
              <a:chExt cx="2890421" cy="2866303"/>
            </a:xfrm>
          </p:grpSpPr>
          <p:sp>
            <p:nvSpPr>
              <p:cNvPr id="49" name="空心弧 48"/>
              <p:cNvSpPr/>
              <p:nvPr/>
            </p:nvSpPr>
            <p:spPr>
              <a:xfrm rot="2640395">
                <a:off x="3304533" y="1394413"/>
                <a:ext cx="2351485" cy="2351485"/>
              </a:xfrm>
              <a:prstGeom prst="blockArc">
                <a:avLst>
                  <a:gd name="adj1" fmla="val 16217245"/>
                  <a:gd name="adj2" fmla="val 36654"/>
                  <a:gd name="adj3" fmla="val 13240"/>
                </a:avLst>
              </a:pr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0" name="空心弧 49"/>
              <p:cNvSpPr/>
              <p:nvPr/>
            </p:nvSpPr>
            <p:spPr>
              <a:xfrm rot="2640395" flipH="1">
                <a:off x="3309344" y="1394413"/>
                <a:ext cx="2351485" cy="2351485"/>
              </a:xfrm>
              <a:prstGeom prst="blockArc">
                <a:avLst>
                  <a:gd name="adj1" fmla="val 16217245"/>
                  <a:gd name="adj2" fmla="val 36654"/>
                  <a:gd name="adj3" fmla="val 13240"/>
                </a:avLst>
              </a:prstGeom>
              <a:solidFill>
                <a:sysClr val="window" lastClr="FFFFFF">
                  <a:alpha val="9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1" name="空心弧 50"/>
              <p:cNvSpPr/>
              <p:nvPr/>
            </p:nvSpPr>
            <p:spPr>
              <a:xfrm rot="2640395" flipH="1" flipV="1">
                <a:off x="3309344" y="1394412"/>
                <a:ext cx="2351485" cy="2351485"/>
              </a:xfrm>
              <a:prstGeom prst="blockArc">
                <a:avLst>
                  <a:gd name="adj1" fmla="val 16217245"/>
                  <a:gd name="adj2" fmla="val 36654"/>
                  <a:gd name="adj3" fmla="val 13240"/>
                </a:avLst>
              </a:prstGeom>
              <a:solidFill>
                <a:sysClr val="window" lastClr="FFFFFF">
                  <a:alpha val="2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2" name="空心弧 51"/>
              <p:cNvSpPr/>
              <p:nvPr/>
            </p:nvSpPr>
            <p:spPr>
              <a:xfrm rot="2640395" flipV="1">
                <a:off x="3309345" y="1394412"/>
                <a:ext cx="2351485" cy="2351485"/>
              </a:xfrm>
              <a:prstGeom prst="blockArc">
                <a:avLst>
                  <a:gd name="adj1" fmla="val 16217245"/>
                  <a:gd name="adj2" fmla="val 21539120"/>
                  <a:gd name="adj3" fmla="val 13515"/>
                </a:avLst>
              </a:prstGeom>
              <a:solidFill>
                <a:sysClr val="window" lastClr="FFFFFF">
                  <a:alpha val="7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3" name="等腰三角形 29"/>
              <p:cNvSpPr/>
              <p:nvPr/>
            </p:nvSpPr>
            <p:spPr>
              <a:xfrm rot="5400000">
                <a:off x="5635585" y="2420910"/>
                <a:ext cx="295769" cy="281276"/>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4" name="等腰三角形 29"/>
              <p:cNvSpPr/>
              <p:nvPr/>
            </p:nvSpPr>
            <p:spPr>
              <a:xfrm rot="16200000" flipH="1">
                <a:off x="3026440" y="2420910"/>
                <a:ext cx="295769" cy="281276"/>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5" name="等腰三角形 29"/>
              <p:cNvSpPr/>
              <p:nvPr/>
            </p:nvSpPr>
            <p:spPr>
              <a:xfrm>
                <a:off x="4331123" y="1141813"/>
                <a:ext cx="295769" cy="281277"/>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6" name="等腰三角形 29"/>
              <p:cNvSpPr/>
              <p:nvPr/>
            </p:nvSpPr>
            <p:spPr>
              <a:xfrm rot="10800000">
                <a:off x="4315716" y="3726839"/>
                <a:ext cx="295769" cy="281277"/>
              </a:xfrm>
              <a:custGeom>
                <a:avLst/>
                <a:gdLst>
                  <a:gd name="connsiteX0" fmla="*/ 0 w 279622"/>
                  <a:gd name="connsiteY0" fmla="*/ 241054 h 241054"/>
                  <a:gd name="connsiteX1" fmla="*/ 139811 w 279622"/>
                  <a:gd name="connsiteY1" fmla="*/ 0 h 241054"/>
                  <a:gd name="connsiteX2" fmla="*/ 279622 w 279622"/>
                  <a:gd name="connsiteY2" fmla="*/ 241054 h 241054"/>
                  <a:gd name="connsiteX3" fmla="*/ 0 w 279622"/>
                  <a:gd name="connsiteY3" fmla="*/ 241054 h 241054"/>
                  <a:gd name="connsiteX0-1" fmla="*/ 0 w 272365"/>
                  <a:gd name="connsiteY0-2" fmla="*/ 251939 h 251939"/>
                  <a:gd name="connsiteX1-3" fmla="*/ 132554 w 272365"/>
                  <a:gd name="connsiteY1-4" fmla="*/ 0 h 251939"/>
                  <a:gd name="connsiteX2-5" fmla="*/ 272365 w 272365"/>
                  <a:gd name="connsiteY2-6" fmla="*/ 241054 h 251939"/>
                  <a:gd name="connsiteX3-7" fmla="*/ 0 w 272365"/>
                  <a:gd name="connsiteY3-8" fmla="*/ 251939 h 251939"/>
                  <a:gd name="connsiteX0-9" fmla="*/ 0 w 268737"/>
                  <a:gd name="connsiteY0-10" fmla="*/ 251939 h 251939"/>
                  <a:gd name="connsiteX1-11" fmla="*/ 132554 w 268737"/>
                  <a:gd name="connsiteY1-12" fmla="*/ 0 h 251939"/>
                  <a:gd name="connsiteX2-13" fmla="*/ 268737 w 268737"/>
                  <a:gd name="connsiteY2-14" fmla="*/ 244683 h 251939"/>
                  <a:gd name="connsiteX3-15" fmla="*/ 0 w 268737"/>
                  <a:gd name="connsiteY3-16" fmla="*/ 251939 h 251939"/>
                  <a:gd name="connsiteX0-17" fmla="*/ 0 w 268737"/>
                  <a:gd name="connsiteY0-18" fmla="*/ 251939 h 251939"/>
                  <a:gd name="connsiteX1-19" fmla="*/ 132554 w 268737"/>
                  <a:gd name="connsiteY1-20" fmla="*/ 0 h 251939"/>
                  <a:gd name="connsiteX2-21" fmla="*/ 268737 w 268737"/>
                  <a:gd name="connsiteY2-22" fmla="*/ 244683 h 251939"/>
                  <a:gd name="connsiteX3-23" fmla="*/ 0 w 268737"/>
                  <a:gd name="connsiteY3-24" fmla="*/ 251939 h 251939"/>
                  <a:gd name="connsiteX0-25" fmla="*/ 0 w 268737"/>
                  <a:gd name="connsiteY0-26" fmla="*/ 251939 h 255569"/>
                  <a:gd name="connsiteX1-27" fmla="*/ 132554 w 268737"/>
                  <a:gd name="connsiteY1-28" fmla="*/ 0 h 255569"/>
                  <a:gd name="connsiteX2-29" fmla="*/ 268737 w 268737"/>
                  <a:gd name="connsiteY2-30" fmla="*/ 255569 h 255569"/>
                  <a:gd name="connsiteX3-31" fmla="*/ 0 w 268737"/>
                  <a:gd name="connsiteY3-32" fmla="*/ 251939 h 255569"/>
                </a:gdLst>
                <a:ahLst/>
                <a:cxnLst>
                  <a:cxn ang="0">
                    <a:pos x="connsiteX0-1" y="connsiteY0-2"/>
                  </a:cxn>
                  <a:cxn ang="0">
                    <a:pos x="connsiteX1-3" y="connsiteY1-4"/>
                  </a:cxn>
                  <a:cxn ang="0">
                    <a:pos x="connsiteX2-5" y="connsiteY2-6"/>
                  </a:cxn>
                  <a:cxn ang="0">
                    <a:pos x="connsiteX3-7" y="connsiteY3-8"/>
                  </a:cxn>
                </a:cxnLst>
                <a:rect l="l" t="t" r="r" b="b"/>
                <a:pathLst>
                  <a:path w="268737" h="255569">
                    <a:moveTo>
                      <a:pt x="0" y="251939"/>
                    </a:moveTo>
                    <a:lnTo>
                      <a:pt x="132554" y="0"/>
                    </a:lnTo>
                    <a:lnTo>
                      <a:pt x="268737" y="255569"/>
                    </a:lnTo>
                    <a:cubicBezTo>
                      <a:pt x="179158" y="243474"/>
                      <a:pt x="89579" y="249520"/>
                      <a:pt x="0" y="251939"/>
                    </a:cubicBezTo>
                    <a:close/>
                  </a:path>
                </a:pathLst>
              </a:custGeom>
              <a:solidFill>
                <a:sysClr val="window" lastClr="FFFFFF">
                  <a:alpha val="50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46" name="组合 45"/>
            <p:cNvGrpSpPr/>
            <p:nvPr/>
          </p:nvGrpSpPr>
          <p:grpSpPr>
            <a:xfrm>
              <a:off x="3883641" y="2216013"/>
              <a:ext cx="1229626" cy="931801"/>
              <a:chOff x="3883641" y="2132685"/>
              <a:chExt cx="1229626" cy="931801"/>
            </a:xfrm>
          </p:grpSpPr>
          <p:sp>
            <p:nvSpPr>
              <p:cNvPr id="47" name="流程图: 联系 19"/>
              <p:cNvSpPr/>
              <p:nvPr/>
            </p:nvSpPr>
            <p:spPr>
              <a:xfrm rot="2839814">
                <a:off x="4017207" y="2132685"/>
                <a:ext cx="931801" cy="931801"/>
              </a:xfrm>
              <a:prstGeom prst="flowChartConnector">
                <a:avLst/>
              </a:prstGeom>
              <a:solidFill>
                <a:sysClr val="window" lastClr="FFFFFF">
                  <a:alpha val="67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8" name="矩形 47"/>
              <p:cNvSpPr/>
              <p:nvPr/>
            </p:nvSpPr>
            <p:spPr>
              <a:xfrm>
                <a:off x="3883641" y="2367752"/>
                <a:ext cx="1229626" cy="42203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融资需求</a:t>
                </a:r>
                <a:endParaRPr kumimoji="0" lang="en-US" altLang="zh-CN"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57" name="TextBox 35"/>
          <p:cNvSpPr txBox="1"/>
          <p:nvPr/>
        </p:nvSpPr>
        <p:spPr>
          <a:xfrm>
            <a:off x="7135532" y="3356942"/>
            <a:ext cx="2712651"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sp>
        <p:nvSpPr>
          <p:cNvPr id="58" name="TextBox 36"/>
          <p:cNvSpPr txBox="1"/>
          <p:nvPr/>
        </p:nvSpPr>
        <p:spPr>
          <a:xfrm>
            <a:off x="4543738" y="5301158"/>
            <a:ext cx="2856173"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sp>
        <p:nvSpPr>
          <p:cNvPr id="59" name="TextBox 37"/>
          <p:cNvSpPr txBox="1"/>
          <p:nvPr/>
        </p:nvSpPr>
        <p:spPr>
          <a:xfrm>
            <a:off x="2060599" y="3428655"/>
            <a:ext cx="2771120" cy="1015663"/>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添加标题</a:t>
            </a:r>
            <a:endParaRPr lang="en-US" altLang="zh-CN" sz="1600" b="1"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此处添加文本添加文本此处添加文本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ppt_w</p:attrName>
                                        </p:attrNameLst>
                                      </p:cBhvr>
                                      <p:tavLst>
                                        <p:tav tm="0">
                                          <p:val>
                                            <p:fltVal val="0"/>
                                          </p:val>
                                        </p:tav>
                                        <p:tav tm="100000">
                                          <p:val>
                                            <p:strVal val="#ppt_w"/>
                                          </p:val>
                                        </p:tav>
                                      </p:tavLst>
                                    </p:anim>
                                    <p:anim calcmode="lin" valueType="num">
                                      <p:cBhvr>
                                        <p:cTn id="26" dur="1000" fill="hold"/>
                                        <p:tgtEl>
                                          <p:spTgt spid="44"/>
                                        </p:tgtEl>
                                        <p:attrNameLst>
                                          <p:attrName>ppt_h</p:attrName>
                                        </p:attrNameLst>
                                      </p:cBhvr>
                                      <p:tavLst>
                                        <p:tav tm="0">
                                          <p:val>
                                            <p:fltVal val="0"/>
                                          </p:val>
                                        </p:tav>
                                        <p:tav tm="100000">
                                          <p:val>
                                            <p:strVal val="#ppt_h"/>
                                          </p:val>
                                        </p:tav>
                                      </p:tavLst>
                                    </p:anim>
                                    <p:anim calcmode="lin" valueType="num">
                                      <p:cBhvr>
                                        <p:cTn id="27" dur="1000" fill="hold"/>
                                        <p:tgtEl>
                                          <p:spTgt spid="44"/>
                                        </p:tgtEl>
                                        <p:attrNameLst>
                                          <p:attrName>style.rotation</p:attrName>
                                        </p:attrNameLst>
                                      </p:cBhvr>
                                      <p:tavLst>
                                        <p:tav tm="0">
                                          <p:val>
                                            <p:fltVal val="360"/>
                                          </p:val>
                                        </p:tav>
                                        <p:tav tm="100000">
                                          <p:val>
                                            <p:fltVal val="0"/>
                                          </p:val>
                                        </p:tav>
                                      </p:tavLst>
                                    </p:anim>
                                    <p:animEffect transition="in" filter="fade">
                                      <p:cBhvr>
                                        <p:cTn id="28" dur="1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1+#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additive="base">
                                        <p:cTn id="45" dur="500" fill="hold"/>
                                        <p:tgtEl>
                                          <p:spTgt spid="58"/>
                                        </p:tgtEl>
                                        <p:attrNameLst>
                                          <p:attrName>ppt_x</p:attrName>
                                        </p:attrNameLst>
                                      </p:cBhvr>
                                      <p:tavLst>
                                        <p:tav tm="0">
                                          <p:val>
                                            <p:strVal val="#ppt_x"/>
                                          </p:val>
                                        </p:tav>
                                        <p:tav tm="100000">
                                          <p:val>
                                            <p:strVal val="#ppt_x"/>
                                          </p:val>
                                        </p:tav>
                                      </p:tavLst>
                                    </p:anim>
                                    <p:anim calcmode="lin" valueType="num">
                                      <p:cBhvr additive="base">
                                        <p:cTn id="4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0-#ppt_w/2"/>
                                          </p:val>
                                        </p:tav>
                                        <p:tav tm="100000">
                                          <p:val>
                                            <p:strVal val="#ppt_x"/>
                                          </p:val>
                                        </p:tav>
                                      </p:tavLst>
                                    </p:anim>
                                    <p:anim calcmode="lin" valueType="num">
                                      <p:cBhvr additive="base">
                                        <p:cTn id="5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43" grpId="0"/>
      <p:bldP spid="57" grpId="0"/>
      <p:bldP spid="58" grpId="0"/>
      <p:bldP spid="5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pic>
        <p:nvPicPr>
          <p:cNvPr id="30"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2861976" y="2209797"/>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2345" y="1927550"/>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32" name="Picture 2" descr="C:\Users\Administrator\Desktop\15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20" t="5120" r="5120" b="5120"/>
          <a:stretch>
            <a:fillRect/>
          </a:stretch>
        </p:blipFill>
        <p:spPr bwMode="auto">
          <a:xfrm>
            <a:off x="3304655" y="2275672"/>
            <a:ext cx="1899148"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矩形 9"/>
          <p:cNvSpPr>
            <a:spLocks noChangeArrowheads="1"/>
          </p:cNvSpPr>
          <p:nvPr/>
        </p:nvSpPr>
        <p:spPr bwMode="auto">
          <a:xfrm>
            <a:off x="3054256" y="4298776"/>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34" name="矩形 7"/>
          <p:cNvSpPr>
            <a:spLocks noChangeArrowheads="1"/>
          </p:cNvSpPr>
          <p:nvPr/>
        </p:nvSpPr>
        <p:spPr bwMode="auto">
          <a:xfrm>
            <a:off x="4259165" y="4294311"/>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公司总经理</a:t>
            </a:r>
            <a:endParaRPr lang="en-US" altLang="zh-CN" sz="1000" kern="0" dirty="0">
              <a:solidFill>
                <a:prstClr val="white">
                  <a:lumMod val="95000"/>
                </a:prstClr>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职务或头衔</a:t>
            </a:r>
          </a:p>
        </p:txBody>
      </p:sp>
      <p:sp>
        <p:nvSpPr>
          <p:cNvPr id="35" name="TextBox 78"/>
          <p:cNvSpPr txBox="1"/>
          <p:nvPr/>
        </p:nvSpPr>
        <p:spPr>
          <a:xfrm>
            <a:off x="2645496" y="4745558"/>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在这里输入主要的职业经验及任职主要机构等等，如：某大学工商学院研究生，有十余年行业经验，是某领域领军人物。      </a:t>
            </a:r>
            <a:endParaRPr lang="en-US" altLang="zh-CN" sz="800" kern="0" dirty="0">
              <a:solidFill>
                <a:prstClr val="white">
                  <a:lumMod val="95000"/>
                </a:prstClr>
              </a:solidFill>
              <a:latin typeface="微软雅黑" panose="020B0503020204020204" charset="-122"/>
              <a:ea typeface="微软雅黑" panose="020B0503020204020204" charset="-122"/>
              <a:cs typeface="+mn-ea"/>
              <a:sym typeface="+mn-lt"/>
            </a:endParaRPr>
          </a:p>
          <a:p>
            <a:pPr eaLnBrk="1" fontAlgn="auto" hangingPunct="1">
              <a:lnSpc>
                <a:spcPct val="150000"/>
              </a:lnSpc>
              <a:spcBef>
                <a:spcPts val="0"/>
              </a:spcBef>
              <a:spcAft>
                <a:spcPts val="0"/>
              </a:spcAft>
              <a:defRPr/>
            </a:pP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       1992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年在某公司担任中层管理；</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2003</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年任某公司执</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COO</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2007</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年担任某公司执行总裁。曾于某年、某年、</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2012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年分别获得某某奖项。</a:t>
            </a:r>
          </a:p>
        </p:txBody>
      </p:sp>
      <p:pic>
        <p:nvPicPr>
          <p:cNvPr id="36" name="Picture 2" descr="C:\Users\Administrator\Desktop\微立体创业计划\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582154" y="2209797"/>
            <a:ext cx="2215350" cy="22153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7"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523" y="1927550"/>
            <a:ext cx="2511846" cy="251184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086627" y="2275672"/>
            <a:ext cx="1872942" cy="17990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9" name="矩形 9"/>
          <p:cNvSpPr>
            <a:spLocks noChangeArrowheads="1"/>
          </p:cNvSpPr>
          <p:nvPr/>
        </p:nvSpPr>
        <p:spPr bwMode="auto">
          <a:xfrm>
            <a:off x="6777529" y="4298776"/>
            <a:ext cx="1541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40" name="矩形 7"/>
          <p:cNvSpPr>
            <a:spLocks noChangeArrowheads="1"/>
          </p:cNvSpPr>
          <p:nvPr/>
        </p:nvSpPr>
        <p:spPr bwMode="auto">
          <a:xfrm>
            <a:off x="7982438" y="4294311"/>
            <a:ext cx="966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公司总经理</a:t>
            </a:r>
            <a:endParaRPr lang="en-US" altLang="zh-CN" sz="1000" kern="0" dirty="0">
              <a:solidFill>
                <a:prstClr val="white">
                  <a:lumMod val="95000"/>
                </a:prstClr>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000" kern="0" dirty="0">
                <a:solidFill>
                  <a:prstClr val="white">
                    <a:lumMod val="95000"/>
                  </a:prstClr>
                </a:solidFill>
                <a:latin typeface="微软雅黑" panose="020B0503020204020204" charset="-122"/>
                <a:ea typeface="微软雅黑" panose="020B0503020204020204" charset="-122"/>
                <a:cs typeface="+mn-ea"/>
                <a:sym typeface="+mn-lt"/>
              </a:rPr>
              <a:t>职务或头衔</a:t>
            </a:r>
          </a:p>
        </p:txBody>
      </p:sp>
      <p:sp>
        <p:nvSpPr>
          <p:cNvPr id="41" name="TextBox 84"/>
          <p:cNvSpPr txBox="1"/>
          <p:nvPr/>
        </p:nvSpPr>
        <p:spPr>
          <a:xfrm>
            <a:off x="6368769" y="4745558"/>
            <a:ext cx="3266073" cy="1015663"/>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在这里输入主要的职业经验及任职主要机构等等，如：某大学工商学院研究生，有十余年行业经验，是某领域领军人物。      </a:t>
            </a:r>
            <a:endParaRPr lang="en-US" altLang="zh-CN" sz="800" kern="0" dirty="0">
              <a:solidFill>
                <a:prstClr val="white">
                  <a:lumMod val="95000"/>
                </a:prstClr>
              </a:solidFill>
              <a:latin typeface="微软雅黑" panose="020B0503020204020204" charset="-122"/>
              <a:ea typeface="微软雅黑" panose="020B0503020204020204" charset="-122"/>
              <a:cs typeface="+mn-ea"/>
              <a:sym typeface="+mn-lt"/>
            </a:endParaRPr>
          </a:p>
          <a:p>
            <a:pPr eaLnBrk="1" fontAlgn="auto" hangingPunct="1">
              <a:lnSpc>
                <a:spcPct val="150000"/>
              </a:lnSpc>
              <a:spcBef>
                <a:spcPts val="0"/>
              </a:spcBef>
              <a:spcAft>
                <a:spcPts val="0"/>
              </a:spcAft>
              <a:defRPr/>
            </a:pP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       1992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年在某公司担任中层管理；</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2003</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年任某公司执</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COO</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2007</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年担任某公司执行总裁。曾于某年、某年、</a:t>
            </a:r>
            <a:r>
              <a:rPr lang="en-US" altLang="zh-CN" sz="800" kern="0" dirty="0">
                <a:solidFill>
                  <a:prstClr val="white">
                    <a:lumMod val="95000"/>
                  </a:prstClr>
                </a:solidFill>
                <a:latin typeface="微软雅黑" panose="020B0503020204020204" charset="-122"/>
                <a:ea typeface="微软雅黑" panose="020B0503020204020204" charset="-122"/>
                <a:cs typeface="+mn-ea"/>
                <a:sym typeface="+mn-lt"/>
              </a:rPr>
              <a:t>2012</a:t>
            </a: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年分别获得某某奖项。</a:t>
            </a:r>
          </a:p>
        </p:txBody>
      </p:sp>
      <p:grpSp>
        <p:nvGrpSpPr>
          <p:cNvPr id="51" name="组合 50"/>
          <p:cNvGrpSpPr/>
          <p:nvPr/>
        </p:nvGrpSpPr>
        <p:grpSpPr>
          <a:xfrm>
            <a:off x="1941626" y="1698177"/>
            <a:ext cx="2038241" cy="528472"/>
            <a:chOff x="1769309" y="2262425"/>
            <a:chExt cx="1722616" cy="602283"/>
          </a:xfrm>
        </p:grpSpPr>
        <p:grpSp>
          <p:nvGrpSpPr>
            <p:cNvPr id="52" name="组合 51"/>
            <p:cNvGrpSpPr/>
            <p:nvPr/>
          </p:nvGrpSpPr>
          <p:grpSpPr>
            <a:xfrm>
              <a:off x="1769309" y="2355726"/>
              <a:ext cx="1722616" cy="508982"/>
              <a:chOff x="1769309" y="2355726"/>
              <a:chExt cx="1944216" cy="574458"/>
            </a:xfrm>
          </p:grpSpPr>
          <p:sp>
            <p:nvSpPr>
              <p:cNvPr id="54" name="矩形 53"/>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55" name="直接连接符 54"/>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56" name="直接连接符 55"/>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57" name="直接连接符 56"/>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58" name="直接连接符 57"/>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59" name="直接连接符 58"/>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53" name="矩形 52"/>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 by="(-#ppt_w*2)" calcmode="lin" valueType="num">
                                      <p:cBhvr rctx="PPT">
                                        <p:cTn id="35" dur="500" autoRev="1" fill="hold">
                                          <p:stCondLst>
                                            <p:cond delay="0"/>
                                          </p:stCondLst>
                                        </p:cTn>
                                        <p:tgtEl>
                                          <p:spTgt spid="33"/>
                                        </p:tgtEl>
                                        <p:attrNameLst>
                                          <p:attrName>ppt_w</p:attrName>
                                        </p:attrNameLst>
                                      </p:cBhvr>
                                    </p:anim>
                                    <p:anim by="(#ppt_w*0.50)" calcmode="lin" valueType="num">
                                      <p:cBhvr>
                                        <p:cTn id="36" dur="500" decel="50000" autoRev="1" fill="hold">
                                          <p:stCondLst>
                                            <p:cond delay="0"/>
                                          </p:stCondLst>
                                        </p:cTn>
                                        <p:tgtEl>
                                          <p:spTgt spid="33"/>
                                        </p:tgtEl>
                                        <p:attrNameLst>
                                          <p:attrName>ppt_x</p:attrName>
                                        </p:attrNameLst>
                                      </p:cBhvr>
                                    </p:anim>
                                    <p:anim from="(-#ppt_h/2)" to="(#ppt_y)" calcmode="lin" valueType="num">
                                      <p:cBhvr>
                                        <p:cTn id="37" dur="1000" fill="hold">
                                          <p:stCondLst>
                                            <p:cond delay="0"/>
                                          </p:stCondLst>
                                        </p:cTn>
                                        <p:tgtEl>
                                          <p:spTgt spid="33"/>
                                        </p:tgtEl>
                                        <p:attrNameLst>
                                          <p:attrName>ppt_y</p:attrName>
                                        </p:attrNameLst>
                                      </p:cBhvr>
                                    </p:anim>
                                    <p:animRot by="21600000">
                                      <p:cBhvr>
                                        <p:cTn id="38" dur="1000" fill="hold">
                                          <p:stCondLst>
                                            <p:cond delay="0"/>
                                          </p:stCondLst>
                                        </p:cTn>
                                        <p:tgtEl>
                                          <p:spTgt spid="33"/>
                                        </p:tgtEl>
                                        <p:attrNameLst>
                                          <p:attrName>r</p:attrName>
                                        </p:attrNameLst>
                                      </p:cBhvr>
                                    </p:animRot>
                                  </p:childTnLst>
                                </p:cTn>
                              </p:par>
                            </p:childTnLst>
                          </p:cTn>
                        </p:par>
                        <p:par>
                          <p:cTn id="39" fill="hold">
                            <p:stCondLst>
                              <p:cond delay="4199"/>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699"/>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199"/>
                            </p:stCondLst>
                            <p:childTnLst>
                              <p:par>
                                <p:cTn id="48" presetID="53" presetClass="entr" presetSubtype="16"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par>
                          <p:cTn id="53" fill="hold">
                            <p:stCondLst>
                              <p:cond delay="5699"/>
                            </p:stCondLst>
                            <p:childTnLst>
                              <p:par>
                                <p:cTn id="54" presetID="42"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6199"/>
                            </p:stCondLst>
                            <p:childTnLst>
                              <p:par>
                                <p:cTn id="60" presetID="10"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par>
                          <p:cTn id="63" fill="hold">
                            <p:stCondLst>
                              <p:cond delay="6699"/>
                            </p:stCondLst>
                            <p:childTnLst>
                              <p:par>
                                <p:cTn id="64" presetID="56" presetClass="entr" presetSubtype="0" fill="hold" grpId="0" nodeType="afterEffect">
                                  <p:stCondLst>
                                    <p:cond delay="0"/>
                                  </p:stCondLst>
                                  <p:iterate type="lt">
                                    <p:tmPct val="10000"/>
                                  </p:iterate>
                                  <p:childTnLst>
                                    <p:set>
                                      <p:cBhvr>
                                        <p:cTn id="65" dur="1" fill="hold">
                                          <p:stCondLst>
                                            <p:cond delay="0"/>
                                          </p:stCondLst>
                                        </p:cTn>
                                        <p:tgtEl>
                                          <p:spTgt spid="39"/>
                                        </p:tgtEl>
                                        <p:attrNameLst>
                                          <p:attrName>style.visibility</p:attrName>
                                        </p:attrNameLst>
                                      </p:cBhvr>
                                      <p:to>
                                        <p:strVal val="visible"/>
                                      </p:to>
                                    </p:set>
                                    <p:anim by="(-#ppt_w*2)" calcmode="lin" valueType="num">
                                      <p:cBhvr rctx="PPT">
                                        <p:cTn id="66" dur="500" autoRev="1" fill="hold">
                                          <p:stCondLst>
                                            <p:cond delay="0"/>
                                          </p:stCondLst>
                                        </p:cTn>
                                        <p:tgtEl>
                                          <p:spTgt spid="39"/>
                                        </p:tgtEl>
                                        <p:attrNameLst>
                                          <p:attrName>ppt_w</p:attrName>
                                        </p:attrNameLst>
                                      </p:cBhvr>
                                    </p:anim>
                                    <p:anim by="(#ppt_w*0.50)" calcmode="lin" valueType="num">
                                      <p:cBhvr>
                                        <p:cTn id="67" dur="500" decel="50000" autoRev="1" fill="hold">
                                          <p:stCondLst>
                                            <p:cond delay="0"/>
                                          </p:stCondLst>
                                        </p:cTn>
                                        <p:tgtEl>
                                          <p:spTgt spid="39"/>
                                        </p:tgtEl>
                                        <p:attrNameLst>
                                          <p:attrName>ppt_x</p:attrName>
                                        </p:attrNameLst>
                                      </p:cBhvr>
                                    </p:anim>
                                    <p:anim from="(-#ppt_h/2)" to="(#ppt_y)" calcmode="lin" valueType="num">
                                      <p:cBhvr>
                                        <p:cTn id="68" dur="1000" fill="hold">
                                          <p:stCondLst>
                                            <p:cond delay="0"/>
                                          </p:stCondLst>
                                        </p:cTn>
                                        <p:tgtEl>
                                          <p:spTgt spid="39"/>
                                        </p:tgtEl>
                                        <p:attrNameLst>
                                          <p:attrName>ppt_y</p:attrName>
                                        </p:attrNameLst>
                                      </p:cBhvr>
                                    </p:anim>
                                    <p:animRot by="21600000">
                                      <p:cBhvr>
                                        <p:cTn id="69" dur="1000" fill="hold">
                                          <p:stCondLst>
                                            <p:cond delay="0"/>
                                          </p:stCondLst>
                                        </p:cTn>
                                        <p:tgtEl>
                                          <p:spTgt spid="39"/>
                                        </p:tgtEl>
                                        <p:attrNameLst>
                                          <p:attrName>r</p:attrName>
                                        </p:attrNameLst>
                                      </p:cBhvr>
                                    </p:animRot>
                                  </p:childTnLst>
                                </p:cTn>
                              </p:par>
                            </p:childTnLst>
                          </p:cTn>
                        </p:par>
                        <p:par>
                          <p:cTn id="70" fill="hold">
                            <p:stCondLst>
                              <p:cond delay="7900"/>
                            </p:stCondLst>
                            <p:childTnLst>
                              <p:par>
                                <p:cTn id="71" presetID="22" presetClass="entr" presetSubtype="8"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par>
                          <p:cTn id="74" fill="hold">
                            <p:stCondLst>
                              <p:cond delay="8400"/>
                            </p:stCondLst>
                            <p:childTnLst>
                              <p:par>
                                <p:cTn id="75" presetID="22" presetClass="entr" presetSubtype="1"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up)">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3" grpId="0"/>
      <p:bldP spid="34" grpId="0"/>
      <p:bldP spid="35"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 name="组合 210"/>
          <p:cNvGrpSpPr/>
          <p:nvPr/>
        </p:nvGrpSpPr>
        <p:grpSpPr>
          <a:xfrm>
            <a:off x="4302150" y="2499648"/>
            <a:ext cx="432048" cy="461665"/>
            <a:chOff x="467544" y="1535822"/>
            <a:chExt cx="432048" cy="461665"/>
          </a:xfrm>
        </p:grpSpPr>
        <p:sp>
          <p:nvSpPr>
            <p:cNvPr id="212" name="矩形 211"/>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3" name="TextBox 12"/>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1</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214" name="组合 213"/>
          <p:cNvGrpSpPr/>
          <p:nvPr/>
        </p:nvGrpSpPr>
        <p:grpSpPr>
          <a:xfrm>
            <a:off x="7178659" y="2499647"/>
            <a:ext cx="432048" cy="461665"/>
            <a:chOff x="467544" y="1535822"/>
            <a:chExt cx="432048" cy="461665"/>
          </a:xfrm>
        </p:grpSpPr>
        <p:sp>
          <p:nvSpPr>
            <p:cNvPr id="215" name="矩形 214"/>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16" name="TextBox 22"/>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217" name="TextBox 19"/>
          <p:cNvSpPr txBox="1"/>
          <p:nvPr/>
        </p:nvSpPr>
        <p:spPr>
          <a:xfrm>
            <a:off x="7755049" y="2767159"/>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亮点二</a:t>
            </a:r>
          </a:p>
        </p:txBody>
      </p:sp>
      <p:sp>
        <p:nvSpPr>
          <p:cNvPr id="218" name="TextBox 20"/>
          <p:cNvSpPr txBox="1"/>
          <p:nvPr/>
        </p:nvSpPr>
        <p:spPr>
          <a:xfrm>
            <a:off x="7491201" y="2997992"/>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nvGrpSpPr>
          <p:cNvPr id="219" name="组合 218"/>
          <p:cNvGrpSpPr/>
          <p:nvPr/>
        </p:nvGrpSpPr>
        <p:grpSpPr>
          <a:xfrm>
            <a:off x="7226787" y="4020818"/>
            <a:ext cx="432048" cy="461665"/>
            <a:chOff x="467544" y="1535822"/>
            <a:chExt cx="432048" cy="461665"/>
          </a:xfrm>
        </p:grpSpPr>
        <p:sp>
          <p:nvSpPr>
            <p:cNvPr id="220" name="矩形 219"/>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1" name="TextBox 28"/>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222" name="TextBox 25"/>
          <p:cNvSpPr txBox="1"/>
          <p:nvPr/>
        </p:nvSpPr>
        <p:spPr>
          <a:xfrm>
            <a:off x="7755049" y="4233856"/>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亮点三</a:t>
            </a:r>
          </a:p>
        </p:txBody>
      </p:sp>
      <p:sp>
        <p:nvSpPr>
          <p:cNvPr id="223" name="TextBox 26"/>
          <p:cNvSpPr txBox="1"/>
          <p:nvPr/>
        </p:nvSpPr>
        <p:spPr>
          <a:xfrm>
            <a:off x="7491201" y="4464689"/>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nvGrpSpPr>
          <p:cNvPr id="224" name="组合 223"/>
          <p:cNvGrpSpPr/>
          <p:nvPr/>
        </p:nvGrpSpPr>
        <p:grpSpPr>
          <a:xfrm>
            <a:off x="4310459" y="3982014"/>
            <a:ext cx="432048" cy="461665"/>
            <a:chOff x="467544" y="1535822"/>
            <a:chExt cx="432048" cy="461665"/>
          </a:xfrm>
        </p:grpSpPr>
        <p:sp>
          <p:nvSpPr>
            <p:cNvPr id="225" name="矩形 224"/>
            <p:cNvSpPr/>
            <p:nvPr/>
          </p:nvSpPr>
          <p:spPr>
            <a:xfrm rot="2983548">
              <a:off x="484163" y="1535822"/>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226" name="TextBox 34"/>
            <p:cNvSpPr txBox="1"/>
            <p:nvPr/>
          </p:nvSpPr>
          <p:spPr>
            <a:xfrm>
              <a:off x="467544" y="1535822"/>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227" name="组合 226"/>
          <p:cNvGrpSpPr/>
          <p:nvPr/>
        </p:nvGrpSpPr>
        <p:grpSpPr>
          <a:xfrm>
            <a:off x="2357938" y="2767160"/>
            <a:ext cx="2808311" cy="2243444"/>
            <a:chOff x="827585" y="1679487"/>
            <a:chExt cx="2808311" cy="2243444"/>
          </a:xfrm>
        </p:grpSpPr>
        <p:grpSp>
          <p:nvGrpSpPr>
            <p:cNvPr id="228" name="组合 227"/>
            <p:cNvGrpSpPr/>
            <p:nvPr/>
          </p:nvGrpSpPr>
          <p:grpSpPr>
            <a:xfrm>
              <a:off x="827585" y="1679487"/>
              <a:ext cx="2808311" cy="847476"/>
              <a:chOff x="827585" y="1679487"/>
              <a:chExt cx="2808311" cy="847476"/>
            </a:xfrm>
          </p:grpSpPr>
          <p:sp>
            <p:nvSpPr>
              <p:cNvPr id="231" name="TextBox 14"/>
              <p:cNvSpPr txBox="1"/>
              <p:nvPr/>
            </p:nvSpPr>
            <p:spPr>
              <a:xfrm>
                <a:off x="1091433" y="1679487"/>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亮点一</a:t>
                </a:r>
              </a:p>
            </p:txBody>
          </p:sp>
          <p:sp>
            <p:nvSpPr>
              <p:cNvPr id="232" name="TextBox 15"/>
              <p:cNvSpPr txBox="1"/>
              <p:nvPr/>
            </p:nvSpPr>
            <p:spPr>
              <a:xfrm>
                <a:off x="827585" y="1910319"/>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sp>
          <p:nvSpPr>
            <p:cNvPr id="229" name="TextBox 31"/>
            <p:cNvSpPr txBox="1"/>
            <p:nvPr/>
          </p:nvSpPr>
          <p:spPr>
            <a:xfrm>
              <a:off x="1091433" y="3075455"/>
              <a:ext cx="1189557" cy="369332"/>
            </a:xfrm>
            <a:prstGeom prst="rect">
              <a:avLst/>
            </a:prstGeom>
            <a:noFill/>
          </p:spPr>
          <p:txBody>
            <a:bodyPr wrap="square" rtlCol="0">
              <a:spAutoFit/>
            </a:bodyPr>
            <a:lstStyle/>
            <a:p>
              <a:pPr defTabSz="457200" eaLnBrk="1" fontAlgn="auto" hangingPunct="1">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亮点四</a:t>
              </a:r>
            </a:p>
          </p:txBody>
        </p:sp>
        <p:sp>
          <p:nvSpPr>
            <p:cNvPr id="230" name="TextBox 32"/>
            <p:cNvSpPr txBox="1"/>
            <p:nvPr/>
          </p:nvSpPr>
          <p:spPr>
            <a:xfrm>
              <a:off x="827585" y="3306287"/>
              <a:ext cx="2808311" cy="616644"/>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233" name="组合 232"/>
          <p:cNvGrpSpPr/>
          <p:nvPr/>
        </p:nvGrpSpPr>
        <p:grpSpPr>
          <a:xfrm>
            <a:off x="1997897" y="1402756"/>
            <a:ext cx="2038241" cy="528472"/>
            <a:chOff x="1769309" y="2262425"/>
            <a:chExt cx="1722616" cy="602283"/>
          </a:xfrm>
        </p:grpSpPr>
        <p:grpSp>
          <p:nvGrpSpPr>
            <p:cNvPr id="234" name="组合 233"/>
            <p:cNvGrpSpPr/>
            <p:nvPr/>
          </p:nvGrpSpPr>
          <p:grpSpPr>
            <a:xfrm>
              <a:off x="1769309" y="2355726"/>
              <a:ext cx="1722616" cy="508982"/>
              <a:chOff x="1769309" y="2355726"/>
              <a:chExt cx="1944216" cy="574458"/>
            </a:xfrm>
          </p:grpSpPr>
          <p:sp>
            <p:nvSpPr>
              <p:cNvPr id="236" name="矩形 235"/>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237" name="直接连接符 236"/>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238" name="直接连接符 237"/>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239" name="直接连接符 238"/>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240" name="直接连接符 239"/>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241" name="直接连接符 240"/>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235" name="矩形 234"/>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投资亮点</a:t>
              </a:r>
              <a:endPar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362433"/>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wipe(left)">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fad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 calcmode="lin" valueType="num">
                                      <p:cBhvr>
                                        <p:cTn id="17" dur="500" fill="hold"/>
                                        <p:tgtEl>
                                          <p:spTgt spid="211"/>
                                        </p:tgtEl>
                                        <p:attrNameLst>
                                          <p:attrName>ppt_w</p:attrName>
                                        </p:attrNameLst>
                                      </p:cBhvr>
                                      <p:tavLst>
                                        <p:tav tm="0">
                                          <p:val>
                                            <p:fltVal val="0"/>
                                          </p:val>
                                        </p:tav>
                                        <p:tav tm="100000">
                                          <p:val>
                                            <p:strVal val="#ppt_w"/>
                                          </p:val>
                                        </p:tav>
                                      </p:tavLst>
                                    </p:anim>
                                    <p:anim calcmode="lin" valueType="num">
                                      <p:cBhvr>
                                        <p:cTn id="18" dur="500" fill="hold"/>
                                        <p:tgtEl>
                                          <p:spTgt spid="211"/>
                                        </p:tgtEl>
                                        <p:attrNameLst>
                                          <p:attrName>ppt_h</p:attrName>
                                        </p:attrNameLst>
                                      </p:cBhvr>
                                      <p:tavLst>
                                        <p:tav tm="0">
                                          <p:val>
                                            <p:fltVal val="0"/>
                                          </p:val>
                                        </p:tav>
                                        <p:tav tm="100000">
                                          <p:val>
                                            <p:strVal val="#ppt_h"/>
                                          </p:val>
                                        </p:tav>
                                      </p:tavLst>
                                    </p:anim>
                                    <p:animEffect transition="in" filter="fade">
                                      <p:cBhvr>
                                        <p:cTn id="19" dur="500"/>
                                        <p:tgtEl>
                                          <p:spTgt spid="2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4"/>
                                        </p:tgtEl>
                                        <p:attrNameLst>
                                          <p:attrName>style.visibility</p:attrName>
                                        </p:attrNameLst>
                                      </p:cBhvr>
                                      <p:to>
                                        <p:strVal val="visible"/>
                                      </p:to>
                                    </p:set>
                                    <p:anim calcmode="lin" valueType="num">
                                      <p:cBhvr>
                                        <p:cTn id="24" dur="500" fill="hold"/>
                                        <p:tgtEl>
                                          <p:spTgt spid="214"/>
                                        </p:tgtEl>
                                        <p:attrNameLst>
                                          <p:attrName>ppt_w</p:attrName>
                                        </p:attrNameLst>
                                      </p:cBhvr>
                                      <p:tavLst>
                                        <p:tav tm="0">
                                          <p:val>
                                            <p:fltVal val="0"/>
                                          </p:val>
                                        </p:tav>
                                        <p:tav tm="100000">
                                          <p:val>
                                            <p:strVal val="#ppt_w"/>
                                          </p:val>
                                        </p:tav>
                                      </p:tavLst>
                                    </p:anim>
                                    <p:anim calcmode="lin" valueType="num">
                                      <p:cBhvr>
                                        <p:cTn id="25" dur="500" fill="hold"/>
                                        <p:tgtEl>
                                          <p:spTgt spid="214"/>
                                        </p:tgtEl>
                                        <p:attrNameLst>
                                          <p:attrName>ppt_h</p:attrName>
                                        </p:attrNameLst>
                                      </p:cBhvr>
                                      <p:tavLst>
                                        <p:tav tm="0">
                                          <p:val>
                                            <p:fltVal val="0"/>
                                          </p:val>
                                        </p:tav>
                                        <p:tav tm="100000">
                                          <p:val>
                                            <p:strVal val="#ppt_h"/>
                                          </p:val>
                                        </p:tav>
                                      </p:tavLst>
                                    </p:anim>
                                    <p:animEffect transition="in" filter="fade">
                                      <p:cBhvr>
                                        <p:cTn id="26" dur="500"/>
                                        <p:tgtEl>
                                          <p:spTgt spid="21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19"/>
                                        </p:tgtEl>
                                        <p:attrNameLst>
                                          <p:attrName>style.visibility</p:attrName>
                                        </p:attrNameLst>
                                      </p:cBhvr>
                                      <p:to>
                                        <p:strVal val="visible"/>
                                      </p:to>
                                    </p:set>
                                    <p:anim calcmode="lin" valueType="num">
                                      <p:cBhvr>
                                        <p:cTn id="31" dur="500" fill="hold"/>
                                        <p:tgtEl>
                                          <p:spTgt spid="219"/>
                                        </p:tgtEl>
                                        <p:attrNameLst>
                                          <p:attrName>ppt_w</p:attrName>
                                        </p:attrNameLst>
                                      </p:cBhvr>
                                      <p:tavLst>
                                        <p:tav tm="0">
                                          <p:val>
                                            <p:fltVal val="0"/>
                                          </p:val>
                                        </p:tav>
                                        <p:tav tm="100000">
                                          <p:val>
                                            <p:strVal val="#ppt_w"/>
                                          </p:val>
                                        </p:tav>
                                      </p:tavLst>
                                    </p:anim>
                                    <p:anim calcmode="lin" valueType="num">
                                      <p:cBhvr>
                                        <p:cTn id="32" dur="500" fill="hold"/>
                                        <p:tgtEl>
                                          <p:spTgt spid="219"/>
                                        </p:tgtEl>
                                        <p:attrNameLst>
                                          <p:attrName>ppt_h</p:attrName>
                                        </p:attrNameLst>
                                      </p:cBhvr>
                                      <p:tavLst>
                                        <p:tav tm="0">
                                          <p:val>
                                            <p:fltVal val="0"/>
                                          </p:val>
                                        </p:tav>
                                        <p:tav tm="100000">
                                          <p:val>
                                            <p:strVal val="#ppt_h"/>
                                          </p:val>
                                        </p:tav>
                                      </p:tavLst>
                                    </p:anim>
                                    <p:animEffect transition="in" filter="fade">
                                      <p:cBhvr>
                                        <p:cTn id="33" dur="500"/>
                                        <p:tgtEl>
                                          <p:spTgt spid="2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24"/>
                                        </p:tgtEl>
                                        <p:attrNameLst>
                                          <p:attrName>style.visibility</p:attrName>
                                        </p:attrNameLst>
                                      </p:cBhvr>
                                      <p:to>
                                        <p:strVal val="visible"/>
                                      </p:to>
                                    </p:set>
                                    <p:anim calcmode="lin" valueType="num">
                                      <p:cBhvr>
                                        <p:cTn id="38" dur="500" fill="hold"/>
                                        <p:tgtEl>
                                          <p:spTgt spid="224"/>
                                        </p:tgtEl>
                                        <p:attrNameLst>
                                          <p:attrName>ppt_w</p:attrName>
                                        </p:attrNameLst>
                                      </p:cBhvr>
                                      <p:tavLst>
                                        <p:tav tm="0">
                                          <p:val>
                                            <p:fltVal val="0"/>
                                          </p:val>
                                        </p:tav>
                                        <p:tav tm="100000">
                                          <p:val>
                                            <p:strVal val="#ppt_w"/>
                                          </p:val>
                                        </p:tav>
                                      </p:tavLst>
                                    </p:anim>
                                    <p:anim calcmode="lin" valueType="num">
                                      <p:cBhvr>
                                        <p:cTn id="39" dur="500" fill="hold"/>
                                        <p:tgtEl>
                                          <p:spTgt spid="224"/>
                                        </p:tgtEl>
                                        <p:attrNameLst>
                                          <p:attrName>ppt_h</p:attrName>
                                        </p:attrNameLst>
                                      </p:cBhvr>
                                      <p:tavLst>
                                        <p:tav tm="0">
                                          <p:val>
                                            <p:fltVal val="0"/>
                                          </p:val>
                                        </p:tav>
                                        <p:tav tm="100000">
                                          <p:val>
                                            <p:strVal val="#ppt_h"/>
                                          </p:val>
                                        </p:tav>
                                      </p:tavLst>
                                    </p:anim>
                                    <p:animEffect transition="in" filter="fade">
                                      <p:cBhvr>
                                        <p:cTn id="40" dur="500"/>
                                        <p:tgtEl>
                                          <p:spTgt spid="22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27"/>
                                        </p:tgtEl>
                                        <p:attrNameLst>
                                          <p:attrName>style.visibility</p:attrName>
                                        </p:attrNameLst>
                                      </p:cBhvr>
                                      <p:to>
                                        <p:strVal val="visible"/>
                                      </p:to>
                                    </p:set>
                                    <p:anim calcmode="lin" valueType="num">
                                      <p:cBhvr additive="base">
                                        <p:cTn id="45" dur="500" fill="hold"/>
                                        <p:tgtEl>
                                          <p:spTgt spid="227"/>
                                        </p:tgtEl>
                                        <p:attrNameLst>
                                          <p:attrName>ppt_x</p:attrName>
                                        </p:attrNameLst>
                                      </p:cBhvr>
                                      <p:tavLst>
                                        <p:tav tm="0">
                                          <p:val>
                                            <p:strVal val="0-#ppt_w/2"/>
                                          </p:val>
                                        </p:tav>
                                        <p:tav tm="100000">
                                          <p:val>
                                            <p:strVal val="#ppt_x"/>
                                          </p:val>
                                        </p:tav>
                                      </p:tavLst>
                                    </p:anim>
                                    <p:anim calcmode="lin" valueType="num">
                                      <p:cBhvr additive="base">
                                        <p:cTn id="46" dur="500" fill="hold"/>
                                        <p:tgtEl>
                                          <p:spTgt spid="22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222"/>
                                        </p:tgtEl>
                                        <p:attrNameLst>
                                          <p:attrName>style.visibility</p:attrName>
                                        </p:attrNameLst>
                                      </p:cBhvr>
                                      <p:to>
                                        <p:strVal val="visible"/>
                                      </p:to>
                                    </p:set>
                                    <p:anim calcmode="lin" valueType="num">
                                      <p:cBhvr additive="base">
                                        <p:cTn id="51" dur="500" fill="hold"/>
                                        <p:tgtEl>
                                          <p:spTgt spid="222"/>
                                        </p:tgtEl>
                                        <p:attrNameLst>
                                          <p:attrName>ppt_x</p:attrName>
                                        </p:attrNameLst>
                                      </p:cBhvr>
                                      <p:tavLst>
                                        <p:tav tm="0">
                                          <p:val>
                                            <p:strVal val="1+#ppt_w/2"/>
                                          </p:val>
                                        </p:tav>
                                        <p:tav tm="100000">
                                          <p:val>
                                            <p:strVal val="#ppt_x"/>
                                          </p:val>
                                        </p:tav>
                                      </p:tavLst>
                                    </p:anim>
                                    <p:anim calcmode="lin" valueType="num">
                                      <p:cBhvr additive="base">
                                        <p:cTn id="52" dur="500" fill="hold"/>
                                        <p:tgtEl>
                                          <p:spTgt spid="22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23"/>
                                        </p:tgtEl>
                                        <p:attrNameLst>
                                          <p:attrName>style.visibility</p:attrName>
                                        </p:attrNameLst>
                                      </p:cBhvr>
                                      <p:to>
                                        <p:strVal val="visible"/>
                                      </p:to>
                                    </p:set>
                                    <p:anim calcmode="lin" valueType="num">
                                      <p:cBhvr additive="base">
                                        <p:cTn id="55" dur="500" fill="hold"/>
                                        <p:tgtEl>
                                          <p:spTgt spid="223"/>
                                        </p:tgtEl>
                                        <p:attrNameLst>
                                          <p:attrName>ppt_x</p:attrName>
                                        </p:attrNameLst>
                                      </p:cBhvr>
                                      <p:tavLst>
                                        <p:tav tm="0">
                                          <p:val>
                                            <p:strVal val="1+#ppt_w/2"/>
                                          </p:val>
                                        </p:tav>
                                        <p:tav tm="100000">
                                          <p:val>
                                            <p:strVal val="#ppt_x"/>
                                          </p:val>
                                        </p:tav>
                                      </p:tavLst>
                                    </p:anim>
                                    <p:anim calcmode="lin" valueType="num">
                                      <p:cBhvr additive="base">
                                        <p:cTn id="56" dur="500" fill="hold"/>
                                        <p:tgtEl>
                                          <p:spTgt spid="223"/>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18"/>
                                        </p:tgtEl>
                                        <p:attrNameLst>
                                          <p:attrName>style.visibility</p:attrName>
                                        </p:attrNameLst>
                                      </p:cBhvr>
                                      <p:to>
                                        <p:strVal val="visible"/>
                                      </p:to>
                                    </p:set>
                                    <p:anim calcmode="lin" valueType="num">
                                      <p:cBhvr additive="base">
                                        <p:cTn id="59" dur="500" fill="hold"/>
                                        <p:tgtEl>
                                          <p:spTgt spid="218"/>
                                        </p:tgtEl>
                                        <p:attrNameLst>
                                          <p:attrName>ppt_x</p:attrName>
                                        </p:attrNameLst>
                                      </p:cBhvr>
                                      <p:tavLst>
                                        <p:tav tm="0">
                                          <p:val>
                                            <p:strVal val="1+#ppt_w/2"/>
                                          </p:val>
                                        </p:tav>
                                        <p:tav tm="100000">
                                          <p:val>
                                            <p:strVal val="#ppt_x"/>
                                          </p:val>
                                        </p:tav>
                                      </p:tavLst>
                                    </p:anim>
                                    <p:anim calcmode="lin" valueType="num">
                                      <p:cBhvr additive="base">
                                        <p:cTn id="60" dur="500" fill="hold"/>
                                        <p:tgtEl>
                                          <p:spTgt spid="21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17"/>
                                        </p:tgtEl>
                                        <p:attrNameLst>
                                          <p:attrName>style.visibility</p:attrName>
                                        </p:attrNameLst>
                                      </p:cBhvr>
                                      <p:to>
                                        <p:strVal val="visible"/>
                                      </p:to>
                                    </p:set>
                                    <p:anim calcmode="lin" valueType="num">
                                      <p:cBhvr additive="base">
                                        <p:cTn id="63" dur="500" fill="hold"/>
                                        <p:tgtEl>
                                          <p:spTgt spid="217"/>
                                        </p:tgtEl>
                                        <p:attrNameLst>
                                          <p:attrName>ppt_x</p:attrName>
                                        </p:attrNameLst>
                                      </p:cBhvr>
                                      <p:tavLst>
                                        <p:tav tm="0">
                                          <p:val>
                                            <p:strVal val="1+#ppt_w/2"/>
                                          </p:val>
                                        </p:tav>
                                        <p:tav tm="100000">
                                          <p:val>
                                            <p:strVal val="#ppt_x"/>
                                          </p:val>
                                        </p:tav>
                                      </p:tavLst>
                                    </p:anim>
                                    <p:anim calcmode="lin" valueType="num">
                                      <p:cBhvr additive="base">
                                        <p:cTn id="64" dur="500" fill="hold"/>
                                        <p:tgtEl>
                                          <p:spTgt spid="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218" grpId="0"/>
      <p:bldP spid="222" grpId="0"/>
      <p:bldP spid="2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2" name="组合 51"/>
          <p:cNvGrpSpPr/>
          <p:nvPr/>
        </p:nvGrpSpPr>
        <p:grpSpPr>
          <a:xfrm>
            <a:off x="2316102" y="2205326"/>
            <a:ext cx="1656913" cy="2196018"/>
            <a:chOff x="838994" y="1290926"/>
            <a:chExt cx="1656913" cy="2196018"/>
          </a:xfrm>
        </p:grpSpPr>
        <p:sp>
          <p:nvSpPr>
            <p:cNvPr id="53" name="Freeform 9"/>
            <p:cNvSpPr>
              <a:spLocks noEditPoints="1"/>
            </p:cNvSpPr>
            <p:nvPr/>
          </p:nvSpPr>
          <p:spPr bwMode="auto">
            <a:xfrm>
              <a:off x="838994"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4" name="椭圆 53"/>
            <p:cNvSpPr/>
            <p:nvPr/>
          </p:nvSpPr>
          <p:spPr>
            <a:xfrm>
              <a:off x="1005463"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55" name="图片 54"/>
            <p:cNvPicPr>
              <a:picLocks noChangeAspect="1"/>
            </p:cNvPicPr>
            <p:nvPr/>
          </p:nvPicPr>
          <p:blipFill rotWithShape="1">
            <a:blip r:embed="rId2"/>
            <a:srcRect l="971" t="9608" r="58068" b="11113"/>
            <a:stretch>
              <a:fillRect/>
            </a:stretch>
          </p:blipFill>
          <p:spPr>
            <a:xfrm>
              <a:off x="1435838" y="1290926"/>
              <a:ext cx="76891" cy="552293"/>
            </a:xfrm>
            <a:prstGeom prst="rect">
              <a:avLst/>
            </a:prstGeom>
          </p:spPr>
        </p:pic>
        <p:pic>
          <p:nvPicPr>
            <p:cNvPr id="56" name="图片 55"/>
            <p:cNvPicPr>
              <a:picLocks noChangeAspect="1"/>
            </p:cNvPicPr>
            <p:nvPr/>
          </p:nvPicPr>
          <p:blipFill rotWithShape="1">
            <a:blip r:embed="rId2"/>
            <a:srcRect l="971" t="9608" r="58068" b="11113"/>
            <a:stretch>
              <a:fillRect/>
            </a:stretch>
          </p:blipFill>
          <p:spPr>
            <a:xfrm flipH="1">
              <a:off x="1847283" y="1290926"/>
              <a:ext cx="76891" cy="552293"/>
            </a:xfrm>
            <a:prstGeom prst="rect">
              <a:avLst/>
            </a:prstGeom>
          </p:spPr>
        </p:pic>
        <p:sp>
          <p:nvSpPr>
            <p:cNvPr id="57" name="矩形 56"/>
            <p:cNvSpPr/>
            <p:nvPr/>
          </p:nvSpPr>
          <p:spPr>
            <a:xfrm>
              <a:off x="1512728"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8" name="椭圆 57"/>
            <p:cNvSpPr/>
            <p:nvPr/>
          </p:nvSpPr>
          <p:spPr>
            <a:xfrm>
              <a:off x="1053457" y="2074406"/>
              <a:ext cx="1219891" cy="1219889"/>
            </a:xfrm>
            <a:prstGeom prst="ellipse">
              <a:avLst/>
            </a:prstGeom>
            <a:blipFill>
              <a:blip r:embed="rId3"/>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9" name="组合 58"/>
          <p:cNvGrpSpPr/>
          <p:nvPr/>
        </p:nvGrpSpPr>
        <p:grpSpPr>
          <a:xfrm>
            <a:off x="4296819" y="2205326"/>
            <a:ext cx="1656913" cy="2196018"/>
            <a:chOff x="2819711" y="1290926"/>
            <a:chExt cx="1656913" cy="2196018"/>
          </a:xfrm>
        </p:grpSpPr>
        <p:sp>
          <p:nvSpPr>
            <p:cNvPr id="60" name="Freeform 9"/>
            <p:cNvSpPr>
              <a:spLocks noEditPoints="1"/>
            </p:cNvSpPr>
            <p:nvPr/>
          </p:nvSpPr>
          <p:spPr bwMode="auto">
            <a:xfrm>
              <a:off x="2819711"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1" name="椭圆 60"/>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62" name="图片 61"/>
            <p:cNvPicPr>
              <a:picLocks noChangeAspect="1"/>
            </p:cNvPicPr>
            <p:nvPr/>
          </p:nvPicPr>
          <p:blipFill rotWithShape="1">
            <a:blip r:embed="rId2"/>
            <a:srcRect l="971" t="9608" r="58068" b="11113"/>
            <a:stretch>
              <a:fillRect/>
            </a:stretch>
          </p:blipFill>
          <p:spPr>
            <a:xfrm>
              <a:off x="3416555" y="1290926"/>
              <a:ext cx="76891" cy="552293"/>
            </a:xfrm>
            <a:prstGeom prst="rect">
              <a:avLst/>
            </a:prstGeom>
          </p:spPr>
        </p:pic>
        <p:pic>
          <p:nvPicPr>
            <p:cNvPr id="63" name="图片 62"/>
            <p:cNvPicPr>
              <a:picLocks noChangeAspect="1"/>
            </p:cNvPicPr>
            <p:nvPr/>
          </p:nvPicPr>
          <p:blipFill rotWithShape="1">
            <a:blip r:embed="rId2"/>
            <a:srcRect l="971" t="9608" r="58068" b="11113"/>
            <a:stretch>
              <a:fillRect/>
            </a:stretch>
          </p:blipFill>
          <p:spPr>
            <a:xfrm flipH="1">
              <a:off x="3828000" y="1290926"/>
              <a:ext cx="76891" cy="552293"/>
            </a:xfrm>
            <a:prstGeom prst="rect">
              <a:avLst/>
            </a:prstGeom>
          </p:spPr>
        </p:pic>
        <p:sp>
          <p:nvSpPr>
            <p:cNvPr id="64" name="矩形 63"/>
            <p:cNvSpPr/>
            <p:nvPr/>
          </p:nvSpPr>
          <p:spPr>
            <a:xfrm>
              <a:off x="3493445"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5" name="椭圆 64"/>
            <p:cNvSpPr/>
            <p:nvPr/>
          </p:nvSpPr>
          <p:spPr>
            <a:xfrm>
              <a:off x="3038221" y="2063291"/>
              <a:ext cx="1219891" cy="1219889"/>
            </a:xfrm>
            <a:prstGeom prst="ellipse">
              <a:avLst/>
            </a:prstGeom>
            <a:blipFill>
              <a:blip r:embed="rId4"/>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66" name="组合 65"/>
          <p:cNvGrpSpPr/>
          <p:nvPr/>
        </p:nvGrpSpPr>
        <p:grpSpPr>
          <a:xfrm>
            <a:off x="6229286" y="2205326"/>
            <a:ext cx="1656913" cy="2196018"/>
            <a:chOff x="4752178" y="1290926"/>
            <a:chExt cx="1656913" cy="2196018"/>
          </a:xfrm>
        </p:grpSpPr>
        <p:sp>
          <p:nvSpPr>
            <p:cNvPr id="67" name="Freeform 9"/>
            <p:cNvSpPr>
              <a:spLocks noEditPoints="1"/>
            </p:cNvSpPr>
            <p:nvPr/>
          </p:nvSpPr>
          <p:spPr bwMode="auto">
            <a:xfrm>
              <a:off x="4752178"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8" name="椭圆 67"/>
            <p:cNvSpPr/>
            <p:nvPr/>
          </p:nvSpPr>
          <p:spPr>
            <a:xfrm>
              <a:off x="4918647"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69" name="图片 68"/>
            <p:cNvPicPr>
              <a:picLocks noChangeAspect="1"/>
            </p:cNvPicPr>
            <p:nvPr/>
          </p:nvPicPr>
          <p:blipFill rotWithShape="1">
            <a:blip r:embed="rId2"/>
            <a:srcRect l="971" t="9608" r="58068" b="11113"/>
            <a:stretch>
              <a:fillRect/>
            </a:stretch>
          </p:blipFill>
          <p:spPr>
            <a:xfrm>
              <a:off x="5349023" y="1290926"/>
              <a:ext cx="76891" cy="552293"/>
            </a:xfrm>
            <a:prstGeom prst="rect">
              <a:avLst/>
            </a:prstGeom>
          </p:spPr>
        </p:pic>
        <p:pic>
          <p:nvPicPr>
            <p:cNvPr id="70" name="图片 69"/>
            <p:cNvPicPr>
              <a:picLocks noChangeAspect="1"/>
            </p:cNvPicPr>
            <p:nvPr/>
          </p:nvPicPr>
          <p:blipFill rotWithShape="1">
            <a:blip r:embed="rId2"/>
            <a:srcRect l="971" t="9608" r="58068" b="11113"/>
            <a:stretch>
              <a:fillRect/>
            </a:stretch>
          </p:blipFill>
          <p:spPr>
            <a:xfrm flipH="1">
              <a:off x="5760467" y="1290926"/>
              <a:ext cx="76891" cy="552293"/>
            </a:xfrm>
            <a:prstGeom prst="rect">
              <a:avLst/>
            </a:prstGeom>
          </p:spPr>
        </p:pic>
        <p:sp>
          <p:nvSpPr>
            <p:cNvPr id="71" name="矩形 70"/>
            <p:cNvSpPr/>
            <p:nvPr/>
          </p:nvSpPr>
          <p:spPr>
            <a:xfrm>
              <a:off x="5425913"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2" name="椭圆 71"/>
            <p:cNvSpPr/>
            <p:nvPr/>
          </p:nvSpPr>
          <p:spPr>
            <a:xfrm>
              <a:off x="4966640" y="2060275"/>
              <a:ext cx="1219891" cy="1219889"/>
            </a:xfrm>
            <a:prstGeom prst="ellipse">
              <a:avLst/>
            </a:prstGeom>
            <a:blipFill>
              <a:blip r:embed="rId5"/>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73" name="组合 72"/>
          <p:cNvGrpSpPr/>
          <p:nvPr/>
        </p:nvGrpSpPr>
        <p:grpSpPr>
          <a:xfrm>
            <a:off x="8161753" y="2205326"/>
            <a:ext cx="1656913" cy="2196018"/>
            <a:chOff x="6684645" y="1290926"/>
            <a:chExt cx="1656913" cy="2196018"/>
          </a:xfrm>
        </p:grpSpPr>
        <p:sp>
          <p:nvSpPr>
            <p:cNvPr id="74" name="Freeform 9"/>
            <p:cNvSpPr>
              <a:spLocks noEditPoints="1"/>
            </p:cNvSpPr>
            <p:nvPr/>
          </p:nvSpPr>
          <p:spPr bwMode="auto">
            <a:xfrm>
              <a:off x="6684645" y="1536474"/>
              <a:ext cx="1656913" cy="1950470"/>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bg1">
                <a:lumMod val="65000"/>
              </a:schemeClr>
            </a:solidFill>
            <a:ln w="28575" cap="flat">
              <a:noFill/>
              <a:prstDash val="solid"/>
              <a:miter lim="800000"/>
            </a:ln>
            <a:effectLst>
              <a:outerShdw blurRad="279400" dist="76200" dir="2700000" sx="101000" sy="101000" algn="tl" rotWithShape="0">
                <a:prstClr val="black">
                  <a:alpha val="28000"/>
                </a:prstClr>
              </a:outerShdw>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75" name="椭圆 74"/>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cap="flat" cmpd="sng" algn="ctr">
              <a:gradFill flip="none" rotWithShape="1">
                <a:gsLst>
                  <a:gs pos="0">
                    <a:srgbClr val="FFFFFF"/>
                  </a:gs>
                  <a:gs pos="100000">
                    <a:srgbClr val="B3B6B4"/>
                  </a:gs>
                </a:gsLst>
                <a:lin ang="2700000" scaled="0"/>
                <a:tileRect/>
              </a:gradFill>
              <a:prstDash val="solid"/>
            </a:ln>
            <a:effectLst>
              <a:outerShdw blurRad="279400" dist="76200" dir="2700000" sx="101000" sy="101000" algn="tl" rotWithShape="0">
                <a:prstClr val="black">
                  <a:alpha val="28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pic>
          <p:nvPicPr>
            <p:cNvPr id="76" name="图片 75"/>
            <p:cNvPicPr>
              <a:picLocks noChangeAspect="1"/>
            </p:cNvPicPr>
            <p:nvPr/>
          </p:nvPicPr>
          <p:blipFill rotWithShape="1">
            <a:blip r:embed="rId2"/>
            <a:srcRect l="971" t="9608" r="58068" b="11113"/>
            <a:stretch>
              <a:fillRect/>
            </a:stretch>
          </p:blipFill>
          <p:spPr>
            <a:xfrm>
              <a:off x="7281490" y="1290926"/>
              <a:ext cx="76891" cy="552293"/>
            </a:xfrm>
            <a:prstGeom prst="rect">
              <a:avLst/>
            </a:prstGeom>
          </p:spPr>
        </p:pic>
        <p:pic>
          <p:nvPicPr>
            <p:cNvPr id="77" name="图片 76"/>
            <p:cNvPicPr>
              <a:picLocks noChangeAspect="1"/>
            </p:cNvPicPr>
            <p:nvPr/>
          </p:nvPicPr>
          <p:blipFill rotWithShape="1">
            <a:blip r:embed="rId2"/>
            <a:srcRect l="971" t="9608" r="58068" b="11113"/>
            <a:stretch>
              <a:fillRect/>
            </a:stretch>
          </p:blipFill>
          <p:spPr>
            <a:xfrm flipH="1">
              <a:off x="7692934" y="1290926"/>
              <a:ext cx="76891" cy="552293"/>
            </a:xfrm>
            <a:prstGeom prst="rect">
              <a:avLst/>
            </a:prstGeom>
          </p:spPr>
        </p:pic>
        <p:sp>
          <p:nvSpPr>
            <p:cNvPr id="78" name="矩形 77"/>
            <p:cNvSpPr/>
            <p:nvPr/>
          </p:nvSpPr>
          <p:spPr>
            <a:xfrm>
              <a:off x="7358380" y="1302930"/>
              <a:ext cx="334553" cy="466825"/>
            </a:xfrm>
            <a:prstGeom prst="rect">
              <a:avLst/>
            </a:prstGeom>
            <a:solidFill>
              <a:srgbClr val="E9E9E9"/>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9" name="椭圆 78"/>
            <p:cNvSpPr/>
            <p:nvPr/>
          </p:nvSpPr>
          <p:spPr>
            <a:xfrm>
              <a:off x="6899108" y="2063291"/>
              <a:ext cx="1219891" cy="1219889"/>
            </a:xfrm>
            <a:prstGeom prst="ellipse">
              <a:avLst/>
            </a:prstGeom>
            <a:blipFill>
              <a:blip r:embed="rId6"/>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80" name="等腰三角形 15"/>
          <p:cNvSpPr>
            <a:spLocks noChangeArrowheads="1"/>
          </p:cNvSpPr>
          <p:nvPr/>
        </p:nvSpPr>
        <p:spPr bwMode="auto">
          <a:xfrm flipV="1">
            <a:off x="3101914"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1" name="等腰三角形 26"/>
          <p:cNvSpPr>
            <a:spLocks noChangeArrowheads="1"/>
          </p:cNvSpPr>
          <p:nvPr/>
        </p:nvSpPr>
        <p:spPr bwMode="auto">
          <a:xfrm flipV="1">
            <a:off x="5059302"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2" name="等腰三角形 32"/>
          <p:cNvSpPr>
            <a:spLocks noChangeArrowheads="1"/>
          </p:cNvSpPr>
          <p:nvPr/>
        </p:nvSpPr>
        <p:spPr bwMode="auto">
          <a:xfrm flipV="1">
            <a:off x="6900802"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3" name="等腰三角形 38"/>
          <p:cNvSpPr>
            <a:spLocks noChangeArrowheads="1"/>
          </p:cNvSpPr>
          <p:nvPr/>
        </p:nvSpPr>
        <p:spPr bwMode="auto">
          <a:xfrm flipV="1">
            <a:off x="8869302" y="4477544"/>
            <a:ext cx="215900" cy="144463"/>
          </a:xfrm>
          <a:prstGeom prst="triangle">
            <a:avLst>
              <a:gd name="adj" fmla="val 50000"/>
            </a:avLst>
          </a:prstGeom>
          <a:solidFill>
            <a:srgbClr val="0070C0"/>
          </a:solidFill>
          <a:ln>
            <a:noFill/>
          </a:ln>
        </p:spPr>
        <p:txBody>
          <a:bodyPr vert="horz" wrap="square" lIns="91440" tIns="45720" rIns="91440" bIns="45720" numCol="1" anchor="ctr" anchorCtr="0" compatLnSpc="1"/>
          <a:lstStyle/>
          <a:p>
            <a:pPr algn="ctr" eaLnBrk="1" hangingPunct="1"/>
            <a:endParaRPr lang="zh-CN" altLang="zh-CN" dirty="0">
              <a:solidFill>
                <a:prstClr val="black"/>
              </a:solidFill>
              <a:latin typeface="微软雅黑" panose="020B0503020204020204" charset="-122"/>
              <a:ea typeface="微软雅黑" panose="020B0503020204020204" charset="-122"/>
              <a:cs typeface="+mn-ea"/>
              <a:sym typeface="+mn-lt"/>
            </a:endParaRPr>
          </a:p>
        </p:txBody>
      </p:sp>
      <p:sp>
        <p:nvSpPr>
          <p:cNvPr id="84" name="矩形 9"/>
          <p:cNvSpPr>
            <a:spLocks noChangeArrowheads="1"/>
          </p:cNvSpPr>
          <p:nvPr/>
        </p:nvSpPr>
        <p:spPr bwMode="auto">
          <a:xfrm>
            <a:off x="2560392"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85" name="矩形 7"/>
          <p:cNvSpPr>
            <a:spLocks noChangeArrowheads="1"/>
          </p:cNvSpPr>
          <p:nvPr/>
        </p:nvSpPr>
        <p:spPr bwMode="auto">
          <a:xfrm>
            <a:off x="3230502"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86" name="TextBox 78"/>
          <p:cNvSpPr txBox="1"/>
          <p:nvPr/>
        </p:nvSpPr>
        <p:spPr>
          <a:xfrm>
            <a:off x="2392302"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sp>
        <p:nvSpPr>
          <p:cNvPr id="87" name="矩形 9"/>
          <p:cNvSpPr>
            <a:spLocks noChangeArrowheads="1"/>
          </p:cNvSpPr>
          <p:nvPr/>
        </p:nvSpPr>
        <p:spPr bwMode="auto">
          <a:xfrm>
            <a:off x="4529100"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88" name="矩形 7"/>
          <p:cNvSpPr>
            <a:spLocks noChangeArrowheads="1"/>
          </p:cNvSpPr>
          <p:nvPr/>
        </p:nvSpPr>
        <p:spPr bwMode="auto">
          <a:xfrm>
            <a:off x="5199210"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89" name="TextBox 81"/>
          <p:cNvSpPr txBox="1"/>
          <p:nvPr/>
        </p:nvSpPr>
        <p:spPr>
          <a:xfrm>
            <a:off x="4361010"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sp>
        <p:nvSpPr>
          <p:cNvPr id="90" name="矩形 9"/>
          <p:cNvSpPr>
            <a:spLocks noChangeArrowheads="1"/>
          </p:cNvSpPr>
          <p:nvPr/>
        </p:nvSpPr>
        <p:spPr bwMode="auto">
          <a:xfrm>
            <a:off x="6446592"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91" name="矩形 7"/>
          <p:cNvSpPr>
            <a:spLocks noChangeArrowheads="1"/>
          </p:cNvSpPr>
          <p:nvPr/>
        </p:nvSpPr>
        <p:spPr bwMode="auto">
          <a:xfrm>
            <a:off x="7116702"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92" name="TextBox 84"/>
          <p:cNvSpPr txBox="1"/>
          <p:nvPr/>
        </p:nvSpPr>
        <p:spPr>
          <a:xfrm>
            <a:off x="6278502"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sp>
        <p:nvSpPr>
          <p:cNvPr id="93" name="矩形 9"/>
          <p:cNvSpPr>
            <a:spLocks noChangeArrowheads="1"/>
          </p:cNvSpPr>
          <p:nvPr/>
        </p:nvSpPr>
        <p:spPr bwMode="auto">
          <a:xfrm>
            <a:off x="8339100" y="4772164"/>
            <a:ext cx="8987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1400" kern="0" dirty="0">
                <a:solidFill>
                  <a:prstClr val="white">
                    <a:lumMod val="95000"/>
                  </a:prstClr>
                </a:solidFill>
                <a:latin typeface="微软雅黑" panose="020B0503020204020204" charset="-122"/>
                <a:ea typeface="微软雅黑" panose="020B0503020204020204" charset="-122"/>
                <a:cs typeface="+mn-ea"/>
                <a:sym typeface="+mn-lt"/>
              </a:rPr>
              <a:t>代用名</a:t>
            </a:r>
          </a:p>
        </p:txBody>
      </p:sp>
      <p:sp>
        <p:nvSpPr>
          <p:cNvPr id="94" name="矩形 7"/>
          <p:cNvSpPr>
            <a:spLocks noChangeArrowheads="1"/>
          </p:cNvSpPr>
          <p:nvPr/>
        </p:nvSpPr>
        <p:spPr bwMode="auto">
          <a:xfrm>
            <a:off x="9009210" y="4858544"/>
            <a:ext cx="5484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spcBef>
                <a:spcPts val="0"/>
              </a:spcBef>
              <a:spcAft>
                <a:spcPts val="0"/>
              </a:spcAft>
              <a:defRPr/>
            </a:pPr>
            <a:r>
              <a:rPr lang="zh-CN" altLang="en-US" sz="700" kern="0" dirty="0">
                <a:solidFill>
                  <a:prstClr val="white">
                    <a:lumMod val="95000"/>
                  </a:prstClr>
                </a:solidFill>
                <a:latin typeface="微软雅黑" panose="020B0503020204020204" charset="-122"/>
                <a:ea typeface="微软雅黑" panose="020B0503020204020204" charset="-122"/>
                <a:cs typeface="+mn-ea"/>
                <a:sym typeface="+mn-lt"/>
              </a:rPr>
              <a:t>职务头衔</a:t>
            </a:r>
          </a:p>
        </p:txBody>
      </p:sp>
      <p:sp>
        <p:nvSpPr>
          <p:cNvPr id="95" name="TextBox 87"/>
          <p:cNvSpPr txBox="1"/>
          <p:nvPr/>
        </p:nvSpPr>
        <p:spPr>
          <a:xfrm>
            <a:off x="8171010" y="5029815"/>
            <a:ext cx="1536492" cy="439929"/>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charset="-122"/>
                <a:ea typeface="微软雅黑" panose="020B0503020204020204" charset="-122"/>
              </a:defRPr>
            </a:lvl1pPr>
          </a:lstStyle>
          <a:p>
            <a:pPr eaLnBrk="1" fontAlgn="auto" hangingPunct="1">
              <a:lnSpc>
                <a:spcPct val="150000"/>
              </a:lnSpc>
              <a:spcBef>
                <a:spcPts val="0"/>
              </a:spcBef>
              <a:spcAft>
                <a:spcPts val="0"/>
              </a:spcAft>
              <a:defRPr/>
            </a:pPr>
            <a:r>
              <a:rPr lang="zh-CN" altLang="en-US" sz="800" kern="0" dirty="0">
                <a:solidFill>
                  <a:prstClr val="white">
                    <a:lumMod val="95000"/>
                  </a:prstClr>
                </a:solidFill>
                <a:latin typeface="微软雅黑" panose="020B0503020204020204" charset="-122"/>
                <a:ea typeface="微软雅黑" panose="020B0503020204020204" charset="-122"/>
                <a:cs typeface="+mn-ea"/>
                <a:sym typeface="+mn-lt"/>
              </a:rPr>
              <a:t>       在这里输入主要的职业经验及任职主要机构等等在这里</a:t>
            </a:r>
          </a:p>
        </p:txBody>
      </p:sp>
      <p:grpSp>
        <p:nvGrpSpPr>
          <p:cNvPr id="96" name="组合 95"/>
          <p:cNvGrpSpPr/>
          <p:nvPr/>
        </p:nvGrpSpPr>
        <p:grpSpPr>
          <a:xfrm>
            <a:off x="1941626" y="1698177"/>
            <a:ext cx="2038241" cy="528472"/>
            <a:chOff x="1769309" y="2262425"/>
            <a:chExt cx="1722616" cy="602283"/>
          </a:xfrm>
        </p:grpSpPr>
        <p:grpSp>
          <p:nvGrpSpPr>
            <p:cNvPr id="97" name="组合 96"/>
            <p:cNvGrpSpPr/>
            <p:nvPr/>
          </p:nvGrpSpPr>
          <p:grpSpPr>
            <a:xfrm>
              <a:off x="1769309" y="2355726"/>
              <a:ext cx="1722616" cy="508982"/>
              <a:chOff x="1769309" y="2355726"/>
              <a:chExt cx="1944216" cy="574458"/>
            </a:xfrm>
          </p:grpSpPr>
          <p:sp>
            <p:nvSpPr>
              <p:cNvPr id="99" name="矩形 9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100" name="直接连接符 9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101" name="直接连接符 10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102" name="直接连接符 10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103" name="直接连接符 10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104" name="直接连接符 10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98" name="矩形 9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Effect transition="in" filter="fade">
                                      <p:cBhvr>
                                        <p:cTn id="27" dur="500"/>
                                        <p:tgtEl>
                                          <p:spTgt spid="59"/>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p:cTn id="31" dur="500" fill="hold"/>
                                        <p:tgtEl>
                                          <p:spTgt spid="66"/>
                                        </p:tgtEl>
                                        <p:attrNameLst>
                                          <p:attrName>ppt_w</p:attrName>
                                        </p:attrNameLst>
                                      </p:cBhvr>
                                      <p:tavLst>
                                        <p:tav tm="0">
                                          <p:val>
                                            <p:fltVal val="0"/>
                                          </p:val>
                                        </p:tav>
                                        <p:tav tm="100000">
                                          <p:val>
                                            <p:strVal val="#ppt_w"/>
                                          </p:val>
                                        </p:tav>
                                      </p:tavLst>
                                    </p:anim>
                                    <p:anim calcmode="lin" valueType="num">
                                      <p:cBhvr>
                                        <p:cTn id="32" dur="500" fill="hold"/>
                                        <p:tgtEl>
                                          <p:spTgt spid="66"/>
                                        </p:tgtEl>
                                        <p:attrNameLst>
                                          <p:attrName>ppt_h</p:attrName>
                                        </p:attrNameLst>
                                      </p:cBhvr>
                                      <p:tavLst>
                                        <p:tav tm="0">
                                          <p:val>
                                            <p:fltVal val="0"/>
                                          </p:val>
                                        </p:tav>
                                        <p:tav tm="100000">
                                          <p:val>
                                            <p:strVal val="#ppt_h"/>
                                          </p:val>
                                        </p:tav>
                                      </p:tavLst>
                                    </p:anim>
                                    <p:animEffect transition="in" filter="fade">
                                      <p:cBhvr>
                                        <p:cTn id="33" dur="500"/>
                                        <p:tgtEl>
                                          <p:spTgt spid="66"/>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up)">
                                      <p:cBhvr>
                                        <p:cTn id="43" dur="500"/>
                                        <p:tgtEl>
                                          <p:spTgt spid="8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up)">
                                      <p:cBhvr>
                                        <p:cTn id="46" dur="500"/>
                                        <p:tgtEl>
                                          <p:spTgt spid="81"/>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up)">
                                      <p:cBhvr>
                                        <p:cTn id="49" dur="500"/>
                                        <p:tgtEl>
                                          <p:spTgt spid="82"/>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up)">
                                      <p:cBhvr>
                                        <p:cTn id="52" dur="500"/>
                                        <p:tgtEl>
                                          <p:spTgt spid="83"/>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randombar(horizontal)">
                                      <p:cBhvr>
                                        <p:cTn id="56" dur="500"/>
                                        <p:tgtEl>
                                          <p:spTgt spid="84"/>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randombar(horizontal)">
                                      <p:cBhvr>
                                        <p:cTn id="59" dur="500"/>
                                        <p:tgtEl>
                                          <p:spTgt spid="8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randombar(horizontal)">
                                      <p:cBhvr>
                                        <p:cTn id="62" dur="500"/>
                                        <p:tgtEl>
                                          <p:spTgt spid="86"/>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randombar(horizontal)">
                                      <p:cBhvr>
                                        <p:cTn id="65" dur="500"/>
                                        <p:tgtEl>
                                          <p:spTgt spid="8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randombar(horizontal)">
                                      <p:cBhvr>
                                        <p:cTn id="68" dur="500"/>
                                        <p:tgtEl>
                                          <p:spTgt spid="8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randombar(horizontal)">
                                      <p:cBhvr>
                                        <p:cTn id="71" dur="500"/>
                                        <p:tgtEl>
                                          <p:spTgt spid="8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randombar(horizontal)">
                                      <p:cBhvr>
                                        <p:cTn id="74" dur="500"/>
                                        <p:tgtEl>
                                          <p:spTgt spid="90"/>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randombar(horizontal)">
                                      <p:cBhvr>
                                        <p:cTn id="77" dur="500"/>
                                        <p:tgtEl>
                                          <p:spTgt spid="91"/>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randombar(horizontal)">
                                      <p:cBhvr>
                                        <p:cTn id="80" dur="500"/>
                                        <p:tgtEl>
                                          <p:spTgt spid="92"/>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randombar(horizontal)">
                                      <p:cBhvr>
                                        <p:cTn id="83" dur="500"/>
                                        <p:tgtEl>
                                          <p:spTgt spid="93"/>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randombar(horizontal)">
                                      <p:cBhvr>
                                        <p:cTn id="86" dur="500"/>
                                        <p:tgtEl>
                                          <p:spTgt spid="94"/>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randombar(horizontal)">
                                      <p:cBhvr>
                                        <p:cTn id="89" dur="500"/>
                                        <p:tgtEl>
                                          <p:spTgt spid="9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wipe(left)">
                                      <p:cBhvr>
                                        <p:cTn id="9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80" grpId="0" animBg="1"/>
      <p:bldP spid="81" grpId="0" animBg="1"/>
      <p:bldP spid="82" grpId="0" animBg="1"/>
      <p:bldP spid="83" grpId="0" animBg="1"/>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379" name="圆角矩形 378"/>
          <p:cNvSpPr/>
          <p:nvPr/>
        </p:nvSpPr>
        <p:spPr>
          <a:xfrm>
            <a:off x="2848995" y="3942497"/>
            <a:ext cx="6590320" cy="189058"/>
          </a:xfrm>
          <a:prstGeom prst="roundRect">
            <a:avLst>
              <a:gd name="adj" fmla="val 50000"/>
            </a:avLst>
          </a:prstGeom>
          <a:solidFill>
            <a:sysClr val="window" lastClr="FFFFFF">
              <a:lumMod val="95000"/>
            </a:sysClr>
          </a:solidFill>
          <a:ln w="28575" cap="flat" cmpd="sng" algn="ctr">
            <a:noFill/>
            <a:prstDash val="solid"/>
          </a:ln>
          <a:effectLst>
            <a:innerShdw blurRad="190500" dist="50800" dir="13500000">
              <a:prstClr val="black">
                <a:alpha val="42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0" name="椭圆 379"/>
          <p:cNvSpPr/>
          <p:nvPr/>
        </p:nvSpPr>
        <p:spPr>
          <a:xfrm>
            <a:off x="3784166" y="3962753"/>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1" name="椭圆 380"/>
          <p:cNvSpPr/>
          <p:nvPr/>
        </p:nvSpPr>
        <p:spPr>
          <a:xfrm>
            <a:off x="6017881" y="3962753"/>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2" name="椭圆 381"/>
          <p:cNvSpPr/>
          <p:nvPr/>
        </p:nvSpPr>
        <p:spPr>
          <a:xfrm>
            <a:off x="8251596" y="3962753"/>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383" name="组合 382"/>
          <p:cNvGrpSpPr/>
          <p:nvPr/>
        </p:nvGrpSpPr>
        <p:grpSpPr>
          <a:xfrm>
            <a:off x="7599980" y="2179867"/>
            <a:ext cx="1451678" cy="1857160"/>
            <a:chOff x="6080669" y="1209196"/>
            <a:chExt cx="1451678" cy="1857160"/>
          </a:xfrm>
        </p:grpSpPr>
        <p:sp>
          <p:nvSpPr>
            <p:cNvPr id="384" name="椭圆 14"/>
            <p:cNvSpPr/>
            <p:nvPr/>
          </p:nvSpPr>
          <p:spPr bwMode="auto">
            <a:xfrm>
              <a:off x="6080669"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5" name="椭圆 14"/>
            <p:cNvSpPr/>
            <p:nvPr/>
          </p:nvSpPr>
          <p:spPr bwMode="auto">
            <a:xfrm>
              <a:off x="6141686" y="1265580"/>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386" name="组合 385"/>
          <p:cNvGrpSpPr/>
          <p:nvPr/>
        </p:nvGrpSpPr>
        <p:grpSpPr>
          <a:xfrm>
            <a:off x="5366265" y="2179867"/>
            <a:ext cx="1451678" cy="1857160"/>
            <a:chOff x="3846954" y="1209196"/>
            <a:chExt cx="1451678" cy="1857160"/>
          </a:xfrm>
        </p:grpSpPr>
        <p:sp>
          <p:nvSpPr>
            <p:cNvPr id="387" name="椭圆 14"/>
            <p:cNvSpPr/>
            <p:nvPr/>
          </p:nvSpPr>
          <p:spPr bwMode="auto">
            <a:xfrm>
              <a:off x="3846954"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88" name="椭圆 14"/>
            <p:cNvSpPr/>
            <p:nvPr/>
          </p:nvSpPr>
          <p:spPr bwMode="auto">
            <a:xfrm>
              <a:off x="3899005" y="1257483"/>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bg1">
                <a:lumMod val="65000"/>
              </a:schemeClr>
            </a:solidFill>
            <a:ln w="14288" cap="flat">
              <a:noFill/>
              <a:prstDash val="solid"/>
              <a:miter lim="800000"/>
            </a:ln>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grpSp>
        <p:nvGrpSpPr>
          <p:cNvPr id="389" name="组合 388"/>
          <p:cNvGrpSpPr/>
          <p:nvPr/>
        </p:nvGrpSpPr>
        <p:grpSpPr>
          <a:xfrm>
            <a:off x="3132551" y="2179867"/>
            <a:ext cx="1451678" cy="1857160"/>
            <a:chOff x="1613240" y="1209196"/>
            <a:chExt cx="1451678" cy="1857160"/>
          </a:xfrm>
        </p:grpSpPr>
        <p:sp>
          <p:nvSpPr>
            <p:cNvPr id="390" name="椭圆 14"/>
            <p:cNvSpPr/>
            <p:nvPr/>
          </p:nvSpPr>
          <p:spPr bwMode="auto">
            <a:xfrm>
              <a:off x="1613240"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391" name="椭圆 14"/>
            <p:cNvSpPr/>
            <p:nvPr/>
          </p:nvSpPr>
          <p:spPr bwMode="auto">
            <a:xfrm>
              <a:off x="1665290" y="1249344"/>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392" name="文本框 391"/>
          <p:cNvSpPr txBox="1"/>
          <p:nvPr/>
        </p:nvSpPr>
        <p:spPr>
          <a:xfrm>
            <a:off x="3288024" y="2453183"/>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eaLnBrk="1" hangingPunct="1"/>
            <a:r>
              <a:rPr lang="zh-CN" altLang="en-US" sz="2800" dirty="0">
                <a:solidFill>
                  <a:srgbClr val="7F7F7F">
                    <a:lumMod val="75000"/>
                  </a:srgbClr>
                </a:solidFill>
                <a:latin typeface="微软雅黑" panose="020B0503020204020204" charset="-122"/>
                <a:ea typeface="微软雅黑" panose="020B0503020204020204" charset="-122"/>
                <a:cs typeface="+mn-ea"/>
                <a:sym typeface="+mn-lt"/>
              </a:rPr>
              <a:t>发展趋势</a:t>
            </a:r>
          </a:p>
        </p:txBody>
      </p:sp>
      <p:sp>
        <p:nvSpPr>
          <p:cNvPr id="393" name="TextBox 10"/>
          <p:cNvSpPr>
            <a:spLocks noChangeArrowheads="1"/>
          </p:cNvSpPr>
          <p:nvPr/>
        </p:nvSpPr>
        <p:spPr bwMode="auto">
          <a:xfrm>
            <a:off x="2951847" y="4210893"/>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详写内容</a:t>
            </a:r>
            <a:r>
              <a:rPr lang="en-US" altLang="zh-CN" sz="1100" kern="0" dirty="0">
                <a:solidFill>
                  <a:prstClr val="white"/>
                </a:solidFill>
                <a:latin typeface="微软雅黑" panose="020B0503020204020204" charset="-122"/>
                <a:ea typeface="微软雅黑" panose="020B0503020204020204" charset="-122"/>
                <a:cs typeface="+mn-ea"/>
                <a:sym typeface="+mn-lt"/>
              </a:rPr>
              <a:t>……</a:t>
            </a:r>
          </a:p>
          <a:p>
            <a:pPr algn="ctr" eaLnBrk="1" fontAlgn="auto" hangingPunct="1">
              <a:spcBef>
                <a:spcPts val="0"/>
              </a:spcBef>
              <a:spcAft>
                <a:spcPts val="0"/>
              </a:spcAft>
              <a:defRPr/>
            </a:pPr>
            <a:endParaRPr lang="en-US" altLang="zh-CN" sz="1100" kern="0" dirty="0">
              <a:solidFill>
                <a:prstClr val="white"/>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点击输入本栏的具体文字，简明扼要的说明分项内容，此为概念图解，请根据您的具体内容酌情修改</a:t>
            </a:r>
            <a:endParaRPr lang="en-US" altLang="zh-CN" sz="1100" kern="0" dirty="0">
              <a:solidFill>
                <a:prstClr val="white"/>
              </a:solidFill>
              <a:latin typeface="微软雅黑" panose="020B0503020204020204" charset="-122"/>
              <a:ea typeface="微软雅黑" panose="020B0503020204020204" charset="-122"/>
              <a:cs typeface="+mn-ea"/>
              <a:sym typeface="+mn-lt"/>
            </a:endParaRPr>
          </a:p>
        </p:txBody>
      </p:sp>
      <p:sp>
        <p:nvSpPr>
          <p:cNvPr id="394" name="文本框 33"/>
          <p:cNvSpPr txBox="1"/>
          <p:nvPr/>
        </p:nvSpPr>
        <p:spPr>
          <a:xfrm>
            <a:off x="5537059" y="2475668"/>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eaLnBrk="1" hangingPunct="1"/>
            <a:r>
              <a:rPr lang="zh-CN" altLang="en-US" sz="2800" dirty="0">
                <a:solidFill>
                  <a:prstClr val="white"/>
                </a:solidFill>
                <a:latin typeface="微软雅黑" panose="020B0503020204020204" charset="-122"/>
                <a:ea typeface="微软雅黑" panose="020B0503020204020204" charset="-122"/>
                <a:cs typeface="+mn-ea"/>
                <a:sym typeface="+mn-lt"/>
              </a:rPr>
              <a:t>消费习惯</a:t>
            </a:r>
          </a:p>
        </p:txBody>
      </p:sp>
      <p:sp>
        <p:nvSpPr>
          <p:cNvPr id="395" name="文本框 33"/>
          <p:cNvSpPr txBox="1"/>
          <p:nvPr/>
        </p:nvSpPr>
        <p:spPr>
          <a:xfrm>
            <a:off x="7779740" y="2453183"/>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algn="ctr" eaLnBrk="1" hangingPunct="1"/>
            <a:r>
              <a:rPr lang="zh-CN" altLang="en-US" sz="2800" dirty="0">
                <a:solidFill>
                  <a:srgbClr val="7F7F7F">
                    <a:lumMod val="75000"/>
                  </a:srgbClr>
                </a:solidFill>
                <a:latin typeface="微软雅黑" panose="020B0503020204020204" charset="-122"/>
                <a:ea typeface="微软雅黑" panose="020B0503020204020204" charset="-122"/>
                <a:cs typeface="+mn-ea"/>
                <a:sym typeface="+mn-lt"/>
              </a:rPr>
              <a:t>政策扶持</a:t>
            </a:r>
          </a:p>
        </p:txBody>
      </p:sp>
      <p:sp>
        <p:nvSpPr>
          <p:cNvPr id="396" name="TextBox 10"/>
          <p:cNvSpPr>
            <a:spLocks noChangeArrowheads="1"/>
          </p:cNvSpPr>
          <p:nvPr/>
        </p:nvSpPr>
        <p:spPr bwMode="auto">
          <a:xfrm>
            <a:off x="5161648" y="4205783"/>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详写内容</a:t>
            </a:r>
            <a:r>
              <a:rPr lang="en-US" altLang="zh-CN" sz="1100" kern="0" dirty="0">
                <a:solidFill>
                  <a:prstClr val="white"/>
                </a:solidFill>
                <a:latin typeface="微软雅黑" panose="020B0503020204020204" charset="-122"/>
                <a:ea typeface="微软雅黑" panose="020B0503020204020204" charset="-122"/>
                <a:cs typeface="+mn-ea"/>
                <a:sym typeface="+mn-lt"/>
              </a:rPr>
              <a:t>……</a:t>
            </a:r>
          </a:p>
          <a:p>
            <a:pPr algn="ctr" eaLnBrk="1" fontAlgn="auto" hangingPunct="1">
              <a:spcBef>
                <a:spcPts val="0"/>
              </a:spcBef>
              <a:spcAft>
                <a:spcPts val="0"/>
              </a:spcAft>
              <a:defRPr/>
            </a:pPr>
            <a:endParaRPr lang="en-US" altLang="zh-CN" sz="1100" kern="0" dirty="0">
              <a:solidFill>
                <a:prstClr val="white"/>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点击输入本栏的具体文字，简明扼要的说明分项内容，此为概念图解，请根据您的具体内容酌情修改</a:t>
            </a:r>
            <a:endParaRPr lang="en-US" altLang="zh-CN" sz="1100" kern="0" dirty="0">
              <a:solidFill>
                <a:prstClr val="white"/>
              </a:solidFill>
              <a:latin typeface="微软雅黑" panose="020B0503020204020204" charset="-122"/>
              <a:ea typeface="微软雅黑" panose="020B0503020204020204" charset="-122"/>
              <a:cs typeface="+mn-ea"/>
              <a:sym typeface="+mn-lt"/>
            </a:endParaRPr>
          </a:p>
        </p:txBody>
      </p:sp>
      <p:sp>
        <p:nvSpPr>
          <p:cNvPr id="397" name="TextBox 10"/>
          <p:cNvSpPr>
            <a:spLocks noChangeArrowheads="1"/>
          </p:cNvSpPr>
          <p:nvPr/>
        </p:nvSpPr>
        <p:spPr bwMode="auto">
          <a:xfrm>
            <a:off x="7463705" y="4187661"/>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详写内容</a:t>
            </a:r>
            <a:r>
              <a:rPr lang="en-US" altLang="zh-CN" sz="1100" kern="0" dirty="0">
                <a:solidFill>
                  <a:prstClr val="white"/>
                </a:solidFill>
                <a:latin typeface="微软雅黑" panose="020B0503020204020204" charset="-122"/>
                <a:ea typeface="微软雅黑" panose="020B0503020204020204" charset="-122"/>
                <a:cs typeface="+mn-ea"/>
                <a:sym typeface="+mn-lt"/>
              </a:rPr>
              <a:t>……</a:t>
            </a:r>
          </a:p>
          <a:p>
            <a:pPr algn="ctr" eaLnBrk="1" fontAlgn="auto" hangingPunct="1">
              <a:spcBef>
                <a:spcPts val="0"/>
              </a:spcBef>
              <a:spcAft>
                <a:spcPts val="0"/>
              </a:spcAft>
              <a:defRPr/>
            </a:pPr>
            <a:endParaRPr lang="en-US" altLang="zh-CN" sz="1100" kern="0" dirty="0">
              <a:solidFill>
                <a:prstClr val="white"/>
              </a:solidFill>
              <a:latin typeface="微软雅黑" panose="020B0503020204020204" charset="-122"/>
              <a:ea typeface="微软雅黑" panose="020B0503020204020204" charset="-122"/>
              <a:cs typeface="+mn-ea"/>
              <a:sym typeface="+mn-lt"/>
            </a:endParaRPr>
          </a:p>
          <a:p>
            <a:pPr algn="ctr" eaLnBrk="1" fontAlgn="auto" hangingPunct="1">
              <a:spcBef>
                <a:spcPts val="0"/>
              </a:spcBef>
              <a:spcAft>
                <a:spcPts val="0"/>
              </a:spcAft>
              <a:defRPr/>
            </a:pPr>
            <a:r>
              <a:rPr lang="zh-CN" altLang="en-US" sz="1100" kern="0" dirty="0">
                <a:solidFill>
                  <a:prstClr val="white"/>
                </a:solidFill>
                <a:latin typeface="微软雅黑" panose="020B0503020204020204" charset="-122"/>
                <a:ea typeface="微软雅黑" panose="020B0503020204020204" charset="-122"/>
                <a:cs typeface="+mn-ea"/>
                <a:sym typeface="+mn-lt"/>
              </a:rPr>
              <a:t>点击输入本栏的具体文字，简明扼要的说明分项内容，此为概念图解，请根据您的具体内容酌情修改</a:t>
            </a:r>
            <a:endParaRPr lang="en-US" altLang="zh-CN" sz="1100" kern="0" dirty="0">
              <a:solidFill>
                <a:prstClr val="white"/>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par>
                                <p:cTn id="16" presetID="22" presetClass="entr" presetSubtype="8" fill="hold" grpId="0" nodeType="withEffect">
                                  <p:stCondLst>
                                    <p:cond delay="400"/>
                                  </p:stCondLst>
                                  <p:childTnLst>
                                    <p:set>
                                      <p:cBhvr>
                                        <p:cTn id="17" dur="1" fill="hold">
                                          <p:stCondLst>
                                            <p:cond delay="0"/>
                                          </p:stCondLst>
                                        </p:cTn>
                                        <p:tgtEl>
                                          <p:spTgt spid="379"/>
                                        </p:tgtEl>
                                        <p:attrNameLst>
                                          <p:attrName>style.visibility</p:attrName>
                                        </p:attrNameLst>
                                      </p:cBhvr>
                                      <p:to>
                                        <p:strVal val="visible"/>
                                      </p:to>
                                    </p:set>
                                    <p:animEffect transition="in" filter="wipe(left)">
                                      <p:cBhvr>
                                        <p:cTn id="18" dur="800"/>
                                        <p:tgtEl>
                                          <p:spTgt spid="37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80"/>
                                        </p:tgtEl>
                                        <p:attrNameLst>
                                          <p:attrName>style.visibility</p:attrName>
                                        </p:attrNameLst>
                                      </p:cBhvr>
                                      <p:to>
                                        <p:strVal val="visible"/>
                                      </p:to>
                                    </p:set>
                                    <p:anim calcmode="lin" valueType="num">
                                      <p:cBhvr>
                                        <p:cTn id="22" dur="500" fill="hold"/>
                                        <p:tgtEl>
                                          <p:spTgt spid="380"/>
                                        </p:tgtEl>
                                        <p:attrNameLst>
                                          <p:attrName>ppt_w</p:attrName>
                                        </p:attrNameLst>
                                      </p:cBhvr>
                                      <p:tavLst>
                                        <p:tav tm="0">
                                          <p:val>
                                            <p:fltVal val="0"/>
                                          </p:val>
                                        </p:tav>
                                        <p:tav tm="100000">
                                          <p:val>
                                            <p:strVal val="#ppt_w"/>
                                          </p:val>
                                        </p:tav>
                                      </p:tavLst>
                                    </p:anim>
                                    <p:anim calcmode="lin" valueType="num">
                                      <p:cBhvr>
                                        <p:cTn id="23" dur="500" fill="hold"/>
                                        <p:tgtEl>
                                          <p:spTgt spid="380"/>
                                        </p:tgtEl>
                                        <p:attrNameLst>
                                          <p:attrName>ppt_h</p:attrName>
                                        </p:attrNameLst>
                                      </p:cBhvr>
                                      <p:tavLst>
                                        <p:tav tm="0">
                                          <p:val>
                                            <p:fltVal val="0"/>
                                          </p:val>
                                        </p:tav>
                                        <p:tav tm="100000">
                                          <p:val>
                                            <p:strVal val="#ppt_h"/>
                                          </p:val>
                                        </p:tav>
                                      </p:tavLst>
                                    </p:anim>
                                    <p:animEffect transition="in" filter="fade">
                                      <p:cBhvr>
                                        <p:cTn id="24" dur="500"/>
                                        <p:tgtEl>
                                          <p:spTgt spid="380"/>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381"/>
                                        </p:tgtEl>
                                        <p:attrNameLst>
                                          <p:attrName>style.visibility</p:attrName>
                                        </p:attrNameLst>
                                      </p:cBhvr>
                                      <p:to>
                                        <p:strVal val="visible"/>
                                      </p:to>
                                    </p:set>
                                    <p:anim calcmode="lin" valueType="num">
                                      <p:cBhvr>
                                        <p:cTn id="28" dur="500" fill="hold"/>
                                        <p:tgtEl>
                                          <p:spTgt spid="381"/>
                                        </p:tgtEl>
                                        <p:attrNameLst>
                                          <p:attrName>ppt_w</p:attrName>
                                        </p:attrNameLst>
                                      </p:cBhvr>
                                      <p:tavLst>
                                        <p:tav tm="0">
                                          <p:val>
                                            <p:fltVal val="0"/>
                                          </p:val>
                                        </p:tav>
                                        <p:tav tm="100000">
                                          <p:val>
                                            <p:strVal val="#ppt_w"/>
                                          </p:val>
                                        </p:tav>
                                      </p:tavLst>
                                    </p:anim>
                                    <p:anim calcmode="lin" valueType="num">
                                      <p:cBhvr>
                                        <p:cTn id="29" dur="500" fill="hold"/>
                                        <p:tgtEl>
                                          <p:spTgt spid="381"/>
                                        </p:tgtEl>
                                        <p:attrNameLst>
                                          <p:attrName>ppt_h</p:attrName>
                                        </p:attrNameLst>
                                      </p:cBhvr>
                                      <p:tavLst>
                                        <p:tav tm="0">
                                          <p:val>
                                            <p:fltVal val="0"/>
                                          </p:val>
                                        </p:tav>
                                        <p:tav tm="100000">
                                          <p:val>
                                            <p:strVal val="#ppt_h"/>
                                          </p:val>
                                        </p:tav>
                                      </p:tavLst>
                                    </p:anim>
                                    <p:animEffect transition="in" filter="fade">
                                      <p:cBhvr>
                                        <p:cTn id="30" dur="500"/>
                                        <p:tgtEl>
                                          <p:spTgt spid="381"/>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382"/>
                                        </p:tgtEl>
                                        <p:attrNameLst>
                                          <p:attrName>style.visibility</p:attrName>
                                        </p:attrNameLst>
                                      </p:cBhvr>
                                      <p:to>
                                        <p:strVal val="visible"/>
                                      </p:to>
                                    </p:set>
                                    <p:anim calcmode="lin" valueType="num">
                                      <p:cBhvr>
                                        <p:cTn id="34" dur="500" fill="hold"/>
                                        <p:tgtEl>
                                          <p:spTgt spid="382"/>
                                        </p:tgtEl>
                                        <p:attrNameLst>
                                          <p:attrName>ppt_w</p:attrName>
                                        </p:attrNameLst>
                                      </p:cBhvr>
                                      <p:tavLst>
                                        <p:tav tm="0">
                                          <p:val>
                                            <p:fltVal val="0"/>
                                          </p:val>
                                        </p:tav>
                                        <p:tav tm="100000">
                                          <p:val>
                                            <p:strVal val="#ppt_w"/>
                                          </p:val>
                                        </p:tav>
                                      </p:tavLst>
                                    </p:anim>
                                    <p:anim calcmode="lin" valueType="num">
                                      <p:cBhvr>
                                        <p:cTn id="35" dur="500" fill="hold"/>
                                        <p:tgtEl>
                                          <p:spTgt spid="382"/>
                                        </p:tgtEl>
                                        <p:attrNameLst>
                                          <p:attrName>ppt_h</p:attrName>
                                        </p:attrNameLst>
                                      </p:cBhvr>
                                      <p:tavLst>
                                        <p:tav tm="0">
                                          <p:val>
                                            <p:fltVal val="0"/>
                                          </p:val>
                                        </p:tav>
                                        <p:tav tm="100000">
                                          <p:val>
                                            <p:strVal val="#ppt_h"/>
                                          </p:val>
                                        </p:tav>
                                      </p:tavLst>
                                    </p:anim>
                                    <p:animEffect transition="in" filter="fade">
                                      <p:cBhvr>
                                        <p:cTn id="36" dur="500"/>
                                        <p:tgtEl>
                                          <p:spTgt spid="382"/>
                                        </p:tgtEl>
                                      </p:cBhvr>
                                    </p:animEffect>
                                  </p:childTnLst>
                                </p:cTn>
                              </p:par>
                              <p:par>
                                <p:cTn id="37" presetID="53" presetClass="entr" presetSubtype="16" fill="hold" nodeType="withEffect">
                                  <p:stCondLst>
                                    <p:cond delay="0"/>
                                  </p:stCondLst>
                                  <p:childTnLst>
                                    <p:set>
                                      <p:cBhvr>
                                        <p:cTn id="38" dur="1" fill="hold">
                                          <p:stCondLst>
                                            <p:cond delay="0"/>
                                          </p:stCondLst>
                                        </p:cTn>
                                        <p:tgtEl>
                                          <p:spTgt spid="389"/>
                                        </p:tgtEl>
                                        <p:attrNameLst>
                                          <p:attrName>style.visibility</p:attrName>
                                        </p:attrNameLst>
                                      </p:cBhvr>
                                      <p:to>
                                        <p:strVal val="visible"/>
                                      </p:to>
                                    </p:set>
                                    <p:anim calcmode="lin" valueType="num">
                                      <p:cBhvr>
                                        <p:cTn id="39" dur="500" fill="hold"/>
                                        <p:tgtEl>
                                          <p:spTgt spid="389"/>
                                        </p:tgtEl>
                                        <p:attrNameLst>
                                          <p:attrName>ppt_w</p:attrName>
                                        </p:attrNameLst>
                                      </p:cBhvr>
                                      <p:tavLst>
                                        <p:tav tm="0">
                                          <p:val>
                                            <p:fltVal val="0"/>
                                          </p:val>
                                        </p:tav>
                                        <p:tav tm="100000">
                                          <p:val>
                                            <p:strVal val="#ppt_w"/>
                                          </p:val>
                                        </p:tav>
                                      </p:tavLst>
                                    </p:anim>
                                    <p:anim calcmode="lin" valueType="num">
                                      <p:cBhvr>
                                        <p:cTn id="40" dur="500" fill="hold"/>
                                        <p:tgtEl>
                                          <p:spTgt spid="389"/>
                                        </p:tgtEl>
                                        <p:attrNameLst>
                                          <p:attrName>ppt_h</p:attrName>
                                        </p:attrNameLst>
                                      </p:cBhvr>
                                      <p:tavLst>
                                        <p:tav tm="0">
                                          <p:val>
                                            <p:fltVal val="0"/>
                                          </p:val>
                                        </p:tav>
                                        <p:tav tm="100000">
                                          <p:val>
                                            <p:strVal val="#ppt_h"/>
                                          </p:val>
                                        </p:tav>
                                      </p:tavLst>
                                    </p:anim>
                                    <p:animEffect transition="in" filter="fade">
                                      <p:cBhvr>
                                        <p:cTn id="41" dur="500"/>
                                        <p:tgtEl>
                                          <p:spTgt spid="389"/>
                                        </p:tgtEl>
                                      </p:cBhvr>
                                    </p:animEffect>
                                  </p:childTnLst>
                                </p:cTn>
                              </p:par>
                              <p:par>
                                <p:cTn id="42" presetID="53" presetClass="entr" presetSubtype="16" fill="hold" nodeType="withEffect">
                                  <p:stCondLst>
                                    <p:cond delay="0"/>
                                  </p:stCondLst>
                                  <p:childTnLst>
                                    <p:set>
                                      <p:cBhvr>
                                        <p:cTn id="43" dur="1" fill="hold">
                                          <p:stCondLst>
                                            <p:cond delay="0"/>
                                          </p:stCondLst>
                                        </p:cTn>
                                        <p:tgtEl>
                                          <p:spTgt spid="386"/>
                                        </p:tgtEl>
                                        <p:attrNameLst>
                                          <p:attrName>style.visibility</p:attrName>
                                        </p:attrNameLst>
                                      </p:cBhvr>
                                      <p:to>
                                        <p:strVal val="visible"/>
                                      </p:to>
                                    </p:set>
                                    <p:anim calcmode="lin" valueType="num">
                                      <p:cBhvr>
                                        <p:cTn id="44" dur="500" fill="hold"/>
                                        <p:tgtEl>
                                          <p:spTgt spid="386"/>
                                        </p:tgtEl>
                                        <p:attrNameLst>
                                          <p:attrName>ppt_w</p:attrName>
                                        </p:attrNameLst>
                                      </p:cBhvr>
                                      <p:tavLst>
                                        <p:tav tm="0">
                                          <p:val>
                                            <p:fltVal val="0"/>
                                          </p:val>
                                        </p:tav>
                                        <p:tav tm="100000">
                                          <p:val>
                                            <p:strVal val="#ppt_w"/>
                                          </p:val>
                                        </p:tav>
                                      </p:tavLst>
                                    </p:anim>
                                    <p:anim calcmode="lin" valueType="num">
                                      <p:cBhvr>
                                        <p:cTn id="45" dur="500" fill="hold"/>
                                        <p:tgtEl>
                                          <p:spTgt spid="386"/>
                                        </p:tgtEl>
                                        <p:attrNameLst>
                                          <p:attrName>ppt_h</p:attrName>
                                        </p:attrNameLst>
                                      </p:cBhvr>
                                      <p:tavLst>
                                        <p:tav tm="0">
                                          <p:val>
                                            <p:fltVal val="0"/>
                                          </p:val>
                                        </p:tav>
                                        <p:tav tm="100000">
                                          <p:val>
                                            <p:strVal val="#ppt_h"/>
                                          </p:val>
                                        </p:tav>
                                      </p:tavLst>
                                    </p:anim>
                                    <p:animEffect transition="in" filter="fade">
                                      <p:cBhvr>
                                        <p:cTn id="46" dur="500"/>
                                        <p:tgtEl>
                                          <p:spTgt spid="386"/>
                                        </p:tgtEl>
                                      </p:cBhvr>
                                    </p:animEffect>
                                  </p:childTnLst>
                                </p:cTn>
                              </p:par>
                              <p:par>
                                <p:cTn id="47" presetID="53" presetClass="entr" presetSubtype="16" fill="hold" nodeType="withEffect">
                                  <p:stCondLst>
                                    <p:cond delay="0"/>
                                  </p:stCondLst>
                                  <p:childTnLst>
                                    <p:set>
                                      <p:cBhvr>
                                        <p:cTn id="48" dur="1" fill="hold">
                                          <p:stCondLst>
                                            <p:cond delay="0"/>
                                          </p:stCondLst>
                                        </p:cTn>
                                        <p:tgtEl>
                                          <p:spTgt spid="383"/>
                                        </p:tgtEl>
                                        <p:attrNameLst>
                                          <p:attrName>style.visibility</p:attrName>
                                        </p:attrNameLst>
                                      </p:cBhvr>
                                      <p:to>
                                        <p:strVal val="visible"/>
                                      </p:to>
                                    </p:set>
                                    <p:anim calcmode="lin" valueType="num">
                                      <p:cBhvr>
                                        <p:cTn id="49" dur="500" fill="hold"/>
                                        <p:tgtEl>
                                          <p:spTgt spid="383"/>
                                        </p:tgtEl>
                                        <p:attrNameLst>
                                          <p:attrName>ppt_w</p:attrName>
                                        </p:attrNameLst>
                                      </p:cBhvr>
                                      <p:tavLst>
                                        <p:tav tm="0">
                                          <p:val>
                                            <p:fltVal val="0"/>
                                          </p:val>
                                        </p:tav>
                                        <p:tav tm="100000">
                                          <p:val>
                                            <p:strVal val="#ppt_w"/>
                                          </p:val>
                                        </p:tav>
                                      </p:tavLst>
                                    </p:anim>
                                    <p:anim calcmode="lin" valueType="num">
                                      <p:cBhvr>
                                        <p:cTn id="50" dur="500" fill="hold"/>
                                        <p:tgtEl>
                                          <p:spTgt spid="383"/>
                                        </p:tgtEl>
                                        <p:attrNameLst>
                                          <p:attrName>ppt_h</p:attrName>
                                        </p:attrNameLst>
                                      </p:cBhvr>
                                      <p:tavLst>
                                        <p:tav tm="0">
                                          <p:val>
                                            <p:fltVal val="0"/>
                                          </p:val>
                                        </p:tav>
                                        <p:tav tm="100000">
                                          <p:val>
                                            <p:strVal val="#ppt_h"/>
                                          </p:val>
                                        </p:tav>
                                      </p:tavLst>
                                    </p:anim>
                                    <p:animEffect transition="in" filter="fade">
                                      <p:cBhvr>
                                        <p:cTn id="51" dur="500"/>
                                        <p:tgtEl>
                                          <p:spTgt spid="383"/>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392"/>
                                        </p:tgtEl>
                                        <p:attrNameLst>
                                          <p:attrName>style.visibility</p:attrName>
                                        </p:attrNameLst>
                                      </p:cBhvr>
                                      <p:to>
                                        <p:strVal val="visible"/>
                                      </p:to>
                                    </p:set>
                                    <p:animEffect transition="in" filter="fade">
                                      <p:cBhvr>
                                        <p:cTn id="54" dur="500"/>
                                        <p:tgtEl>
                                          <p:spTgt spid="392"/>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94"/>
                                        </p:tgtEl>
                                        <p:attrNameLst>
                                          <p:attrName>style.visibility</p:attrName>
                                        </p:attrNameLst>
                                      </p:cBhvr>
                                      <p:to>
                                        <p:strVal val="visible"/>
                                      </p:to>
                                    </p:set>
                                    <p:animEffect transition="in" filter="fade">
                                      <p:cBhvr>
                                        <p:cTn id="57" dur="500"/>
                                        <p:tgtEl>
                                          <p:spTgt spid="394"/>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395"/>
                                        </p:tgtEl>
                                        <p:attrNameLst>
                                          <p:attrName>style.visibility</p:attrName>
                                        </p:attrNameLst>
                                      </p:cBhvr>
                                      <p:to>
                                        <p:strVal val="visible"/>
                                      </p:to>
                                    </p:set>
                                    <p:animEffect transition="in" filter="fade">
                                      <p:cBhvr>
                                        <p:cTn id="60" dur="500"/>
                                        <p:tgtEl>
                                          <p:spTgt spid="39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393"/>
                                        </p:tgtEl>
                                        <p:attrNameLst>
                                          <p:attrName>style.visibility</p:attrName>
                                        </p:attrNameLst>
                                      </p:cBhvr>
                                      <p:to>
                                        <p:strVal val="visible"/>
                                      </p:to>
                                    </p:set>
                                    <p:animEffect transition="in" filter="wipe(up)">
                                      <p:cBhvr>
                                        <p:cTn id="64" dur="500"/>
                                        <p:tgtEl>
                                          <p:spTgt spid="393"/>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396"/>
                                        </p:tgtEl>
                                        <p:attrNameLst>
                                          <p:attrName>style.visibility</p:attrName>
                                        </p:attrNameLst>
                                      </p:cBhvr>
                                      <p:to>
                                        <p:strVal val="visible"/>
                                      </p:to>
                                    </p:set>
                                    <p:animEffect transition="in" filter="wipe(up)">
                                      <p:cBhvr>
                                        <p:cTn id="68" dur="500"/>
                                        <p:tgtEl>
                                          <p:spTgt spid="396"/>
                                        </p:tgtEl>
                                      </p:cBhvr>
                                    </p:animEffect>
                                  </p:childTnLst>
                                </p:cTn>
                              </p:par>
                            </p:childTnLst>
                          </p:cTn>
                        </p:par>
                        <p:par>
                          <p:cTn id="69" fill="hold">
                            <p:stCondLst>
                              <p:cond delay="4000"/>
                            </p:stCondLst>
                            <p:childTnLst>
                              <p:par>
                                <p:cTn id="70" presetID="22" presetClass="entr" presetSubtype="1" fill="hold" grpId="0" nodeType="afterEffect">
                                  <p:stCondLst>
                                    <p:cond delay="0"/>
                                  </p:stCondLst>
                                  <p:childTnLst>
                                    <p:set>
                                      <p:cBhvr>
                                        <p:cTn id="71" dur="1" fill="hold">
                                          <p:stCondLst>
                                            <p:cond delay="0"/>
                                          </p:stCondLst>
                                        </p:cTn>
                                        <p:tgtEl>
                                          <p:spTgt spid="397"/>
                                        </p:tgtEl>
                                        <p:attrNameLst>
                                          <p:attrName>style.visibility</p:attrName>
                                        </p:attrNameLst>
                                      </p:cBhvr>
                                      <p:to>
                                        <p:strVal val="visible"/>
                                      </p:to>
                                    </p:set>
                                    <p:animEffect transition="in" filter="wipe(up)">
                                      <p:cBhvr>
                                        <p:cTn id="72"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79" grpId="0" animBg="1"/>
      <p:bldP spid="380" grpId="0" animBg="1"/>
      <p:bldP spid="381" grpId="0" animBg="1"/>
      <p:bldP spid="382" grpId="0" animBg="1"/>
      <p:bldP spid="392" grpId="0"/>
      <p:bldP spid="393" grpId="0"/>
      <p:bldP spid="394" grpId="0"/>
      <p:bldP spid="395" grpId="0"/>
      <p:bldP spid="396" grpId="0"/>
      <p:bldP spid="3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42" name="Freeform 6"/>
          <p:cNvSpPr/>
          <p:nvPr/>
        </p:nvSpPr>
        <p:spPr bwMode="auto">
          <a:xfrm>
            <a:off x="1252025" y="3236257"/>
            <a:ext cx="9145588" cy="2654419"/>
          </a:xfrm>
          <a:custGeom>
            <a:avLst/>
            <a:gdLst>
              <a:gd name="T0" fmla="*/ 3078 w 4268"/>
              <a:gd name="T1" fmla="*/ 3 h 1326"/>
              <a:gd name="T2" fmla="*/ 3355 w 4268"/>
              <a:gd name="T3" fmla="*/ 18 h 1326"/>
              <a:gd name="T4" fmla="*/ 3647 w 4268"/>
              <a:gd name="T5" fmla="*/ 50 h 1326"/>
              <a:gd name="T6" fmla="*/ 3951 w 4268"/>
              <a:gd name="T7" fmla="*/ 100 h 1326"/>
              <a:gd name="T8" fmla="*/ 4268 w 4268"/>
              <a:gd name="T9" fmla="*/ 168 h 1326"/>
              <a:gd name="T10" fmla="*/ 4106 w 4268"/>
              <a:gd name="T11" fmla="*/ 140 h 1326"/>
              <a:gd name="T12" fmla="*/ 3795 w 4268"/>
              <a:gd name="T13" fmla="*/ 80 h 1326"/>
              <a:gd name="T14" fmla="*/ 3499 w 4268"/>
              <a:gd name="T15" fmla="*/ 40 h 1326"/>
              <a:gd name="T16" fmla="*/ 3215 w 4268"/>
              <a:gd name="T17" fmla="*/ 16 h 1326"/>
              <a:gd name="T18" fmla="*/ 2943 w 4268"/>
              <a:gd name="T19" fmla="*/ 9 h 1326"/>
              <a:gd name="T20" fmla="*/ 2636 w 4268"/>
              <a:gd name="T21" fmla="*/ 18 h 1326"/>
              <a:gd name="T22" fmla="*/ 2348 w 4268"/>
              <a:gd name="T23" fmla="*/ 48 h 1326"/>
              <a:gd name="T24" fmla="*/ 2077 w 4268"/>
              <a:gd name="T25" fmla="*/ 93 h 1326"/>
              <a:gd name="T26" fmla="*/ 1825 w 4268"/>
              <a:gd name="T27" fmla="*/ 153 h 1326"/>
              <a:gd name="T28" fmla="*/ 1589 w 4268"/>
              <a:gd name="T29" fmla="*/ 225 h 1326"/>
              <a:gd name="T30" fmla="*/ 1370 w 4268"/>
              <a:gd name="T31" fmla="*/ 308 h 1326"/>
              <a:gd name="T32" fmla="*/ 1169 w 4268"/>
              <a:gd name="T33" fmla="*/ 398 h 1326"/>
              <a:gd name="T34" fmla="*/ 985 w 4268"/>
              <a:gd name="T35" fmla="*/ 494 h 1326"/>
              <a:gd name="T36" fmla="*/ 817 w 4268"/>
              <a:gd name="T37" fmla="*/ 595 h 1326"/>
              <a:gd name="T38" fmla="*/ 666 w 4268"/>
              <a:gd name="T39" fmla="*/ 696 h 1326"/>
              <a:gd name="T40" fmla="*/ 531 w 4268"/>
              <a:gd name="T41" fmla="*/ 797 h 1326"/>
              <a:gd name="T42" fmla="*/ 412 w 4268"/>
              <a:gd name="T43" fmla="*/ 895 h 1326"/>
              <a:gd name="T44" fmla="*/ 308 w 4268"/>
              <a:gd name="T45" fmla="*/ 988 h 1326"/>
              <a:gd name="T46" fmla="*/ 221 w 4268"/>
              <a:gd name="T47" fmla="*/ 1075 h 1326"/>
              <a:gd name="T48" fmla="*/ 149 w 4268"/>
              <a:gd name="T49" fmla="*/ 1151 h 1326"/>
              <a:gd name="T50" fmla="*/ 91 w 4268"/>
              <a:gd name="T51" fmla="*/ 1217 h 1326"/>
              <a:gd name="T52" fmla="*/ 49 w 4268"/>
              <a:gd name="T53" fmla="*/ 1269 h 1326"/>
              <a:gd name="T54" fmla="*/ 22 w 4268"/>
              <a:gd name="T55" fmla="*/ 1305 h 1326"/>
              <a:gd name="T56" fmla="*/ 8 w 4268"/>
              <a:gd name="T57" fmla="*/ 1323 h 1326"/>
              <a:gd name="T58" fmla="*/ 6 w 4268"/>
              <a:gd name="T59" fmla="*/ 1326 h 1326"/>
              <a:gd name="T60" fmla="*/ 1 w 4268"/>
              <a:gd name="T61" fmla="*/ 1318 h 1326"/>
              <a:gd name="T62" fmla="*/ 17 w 4268"/>
              <a:gd name="T63" fmla="*/ 1298 h 1326"/>
              <a:gd name="T64" fmla="*/ 47 w 4268"/>
              <a:gd name="T65" fmla="*/ 1259 h 1326"/>
              <a:gd name="T66" fmla="*/ 93 w 4268"/>
              <a:gd name="T67" fmla="*/ 1203 h 1326"/>
              <a:gd name="T68" fmla="*/ 154 w 4268"/>
              <a:gd name="T69" fmla="*/ 1135 h 1326"/>
              <a:gd name="T70" fmla="*/ 230 w 4268"/>
              <a:gd name="T71" fmla="*/ 1053 h 1326"/>
              <a:gd name="T72" fmla="*/ 324 w 4268"/>
              <a:gd name="T73" fmla="*/ 964 h 1326"/>
              <a:gd name="T74" fmla="*/ 434 w 4268"/>
              <a:gd name="T75" fmla="*/ 867 h 1326"/>
              <a:gd name="T76" fmla="*/ 561 w 4268"/>
              <a:gd name="T77" fmla="*/ 765 h 1326"/>
              <a:gd name="T78" fmla="*/ 703 w 4268"/>
              <a:gd name="T79" fmla="*/ 661 h 1326"/>
              <a:gd name="T80" fmla="*/ 864 w 4268"/>
              <a:gd name="T81" fmla="*/ 556 h 1326"/>
              <a:gd name="T82" fmla="*/ 1040 w 4268"/>
              <a:gd name="T83" fmla="*/ 455 h 1326"/>
              <a:gd name="T84" fmla="*/ 1235 w 4268"/>
              <a:gd name="T85" fmla="*/ 358 h 1326"/>
              <a:gd name="T86" fmla="*/ 1448 w 4268"/>
              <a:gd name="T87" fmla="*/ 268 h 1326"/>
              <a:gd name="T88" fmla="*/ 1678 w 4268"/>
              <a:gd name="T89" fmla="*/ 188 h 1326"/>
              <a:gd name="T90" fmla="*/ 1927 w 4268"/>
              <a:gd name="T91" fmla="*/ 119 h 1326"/>
              <a:gd name="T92" fmla="*/ 2194 w 4268"/>
              <a:gd name="T93" fmla="*/ 63 h 1326"/>
              <a:gd name="T94" fmla="*/ 2480 w 4268"/>
              <a:gd name="T95" fmla="*/ 23 h 1326"/>
              <a:gd name="T96" fmla="*/ 2784 w 4268"/>
              <a:gd name="T97" fmla="*/ 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rgbClr val="969696"/>
          </a:solidFill>
          <a:ln w="28575">
            <a:solidFill>
              <a:srgbClr val="969696"/>
            </a:solidFill>
            <a:prstDash val="solid"/>
            <a:round/>
          </a:ln>
        </p:spPr>
        <p:txBody>
          <a:bodyPr vert="horz" wrap="square" lIns="98207" tIns="49104" rIns="98207" bIns="49104" numCol="1" anchor="t" anchorCtr="0" compatLnSpc="1"/>
          <a:lstStyle/>
          <a:p>
            <a:pPr algn="ctr" eaLnBrk="1" hangingPunct="1">
              <a:defRPr/>
            </a:pPr>
            <a:endParaRPr lang="en-US" sz="2200" b="1" kern="0" dirty="0">
              <a:solidFill>
                <a:srgbClr val="000000"/>
              </a:solidFill>
              <a:latin typeface="微软雅黑" panose="020B0503020204020204" charset="-122"/>
              <a:ea typeface="微软雅黑" panose="020B0503020204020204" charset="-122"/>
              <a:cs typeface="+mn-ea"/>
              <a:sym typeface="+mn-lt"/>
            </a:endParaRPr>
          </a:p>
        </p:txBody>
      </p:sp>
      <p:sp>
        <p:nvSpPr>
          <p:cNvPr id="43" name="Oval 9"/>
          <p:cNvSpPr/>
          <p:nvPr/>
        </p:nvSpPr>
        <p:spPr bwMode="auto">
          <a:xfrm>
            <a:off x="2139594" y="4763579"/>
            <a:ext cx="273034" cy="269726"/>
          </a:xfrm>
          <a:prstGeom prst="hexagon">
            <a:avLst/>
          </a:prstGeom>
          <a:solidFill>
            <a:schemeClr val="bg1"/>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eaLnBrk="1" hangingPunct="1">
              <a:defRPr/>
            </a:pPr>
            <a:endParaRPr lang="en-US" sz="6000" kern="0" dirty="0">
              <a:solidFill>
                <a:srgbClr val="000000"/>
              </a:solidFill>
              <a:latin typeface="微软雅黑" panose="020B0503020204020204" charset="-122"/>
              <a:ea typeface="微软雅黑" panose="020B0503020204020204" charset="-122"/>
              <a:cs typeface="+mn-ea"/>
              <a:sym typeface="+mn-lt"/>
            </a:endParaRPr>
          </a:p>
        </p:txBody>
      </p:sp>
      <p:sp>
        <p:nvSpPr>
          <p:cNvPr id="44" name="Oval 86"/>
          <p:cNvSpPr/>
          <p:nvPr/>
        </p:nvSpPr>
        <p:spPr bwMode="auto">
          <a:xfrm rot="8637565">
            <a:off x="3610686" y="3887216"/>
            <a:ext cx="273034" cy="269726"/>
          </a:xfrm>
          <a:prstGeom prst="hexagon">
            <a:avLst/>
          </a:prstGeom>
          <a:solidFill>
            <a:srgbClr val="E4E9EF"/>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auto" latinLnBrk="0" hangingPunct="1">
              <a:lnSpc>
                <a:spcPct val="100000"/>
              </a:lnSpc>
              <a:spcBef>
                <a:spcPts val="0"/>
              </a:spcBef>
              <a:spcAft>
                <a:spcPts val="0"/>
              </a:spcAft>
              <a:buClrTx/>
              <a:buSzTx/>
              <a:buFontTx/>
              <a:buNone/>
              <a:defRPr/>
            </a:pPr>
            <a:endParaRPr kumimoji="0" lang="en-US" sz="60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ea"/>
              <a:sym typeface="+mn-lt"/>
            </a:endParaRPr>
          </a:p>
        </p:txBody>
      </p:sp>
      <p:sp>
        <p:nvSpPr>
          <p:cNvPr id="45" name="Oval 94"/>
          <p:cNvSpPr/>
          <p:nvPr/>
        </p:nvSpPr>
        <p:spPr bwMode="auto">
          <a:xfrm rot="9824873">
            <a:off x="6508406" y="3144870"/>
            <a:ext cx="273034" cy="269726"/>
          </a:xfrm>
          <a:prstGeom prst="hexagon">
            <a:avLst/>
          </a:prstGeom>
          <a:solidFill>
            <a:schemeClr val="bg1"/>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eaLnBrk="1" hangingPunct="1">
              <a:defRPr/>
            </a:pPr>
            <a:endParaRPr lang="en-US" sz="6000" kern="0" dirty="0">
              <a:solidFill>
                <a:srgbClr val="000000"/>
              </a:solidFill>
              <a:latin typeface="微软雅黑" panose="020B0503020204020204" charset="-122"/>
              <a:ea typeface="微软雅黑" panose="020B0503020204020204" charset="-122"/>
              <a:cs typeface="+mn-ea"/>
              <a:sym typeface="+mn-lt"/>
            </a:endParaRPr>
          </a:p>
        </p:txBody>
      </p:sp>
      <p:sp>
        <p:nvSpPr>
          <p:cNvPr id="46" name="Oval 99"/>
          <p:cNvSpPr/>
          <p:nvPr/>
        </p:nvSpPr>
        <p:spPr bwMode="auto">
          <a:xfrm>
            <a:off x="5013466" y="3432477"/>
            <a:ext cx="273034" cy="269726"/>
          </a:xfrm>
          <a:prstGeom prst="hexagon">
            <a:avLst/>
          </a:prstGeom>
          <a:solidFill>
            <a:srgbClr val="E4E9EF"/>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auto" latinLnBrk="0" hangingPunct="1">
              <a:lnSpc>
                <a:spcPct val="100000"/>
              </a:lnSpc>
              <a:spcBef>
                <a:spcPts val="0"/>
              </a:spcBef>
              <a:spcAft>
                <a:spcPts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ea"/>
              <a:sym typeface="+mn-lt"/>
            </a:endParaRPr>
          </a:p>
        </p:txBody>
      </p:sp>
      <p:sp>
        <p:nvSpPr>
          <p:cNvPr id="47" name="Oval 99"/>
          <p:cNvSpPr/>
          <p:nvPr/>
        </p:nvSpPr>
        <p:spPr bwMode="auto">
          <a:xfrm>
            <a:off x="7867396" y="3105578"/>
            <a:ext cx="273034" cy="269726"/>
          </a:xfrm>
          <a:prstGeom prst="hexagon">
            <a:avLst/>
          </a:prstGeom>
          <a:solidFill>
            <a:schemeClr val="bg1"/>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eaLnBrk="1" hangingPunct="1">
              <a:defRPr/>
            </a:pPr>
            <a:endParaRPr lang="en-US" sz="6000" kern="0" dirty="0">
              <a:solidFill>
                <a:srgbClr val="000000"/>
              </a:solidFill>
              <a:latin typeface="微软雅黑" panose="020B0503020204020204" charset="-122"/>
              <a:ea typeface="微软雅黑" panose="020B0503020204020204" charset="-122"/>
              <a:cs typeface="+mn-ea"/>
              <a:sym typeface="+mn-lt"/>
            </a:endParaRPr>
          </a:p>
        </p:txBody>
      </p:sp>
      <p:sp>
        <p:nvSpPr>
          <p:cNvPr id="48" name="Oval 99"/>
          <p:cNvSpPr/>
          <p:nvPr/>
        </p:nvSpPr>
        <p:spPr bwMode="auto">
          <a:xfrm>
            <a:off x="9305933" y="3260960"/>
            <a:ext cx="273034" cy="269726"/>
          </a:xfrm>
          <a:prstGeom prst="hexagon">
            <a:avLst/>
          </a:prstGeom>
          <a:solidFill>
            <a:srgbClr val="E4E9EF"/>
          </a:solid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auto" latinLnBrk="0" hangingPunct="1">
              <a:lnSpc>
                <a:spcPct val="100000"/>
              </a:lnSpc>
              <a:spcBef>
                <a:spcPts val="0"/>
              </a:spcBef>
              <a:spcAft>
                <a:spcPts val="0"/>
              </a:spcAft>
              <a:buClrTx/>
              <a:buSzTx/>
              <a:buFontTx/>
              <a:buNone/>
              <a:defRPr/>
            </a:pPr>
            <a:endParaRPr kumimoji="0" lang="en-US" sz="60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ea"/>
              <a:sym typeface="+mn-lt"/>
            </a:endParaRPr>
          </a:p>
        </p:txBody>
      </p:sp>
      <p:sp>
        <p:nvSpPr>
          <p:cNvPr id="49" name="Rectangle 17"/>
          <p:cNvSpPr/>
          <p:nvPr/>
        </p:nvSpPr>
        <p:spPr bwMode="auto">
          <a:xfrm>
            <a:off x="2167219" y="5148990"/>
            <a:ext cx="1486810"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0" name="Rectangle 17"/>
          <p:cNvSpPr/>
          <p:nvPr/>
        </p:nvSpPr>
        <p:spPr bwMode="auto">
          <a:xfrm>
            <a:off x="4681819" y="3853590"/>
            <a:ext cx="1412482" cy="8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1" name="Rectangle 17"/>
          <p:cNvSpPr/>
          <p:nvPr/>
        </p:nvSpPr>
        <p:spPr bwMode="auto">
          <a:xfrm>
            <a:off x="5977219" y="2403732"/>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2" name="Rectangle 17"/>
          <p:cNvSpPr/>
          <p:nvPr/>
        </p:nvSpPr>
        <p:spPr bwMode="auto">
          <a:xfrm>
            <a:off x="2890953" y="3123360"/>
            <a:ext cx="1370368" cy="92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3" name="Rectangle 17"/>
          <p:cNvSpPr/>
          <p:nvPr/>
        </p:nvSpPr>
        <p:spPr bwMode="auto">
          <a:xfrm>
            <a:off x="7348819" y="3504459"/>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sp>
        <p:nvSpPr>
          <p:cNvPr id="54" name="Rectangle 17"/>
          <p:cNvSpPr/>
          <p:nvPr/>
        </p:nvSpPr>
        <p:spPr bwMode="auto">
          <a:xfrm>
            <a:off x="8796619" y="2532527"/>
            <a:ext cx="1370368" cy="80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eaLnBrk="1" hangingPunct="1">
              <a:lnSpc>
                <a:spcPct val="125000"/>
              </a:lnSpc>
            </a:pPr>
            <a:r>
              <a:rPr lang="zh-CN" altLang="en-US" sz="900" dirty="0">
                <a:solidFill>
                  <a:prstClr val="white">
                    <a:lumMod val="95000"/>
                  </a:prst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en-US" sz="900" dirty="0">
              <a:solidFill>
                <a:prstClr val="white">
                  <a:lumMod val="95000"/>
                </a:prstClr>
              </a:solidFill>
              <a:latin typeface="微软雅黑" panose="020B0503020204020204" charset="-122"/>
              <a:ea typeface="微软雅黑" panose="020B0503020204020204" charset="-122"/>
              <a:cs typeface="+mn-ea"/>
              <a:sym typeface="+mn-lt"/>
            </a:endParaRPr>
          </a:p>
        </p:txBody>
      </p:sp>
      <p:grpSp>
        <p:nvGrpSpPr>
          <p:cNvPr id="55" name="组合 54"/>
          <p:cNvGrpSpPr/>
          <p:nvPr/>
        </p:nvGrpSpPr>
        <p:grpSpPr>
          <a:xfrm>
            <a:off x="3996019" y="1794132"/>
            <a:ext cx="1396598" cy="1656848"/>
            <a:chOff x="-47103" y="944148"/>
            <a:chExt cx="1485965" cy="1762868"/>
          </a:xfrm>
        </p:grpSpPr>
        <p:sp>
          <p:nvSpPr>
            <p:cNvPr id="56"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57"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bg1"/>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58" name="文本框 37"/>
          <p:cNvSpPr>
            <a:spLocks noChangeArrowheads="1"/>
          </p:cNvSpPr>
          <p:nvPr/>
        </p:nvSpPr>
        <p:spPr bwMode="auto">
          <a:xfrm>
            <a:off x="4147675" y="21751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2012.6</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59" name="组合 58"/>
          <p:cNvGrpSpPr/>
          <p:nvPr/>
        </p:nvGrpSpPr>
        <p:grpSpPr>
          <a:xfrm rot="10396318">
            <a:off x="3631066" y="4080038"/>
            <a:ext cx="1396598" cy="1656848"/>
            <a:chOff x="-47103" y="944148"/>
            <a:chExt cx="1485965" cy="1762868"/>
          </a:xfrm>
        </p:grpSpPr>
        <p:sp>
          <p:nvSpPr>
            <p:cNvPr id="60"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1"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bg1"/>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62" name="文本框 37"/>
          <p:cNvSpPr>
            <a:spLocks noChangeArrowheads="1"/>
          </p:cNvSpPr>
          <p:nvPr/>
        </p:nvSpPr>
        <p:spPr bwMode="auto">
          <a:xfrm>
            <a:off x="3724998" y="47659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2011.5</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63" name="组合 62"/>
          <p:cNvGrpSpPr/>
          <p:nvPr/>
        </p:nvGrpSpPr>
        <p:grpSpPr>
          <a:xfrm rot="12460646">
            <a:off x="8739813" y="3623897"/>
            <a:ext cx="1396598" cy="1656848"/>
            <a:chOff x="-47103" y="944148"/>
            <a:chExt cx="1485965" cy="1762868"/>
          </a:xfrm>
        </p:grpSpPr>
        <p:sp>
          <p:nvSpPr>
            <p:cNvPr id="64"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5"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chemeClr val="bg1"/>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66" name="文本框 37"/>
          <p:cNvSpPr>
            <a:spLocks noChangeArrowheads="1"/>
          </p:cNvSpPr>
          <p:nvPr/>
        </p:nvSpPr>
        <p:spPr bwMode="auto">
          <a:xfrm>
            <a:off x="8802712" y="43087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2015.9</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67" name="组合 66"/>
          <p:cNvGrpSpPr/>
          <p:nvPr/>
        </p:nvGrpSpPr>
        <p:grpSpPr>
          <a:xfrm rot="780460">
            <a:off x="1268964" y="3049367"/>
            <a:ext cx="1396598" cy="1656848"/>
            <a:chOff x="-47103" y="944148"/>
            <a:chExt cx="1485965" cy="1762868"/>
          </a:xfrm>
        </p:grpSpPr>
        <p:sp>
          <p:nvSpPr>
            <p:cNvPr id="68"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69"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FFFF">
                <a:lumMod val="85000"/>
              </a:srgbClr>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70" name="文本框 37"/>
          <p:cNvSpPr>
            <a:spLocks noChangeArrowheads="1"/>
          </p:cNvSpPr>
          <p:nvPr/>
        </p:nvSpPr>
        <p:spPr bwMode="auto">
          <a:xfrm>
            <a:off x="1453048" y="34705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rgbClr val="7F7F7F">
                    <a:lumMod val="50000"/>
                  </a:srgbClr>
                </a:solidFill>
                <a:latin typeface="微软雅黑" panose="020B0503020204020204" charset="-122"/>
                <a:ea typeface="微软雅黑" panose="020B0503020204020204" charset="-122"/>
                <a:cs typeface="+mn-ea"/>
                <a:sym typeface="+mn-lt"/>
              </a:rPr>
              <a:t>2010.3</a:t>
            </a:r>
            <a:endParaRPr lang="zh-CN" altLang="en-US" sz="24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1" name="文本框 37"/>
          <p:cNvSpPr>
            <a:spLocks noChangeArrowheads="1"/>
          </p:cNvSpPr>
          <p:nvPr/>
        </p:nvSpPr>
        <p:spPr bwMode="auto">
          <a:xfrm>
            <a:off x="7354913" y="17941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chemeClr val="tx2">
                    <a:lumMod val="50000"/>
                  </a:schemeClr>
                </a:solidFill>
                <a:latin typeface="微软雅黑" panose="020B0503020204020204" charset="-122"/>
                <a:ea typeface="微软雅黑" panose="020B0503020204020204" charset="-122"/>
                <a:cs typeface="+mn-ea"/>
                <a:sym typeface="+mn-lt"/>
              </a:rPr>
              <a:t>2014.8</a:t>
            </a:r>
            <a:endParaRPr lang="zh-CN" altLang="en-US" sz="2400" dirty="0">
              <a:solidFill>
                <a:schemeClr val="tx2">
                  <a:lumMod val="50000"/>
                </a:schemeClr>
              </a:solidFill>
              <a:latin typeface="微软雅黑" panose="020B0503020204020204" charset="-122"/>
              <a:ea typeface="微软雅黑" panose="020B0503020204020204" charset="-122"/>
              <a:cs typeface="+mn-ea"/>
              <a:sym typeface="+mn-lt"/>
            </a:endParaRPr>
          </a:p>
        </p:txBody>
      </p:sp>
      <p:grpSp>
        <p:nvGrpSpPr>
          <p:cNvPr id="72" name="组合 71"/>
          <p:cNvGrpSpPr/>
          <p:nvPr/>
        </p:nvGrpSpPr>
        <p:grpSpPr>
          <a:xfrm rot="11479611">
            <a:off x="6184114" y="3466379"/>
            <a:ext cx="1396598" cy="1656848"/>
            <a:chOff x="-47103" y="944148"/>
            <a:chExt cx="1485965" cy="1762868"/>
          </a:xfrm>
        </p:grpSpPr>
        <p:sp>
          <p:nvSpPr>
            <p:cNvPr id="73" name="Freeform 21"/>
            <p:cNvSpPr/>
            <p:nvPr/>
          </p:nvSpPr>
          <p:spPr bwMode="auto">
            <a:xfrm>
              <a:off x="-47103" y="944148"/>
              <a:ext cx="1485965" cy="1762868"/>
            </a:xfrm>
            <a:custGeom>
              <a:avLst/>
              <a:gdLst>
                <a:gd name="T0" fmla="*/ 417 w 526"/>
                <a:gd name="T1" fmla="*/ 58 h 624"/>
                <a:gd name="T2" fmla="*/ 506 w 526"/>
                <a:gd name="T3" fmla="*/ 180 h 624"/>
                <a:gd name="T4" fmla="*/ 491 w 526"/>
                <a:gd name="T5" fmla="*/ 366 h 624"/>
                <a:gd name="T6" fmla="*/ 364 w 526"/>
                <a:gd name="T7" fmla="*/ 482 h 624"/>
                <a:gd name="T8" fmla="*/ 410 w 526"/>
                <a:gd name="T9" fmla="*/ 567 h 624"/>
                <a:gd name="T10" fmla="*/ 407 w 526"/>
                <a:gd name="T11" fmla="*/ 609 h 624"/>
                <a:gd name="T12" fmla="*/ 365 w 526"/>
                <a:gd name="T13" fmla="*/ 618 h 624"/>
                <a:gd name="T14" fmla="*/ 190 w 526"/>
                <a:gd name="T15" fmla="*/ 519 h 624"/>
                <a:gd name="T16" fmla="*/ 42 w 526"/>
                <a:gd name="T17" fmla="*/ 331 h 624"/>
                <a:gd name="T18" fmla="*/ 199 w 526"/>
                <a:gd name="T19" fmla="*/ 24 h 624"/>
                <a:gd name="T20" fmla="*/ 417 w 526"/>
                <a:gd name="T21" fmla="*/ 58 h 624"/>
                <a:gd name="T22" fmla="*/ 417 w 526"/>
                <a:gd name="T23" fmla="*/ 5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624">
                  <a:moveTo>
                    <a:pt x="417" y="58"/>
                  </a:moveTo>
                  <a:cubicBezTo>
                    <a:pt x="459" y="89"/>
                    <a:pt x="490" y="131"/>
                    <a:pt x="506" y="180"/>
                  </a:cubicBezTo>
                  <a:cubicBezTo>
                    <a:pt x="526" y="242"/>
                    <a:pt x="521" y="308"/>
                    <a:pt x="491" y="366"/>
                  </a:cubicBezTo>
                  <a:cubicBezTo>
                    <a:pt x="464" y="420"/>
                    <a:pt x="419" y="460"/>
                    <a:pt x="364" y="482"/>
                  </a:cubicBezTo>
                  <a:cubicBezTo>
                    <a:pt x="373" y="501"/>
                    <a:pt x="387" y="529"/>
                    <a:pt x="410" y="567"/>
                  </a:cubicBezTo>
                  <a:cubicBezTo>
                    <a:pt x="418" y="581"/>
                    <a:pt x="417" y="598"/>
                    <a:pt x="407" y="609"/>
                  </a:cubicBezTo>
                  <a:cubicBezTo>
                    <a:pt x="396" y="621"/>
                    <a:pt x="380" y="624"/>
                    <a:pt x="365" y="618"/>
                  </a:cubicBezTo>
                  <a:cubicBezTo>
                    <a:pt x="295" y="586"/>
                    <a:pt x="236" y="553"/>
                    <a:pt x="190" y="519"/>
                  </a:cubicBezTo>
                  <a:cubicBezTo>
                    <a:pt x="112" y="463"/>
                    <a:pt x="66" y="404"/>
                    <a:pt x="42" y="331"/>
                  </a:cubicBezTo>
                  <a:cubicBezTo>
                    <a:pt x="0" y="203"/>
                    <a:pt x="71" y="65"/>
                    <a:pt x="199" y="24"/>
                  </a:cubicBezTo>
                  <a:cubicBezTo>
                    <a:pt x="273" y="0"/>
                    <a:pt x="354" y="13"/>
                    <a:pt x="417" y="58"/>
                  </a:cubicBezTo>
                  <a:cubicBezTo>
                    <a:pt x="417" y="58"/>
                    <a:pt x="417" y="58"/>
                    <a:pt x="417" y="58"/>
                  </a:cubicBezTo>
                  <a:close/>
                </a:path>
              </a:pathLst>
            </a:cu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74" name="Freeform 23"/>
            <p:cNvSpPr/>
            <p:nvPr/>
          </p:nvSpPr>
          <p:spPr bwMode="auto">
            <a:xfrm>
              <a:off x="130735" y="1088567"/>
              <a:ext cx="1192353" cy="1484771"/>
            </a:xfrm>
            <a:custGeom>
              <a:avLst/>
              <a:gdLst>
                <a:gd name="T0" fmla="*/ 307 w 422"/>
                <a:gd name="T1" fmla="*/ 526 h 526"/>
                <a:gd name="T2" fmla="*/ 17 w 422"/>
                <a:gd name="T3" fmla="*/ 268 h 526"/>
                <a:gd name="T4" fmla="*/ 29 w 422"/>
                <a:gd name="T5" fmla="*/ 112 h 526"/>
                <a:gd name="T6" fmla="*/ 148 w 422"/>
                <a:gd name="T7" fmla="*/ 10 h 526"/>
                <a:gd name="T8" fmla="*/ 211 w 422"/>
                <a:gd name="T9" fmla="*/ 0 h 526"/>
                <a:gd name="T10" fmla="*/ 405 w 422"/>
                <a:gd name="T11" fmla="*/ 141 h 526"/>
                <a:gd name="T12" fmla="*/ 393 w 422"/>
                <a:gd name="T13" fmla="*/ 297 h 526"/>
                <a:gd name="T14" fmla="*/ 274 w 422"/>
                <a:gd name="T15" fmla="*/ 399 h 526"/>
                <a:gd name="T16" fmla="*/ 255 w 422"/>
                <a:gd name="T17" fmla="*/ 405 h 526"/>
                <a:gd name="T18" fmla="*/ 251 w 422"/>
                <a:gd name="T19" fmla="*/ 409 h 526"/>
                <a:gd name="T20" fmla="*/ 251 w 422"/>
                <a:gd name="T21" fmla="*/ 414 h 526"/>
                <a:gd name="T22" fmla="*/ 307 w 422"/>
                <a:gd name="T23" fmla="*/ 52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526">
                  <a:moveTo>
                    <a:pt x="307" y="526"/>
                  </a:moveTo>
                  <a:cubicBezTo>
                    <a:pt x="92" y="427"/>
                    <a:pt x="39" y="336"/>
                    <a:pt x="17" y="268"/>
                  </a:cubicBezTo>
                  <a:cubicBezTo>
                    <a:pt x="0" y="216"/>
                    <a:pt x="4" y="161"/>
                    <a:pt x="29" y="112"/>
                  </a:cubicBezTo>
                  <a:cubicBezTo>
                    <a:pt x="54" y="63"/>
                    <a:pt x="96" y="27"/>
                    <a:pt x="148" y="10"/>
                  </a:cubicBezTo>
                  <a:cubicBezTo>
                    <a:pt x="168" y="4"/>
                    <a:pt x="190" y="0"/>
                    <a:pt x="211" y="0"/>
                  </a:cubicBezTo>
                  <a:cubicBezTo>
                    <a:pt x="300" y="0"/>
                    <a:pt x="378" y="57"/>
                    <a:pt x="405" y="141"/>
                  </a:cubicBezTo>
                  <a:cubicBezTo>
                    <a:pt x="422" y="193"/>
                    <a:pt x="418" y="249"/>
                    <a:pt x="393" y="297"/>
                  </a:cubicBezTo>
                  <a:cubicBezTo>
                    <a:pt x="368" y="346"/>
                    <a:pt x="326" y="382"/>
                    <a:pt x="274" y="399"/>
                  </a:cubicBezTo>
                  <a:cubicBezTo>
                    <a:pt x="255" y="405"/>
                    <a:pt x="255" y="405"/>
                    <a:pt x="255" y="405"/>
                  </a:cubicBezTo>
                  <a:cubicBezTo>
                    <a:pt x="254" y="406"/>
                    <a:pt x="252" y="407"/>
                    <a:pt x="251" y="409"/>
                  </a:cubicBezTo>
                  <a:cubicBezTo>
                    <a:pt x="250" y="410"/>
                    <a:pt x="250" y="412"/>
                    <a:pt x="251" y="414"/>
                  </a:cubicBezTo>
                  <a:cubicBezTo>
                    <a:pt x="254" y="423"/>
                    <a:pt x="267" y="457"/>
                    <a:pt x="307" y="526"/>
                  </a:cubicBezTo>
                  <a:close/>
                </a:path>
              </a:pathLst>
            </a:custGeom>
            <a:solidFill>
              <a:srgbClr val="FFFFFF">
                <a:lumMod val="85000"/>
              </a:srgbClr>
            </a:solidFill>
            <a:ln w="28575" cap="flat">
              <a:noFill/>
              <a:prstDash val="solid"/>
              <a:miter lim="800000"/>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grpSp>
      <p:sp>
        <p:nvSpPr>
          <p:cNvPr id="75" name="文本框 37"/>
          <p:cNvSpPr>
            <a:spLocks noChangeArrowheads="1"/>
          </p:cNvSpPr>
          <p:nvPr/>
        </p:nvSpPr>
        <p:spPr bwMode="auto">
          <a:xfrm>
            <a:off x="6288112" y="4156332"/>
            <a:ext cx="116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400" dirty="0">
                <a:solidFill>
                  <a:srgbClr val="7F7F7F">
                    <a:lumMod val="50000"/>
                  </a:srgbClr>
                </a:solidFill>
                <a:latin typeface="微软雅黑" panose="020B0503020204020204" charset="-122"/>
                <a:ea typeface="微软雅黑" panose="020B0503020204020204" charset="-122"/>
                <a:cs typeface="+mn-ea"/>
                <a:sym typeface="+mn-lt"/>
              </a:rPr>
              <a:t>2013.7</a:t>
            </a:r>
            <a:endParaRPr lang="zh-CN" altLang="en-US" sz="2400" dirty="0">
              <a:solidFill>
                <a:srgbClr val="7F7F7F">
                  <a:lumMod val="50000"/>
                </a:srgbClr>
              </a:solidFill>
              <a:latin typeface="微软雅黑" panose="020B0503020204020204" charset="-122"/>
              <a:ea typeface="微软雅黑" panose="020B0503020204020204" charset="-122"/>
              <a:cs typeface="+mn-ea"/>
              <a:sym typeface="+mn-lt"/>
            </a:endParaRPr>
          </a:p>
        </p:txBody>
      </p:sp>
      <p:grpSp>
        <p:nvGrpSpPr>
          <p:cNvPr id="76" name="组合 75"/>
          <p:cNvGrpSpPr/>
          <p:nvPr/>
        </p:nvGrpSpPr>
        <p:grpSpPr>
          <a:xfrm>
            <a:off x="1941626" y="1698177"/>
            <a:ext cx="2038241" cy="528472"/>
            <a:chOff x="1769309" y="2262425"/>
            <a:chExt cx="1722616" cy="602283"/>
          </a:xfrm>
        </p:grpSpPr>
        <p:grpSp>
          <p:nvGrpSpPr>
            <p:cNvPr id="77" name="组合 76"/>
            <p:cNvGrpSpPr/>
            <p:nvPr/>
          </p:nvGrpSpPr>
          <p:grpSpPr>
            <a:xfrm>
              <a:off x="1769309" y="2355726"/>
              <a:ext cx="1722616" cy="508982"/>
              <a:chOff x="1769309" y="2355726"/>
              <a:chExt cx="1944216" cy="574458"/>
            </a:xfrm>
          </p:grpSpPr>
          <p:sp>
            <p:nvSpPr>
              <p:cNvPr id="79" name="矩形 7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80" name="直接连接符 7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81" name="直接连接符 8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82" name="直接连接符 8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83" name="直接连接符 8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84" name="直接连接符 8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78" name="矩形 7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250" fill="hold"/>
                                        <p:tgtEl>
                                          <p:spTgt spid="43"/>
                                        </p:tgtEl>
                                        <p:attrNameLst>
                                          <p:attrName>ppt_w</p:attrName>
                                        </p:attrNameLst>
                                      </p:cBhvr>
                                      <p:tavLst>
                                        <p:tav tm="0">
                                          <p:val>
                                            <p:fltVal val="0"/>
                                          </p:val>
                                        </p:tav>
                                        <p:tav tm="100000">
                                          <p:val>
                                            <p:strVal val="#ppt_w"/>
                                          </p:val>
                                        </p:tav>
                                      </p:tavLst>
                                    </p:anim>
                                    <p:anim calcmode="lin" valueType="num">
                                      <p:cBhvr>
                                        <p:cTn id="23" dur="250" fill="hold"/>
                                        <p:tgtEl>
                                          <p:spTgt spid="43"/>
                                        </p:tgtEl>
                                        <p:attrNameLst>
                                          <p:attrName>ppt_h</p:attrName>
                                        </p:attrNameLst>
                                      </p:cBhvr>
                                      <p:tavLst>
                                        <p:tav tm="0">
                                          <p:val>
                                            <p:fltVal val="0"/>
                                          </p:val>
                                        </p:tav>
                                        <p:tav tm="100000">
                                          <p:val>
                                            <p:strVal val="#ppt_h"/>
                                          </p:val>
                                        </p:tav>
                                      </p:tavLst>
                                    </p:anim>
                                    <p:animEffect transition="in" filter="fade">
                                      <p:cBhvr>
                                        <p:cTn id="24" dur="250"/>
                                        <p:tgtEl>
                                          <p:spTgt spid="43"/>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250" fill="hold"/>
                                        <p:tgtEl>
                                          <p:spTgt spid="44"/>
                                        </p:tgtEl>
                                        <p:attrNameLst>
                                          <p:attrName>ppt_w</p:attrName>
                                        </p:attrNameLst>
                                      </p:cBhvr>
                                      <p:tavLst>
                                        <p:tav tm="0">
                                          <p:val>
                                            <p:fltVal val="0"/>
                                          </p:val>
                                        </p:tav>
                                        <p:tav tm="100000">
                                          <p:val>
                                            <p:strVal val="#ppt_w"/>
                                          </p:val>
                                        </p:tav>
                                      </p:tavLst>
                                    </p:anim>
                                    <p:anim calcmode="lin" valueType="num">
                                      <p:cBhvr>
                                        <p:cTn id="29" dur="250" fill="hold"/>
                                        <p:tgtEl>
                                          <p:spTgt spid="44"/>
                                        </p:tgtEl>
                                        <p:attrNameLst>
                                          <p:attrName>ppt_h</p:attrName>
                                        </p:attrNameLst>
                                      </p:cBhvr>
                                      <p:tavLst>
                                        <p:tav tm="0">
                                          <p:val>
                                            <p:fltVal val="0"/>
                                          </p:val>
                                        </p:tav>
                                        <p:tav tm="100000">
                                          <p:val>
                                            <p:strVal val="#ppt_h"/>
                                          </p:val>
                                        </p:tav>
                                      </p:tavLst>
                                    </p:anim>
                                    <p:animEffect transition="in" filter="fade">
                                      <p:cBhvr>
                                        <p:cTn id="30" dur="250"/>
                                        <p:tgtEl>
                                          <p:spTgt spid="44"/>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250" fill="hold"/>
                                        <p:tgtEl>
                                          <p:spTgt spid="46"/>
                                        </p:tgtEl>
                                        <p:attrNameLst>
                                          <p:attrName>ppt_w</p:attrName>
                                        </p:attrNameLst>
                                      </p:cBhvr>
                                      <p:tavLst>
                                        <p:tav tm="0">
                                          <p:val>
                                            <p:fltVal val="0"/>
                                          </p:val>
                                        </p:tav>
                                        <p:tav tm="100000">
                                          <p:val>
                                            <p:strVal val="#ppt_w"/>
                                          </p:val>
                                        </p:tav>
                                      </p:tavLst>
                                    </p:anim>
                                    <p:anim calcmode="lin" valueType="num">
                                      <p:cBhvr>
                                        <p:cTn id="35" dur="250" fill="hold"/>
                                        <p:tgtEl>
                                          <p:spTgt spid="46"/>
                                        </p:tgtEl>
                                        <p:attrNameLst>
                                          <p:attrName>ppt_h</p:attrName>
                                        </p:attrNameLst>
                                      </p:cBhvr>
                                      <p:tavLst>
                                        <p:tav tm="0">
                                          <p:val>
                                            <p:fltVal val="0"/>
                                          </p:val>
                                        </p:tav>
                                        <p:tav tm="100000">
                                          <p:val>
                                            <p:strVal val="#ppt_h"/>
                                          </p:val>
                                        </p:tav>
                                      </p:tavLst>
                                    </p:anim>
                                    <p:animEffect transition="in" filter="fade">
                                      <p:cBhvr>
                                        <p:cTn id="36" dur="250"/>
                                        <p:tgtEl>
                                          <p:spTgt spid="46"/>
                                        </p:tgtEl>
                                      </p:cBhvr>
                                    </p:animEffect>
                                  </p:childTnLst>
                                </p:cTn>
                              </p:par>
                            </p:childTnLst>
                          </p:cTn>
                        </p:par>
                        <p:par>
                          <p:cTn id="37" fill="hold">
                            <p:stCondLst>
                              <p:cond delay="3000"/>
                            </p:stCondLst>
                            <p:childTnLst>
                              <p:par>
                                <p:cTn id="38" presetID="53" presetClass="entr" presetSubtype="16"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250" fill="hold"/>
                                        <p:tgtEl>
                                          <p:spTgt spid="45"/>
                                        </p:tgtEl>
                                        <p:attrNameLst>
                                          <p:attrName>ppt_w</p:attrName>
                                        </p:attrNameLst>
                                      </p:cBhvr>
                                      <p:tavLst>
                                        <p:tav tm="0">
                                          <p:val>
                                            <p:fltVal val="0"/>
                                          </p:val>
                                        </p:tav>
                                        <p:tav tm="100000">
                                          <p:val>
                                            <p:strVal val="#ppt_w"/>
                                          </p:val>
                                        </p:tav>
                                      </p:tavLst>
                                    </p:anim>
                                    <p:anim calcmode="lin" valueType="num">
                                      <p:cBhvr>
                                        <p:cTn id="41" dur="250" fill="hold"/>
                                        <p:tgtEl>
                                          <p:spTgt spid="45"/>
                                        </p:tgtEl>
                                        <p:attrNameLst>
                                          <p:attrName>ppt_h</p:attrName>
                                        </p:attrNameLst>
                                      </p:cBhvr>
                                      <p:tavLst>
                                        <p:tav tm="0">
                                          <p:val>
                                            <p:fltVal val="0"/>
                                          </p:val>
                                        </p:tav>
                                        <p:tav tm="100000">
                                          <p:val>
                                            <p:strVal val="#ppt_h"/>
                                          </p:val>
                                        </p:tav>
                                      </p:tavLst>
                                    </p:anim>
                                    <p:animEffect transition="in" filter="fade">
                                      <p:cBhvr>
                                        <p:cTn id="42" dur="250"/>
                                        <p:tgtEl>
                                          <p:spTgt spid="4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p:cTn id="46" dur="250" fill="hold"/>
                                        <p:tgtEl>
                                          <p:spTgt spid="47"/>
                                        </p:tgtEl>
                                        <p:attrNameLst>
                                          <p:attrName>ppt_w</p:attrName>
                                        </p:attrNameLst>
                                      </p:cBhvr>
                                      <p:tavLst>
                                        <p:tav tm="0">
                                          <p:val>
                                            <p:fltVal val="0"/>
                                          </p:val>
                                        </p:tav>
                                        <p:tav tm="100000">
                                          <p:val>
                                            <p:strVal val="#ppt_w"/>
                                          </p:val>
                                        </p:tav>
                                      </p:tavLst>
                                    </p:anim>
                                    <p:anim calcmode="lin" valueType="num">
                                      <p:cBhvr>
                                        <p:cTn id="47" dur="250" fill="hold"/>
                                        <p:tgtEl>
                                          <p:spTgt spid="47"/>
                                        </p:tgtEl>
                                        <p:attrNameLst>
                                          <p:attrName>ppt_h</p:attrName>
                                        </p:attrNameLst>
                                      </p:cBhvr>
                                      <p:tavLst>
                                        <p:tav tm="0">
                                          <p:val>
                                            <p:fltVal val="0"/>
                                          </p:val>
                                        </p:tav>
                                        <p:tav tm="100000">
                                          <p:val>
                                            <p:strVal val="#ppt_h"/>
                                          </p:val>
                                        </p:tav>
                                      </p:tavLst>
                                    </p:anim>
                                    <p:animEffect transition="in" filter="fade">
                                      <p:cBhvr>
                                        <p:cTn id="48" dur="250"/>
                                        <p:tgtEl>
                                          <p:spTgt spid="47"/>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250" fill="hold"/>
                                        <p:tgtEl>
                                          <p:spTgt spid="48"/>
                                        </p:tgtEl>
                                        <p:attrNameLst>
                                          <p:attrName>ppt_w</p:attrName>
                                        </p:attrNameLst>
                                      </p:cBhvr>
                                      <p:tavLst>
                                        <p:tav tm="0">
                                          <p:val>
                                            <p:fltVal val="0"/>
                                          </p:val>
                                        </p:tav>
                                        <p:tav tm="100000">
                                          <p:val>
                                            <p:strVal val="#ppt_w"/>
                                          </p:val>
                                        </p:tav>
                                      </p:tavLst>
                                    </p:anim>
                                    <p:anim calcmode="lin" valueType="num">
                                      <p:cBhvr>
                                        <p:cTn id="53" dur="250" fill="hold"/>
                                        <p:tgtEl>
                                          <p:spTgt spid="48"/>
                                        </p:tgtEl>
                                        <p:attrNameLst>
                                          <p:attrName>ppt_h</p:attrName>
                                        </p:attrNameLst>
                                      </p:cBhvr>
                                      <p:tavLst>
                                        <p:tav tm="0">
                                          <p:val>
                                            <p:fltVal val="0"/>
                                          </p:val>
                                        </p:tav>
                                        <p:tav tm="100000">
                                          <p:val>
                                            <p:strVal val="#ppt_h"/>
                                          </p:val>
                                        </p:tav>
                                      </p:tavLst>
                                    </p:anim>
                                    <p:animEffect transition="in" filter="fade">
                                      <p:cBhvr>
                                        <p:cTn id="54" dur="250"/>
                                        <p:tgtEl>
                                          <p:spTgt spid="48"/>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500" fill="hold"/>
                                        <p:tgtEl>
                                          <p:spTgt spid="55"/>
                                        </p:tgtEl>
                                        <p:attrNameLst>
                                          <p:attrName>ppt_w</p:attrName>
                                        </p:attrNameLst>
                                      </p:cBhvr>
                                      <p:tavLst>
                                        <p:tav tm="0">
                                          <p:val>
                                            <p:fltVal val="0"/>
                                          </p:val>
                                        </p:tav>
                                        <p:tav tm="100000">
                                          <p:val>
                                            <p:strVal val="#ppt_w"/>
                                          </p:val>
                                        </p:tav>
                                      </p:tavLst>
                                    </p:anim>
                                    <p:anim calcmode="lin" valueType="num">
                                      <p:cBhvr>
                                        <p:cTn id="71" dur="500" fill="hold"/>
                                        <p:tgtEl>
                                          <p:spTgt spid="55"/>
                                        </p:tgtEl>
                                        <p:attrNameLst>
                                          <p:attrName>ppt_h</p:attrName>
                                        </p:attrNameLst>
                                      </p:cBhvr>
                                      <p:tavLst>
                                        <p:tav tm="0">
                                          <p:val>
                                            <p:fltVal val="0"/>
                                          </p:val>
                                        </p:tav>
                                        <p:tav tm="100000">
                                          <p:val>
                                            <p:strVal val="#ppt_h"/>
                                          </p:val>
                                        </p:tav>
                                      </p:tavLst>
                                    </p:anim>
                                    <p:animEffect transition="in" filter="fade">
                                      <p:cBhvr>
                                        <p:cTn id="72" dur="500"/>
                                        <p:tgtEl>
                                          <p:spTgt spid="55"/>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fltVal val="0"/>
                                          </p:val>
                                        </p:tav>
                                        <p:tav tm="100000">
                                          <p:val>
                                            <p:strVal val="#ppt_w"/>
                                          </p:val>
                                        </p:tav>
                                      </p:tavLst>
                                    </p:anim>
                                    <p:anim calcmode="lin" valueType="num">
                                      <p:cBhvr>
                                        <p:cTn id="77" dur="500" fill="hold"/>
                                        <p:tgtEl>
                                          <p:spTgt spid="72"/>
                                        </p:tgtEl>
                                        <p:attrNameLst>
                                          <p:attrName>ppt_h</p:attrName>
                                        </p:attrNameLst>
                                      </p:cBhvr>
                                      <p:tavLst>
                                        <p:tav tm="0">
                                          <p:val>
                                            <p:fltVal val="0"/>
                                          </p:val>
                                        </p:tav>
                                        <p:tav tm="100000">
                                          <p:val>
                                            <p:strVal val="#ppt_h"/>
                                          </p:val>
                                        </p:tav>
                                      </p:tavLst>
                                    </p:anim>
                                    <p:animEffect transition="in" filter="fade">
                                      <p:cBhvr>
                                        <p:cTn id="78" dur="500"/>
                                        <p:tgtEl>
                                          <p:spTgt spid="72"/>
                                        </p:tgtEl>
                                      </p:cBhvr>
                                    </p:animEffect>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63"/>
                                        </p:tgtEl>
                                        <p:attrNameLst>
                                          <p:attrName>style.visibility</p:attrName>
                                        </p:attrNameLst>
                                      </p:cBhvr>
                                      <p:to>
                                        <p:strVal val="visible"/>
                                      </p:to>
                                    </p:set>
                                    <p:anim calcmode="lin" valueType="num">
                                      <p:cBhvr>
                                        <p:cTn id="82" dur="500" fill="hold"/>
                                        <p:tgtEl>
                                          <p:spTgt spid="63"/>
                                        </p:tgtEl>
                                        <p:attrNameLst>
                                          <p:attrName>ppt_w</p:attrName>
                                        </p:attrNameLst>
                                      </p:cBhvr>
                                      <p:tavLst>
                                        <p:tav tm="0">
                                          <p:val>
                                            <p:fltVal val="0"/>
                                          </p:val>
                                        </p:tav>
                                        <p:tav tm="100000">
                                          <p:val>
                                            <p:strVal val="#ppt_w"/>
                                          </p:val>
                                        </p:tav>
                                      </p:tavLst>
                                    </p:anim>
                                    <p:anim calcmode="lin" valueType="num">
                                      <p:cBhvr>
                                        <p:cTn id="83" dur="500" fill="hold"/>
                                        <p:tgtEl>
                                          <p:spTgt spid="63"/>
                                        </p:tgtEl>
                                        <p:attrNameLst>
                                          <p:attrName>ppt_h</p:attrName>
                                        </p:attrNameLst>
                                      </p:cBhvr>
                                      <p:tavLst>
                                        <p:tav tm="0">
                                          <p:val>
                                            <p:fltVal val="0"/>
                                          </p:val>
                                        </p:tav>
                                        <p:tav tm="100000">
                                          <p:val>
                                            <p:strVal val="#ppt_h"/>
                                          </p:val>
                                        </p:tav>
                                      </p:tavLst>
                                    </p:anim>
                                    <p:animEffect transition="in" filter="fade">
                                      <p:cBhvr>
                                        <p:cTn id="84" dur="500"/>
                                        <p:tgtEl>
                                          <p:spTgt spid="63"/>
                                        </p:tgtEl>
                                      </p:cBhvr>
                                    </p:animEffect>
                                  </p:childTnLst>
                                </p:cTn>
                              </p:par>
                            </p:childTnLst>
                          </p:cTn>
                        </p:par>
                        <p:par>
                          <p:cTn id="85" fill="hold">
                            <p:stCondLst>
                              <p:cond delay="7000"/>
                            </p:stCondLst>
                            <p:childTnLst>
                              <p:par>
                                <p:cTn id="86" presetID="53" presetClass="entr" presetSubtype="16" fill="hold" grpId="0" nodeType="after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500" fill="hold"/>
                                        <p:tgtEl>
                                          <p:spTgt spid="58"/>
                                        </p:tgtEl>
                                        <p:attrNameLst>
                                          <p:attrName>ppt_w</p:attrName>
                                        </p:attrNameLst>
                                      </p:cBhvr>
                                      <p:tavLst>
                                        <p:tav tm="0">
                                          <p:val>
                                            <p:fltVal val="0"/>
                                          </p:val>
                                        </p:tav>
                                        <p:tav tm="100000">
                                          <p:val>
                                            <p:strVal val="#ppt_w"/>
                                          </p:val>
                                        </p:tav>
                                      </p:tavLst>
                                    </p:anim>
                                    <p:anim calcmode="lin" valueType="num">
                                      <p:cBhvr>
                                        <p:cTn id="99" dur="500" fill="hold"/>
                                        <p:tgtEl>
                                          <p:spTgt spid="58"/>
                                        </p:tgtEl>
                                        <p:attrNameLst>
                                          <p:attrName>ppt_h</p:attrName>
                                        </p:attrNameLst>
                                      </p:cBhvr>
                                      <p:tavLst>
                                        <p:tav tm="0">
                                          <p:val>
                                            <p:fltVal val="0"/>
                                          </p:val>
                                        </p:tav>
                                        <p:tav tm="100000">
                                          <p:val>
                                            <p:strVal val="#ppt_h"/>
                                          </p:val>
                                        </p:tav>
                                      </p:tavLst>
                                    </p:anim>
                                    <p:animEffect transition="in" filter="fade">
                                      <p:cBhvr>
                                        <p:cTn id="100" dur="500"/>
                                        <p:tgtEl>
                                          <p:spTgt spid="5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p:cTn id="103" dur="500" fill="hold"/>
                                        <p:tgtEl>
                                          <p:spTgt spid="75"/>
                                        </p:tgtEl>
                                        <p:attrNameLst>
                                          <p:attrName>ppt_w</p:attrName>
                                        </p:attrNameLst>
                                      </p:cBhvr>
                                      <p:tavLst>
                                        <p:tav tm="0">
                                          <p:val>
                                            <p:fltVal val="0"/>
                                          </p:val>
                                        </p:tav>
                                        <p:tav tm="100000">
                                          <p:val>
                                            <p:strVal val="#ppt_w"/>
                                          </p:val>
                                        </p:tav>
                                      </p:tavLst>
                                    </p:anim>
                                    <p:anim calcmode="lin" valueType="num">
                                      <p:cBhvr>
                                        <p:cTn id="104" dur="500" fill="hold"/>
                                        <p:tgtEl>
                                          <p:spTgt spid="75"/>
                                        </p:tgtEl>
                                        <p:attrNameLst>
                                          <p:attrName>ppt_h</p:attrName>
                                        </p:attrNameLst>
                                      </p:cBhvr>
                                      <p:tavLst>
                                        <p:tav tm="0">
                                          <p:val>
                                            <p:fltVal val="0"/>
                                          </p:val>
                                        </p:tav>
                                        <p:tav tm="100000">
                                          <p:val>
                                            <p:strVal val="#ppt_h"/>
                                          </p:val>
                                        </p:tav>
                                      </p:tavLst>
                                    </p:anim>
                                    <p:animEffect transition="in" filter="fade">
                                      <p:cBhvr>
                                        <p:cTn id="105" dur="500"/>
                                        <p:tgtEl>
                                          <p:spTgt spid="7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1"/>
                                        </p:tgtEl>
                                        <p:attrNameLst>
                                          <p:attrName>style.visibility</p:attrName>
                                        </p:attrNameLst>
                                      </p:cBhvr>
                                      <p:to>
                                        <p:strVal val="visible"/>
                                      </p:to>
                                    </p:set>
                                    <p:anim calcmode="lin" valueType="num">
                                      <p:cBhvr>
                                        <p:cTn id="108" dur="500" fill="hold"/>
                                        <p:tgtEl>
                                          <p:spTgt spid="71"/>
                                        </p:tgtEl>
                                        <p:attrNameLst>
                                          <p:attrName>ppt_w</p:attrName>
                                        </p:attrNameLst>
                                      </p:cBhvr>
                                      <p:tavLst>
                                        <p:tav tm="0">
                                          <p:val>
                                            <p:fltVal val="0"/>
                                          </p:val>
                                        </p:tav>
                                        <p:tav tm="100000">
                                          <p:val>
                                            <p:strVal val="#ppt_w"/>
                                          </p:val>
                                        </p:tav>
                                      </p:tavLst>
                                    </p:anim>
                                    <p:anim calcmode="lin" valueType="num">
                                      <p:cBhvr>
                                        <p:cTn id="109" dur="500" fill="hold"/>
                                        <p:tgtEl>
                                          <p:spTgt spid="71"/>
                                        </p:tgtEl>
                                        <p:attrNameLst>
                                          <p:attrName>ppt_h</p:attrName>
                                        </p:attrNameLst>
                                      </p:cBhvr>
                                      <p:tavLst>
                                        <p:tav tm="0">
                                          <p:val>
                                            <p:fltVal val="0"/>
                                          </p:val>
                                        </p:tav>
                                        <p:tav tm="100000">
                                          <p:val>
                                            <p:strVal val="#ppt_h"/>
                                          </p:val>
                                        </p:tav>
                                      </p:tavLst>
                                    </p:anim>
                                    <p:animEffect transition="in" filter="fade">
                                      <p:cBhvr>
                                        <p:cTn id="110" dur="500"/>
                                        <p:tgtEl>
                                          <p:spTgt spid="7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p:cTn id="113" dur="500" fill="hold"/>
                                        <p:tgtEl>
                                          <p:spTgt spid="66"/>
                                        </p:tgtEl>
                                        <p:attrNameLst>
                                          <p:attrName>ppt_w</p:attrName>
                                        </p:attrNameLst>
                                      </p:cBhvr>
                                      <p:tavLst>
                                        <p:tav tm="0">
                                          <p:val>
                                            <p:fltVal val="0"/>
                                          </p:val>
                                        </p:tav>
                                        <p:tav tm="100000">
                                          <p:val>
                                            <p:strVal val="#ppt_w"/>
                                          </p:val>
                                        </p:tav>
                                      </p:tavLst>
                                    </p:anim>
                                    <p:anim calcmode="lin" valueType="num">
                                      <p:cBhvr>
                                        <p:cTn id="114" dur="500" fill="hold"/>
                                        <p:tgtEl>
                                          <p:spTgt spid="66"/>
                                        </p:tgtEl>
                                        <p:attrNameLst>
                                          <p:attrName>ppt_h</p:attrName>
                                        </p:attrNameLst>
                                      </p:cBhvr>
                                      <p:tavLst>
                                        <p:tav tm="0">
                                          <p:val>
                                            <p:fltVal val="0"/>
                                          </p:val>
                                        </p:tav>
                                        <p:tav tm="100000">
                                          <p:val>
                                            <p:strVal val="#ppt_h"/>
                                          </p:val>
                                        </p:tav>
                                      </p:tavLst>
                                    </p:anim>
                                    <p:animEffect transition="in" filter="fade">
                                      <p:cBhvr>
                                        <p:cTn id="115" dur="500"/>
                                        <p:tgtEl>
                                          <p:spTgt spid="66"/>
                                        </p:tgtEl>
                                      </p:cBhvr>
                                    </p:animEffect>
                                  </p:childTnLst>
                                </p:cTn>
                              </p:par>
                            </p:childTnLst>
                          </p:cTn>
                        </p:par>
                        <p:par>
                          <p:cTn id="116" fill="hold">
                            <p:stCondLst>
                              <p:cond delay="7500"/>
                            </p:stCondLst>
                            <p:childTnLst>
                              <p:par>
                                <p:cTn id="117" presetID="22" presetClass="entr" presetSubtype="8"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Effect transition="in" filter="wipe(left)">
                                      <p:cBhvr>
                                        <p:cTn id="119" dur="500"/>
                                        <p:tgtEl>
                                          <p:spTgt spid="49"/>
                                        </p:tgtEl>
                                      </p:cBhvr>
                                    </p:animEffect>
                                  </p:childTnLst>
                                </p:cTn>
                              </p:par>
                              <p:par>
                                <p:cTn id="120" presetID="22" presetClass="entr" presetSubtype="8" fill="hold" grpId="0" nodeType="withEffect">
                                  <p:stCondLst>
                                    <p:cond delay="250"/>
                                  </p:stCondLst>
                                  <p:childTnLst>
                                    <p:set>
                                      <p:cBhvr>
                                        <p:cTn id="121" dur="1" fill="hold">
                                          <p:stCondLst>
                                            <p:cond delay="0"/>
                                          </p:stCondLst>
                                        </p:cTn>
                                        <p:tgtEl>
                                          <p:spTgt spid="52"/>
                                        </p:tgtEl>
                                        <p:attrNameLst>
                                          <p:attrName>style.visibility</p:attrName>
                                        </p:attrNameLst>
                                      </p:cBhvr>
                                      <p:to>
                                        <p:strVal val="visible"/>
                                      </p:to>
                                    </p:set>
                                    <p:animEffect transition="in" filter="wipe(left)">
                                      <p:cBhvr>
                                        <p:cTn id="122" dur="500"/>
                                        <p:tgtEl>
                                          <p:spTgt spid="52"/>
                                        </p:tgtEl>
                                      </p:cBhvr>
                                    </p:animEffect>
                                  </p:childTnLst>
                                </p:cTn>
                              </p:par>
                              <p:par>
                                <p:cTn id="123" presetID="22" presetClass="entr" presetSubtype="8" fill="hold" grpId="0" nodeType="withEffect">
                                  <p:stCondLst>
                                    <p:cond delay="45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par>
                                <p:cTn id="126" presetID="22" presetClass="entr" presetSubtype="8" fill="hold" grpId="0" nodeType="withEffect">
                                  <p:stCondLst>
                                    <p:cond delay="650"/>
                                  </p:stCondLst>
                                  <p:childTnLst>
                                    <p:set>
                                      <p:cBhvr>
                                        <p:cTn id="127" dur="1" fill="hold">
                                          <p:stCondLst>
                                            <p:cond delay="0"/>
                                          </p:stCondLst>
                                        </p:cTn>
                                        <p:tgtEl>
                                          <p:spTgt spid="51"/>
                                        </p:tgtEl>
                                        <p:attrNameLst>
                                          <p:attrName>style.visibility</p:attrName>
                                        </p:attrNameLst>
                                      </p:cBhvr>
                                      <p:to>
                                        <p:strVal val="visible"/>
                                      </p:to>
                                    </p:set>
                                    <p:animEffect transition="in" filter="wipe(left)">
                                      <p:cBhvr>
                                        <p:cTn id="128" dur="500"/>
                                        <p:tgtEl>
                                          <p:spTgt spid="51"/>
                                        </p:tgtEl>
                                      </p:cBhvr>
                                    </p:animEffect>
                                  </p:childTnLst>
                                </p:cTn>
                              </p:par>
                              <p:par>
                                <p:cTn id="129" presetID="22" presetClass="entr" presetSubtype="8" fill="hold" grpId="0" nodeType="withEffect">
                                  <p:stCondLst>
                                    <p:cond delay="850"/>
                                  </p:stCondLst>
                                  <p:childTnLst>
                                    <p:set>
                                      <p:cBhvr>
                                        <p:cTn id="130" dur="1" fill="hold">
                                          <p:stCondLst>
                                            <p:cond delay="0"/>
                                          </p:stCondLst>
                                        </p:cTn>
                                        <p:tgtEl>
                                          <p:spTgt spid="53"/>
                                        </p:tgtEl>
                                        <p:attrNameLst>
                                          <p:attrName>style.visibility</p:attrName>
                                        </p:attrNameLst>
                                      </p:cBhvr>
                                      <p:to>
                                        <p:strVal val="visible"/>
                                      </p:to>
                                    </p:set>
                                    <p:animEffect transition="in" filter="wipe(left)">
                                      <p:cBhvr>
                                        <p:cTn id="131" dur="500"/>
                                        <p:tgtEl>
                                          <p:spTgt spid="53"/>
                                        </p:tgtEl>
                                      </p:cBhvr>
                                    </p:animEffect>
                                  </p:childTnLst>
                                </p:cTn>
                              </p:par>
                              <p:par>
                                <p:cTn id="132" presetID="22" presetClass="entr" presetSubtype="8" fill="hold" grpId="0" nodeType="withEffect">
                                  <p:stCondLst>
                                    <p:cond delay="1050"/>
                                  </p:stCondLst>
                                  <p:childTnLst>
                                    <p:set>
                                      <p:cBhvr>
                                        <p:cTn id="133" dur="1" fill="hold">
                                          <p:stCondLst>
                                            <p:cond delay="0"/>
                                          </p:stCondLst>
                                        </p:cTn>
                                        <p:tgtEl>
                                          <p:spTgt spid="54"/>
                                        </p:tgtEl>
                                        <p:attrNameLst>
                                          <p:attrName>style.visibility</p:attrName>
                                        </p:attrNameLst>
                                      </p:cBhvr>
                                      <p:to>
                                        <p:strVal val="visible"/>
                                      </p:to>
                                    </p:set>
                                    <p:animEffect transition="in" filter="wipe(left)">
                                      <p:cBhvr>
                                        <p:cTn id="134" dur="500"/>
                                        <p:tgtEl>
                                          <p:spTgt spid="5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wipe(left)">
                                      <p:cBhvr>
                                        <p:cTn id="1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42" grpId="0" animBg="1"/>
      <p:bldP spid="43" grpId="0" animBg="1"/>
      <p:bldP spid="44" grpId="0" animBg="1"/>
      <p:bldP spid="45" grpId="0" animBg="1"/>
      <p:bldP spid="46" grpId="0" animBg="1"/>
      <p:bldP spid="47" grpId="0" animBg="1"/>
      <p:bldP spid="48" grpId="0" animBg="1"/>
      <p:bldP spid="49" grpId="0"/>
      <p:bldP spid="50" grpId="0"/>
      <p:bldP spid="51" grpId="0"/>
      <p:bldP spid="52" grpId="0"/>
      <p:bldP spid="53" grpId="0"/>
      <p:bldP spid="54" grpId="0"/>
      <p:bldP spid="58" grpId="0"/>
      <p:bldP spid="62" grpId="0"/>
      <p:bldP spid="66" grpId="0"/>
      <p:bldP spid="70" grpId="0"/>
      <p:bldP spid="71"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1" name="组合 40"/>
          <p:cNvGrpSpPr/>
          <p:nvPr/>
        </p:nvGrpSpPr>
        <p:grpSpPr>
          <a:xfrm>
            <a:off x="3315986" y="3906154"/>
            <a:ext cx="5864847" cy="1326356"/>
            <a:chOff x="1601528" y="2724944"/>
            <a:chExt cx="5864847" cy="1075184"/>
          </a:xfrm>
        </p:grpSpPr>
        <p:cxnSp>
          <p:nvCxnSpPr>
            <p:cNvPr id="42" name="Straight Connector 30"/>
            <p:cNvCxnSpPr/>
            <p:nvPr/>
          </p:nvCxnSpPr>
          <p:spPr>
            <a:xfrm>
              <a:off x="1601528" y="2724944"/>
              <a:ext cx="0" cy="1075184"/>
            </a:xfrm>
            <a:prstGeom prst="line">
              <a:avLst/>
            </a:prstGeom>
            <a:noFill/>
            <a:ln w="19050" cap="flat" cmpd="sng" algn="ctr">
              <a:solidFill>
                <a:srgbClr val="7F7F7F">
                  <a:lumMod val="50000"/>
                </a:srgbClr>
              </a:solidFill>
              <a:prstDash val="solid"/>
            </a:ln>
            <a:effectLst/>
          </p:spPr>
        </p:cxnSp>
        <p:cxnSp>
          <p:nvCxnSpPr>
            <p:cNvPr id="43" name="Straight Connector 35"/>
            <p:cNvCxnSpPr/>
            <p:nvPr/>
          </p:nvCxnSpPr>
          <p:spPr>
            <a:xfrm>
              <a:off x="3067740" y="2724944"/>
              <a:ext cx="0" cy="1075184"/>
            </a:xfrm>
            <a:prstGeom prst="line">
              <a:avLst/>
            </a:prstGeom>
            <a:noFill/>
            <a:ln w="19050" cap="flat" cmpd="sng" algn="ctr">
              <a:solidFill>
                <a:srgbClr val="7F7F7F">
                  <a:lumMod val="50000"/>
                </a:srgbClr>
              </a:solidFill>
              <a:prstDash val="solid"/>
            </a:ln>
            <a:effectLst/>
          </p:spPr>
        </p:cxnSp>
        <p:cxnSp>
          <p:nvCxnSpPr>
            <p:cNvPr id="44" name="Straight Connector 52"/>
            <p:cNvCxnSpPr/>
            <p:nvPr/>
          </p:nvCxnSpPr>
          <p:spPr>
            <a:xfrm>
              <a:off x="4533952" y="2724944"/>
              <a:ext cx="0" cy="1075184"/>
            </a:xfrm>
            <a:prstGeom prst="line">
              <a:avLst/>
            </a:prstGeom>
            <a:noFill/>
            <a:ln w="19050" cap="flat" cmpd="sng" algn="ctr">
              <a:solidFill>
                <a:srgbClr val="7F7F7F">
                  <a:lumMod val="50000"/>
                </a:srgbClr>
              </a:solidFill>
              <a:prstDash val="solid"/>
            </a:ln>
            <a:effectLst/>
          </p:spPr>
        </p:cxnSp>
        <p:cxnSp>
          <p:nvCxnSpPr>
            <p:cNvPr id="45" name="Straight Connector 63"/>
            <p:cNvCxnSpPr/>
            <p:nvPr/>
          </p:nvCxnSpPr>
          <p:spPr>
            <a:xfrm>
              <a:off x="6000164" y="2724944"/>
              <a:ext cx="0" cy="1075184"/>
            </a:xfrm>
            <a:prstGeom prst="line">
              <a:avLst/>
            </a:prstGeom>
            <a:noFill/>
            <a:ln w="19050" cap="flat" cmpd="sng" algn="ctr">
              <a:solidFill>
                <a:srgbClr val="7F7F7F">
                  <a:lumMod val="50000"/>
                </a:srgbClr>
              </a:solidFill>
              <a:prstDash val="solid"/>
            </a:ln>
            <a:effectLst/>
          </p:spPr>
        </p:cxnSp>
        <p:cxnSp>
          <p:nvCxnSpPr>
            <p:cNvPr id="46" name="Straight Connector 67"/>
            <p:cNvCxnSpPr/>
            <p:nvPr/>
          </p:nvCxnSpPr>
          <p:spPr>
            <a:xfrm>
              <a:off x="7466375" y="2724944"/>
              <a:ext cx="0" cy="1075184"/>
            </a:xfrm>
            <a:prstGeom prst="line">
              <a:avLst/>
            </a:prstGeom>
            <a:noFill/>
            <a:ln w="19050" cap="flat" cmpd="sng" algn="ctr">
              <a:solidFill>
                <a:srgbClr val="7F7F7F">
                  <a:lumMod val="50000"/>
                </a:srgbClr>
              </a:solidFill>
              <a:prstDash val="solid"/>
            </a:ln>
            <a:effectLst/>
          </p:spPr>
        </p:cxnSp>
      </p:grpSp>
      <p:pic>
        <p:nvPicPr>
          <p:cNvPr id="47"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2458220" y="4434883"/>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48" name="文本1"/>
          <p:cNvSpPr>
            <a:spLocks noChangeArrowheads="1"/>
          </p:cNvSpPr>
          <p:nvPr/>
        </p:nvSpPr>
        <p:spPr bwMode="gray">
          <a:xfrm>
            <a:off x="4079550" y="517893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900" dirty="0">
                <a:solidFill>
                  <a:prstClr val="white"/>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您的内容打在这里，或者通过复制您的文本后，在此框中选择粘贴，并选择只保留文字。在此录入上述图表的综合描述说明。</a:t>
            </a:r>
            <a:endParaRPr lang="zh-CN" altLang="zh-CN" sz="900" dirty="0">
              <a:solidFill>
                <a:prstClr val="white"/>
              </a:solidFill>
              <a:latin typeface="微软雅黑" panose="020B0503020204020204" charset="-122"/>
              <a:ea typeface="微软雅黑" panose="020B0503020204020204" charset="-122"/>
              <a:cs typeface="+mn-ea"/>
              <a:sym typeface="+mn-lt"/>
            </a:endParaRPr>
          </a:p>
        </p:txBody>
      </p:sp>
      <p:grpSp>
        <p:nvGrpSpPr>
          <p:cNvPr id="49" name="组合 48"/>
          <p:cNvGrpSpPr/>
          <p:nvPr/>
        </p:nvGrpSpPr>
        <p:grpSpPr>
          <a:xfrm>
            <a:off x="2755212" y="2501752"/>
            <a:ext cx="1163482" cy="1343702"/>
            <a:chOff x="1135986" y="1137186"/>
            <a:chExt cx="1163482" cy="1343702"/>
          </a:xfrm>
        </p:grpSpPr>
        <p:sp>
          <p:nvSpPr>
            <p:cNvPr id="5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bg1"/>
            </a:soli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2" name="组合 51"/>
          <p:cNvGrpSpPr/>
          <p:nvPr/>
        </p:nvGrpSpPr>
        <p:grpSpPr>
          <a:xfrm>
            <a:off x="4207980" y="2501752"/>
            <a:ext cx="1163482" cy="1343702"/>
            <a:chOff x="1143509" y="1137186"/>
            <a:chExt cx="1163482" cy="1343702"/>
          </a:xfrm>
        </p:grpSpPr>
        <p:sp>
          <p:nvSpPr>
            <p:cNvPr id="53"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B0F0"/>
            </a:solid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4" name="Freeform 27"/>
            <p:cNvSpPr/>
            <p:nvPr/>
          </p:nvSpPr>
          <p:spPr bwMode="auto">
            <a:xfrm>
              <a:off x="1143509"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bg1"/>
            </a:soli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5" name="组合 54"/>
          <p:cNvGrpSpPr/>
          <p:nvPr/>
        </p:nvGrpSpPr>
        <p:grpSpPr>
          <a:xfrm>
            <a:off x="5655780" y="2501752"/>
            <a:ext cx="1163482" cy="1343702"/>
            <a:chOff x="1125097" y="1137186"/>
            <a:chExt cx="1163482" cy="1343702"/>
          </a:xfrm>
          <a:solidFill>
            <a:schemeClr val="bg1"/>
          </a:solidFill>
        </p:grpSpPr>
        <p:sp>
          <p:nvSpPr>
            <p:cNvPr id="56"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57" name="Freeform 27"/>
            <p:cNvSpPr/>
            <p:nvPr/>
          </p:nvSpPr>
          <p:spPr bwMode="auto">
            <a:xfrm>
              <a:off x="1125097"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58" name="组合 57"/>
          <p:cNvGrpSpPr/>
          <p:nvPr/>
        </p:nvGrpSpPr>
        <p:grpSpPr>
          <a:xfrm>
            <a:off x="7132881" y="2501752"/>
            <a:ext cx="1163482" cy="1343702"/>
            <a:chOff x="1135986" y="1137186"/>
            <a:chExt cx="1163482" cy="1343702"/>
          </a:xfrm>
          <a:solidFill>
            <a:schemeClr val="bg1"/>
          </a:solidFill>
        </p:grpSpPr>
        <p:sp>
          <p:nvSpPr>
            <p:cNvPr id="59"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0"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grpSp>
        <p:nvGrpSpPr>
          <p:cNvPr id="61" name="组合 60"/>
          <p:cNvGrpSpPr/>
          <p:nvPr/>
        </p:nvGrpSpPr>
        <p:grpSpPr>
          <a:xfrm>
            <a:off x="8599092" y="2501752"/>
            <a:ext cx="1163482" cy="1343702"/>
            <a:chOff x="1135986" y="1137186"/>
            <a:chExt cx="1163482" cy="1343702"/>
          </a:xfrm>
          <a:solidFill>
            <a:schemeClr val="bg1"/>
          </a:solidFill>
        </p:grpSpPr>
        <p:sp>
          <p:nvSpPr>
            <p:cNvPr id="6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a:solidFill>
                <a:srgbClr val="0070C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lt"/>
              </a:endParaRPr>
            </a:p>
          </p:txBody>
        </p:sp>
        <p:sp>
          <p:nvSpPr>
            <p:cNvPr id="63"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p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sp>
        <p:nvSpPr>
          <p:cNvPr id="64" name="文本框 37"/>
          <p:cNvSpPr>
            <a:spLocks noChangeArrowheads="1"/>
          </p:cNvSpPr>
          <p:nvPr/>
        </p:nvSpPr>
        <p:spPr bwMode="auto">
          <a:xfrm>
            <a:off x="2824417"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创新务实</a:t>
            </a:r>
          </a:p>
        </p:txBody>
      </p:sp>
      <p:sp>
        <p:nvSpPr>
          <p:cNvPr id="65" name="文本框 37"/>
          <p:cNvSpPr>
            <a:spLocks noChangeArrowheads="1"/>
          </p:cNvSpPr>
          <p:nvPr/>
        </p:nvSpPr>
        <p:spPr bwMode="auto">
          <a:xfrm>
            <a:off x="4287020"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超越自我</a:t>
            </a:r>
          </a:p>
        </p:txBody>
      </p:sp>
      <p:sp>
        <p:nvSpPr>
          <p:cNvPr id="66" name="文本框 37"/>
          <p:cNvSpPr>
            <a:spLocks noChangeArrowheads="1"/>
          </p:cNvSpPr>
          <p:nvPr/>
        </p:nvSpPr>
        <p:spPr bwMode="auto">
          <a:xfrm>
            <a:off x="5734820"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追求卓越</a:t>
            </a:r>
          </a:p>
        </p:txBody>
      </p:sp>
      <p:sp>
        <p:nvSpPr>
          <p:cNvPr id="67" name="文本框 37"/>
          <p:cNvSpPr>
            <a:spLocks noChangeArrowheads="1"/>
          </p:cNvSpPr>
          <p:nvPr/>
        </p:nvSpPr>
        <p:spPr bwMode="auto">
          <a:xfrm>
            <a:off x="7211920" y="2872374"/>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团结奋斗</a:t>
            </a:r>
          </a:p>
        </p:txBody>
      </p:sp>
      <p:sp>
        <p:nvSpPr>
          <p:cNvPr id="68" name="文本框 37"/>
          <p:cNvSpPr>
            <a:spLocks noChangeArrowheads="1"/>
          </p:cNvSpPr>
          <p:nvPr/>
        </p:nvSpPr>
        <p:spPr bwMode="auto">
          <a:xfrm>
            <a:off x="8706620" y="287031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600" dirty="0">
                <a:solidFill>
                  <a:schemeClr val="tx2">
                    <a:lumMod val="50000"/>
                  </a:schemeClr>
                </a:solidFill>
                <a:latin typeface="微软雅黑" panose="020B0503020204020204" charset="-122"/>
                <a:ea typeface="微软雅黑" panose="020B0503020204020204" charset="-122"/>
                <a:cs typeface="+mn-ea"/>
                <a:sym typeface="+mn-lt"/>
              </a:rPr>
              <a:t>敢于创新</a:t>
            </a:r>
          </a:p>
        </p:txBody>
      </p:sp>
      <p:sp>
        <p:nvSpPr>
          <p:cNvPr id="69" name="矩形 68"/>
          <p:cNvSpPr/>
          <p:nvPr/>
        </p:nvSpPr>
        <p:spPr>
          <a:xfrm>
            <a:off x="2824417" y="3206066"/>
            <a:ext cx="1005403" cy="284697"/>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Pragmatic innovation</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0" name="矩形 69"/>
          <p:cNvSpPr/>
          <p:nvPr/>
        </p:nvSpPr>
        <p:spPr>
          <a:xfrm>
            <a:off x="4287020" y="3206066"/>
            <a:ext cx="1005403" cy="176976"/>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Transcendental ego</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1" name="矩形 70"/>
          <p:cNvSpPr/>
          <p:nvPr/>
        </p:nvSpPr>
        <p:spPr>
          <a:xfrm>
            <a:off x="5734820" y="3206066"/>
            <a:ext cx="1005403" cy="284697"/>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Pursuit of excellence</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2" name="矩形 71"/>
          <p:cNvSpPr/>
          <p:nvPr/>
        </p:nvSpPr>
        <p:spPr>
          <a:xfrm>
            <a:off x="7211920" y="3206066"/>
            <a:ext cx="1005403" cy="176976"/>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United struggle</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sp>
        <p:nvSpPr>
          <p:cNvPr id="73" name="矩形 72"/>
          <p:cNvSpPr/>
          <p:nvPr/>
        </p:nvSpPr>
        <p:spPr>
          <a:xfrm>
            <a:off x="8706620" y="3206066"/>
            <a:ext cx="1005403" cy="176976"/>
          </a:xfrm>
          <a:prstGeom prst="rect">
            <a:avLst/>
          </a:prstGeom>
          <a:noFill/>
          <a:ln>
            <a:noFill/>
          </a:ln>
        </p:spPr>
        <p:txBody>
          <a:bodyPr wrap="square" lIns="68582" tIns="34292" rIns="68582" bIns="34292">
            <a:spAutoFit/>
          </a:bodyPr>
          <a:lstStyle/>
          <a:p>
            <a:pPr algn="ctr" eaLnBrk="1" hangingPunct="1"/>
            <a:r>
              <a:rPr lang="en-US" altLang="zh-CN" sz="700" dirty="0">
                <a:solidFill>
                  <a:srgbClr val="7F7F7F">
                    <a:lumMod val="50000"/>
                  </a:srgbClr>
                </a:solidFill>
                <a:latin typeface="微软雅黑" panose="020B0503020204020204" charset="-122"/>
                <a:ea typeface="微软雅黑" panose="020B0503020204020204" charset="-122"/>
                <a:cs typeface="+mn-ea"/>
                <a:sym typeface="+mn-lt"/>
              </a:rPr>
              <a:t>Dare to innovate</a:t>
            </a:r>
            <a:endParaRPr lang="zh-CN" altLang="en-US" sz="700" dirty="0">
              <a:solidFill>
                <a:srgbClr val="7F7F7F">
                  <a:lumMod val="50000"/>
                </a:srgbClr>
              </a:solidFill>
              <a:latin typeface="微软雅黑" panose="020B0503020204020204" charset="-122"/>
              <a:ea typeface="微软雅黑" panose="020B0503020204020204" charset="-122"/>
              <a:cs typeface="+mn-ea"/>
              <a:sym typeface="+mn-lt"/>
            </a:endParaRPr>
          </a:p>
        </p:txBody>
      </p:sp>
      <p:grpSp>
        <p:nvGrpSpPr>
          <p:cNvPr id="74" name="组合 73"/>
          <p:cNvGrpSpPr/>
          <p:nvPr/>
        </p:nvGrpSpPr>
        <p:grpSpPr>
          <a:xfrm>
            <a:off x="1941626" y="1698177"/>
            <a:ext cx="2038241" cy="528472"/>
            <a:chOff x="1769309" y="2262425"/>
            <a:chExt cx="1722616" cy="602283"/>
          </a:xfrm>
        </p:grpSpPr>
        <p:grpSp>
          <p:nvGrpSpPr>
            <p:cNvPr id="75" name="组合 74"/>
            <p:cNvGrpSpPr/>
            <p:nvPr/>
          </p:nvGrpSpPr>
          <p:grpSpPr>
            <a:xfrm>
              <a:off x="1769309" y="2355726"/>
              <a:ext cx="1722616" cy="508982"/>
              <a:chOff x="1769309" y="2355726"/>
              <a:chExt cx="1944216" cy="574458"/>
            </a:xfrm>
          </p:grpSpPr>
          <p:sp>
            <p:nvSpPr>
              <p:cNvPr id="77" name="矩形 76"/>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78" name="直接连接符 77"/>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79" name="直接连接符 78"/>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80" name="直接连接符 79"/>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81" name="直接连接符 80"/>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82" name="直接连接符 81"/>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76" name="矩形 75"/>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500" fill="hold"/>
                                        <p:tgtEl>
                                          <p:spTgt spid="49"/>
                                        </p:tgtEl>
                                        <p:attrNameLst>
                                          <p:attrName>ppt_w</p:attrName>
                                        </p:attrNameLst>
                                      </p:cBhvr>
                                      <p:tavLst>
                                        <p:tav tm="0">
                                          <p:val>
                                            <p:fltVal val="0"/>
                                          </p:val>
                                        </p:tav>
                                        <p:tav tm="100000">
                                          <p:val>
                                            <p:strVal val="#ppt_w"/>
                                          </p:val>
                                        </p:tav>
                                      </p:tavLst>
                                    </p:anim>
                                    <p:anim calcmode="lin" valueType="num">
                                      <p:cBhvr>
                                        <p:cTn id="30" dur="500" fill="hold"/>
                                        <p:tgtEl>
                                          <p:spTgt spid="49"/>
                                        </p:tgtEl>
                                        <p:attrNameLst>
                                          <p:attrName>ppt_h</p:attrName>
                                        </p:attrNameLst>
                                      </p:cBhvr>
                                      <p:tavLst>
                                        <p:tav tm="0">
                                          <p:val>
                                            <p:fltVal val="0"/>
                                          </p:val>
                                        </p:tav>
                                        <p:tav tm="100000">
                                          <p:val>
                                            <p:strVal val="#ppt_h"/>
                                          </p:val>
                                        </p:tav>
                                      </p:tavLst>
                                    </p:anim>
                                    <p:animEffect transition="in" filter="fade">
                                      <p:cBhvr>
                                        <p:cTn id="31" dur="500"/>
                                        <p:tgtEl>
                                          <p:spTgt spid="49"/>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500" fill="hold"/>
                                        <p:tgtEl>
                                          <p:spTgt spid="55"/>
                                        </p:tgtEl>
                                        <p:attrNameLst>
                                          <p:attrName>ppt_w</p:attrName>
                                        </p:attrNameLst>
                                      </p:cBhvr>
                                      <p:tavLst>
                                        <p:tav tm="0">
                                          <p:val>
                                            <p:fltVal val="0"/>
                                          </p:val>
                                        </p:tav>
                                        <p:tav tm="100000">
                                          <p:val>
                                            <p:strVal val="#ppt_w"/>
                                          </p:val>
                                        </p:tav>
                                      </p:tavLst>
                                    </p:anim>
                                    <p:anim calcmode="lin" valueType="num">
                                      <p:cBhvr>
                                        <p:cTn id="42" dur="500" fill="hold"/>
                                        <p:tgtEl>
                                          <p:spTgt spid="55"/>
                                        </p:tgtEl>
                                        <p:attrNameLst>
                                          <p:attrName>ppt_h</p:attrName>
                                        </p:attrNameLst>
                                      </p:cBhvr>
                                      <p:tavLst>
                                        <p:tav tm="0">
                                          <p:val>
                                            <p:fltVal val="0"/>
                                          </p:val>
                                        </p:tav>
                                        <p:tav tm="100000">
                                          <p:val>
                                            <p:strVal val="#ppt_h"/>
                                          </p:val>
                                        </p:tav>
                                      </p:tavLst>
                                    </p:anim>
                                    <p:animEffect transition="in" filter="fade">
                                      <p:cBhvr>
                                        <p:cTn id="43" dur="500"/>
                                        <p:tgtEl>
                                          <p:spTgt spid="55"/>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16" presetClass="entr" presetSubtype="21"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barn(inVertical)">
                                      <p:cBhvr>
                                        <p:cTn id="63" dur="500"/>
                                        <p:tgtEl>
                                          <p:spTgt spid="6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barn(inVertical)">
                                      <p:cBhvr>
                                        <p:cTn id="66" dur="500"/>
                                        <p:tgtEl>
                                          <p:spTgt spid="65"/>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arn(inVertical)">
                                      <p:cBhvr>
                                        <p:cTn id="69" dur="500"/>
                                        <p:tgtEl>
                                          <p:spTgt spid="66"/>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barn(inVertical)">
                                      <p:cBhvr>
                                        <p:cTn id="72" dur="500"/>
                                        <p:tgtEl>
                                          <p:spTgt spid="6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arn(inVertical)">
                                      <p:cBhvr>
                                        <p:cTn id="75" dur="500"/>
                                        <p:tgtEl>
                                          <p:spTgt spid="6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barn(inVertical)">
                                      <p:cBhvr>
                                        <p:cTn id="78" dur="500"/>
                                        <p:tgtEl>
                                          <p:spTgt spid="69"/>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barn(inVertical)">
                                      <p:cBhvr>
                                        <p:cTn id="81" dur="500"/>
                                        <p:tgtEl>
                                          <p:spTgt spid="7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barn(inVertical)">
                                      <p:cBhvr>
                                        <p:cTn id="84" dur="500"/>
                                        <p:tgtEl>
                                          <p:spTgt spid="71"/>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barn(inVertical)">
                                      <p:cBhvr>
                                        <p:cTn id="87" dur="500"/>
                                        <p:tgtEl>
                                          <p:spTgt spid="72"/>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left)">
                                      <p:cBhvr>
                                        <p:cTn id="9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48" grpId="0"/>
      <p:bldP spid="64" grpId="0"/>
      <p:bldP spid="65" grpId="0"/>
      <p:bldP spid="66" grpId="0"/>
      <p:bldP spid="67" grpId="0"/>
      <p:bldP spid="68" grpId="0"/>
      <p:bldP spid="69" grpId="0"/>
      <p:bldP spid="70" grpId="0"/>
      <p:bldP spid="71" grpId="0"/>
      <p:bldP spid="72" grpId="0"/>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90" name="矩形 17"/>
          <p:cNvSpPr/>
          <p:nvPr/>
        </p:nvSpPr>
        <p:spPr>
          <a:xfrm rot="16200000" flipH="1" flipV="1">
            <a:off x="4865456" y="2902225"/>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1" name="矩形 17"/>
          <p:cNvSpPr/>
          <p:nvPr/>
        </p:nvSpPr>
        <p:spPr>
          <a:xfrm rot="5400000" flipV="1">
            <a:off x="5545525" y="2902224"/>
            <a:ext cx="1970174" cy="671181"/>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2" name="矩形 15"/>
          <p:cNvSpPr/>
          <p:nvPr/>
        </p:nvSpPr>
        <p:spPr>
          <a:xfrm rot="16200000" flipH="1">
            <a:off x="5578602" y="4381221"/>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sp>
        <p:nvSpPr>
          <p:cNvPr id="93" name="矩形 15"/>
          <p:cNvSpPr/>
          <p:nvPr/>
        </p:nvSpPr>
        <p:spPr>
          <a:xfrm rot="5400000">
            <a:off x="4084921" y="4379518"/>
            <a:ext cx="2717633" cy="1493682"/>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ysClr val="window" lastClr="FFFFFF"/>
              </a:gs>
              <a:gs pos="0">
                <a:srgbClr val="E4E4E4"/>
              </a:gs>
            </a:gsLst>
            <a:lin ang="2700000" scaled="1"/>
            <a:tileRect/>
          </a:gradFill>
          <a:ln w="19050" cap="flat" cmpd="sng" algn="ctr">
            <a:gradFill flip="none" rotWithShape="1">
              <a:gsLst>
                <a:gs pos="0">
                  <a:sysClr val="window" lastClr="FFFFFF"/>
                </a:gs>
                <a:gs pos="100000">
                  <a:sysClr val="window" lastClr="FFFFFF">
                    <a:lumMod val="85000"/>
                  </a:sysClr>
                </a:gs>
              </a:gsLst>
              <a:lin ang="2700000" scaled="1"/>
              <a:tileRect/>
            </a:gradFill>
            <a:prstDash val="solid"/>
          </a:ln>
          <a:effectLst>
            <a:outerShdw blurRad="215900" dist="889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ea"/>
              <a:sym typeface="+mn-lt"/>
            </a:endParaRPr>
          </a:p>
        </p:txBody>
      </p:sp>
      <p:grpSp>
        <p:nvGrpSpPr>
          <p:cNvPr id="94" name="组合 93"/>
          <p:cNvGrpSpPr/>
          <p:nvPr/>
        </p:nvGrpSpPr>
        <p:grpSpPr>
          <a:xfrm>
            <a:off x="6892370" y="2191526"/>
            <a:ext cx="773020" cy="527990"/>
            <a:chOff x="5165815" y="1157793"/>
            <a:chExt cx="1030514" cy="703770"/>
          </a:xfrm>
          <a:effectLst>
            <a:outerShdw blurRad="50800" dist="25400" dir="8100000" algn="tr" rotWithShape="0">
              <a:prstClr val="black">
                <a:alpha val="40000"/>
              </a:prstClr>
            </a:outerShdw>
          </a:effectLst>
        </p:grpSpPr>
        <p:sp>
          <p:nvSpPr>
            <p:cNvPr id="95" name="文本框 94"/>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75000"/>
                    </a:schemeClr>
                  </a:solidFill>
                  <a:latin typeface="微软雅黑" panose="020B0503020204020204" charset="-122"/>
                  <a:ea typeface="微软雅黑" panose="020B0503020204020204" charset="-122"/>
                  <a:cs typeface="+mn-ea"/>
                  <a:sym typeface="+mn-lt"/>
                </a:rPr>
                <a:t>02</a:t>
              </a:r>
              <a:endParaRPr lang="zh-CN" altLang="en-US" sz="2700" b="1" dirty="0">
                <a:solidFill>
                  <a:schemeClr val="bg1">
                    <a:lumMod val="75000"/>
                  </a:schemeClr>
                </a:solidFill>
                <a:latin typeface="微软雅黑" panose="020B0503020204020204" charset="-122"/>
                <a:ea typeface="微软雅黑" panose="020B0503020204020204" charset="-122"/>
                <a:cs typeface="+mn-ea"/>
                <a:sym typeface="+mn-lt"/>
              </a:endParaRPr>
            </a:p>
          </p:txBody>
        </p:sp>
        <p:sp>
          <p:nvSpPr>
            <p:cNvPr id="96" name="文本框 95"/>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75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75000"/>
                  </a:schemeClr>
                </a:solidFill>
                <a:latin typeface="微软雅黑" panose="020B0503020204020204" charset="-122"/>
                <a:ea typeface="微软雅黑" panose="020B0503020204020204" charset="-122"/>
                <a:cs typeface="+mn-ea"/>
                <a:sym typeface="+mn-lt"/>
              </a:endParaRPr>
            </a:p>
          </p:txBody>
        </p:sp>
      </p:grpSp>
      <p:grpSp>
        <p:nvGrpSpPr>
          <p:cNvPr id="97" name="组合 96"/>
          <p:cNvGrpSpPr/>
          <p:nvPr/>
        </p:nvGrpSpPr>
        <p:grpSpPr>
          <a:xfrm>
            <a:off x="6643864" y="4152159"/>
            <a:ext cx="773020" cy="527990"/>
            <a:chOff x="5165815" y="1157793"/>
            <a:chExt cx="1030514" cy="703770"/>
          </a:xfrm>
          <a:effectLst>
            <a:outerShdw blurRad="50800" dist="25400" dir="8100000" algn="tr" rotWithShape="0">
              <a:prstClr val="black">
                <a:alpha val="40000"/>
              </a:prstClr>
            </a:outerShdw>
          </a:effectLst>
        </p:grpSpPr>
        <p:sp>
          <p:nvSpPr>
            <p:cNvPr id="98" name="文本框 97"/>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50000"/>
                    </a:schemeClr>
                  </a:solidFill>
                  <a:latin typeface="微软雅黑" panose="020B0503020204020204" charset="-122"/>
                  <a:ea typeface="微软雅黑" panose="020B0503020204020204" charset="-122"/>
                  <a:cs typeface="+mn-ea"/>
                  <a:sym typeface="+mn-lt"/>
                </a:rPr>
                <a:t>04</a:t>
              </a:r>
              <a:endParaRPr lang="zh-CN" altLang="en-US" sz="2700" b="1"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99" name="文本框 98"/>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50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00" name="组合 99"/>
          <p:cNvGrpSpPr/>
          <p:nvPr/>
        </p:nvGrpSpPr>
        <p:grpSpPr>
          <a:xfrm>
            <a:off x="4986010" y="4152159"/>
            <a:ext cx="773020" cy="527990"/>
            <a:chOff x="5165815" y="1157793"/>
            <a:chExt cx="1030514" cy="703770"/>
          </a:xfrm>
          <a:effectLst>
            <a:outerShdw blurRad="50800" dist="25400" dir="8100000" algn="tr" rotWithShape="0">
              <a:prstClr val="black">
                <a:alpha val="40000"/>
              </a:prstClr>
            </a:outerShdw>
          </a:effectLst>
        </p:grpSpPr>
        <p:sp>
          <p:nvSpPr>
            <p:cNvPr id="101" name="文本框 100"/>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50000"/>
                    </a:schemeClr>
                  </a:solidFill>
                  <a:latin typeface="微软雅黑" panose="020B0503020204020204" charset="-122"/>
                  <a:ea typeface="微软雅黑" panose="020B0503020204020204" charset="-122"/>
                  <a:cs typeface="+mn-ea"/>
                  <a:sym typeface="+mn-lt"/>
                </a:rPr>
                <a:t>03</a:t>
              </a:r>
              <a:endParaRPr lang="zh-CN" altLang="en-US" sz="2700" b="1"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102" name="文本框 101"/>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50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03" name="组合 102"/>
          <p:cNvGrpSpPr/>
          <p:nvPr/>
        </p:nvGrpSpPr>
        <p:grpSpPr>
          <a:xfrm>
            <a:off x="7469848" y="2372079"/>
            <a:ext cx="2645028" cy="848940"/>
            <a:chOff x="8275416" y="1875441"/>
            <a:chExt cx="3526092" cy="1131570"/>
          </a:xfrm>
        </p:grpSpPr>
        <p:grpSp>
          <p:nvGrpSpPr>
            <p:cNvPr id="104" name="组合 103"/>
            <p:cNvGrpSpPr/>
            <p:nvPr/>
          </p:nvGrpSpPr>
          <p:grpSpPr>
            <a:xfrm>
              <a:off x="8377359" y="1875441"/>
              <a:ext cx="324000" cy="324000"/>
              <a:chOff x="10718520" y="905912"/>
              <a:chExt cx="279679" cy="279987"/>
            </a:xfrm>
            <a:solidFill>
              <a:srgbClr val="78458D"/>
            </a:solidFill>
          </p:grpSpPr>
          <p:sp>
            <p:nvSpPr>
              <p:cNvPr id="108"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09"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10"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11"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05" name="组合 104"/>
            <p:cNvGrpSpPr/>
            <p:nvPr/>
          </p:nvGrpSpPr>
          <p:grpSpPr>
            <a:xfrm>
              <a:off x="8275416" y="2178049"/>
              <a:ext cx="3526092" cy="828962"/>
              <a:chOff x="7597256" y="1675969"/>
              <a:chExt cx="3526092" cy="828962"/>
            </a:xfrm>
          </p:grpSpPr>
          <p:sp>
            <p:nvSpPr>
              <p:cNvPr id="106" name="文本框 105"/>
              <p:cNvSpPr txBox="1"/>
              <p:nvPr/>
            </p:nvSpPr>
            <p:spPr>
              <a:xfrm>
                <a:off x="7597256" y="16759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07" name="TextBox 10"/>
              <p:cNvSpPr>
                <a:spLocks noChangeArrowheads="1"/>
              </p:cNvSpPr>
              <p:nvPr/>
            </p:nvSpPr>
            <p:spPr bwMode="auto">
              <a:xfrm>
                <a:off x="7818927" y="1901875"/>
                <a:ext cx="3304421"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grpSp>
      <p:grpSp>
        <p:nvGrpSpPr>
          <p:cNvPr id="112" name="组合 111"/>
          <p:cNvGrpSpPr/>
          <p:nvPr/>
        </p:nvGrpSpPr>
        <p:grpSpPr>
          <a:xfrm>
            <a:off x="7931642" y="4106412"/>
            <a:ext cx="2745213" cy="853441"/>
            <a:chOff x="8731876" y="3596176"/>
            <a:chExt cx="3659649" cy="1137571"/>
          </a:xfrm>
        </p:grpSpPr>
        <p:grpSp>
          <p:nvGrpSpPr>
            <p:cNvPr id="113" name="组合 112"/>
            <p:cNvGrpSpPr/>
            <p:nvPr/>
          </p:nvGrpSpPr>
          <p:grpSpPr>
            <a:xfrm>
              <a:off x="8731876" y="3885252"/>
              <a:ext cx="3659649" cy="848495"/>
              <a:chOff x="7597256" y="1656438"/>
              <a:chExt cx="3659649" cy="848495"/>
            </a:xfrm>
          </p:grpSpPr>
          <p:sp>
            <p:nvSpPr>
              <p:cNvPr id="115" name="文本框 114"/>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16" name="TextBox 10"/>
              <p:cNvSpPr>
                <a:spLocks noChangeArrowheads="1"/>
              </p:cNvSpPr>
              <p:nvPr/>
            </p:nvSpPr>
            <p:spPr bwMode="auto">
              <a:xfrm>
                <a:off x="7862657" y="1901876"/>
                <a:ext cx="3394248" cy="60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sp>
          <p:nvSpPr>
            <p:cNvPr id="114" name="Freeform 44"/>
            <p:cNvSpPr/>
            <p:nvPr/>
          </p:nvSpPr>
          <p:spPr bwMode="auto">
            <a:xfrm>
              <a:off x="9019266"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chemeClr val="bg1"/>
            </a:solidFill>
            <a:ln>
              <a:solidFill>
                <a:schemeClr val="bg1"/>
              </a:solid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17" name="组合 116"/>
          <p:cNvGrpSpPr/>
          <p:nvPr/>
        </p:nvGrpSpPr>
        <p:grpSpPr>
          <a:xfrm>
            <a:off x="2647393" y="2408747"/>
            <a:ext cx="2666885" cy="850171"/>
            <a:chOff x="1377979" y="1740272"/>
            <a:chExt cx="3555229" cy="1133211"/>
          </a:xfrm>
        </p:grpSpPr>
        <p:grpSp>
          <p:nvGrpSpPr>
            <p:cNvPr id="118" name="组合 117"/>
            <p:cNvGrpSpPr/>
            <p:nvPr/>
          </p:nvGrpSpPr>
          <p:grpSpPr>
            <a:xfrm>
              <a:off x="3838254" y="1740272"/>
              <a:ext cx="324000" cy="324000"/>
              <a:chOff x="4550948" y="3164476"/>
              <a:chExt cx="281010" cy="254656"/>
            </a:xfrm>
            <a:solidFill>
              <a:srgbClr val="FFB850"/>
            </a:solidFill>
          </p:grpSpPr>
          <p:sp>
            <p:nvSpPr>
              <p:cNvPr id="122"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23"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19" name="组合 118"/>
            <p:cNvGrpSpPr/>
            <p:nvPr/>
          </p:nvGrpSpPr>
          <p:grpSpPr>
            <a:xfrm>
              <a:off x="1377979" y="2063755"/>
              <a:ext cx="3555229" cy="809728"/>
              <a:chOff x="1364882" y="2232269"/>
              <a:chExt cx="3555229" cy="809728"/>
            </a:xfrm>
          </p:grpSpPr>
          <p:sp>
            <p:nvSpPr>
              <p:cNvPr id="120" name="文本框 119"/>
              <p:cNvSpPr txBox="1"/>
              <p:nvPr/>
            </p:nvSpPr>
            <p:spPr>
              <a:xfrm>
                <a:off x="2995777" y="2232269"/>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21" name="TextBox 10"/>
              <p:cNvSpPr>
                <a:spLocks noChangeArrowheads="1"/>
              </p:cNvSpPr>
              <p:nvPr/>
            </p:nvSpPr>
            <p:spPr bwMode="auto">
              <a:xfrm>
                <a:off x="1364882" y="2438941"/>
                <a:ext cx="3419694"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grpSp>
      <p:grpSp>
        <p:nvGrpSpPr>
          <p:cNvPr id="124" name="组合 123"/>
          <p:cNvGrpSpPr/>
          <p:nvPr/>
        </p:nvGrpSpPr>
        <p:grpSpPr>
          <a:xfrm>
            <a:off x="1999578" y="4109391"/>
            <a:ext cx="2577038" cy="850467"/>
            <a:chOff x="743454" y="3445846"/>
            <a:chExt cx="3435454" cy="1133604"/>
          </a:xfrm>
        </p:grpSpPr>
        <p:grpSp>
          <p:nvGrpSpPr>
            <p:cNvPr id="125" name="组合 124"/>
            <p:cNvGrpSpPr/>
            <p:nvPr/>
          </p:nvGrpSpPr>
          <p:grpSpPr>
            <a:xfrm>
              <a:off x="3221361" y="3445846"/>
              <a:ext cx="324000" cy="324000"/>
              <a:chOff x="1791656" y="5719615"/>
              <a:chExt cx="255400" cy="311759"/>
            </a:xfrm>
            <a:solidFill>
              <a:srgbClr val="17B6C6"/>
            </a:solidFill>
          </p:grpSpPr>
          <p:sp>
            <p:nvSpPr>
              <p:cNvPr id="129"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0" name="Rectangle 666"/>
              <p:cNvSpPr>
                <a:spLocks noChangeArrowheads="1"/>
              </p:cNvSpPr>
              <p:nvPr/>
            </p:nvSpPr>
            <p:spPr bwMode="auto">
              <a:xfrm>
                <a:off x="1814153" y="5956020"/>
                <a:ext cx="37053" cy="75354"/>
              </a:xfrm>
              <a:prstGeom prst="rect">
                <a:avLst/>
              </a:prstGeom>
              <a:solidFill>
                <a:srgbClr val="FF99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1" name="Rectangle 667"/>
              <p:cNvSpPr>
                <a:spLocks noChangeArrowheads="1"/>
              </p:cNvSpPr>
              <p:nvPr/>
            </p:nvSpPr>
            <p:spPr bwMode="auto">
              <a:xfrm>
                <a:off x="1875025" y="5919081"/>
                <a:ext cx="37053" cy="112292"/>
              </a:xfrm>
              <a:prstGeom prst="rect">
                <a:avLst/>
              </a:pr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2" name="Rectangle 668"/>
              <p:cNvSpPr>
                <a:spLocks noChangeArrowheads="1"/>
              </p:cNvSpPr>
              <p:nvPr/>
            </p:nvSpPr>
            <p:spPr bwMode="auto">
              <a:xfrm>
                <a:off x="1937220" y="5882143"/>
                <a:ext cx="37053" cy="149231"/>
              </a:xfrm>
              <a:prstGeom prst="rect">
                <a:avLst/>
              </a:pr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sp>
            <p:nvSpPr>
              <p:cNvPr id="133" name="Rectangle 669"/>
              <p:cNvSpPr>
                <a:spLocks noChangeArrowheads="1"/>
              </p:cNvSpPr>
              <p:nvPr/>
            </p:nvSpPr>
            <p:spPr bwMode="auto">
              <a:xfrm>
                <a:off x="1998093" y="5845204"/>
                <a:ext cx="37053" cy="186169"/>
              </a:xfrm>
              <a:prstGeom prst="rect">
                <a:avLst/>
              </a:prstGeom>
              <a:solidFill>
                <a:srgbClr val="FFC000"/>
              </a:solidFill>
              <a:ln>
                <a:noFill/>
              </a:ln>
            </p:spPr>
            <p:txBody>
              <a:bodyPr vert="horz" wrap="square" lIns="91440" tIns="45720" rIns="91440" bIns="45720" numCol="1" anchor="t" anchorCtr="0" compatLnSpc="1"/>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endParaRPr>
              </a:p>
            </p:txBody>
          </p:sp>
        </p:grpSp>
        <p:grpSp>
          <p:nvGrpSpPr>
            <p:cNvPr id="126" name="组合 125"/>
            <p:cNvGrpSpPr/>
            <p:nvPr/>
          </p:nvGrpSpPr>
          <p:grpSpPr>
            <a:xfrm>
              <a:off x="743454" y="3730957"/>
              <a:ext cx="3435454" cy="848493"/>
              <a:chOff x="1364882" y="2193504"/>
              <a:chExt cx="3435454" cy="848493"/>
            </a:xfrm>
          </p:grpSpPr>
          <p:sp>
            <p:nvSpPr>
              <p:cNvPr id="127" name="文本框 126"/>
              <p:cNvSpPr txBox="1"/>
              <p:nvPr/>
            </p:nvSpPr>
            <p:spPr>
              <a:xfrm>
                <a:off x="2876002"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在此添加标题</a:t>
                </a:r>
              </a:p>
            </p:txBody>
          </p:sp>
          <p:sp>
            <p:nvSpPr>
              <p:cNvPr id="128" name="TextBox 10"/>
              <p:cNvSpPr>
                <a:spLocks noChangeArrowheads="1"/>
              </p:cNvSpPr>
              <p:nvPr/>
            </p:nvSpPr>
            <p:spPr bwMode="auto">
              <a:xfrm>
                <a:off x="1364882" y="2438941"/>
                <a:ext cx="3272708" cy="6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lumMod val="75000"/>
                      </a:schemeClr>
                    </a:solidFill>
                    <a:effectLst/>
                    <a:uLnTx/>
                    <a:uFillTx/>
                    <a:latin typeface="微软雅黑" panose="020B0503020204020204" charset="-122"/>
                    <a:ea typeface="微软雅黑" panose="020B0503020204020204" charset="-122"/>
                    <a:cs typeface="+mn-ea"/>
                    <a:sym typeface="+mn-lt"/>
                  </a:rPr>
                  <a:t>您的内容打在这里，或者通过复制您的文本后，在此框中选择粘贴，并选择只保留文字。</a:t>
                </a:r>
              </a:p>
            </p:txBody>
          </p:sp>
        </p:grpSp>
      </p:grpSp>
      <p:grpSp>
        <p:nvGrpSpPr>
          <p:cNvPr id="134" name="组合 133"/>
          <p:cNvGrpSpPr/>
          <p:nvPr/>
        </p:nvGrpSpPr>
        <p:grpSpPr>
          <a:xfrm>
            <a:off x="4638135" y="2169055"/>
            <a:ext cx="773020" cy="527990"/>
            <a:chOff x="5165815" y="1157793"/>
            <a:chExt cx="1030514" cy="703770"/>
          </a:xfrm>
          <a:effectLst>
            <a:outerShdw blurRad="50800" dist="25400" dir="8100000" algn="tr" rotWithShape="0">
              <a:prstClr val="black">
                <a:alpha val="40000"/>
              </a:prstClr>
            </a:outerShdw>
          </a:effectLst>
        </p:grpSpPr>
        <p:sp>
          <p:nvSpPr>
            <p:cNvPr id="135" name="文本框 134"/>
            <p:cNvSpPr txBox="1"/>
            <p:nvPr/>
          </p:nvSpPr>
          <p:spPr>
            <a:xfrm>
              <a:off x="5249656" y="1157793"/>
              <a:ext cx="830212" cy="676899"/>
            </a:xfrm>
            <a:prstGeom prst="rect">
              <a:avLst/>
            </a:prstGeom>
            <a:noFill/>
          </p:spPr>
          <p:txBody>
            <a:bodyPr wrap="square" rtlCol="0">
              <a:spAutoFit/>
            </a:bodyPr>
            <a:lstStyle/>
            <a:p>
              <a:pPr algn="ctr" eaLnBrk="1" hangingPunct="1"/>
              <a:r>
                <a:rPr lang="en-US" altLang="zh-CN" sz="2700" b="1" dirty="0">
                  <a:solidFill>
                    <a:schemeClr val="bg1">
                      <a:lumMod val="75000"/>
                    </a:schemeClr>
                  </a:solidFill>
                  <a:latin typeface="微软雅黑" panose="020B0503020204020204" charset="-122"/>
                  <a:ea typeface="微软雅黑" panose="020B0503020204020204" charset="-122"/>
                  <a:cs typeface="+mn-ea"/>
                  <a:sym typeface="+mn-lt"/>
                </a:rPr>
                <a:t>01</a:t>
              </a:r>
              <a:endParaRPr lang="zh-CN" altLang="en-US" sz="2700" b="1" dirty="0">
                <a:solidFill>
                  <a:schemeClr val="bg1">
                    <a:lumMod val="75000"/>
                  </a:schemeClr>
                </a:solidFill>
                <a:latin typeface="微软雅黑" panose="020B0503020204020204" charset="-122"/>
                <a:ea typeface="微软雅黑" panose="020B0503020204020204" charset="-122"/>
                <a:cs typeface="+mn-ea"/>
                <a:sym typeface="+mn-lt"/>
              </a:endParaRPr>
            </a:p>
          </p:txBody>
        </p:sp>
        <p:sp>
          <p:nvSpPr>
            <p:cNvPr id="136" name="文本框 135"/>
            <p:cNvSpPr txBox="1"/>
            <p:nvPr/>
          </p:nvSpPr>
          <p:spPr>
            <a:xfrm>
              <a:off x="5165815" y="1594905"/>
              <a:ext cx="1030514" cy="266658"/>
            </a:xfrm>
            <a:prstGeom prst="rect">
              <a:avLst/>
            </a:prstGeom>
            <a:noFill/>
          </p:spPr>
          <p:txBody>
            <a:bodyPr wrap="square" rtlCol="0">
              <a:spAutoFit/>
            </a:bodyPr>
            <a:lstStyle/>
            <a:p>
              <a:pPr algn="ctr" eaLnBrk="1" hangingPunct="1"/>
              <a:r>
                <a:rPr lang="en-US" altLang="zh-CN" sz="700" b="1" dirty="0">
                  <a:solidFill>
                    <a:schemeClr val="bg1">
                      <a:lumMod val="75000"/>
                    </a:schemeClr>
                  </a:solidFill>
                  <a:latin typeface="微软雅黑" panose="020B0503020204020204" charset="-122"/>
                  <a:ea typeface="微软雅黑" panose="020B0503020204020204" charset="-122"/>
                  <a:cs typeface="+mn-ea"/>
                  <a:sym typeface="+mn-lt"/>
                </a:rPr>
                <a:t>OPTION</a:t>
              </a:r>
              <a:endParaRPr lang="zh-CN" altLang="en-US" sz="700" b="1" dirty="0">
                <a:solidFill>
                  <a:schemeClr val="bg1">
                    <a:lumMod val="75000"/>
                  </a:schemeClr>
                </a:solidFill>
                <a:latin typeface="微软雅黑" panose="020B0503020204020204" charset="-122"/>
                <a:ea typeface="微软雅黑" panose="020B0503020204020204" charset="-122"/>
                <a:cs typeface="+mn-ea"/>
                <a:sym typeface="+mn-lt"/>
              </a:endParaRPr>
            </a:p>
          </p:txBody>
        </p:sp>
      </p:grpSp>
      <p:grpSp>
        <p:nvGrpSpPr>
          <p:cNvPr id="137" name="组合 136"/>
          <p:cNvGrpSpPr/>
          <p:nvPr/>
        </p:nvGrpSpPr>
        <p:grpSpPr>
          <a:xfrm>
            <a:off x="1941626" y="1698177"/>
            <a:ext cx="2038241" cy="528472"/>
            <a:chOff x="1769309" y="2262425"/>
            <a:chExt cx="1722616" cy="602283"/>
          </a:xfrm>
        </p:grpSpPr>
        <p:grpSp>
          <p:nvGrpSpPr>
            <p:cNvPr id="138" name="组合 137"/>
            <p:cNvGrpSpPr/>
            <p:nvPr/>
          </p:nvGrpSpPr>
          <p:grpSpPr>
            <a:xfrm>
              <a:off x="1769309" y="2355726"/>
              <a:ext cx="1722616" cy="508982"/>
              <a:chOff x="1769309" y="2355726"/>
              <a:chExt cx="1944216" cy="574458"/>
            </a:xfrm>
          </p:grpSpPr>
          <p:sp>
            <p:nvSpPr>
              <p:cNvPr id="140" name="矩形 139"/>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141" name="直接连接符 140"/>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142" name="直接连接符 141"/>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143" name="直接连接符 142"/>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144" name="直接连接符 143"/>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145" name="直接连接符 144"/>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139" name="矩形 138"/>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输入内容</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right)">
                                      <p:cBhvr>
                                        <p:cTn id="18" dur="900"/>
                                        <p:tgtEl>
                                          <p:spTgt spid="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left)">
                                      <p:cBhvr>
                                        <p:cTn id="21" dur="1000"/>
                                        <p:tgtEl>
                                          <p:spTgt spid="92"/>
                                        </p:tgtEl>
                                      </p:cBhvr>
                                    </p:animEffect>
                                  </p:childTnLst>
                                </p:cTn>
                              </p:par>
                              <p:par>
                                <p:cTn id="22" presetID="42" presetClass="entr" presetSubtype="0" fill="hold" grpId="0" nodeType="withEffect">
                                  <p:stCondLst>
                                    <p:cond delay="90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anim calcmode="lin" valueType="num">
                                      <p:cBhvr>
                                        <p:cTn id="25" dur="1000" fill="hold"/>
                                        <p:tgtEl>
                                          <p:spTgt spid="90"/>
                                        </p:tgtEl>
                                        <p:attrNameLst>
                                          <p:attrName>ppt_x</p:attrName>
                                        </p:attrNameLst>
                                      </p:cBhvr>
                                      <p:tavLst>
                                        <p:tav tm="0">
                                          <p:val>
                                            <p:strVal val="#ppt_x"/>
                                          </p:val>
                                        </p:tav>
                                        <p:tav tm="100000">
                                          <p:val>
                                            <p:strVal val="#ppt_x"/>
                                          </p:val>
                                        </p:tav>
                                      </p:tavLst>
                                    </p:anim>
                                    <p:anim calcmode="lin" valueType="num">
                                      <p:cBhvr>
                                        <p:cTn id="26" dur="1000" fill="hold"/>
                                        <p:tgtEl>
                                          <p:spTgt spid="9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900"/>
                                  </p:stCondLst>
                                  <p:childTnLst>
                                    <p:set>
                                      <p:cBhvr>
                                        <p:cTn id="28" dur="1" fill="hold">
                                          <p:stCondLst>
                                            <p:cond delay="0"/>
                                          </p:stCondLst>
                                        </p:cTn>
                                        <p:tgtEl>
                                          <p:spTgt spid="91"/>
                                        </p:tgtEl>
                                        <p:attrNameLst>
                                          <p:attrName>style.visibility</p:attrName>
                                        </p:attrNameLst>
                                      </p:cBhvr>
                                      <p:to>
                                        <p:strVal val="visible"/>
                                      </p:to>
                                    </p:set>
                                    <p:animEffect transition="in" filter="fade">
                                      <p:cBhvr>
                                        <p:cTn id="29" dur="1000"/>
                                        <p:tgtEl>
                                          <p:spTgt spid="91"/>
                                        </p:tgtEl>
                                      </p:cBhvr>
                                    </p:animEffect>
                                    <p:anim calcmode="lin" valueType="num">
                                      <p:cBhvr>
                                        <p:cTn id="30" dur="1000" fill="hold"/>
                                        <p:tgtEl>
                                          <p:spTgt spid="91"/>
                                        </p:tgtEl>
                                        <p:attrNameLst>
                                          <p:attrName>ppt_x</p:attrName>
                                        </p:attrNameLst>
                                      </p:cBhvr>
                                      <p:tavLst>
                                        <p:tav tm="0">
                                          <p:val>
                                            <p:strVal val="#ppt_x"/>
                                          </p:val>
                                        </p:tav>
                                        <p:tav tm="100000">
                                          <p:val>
                                            <p:strVal val="#ppt_x"/>
                                          </p:val>
                                        </p:tav>
                                      </p:tavLst>
                                    </p:anim>
                                    <p:anim calcmode="lin" valueType="num">
                                      <p:cBhvr>
                                        <p:cTn id="31" dur="1000" fill="hold"/>
                                        <p:tgtEl>
                                          <p:spTgt spid="91"/>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134"/>
                                        </p:tgtEl>
                                        <p:attrNameLst>
                                          <p:attrName>style.visibility</p:attrName>
                                        </p:attrNameLst>
                                      </p:cBhvr>
                                      <p:to>
                                        <p:strVal val="visible"/>
                                      </p:to>
                                    </p:set>
                                    <p:anim calcmode="lin" valueType="num">
                                      <p:cBhvr>
                                        <p:cTn id="35" dur="500" fill="hold"/>
                                        <p:tgtEl>
                                          <p:spTgt spid="134"/>
                                        </p:tgtEl>
                                        <p:attrNameLst>
                                          <p:attrName>ppt_w</p:attrName>
                                        </p:attrNameLst>
                                      </p:cBhvr>
                                      <p:tavLst>
                                        <p:tav tm="0">
                                          <p:val>
                                            <p:fltVal val="0"/>
                                          </p:val>
                                        </p:tav>
                                        <p:tav tm="100000">
                                          <p:val>
                                            <p:strVal val="#ppt_w"/>
                                          </p:val>
                                        </p:tav>
                                      </p:tavLst>
                                    </p:anim>
                                    <p:anim calcmode="lin" valueType="num">
                                      <p:cBhvr>
                                        <p:cTn id="36" dur="500" fill="hold"/>
                                        <p:tgtEl>
                                          <p:spTgt spid="134"/>
                                        </p:tgtEl>
                                        <p:attrNameLst>
                                          <p:attrName>ppt_h</p:attrName>
                                        </p:attrNameLst>
                                      </p:cBhvr>
                                      <p:tavLst>
                                        <p:tav tm="0">
                                          <p:val>
                                            <p:fltVal val="0"/>
                                          </p:val>
                                        </p:tav>
                                        <p:tav tm="100000">
                                          <p:val>
                                            <p:strVal val="#ppt_h"/>
                                          </p:val>
                                        </p:tav>
                                      </p:tavLst>
                                    </p:anim>
                                    <p:animEffect transition="in" filter="fade">
                                      <p:cBhvr>
                                        <p:cTn id="37" dur="500"/>
                                        <p:tgtEl>
                                          <p:spTgt spid="134"/>
                                        </p:tgtEl>
                                      </p:cBhvr>
                                    </p:animEffect>
                                  </p:childTnLst>
                                </p:cTn>
                              </p:par>
                            </p:childTnLst>
                          </p:cTn>
                        </p:par>
                        <p:par>
                          <p:cTn id="38" fill="hold">
                            <p:stCondLst>
                              <p:cond delay="2000"/>
                            </p:stCondLst>
                            <p:childTnLst>
                              <p:par>
                                <p:cTn id="39" presetID="14" presetClass="entr" presetSubtype="10"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randombar(horizontal)">
                                      <p:cBhvr>
                                        <p:cTn id="41" dur="500"/>
                                        <p:tgtEl>
                                          <p:spTgt spid="117"/>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Effect transition="in" filter="fade">
                                      <p:cBhvr>
                                        <p:cTn id="47" dur="500"/>
                                        <p:tgtEl>
                                          <p:spTgt spid="94"/>
                                        </p:tgtEl>
                                      </p:cBhvr>
                                    </p:animEffect>
                                  </p:childTnLst>
                                </p:cTn>
                              </p:par>
                            </p:childTnLst>
                          </p:cTn>
                        </p:par>
                        <p:par>
                          <p:cTn id="48" fill="hold">
                            <p:stCondLst>
                              <p:cond delay="3000"/>
                            </p:stCondLst>
                            <p:childTnLst>
                              <p:par>
                                <p:cTn id="49" presetID="14" presetClass="entr" presetSubtype="10" fill="hold" nodeType="after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randombar(horizontal)">
                                      <p:cBhvr>
                                        <p:cTn id="51" dur="500"/>
                                        <p:tgtEl>
                                          <p:spTgt spid="103"/>
                                        </p:tgtEl>
                                      </p:cBhvr>
                                    </p:animEffect>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 calcmode="lin" valueType="num">
                                      <p:cBhvr>
                                        <p:cTn id="55" dur="500" fill="hold"/>
                                        <p:tgtEl>
                                          <p:spTgt spid="100"/>
                                        </p:tgtEl>
                                        <p:attrNameLst>
                                          <p:attrName>ppt_w</p:attrName>
                                        </p:attrNameLst>
                                      </p:cBhvr>
                                      <p:tavLst>
                                        <p:tav tm="0">
                                          <p:val>
                                            <p:fltVal val="0"/>
                                          </p:val>
                                        </p:tav>
                                        <p:tav tm="100000">
                                          <p:val>
                                            <p:strVal val="#ppt_w"/>
                                          </p:val>
                                        </p:tav>
                                      </p:tavLst>
                                    </p:anim>
                                    <p:anim calcmode="lin" valueType="num">
                                      <p:cBhvr>
                                        <p:cTn id="56" dur="500" fill="hold"/>
                                        <p:tgtEl>
                                          <p:spTgt spid="100"/>
                                        </p:tgtEl>
                                        <p:attrNameLst>
                                          <p:attrName>ppt_h</p:attrName>
                                        </p:attrNameLst>
                                      </p:cBhvr>
                                      <p:tavLst>
                                        <p:tav tm="0">
                                          <p:val>
                                            <p:fltVal val="0"/>
                                          </p:val>
                                        </p:tav>
                                        <p:tav tm="100000">
                                          <p:val>
                                            <p:strVal val="#ppt_h"/>
                                          </p:val>
                                        </p:tav>
                                      </p:tavLst>
                                    </p:anim>
                                    <p:animEffect transition="in" filter="fade">
                                      <p:cBhvr>
                                        <p:cTn id="57" dur="500"/>
                                        <p:tgtEl>
                                          <p:spTgt spid="100"/>
                                        </p:tgtEl>
                                      </p:cBhvr>
                                    </p:animEffect>
                                  </p:childTnLst>
                                </p:cTn>
                              </p:par>
                            </p:childTnLst>
                          </p:cTn>
                        </p:par>
                        <p:par>
                          <p:cTn id="58" fill="hold">
                            <p:stCondLst>
                              <p:cond delay="4000"/>
                            </p:stCondLst>
                            <p:childTnLst>
                              <p:par>
                                <p:cTn id="59" presetID="14" presetClass="entr" presetSubtype="10" fill="hold" nodeType="after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randombar(horizontal)">
                                      <p:cBhvr>
                                        <p:cTn id="61" dur="500"/>
                                        <p:tgtEl>
                                          <p:spTgt spid="124"/>
                                        </p:tgtEl>
                                      </p:cBhvr>
                                    </p:animEffect>
                                  </p:childTnLst>
                                </p:cTn>
                              </p:par>
                            </p:childTnLst>
                          </p:cTn>
                        </p:par>
                        <p:par>
                          <p:cTn id="62" fill="hold">
                            <p:stCondLst>
                              <p:cond delay="4500"/>
                            </p:stCondLst>
                            <p:childTnLst>
                              <p:par>
                                <p:cTn id="63" presetID="53" presetClass="entr" presetSubtype="16" fill="hold" nodeType="afterEffect">
                                  <p:stCondLst>
                                    <p:cond delay="0"/>
                                  </p:stCondLst>
                                  <p:childTnLst>
                                    <p:set>
                                      <p:cBhvr>
                                        <p:cTn id="64" dur="1" fill="hold">
                                          <p:stCondLst>
                                            <p:cond delay="0"/>
                                          </p:stCondLst>
                                        </p:cTn>
                                        <p:tgtEl>
                                          <p:spTgt spid="97"/>
                                        </p:tgtEl>
                                        <p:attrNameLst>
                                          <p:attrName>style.visibility</p:attrName>
                                        </p:attrNameLst>
                                      </p:cBhvr>
                                      <p:to>
                                        <p:strVal val="visible"/>
                                      </p:to>
                                    </p:set>
                                    <p:anim calcmode="lin" valueType="num">
                                      <p:cBhvr>
                                        <p:cTn id="65" dur="500" fill="hold"/>
                                        <p:tgtEl>
                                          <p:spTgt spid="97"/>
                                        </p:tgtEl>
                                        <p:attrNameLst>
                                          <p:attrName>ppt_w</p:attrName>
                                        </p:attrNameLst>
                                      </p:cBhvr>
                                      <p:tavLst>
                                        <p:tav tm="0">
                                          <p:val>
                                            <p:fltVal val="0"/>
                                          </p:val>
                                        </p:tav>
                                        <p:tav tm="100000">
                                          <p:val>
                                            <p:strVal val="#ppt_w"/>
                                          </p:val>
                                        </p:tav>
                                      </p:tavLst>
                                    </p:anim>
                                    <p:anim calcmode="lin" valueType="num">
                                      <p:cBhvr>
                                        <p:cTn id="66" dur="500" fill="hold"/>
                                        <p:tgtEl>
                                          <p:spTgt spid="97"/>
                                        </p:tgtEl>
                                        <p:attrNameLst>
                                          <p:attrName>ppt_h</p:attrName>
                                        </p:attrNameLst>
                                      </p:cBhvr>
                                      <p:tavLst>
                                        <p:tav tm="0">
                                          <p:val>
                                            <p:fltVal val="0"/>
                                          </p:val>
                                        </p:tav>
                                        <p:tav tm="100000">
                                          <p:val>
                                            <p:strVal val="#ppt_h"/>
                                          </p:val>
                                        </p:tav>
                                      </p:tavLst>
                                    </p:anim>
                                    <p:animEffect transition="in" filter="fade">
                                      <p:cBhvr>
                                        <p:cTn id="67" dur="500"/>
                                        <p:tgtEl>
                                          <p:spTgt spid="97"/>
                                        </p:tgtEl>
                                      </p:cBhvr>
                                    </p:animEffect>
                                  </p:childTnLst>
                                </p:cTn>
                              </p:par>
                            </p:childTnLst>
                          </p:cTn>
                        </p:par>
                        <p:par>
                          <p:cTn id="68" fill="hold">
                            <p:stCondLst>
                              <p:cond delay="5000"/>
                            </p:stCondLst>
                            <p:childTnLst>
                              <p:par>
                                <p:cTn id="69" presetID="22" presetClass="entr" presetSubtype="4" fill="hold" nodeType="after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wipe(left)">
                                      <p:cBhvr>
                                        <p:cTn id="7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90" grpId="0" animBg="1"/>
      <p:bldP spid="91" grpId="0" animBg="1"/>
      <p:bldP spid="92" grpId="0" animBg="1"/>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4B49765E-6F6A-4D5A-A12E-69EFE9A5E949}" type="slidenum">
              <a:rPr lang="zh-CN" altLang="en-US">
                <a:latin typeface="华文细黑" panose="02010600040101010101" pitchFamily="2" charset="-122"/>
                <a:ea typeface="华文细黑" panose="02010600040101010101" pitchFamily="2" charset="-122"/>
                <a:sym typeface="华文细黑" panose="02010600040101010101" pitchFamily="2" charset="-122"/>
              </a:rPr>
              <a:t>25</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4" name="TextBox 37"/>
          <p:cNvSpPr>
            <a:spLocks noChangeArrowheads="1"/>
          </p:cNvSpPr>
          <p:nvPr/>
        </p:nvSpPr>
        <p:spPr bwMode="auto">
          <a:xfrm>
            <a:off x="3182938" y="2057400"/>
            <a:ext cx="5848351" cy="132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80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谢谢欣赏</a:t>
            </a:r>
            <a:endParaRPr lang="zh-CN" altLang="en-US" sz="1800">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5" name="文本框 29"/>
          <p:cNvSpPr>
            <a:spLocks noChangeArrowheads="1"/>
          </p:cNvSpPr>
          <p:nvPr/>
        </p:nvSpPr>
        <p:spPr bwMode="auto">
          <a:xfrm>
            <a:off x="5216526" y="1454153"/>
            <a:ext cx="19912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THE END</a:t>
            </a:r>
            <a:endParaRPr lang="zh-CN" altLang="en-US"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6" name="椭圆 3"/>
          <p:cNvSpPr>
            <a:spLocks noChangeArrowheads="1"/>
          </p:cNvSpPr>
          <p:nvPr/>
        </p:nvSpPr>
        <p:spPr bwMode="auto">
          <a:xfrm>
            <a:off x="5292726" y="4227516"/>
            <a:ext cx="1606551" cy="1608137"/>
          </a:xfrm>
          <a:prstGeom prst="ellipse">
            <a:avLst/>
          </a:prstGeom>
          <a:solidFill>
            <a:srgbClr val="F2F2F2">
              <a:alpha val="39999"/>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7" name="文本框 4"/>
          <p:cNvSpPr>
            <a:spLocks noChangeArrowheads="1"/>
          </p:cNvSpPr>
          <p:nvPr/>
        </p:nvSpPr>
        <p:spPr bwMode="auto">
          <a:xfrm>
            <a:off x="5374490" y="4738690"/>
            <a:ext cx="14430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3200">
                <a:solidFill>
                  <a:srgbClr val="F2F2F2"/>
                </a:solidFill>
                <a:latin typeface="华文细黑" panose="02010600040101010101" pitchFamily="2" charset="-122"/>
                <a:ea typeface="华文细黑" panose="02010600040101010101" pitchFamily="2" charset="-122"/>
                <a:sym typeface="华文细黑" panose="02010600040101010101" pitchFamily="2" charset="-122"/>
              </a:rPr>
              <a:t>LOGO</a:t>
            </a:r>
            <a:endParaRPr lang="zh-CN" altLang="en-US" sz="3200">
              <a:solidFill>
                <a:srgbClr val="F2F2F2"/>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4278" name="TextBox 38"/>
          <p:cNvSpPr>
            <a:spLocks noChangeArrowheads="1"/>
          </p:cNvSpPr>
          <p:nvPr/>
        </p:nvSpPr>
        <p:spPr bwMode="auto">
          <a:xfrm>
            <a:off x="2978151" y="3336926"/>
            <a:ext cx="62357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zh-CN" altLang="en-US" sz="24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   感谢您的一路陪伴！</a:t>
            </a:r>
            <a:endParaRPr lang="en-US" sz="24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1000" fill="hold"/>
                                        <p:tgtEl>
                                          <p:spTgt spid="54275"/>
                                        </p:tgtEl>
                                        <p:attrNameLst>
                                          <p:attrName>ppt_w</p:attrName>
                                        </p:attrNameLst>
                                      </p:cBhvr>
                                      <p:tavLst>
                                        <p:tav tm="0">
                                          <p:val>
                                            <p:strVal val="(6*min(max(#ppt_w*#ppt_h,.3),1)-7.4)/-.7*#ppt_w"/>
                                          </p:val>
                                        </p:tav>
                                        <p:tav tm="100000">
                                          <p:val>
                                            <p:strVal val="#ppt_w"/>
                                          </p:val>
                                        </p:tav>
                                      </p:tavLst>
                                    </p:anim>
                                    <p:anim calcmode="lin" valueType="num">
                                      <p:cBhvr>
                                        <p:cTn id="8" dur="1000" fill="hold"/>
                                        <p:tgtEl>
                                          <p:spTgt spid="54275"/>
                                        </p:tgtEl>
                                        <p:attrNameLst>
                                          <p:attrName>ppt_h</p:attrName>
                                        </p:attrNameLst>
                                      </p:cBhvr>
                                      <p:tavLst>
                                        <p:tav tm="0">
                                          <p:val>
                                            <p:strVal val="(6*min(max(#ppt_w*#ppt_h,.3),1)-7.4)/-.7*#ppt_h"/>
                                          </p:val>
                                        </p:tav>
                                        <p:tav tm="100000">
                                          <p:val>
                                            <p:strVal val="#ppt_h"/>
                                          </p:val>
                                        </p:tav>
                                      </p:tavLst>
                                    </p:anim>
                                    <p:anim calcmode="lin" valueType="num">
                                      <p:cBhvr>
                                        <p:cTn id="9" dur="1000" fill="hold"/>
                                        <p:tgtEl>
                                          <p:spTgt spid="54275"/>
                                        </p:tgtEl>
                                        <p:attrNameLst>
                                          <p:attrName>ppt_x</p:attrName>
                                        </p:attrNameLst>
                                      </p:cBhvr>
                                      <p:tavLst>
                                        <p:tav tm="0">
                                          <p:val>
                                            <p:fltVal val="0.5"/>
                                          </p:val>
                                        </p:tav>
                                        <p:tav tm="100000">
                                          <p:val>
                                            <p:strVal val="#ppt_x"/>
                                          </p:val>
                                        </p:tav>
                                      </p:tavLst>
                                    </p:anim>
                                    <p:anim calcmode="lin" valueType="num">
                                      <p:cBhvr>
                                        <p:cTn id="10" dur="1000" fill="hold"/>
                                        <p:tgtEl>
                                          <p:spTgt spid="54275"/>
                                        </p:tgtEl>
                                        <p:attrNameLst>
                                          <p:attrName>ppt_y</p:attrName>
                                        </p:attrNameLst>
                                      </p:cBhvr>
                                      <p:tavLst>
                                        <p:tav tm="0">
                                          <p:val>
                                            <p:strVal val="1+(6*min(max(#ppt_w*#ppt_h,.3),1)-7.4)/-.7*#ppt_h/2"/>
                                          </p:val>
                                        </p:tav>
                                        <p:tav tm="100000">
                                          <p:val>
                                            <p:strVal val="#ppt_y"/>
                                          </p:val>
                                        </p:tav>
                                      </p:tavLst>
                                    </p:anim>
                                  </p:childTnLst>
                                </p:cTn>
                              </p:par>
                              <p:par>
                                <p:cTn id="11" presetID="12" presetClass="entr" presetSubtype="1" fill="hold" grpId="0" nodeType="withEffect">
                                  <p:stCondLst>
                                    <p:cond delay="500"/>
                                  </p:stCondLst>
                                  <p:childTnLst>
                                    <p:set>
                                      <p:cBhvr>
                                        <p:cTn id="12" dur="1" fill="hold">
                                          <p:stCondLst>
                                            <p:cond delay="0"/>
                                          </p:stCondLst>
                                        </p:cTn>
                                        <p:tgtEl>
                                          <p:spTgt spid="54274"/>
                                        </p:tgtEl>
                                        <p:attrNameLst>
                                          <p:attrName>style.visibility</p:attrName>
                                        </p:attrNameLst>
                                      </p:cBhvr>
                                      <p:to>
                                        <p:strVal val="visible"/>
                                      </p:to>
                                    </p:set>
                                    <p:anim calcmode="lin" valueType="num">
                                      <p:cBhvr>
                                        <p:cTn id="13" dur="750"/>
                                        <p:tgtEl>
                                          <p:spTgt spid="54274"/>
                                        </p:tgtEl>
                                        <p:attrNameLst>
                                          <p:attrName>ppt_y</p:attrName>
                                        </p:attrNameLst>
                                      </p:cBhvr>
                                      <p:tavLst>
                                        <p:tav tm="0">
                                          <p:val>
                                            <p:strVal val="#ppt_y-#ppt_h*1.125000"/>
                                          </p:val>
                                        </p:tav>
                                        <p:tav tm="100000">
                                          <p:val>
                                            <p:strVal val="#ppt_y"/>
                                          </p:val>
                                        </p:tav>
                                      </p:tavLst>
                                    </p:anim>
                                    <p:animEffect>
                                      <p:cBhvr>
                                        <p:cTn id="14" dur="750"/>
                                        <p:tgtEl>
                                          <p:spTgt spid="54274"/>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54276"/>
                                        </p:tgtEl>
                                        <p:attrNameLst>
                                          <p:attrName>style.visibility</p:attrName>
                                        </p:attrNameLst>
                                      </p:cBhvr>
                                      <p:to>
                                        <p:strVal val="visible"/>
                                      </p:to>
                                    </p:set>
                                    <p:anim calcmode="lin" valueType="num">
                                      <p:cBhvr>
                                        <p:cTn id="18" dur="500" fill="hold"/>
                                        <p:tgtEl>
                                          <p:spTgt spid="54276"/>
                                        </p:tgtEl>
                                        <p:attrNameLst>
                                          <p:attrName>ppt_w</p:attrName>
                                        </p:attrNameLst>
                                      </p:cBhvr>
                                      <p:tavLst>
                                        <p:tav tm="0">
                                          <p:val>
                                            <p:fltVal val="0"/>
                                          </p:val>
                                        </p:tav>
                                        <p:tav tm="100000">
                                          <p:val>
                                            <p:strVal val="#ppt_w"/>
                                          </p:val>
                                        </p:tav>
                                      </p:tavLst>
                                    </p:anim>
                                    <p:anim calcmode="lin" valueType="num">
                                      <p:cBhvr>
                                        <p:cTn id="19" dur="500" fill="hold"/>
                                        <p:tgtEl>
                                          <p:spTgt spid="54276"/>
                                        </p:tgtEl>
                                        <p:attrNameLst>
                                          <p:attrName>ppt_h</p:attrName>
                                        </p:attrNameLst>
                                      </p:cBhvr>
                                      <p:tavLst>
                                        <p:tav tm="0">
                                          <p:val>
                                            <p:fltVal val="0"/>
                                          </p:val>
                                        </p:tav>
                                        <p:tav tm="100000">
                                          <p:val>
                                            <p:strVal val="#ppt_h"/>
                                          </p:val>
                                        </p:tav>
                                      </p:tavLst>
                                    </p:anim>
                                    <p:anim calcmode="lin" valueType="num">
                                      <p:cBhvr>
                                        <p:cTn id="20" dur="500" fill="hold"/>
                                        <p:tgtEl>
                                          <p:spTgt spid="54276"/>
                                        </p:tgtEl>
                                        <p:attrNameLst>
                                          <p:attrName>style.rotation</p:attrName>
                                        </p:attrNameLst>
                                      </p:cBhvr>
                                      <p:tavLst>
                                        <p:tav tm="0">
                                          <p:val>
                                            <p:fltVal val="90"/>
                                          </p:val>
                                        </p:tav>
                                        <p:tav tm="100000">
                                          <p:val>
                                            <p:fltVal val="0"/>
                                          </p:val>
                                        </p:tav>
                                      </p:tavLst>
                                    </p:anim>
                                    <p:animEffect>
                                      <p:cBhvr>
                                        <p:cTn id="21" dur="500"/>
                                        <p:tgtEl>
                                          <p:spTgt spid="5427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54277"/>
                                        </p:tgtEl>
                                        <p:attrNameLst>
                                          <p:attrName>style.visibility</p:attrName>
                                        </p:attrNameLst>
                                      </p:cBhvr>
                                      <p:to>
                                        <p:strVal val="visible"/>
                                      </p:to>
                                    </p:set>
                                    <p:anim calcmode="lin" valueType="num">
                                      <p:cBhvr>
                                        <p:cTn id="24" dur="500" fill="hold"/>
                                        <p:tgtEl>
                                          <p:spTgt spid="54277"/>
                                        </p:tgtEl>
                                        <p:attrNameLst>
                                          <p:attrName>ppt_w</p:attrName>
                                        </p:attrNameLst>
                                      </p:cBhvr>
                                      <p:tavLst>
                                        <p:tav tm="0">
                                          <p:val>
                                            <p:fltVal val="0"/>
                                          </p:val>
                                        </p:tav>
                                        <p:tav tm="100000">
                                          <p:val>
                                            <p:strVal val="#ppt_w"/>
                                          </p:val>
                                        </p:tav>
                                      </p:tavLst>
                                    </p:anim>
                                    <p:anim calcmode="lin" valueType="num">
                                      <p:cBhvr>
                                        <p:cTn id="25" dur="500" fill="hold"/>
                                        <p:tgtEl>
                                          <p:spTgt spid="54277"/>
                                        </p:tgtEl>
                                        <p:attrNameLst>
                                          <p:attrName>ppt_h</p:attrName>
                                        </p:attrNameLst>
                                      </p:cBhvr>
                                      <p:tavLst>
                                        <p:tav tm="0">
                                          <p:val>
                                            <p:fltVal val="0"/>
                                          </p:val>
                                        </p:tav>
                                        <p:tav tm="100000">
                                          <p:val>
                                            <p:strVal val="#ppt_h"/>
                                          </p:val>
                                        </p:tav>
                                      </p:tavLst>
                                    </p:anim>
                                    <p:anim calcmode="lin" valueType="num">
                                      <p:cBhvr>
                                        <p:cTn id="26" dur="500" fill="hold"/>
                                        <p:tgtEl>
                                          <p:spTgt spid="54277"/>
                                        </p:tgtEl>
                                        <p:attrNameLst>
                                          <p:attrName>style.rotation</p:attrName>
                                        </p:attrNameLst>
                                      </p:cBhvr>
                                      <p:tavLst>
                                        <p:tav tm="0">
                                          <p:val>
                                            <p:fltVal val="90"/>
                                          </p:val>
                                        </p:tav>
                                        <p:tav tm="100000">
                                          <p:val>
                                            <p:fltVal val="0"/>
                                          </p:val>
                                        </p:tav>
                                      </p:tavLst>
                                    </p:anim>
                                    <p:animEffect>
                                      <p:cBhvr>
                                        <p:cTn id="27" dur="500"/>
                                        <p:tgtEl>
                                          <p:spTgt spid="54277"/>
                                        </p:tgtEl>
                                      </p:cBhvr>
                                    </p:animEffect>
                                  </p:childTnLst>
                                </p:cTn>
                              </p:par>
                            </p:childTnLst>
                          </p:cTn>
                        </p:par>
                        <p:par>
                          <p:cTn id="28" fill="hold">
                            <p:stCondLst>
                              <p:cond delay="1500"/>
                            </p:stCondLst>
                            <p:childTnLst>
                              <p:par>
                                <p:cTn id="29" presetID="12" presetClass="entr" presetSubtype="1" fill="hold" grpId="0" nodeType="afterEffect">
                                  <p:stCondLst>
                                    <p:cond delay="0"/>
                                  </p:stCondLst>
                                  <p:childTnLst>
                                    <p:set>
                                      <p:cBhvr>
                                        <p:cTn id="30" dur="1" fill="hold">
                                          <p:stCondLst>
                                            <p:cond delay="0"/>
                                          </p:stCondLst>
                                        </p:cTn>
                                        <p:tgtEl>
                                          <p:spTgt spid="54278"/>
                                        </p:tgtEl>
                                        <p:attrNameLst>
                                          <p:attrName>style.visibility</p:attrName>
                                        </p:attrNameLst>
                                      </p:cBhvr>
                                      <p:to>
                                        <p:strVal val="visible"/>
                                      </p:to>
                                    </p:set>
                                    <p:anim calcmode="lin" valueType="num">
                                      <p:cBhvr>
                                        <p:cTn id="31" dur="500"/>
                                        <p:tgtEl>
                                          <p:spTgt spid="54278"/>
                                        </p:tgtEl>
                                        <p:attrNameLst>
                                          <p:attrName>ppt_y</p:attrName>
                                        </p:attrNameLst>
                                      </p:cBhvr>
                                      <p:tavLst>
                                        <p:tav tm="0">
                                          <p:val>
                                            <p:strVal val="#ppt_y-#ppt_h*1.125000"/>
                                          </p:val>
                                        </p:tav>
                                        <p:tav tm="100000">
                                          <p:val>
                                            <p:strVal val="#ppt_y"/>
                                          </p:val>
                                        </p:tav>
                                      </p:tavLst>
                                    </p:anim>
                                    <p:animEffect>
                                      <p:cBhvr>
                                        <p:cTn id="32"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ldLvl="0" autoUpdateAnimBg="0"/>
      <p:bldP spid="54275" grpId="0" bldLvl="0" autoUpdateAnimBg="0"/>
      <p:bldP spid="54276" grpId="0" bldLvl="0" animBg="1" autoUpdateAnimBg="0"/>
      <p:bldP spid="54277" grpId="0" bldLvl="0" autoUpdateAnimBg="0"/>
      <p:bldP spid="54278"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5"/>
          <p:cNvSpPr>
            <a:spLocks noGrp="1"/>
          </p:cNvSpPr>
          <p:nvPr>
            <p:ph type="sldNum" sz="quarter" idx="12"/>
          </p:nvPr>
        </p:nvSpPr>
        <p:spPr/>
        <p:txBody>
          <a:bodyPr/>
          <a:lstStyle/>
          <a:p>
            <a:pPr>
              <a:defRPr/>
            </a:pPr>
            <a:fld id="{BC816F71-F36C-41EF-8CF9-5E204F79DBD4}" type="slidenum">
              <a:rPr lang="zh-CN" altLang="en-US">
                <a:latin typeface="华文细黑" panose="02010600040101010101" pitchFamily="2" charset="-122"/>
                <a:ea typeface="华文细黑" panose="02010600040101010101" pitchFamily="2" charset="-122"/>
                <a:sym typeface="华文细黑" panose="02010600040101010101" pitchFamily="2" charset="-122"/>
              </a:rPr>
              <a:t>3</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2" name="流程图: 手动输入 10"/>
          <p:cNvSpPr>
            <a:spLocks noChangeArrowheads="1"/>
          </p:cNvSpPr>
          <p:nvPr/>
        </p:nvSpPr>
        <p:spPr bwMode="auto">
          <a:xfrm rot="-5400000">
            <a:off x="8733632" y="-238919"/>
            <a:ext cx="1257300" cy="5684837"/>
          </a:xfrm>
          <a:prstGeom prst="flowChartManualInput">
            <a:avLst/>
          </a:prstGeom>
          <a:solidFill>
            <a:srgbClr val="F2F2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3" name="TextBox 59"/>
          <p:cNvSpPr>
            <a:spLocks noChangeArrowheads="1"/>
          </p:cNvSpPr>
          <p:nvPr/>
        </p:nvSpPr>
        <p:spPr bwMode="auto">
          <a:xfrm flipH="1">
            <a:off x="7981953" y="2251078"/>
            <a:ext cx="3313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目录 </a:t>
            </a:r>
            <a:r>
              <a:rPr lang="en-US" altLang="zh-CN" sz="36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 </a:t>
            </a:r>
            <a:r>
              <a:rPr lang="en-US" altLang="zh-CN" sz="24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CONTENTS</a:t>
            </a:r>
          </a:p>
        </p:txBody>
      </p:sp>
      <p:sp>
        <p:nvSpPr>
          <p:cNvPr id="5124" name="矩形 99"/>
          <p:cNvSpPr>
            <a:spLocks noChangeArrowheads="1"/>
          </p:cNvSpPr>
          <p:nvPr/>
        </p:nvSpPr>
        <p:spPr bwMode="auto">
          <a:xfrm>
            <a:off x="2200277" y="4438653"/>
            <a:ext cx="136842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5" name="TextBox 64"/>
          <p:cNvSpPr>
            <a:spLocks noChangeArrowheads="1"/>
          </p:cNvSpPr>
          <p:nvPr/>
        </p:nvSpPr>
        <p:spPr bwMode="auto">
          <a:xfrm>
            <a:off x="1254166" y="4957764"/>
            <a:ext cx="110799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01</a:t>
            </a:r>
          </a:p>
          <a:p>
            <a:pPr algn="ctr" eaLnBrk="1" hangingPunct="1">
              <a:lnSpc>
                <a:spcPct val="100000"/>
              </a:lnSpc>
              <a:spcBef>
                <a:spcPct val="0"/>
              </a:spcBef>
              <a:buFont typeface="Arial" panose="020B0604020202020204" pitchFamily="34" charset="0"/>
              <a:buNone/>
            </a:pPr>
            <a:r>
              <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关于我们</a:t>
            </a:r>
            <a:endParaRPr 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About Us</a:t>
            </a:r>
            <a:endParaRPr lang="zh-CN" altLang="en-US"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6" name="TextBox 65"/>
          <p:cNvSpPr>
            <a:spLocks noChangeArrowheads="1"/>
          </p:cNvSpPr>
          <p:nvPr/>
        </p:nvSpPr>
        <p:spPr bwMode="auto">
          <a:xfrm>
            <a:off x="2951648" y="4957764"/>
            <a:ext cx="200086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02</a:t>
            </a:r>
            <a:endPar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企业文化</a:t>
            </a:r>
            <a:endParaRPr 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Corporate Culture</a:t>
            </a:r>
            <a:endParaRPr lang="zh-CN" altLang="en-US"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7" name="TextBox 66"/>
          <p:cNvSpPr>
            <a:spLocks noChangeArrowheads="1"/>
          </p:cNvSpPr>
          <p:nvPr/>
        </p:nvSpPr>
        <p:spPr bwMode="auto">
          <a:xfrm>
            <a:off x="5115659" y="4957764"/>
            <a:ext cx="194957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03</a:t>
            </a:r>
            <a:endPar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产品和服务</a:t>
            </a:r>
            <a:endParaRPr lang="en-US" sz="1800" dirty="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Product &amp; Service</a:t>
            </a:r>
            <a:endParaRPr lang="zh-CN" altLang="en-US" sz="16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8" name="TextBox 67"/>
          <p:cNvSpPr>
            <a:spLocks noChangeArrowheads="1"/>
          </p:cNvSpPr>
          <p:nvPr/>
        </p:nvSpPr>
        <p:spPr bwMode="auto">
          <a:xfrm>
            <a:off x="7543258" y="4957764"/>
            <a:ext cx="139333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04</a:t>
            </a:r>
            <a:endPar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展望未来</a:t>
            </a:r>
            <a:endParaRPr 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Look Ahead</a:t>
            </a:r>
            <a:endParaRPr lang="zh-CN" altLang="en-US"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29" name="TextBox 67"/>
          <p:cNvSpPr>
            <a:spLocks noChangeArrowheads="1"/>
          </p:cNvSpPr>
          <p:nvPr/>
        </p:nvSpPr>
        <p:spPr bwMode="auto">
          <a:xfrm>
            <a:off x="9740073" y="4957764"/>
            <a:ext cx="128753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PART 05</a:t>
            </a:r>
            <a:endPar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zh-CN" alt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rPr>
              <a:t>联系我们</a:t>
            </a:r>
            <a:endParaRPr lang="en-US" sz="1800">
              <a:solidFill>
                <a:srgbClr val="BFBFBF"/>
              </a:solidFill>
              <a:latin typeface="华文细黑" panose="02010600040101010101" pitchFamily="2" charset="-122"/>
              <a:ea typeface="华文细黑" panose="02010600040101010101" pitchFamily="2" charset="-122"/>
              <a:sym typeface="华文细黑" panose="02010600040101010101" pitchFamily="2" charset="-122"/>
            </a:endParaRPr>
          </a:p>
          <a:p>
            <a:pPr algn="ctr" eaLnBrk="1" hangingPunct="1">
              <a:lnSpc>
                <a:spcPct val="100000"/>
              </a:lnSpc>
              <a:spcBef>
                <a:spcPct val="0"/>
              </a:spcBef>
              <a:buFont typeface="Arial" panose="020B0604020202020204" pitchFamily="34" charset="0"/>
              <a:buNone/>
            </a:pPr>
            <a:r>
              <a:rPr lang="en-US" altLang="zh-CN"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Contact Us</a:t>
            </a:r>
            <a:endParaRPr lang="zh-CN" altLang="en-US" sz="160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0" name="矩形 91"/>
          <p:cNvSpPr>
            <a:spLocks noChangeArrowheads="1"/>
          </p:cNvSpPr>
          <p:nvPr/>
        </p:nvSpPr>
        <p:spPr bwMode="auto">
          <a:xfrm>
            <a:off x="1019177" y="4438653"/>
            <a:ext cx="39687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1" name="矩形 107"/>
          <p:cNvSpPr>
            <a:spLocks noChangeArrowheads="1"/>
          </p:cNvSpPr>
          <p:nvPr/>
        </p:nvSpPr>
        <p:spPr bwMode="auto">
          <a:xfrm>
            <a:off x="4340226" y="4438653"/>
            <a:ext cx="1366839"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2" name="矩形 108"/>
          <p:cNvSpPr>
            <a:spLocks noChangeArrowheads="1"/>
          </p:cNvSpPr>
          <p:nvPr/>
        </p:nvSpPr>
        <p:spPr bwMode="auto">
          <a:xfrm>
            <a:off x="6502402" y="4438653"/>
            <a:ext cx="136842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3" name="矩形 109"/>
          <p:cNvSpPr>
            <a:spLocks noChangeArrowheads="1"/>
          </p:cNvSpPr>
          <p:nvPr/>
        </p:nvSpPr>
        <p:spPr bwMode="auto">
          <a:xfrm>
            <a:off x="8642352" y="4438653"/>
            <a:ext cx="136842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34" name="矩形 111"/>
          <p:cNvSpPr>
            <a:spLocks noChangeArrowheads="1"/>
          </p:cNvSpPr>
          <p:nvPr/>
        </p:nvSpPr>
        <p:spPr bwMode="auto">
          <a:xfrm>
            <a:off x="10779127" y="4438653"/>
            <a:ext cx="396875" cy="174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5135" name="Group 15"/>
          <p:cNvGrpSpPr/>
          <p:nvPr/>
        </p:nvGrpSpPr>
        <p:grpSpPr bwMode="auto">
          <a:xfrm>
            <a:off x="5703889" y="4054477"/>
            <a:ext cx="784224" cy="784224"/>
            <a:chOff x="0" y="0"/>
            <a:chExt cx="784512" cy="784512"/>
          </a:xfrm>
        </p:grpSpPr>
        <p:sp>
          <p:nvSpPr>
            <p:cNvPr id="5149" name="椭圆 134"/>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50" name="Freeform 129"/>
            <p:cNvSpPr>
              <a:spLocks noChangeAspect="1" noEditPoints="1" noChangeArrowheads="1"/>
            </p:cNvSpPr>
            <p:nvPr/>
          </p:nvSpPr>
          <p:spPr bwMode="auto">
            <a:xfrm>
              <a:off x="135246" y="135246"/>
              <a:ext cx="514020" cy="514020"/>
            </a:xfrm>
            <a:custGeom>
              <a:avLst/>
              <a:gdLst>
                <a:gd name="T0" fmla="*/ 2147483646 w 97"/>
                <a:gd name="T1" fmla="*/ 0 h 97"/>
                <a:gd name="T2" fmla="*/ 2147483646 w 97"/>
                <a:gd name="T3" fmla="*/ 0 h 97"/>
                <a:gd name="T4" fmla="*/ 2147483646 w 97"/>
                <a:gd name="T5" fmla="*/ 2147483646 h 97"/>
                <a:gd name="T6" fmla="*/ 2147483646 w 97"/>
                <a:gd name="T7" fmla="*/ 2147483646 h 97"/>
                <a:gd name="T8" fmla="*/ 2147483646 w 97"/>
                <a:gd name="T9" fmla="*/ 2147483646 h 97"/>
                <a:gd name="T10" fmla="*/ 2147483646 w 97"/>
                <a:gd name="T11" fmla="*/ 2147483646 h 97"/>
                <a:gd name="T12" fmla="*/ 2147483646 w 97"/>
                <a:gd name="T13" fmla="*/ 2147483646 h 97"/>
                <a:gd name="T14" fmla="*/ 2147483646 w 97"/>
                <a:gd name="T15" fmla="*/ 2147483646 h 97"/>
                <a:gd name="T16" fmla="*/ 2147483646 w 97"/>
                <a:gd name="T17" fmla="*/ 2147483646 h 97"/>
                <a:gd name="T18" fmla="*/ 2147483646 w 97"/>
                <a:gd name="T19" fmla="*/ 2147483646 h 97"/>
                <a:gd name="T20" fmla="*/ 2147483646 w 97"/>
                <a:gd name="T21" fmla="*/ 0 h 97"/>
                <a:gd name="T22" fmla="*/ 2147483646 w 97"/>
                <a:gd name="T23" fmla="*/ 2147483646 h 97"/>
                <a:gd name="T24" fmla="*/ 2147483646 w 97"/>
                <a:gd name="T25" fmla="*/ 2147483646 h 97"/>
                <a:gd name="T26" fmla="*/ 2147483646 w 97"/>
                <a:gd name="T27" fmla="*/ 2147483646 h 97"/>
                <a:gd name="T28" fmla="*/ 2147483646 w 97"/>
                <a:gd name="T29" fmla="*/ 2147483646 h 97"/>
                <a:gd name="T30" fmla="*/ 2147483646 w 97"/>
                <a:gd name="T31" fmla="*/ 2147483646 h 97"/>
                <a:gd name="T32" fmla="*/ 2147483646 w 97"/>
                <a:gd name="T33" fmla="*/ 2147483646 h 97"/>
                <a:gd name="T34" fmla="*/ 2147483646 w 97"/>
                <a:gd name="T35" fmla="*/ 2147483646 h 97"/>
                <a:gd name="T36" fmla="*/ 2147483646 w 97"/>
                <a:gd name="T37" fmla="*/ 2147483646 h 97"/>
                <a:gd name="T38" fmla="*/ 2147483646 w 97"/>
                <a:gd name="T39" fmla="*/ 2147483646 h 97"/>
                <a:gd name="T40" fmla="*/ 2147483646 w 97"/>
                <a:gd name="T41" fmla="*/ 2147483646 h 97"/>
                <a:gd name="T42" fmla="*/ 2147483646 w 97"/>
                <a:gd name="T43" fmla="*/ 2147483646 h 97"/>
                <a:gd name="T44" fmla="*/ 2147483646 w 97"/>
                <a:gd name="T45" fmla="*/ 2147483646 h 97"/>
                <a:gd name="T46" fmla="*/ 2147483646 w 97"/>
                <a:gd name="T47" fmla="*/ 2147483646 h 97"/>
                <a:gd name="T48" fmla="*/ 2147483646 w 97"/>
                <a:gd name="T49" fmla="*/ 2147483646 h 97"/>
                <a:gd name="T50" fmla="*/ 2147483646 w 97"/>
                <a:gd name="T51" fmla="*/ 2147483646 h 97"/>
                <a:gd name="T52" fmla="*/ 2147483646 w 97"/>
                <a:gd name="T53" fmla="*/ 2147483646 h 97"/>
                <a:gd name="T54" fmla="*/ 2147483646 w 97"/>
                <a:gd name="T55" fmla="*/ 2147483646 h 97"/>
                <a:gd name="T56" fmla="*/ 2147483646 w 97"/>
                <a:gd name="T57" fmla="*/ 2147483646 h 97"/>
                <a:gd name="T58" fmla="*/ 2147483646 w 97"/>
                <a:gd name="T59" fmla="*/ 2147483646 h 97"/>
                <a:gd name="T60" fmla="*/ 2147483646 w 97"/>
                <a:gd name="T61" fmla="*/ 2147483646 h 97"/>
                <a:gd name="T62" fmla="*/ 2147483646 w 97"/>
                <a:gd name="T63" fmla="*/ 2147483646 h 97"/>
                <a:gd name="T64" fmla="*/ 2147483646 w 97"/>
                <a:gd name="T65" fmla="*/ 2147483646 h 97"/>
                <a:gd name="T66" fmla="*/ 2147483646 w 97"/>
                <a:gd name="T67" fmla="*/ 2147483646 h 97"/>
                <a:gd name="T68" fmla="*/ 2147483646 w 97"/>
                <a:gd name="T69" fmla="*/ 2147483646 h 97"/>
                <a:gd name="T70" fmla="*/ 2147483646 w 97"/>
                <a:gd name="T71" fmla="*/ 2147483646 h 97"/>
                <a:gd name="T72" fmla="*/ 2147483646 w 97"/>
                <a:gd name="T73" fmla="*/ 2147483646 h 97"/>
                <a:gd name="T74" fmla="*/ 2147483646 w 97"/>
                <a:gd name="T75" fmla="*/ 2147483646 h 97"/>
                <a:gd name="T76" fmla="*/ 2147483646 w 97"/>
                <a:gd name="T77" fmla="*/ 2147483646 h 97"/>
                <a:gd name="T78" fmla="*/ 0 w 97"/>
                <a:gd name="T79" fmla="*/ 2147483646 h 97"/>
                <a:gd name="T80" fmla="*/ 2147483646 w 97"/>
                <a:gd name="T81" fmla="*/ 2147483646 h 97"/>
                <a:gd name="T82" fmla="*/ 0 w 97"/>
                <a:gd name="T83" fmla="*/ 2147483646 h 97"/>
                <a:gd name="T84" fmla="*/ 0 w 97"/>
                <a:gd name="T85" fmla="*/ 2147483646 h 97"/>
                <a:gd name="T86" fmla="*/ 0 w 97"/>
                <a:gd name="T87" fmla="*/ 2147483646 h 97"/>
                <a:gd name="T88" fmla="*/ 2147483646 w 97"/>
                <a:gd name="T89" fmla="*/ 2147483646 h 97"/>
                <a:gd name="T90" fmla="*/ 2147483646 w 97"/>
                <a:gd name="T91" fmla="*/ 2147483646 h 97"/>
                <a:gd name="T92" fmla="*/ 2147483646 w 97"/>
                <a:gd name="T93" fmla="*/ 2147483646 h 97"/>
                <a:gd name="T94" fmla="*/ 2147483646 w 97"/>
                <a:gd name="T95" fmla="*/ 2147483646 h 97"/>
                <a:gd name="T96" fmla="*/ 2147483646 w 97"/>
                <a:gd name="T97" fmla="*/ 2147483646 h 97"/>
                <a:gd name="T98" fmla="*/ 2147483646 w 97"/>
                <a:gd name="T99" fmla="*/ 2147483646 h 97"/>
                <a:gd name="T100" fmla="*/ 2147483646 w 97"/>
                <a:gd name="T101" fmla="*/ 2147483646 h 97"/>
                <a:gd name="T102" fmla="*/ 2147483646 w 97"/>
                <a:gd name="T103" fmla="*/ 2147483646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
                <a:gd name="T157" fmla="*/ 0 h 97"/>
                <a:gd name="T158" fmla="*/ 97 w 97"/>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 h="97">
                  <a:moveTo>
                    <a:pt x="48" y="0"/>
                  </a:moveTo>
                  <a:cubicBezTo>
                    <a:pt x="49" y="0"/>
                    <a:pt x="50" y="0"/>
                    <a:pt x="50" y="0"/>
                  </a:cubicBezTo>
                  <a:cubicBezTo>
                    <a:pt x="52" y="9"/>
                    <a:pt x="53" y="18"/>
                    <a:pt x="53" y="27"/>
                  </a:cubicBezTo>
                  <a:cubicBezTo>
                    <a:pt x="51" y="28"/>
                    <a:pt x="49" y="30"/>
                    <a:pt x="49" y="33"/>
                  </a:cubicBezTo>
                  <a:cubicBezTo>
                    <a:pt x="49" y="33"/>
                    <a:pt x="49" y="34"/>
                    <a:pt x="49" y="34"/>
                  </a:cubicBezTo>
                  <a:cubicBezTo>
                    <a:pt x="45" y="36"/>
                    <a:pt x="41" y="38"/>
                    <a:pt x="37" y="40"/>
                  </a:cubicBezTo>
                  <a:cubicBezTo>
                    <a:pt x="33" y="42"/>
                    <a:pt x="28" y="44"/>
                    <a:pt x="23" y="46"/>
                  </a:cubicBezTo>
                  <a:cubicBezTo>
                    <a:pt x="22" y="44"/>
                    <a:pt x="20" y="43"/>
                    <a:pt x="18" y="43"/>
                  </a:cubicBezTo>
                  <a:cubicBezTo>
                    <a:pt x="16" y="43"/>
                    <a:pt x="14" y="44"/>
                    <a:pt x="13" y="45"/>
                  </a:cubicBezTo>
                  <a:cubicBezTo>
                    <a:pt x="9" y="43"/>
                    <a:pt x="5" y="40"/>
                    <a:pt x="1" y="38"/>
                  </a:cubicBezTo>
                  <a:cubicBezTo>
                    <a:pt x="6" y="16"/>
                    <a:pt x="25" y="0"/>
                    <a:pt x="48" y="0"/>
                  </a:cubicBezTo>
                  <a:close/>
                  <a:moveTo>
                    <a:pt x="57" y="1"/>
                  </a:moveTo>
                  <a:cubicBezTo>
                    <a:pt x="66" y="2"/>
                    <a:pt x="74" y="6"/>
                    <a:pt x="81" y="12"/>
                  </a:cubicBezTo>
                  <a:cubicBezTo>
                    <a:pt x="75" y="17"/>
                    <a:pt x="68" y="22"/>
                    <a:pt x="61" y="27"/>
                  </a:cubicBezTo>
                  <a:cubicBezTo>
                    <a:pt x="61" y="26"/>
                    <a:pt x="60" y="26"/>
                    <a:pt x="60" y="26"/>
                  </a:cubicBezTo>
                  <a:cubicBezTo>
                    <a:pt x="60" y="17"/>
                    <a:pt x="59" y="9"/>
                    <a:pt x="57" y="1"/>
                  </a:cubicBezTo>
                  <a:close/>
                  <a:moveTo>
                    <a:pt x="86" y="17"/>
                  </a:moveTo>
                  <a:cubicBezTo>
                    <a:pt x="79" y="23"/>
                    <a:pt x="72" y="28"/>
                    <a:pt x="65" y="33"/>
                  </a:cubicBezTo>
                  <a:cubicBezTo>
                    <a:pt x="65" y="33"/>
                    <a:pt x="65" y="33"/>
                    <a:pt x="65" y="33"/>
                  </a:cubicBezTo>
                  <a:cubicBezTo>
                    <a:pt x="65" y="36"/>
                    <a:pt x="62" y="39"/>
                    <a:pt x="59" y="40"/>
                  </a:cubicBezTo>
                  <a:cubicBezTo>
                    <a:pt x="59" y="42"/>
                    <a:pt x="59" y="43"/>
                    <a:pt x="59" y="45"/>
                  </a:cubicBezTo>
                  <a:cubicBezTo>
                    <a:pt x="59" y="51"/>
                    <a:pt x="58" y="57"/>
                    <a:pt x="57" y="63"/>
                  </a:cubicBezTo>
                  <a:cubicBezTo>
                    <a:pt x="59" y="64"/>
                    <a:pt x="60" y="66"/>
                    <a:pt x="60" y="68"/>
                  </a:cubicBezTo>
                  <a:cubicBezTo>
                    <a:pt x="70" y="71"/>
                    <a:pt x="80" y="73"/>
                    <a:pt x="89" y="75"/>
                  </a:cubicBezTo>
                  <a:cubicBezTo>
                    <a:pt x="94" y="67"/>
                    <a:pt x="97" y="58"/>
                    <a:pt x="97" y="48"/>
                  </a:cubicBezTo>
                  <a:cubicBezTo>
                    <a:pt x="97" y="36"/>
                    <a:pt x="93" y="25"/>
                    <a:pt x="86" y="17"/>
                  </a:cubicBezTo>
                  <a:close/>
                  <a:moveTo>
                    <a:pt x="85" y="81"/>
                  </a:moveTo>
                  <a:cubicBezTo>
                    <a:pt x="76" y="91"/>
                    <a:pt x="63" y="97"/>
                    <a:pt x="49" y="97"/>
                  </a:cubicBezTo>
                  <a:cubicBezTo>
                    <a:pt x="51" y="90"/>
                    <a:pt x="53" y="83"/>
                    <a:pt x="54" y="77"/>
                  </a:cubicBezTo>
                  <a:cubicBezTo>
                    <a:pt x="56" y="76"/>
                    <a:pt x="57" y="75"/>
                    <a:pt x="58" y="74"/>
                  </a:cubicBezTo>
                  <a:cubicBezTo>
                    <a:pt x="67" y="77"/>
                    <a:pt x="76" y="79"/>
                    <a:pt x="85" y="81"/>
                  </a:cubicBezTo>
                  <a:close/>
                  <a:moveTo>
                    <a:pt x="42" y="97"/>
                  </a:moveTo>
                  <a:cubicBezTo>
                    <a:pt x="22" y="94"/>
                    <a:pt x="6" y="79"/>
                    <a:pt x="1" y="60"/>
                  </a:cubicBezTo>
                  <a:cubicBezTo>
                    <a:pt x="5" y="59"/>
                    <a:pt x="9" y="58"/>
                    <a:pt x="12" y="57"/>
                  </a:cubicBezTo>
                  <a:cubicBezTo>
                    <a:pt x="14" y="58"/>
                    <a:pt x="16" y="59"/>
                    <a:pt x="18" y="59"/>
                  </a:cubicBezTo>
                  <a:cubicBezTo>
                    <a:pt x="19" y="59"/>
                    <a:pt x="20" y="58"/>
                    <a:pt x="21" y="58"/>
                  </a:cubicBezTo>
                  <a:cubicBezTo>
                    <a:pt x="29" y="62"/>
                    <a:pt x="37" y="66"/>
                    <a:pt x="45" y="70"/>
                  </a:cubicBezTo>
                  <a:cubicBezTo>
                    <a:pt x="45" y="72"/>
                    <a:pt x="46" y="73"/>
                    <a:pt x="48" y="75"/>
                  </a:cubicBezTo>
                  <a:cubicBezTo>
                    <a:pt x="46" y="82"/>
                    <a:pt x="44" y="89"/>
                    <a:pt x="42" y="97"/>
                  </a:cubicBezTo>
                  <a:close/>
                  <a:moveTo>
                    <a:pt x="0" y="53"/>
                  </a:moveTo>
                  <a:cubicBezTo>
                    <a:pt x="3" y="52"/>
                    <a:pt x="5" y="51"/>
                    <a:pt x="8" y="51"/>
                  </a:cubicBezTo>
                  <a:cubicBezTo>
                    <a:pt x="5" y="49"/>
                    <a:pt x="3" y="47"/>
                    <a:pt x="0" y="45"/>
                  </a:cubicBezTo>
                  <a:cubicBezTo>
                    <a:pt x="0" y="46"/>
                    <a:pt x="0" y="47"/>
                    <a:pt x="0" y="48"/>
                  </a:cubicBezTo>
                  <a:cubicBezTo>
                    <a:pt x="0" y="50"/>
                    <a:pt x="0" y="51"/>
                    <a:pt x="0" y="53"/>
                  </a:cubicBezTo>
                  <a:close/>
                  <a:moveTo>
                    <a:pt x="52" y="40"/>
                  </a:moveTo>
                  <a:cubicBezTo>
                    <a:pt x="48" y="42"/>
                    <a:pt x="44" y="44"/>
                    <a:pt x="40" y="46"/>
                  </a:cubicBezTo>
                  <a:cubicBezTo>
                    <a:pt x="35" y="48"/>
                    <a:pt x="30" y="50"/>
                    <a:pt x="25" y="52"/>
                  </a:cubicBezTo>
                  <a:cubicBezTo>
                    <a:pt x="25" y="52"/>
                    <a:pt x="25" y="52"/>
                    <a:pt x="25" y="52"/>
                  </a:cubicBezTo>
                  <a:cubicBezTo>
                    <a:pt x="33" y="56"/>
                    <a:pt x="40" y="60"/>
                    <a:pt x="48" y="63"/>
                  </a:cubicBezTo>
                  <a:cubicBezTo>
                    <a:pt x="48" y="63"/>
                    <a:pt x="49" y="62"/>
                    <a:pt x="50" y="62"/>
                  </a:cubicBezTo>
                  <a:cubicBezTo>
                    <a:pt x="51" y="56"/>
                    <a:pt x="52" y="50"/>
                    <a:pt x="52" y="44"/>
                  </a:cubicBezTo>
                  <a:cubicBezTo>
                    <a:pt x="52" y="43"/>
                    <a:pt x="52" y="42"/>
                    <a:pt x="52" y="4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38" name="Group 18"/>
          <p:cNvGrpSpPr/>
          <p:nvPr/>
        </p:nvGrpSpPr>
        <p:grpSpPr bwMode="auto">
          <a:xfrm>
            <a:off x="7847015" y="4054477"/>
            <a:ext cx="784224" cy="784224"/>
            <a:chOff x="0" y="0"/>
            <a:chExt cx="784512" cy="784512"/>
          </a:xfrm>
        </p:grpSpPr>
        <p:sp>
          <p:nvSpPr>
            <p:cNvPr id="2" name="椭圆 145"/>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48" name="任意多边形 146"/>
            <p:cNvSpPr>
              <a:spLocks noChangeArrowheads="1"/>
            </p:cNvSpPr>
            <p:nvPr/>
          </p:nvSpPr>
          <p:spPr bwMode="auto">
            <a:xfrm>
              <a:off x="105574" y="174618"/>
              <a:ext cx="550505" cy="412416"/>
            </a:xfrm>
            <a:custGeom>
              <a:avLst/>
              <a:gdLst>
                <a:gd name="T0" fmla="*/ 140202 w 574972"/>
                <a:gd name="T1" fmla="*/ 425381 h 399845"/>
                <a:gd name="T2" fmla="*/ 56128 w 574972"/>
                <a:gd name="T3" fmla="*/ 423650 h 399845"/>
                <a:gd name="T4" fmla="*/ 111645 w 574972"/>
                <a:gd name="T5" fmla="*/ 368511 h 399845"/>
                <a:gd name="T6" fmla="*/ 135136 w 574972"/>
                <a:gd name="T7" fmla="*/ 349421 h 399845"/>
                <a:gd name="T8" fmla="*/ 248318 w 574972"/>
                <a:gd name="T9" fmla="*/ 233722 h 399845"/>
                <a:gd name="T10" fmla="*/ 164244 w 574972"/>
                <a:gd name="T11" fmla="*/ 425382 h 399845"/>
                <a:gd name="T12" fmla="*/ 170039 w 574972"/>
                <a:gd name="T13" fmla="*/ 310006 h 399845"/>
                <a:gd name="T14" fmla="*/ 207411 w 574972"/>
                <a:gd name="T15" fmla="*/ 275791 h 399845"/>
                <a:gd name="T16" fmla="*/ 241580 w 574972"/>
                <a:gd name="T17" fmla="*/ 240341 h 399845"/>
                <a:gd name="T18" fmla="*/ 272360 w 574972"/>
                <a:gd name="T19" fmla="*/ 222804 h 399845"/>
                <a:gd name="T20" fmla="*/ 283957 w 574972"/>
                <a:gd name="T21" fmla="*/ 237614 h 399845"/>
                <a:gd name="T22" fmla="*/ 313854 w 574972"/>
                <a:gd name="T23" fmla="*/ 273065 h 399845"/>
                <a:gd name="T24" fmla="*/ 339481 w 574972"/>
                <a:gd name="T25" fmla="*/ 281246 h 399845"/>
                <a:gd name="T26" fmla="*/ 356433 w 574972"/>
                <a:gd name="T27" fmla="*/ 264805 h 399845"/>
                <a:gd name="T28" fmla="*/ 272360 w 574972"/>
                <a:gd name="T29" fmla="*/ 425381 h 399845"/>
                <a:gd name="T30" fmla="*/ 464550 w 574972"/>
                <a:gd name="T31" fmla="*/ 148272 h 399845"/>
                <a:gd name="T32" fmla="*/ 380476 w 574972"/>
                <a:gd name="T33" fmla="*/ 425381 h 399845"/>
                <a:gd name="T34" fmla="*/ 383526 w 574972"/>
                <a:gd name="T35" fmla="*/ 233182 h 399845"/>
                <a:gd name="T36" fmla="*/ 420298 w 574972"/>
                <a:gd name="T37" fmla="*/ 196707 h 399845"/>
                <a:gd name="T38" fmla="*/ 464550 w 574972"/>
                <a:gd name="T39" fmla="*/ 148272 h 399845"/>
                <a:gd name="T40" fmla="*/ 488639 w 574972"/>
                <a:gd name="T41" fmla="*/ 0 h 399845"/>
                <a:gd name="T42" fmla="*/ 520672 w 574972"/>
                <a:gd name="T43" fmla="*/ 5454 h 399845"/>
                <a:gd name="T44" fmla="*/ 527079 w 574972"/>
                <a:gd name="T45" fmla="*/ 125444 h 399845"/>
                <a:gd name="T46" fmla="*/ 490775 w 574972"/>
                <a:gd name="T47" fmla="*/ 125444 h 399845"/>
                <a:gd name="T48" fmla="*/ 488639 w 574972"/>
                <a:gd name="T49" fmla="*/ 73629 h 399845"/>
                <a:gd name="T50" fmla="*/ 401082 w 574972"/>
                <a:gd name="T51" fmla="*/ 166349 h 399845"/>
                <a:gd name="T52" fmla="*/ 351964 w 574972"/>
                <a:gd name="T53" fmla="*/ 215436 h 399845"/>
                <a:gd name="T54" fmla="*/ 319931 w 574972"/>
                <a:gd name="T55" fmla="*/ 220890 h 399845"/>
                <a:gd name="T56" fmla="*/ 309252 w 574972"/>
                <a:gd name="T57" fmla="*/ 207254 h 399845"/>
                <a:gd name="T58" fmla="*/ 268678 w 574972"/>
                <a:gd name="T59" fmla="*/ 155441 h 399845"/>
                <a:gd name="T60" fmla="*/ 219560 w 574972"/>
                <a:gd name="T61" fmla="*/ 204527 h 399845"/>
                <a:gd name="T62" fmla="*/ 198204 w 574972"/>
                <a:gd name="T63" fmla="*/ 223616 h 399845"/>
                <a:gd name="T64" fmla="*/ 127731 w 574972"/>
                <a:gd name="T65" fmla="*/ 291792 h 399845"/>
                <a:gd name="T66" fmla="*/ 29495 w 574972"/>
                <a:gd name="T67" fmla="*/ 387240 h 399845"/>
                <a:gd name="T68" fmla="*/ 3868 w 574972"/>
                <a:gd name="T69" fmla="*/ 381785 h 399845"/>
                <a:gd name="T70" fmla="*/ 16682 w 574972"/>
                <a:gd name="T71" fmla="*/ 338151 h 399845"/>
                <a:gd name="T72" fmla="*/ 127731 w 574972"/>
                <a:gd name="T73" fmla="*/ 234525 h 399845"/>
                <a:gd name="T74" fmla="*/ 198204 w 574972"/>
                <a:gd name="T75" fmla="*/ 166349 h 399845"/>
                <a:gd name="T76" fmla="*/ 219560 w 574972"/>
                <a:gd name="T77" fmla="*/ 147260 h 399845"/>
                <a:gd name="T78" fmla="*/ 260135 w 574972"/>
                <a:gd name="T79" fmla="*/ 106354 h 399845"/>
                <a:gd name="T80" fmla="*/ 287897 w 574972"/>
                <a:gd name="T81" fmla="*/ 114535 h 399845"/>
                <a:gd name="T82" fmla="*/ 317795 w 574972"/>
                <a:gd name="T83" fmla="*/ 149986 h 399845"/>
                <a:gd name="T84" fmla="*/ 351964 w 574972"/>
                <a:gd name="T85" fmla="*/ 155441 h 399845"/>
                <a:gd name="T86" fmla="*/ 401082 w 574972"/>
                <a:gd name="T87" fmla="*/ 106354 h 399845"/>
                <a:gd name="T88" fmla="*/ 456605 w 574972"/>
                <a:gd name="T89" fmla="*/ 46359 h 399845"/>
                <a:gd name="T90" fmla="*/ 424572 w 574972"/>
                <a:gd name="T91" fmla="*/ 46359 h 399845"/>
                <a:gd name="T92" fmla="*/ 405353 w 574972"/>
                <a:gd name="T93" fmla="*/ 21816 h 399845"/>
                <a:gd name="T94" fmla="*/ 418167 w 574972"/>
                <a:gd name="T95" fmla="*/ 2727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41" name="Group 21"/>
          <p:cNvGrpSpPr/>
          <p:nvPr/>
        </p:nvGrpSpPr>
        <p:grpSpPr bwMode="auto">
          <a:xfrm>
            <a:off x="3559177" y="4054477"/>
            <a:ext cx="784224" cy="784224"/>
            <a:chOff x="0" y="0"/>
            <a:chExt cx="784512" cy="784512"/>
          </a:xfrm>
        </p:grpSpPr>
        <p:sp>
          <p:nvSpPr>
            <p:cNvPr id="5145" name="椭圆 153"/>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46" name="Freeform 168"/>
            <p:cNvSpPr>
              <a:spLocks noChangeAspect="1" noEditPoints="1" noChangeArrowheads="1"/>
            </p:cNvSpPr>
            <p:nvPr/>
          </p:nvSpPr>
          <p:spPr bwMode="auto">
            <a:xfrm>
              <a:off x="145149" y="167123"/>
              <a:ext cx="494214" cy="450267"/>
            </a:xfrm>
            <a:custGeom>
              <a:avLst/>
              <a:gdLst>
                <a:gd name="T0" fmla="*/ 2147483646 w 94"/>
                <a:gd name="T1" fmla="*/ 2147483646 h 81"/>
                <a:gd name="T2" fmla="*/ 2147483646 w 94"/>
                <a:gd name="T3" fmla="*/ 2147483646 h 81"/>
                <a:gd name="T4" fmla="*/ 2147483646 w 94"/>
                <a:gd name="T5" fmla="*/ 2147483646 h 81"/>
                <a:gd name="T6" fmla="*/ 2147483646 w 94"/>
                <a:gd name="T7" fmla="*/ 0 h 81"/>
                <a:gd name="T8" fmla="*/ 2147483646 w 94"/>
                <a:gd name="T9" fmla="*/ 2147483646 h 81"/>
                <a:gd name="T10" fmla="*/ 2147483646 w 94"/>
                <a:gd name="T11" fmla="*/ 2147483646 h 81"/>
                <a:gd name="T12" fmla="*/ 2147483646 w 94"/>
                <a:gd name="T13" fmla="*/ 2147483646 h 81"/>
                <a:gd name="T14" fmla="*/ 2147483646 w 94"/>
                <a:gd name="T15" fmla="*/ 2147483646 h 81"/>
                <a:gd name="T16" fmla="*/ 2147483646 w 94"/>
                <a:gd name="T17" fmla="*/ 2147483646 h 81"/>
                <a:gd name="T18" fmla="*/ 2147483646 w 94"/>
                <a:gd name="T19" fmla="*/ 2147483646 h 81"/>
                <a:gd name="T20" fmla="*/ 2147483646 w 94"/>
                <a:gd name="T21" fmla="*/ 2147483646 h 81"/>
                <a:gd name="T22" fmla="*/ 2147483646 w 94"/>
                <a:gd name="T23" fmla="*/ 2147483646 h 81"/>
                <a:gd name="T24" fmla="*/ 2147483646 w 94"/>
                <a:gd name="T25" fmla="*/ 2147483646 h 81"/>
                <a:gd name="T26" fmla="*/ 2147483646 w 94"/>
                <a:gd name="T27" fmla="*/ 2147483646 h 81"/>
                <a:gd name="T28" fmla="*/ 2147483646 w 94"/>
                <a:gd name="T29" fmla="*/ 2147483646 h 81"/>
                <a:gd name="T30" fmla="*/ 2147483646 w 94"/>
                <a:gd name="T31" fmla="*/ 2147483646 h 81"/>
                <a:gd name="T32" fmla="*/ 2147483646 w 94"/>
                <a:gd name="T33" fmla="*/ 2147483646 h 81"/>
                <a:gd name="T34" fmla="*/ 2147483646 w 94"/>
                <a:gd name="T35" fmla="*/ 2147483646 h 81"/>
                <a:gd name="T36" fmla="*/ 2147483646 w 94"/>
                <a:gd name="T37" fmla="*/ 2147483646 h 81"/>
                <a:gd name="T38" fmla="*/ 2147483646 w 94"/>
                <a:gd name="T39" fmla="*/ 2147483646 h 81"/>
                <a:gd name="T40" fmla="*/ 2147483646 w 94"/>
                <a:gd name="T41" fmla="*/ 2147483646 h 81"/>
                <a:gd name="T42" fmla="*/ 2147483646 w 94"/>
                <a:gd name="T43" fmla="*/ 2147483646 h 81"/>
                <a:gd name="T44" fmla="*/ 2147483646 w 94"/>
                <a:gd name="T45" fmla="*/ 0 h 81"/>
                <a:gd name="T46" fmla="*/ 2147483646 w 94"/>
                <a:gd name="T47" fmla="*/ 0 h 81"/>
                <a:gd name="T48" fmla="*/ 2147483646 w 94"/>
                <a:gd name="T49" fmla="*/ 2147483646 h 81"/>
                <a:gd name="T50" fmla="*/ 2147483646 w 94"/>
                <a:gd name="T51" fmla="*/ 2147483646 h 81"/>
                <a:gd name="T52" fmla="*/ 2147483646 w 94"/>
                <a:gd name="T53" fmla="*/ 2147483646 h 81"/>
                <a:gd name="T54" fmla="*/ 2147483646 w 94"/>
                <a:gd name="T55" fmla="*/ 2147483646 h 81"/>
                <a:gd name="T56" fmla="*/ 2147483646 w 94"/>
                <a:gd name="T57" fmla="*/ 2147483646 h 81"/>
                <a:gd name="T58" fmla="*/ 2147483646 w 94"/>
                <a:gd name="T59" fmla="*/ 2147483646 h 81"/>
                <a:gd name="T60" fmla="*/ 2147483646 w 94"/>
                <a:gd name="T61" fmla="*/ 2147483646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44" name="Group 24"/>
          <p:cNvGrpSpPr/>
          <p:nvPr/>
        </p:nvGrpSpPr>
        <p:grpSpPr bwMode="auto">
          <a:xfrm>
            <a:off x="1416051" y="4054477"/>
            <a:ext cx="784224" cy="784224"/>
            <a:chOff x="0" y="0"/>
            <a:chExt cx="784512" cy="784512"/>
          </a:xfrm>
        </p:grpSpPr>
        <p:sp>
          <p:nvSpPr>
            <p:cNvPr id="5143" name="椭圆 156"/>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3" name="任意多边形 157"/>
            <p:cNvSpPr>
              <a:spLocks noChangeArrowheads="1"/>
            </p:cNvSpPr>
            <p:nvPr/>
          </p:nvSpPr>
          <p:spPr bwMode="auto">
            <a:xfrm>
              <a:off x="132612" y="128939"/>
              <a:ext cx="519288" cy="503774"/>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5147" name="Group 27"/>
          <p:cNvGrpSpPr/>
          <p:nvPr/>
        </p:nvGrpSpPr>
        <p:grpSpPr bwMode="auto">
          <a:xfrm>
            <a:off x="9991727" y="4054477"/>
            <a:ext cx="784224" cy="784224"/>
            <a:chOff x="0" y="0"/>
            <a:chExt cx="784512" cy="784512"/>
          </a:xfrm>
        </p:grpSpPr>
        <p:sp>
          <p:nvSpPr>
            <p:cNvPr id="4" name="椭圆 159"/>
            <p:cNvSpPr>
              <a:spLocks noChangeArrowheads="1"/>
            </p:cNvSpPr>
            <p:nvPr/>
          </p:nvSpPr>
          <p:spPr bwMode="auto">
            <a:xfrm>
              <a:off x="0" y="0"/>
              <a:ext cx="784512" cy="784512"/>
            </a:xfrm>
            <a:prstGeom prst="ellipse">
              <a:avLst/>
            </a:prstGeom>
            <a:solidFill>
              <a:srgbClr val="F2F2F2">
                <a:alpha val="29803"/>
              </a:srgbClr>
            </a:solidFill>
            <a:ln w="12700">
              <a:solidFill>
                <a:schemeClr val="bg1"/>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FFFF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5142" name="Freeform 228"/>
            <p:cNvSpPr>
              <a:spLocks noEditPoints="1" noChangeArrowheads="1"/>
            </p:cNvSpPr>
            <p:nvPr/>
          </p:nvSpPr>
          <p:spPr bwMode="auto">
            <a:xfrm>
              <a:off x="219554" y="163389"/>
              <a:ext cx="345405" cy="457735"/>
            </a:xfrm>
            <a:custGeom>
              <a:avLst/>
              <a:gdLst>
                <a:gd name="T0" fmla="*/ 2147483646 w 52"/>
                <a:gd name="T1" fmla="*/ 2147483646 h 69"/>
                <a:gd name="T2" fmla="*/ 2147483646 w 52"/>
                <a:gd name="T3" fmla="*/ 2147483646 h 69"/>
                <a:gd name="T4" fmla="*/ 2147483646 w 52"/>
                <a:gd name="T5" fmla="*/ 2147483646 h 69"/>
                <a:gd name="T6" fmla="*/ 2147483646 w 52"/>
                <a:gd name="T7" fmla="*/ 2147483646 h 69"/>
                <a:gd name="T8" fmla="*/ 2147483646 w 52"/>
                <a:gd name="T9" fmla="*/ 2147483646 h 69"/>
                <a:gd name="T10" fmla="*/ 2147483646 w 52"/>
                <a:gd name="T11" fmla="*/ 2147483646 h 69"/>
                <a:gd name="T12" fmla="*/ 2147483646 w 52"/>
                <a:gd name="T13" fmla="*/ 2147483646 h 69"/>
                <a:gd name="T14" fmla="*/ 2147483646 w 52"/>
                <a:gd name="T15" fmla="*/ 2147483646 h 69"/>
                <a:gd name="T16" fmla="*/ 2147483646 w 52"/>
                <a:gd name="T17" fmla="*/ 2147483646 h 69"/>
                <a:gd name="T18" fmla="*/ 2147483646 w 52"/>
                <a:gd name="T19" fmla="*/ 2147483646 h 69"/>
                <a:gd name="T20" fmla="*/ 2147483646 w 52"/>
                <a:gd name="T21" fmla="*/ 2147483646 h 69"/>
                <a:gd name="T22" fmla="*/ 0 w 52"/>
                <a:gd name="T23" fmla="*/ 2147483646 h 69"/>
                <a:gd name="T24" fmla="*/ 2147483646 w 52"/>
                <a:gd name="T25" fmla="*/ 2147483646 h 69"/>
                <a:gd name="T26" fmla="*/ 2147483646 w 52"/>
                <a:gd name="T27" fmla="*/ 2147483646 h 69"/>
                <a:gd name="T28" fmla="*/ 2147483646 w 52"/>
                <a:gd name="T29" fmla="*/ 2147483646 h 69"/>
                <a:gd name="T30" fmla="*/ 2147483646 w 52"/>
                <a:gd name="T31" fmla="*/ 2147483646 h 69"/>
                <a:gd name="T32" fmla="*/ 2147483646 w 52"/>
                <a:gd name="T33" fmla="*/ 2147483646 h 69"/>
                <a:gd name="T34" fmla="*/ 2147483646 w 52"/>
                <a:gd name="T35" fmla="*/ 2147483646 h 69"/>
                <a:gd name="T36" fmla="*/ 2147483646 w 52"/>
                <a:gd name="T37" fmla="*/ 2147483646 h 69"/>
                <a:gd name="T38" fmla="*/ 2147483646 w 52"/>
                <a:gd name="T39" fmla="*/ 2147483646 h 69"/>
                <a:gd name="T40" fmla="*/ 2147483646 w 52"/>
                <a:gd name="T41" fmla="*/ 2147483646 h 69"/>
                <a:gd name="T42" fmla="*/ 2147483646 w 52"/>
                <a:gd name="T43" fmla="*/ 2147483646 h 69"/>
                <a:gd name="T44" fmla="*/ 2147483646 w 52"/>
                <a:gd name="T45" fmla="*/ 2147483646 h 69"/>
                <a:gd name="T46" fmla="*/ 2147483646 w 52"/>
                <a:gd name="T47" fmla="*/ 2147483646 h 69"/>
                <a:gd name="T48" fmla="*/ 2147483646 w 52"/>
                <a:gd name="T49" fmla="*/ 2147483646 h 69"/>
                <a:gd name="T50" fmla="*/ 2147483646 w 52"/>
                <a:gd name="T51" fmla="*/ 2147483646 h 69"/>
                <a:gd name="T52" fmla="*/ 2147483646 w 52"/>
                <a:gd name="T53" fmla="*/ 2147483646 h 69"/>
                <a:gd name="T54" fmla="*/ 2147483646 w 52"/>
                <a:gd name="T55" fmla="*/ 2147483646 h 69"/>
                <a:gd name="T56" fmla="*/ 2147483646 w 52"/>
                <a:gd name="T57" fmla="*/ 2147483646 h 69"/>
                <a:gd name="T58" fmla="*/ 2147483646 w 52"/>
                <a:gd name="T59" fmla="*/ 2147483646 h 69"/>
                <a:gd name="T60" fmla="*/ 2147483646 w 52"/>
                <a:gd name="T61" fmla="*/ 2147483646 h 69"/>
                <a:gd name="T62" fmla="*/ 2147483646 w 52"/>
                <a:gd name="T63" fmla="*/ 2147483646 h 69"/>
                <a:gd name="T64" fmla="*/ 2147483646 w 52"/>
                <a:gd name="T65" fmla="*/ 0 h 69"/>
                <a:gd name="T66" fmla="*/ 2147483646 w 52"/>
                <a:gd name="T67" fmla="*/ 2147483646 h 69"/>
                <a:gd name="T68" fmla="*/ 2147483646 w 52"/>
                <a:gd name="T69" fmla="*/ 2147483646 h 69"/>
                <a:gd name="T70" fmla="*/ 2147483646 w 52"/>
                <a:gd name="T71" fmla="*/ 2147483646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69"/>
                <a:gd name="T110" fmla="*/ 52 w 52"/>
                <a:gd name="T111" fmla="*/ 69 h 6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p:cBhvr>
                                        <p:cTn id="7" dur="500"/>
                                        <p:tgtEl>
                                          <p:spTgt spid="51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p:cBhvr>
                                        <p:cTn id="11" dur="500"/>
                                        <p:tgtEl>
                                          <p:spTgt spid="51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0"/>
                                        </p:tgtEl>
                                        <p:attrNameLst>
                                          <p:attrName>style.visibility</p:attrName>
                                        </p:attrNameLst>
                                      </p:cBhvr>
                                      <p:to>
                                        <p:strVal val="visible"/>
                                      </p:to>
                                    </p:set>
                                    <p:animEffect>
                                      <p:cBhvr>
                                        <p:cTn id="15" dur="350"/>
                                        <p:tgtEl>
                                          <p:spTgt spid="5130"/>
                                        </p:tgtEl>
                                      </p:cBhvr>
                                    </p:animEffect>
                                  </p:childTnLst>
                                </p:cTn>
                              </p:par>
                              <p:par>
                                <p:cTn id="16" presetID="10" presetClass="entr" presetSubtype="0" fill="hold" nodeType="withEffect">
                                  <p:stCondLst>
                                    <p:cond delay="250"/>
                                  </p:stCondLst>
                                  <p:childTnLst>
                                    <p:set>
                                      <p:cBhvr>
                                        <p:cTn id="17" dur="1" fill="hold">
                                          <p:stCondLst>
                                            <p:cond delay="0"/>
                                          </p:stCondLst>
                                        </p:cTn>
                                        <p:tgtEl>
                                          <p:spTgt spid="5144"/>
                                        </p:tgtEl>
                                        <p:attrNameLst>
                                          <p:attrName>style.visibility</p:attrName>
                                        </p:attrNameLst>
                                      </p:cBhvr>
                                      <p:to>
                                        <p:strVal val="visible"/>
                                      </p:to>
                                    </p:set>
                                    <p:animEffect>
                                      <p:cBhvr>
                                        <p:cTn id="18" dur="350"/>
                                        <p:tgtEl>
                                          <p:spTgt spid="5144"/>
                                        </p:tgtEl>
                                      </p:cBhvr>
                                    </p:animEffect>
                                  </p:childTnLst>
                                </p:cTn>
                              </p:par>
                              <p:par>
                                <p:cTn id="19" presetID="26" presetClass="emph" presetSubtype="0" fill="hold" nodeType="withEffect">
                                  <p:stCondLst>
                                    <p:cond delay="350"/>
                                  </p:stCondLst>
                                  <p:childTnLst>
                                    <p:animEffect>
                                      <p:cBhvr>
                                        <p:cTn id="20" dur="350" tmFilter="0, 0; .2, .5; .8, .5; 1, 0"/>
                                        <p:tgtEl>
                                          <p:spTgt spid="5144"/>
                                        </p:tgtEl>
                                      </p:cBhvr>
                                    </p:animEffect>
                                    <p:animScale>
                                      <p:cBhvr>
                                        <p:cTn id="21" dur="175" autoRev="1" fill="hold"/>
                                        <p:tgtEl>
                                          <p:spTgt spid="5144"/>
                                        </p:tgtEl>
                                      </p:cBhvr>
                                      <p:by x="105000" y="105000"/>
                                    </p:animScale>
                                  </p:childTnLst>
                                </p:cTn>
                              </p:par>
                              <p:par>
                                <p:cTn id="22" presetID="22" presetClass="entr" presetSubtype="8" fill="hold" grpId="0" nodeType="withEffect">
                                  <p:stCondLst>
                                    <p:cond delay="500"/>
                                  </p:stCondLst>
                                  <p:childTnLst>
                                    <p:set>
                                      <p:cBhvr>
                                        <p:cTn id="23" dur="1" fill="hold">
                                          <p:stCondLst>
                                            <p:cond delay="0"/>
                                          </p:stCondLst>
                                        </p:cTn>
                                        <p:tgtEl>
                                          <p:spTgt spid="5125"/>
                                        </p:tgtEl>
                                        <p:attrNameLst>
                                          <p:attrName>style.visibility</p:attrName>
                                        </p:attrNameLst>
                                      </p:cBhvr>
                                      <p:to>
                                        <p:strVal val="visible"/>
                                      </p:to>
                                    </p:set>
                                    <p:animEffect>
                                      <p:cBhvr>
                                        <p:cTn id="24" dur="350"/>
                                        <p:tgtEl>
                                          <p:spTgt spid="5125"/>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5124"/>
                                        </p:tgtEl>
                                        <p:attrNameLst>
                                          <p:attrName>style.visibility</p:attrName>
                                        </p:attrNameLst>
                                      </p:cBhvr>
                                      <p:to>
                                        <p:strVal val="visible"/>
                                      </p:to>
                                    </p:set>
                                    <p:animEffect>
                                      <p:cBhvr>
                                        <p:cTn id="27" dur="750"/>
                                        <p:tgtEl>
                                          <p:spTgt spid="5124"/>
                                        </p:tgtEl>
                                      </p:cBhvr>
                                    </p:animEffect>
                                  </p:childTnLst>
                                </p:cTn>
                              </p:par>
                              <p:par>
                                <p:cTn id="28" presetID="10" presetClass="entr" presetSubtype="0" fill="hold" nodeType="withEffect">
                                  <p:stCondLst>
                                    <p:cond delay="1250"/>
                                  </p:stCondLst>
                                  <p:childTnLst>
                                    <p:set>
                                      <p:cBhvr>
                                        <p:cTn id="29" dur="1" fill="hold">
                                          <p:stCondLst>
                                            <p:cond delay="0"/>
                                          </p:stCondLst>
                                        </p:cTn>
                                        <p:tgtEl>
                                          <p:spTgt spid="5141"/>
                                        </p:tgtEl>
                                        <p:attrNameLst>
                                          <p:attrName>style.visibility</p:attrName>
                                        </p:attrNameLst>
                                      </p:cBhvr>
                                      <p:to>
                                        <p:strVal val="visible"/>
                                      </p:to>
                                    </p:set>
                                    <p:animEffect>
                                      <p:cBhvr>
                                        <p:cTn id="30" dur="350"/>
                                        <p:tgtEl>
                                          <p:spTgt spid="5141"/>
                                        </p:tgtEl>
                                      </p:cBhvr>
                                    </p:animEffect>
                                  </p:childTnLst>
                                </p:cTn>
                              </p:par>
                              <p:par>
                                <p:cTn id="31" presetID="26" presetClass="emph" presetSubtype="0" fill="hold" nodeType="withEffect">
                                  <p:stCondLst>
                                    <p:cond delay="1350"/>
                                  </p:stCondLst>
                                  <p:childTnLst>
                                    <p:animEffect>
                                      <p:cBhvr>
                                        <p:cTn id="32" dur="350" tmFilter="0, 0; .2, .5; .8, .5; 1, 0"/>
                                        <p:tgtEl>
                                          <p:spTgt spid="5141"/>
                                        </p:tgtEl>
                                      </p:cBhvr>
                                    </p:animEffect>
                                    <p:animScale>
                                      <p:cBhvr>
                                        <p:cTn id="33" dur="175" autoRev="1" fill="hold"/>
                                        <p:tgtEl>
                                          <p:spTgt spid="5141"/>
                                        </p:tgtEl>
                                      </p:cBhvr>
                                      <p:by x="105000" y="105000"/>
                                    </p:animScale>
                                  </p:childTnLst>
                                </p:cTn>
                              </p:par>
                              <p:par>
                                <p:cTn id="34" presetID="22" presetClass="entr" presetSubtype="8" fill="hold" grpId="0" nodeType="withEffect">
                                  <p:stCondLst>
                                    <p:cond delay="1500"/>
                                  </p:stCondLst>
                                  <p:childTnLst>
                                    <p:set>
                                      <p:cBhvr>
                                        <p:cTn id="35" dur="1" fill="hold">
                                          <p:stCondLst>
                                            <p:cond delay="0"/>
                                          </p:stCondLst>
                                        </p:cTn>
                                        <p:tgtEl>
                                          <p:spTgt spid="5126"/>
                                        </p:tgtEl>
                                        <p:attrNameLst>
                                          <p:attrName>style.visibility</p:attrName>
                                        </p:attrNameLst>
                                      </p:cBhvr>
                                      <p:to>
                                        <p:strVal val="visible"/>
                                      </p:to>
                                    </p:set>
                                    <p:animEffect>
                                      <p:cBhvr>
                                        <p:cTn id="36" dur="350"/>
                                        <p:tgtEl>
                                          <p:spTgt spid="5126"/>
                                        </p:tgtEl>
                                      </p:cBhvr>
                                    </p:animEffect>
                                  </p:childTnLst>
                                </p:cTn>
                              </p:par>
                              <p:par>
                                <p:cTn id="37" presetID="22" presetClass="entr" presetSubtype="8" fill="hold" grpId="0" nodeType="withEffect">
                                  <p:stCondLst>
                                    <p:cond delay="1500"/>
                                  </p:stCondLst>
                                  <p:childTnLst>
                                    <p:set>
                                      <p:cBhvr>
                                        <p:cTn id="38" dur="1" fill="hold">
                                          <p:stCondLst>
                                            <p:cond delay="0"/>
                                          </p:stCondLst>
                                        </p:cTn>
                                        <p:tgtEl>
                                          <p:spTgt spid="5131"/>
                                        </p:tgtEl>
                                        <p:attrNameLst>
                                          <p:attrName>style.visibility</p:attrName>
                                        </p:attrNameLst>
                                      </p:cBhvr>
                                      <p:to>
                                        <p:strVal val="visible"/>
                                      </p:to>
                                    </p:set>
                                    <p:animEffect>
                                      <p:cBhvr>
                                        <p:cTn id="39" dur="750"/>
                                        <p:tgtEl>
                                          <p:spTgt spid="5131"/>
                                        </p:tgtEl>
                                      </p:cBhvr>
                                    </p:animEffect>
                                  </p:childTnLst>
                                </p:cTn>
                              </p:par>
                              <p:par>
                                <p:cTn id="40" presetID="10" presetClass="entr" presetSubtype="0" fill="hold" nodeType="withEffect">
                                  <p:stCondLst>
                                    <p:cond delay="2250"/>
                                  </p:stCondLst>
                                  <p:childTnLst>
                                    <p:set>
                                      <p:cBhvr>
                                        <p:cTn id="41" dur="1" fill="hold">
                                          <p:stCondLst>
                                            <p:cond delay="0"/>
                                          </p:stCondLst>
                                        </p:cTn>
                                        <p:tgtEl>
                                          <p:spTgt spid="5135"/>
                                        </p:tgtEl>
                                        <p:attrNameLst>
                                          <p:attrName>style.visibility</p:attrName>
                                        </p:attrNameLst>
                                      </p:cBhvr>
                                      <p:to>
                                        <p:strVal val="visible"/>
                                      </p:to>
                                    </p:set>
                                    <p:animEffect>
                                      <p:cBhvr>
                                        <p:cTn id="42" dur="350"/>
                                        <p:tgtEl>
                                          <p:spTgt spid="5135"/>
                                        </p:tgtEl>
                                      </p:cBhvr>
                                    </p:animEffect>
                                  </p:childTnLst>
                                </p:cTn>
                              </p:par>
                              <p:par>
                                <p:cTn id="43" presetID="26" presetClass="emph" presetSubtype="0" fill="hold" nodeType="withEffect">
                                  <p:stCondLst>
                                    <p:cond delay="2350"/>
                                  </p:stCondLst>
                                  <p:childTnLst>
                                    <p:animEffect>
                                      <p:cBhvr>
                                        <p:cTn id="44" dur="350" tmFilter="0, 0; .2, .5; .8, .5; 1, 0"/>
                                        <p:tgtEl>
                                          <p:spTgt spid="5135"/>
                                        </p:tgtEl>
                                      </p:cBhvr>
                                    </p:animEffect>
                                    <p:animScale>
                                      <p:cBhvr>
                                        <p:cTn id="45" dur="175" autoRev="1" fill="hold"/>
                                        <p:tgtEl>
                                          <p:spTgt spid="5135"/>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5127"/>
                                        </p:tgtEl>
                                        <p:attrNameLst>
                                          <p:attrName>style.visibility</p:attrName>
                                        </p:attrNameLst>
                                      </p:cBhvr>
                                      <p:to>
                                        <p:strVal val="visible"/>
                                      </p:to>
                                    </p:set>
                                    <p:animEffect>
                                      <p:cBhvr>
                                        <p:cTn id="48" dur="350"/>
                                        <p:tgtEl>
                                          <p:spTgt spid="5127"/>
                                        </p:tgtEl>
                                      </p:cBhvr>
                                    </p:animEffect>
                                  </p:childTnLst>
                                </p:cTn>
                              </p:par>
                              <p:par>
                                <p:cTn id="49" presetID="22" presetClass="entr" presetSubtype="8" fill="hold" grpId="0" nodeType="withEffect">
                                  <p:stCondLst>
                                    <p:cond delay="2500"/>
                                  </p:stCondLst>
                                  <p:childTnLst>
                                    <p:set>
                                      <p:cBhvr>
                                        <p:cTn id="50" dur="1" fill="hold">
                                          <p:stCondLst>
                                            <p:cond delay="0"/>
                                          </p:stCondLst>
                                        </p:cTn>
                                        <p:tgtEl>
                                          <p:spTgt spid="5132"/>
                                        </p:tgtEl>
                                        <p:attrNameLst>
                                          <p:attrName>style.visibility</p:attrName>
                                        </p:attrNameLst>
                                      </p:cBhvr>
                                      <p:to>
                                        <p:strVal val="visible"/>
                                      </p:to>
                                    </p:set>
                                    <p:animEffect>
                                      <p:cBhvr>
                                        <p:cTn id="51" dur="750"/>
                                        <p:tgtEl>
                                          <p:spTgt spid="5132"/>
                                        </p:tgtEl>
                                      </p:cBhvr>
                                    </p:animEffect>
                                  </p:childTnLst>
                                </p:cTn>
                              </p:par>
                              <p:par>
                                <p:cTn id="52" presetID="10" presetClass="entr" presetSubtype="0" fill="hold" nodeType="withEffect">
                                  <p:stCondLst>
                                    <p:cond delay="3250"/>
                                  </p:stCondLst>
                                  <p:childTnLst>
                                    <p:set>
                                      <p:cBhvr>
                                        <p:cTn id="53" dur="1" fill="hold">
                                          <p:stCondLst>
                                            <p:cond delay="0"/>
                                          </p:stCondLst>
                                        </p:cTn>
                                        <p:tgtEl>
                                          <p:spTgt spid="5138"/>
                                        </p:tgtEl>
                                        <p:attrNameLst>
                                          <p:attrName>style.visibility</p:attrName>
                                        </p:attrNameLst>
                                      </p:cBhvr>
                                      <p:to>
                                        <p:strVal val="visible"/>
                                      </p:to>
                                    </p:set>
                                    <p:animEffect>
                                      <p:cBhvr>
                                        <p:cTn id="54" dur="350"/>
                                        <p:tgtEl>
                                          <p:spTgt spid="5138"/>
                                        </p:tgtEl>
                                      </p:cBhvr>
                                    </p:animEffect>
                                  </p:childTnLst>
                                </p:cTn>
                              </p:par>
                              <p:par>
                                <p:cTn id="55" presetID="26" presetClass="emph" presetSubtype="0" fill="hold" nodeType="withEffect">
                                  <p:stCondLst>
                                    <p:cond delay="3350"/>
                                  </p:stCondLst>
                                  <p:childTnLst>
                                    <p:animEffect>
                                      <p:cBhvr>
                                        <p:cTn id="56" dur="350" tmFilter="0, 0; .2, .5; .8, .5; 1, 0"/>
                                        <p:tgtEl>
                                          <p:spTgt spid="5138"/>
                                        </p:tgtEl>
                                      </p:cBhvr>
                                    </p:animEffect>
                                    <p:animScale>
                                      <p:cBhvr>
                                        <p:cTn id="57" dur="175" autoRev="1" fill="hold"/>
                                        <p:tgtEl>
                                          <p:spTgt spid="5138"/>
                                        </p:tgtEl>
                                      </p:cBhvr>
                                      <p:by x="105000" y="105000"/>
                                    </p:animScale>
                                  </p:childTnLst>
                                </p:cTn>
                              </p:par>
                              <p:par>
                                <p:cTn id="58" presetID="22" presetClass="entr" presetSubtype="8" fill="hold" grpId="0" nodeType="withEffect">
                                  <p:stCondLst>
                                    <p:cond delay="3500"/>
                                  </p:stCondLst>
                                  <p:childTnLst>
                                    <p:set>
                                      <p:cBhvr>
                                        <p:cTn id="59" dur="1" fill="hold">
                                          <p:stCondLst>
                                            <p:cond delay="0"/>
                                          </p:stCondLst>
                                        </p:cTn>
                                        <p:tgtEl>
                                          <p:spTgt spid="5128"/>
                                        </p:tgtEl>
                                        <p:attrNameLst>
                                          <p:attrName>style.visibility</p:attrName>
                                        </p:attrNameLst>
                                      </p:cBhvr>
                                      <p:to>
                                        <p:strVal val="visible"/>
                                      </p:to>
                                    </p:set>
                                    <p:animEffect>
                                      <p:cBhvr>
                                        <p:cTn id="60" dur="350"/>
                                        <p:tgtEl>
                                          <p:spTgt spid="5128"/>
                                        </p:tgtEl>
                                      </p:cBhvr>
                                    </p:animEffect>
                                  </p:childTnLst>
                                </p:cTn>
                              </p:par>
                              <p:par>
                                <p:cTn id="61" presetID="22" presetClass="entr" presetSubtype="8" fill="hold" grpId="0" nodeType="withEffect">
                                  <p:stCondLst>
                                    <p:cond delay="3500"/>
                                  </p:stCondLst>
                                  <p:childTnLst>
                                    <p:set>
                                      <p:cBhvr>
                                        <p:cTn id="62" dur="1" fill="hold">
                                          <p:stCondLst>
                                            <p:cond delay="0"/>
                                          </p:stCondLst>
                                        </p:cTn>
                                        <p:tgtEl>
                                          <p:spTgt spid="5133"/>
                                        </p:tgtEl>
                                        <p:attrNameLst>
                                          <p:attrName>style.visibility</p:attrName>
                                        </p:attrNameLst>
                                      </p:cBhvr>
                                      <p:to>
                                        <p:strVal val="visible"/>
                                      </p:to>
                                    </p:set>
                                    <p:animEffect>
                                      <p:cBhvr>
                                        <p:cTn id="63" dur="750"/>
                                        <p:tgtEl>
                                          <p:spTgt spid="5133"/>
                                        </p:tgtEl>
                                      </p:cBhvr>
                                    </p:animEffect>
                                  </p:childTnLst>
                                </p:cTn>
                              </p:par>
                              <p:par>
                                <p:cTn id="64" presetID="10" presetClass="entr" presetSubtype="0" fill="hold" nodeType="withEffect">
                                  <p:stCondLst>
                                    <p:cond delay="4250"/>
                                  </p:stCondLst>
                                  <p:childTnLst>
                                    <p:set>
                                      <p:cBhvr>
                                        <p:cTn id="65" dur="1" fill="hold">
                                          <p:stCondLst>
                                            <p:cond delay="0"/>
                                          </p:stCondLst>
                                        </p:cTn>
                                        <p:tgtEl>
                                          <p:spTgt spid="5147"/>
                                        </p:tgtEl>
                                        <p:attrNameLst>
                                          <p:attrName>style.visibility</p:attrName>
                                        </p:attrNameLst>
                                      </p:cBhvr>
                                      <p:to>
                                        <p:strVal val="visible"/>
                                      </p:to>
                                    </p:set>
                                    <p:animEffect>
                                      <p:cBhvr>
                                        <p:cTn id="66" dur="350"/>
                                        <p:tgtEl>
                                          <p:spTgt spid="5147"/>
                                        </p:tgtEl>
                                      </p:cBhvr>
                                    </p:animEffect>
                                  </p:childTnLst>
                                </p:cTn>
                              </p:par>
                              <p:par>
                                <p:cTn id="67" presetID="26" presetClass="emph" presetSubtype="0" fill="hold" nodeType="withEffect">
                                  <p:stCondLst>
                                    <p:cond delay="4350"/>
                                  </p:stCondLst>
                                  <p:childTnLst>
                                    <p:animEffect>
                                      <p:cBhvr>
                                        <p:cTn id="68" dur="350" tmFilter="0, 0; .2, .5; .8, .5; 1, 0"/>
                                        <p:tgtEl>
                                          <p:spTgt spid="5147"/>
                                        </p:tgtEl>
                                      </p:cBhvr>
                                    </p:animEffect>
                                    <p:animScale>
                                      <p:cBhvr>
                                        <p:cTn id="69" dur="175" autoRev="1" fill="hold"/>
                                        <p:tgtEl>
                                          <p:spTgt spid="5147"/>
                                        </p:tgtEl>
                                      </p:cBhvr>
                                      <p:by x="105000" y="105000"/>
                                    </p:animScale>
                                  </p:childTnLst>
                                </p:cTn>
                              </p:par>
                              <p:par>
                                <p:cTn id="70" presetID="22" presetClass="entr" presetSubtype="8" fill="hold" grpId="0" nodeType="withEffect">
                                  <p:stCondLst>
                                    <p:cond delay="4500"/>
                                  </p:stCondLst>
                                  <p:childTnLst>
                                    <p:set>
                                      <p:cBhvr>
                                        <p:cTn id="71" dur="1" fill="hold">
                                          <p:stCondLst>
                                            <p:cond delay="0"/>
                                          </p:stCondLst>
                                        </p:cTn>
                                        <p:tgtEl>
                                          <p:spTgt spid="5129"/>
                                        </p:tgtEl>
                                        <p:attrNameLst>
                                          <p:attrName>style.visibility</p:attrName>
                                        </p:attrNameLst>
                                      </p:cBhvr>
                                      <p:to>
                                        <p:strVal val="visible"/>
                                      </p:to>
                                    </p:set>
                                    <p:animEffect>
                                      <p:cBhvr>
                                        <p:cTn id="72" dur="350"/>
                                        <p:tgtEl>
                                          <p:spTgt spid="5129"/>
                                        </p:tgtEl>
                                      </p:cBhvr>
                                    </p:animEffect>
                                  </p:childTnLst>
                                </p:cTn>
                              </p:par>
                              <p:par>
                                <p:cTn id="73" presetID="22" presetClass="entr" presetSubtype="8" fill="hold" grpId="0" nodeType="withEffect">
                                  <p:stCondLst>
                                    <p:cond delay="4500"/>
                                  </p:stCondLst>
                                  <p:childTnLst>
                                    <p:set>
                                      <p:cBhvr>
                                        <p:cTn id="74" dur="1" fill="hold">
                                          <p:stCondLst>
                                            <p:cond delay="0"/>
                                          </p:stCondLst>
                                        </p:cTn>
                                        <p:tgtEl>
                                          <p:spTgt spid="5134"/>
                                        </p:tgtEl>
                                        <p:attrNameLst>
                                          <p:attrName>style.visibility</p:attrName>
                                        </p:attrNameLst>
                                      </p:cBhvr>
                                      <p:to>
                                        <p:strVal val="visible"/>
                                      </p:to>
                                    </p:set>
                                    <p:animEffect>
                                      <p:cBhvr>
                                        <p:cTn id="75" dur="35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ldLvl="0" animBg="1" autoUpdateAnimBg="0"/>
      <p:bldP spid="5123" grpId="0" bldLvl="0" autoUpdateAnimBg="0"/>
      <p:bldP spid="5124" grpId="0" bldLvl="0" animBg="1" autoUpdateAnimBg="0"/>
      <p:bldP spid="5125" grpId="0" bldLvl="0" autoUpdateAnimBg="0"/>
      <p:bldP spid="5126" grpId="0" bldLvl="0" autoUpdateAnimBg="0"/>
      <p:bldP spid="5127" grpId="0" bldLvl="0" autoUpdateAnimBg="0"/>
      <p:bldP spid="5128" grpId="0" bldLvl="0" autoUpdateAnimBg="0"/>
      <p:bldP spid="5129" grpId="0" bldLvl="0" autoUpdateAnimBg="0"/>
      <p:bldP spid="5130" grpId="0" bldLvl="0" animBg="1" autoUpdateAnimBg="0"/>
      <p:bldP spid="5131" grpId="0" bldLvl="0" animBg="1" autoUpdateAnimBg="0"/>
      <p:bldP spid="5132" grpId="0" bldLvl="0" animBg="1" autoUpdateAnimBg="0"/>
      <p:bldP spid="5133" grpId="0" bldLvl="0" animBg="1" autoUpdateAnimBg="0"/>
      <p:bldP spid="5134"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pPr>
              <a:defRPr/>
            </a:pPr>
            <a:fld id="{2D487B51-DE63-4709-84E7-A3F46F24B564}" type="slidenum">
              <a:rPr lang="zh-CN" altLang="en-US">
                <a:latin typeface="华文细黑" panose="02010600040101010101" pitchFamily="2" charset="-122"/>
                <a:ea typeface="华文细黑" panose="02010600040101010101" pitchFamily="2" charset="-122"/>
                <a:sym typeface="华文细黑" panose="02010600040101010101" pitchFamily="2" charset="-122"/>
              </a:rPr>
              <a:t>4</a:t>
            </a:fld>
            <a:endParaRPr lang="zh-CN" altLang="en-US" sz="1800">
              <a:solidFill>
                <a:schemeClr val="tx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6146" name="Group 2"/>
          <p:cNvGrpSpPr/>
          <p:nvPr/>
        </p:nvGrpSpPr>
        <p:grpSpPr bwMode="auto">
          <a:xfrm>
            <a:off x="5387976" y="1503363"/>
            <a:ext cx="1416051" cy="1363663"/>
            <a:chOff x="0" y="0"/>
            <a:chExt cx="312738" cy="301626"/>
          </a:xfrm>
        </p:grpSpPr>
        <p:sp>
          <p:nvSpPr>
            <p:cNvPr id="2" name="Freeform 252"/>
            <p:cNvSpPr>
              <a:spLocks noChangeArrowheads="1"/>
            </p:cNvSpPr>
            <p:nvPr/>
          </p:nvSpPr>
          <p:spPr bwMode="auto">
            <a:xfrm>
              <a:off x="49213" y="68263"/>
              <a:ext cx="214313" cy="233363"/>
            </a:xfrm>
            <a:custGeom>
              <a:avLst/>
              <a:gdLst>
                <a:gd name="T0" fmla="*/ 0 w 57"/>
                <a:gd name="T1" fmla="*/ 2147483646 h 62"/>
                <a:gd name="T2" fmla="*/ 0 w 57"/>
                <a:gd name="T3" fmla="*/ 2147483646 h 62"/>
                <a:gd name="T4" fmla="*/ 2147483646 w 57"/>
                <a:gd name="T5" fmla="*/ 2147483646 h 62"/>
                <a:gd name="T6" fmla="*/ 2147483646 w 57"/>
                <a:gd name="T7" fmla="*/ 2147483646 h 62"/>
                <a:gd name="T8" fmla="*/ 2147483646 w 57"/>
                <a:gd name="T9" fmla="*/ 2147483646 h 62"/>
                <a:gd name="T10" fmla="*/ 2147483646 w 57"/>
                <a:gd name="T11" fmla="*/ 2147483646 h 62"/>
                <a:gd name="T12" fmla="*/ 2147483646 w 57"/>
                <a:gd name="T13" fmla="*/ 2147483646 h 62"/>
                <a:gd name="T14" fmla="*/ 2147483646 w 57"/>
                <a:gd name="T15" fmla="*/ 2147483646 h 62"/>
                <a:gd name="T16" fmla="*/ 2147483646 w 57"/>
                <a:gd name="T17" fmla="*/ 2147483646 h 62"/>
                <a:gd name="T18" fmla="*/ 2147483646 w 57"/>
                <a:gd name="T19" fmla="*/ 2147483646 h 62"/>
                <a:gd name="T20" fmla="*/ 2147483646 w 57"/>
                <a:gd name="T21" fmla="*/ 2147483646 h 62"/>
                <a:gd name="T22" fmla="*/ 2147483646 w 57"/>
                <a:gd name="T23" fmla="*/ 2147483646 h 62"/>
                <a:gd name="T24" fmla="*/ 2147483646 w 57"/>
                <a:gd name="T25" fmla="*/ 2147483646 h 62"/>
                <a:gd name="T26" fmla="*/ 2147483646 w 57"/>
                <a:gd name="T27" fmla="*/ 2147483646 h 62"/>
                <a:gd name="T28" fmla="*/ 2147483646 w 57"/>
                <a:gd name="T29" fmla="*/ 2147483646 h 62"/>
                <a:gd name="T30" fmla="*/ 2147483646 w 57"/>
                <a:gd name="T31" fmla="*/ 2147483646 h 62"/>
                <a:gd name="T32" fmla="*/ 2147483646 w 57"/>
                <a:gd name="T33" fmla="*/ 0 h 62"/>
                <a:gd name="T34" fmla="*/ 0 w 57"/>
                <a:gd name="T35" fmla="*/ 2147483646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62"/>
                <a:gd name="T56" fmla="*/ 57 w 57"/>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6153" name="Freeform 253"/>
            <p:cNvSpPr>
              <a:spLocks noChangeArrowheads="1"/>
            </p:cNvSpPr>
            <p:nvPr/>
          </p:nvSpPr>
          <p:spPr bwMode="auto">
            <a:xfrm>
              <a:off x="0" y="0"/>
              <a:ext cx="312738" cy="169863"/>
            </a:xfrm>
            <a:custGeom>
              <a:avLst/>
              <a:gdLst>
                <a:gd name="T0" fmla="*/ 2147483646 w 83"/>
                <a:gd name="T1" fmla="*/ 2147483646 h 45"/>
                <a:gd name="T2" fmla="*/ 2147483646 w 83"/>
                <a:gd name="T3" fmla="*/ 2147483646 h 45"/>
                <a:gd name="T4" fmla="*/ 2147483646 w 83"/>
                <a:gd name="T5" fmla="*/ 2147483646 h 45"/>
                <a:gd name="T6" fmla="*/ 2147483646 w 83"/>
                <a:gd name="T7" fmla="*/ 2147483646 h 45"/>
                <a:gd name="T8" fmla="*/ 2147483646 w 83"/>
                <a:gd name="T9" fmla="*/ 2147483646 h 45"/>
                <a:gd name="T10" fmla="*/ 2147483646 w 83"/>
                <a:gd name="T11" fmla="*/ 2147483646 h 45"/>
                <a:gd name="T12" fmla="*/ 2147483646 w 83"/>
                <a:gd name="T13" fmla="*/ 2147483646 h 45"/>
                <a:gd name="T14" fmla="*/ 2147483646 w 83"/>
                <a:gd name="T15" fmla="*/ 2147483646 h 45"/>
                <a:gd name="T16" fmla="*/ 2147483646 w 83"/>
                <a:gd name="T17" fmla="*/ 2147483646 h 45"/>
                <a:gd name="T18" fmla="*/ 2147483646 w 83"/>
                <a:gd name="T19" fmla="*/ 2147483646 h 45"/>
                <a:gd name="T20" fmla="*/ 2147483646 w 83"/>
                <a:gd name="T21" fmla="*/ 2147483646 h 45"/>
                <a:gd name="T22" fmla="*/ 2147483646 w 83"/>
                <a:gd name="T23" fmla="*/ 2147483646 h 45"/>
                <a:gd name="T24" fmla="*/ 2147483646 w 83"/>
                <a:gd name="T25" fmla="*/ 2147483646 h 45"/>
                <a:gd name="T26" fmla="*/ 2147483646 w 83"/>
                <a:gd name="T27" fmla="*/ 2147483646 h 45"/>
                <a:gd name="T28" fmla="*/ 2147483646 w 83"/>
                <a:gd name="T29" fmla="*/ 2147483646 h 45"/>
                <a:gd name="T30" fmla="*/ 2147483646 w 83"/>
                <a:gd name="T31" fmla="*/ 2147483646 h 45"/>
                <a:gd name="T32" fmla="*/ 2147483646 w 83"/>
                <a:gd name="T33" fmla="*/ 2147483646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45"/>
                <a:gd name="T53" fmla="*/ 83 w 83"/>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sp>
        <p:nvSpPr>
          <p:cNvPr id="6149" name="TextBox 18"/>
          <p:cNvSpPr>
            <a:spLocks noChangeArrowheads="1"/>
          </p:cNvSpPr>
          <p:nvPr/>
        </p:nvSpPr>
        <p:spPr bwMode="auto">
          <a:xfrm>
            <a:off x="4608514" y="2981327"/>
            <a:ext cx="2974975" cy="46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rPr>
              <a:t>PART  01</a:t>
            </a:r>
            <a:endParaRPr lang="zh-CN" altLang="en-US" sz="2400">
              <a:solidFill>
                <a:srgbClr val="A5A5A5"/>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6150" name="文本框 8"/>
          <p:cNvSpPr>
            <a:spLocks noChangeArrowheads="1"/>
          </p:cNvSpPr>
          <p:nvPr/>
        </p:nvSpPr>
        <p:spPr bwMode="auto">
          <a:xfrm>
            <a:off x="4189415" y="3387728"/>
            <a:ext cx="3813175" cy="92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540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关于我们</a:t>
            </a:r>
          </a:p>
        </p:txBody>
      </p:sp>
      <p:sp>
        <p:nvSpPr>
          <p:cNvPr id="6151" name="矩形 51"/>
          <p:cNvSpPr>
            <a:spLocks noChangeArrowheads="1"/>
          </p:cNvSpPr>
          <p:nvPr/>
        </p:nvSpPr>
        <p:spPr bwMode="auto">
          <a:xfrm>
            <a:off x="5162553" y="4432300"/>
            <a:ext cx="1865313" cy="52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9" rIns="91435" bIns="4571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20000"/>
              </a:spcBef>
              <a:buFont typeface="Arial" panose="020B0604020202020204" pitchFamily="34" charset="0"/>
              <a:buNone/>
            </a:pPr>
            <a:r>
              <a:rPr lang="en-US" altLang="zh-CN" sz="28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rPr>
              <a:t>About Us</a:t>
            </a:r>
            <a:endParaRPr lang="zh-CN" altLang="en-US" sz="2800" dirty="0">
              <a:solidFill>
                <a:srgbClr val="7F7F7F"/>
              </a:solidFill>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6152" name="直接连接符 4"/>
          <p:cNvSpPr>
            <a:spLocks noChangeShapeType="1"/>
          </p:cNvSpPr>
          <p:nvPr/>
        </p:nvSpPr>
        <p:spPr bwMode="auto">
          <a:xfrm>
            <a:off x="4786313" y="4391025"/>
            <a:ext cx="2620963" cy="0"/>
          </a:xfrm>
          <a:prstGeom prst="line">
            <a:avLst/>
          </a:prstGeom>
          <a:noFill/>
          <a:ln w="19050">
            <a:solidFill>
              <a:srgbClr val="A5A5A5"/>
            </a:solidFill>
            <a:round/>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p:cBhvr>
                                        <p:cTn id="7" dur="500"/>
                                        <p:tgtEl>
                                          <p:spTgt spid="6146"/>
                                        </p:tgtEl>
                                      </p:cBhvr>
                                    </p:animEffect>
                                  </p:childTnLst>
                                </p:cTn>
                              </p:par>
                              <p:par>
                                <p:cTn id="8" presetID="26" presetClass="emph" presetSubtype="0" fill="hold" nodeType="withEffect">
                                  <p:stCondLst>
                                    <p:cond delay="250"/>
                                  </p:stCondLst>
                                  <p:childTnLst>
                                    <p:animEffect>
                                      <p:cBhvr>
                                        <p:cTn id="9" dur="500" tmFilter="0, 0; .2, .5; .8, .5; 1, 0"/>
                                        <p:tgtEl>
                                          <p:spTgt spid="6146"/>
                                        </p:tgtEl>
                                      </p:cBhvr>
                                    </p:animEffect>
                                    <p:animScale>
                                      <p:cBhvr>
                                        <p:cTn id="10" dur="250" autoRev="1" fill="hold"/>
                                        <p:tgtEl>
                                          <p:spTgt spid="6146"/>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p:cBhvr>
                                        <p:cTn id="14" dur="500"/>
                                        <p:tgtEl>
                                          <p:spTgt spid="614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6152"/>
                                        </p:tgtEl>
                                        <p:attrNameLst>
                                          <p:attrName>style.visibility</p:attrName>
                                        </p:attrNameLst>
                                      </p:cBhvr>
                                      <p:to>
                                        <p:strVal val="visible"/>
                                      </p:to>
                                    </p:set>
                                    <p:animEffect>
                                      <p:cBhvr>
                                        <p:cTn id="18" dur="500"/>
                                        <p:tgtEl>
                                          <p:spTgt spid="6152"/>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150"/>
                                        </p:tgtEl>
                                        <p:attrNameLst>
                                          <p:attrName>style.visibility</p:attrName>
                                        </p:attrNameLst>
                                      </p:cBhvr>
                                      <p:to>
                                        <p:strVal val="visible"/>
                                      </p:to>
                                    </p:set>
                                    <p:anim calcmode="lin" valueType="num">
                                      <p:cBhvr>
                                        <p:cTn id="22" dur="500"/>
                                        <p:tgtEl>
                                          <p:spTgt spid="6150"/>
                                        </p:tgtEl>
                                        <p:attrNameLst>
                                          <p:attrName>ppt_y</p:attrName>
                                        </p:attrNameLst>
                                      </p:cBhvr>
                                      <p:tavLst>
                                        <p:tav tm="0">
                                          <p:val>
                                            <p:strVal val="#ppt_y+#ppt_h*1.125000"/>
                                          </p:val>
                                        </p:tav>
                                        <p:tav tm="100000">
                                          <p:val>
                                            <p:strVal val="#ppt_y"/>
                                          </p:val>
                                        </p:tav>
                                      </p:tavLst>
                                    </p:anim>
                                    <p:animEffect>
                                      <p:cBhvr>
                                        <p:cTn id="23" dur="500"/>
                                        <p:tgtEl>
                                          <p:spTgt spid="6150"/>
                                        </p:tgtEl>
                                      </p:cBhvr>
                                    </p:animEffect>
                                  </p:childTnLst>
                                </p:cTn>
                              </p:par>
                              <p:par>
                                <p:cTn id="24" presetID="12" presetClass="entr" presetSubtype="1" fill="hold" grpId="0" nodeType="withEffect">
                                  <p:stCondLst>
                                    <p:cond delay="50"/>
                                  </p:stCondLst>
                                  <p:childTnLst>
                                    <p:set>
                                      <p:cBhvr>
                                        <p:cTn id="25" dur="1" fill="hold">
                                          <p:stCondLst>
                                            <p:cond delay="0"/>
                                          </p:stCondLst>
                                        </p:cTn>
                                        <p:tgtEl>
                                          <p:spTgt spid="6151"/>
                                        </p:tgtEl>
                                        <p:attrNameLst>
                                          <p:attrName>style.visibility</p:attrName>
                                        </p:attrNameLst>
                                      </p:cBhvr>
                                      <p:to>
                                        <p:strVal val="visible"/>
                                      </p:to>
                                    </p:set>
                                    <p:anim calcmode="lin" valueType="num">
                                      <p:cBhvr>
                                        <p:cTn id="26" dur="500"/>
                                        <p:tgtEl>
                                          <p:spTgt spid="6151"/>
                                        </p:tgtEl>
                                        <p:attrNameLst>
                                          <p:attrName>ppt_y</p:attrName>
                                        </p:attrNameLst>
                                      </p:cBhvr>
                                      <p:tavLst>
                                        <p:tav tm="0">
                                          <p:val>
                                            <p:strVal val="#ppt_y-#ppt_h*1.125000"/>
                                          </p:val>
                                        </p:tav>
                                        <p:tav tm="100000">
                                          <p:val>
                                            <p:strVal val="#ppt_y"/>
                                          </p:val>
                                        </p:tav>
                                      </p:tavLst>
                                    </p:anim>
                                    <p:animEffect>
                                      <p:cBhvr>
                                        <p:cTn id="2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ldLvl="0" autoUpdateAnimBg="0"/>
      <p:bldP spid="6150" grpId="0" bldLvl="0" autoUpdateAnimBg="0"/>
      <p:bldP spid="6151" grpId="0" bldLvl="0" autoUpdateAnimBg="0"/>
      <p:bldP spid="6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pic>
        <p:nvPicPr>
          <p:cNvPr id="55" name="Picture 2"/>
          <p:cNvPicPr>
            <a:picLocks noChangeAspect="1" noChangeArrowheads="1"/>
          </p:cNvPicPr>
          <p:nvPr/>
        </p:nvPicPr>
        <p:blipFill>
          <a:blip r:embed="rId2">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257428" y="1338013"/>
            <a:ext cx="7688263" cy="5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组合 55"/>
          <p:cNvGrpSpPr/>
          <p:nvPr/>
        </p:nvGrpSpPr>
        <p:grpSpPr>
          <a:xfrm>
            <a:off x="1997897" y="1657862"/>
            <a:ext cx="2038241" cy="528472"/>
            <a:chOff x="1769309" y="2262425"/>
            <a:chExt cx="1722616" cy="602283"/>
          </a:xfrm>
        </p:grpSpPr>
        <p:grpSp>
          <p:nvGrpSpPr>
            <p:cNvPr id="57" name="组合 56"/>
            <p:cNvGrpSpPr/>
            <p:nvPr/>
          </p:nvGrpSpPr>
          <p:grpSpPr>
            <a:xfrm>
              <a:off x="1769309" y="2355726"/>
              <a:ext cx="1722616" cy="508982"/>
              <a:chOff x="1769309" y="2355726"/>
              <a:chExt cx="1944216" cy="574458"/>
            </a:xfrm>
          </p:grpSpPr>
          <p:sp>
            <p:nvSpPr>
              <p:cNvPr id="59" name="矩形 58"/>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60" name="直接连接符 59"/>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61" name="直接连接符 60"/>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62" name="直接连接符 61"/>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63" name="直接连接符 62"/>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64" name="直接连接符 63"/>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58" name="矩形 57"/>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我们的愿景</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cxnSp>
        <p:nvCxnSpPr>
          <p:cNvPr id="65" name="曲线连接符 64"/>
          <p:cNvCxnSpPr/>
          <p:nvPr/>
        </p:nvCxnSpPr>
        <p:spPr>
          <a:xfrm flipV="1">
            <a:off x="2556837" y="1850519"/>
            <a:ext cx="7071497" cy="2821967"/>
          </a:xfrm>
          <a:prstGeom prst="curvedConnector3">
            <a:avLst>
              <a:gd name="adj1" fmla="val 50000"/>
            </a:avLst>
          </a:prstGeom>
          <a:noFill/>
          <a:ln w="6350" cap="flat" cmpd="sng" algn="ctr">
            <a:solidFill>
              <a:sysClr val="window" lastClr="FFFFFF"/>
            </a:solidFill>
            <a:prstDash val="solid"/>
            <a:miter lim="800000"/>
            <a:tailEnd type="arrow"/>
          </a:ln>
          <a:effectLst/>
        </p:spPr>
      </p:cxnSp>
      <p:grpSp>
        <p:nvGrpSpPr>
          <p:cNvPr id="66" name="组合 65"/>
          <p:cNvGrpSpPr/>
          <p:nvPr/>
        </p:nvGrpSpPr>
        <p:grpSpPr>
          <a:xfrm>
            <a:off x="2225491" y="4600478"/>
            <a:ext cx="2403265" cy="1228580"/>
            <a:chOff x="713150" y="3257699"/>
            <a:chExt cx="2403265" cy="1228580"/>
          </a:xfrm>
        </p:grpSpPr>
        <p:grpSp>
          <p:nvGrpSpPr>
            <p:cNvPr id="67" name="组合 66"/>
            <p:cNvGrpSpPr/>
            <p:nvPr/>
          </p:nvGrpSpPr>
          <p:grpSpPr>
            <a:xfrm>
              <a:off x="713150" y="3432100"/>
              <a:ext cx="2403265" cy="1054179"/>
              <a:chOff x="2456766" y="2233120"/>
              <a:chExt cx="2403265" cy="1054179"/>
            </a:xfrm>
          </p:grpSpPr>
          <p:grpSp>
            <p:nvGrpSpPr>
              <p:cNvPr id="69" name="组合 68"/>
              <p:cNvGrpSpPr/>
              <p:nvPr/>
            </p:nvGrpSpPr>
            <p:grpSpPr>
              <a:xfrm>
                <a:off x="2456766" y="2280247"/>
                <a:ext cx="2403265" cy="1007052"/>
                <a:chOff x="1043608" y="2117011"/>
                <a:chExt cx="2403265" cy="1007052"/>
              </a:xfrm>
            </p:grpSpPr>
            <p:sp>
              <p:nvSpPr>
                <p:cNvPr id="73" name="TextBox 15"/>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愿景一</a:t>
                  </a:r>
                </a:p>
              </p:txBody>
            </p:sp>
            <p:sp>
              <p:nvSpPr>
                <p:cNvPr id="74" name="TextBox 16"/>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70" name="组合 69"/>
              <p:cNvGrpSpPr/>
              <p:nvPr/>
            </p:nvGrpSpPr>
            <p:grpSpPr>
              <a:xfrm>
                <a:off x="2781615" y="2233120"/>
                <a:ext cx="432048" cy="461665"/>
                <a:chOff x="563174" y="1679487"/>
                <a:chExt cx="432048" cy="461665"/>
              </a:xfrm>
            </p:grpSpPr>
            <p:sp>
              <p:nvSpPr>
                <p:cNvPr id="71" name="矩形 70"/>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2" name="TextBox 26"/>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1</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68" name="流程图: 联系 79"/>
            <p:cNvSpPr/>
            <p:nvPr/>
          </p:nvSpPr>
          <p:spPr>
            <a:xfrm>
              <a:off x="1225501" y="3257699"/>
              <a:ext cx="106139" cy="106139"/>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75" name="组合 74"/>
          <p:cNvGrpSpPr/>
          <p:nvPr/>
        </p:nvGrpSpPr>
        <p:grpSpPr>
          <a:xfrm>
            <a:off x="4563184" y="4141993"/>
            <a:ext cx="2403265" cy="1228297"/>
            <a:chOff x="2706524" y="2370163"/>
            <a:chExt cx="2403265" cy="1228297"/>
          </a:xfrm>
        </p:grpSpPr>
        <p:grpSp>
          <p:nvGrpSpPr>
            <p:cNvPr id="76" name="组合 75"/>
            <p:cNvGrpSpPr/>
            <p:nvPr/>
          </p:nvGrpSpPr>
          <p:grpSpPr>
            <a:xfrm>
              <a:off x="2706524" y="2544281"/>
              <a:ext cx="2403265" cy="1054179"/>
              <a:chOff x="2456766" y="2233120"/>
              <a:chExt cx="2403265" cy="1054179"/>
            </a:xfrm>
          </p:grpSpPr>
          <p:grpSp>
            <p:nvGrpSpPr>
              <p:cNvPr id="78" name="组合 77"/>
              <p:cNvGrpSpPr/>
              <p:nvPr/>
            </p:nvGrpSpPr>
            <p:grpSpPr>
              <a:xfrm>
                <a:off x="2456766" y="2280247"/>
                <a:ext cx="2403265" cy="1007052"/>
                <a:chOff x="1043608" y="2117011"/>
                <a:chExt cx="2403265" cy="1007052"/>
              </a:xfrm>
            </p:grpSpPr>
            <p:sp>
              <p:nvSpPr>
                <p:cNvPr id="82" name="TextBox 34"/>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愿景二</a:t>
                  </a:r>
                </a:p>
              </p:txBody>
            </p:sp>
            <p:sp>
              <p:nvSpPr>
                <p:cNvPr id="83" name="TextBox 35"/>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79" name="组合 78"/>
              <p:cNvGrpSpPr/>
              <p:nvPr/>
            </p:nvGrpSpPr>
            <p:grpSpPr>
              <a:xfrm>
                <a:off x="2781615" y="2233120"/>
                <a:ext cx="432048" cy="461665"/>
                <a:chOff x="563174" y="1679487"/>
                <a:chExt cx="432048" cy="461665"/>
              </a:xfrm>
            </p:grpSpPr>
            <p:sp>
              <p:nvSpPr>
                <p:cNvPr id="80" name="矩形 79"/>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1" name="TextBox 33"/>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2</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77" name="流程图: 联系 80"/>
            <p:cNvSpPr/>
            <p:nvPr/>
          </p:nvSpPr>
          <p:spPr>
            <a:xfrm flipH="1">
              <a:off x="3243501" y="2370163"/>
              <a:ext cx="89078" cy="89078"/>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4" name="组合 83"/>
          <p:cNvGrpSpPr/>
          <p:nvPr/>
        </p:nvGrpSpPr>
        <p:grpSpPr>
          <a:xfrm>
            <a:off x="5629750" y="2891836"/>
            <a:ext cx="2403265" cy="1205901"/>
            <a:chOff x="3651729" y="1099670"/>
            <a:chExt cx="2403265" cy="1205901"/>
          </a:xfrm>
        </p:grpSpPr>
        <p:grpSp>
          <p:nvGrpSpPr>
            <p:cNvPr id="85" name="组合 84"/>
            <p:cNvGrpSpPr/>
            <p:nvPr/>
          </p:nvGrpSpPr>
          <p:grpSpPr>
            <a:xfrm>
              <a:off x="3651729" y="1251392"/>
              <a:ext cx="2403265" cy="1054179"/>
              <a:chOff x="2456766" y="2233120"/>
              <a:chExt cx="2403265" cy="1054179"/>
            </a:xfrm>
          </p:grpSpPr>
          <p:grpSp>
            <p:nvGrpSpPr>
              <p:cNvPr id="87" name="组合 86"/>
              <p:cNvGrpSpPr/>
              <p:nvPr/>
            </p:nvGrpSpPr>
            <p:grpSpPr>
              <a:xfrm>
                <a:off x="2456766" y="2280247"/>
                <a:ext cx="2403265" cy="1007052"/>
                <a:chOff x="1043608" y="2117011"/>
                <a:chExt cx="2403265" cy="1007052"/>
              </a:xfrm>
            </p:grpSpPr>
            <p:sp>
              <p:nvSpPr>
                <p:cNvPr id="91" name="TextBox 41"/>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愿景三</a:t>
                  </a:r>
                </a:p>
              </p:txBody>
            </p:sp>
            <p:sp>
              <p:nvSpPr>
                <p:cNvPr id="92" name="TextBox 42"/>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88" name="组合 87"/>
              <p:cNvGrpSpPr/>
              <p:nvPr/>
            </p:nvGrpSpPr>
            <p:grpSpPr>
              <a:xfrm>
                <a:off x="2781615" y="2233120"/>
                <a:ext cx="432048" cy="461665"/>
                <a:chOff x="563174" y="1679487"/>
                <a:chExt cx="432048" cy="461665"/>
              </a:xfrm>
            </p:grpSpPr>
            <p:sp>
              <p:nvSpPr>
                <p:cNvPr id="89" name="矩形 88"/>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0" name="TextBox 40"/>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3</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86" name="流程图: 联系 81"/>
            <p:cNvSpPr/>
            <p:nvPr/>
          </p:nvSpPr>
          <p:spPr>
            <a:xfrm flipH="1">
              <a:off x="4192601" y="1099670"/>
              <a:ext cx="66685" cy="66685"/>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93" name="组合 92"/>
          <p:cNvGrpSpPr/>
          <p:nvPr/>
        </p:nvGrpSpPr>
        <p:grpSpPr>
          <a:xfrm>
            <a:off x="7443504" y="1995660"/>
            <a:ext cx="2403265" cy="1184587"/>
            <a:chOff x="5724127" y="452935"/>
            <a:chExt cx="2403265" cy="1184587"/>
          </a:xfrm>
        </p:grpSpPr>
        <p:grpSp>
          <p:nvGrpSpPr>
            <p:cNvPr id="94" name="组合 93"/>
            <p:cNvGrpSpPr/>
            <p:nvPr/>
          </p:nvGrpSpPr>
          <p:grpSpPr>
            <a:xfrm>
              <a:off x="5724127" y="583343"/>
              <a:ext cx="2403265" cy="1054179"/>
              <a:chOff x="2456766" y="2233120"/>
              <a:chExt cx="2403265" cy="1054179"/>
            </a:xfrm>
          </p:grpSpPr>
          <p:grpSp>
            <p:nvGrpSpPr>
              <p:cNvPr id="96" name="组合 95"/>
              <p:cNvGrpSpPr/>
              <p:nvPr/>
            </p:nvGrpSpPr>
            <p:grpSpPr>
              <a:xfrm>
                <a:off x="2456766" y="2280247"/>
                <a:ext cx="2403265" cy="1007052"/>
                <a:chOff x="1043608" y="2117011"/>
                <a:chExt cx="2403265" cy="1007052"/>
              </a:xfrm>
            </p:grpSpPr>
            <p:sp>
              <p:nvSpPr>
                <p:cNvPr id="100" name="TextBox 49"/>
                <p:cNvSpPr txBox="1"/>
                <p:nvPr/>
              </p:nvSpPr>
              <p:spPr>
                <a:xfrm>
                  <a:off x="1865434" y="2117011"/>
                  <a:ext cx="1043303"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愿景四</a:t>
                  </a:r>
                </a:p>
              </p:txBody>
            </p:sp>
            <p:sp>
              <p:nvSpPr>
                <p:cNvPr id="101" name="TextBox 50"/>
                <p:cNvSpPr txBox="1"/>
                <p:nvPr/>
              </p:nvSpPr>
              <p:spPr>
                <a:xfrm>
                  <a:off x="1043608" y="2507419"/>
                  <a:ext cx="2403265" cy="616644"/>
                </a:xfrm>
                <a:prstGeom prst="rect">
                  <a:avLst/>
                </a:prstGeom>
                <a:noFill/>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grpSp>
          <p:grpSp>
            <p:nvGrpSpPr>
              <p:cNvPr id="97" name="组合 96"/>
              <p:cNvGrpSpPr/>
              <p:nvPr/>
            </p:nvGrpSpPr>
            <p:grpSpPr>
              <a:xfrm>
                <a:off x="2781615" y="2233120"/>
                <a:ext cx="432048" cy="461665"/>
                <a:chOff x="563174" y="1679487"/>
                <a:chExt cx="432048" cy="461665"/>
              </a:xfrm>
            </p:grpSpPr>
            <p:sp>
              <p:nvSpPr>
                <p:cNvPr id="98" name="矩形 97"/>
                <p:cNvSpPr/>
                <p:nvPr/>
              </p:nvSpPr>
              <p:spPr>
                <a:xfrm rot="2983548">
                  <a:off x="579793" y="1679487"/>
                  <a:ext cx="415429" cy="415429"/>
                </a:xfrm>
                <a:prstGeom prst="rect">
                  <a:avLst/>
                </a:prstGeom>
                <a:solidFill>
                  <a:sysClr val="window" lastClr="FFFFFF"/>
                </a:solidFill>
                <a:ln w="3175" cap="flat" cmpd="sng" algn="ctr">
                  <a:solidFill>
                    <a:sysClr val="window" lastClr="FFFFFF"/>
                  </a:solid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99" name="TextBox 48"/>
                <p:cNvSpPr txBox="1"/>
                <p:nvPr/>
              </p:nvSpPr>
              <p:spPr>
                <a:xfrm>
                  <a:off x="563174" y="1679487"/>
                  <a:ext cx="432048"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4</a:t>
                  </a:r>
                  <a:endParaRPr kumimoji="0" lang="zh-CN" altLang="en-US" sz="24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sp>
          <p:nvSpPr>
            <p:cNvPr id="95" name="流程图: 联系 82"/>
            <p:cNvSpPr/>
            <p:nvPr/>
          </p:nvSpPr>
          <p:spPr>
            <a:xfrm>
              <a:off x="6274168" y="452935"/>
              <a:ext cx="50497" cy="50497"/>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wipe(left)">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p:cTn id="35" dur="500" fill="hold"/>
                                        <p:tgtEl>
                                          <p:spTgt spid="66"/>
                                        </p:tgtEl>
                                        <p:attrNameLst>
                                          <p:attrName>ppt_w</p:attrName>
                                        </p:attrNameLst>
                                      </p:cBhvr>
                                      <p:tavLst>
                                        <p:tav tm="0">
                                          <p:val>
                                            <p:fltVal val="0"/>
                                          </p:val>
                                        </p:tav>
                                        <p:tav tm="100000">
                                          <p:val>
                                            <p:strVal val="#ppt_w"/>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Effect transition="in" filter="fade">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25" name="组合 24"/>
          <p:cNvGrpSpPr/>
          <p:nvPr/>
        </p:nvGrpSpPr>
        <p:grpSpPr>
          <a:xfrm>
            <a:off x="2152642" y="1796651"/>
            <a:ext cx="2038241" cy="528472"/>
            <a:chOff x="1769309" y="2262425"/>
            <a:chExt cx="1722616" cy="602283"/>
          </a:xfrm>
        </p:grpSpPr>
        <p:grpSp>
          <p:nvGrpSpPr>
            <p:cNvPr id="26" name="组合 25"/>
            <p:cNvGrpSpPr/>
            <p:nvPr/>
          </p:nvGrpSpPr>
          <p:grpSpPr>
            <a:xfrm>
              <a:off x="1769309" y="2355726"/>
              <a:ext cx="1722616" cy="508982"/>
              <a:chOff x="1769309" y="2355726"/>
              <a:chExt cx="1944216" cy="574458"/>
            </a:xfrm>
          </p:grpSpPr>
          <p:sp>
            <p:nvSpPr>
              <p:cNvPr id="28" name="矩形 27"/>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29" name="直接连接符 28"/>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30" name="直接连接符 29"/>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31" name="直接连接符 30"/>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32" name="直接连接符 31"/>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33" name="直接连接符 32"/>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27" name="矩形 26"/>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团队介绍</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2800714"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pic>
        <p:nvPicPr>
          <p:cNvPr id="35" name="图片 34"/>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4672922"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6534821"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pic>
        <p:nvPicPr>
          <p:cNvPr id="37" name="图片 36"/>
          <p:cNvPicPr>
            <a:picLocks noChangeAspect="1"/>
          </p:cNvPicPr>
          <p:nvPr/>
        </p:nvPicPr>
        <p:blipFill rotWithShape="1">
          <a:blip r:embed="rId2" cstate="print">
            <a:extLst>
              <a:ext uri="{28A0092B-C50C-407E-A947-70E740481C1C}">
                <a14:useLocalDpi xmlns:a14="http://schemas.microsoft.com/office/drawing/2010/main" val="0"/>
              </a:ext>
            </a:extLst>
          </a:blip>
          <a:srcRect t="10289" b="23011"/>
          <a:stretch>
            <a:fillRect/>
          </a:stretch>
        </p:blipFill>
        <p:spPr>
          <a:xfrm>
            <a:off x="8335021" y="3161451"/>
            <a:ext cx="1234445" cy="1234445"/>
          </a:xfrm>
          <a:prstGeom prst="flowChartConnector">
            <a:avLst/>
          </a:prstGeom>
          <a:ln w="57150">
            <a:solidFill>
              <a:sysClr val="window" lastClr="FFFFFF"/>
            </a:solidFill>
          </a:ln>
          <a:effectLst>
            <a:outerShdw blurRad="50800" dist="38100" algn="l" rotWithShape="0">
              <a:prstClr val="black">
                <a:alpha val="40000"/>
              </a:prstClr>
            </a:outerShdw>
          </a:effectLst>
        </p:spPr>
      </p:pic>
      <p:sp>
        <p:nvSpPr>
          <p:cNvPr id="38" name="TextBox 15"/>
          <p:cNvSpPr txBox="1"/>
          <p:nvPr/>
        </p:nvSpPr>
        <p:spPr>
          <a:xfrm>
            <a:off x="2368663"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39" name="TextBox 16"/>
          <p:cNvSpPr txBox="1"/>
          <p:nvPr/>
        </p:nvSpPr>
        <p:spPr>
          <a:xfrm>
            <a:off x="4273126"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0" name="TextBox 17"/>
          <p:cNvSpPr txBox="1"/>
          <p:nvPr/>
        </p:nvSpPr>
        <p:spPr>
          <a:xfrm>
            <a:off x="6167281"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
        <p:nvSpPr>
          <p:cNvPr id="41" name="TextBox 18"/>
          <p:cNvSpPr txBox="1"/>
          <p:nvPr/>
        </p:nvSpPr>
        <p:spPr>
          <a:xfrm>
            <a:off x="8039489" y="4395893"/>
            <a:ext cx="2034030" cy="1292662"/>
          </a:xfrm>
          <a:prstGeom prst="rect">
            <a:avLst/>
          </a:prstGeom>
          <a:noFill/>
        </p:spPr>
        <p:txBody>
          <a:bodyPr wrap="square" rtlCol="0">
            <a:spAutoFit/>
          </a:bodyPr>
          <a:lstStyle/>
          <a:p>
            <a:pPr algn="ctr" defTabSz="457200" eaLnBrk="1" fontAlgn="auto" hangingPunct="1">
              <a:lnSpc>
                <a:spcPct val="150000"/>
              </a:lnSpc>
              <a:spcBef>
                <a:spcPts val="0"/>
              </a:spcBef>
              <a:spcAft>
                <a:spcPts val="0"/>
              </a:spcAft>
            </a:pPr>
            <a:r>
              <a:rPr lang="zh-CN" altLang="en-US"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职位名称</a:t>
            </a:r>
            <a:endParaRPr lang="en-US" altLang="zh-CN" sz="16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500"/>
                                        <p:tgtEl>
                                          <p:spTgt spid="4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randombar(horizontal)">
                                      <p:cBhvr>
                                        <p:cTn id="46" dur="500"/>
                                        <p:tgtEl>
                                          <p:spTgt spid="4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randombar(horizont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0" name="组合 39"/>
          <p:cNvGrpSpPr/>
          <p:nvPr/>
        </p:nvGrpSpPr>
        <p:grpSpPr>
          <a:xfrm>
            <a:off x="5294286" y="3210343"/>
            <a:ext cx="1656184" cy="1656184"/>
            <a:chOff x="3546848" y="1724694"/>
            <a:chExt cx="1656184" cy="1656184"/>
          </a:xfrm>
        </p:grpSpPr>
        <p:grpSp>
          <p:nvGrpSpPr>
            <p:cNvPr id="41" name="组合 40"/>
            <p:cNvGrpSpPr/>
            <p:nvPr/>
          </p:nvGrpSpPr>
          <p:grpSpPr>
            <a:xfrm rot="2712533">
              <a:off x="3546848" y="1724694"/>
              <a:ext cx="1656184" cy="1656184"/>
              <a:chOff x="1259632" y="1275606"/>
              <a:chExt cx="1656184" cy="1656184"/>
            </a:xfrm>
          </p:grpSpPr>
          <p:sp>
            <p:nvSpPr>
              <p:cNvPr id="47" name="矩形 46"/>
              <p:cNvSpPr/>
              <p:nvPr/>
            </p:nvSpPr>
            <p:spPr>
              <a:xfrm>
                <a:off x="1259632" y="1275606"/>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8" name="矩形 47"/>
              <p:cNvSpPr/>
              <p:nvPr/>
            </p:nvSpPr>
            <p:spPr>
              <a:xfrm>
                <a:off x="2123728" y="1275606"/>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49" name="矩形 48"/>
              <p:cNvSpPr/>
              <p:nvPr/>
            </p:nvSpPr>
            <p:spPr>
              <a:xfrm>
                <a:off x="2123728" y="2139702"/>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0" name="矩形 49"/>
              <p:cNvSpPr/>
              <p:nvPr/>
            </p:nvSpPr>
            <p:spPr>
              <a:xfrm>
                <a:off x="1259632" y="2139702"/>
                <a:ext cx="792088" cy="79208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angle"/>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42" name="组合 41"/>
            <p:cNvGrpSpPr/>
            <p:nvPr/>
          </p:nvGrpSpPr>
          <p:grpSpPr>
            <a:xfrm>
              <a:off x="3611536" y="1789382"/>
              <a:ext cx="1524764" cy="1526808"/>
              <a:chOff x="3611536" y="1789382"/>
              <a:chExt cx="1524764" cy="1526808"/>
            </a:xfrm>
          </p:grpSpPr>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4800" y="1789382"/>
                <a:ext cx="304800" cy="304800"/>
              </a:xfrm>
              <a:prstGeom prst="rect">
                <a:avLst/>
              </a:prstGeom>
            </p:spPr>
          </p:pic>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500" y="2414550"/>
                <a:ext cx="304800" cy="304800"/>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36" y="2398158"/>
                <a:ext cx="304800" cy="304800"/>
              </a:xfrm>
              <a:prstGeom prst="rect">
                <a:avLst/>
              </a:prstGeom>
            </p:spPr>
          </p:pic>
          <p:pic>
            <p:nvPicPr>
              <p:cNvPr id="46" name="图片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600" y="3011390"/>
                <a:ext cx="381000" cy="304800"/>
              </a:xfrm>
              <a:prstGeom prst="rect">
                <a:avLst/>
              </a:prstGeom>
            </p:spPr>
          </p:pic>
        </p:grpSp>
      </p:grpSp>
      <p:grpSp>
        <p:nvGrpSpPr>
          <p:cNvPr id="51" name="组合 50"/>
          <p:cNvGrpSpPr/>
          <p:nvPr/>
        </p:nvGrpSpPr>
        <p:grpSpPr>
          <a:xfrm>
            <a:off x="4797698" y="1882347"/>
            <a:ext cx="2744812" cy="938269"/>
            <a:chOff x="3267348" y="555526"/>
            <a:chExt cx="2744812" cy="938269"/>
          </a:xfrm>
        </p:grpSpPr>
        <p:sp>
          <p:nvSpPr>
            <p:cNvPr id="52" name="矩形 51"/>
            <p:cNvSpPr/>
            <p:nvPr/>
          </p:nvSpPr>
          <p:spPr>
            <a:xfrm>
              <a:off x="3267348" y="877151"/>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53" name="矩形 52"/>
            <p:cNvSpPr/>
            <p:nvPr/>
          </p:nvSpPr>
          <p:spPr>
            <a:xfrm>
              <a:off x="4197829" y="5555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业务一</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4" name="组合 53"/>
          <p:cNvGrpSpPr/>
          <p:nvPr/>
        </p:nvGrpSpPr>
        <p:grpSpPr>
          <a:xfrm>
            <a:off x="7182470" y="3322507"/>
            <a:ext cx="2744812" cy="940497"/>
            <a:chOff x="5634207" y="2154626"/>
            <a:chExt cx="2744812" cy="940497"/>
          </a:xfrm>
        </p:grpSpPr>
        <p:sp>
          <p:nvSpPr>
            <p:cNvPr id="55" name="矩形 54"/>
            <p:cNvSpPr/>
            <p:nvPr/>
          </p:nvSpPr>
          <p:spPr>
            <a:xfrm>
              <a:off x="5634207" y="2478479"/>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56" name="矩形 55"/>
            <p:cNvSpPr/>
            <p:nvPr/>
          </p:nvSpPr>
          <p:spPr>
            <a:xfrm>
              <a:off x="6568031" y="21546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业务二</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57" name="组合 56"/>
          <p:cNvGrpSpPr/>
          <p:nvPr/>
        </p:nvGrpSpPr>
        <p:grpSpPr>
          <a:xfrm>
            <a:off x="4734198" y="5122707"/>
            <a:ext cx="2744812" cy="940497"/>
            <a:chOff x="5634207" y="2154626"/>
            <a:chExt cx="2744812" cy="940497"/>
          </a:xfrm>
        </p:grpSpPr>
        <p:sp>
          <p:nvSpPr>
            <p:cNvPr id="58" name="矩形 57"/>
            <p:cNvSpPr/>
            <p:nvPr/>
          </p:nvSpPr>
          <p:spPr>
            <a:xfrm>
              <a:off x="5634207" y="2478479"/>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59" name="矩形 58"/>
            <p:cNvSpPr/>
            <p:nvPr/>
          </p:nvSpPr>
          <p:spPr>
            <a:xfrm>
              <a:off x="6568031" y="21546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业务三</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60" name="组合 59"/>
          <p:cNvGrpSpPr/>
          <p:nvPr/>
        </p:nvGrpSpPr>
        <p:grpSpPr>
          <a:xfrm>
            <a:off x="2349426" y="3322507"/>
            <a:ext cx="2744812" cy="940497"/>
            <a:chOff x="5634207" y="2154626"/>
            <a:chExt cx="2744812" cy="940497"/>
          </a:xfrm>
        </p:grpSpPr>
        <p:sp>
          <p:nvSpPr>
            <p:cNvPr id="61" name="矩形 60"/>
            <p:cNvSpPr/>
            <p:nvPr/>
          </p:nvSpPr>
          <p:spPr>
            <a:xfrm>
              <a:off x="5634207" y="2478479"/>
              <a:ext cx="2744812" cy="616644"/>
            </a:xfrm>
            <a:prstGeom prst="rect">
              <a:avLst/>
            </a:prstGeom>
            <a:ln>
              <a:noFill/>
            </a:ln>
          </p:spPr>
          <p:txBody>
            <a:bodyPr wrap="square">
              <a:spAutoFit/>
            </a:bodyPr>
            <a:lstStyle/>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点击此处添加文本点击此处添加文本</a:t>
              </a:r>
              <a:endParaRPr lang="en-US" altLang="zh-CN"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algn="ctr" defTabSz="457200" eaLnBrk="1" fontAlgn="auto" hangingPunct="1">
                <a:lnSpc>
                  <a:spcPct val="150000"/>
                </a:lnSpc>
                <a:spcBef>
                  <a:spcPts val="0"/>
                </a:spcBef>
                <a:spcAft>
                  <a:spcPts val="0"/>
                </a:spcAft>
              </a:pPr>
              <a:r>
                <a:rPr lang="zh-CN" altLang="en-US" sz="1200"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点击此处添加文本此处添加文本</a:t>
              </a:r>
            </a:p>
          </p:txBody>
        </p:sp>
        <p:sp>
          <p:nvSpPr>
            <p:cNvPr id="62" name="矩形 61"/>
            <p:cNvSpPr/>
            <p:nvPr/>
          </p:nvSpPr>
          <p:spPr>
            <a:xfrm>
              <a:off x="6568031" y="2154626"/>
              <a:ext cx="877163" cy="463268"/>
            </a:xfrm>
            <a:prstGeom prst="rect">
              <a:avLst/>
            </a:prstGeom>
          </p:spPr>
          <p:txBody>
            <a:bodyPr wrap="none">
              <a:spAutoFit/>
            </a:bodyPr>
            <a:lstStyle/>
            <a:p>
              <a:pPr defTabSz="457200" eaLnBrk="1" fontAlgn="auto" hangingPunct="1">
                <a:lnSpc>
                  <a:spcPct val="150000"/>
                </a:lnSpc>
                <a:spcBef>
                  <a:spcPts val="0"/>
                </a:spcBef>
                <a:spcAft>
                  <a:spcPts val="0"/>
                </a:spcAft>
              </a:pPr>
              <a:r>
                <a:rPr lang="zh-CN" altLang="en-US"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rPr>
                <a:t>业务四</a:t>
              </a:r>
              <a:endParaRPr lang="en-US" altLang="zh-CN" dirty="0">
                <a:solidFill>
                  <a:prstClr val="white"/>
                </a:solidFill>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63" name="组合 62"/>
          <p:cNvGrpSpPr/>
          <p:nvPr/>
        </p:nvGrpSpPr>
        <p:grpSpPr>
          <a:xfrm>
            <a:off x="1997897" y="1641907"/>
            <a:ext cx="2038241" cy="528472"/>
            <a:chOff x="1769309" y="2262425"/>
            <a:chExt cx="1722616" cy="602283"/>
          </a:xfrm>
        </p:grpSpPr>
        <p:grpSp>
          <p:nvGrpSpPr>
            <p:cNvPr id="64" name="组合 63"/>
            <p:cNvGrpSpPr/>
            <p:nvPr/>
          </p:nvGrpSpPr>
          <p:grpSpPr>
            <a:xfrm>
              <a:off x="1769309" y="2355726"/>
              <a:ext cx="1722616" cy="508982"/>
              <a:chOff x="1769309" y="2355726"/>
              <a:chExt cx="1944216" cy="574458"/>
            </a:xfrm>
          </p:grpSpPr>
          <p:sp>
            <p:nvSpPr>
              <p:cNvPr id="66" name="矩形 65"/>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67" name="直接连接符 66"/>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68" name="直接连接符 67"/>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69" name="直接连接符 68"/>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70" name="直接连接符 69"/>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71" name="直接连接符 70"/>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65" name="矩形 64"/>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公司业务</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ipe(left)">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ppt_x"/>
                                          </p:val>
                                        </p:tav>
                                        <p:tav tm="100000">
                                          <p:val>
                                            <p:strVal val="#ppt_x"/>
                                          </p:val>
                                        </p:tav>
                                      </p:tavLst>
                                    </p:anim>
                                    <p:anim calcmode="lin" valueType="num">
                                      <p:cBhvr additive="base">
                                        <p:cTn id="34"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1+#ppt_w/2"/>
                                          </p:val>
                                        </p:tav>
                                        <p:tav tm="100000">
                                          <p:val>
                                            <p:strVal val="#ppt_x"/>
                                          </p:val>
                                        </p:tav>
                                      </p:tavLst>
                                    </p:anim>
                                    <p:anim calcmode="lin" valueType="num">
                                      <p:cBhvr additive="base">
                                        <p:cTn id="4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500" fill="hold"/>
                                        <p:tgtEl>
                                          <p:spTgt spid="57"/>
                                        </p:tgtEl>
                                        <p:attrNameLst>
                                          <p:attrName>ppt_x</p:attrName>
                                        </p:attrNameLst>
                                      </p:cBhvr>
                                      <p:tavLst>
                                        <p:tav tm="0">
                                          <p:val>
                                            <p:strVal val="#ppt_x"/>
                                          </p:val>
                                        </p:tav>
                                        <p:tav tm="100000">
                                          <p:val>
                                            <p:strVal val="#ppt_x"/>
                                          </p:val>
                                        </p:tav>
                                      </p:tavLst>
                                    </p:anim>
                                    <p:anim calcmode="lin" valueType="num">
                                      <p:cBhvr additive="base">
                                        <p:cTn id="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0-#ppt_w/2"/>
                                          </p:val>
                                        </p:tav>
                                        <p:tav tm="100000">
                                          <p:val>
                                            <p:strVal val="#ppt_x"/>
                                          </p:val>
                                        </p:tav>
                                      </p:tavLst>
                                    </p:anim>
                                    <p:anim calcmode="lin" valueType="num">
                                      <p:cBhvr additive="base">
                                        <p:cTn id="5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67" name="组合 66"/>
          <p:cNvGrpSpPr/>
          <p:nvPr/>
        </p:nvGrpSpPr>
        <p:grpSpPr>
          <a:xfrm>
            <a:off x="2082303" y="1824787"/>
            <a:ext cx="2038241" cy="528472"/>
            <a:chOff x="1769309" y="2262425"/>
            <a:chExt cx="1722616" cy="602283"/>
          </a:xfrm>
        </p:grpSpPr>
        <p:grpSp>
          <p:nvGrpSpPr>
            <p:cNvPr id="68" name="组合 67"/>
            <p:cNvGrpSpPr/>
            <p:nvPr/>
          </p:nvGrpSpPr>
          <p:grpSpPr>
            <a:xfrm>
              <a:off x="1769309" y="2355726"/>
              <a:ext cx="1722616" cy="508982"/>
              <a:chOff x="1769309" y="2355726"/>
              <a:chExt cx="1944216" cy="574458"/>
            </a:xfrm>
          </p:grpSpPr>
          <p:sp>
            <p:nvSpPr>
              <p:cNvPr id="70" name="矩形 69"/>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71" name="直接连接符 70"/>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72" name="直接连接符 71"/>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73" name="直接连接符 72"/>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74" name="直接连接符 73"/>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75" name="直接连接符 74"/>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69" name="矩形 68"/>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商业模式</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76" name="图片 75"/>
          <p:cNvPicPr>
            <a:picLocks noChangeAspect="1"/>
          </p:cNvPicPr>
          <p:nvPr/>
        </p:nvPicPr>
        <p:blipFill rotWithShape="1">
          <a:blip r:embed="rId2" cstate="print">
            <a:extLst>
              <a:ext uri="{28A0092B-C50C-407E-A947-70E740481C1C}">
                <a14:useLocalDpi xmlns:a14="http://schemas.microsoft.com/office/drawing/2010/main" val="0"/>
              </a:ext>
            </a:extLst>
          </a:blip>
          <a:srcRect t="12040"/>
          <a:stretch>
            <a:fillRect/>
          </a:stretch>
        </p:blipFill>
        <p:spPr>
          <a:xfrm>
            <a:off x="2118849" y="3201621"/>
            <a:ext cx="3707869" cy="2175974"/>
          </a:xfrm>
          <a:prstGeom prst="rect">
            <a:avLst/>
          </a:prstGeom>
        </p:spPr>
      </p:pic>
      <p:grpSp>
        <p:nvGrpSpPr>
          <p:cNvPr id="77" name="组合 76"/>
          <p:cNvGrpSpPr/>
          <p:nvPr/>
        </p:nvGrpSpPr>
        <p:grpSpPr>
          <a:xfrm>
            <a:off x="5322659" y="3201621"/>
            <a:ext cx="4896544" cy="1023846"/>
            <a:chOff x="3707903" y="1691920"/>
            <a:chExt cx="4896544" cy="951838"/>
          </a:xfrm>
        </p:grpSpPr>
        <p:sp>
          <p:nvSpPr>
            <p:cNvPr id="78" name="矩形 77"/>
            <p:cNvSpPr/>
            <p:nvPr/>
          </p:nvSpPr>
          <p:spPr>
            <a:xfrm>
              <a:off x="4211958" y="1691920"/>
              <a:ext cx="4392489" cy="95183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9" name="矩形 78"/>
            <p:cNvSpPr/>
            <p:nvPr/>
          </p:nvSpPr>
          <p:spPr>
            <a:xfrm>
              <a:off x="3707903" y="1691920"/>
              <a:ext cx="1008112" cy="951838"/>
            </a:xfrm>
            <a:prstGeom prst="rect">
              <a:avLst/>
            </a:prstGeom>
            <a:solidFill>
              <a:sysClr val="window" lastClr="FFFFFF">
                <a:lumMod val="65000"/>
                <a:alpha val="7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grpSp>
        <p:nvGrpSpPr>
          <p:cNvPr id="80" name="组合 79"/>
          <p:cNvGrpSpPr/>
          <p:nvPr/>
        </p:nvGrpSpPr>
        <p:grpSpPr>
          <a:xfrm>
            <a:off x="5322659" y="4369483"/>
            <a:ext cx="4896544" cy="1008112"/>
            <a:chOff x="3707903" y="1691920"/>
            <a:chExt cx="4896544" cy="951838"/>
          </a:xfrm>
        </p:grpSpPr>
        <p:sp>
          <p:nvSpPr>
            <p:cNvPr id="81" name="矩形 80"/>
            <p:cNvSpPr/>
            <p:nvPr/>
          </p:nvSpPr>
          <p:spPr>
            <a:xfrm>
              <a:off x="4211958" y="1691920"/>
              <a:ext cx="4392489" cy="951838"/>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82" name="矩形 81"/>
            <p:cNvSpPr/>
            <p:nvPr/>
          </p:nvSpPr>
          <p:spPr>
            <a:xfrm>
              <a:off x="3707903" y="1691920"/>
              <a:ext cx="1008112" cy="951838"/>
            </a:xfrm>
            <a:prstGeom prst="rect">
              <a:avLst/>
            </a:prstGeom>
            <a:solidFill>
              <a:sysClr val="window" lastClr="FFFFFF">
                <a:lumMod val="65000"/>
                <a:alpha val="75000"/>
              </a:sys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sp>
        <p:nvSpPr>
          <p:cNvPr id="83" name="TextBox 18"/>
          <p:cNvSpPr txBox="1"/>
          <p:nvPr/>
        </p:nvSpPr>
        <p:spPr>
          <a:xfrm>
            <a:off x="6330774" y="3145350"/>
            <a:ext cx="3672409"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rPr>
              <a:t>商业模式一</a:t>
            </a:r>
            <a:endParaRPr lang="en-US" altLang="zh-CN"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sp>
        <p:nvSpPr>
          <p:cNvPr id="84" name="TextBox 19"/>
          <p:cNvSpPr txBox="1"/>
          <p:nvPr/>
        </p:nvSpPr>
        <p:spPr>
          <a:xfrm>
            <a:off x="6330771" y="4361935"/>
            <a:ext cx="3888432" cy="1015663"/>
          </a:xfrm>
          <a:prstGeom prst="rect">
            <a:avLst/>
          </a:prstGeom>
          <a:noFill/>
        </p:spPr>
        <p:txBody>
          <a:bodyPr wrap="square" rtlCol="0">
            <a:spAutoFit/>
          </a:bodyPr>
          <a:lstStyle/>
          <a:p>
            <a:pPr defTabSz="457200" eaLnBrk="1" fontAlgn="auto" hangingPunct="1">
              <a:lnSpc>
                <a:spcPct val="150000"/>
              </a:lnSpc>
              <a:spcBef>
                <a:spcPts val="0"/>
              </a:spcBef>
              <a:spcAft>
                <a:spcPts val="0"/>
              </a:spcAft>
            </a:pPr>
            <a:r>
              <a:rPr lang="zh-CN" altLang="en-US"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rPr>
              <a:t>商业模式二</a:t>
            </a:r>
            <a:endParaRPr lang="en-US" altLang="zh-CN" sz="1600" b="1" dirty="0">
              <a:solidFill>
                <a:srgbClr val="265A9A"/>
              </a:solidFill>
              <a:latin typeface="华文细黑" panose="02010600040101010101" pitchFamily="2" charset="-122"/>
              <a:ea typeface="华文细黑" panose="02010600040101010101" pitchFamily="2" charset="-122"/>
              <a:cs typeface="+mn-ea"/>
              <a:sym typeface="华文细黑" panose="02010600040101010101" pitchFamily="2" charset="-122"/>
            </a:endParaRP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a:p>
            <a:pPr defTabSz="457200" eaLnBrk="1" fontAlgn="auto" hangingPunct="1">
              <a:lnSpc>
                <a:spcPct val="150000"/>
              </a:lnSpc>
              <a:spcBef>
                <a:spcPts val="0"/>
              </a:spcBef>
              <a:spcAft>
                <a:spcPts val="0"/>
              </a:spcAft>
            </a:pPr>
            <a:r>
              <a:rPr lang="zh-CN" altLang="en-US" sz="1200" dirty="0">
                <a:solidFill>
                  <a:prstClr val="black">
                    <a:lumMod val="85000"/>
                    <a:lumOff val="15000"/>
                  </a:prstClr>
                </a:solidFill>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添加文本此处添加文本添加文本此处添加文本</a:t>
            </a:r>
          </a:p>
        </p:txBody>
      </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additive="base">
                                        <p:cTn id="25" dur="500" fill="hold"/>
                                        <p:tgtEl>
                                          <p:spTgt spid="76"/>
                                        </p:tgtEl>
                                        <p:attrNameLst>
                                          <p:attrName>ppt_x</p:attrName>
                                        </p:attrNameLst>
                                      </p:cBhvr>
                                      <p:tavLst>
                                        <p:tav tm="0">
                                          <p:val>
                                            <p:strVal val="0-#ppt_w/2"/>
                                          </p:val>
                                        </p:tav>
                                        <p:tav tm="100000">
                                          <p:val>
                                            <p:strVal val="#ppt_x"/>
                                          </p:val>
                                        </p:tav>
                                      </p:tavLst>
                                    </p:anim>
                                    <p:anim calcmode="lin" valueType="num">
                                      <p:cBhvr additive="base">
                                        <p:cTn id="2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1+#ppt_w/2"/>
                                          </p:val>
                                        </p:tav>
                                        <p:tav tm="100000">
                                          <p:val>
                                            <p:strVal val="#ppt_x"/>
                                          </p:val>
                                        </p:tav>
                                      </p:tavLst>
                                    </p:anim>
                                    <p:anim calcmode="lin" valueType="num">
                                      <p:cBhvr additive="base">
                                        <p:cTn id="32"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1+#ppt_w/2"/>
                                          </p:val>
                                        </p:tav>
                                        <p:tav tm="100000">
                                          <p:val>
                                            <p:strVal val="#ppt_x"/>
                                          </p:val>
                                        </p:tav>
                                      </p:tavLst>
                                    </p:anim>
                                    <p:anim calcmode="lin" valueType="num">
                                      <p:cBhvr additive="base">
                                        <p:cTn id="3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randombar(horizontal)">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randombar(horizontal)">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P spid="83"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5" name="矩形 3"/>
          <p:cNvSpPr>
            <a:spLocks noChangeArrowheads="1"/>
          </p:cNvSpPr>
          <p:nvPr/>
        </p:nvSpPr>
        <p:spPr bwMode="auto">
          <a:xfrm>
            <a:off x="4761574" y="563565"/>
            <a:ext cx="2236492"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请输入内容</a:t>
            </a:r>
          </a:p>
        </p:txBody>
      </p:sp>
      <p:sp>
        <p:nvSpPr>
          <p:cNvPr id="18516" name="文本框 37"/>
          <p:cNvSpPr>
            <a:spLocks noChangeArrowheads="1"/>
          </p:cNvSpPr>
          <p:nvPr/>
        </p:nvSpPr>
        <p:spPr bwMode="auto">
          <a:xfrm>
            <a:off x="6872608" y="809627"/>
            <a:ext cx="2308225"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rPr>
              <a:t>Business Distribution</a:t>
            </a:r>
            <a:endParaRPr lang="zh-CN" altLang="en-US" sz="1600" dirty="0">
              <a:solidFill>
                <a:schemeClr val="bg1"/>
              </a:solidFill>
              <a:latin typeface="华文细黑" panose="02010600040101010101" pitchFamily="2" charset="-122"/>
              <a:ea typeface="华文细黑" panose="02010600040101010101" pitchFamily="2" charset="-122"/>
              <a:sym typeface="华文细黑" panose="02010600040101010101" pitchFamily="2" charset="-122"/>
            </a:endParaRPr>
          </a:p>
        </p:txBody>
      </p:sp>
      <p:grpSp>
        <p:nvGrpSpPr>
          <p:cNvPr id="18517" name="Group 85"/>
          <p:cNvGrpSpPr/>
          <p:nvPr/>
        </p:nvGrpSpPr>
        <p:grpSpPr bwMode="auto">
          <a:xfrm>
            <a:off x="4215474" y="619127"/>
            <a:ext cx="263525" cy="393700"/>
            <a:chOff x="0" y="0"/>
            <a:chExt cx="213756" cy="427512"/>
          </a:xfrm>
        </p:grpSpPr>
        <p:sp>
          <p:nvSpPr>
            <p:cNvPr id="18513" name="直接连接符 82"/>
            <p:cNvSpPr>
              <a:spLocks noChangeShapeType="1"/>
            </p:cNvSpPr>
            <p:nvPr/>
          </p:nvSpPr>
          <p:spPr bwMode="auto">
            <a:xfrm>
              <a:off x="0" y="0"/>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sp>
          <p:nvSpPr>
            <p:cNvPr id="20" name="直接连接符 83"/>
            <p:cNvSpPr>
              <a:spLocks noChangeShapeType="1"/>
            </p:cNvSpPr>
            <p:nvPr/>
          </p:nvSpPr>
          <p:spPr bwMode="auto">
            <a:xfrm flipH="1">
              <a:off x="0" y="213756"/>
              <a:ext cx="213756" cy="213756"/>
            </a:xfrm>
            <a:prstGeom prst="line">
              <a:avLst/>
            </a:prstGeom>
            <a:noFill/>
            <a:ln w="19050">
              <a:solidFill>
                <a:schemeClr val="bg1"/>
              </a:solidFill>
              <a:round/>
              <a:headEnd type="oval" w="med" len="med"/>
              <a:tailEnd type="oval" w="lg" len="lg"/>
            </a:ln>
            <a:extLst>
              <a:ext uri="{909E8E84-426E-40DD-AFC4-6F175D3DCCD1}">
                <a14:hiddenFill xmlns:a14="http://schemas.microsoft.com/office/drawing/2010/main">
                  <a:noFill/>
                </a14:hiddenFill>
              </a:ext>
            </a:extLst>
          </p:spPr>
          <p:txBody>
            <a:bodyPr/>
            <a:lstStyle/>
            <a:p>
              <a:endParaRPr lang="zh-CN" altLang="en-US">
                <a:latin typeface="华文细黑" panose="02010600040101010101" pitchFamily="2" charset="-122"/>
                <a:ea typeface="华文细黑" panose="02010600040101010101" pitchFamily="2" charset="-122"/>
                <a:sym typeface="华文细黑" panose="02010600040101010101" pitchFamily="2" charset="-122"/>
              </a:endParaRPr>
            </a:p>
          </p:txBody>
        </p:sp>
      </p:grpSp>
      <p:grpSp>
        <p:nvGrpSpPr>
          <p:cNvPr id="42" name="组合 41"/>
          <p:cNvGrpSpPr/>
          <p:nvPr/>
        </p:nvGrpSpPr>
        <p:grpSpPr>
          <a:xfrm>
            <a:off x="2065671" y="1838854"/>
            <a:ext cx="2038241" cy="528472"/>
            <a:chOff x="1769309" y="2262425"/>
            <a:chExt cx="1722616" cy="602283"/>
          </a:xfrm>
        </p:grpSpPr>
        <p:grpSp>
          <p:nvGrpSpPr>
            <p:cNvPr id="43" name="组合 42"/>
            <p:cNvGrpSpPr/>
            <p:nvPr/>
          </p:nvGrpSpPr>
          <p:grpSpPr>
            <a:xfrm>
              <a:off x="1769309" y="2355726"/>
              <a:ext cx="1722616" cy="508982"/>
              <a:chOff x="1769309" y="2355726"/>
              <a:chExt cx="1944216" cy="574458"/>
            </a:xfrm>
          </p:grpSpPr>
          <p:sp>
            <p:nvSpPr>
              <p:cNvPr id="45" name="矩形 44"/>
              <p:cNvSpPr/>
              <p:nvPr/>
            </p:nvSpPr>
            <p:spPr>
              <a:xfrm>
                <a:off x="1769309" y="2355726"/>
                <a:ext cx="1944216" cy="574458"/>
              </a:xfrm>
              <a:prstGeom prst="rect">
                <a:avLst/>
              </a:prstGeom>
              <a:solidFill>
                <a:sysClr val="window" lastClr="FFFFFF"/>
              </a:solidFill>
              <a:ln w="12700" cap="flat" cmpd="sng" algn="ctr">
                <a:noFill/>
                <a:prstDash val="solid"/>
                <a:miter lim="800000"/>
              </a:ln>
              <a:effectLst/>
              <a:scene3d>
                <a:camera prst="orthographicFront"/>
                <a:lightRig rig="threePt" dir="t"/>
              </a:scene3d>
              <a:sp3d>
                <a:bevelT prst="convex"/>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cxnSp>
            <p:nvCxnSpPr>
              <p:cNvPr id="46" name="直接连接符 45"/>
              <p:cNvCxnSpPr/>
              <p:nvPr/>
            </p:nvCxnSpPr>
            <p:spPr>
              <a:xfrm>
                <a:off x="1835696" y="2427734"/>
                <a:ext cx="1808629" cy="0"/>
              </a:xfrm>
              <a:prstGeom prst="line">
                <a:avLst/>
              </a:prstGeom>
              <a:noFill/>
              <a:ln w="3175" cap="flat" cmpd="sng" algn="ctr">
                <a:solidFill>
                  <a:srgbClr val="265A9A"/>
                </a:solidFill>
                <a:prstDash val="solid"/>
                <a:miter lim="800000"/>
              </a:ln>
              <a:effectLst/>
            </p:spPr>
          </p:cxnSp>
          <p:cxnSp>
            <p:nvCxnSpPr>
              <p:cNvPr id="47" name="直接连接符 46"/>
              <p:cNvCxnSpPr/>
              <p:nvPr/>
            </p:nvCxnSpPr>
            <p:spPr>
              <a:xfrm>
                <a:off x="3644325" y="2427734"/>
                <a:ext cx="0" cy="432048"/>
              </a:xfrm>
              <a:prstGeom prst="line">
                <a:avLst/>
              </a:prstGeom>
              <a:noFill/>
              <a:ln w="3175" cap="flat" cmpd="sng" algn="ctr">
                <a:solidFill>
                  <a:srgbClr val="265A9A"/>
                </a:solidFill>
                <a:prstDash val="solid"/>
                <a:miter lim="800000"/>
              </a:ln>
              <a:effectLst/>
            </p:spPr>
          </p:cxnSp>
          <p:cxnSp>
            <p:nvCxnSpPr>
              <p:cNvPr id="48" name="直接连接符 47"/>
              <p:cNvCxnSpPr/>
              <p:nvPr/>
            </p:nvCxnSpPr>
            <p:spPr>
              <a:xfrm flipH="1">
                <a:off x="1835696" y="2859782"/>
                <a:ext cx="1808629" cy="0"/>
              </a:xfrm>
              <a:prstGeom prst="line">
                <a:avLst/>
              </a:prstGeom>
              <a:noFill/>
              <a:ln w="3175" cap="flat" cmpd="sng" algn="ctr">
                <a:solidFill>
                  <a:srgbClr val="265A9A"/>
                </a:solidFill>
                <a:prstDash val="solid"/>
                <a:miter lim="800000"/>
              </a:ln>
              <a:effectLst/>
            </p:spPr>
          </p:cxnSp>
          <p:cxnSp>
            <p:nvCxnSpPr>
              <p:cNvPr id="49" name="直接连接符 48"/>
              <p:cNvCxnSpPr/>
              <p:nvPr/>
            </p:nvCxnSpPr>
            <p:spPr>
              <a:xfrm>
                <a:off x="1835696" y="2427734"/>
                <a:ext cx="0" cy="144016"/>
              </a:xfrm>
              <a:prstGeom prst="line">
                <a:avLst/>
              </a:prstGeom>
              <a:noFill/>
              <a:ln w="3175" cap="flat" cmpd="sng" algn="ctr">
                <a:solidFill>
                  <a:srgbClr val="265A9A"/>
                </a:solidFill>
                <a:prstDash val="solid"/>
                <a:miter lim="800000"/>
                <a:tailEnd type="oval"/>
              </a:ln>
              <a:effectLst/>
            </p:spPr>
          </p:cxnSp>
          <p:cxnSp>
            <p:nvCxnSpPr>
              <p:cNvPr id="50" name="直接连接符 49"/>
              <p:cNvCxnSpPr/>
              <p:nvPr/>
            </p:nvCxnSpPr>
            <p:spPr>
              <a:xfrm flipV="1">
                <a:off x="1835696" y="2715766"/>
                <a:ext cx="0" cy="144016"/>
              </a:xfrm>
              <a:prstGeom prst="line">
                <a:avLst/>
              </a:prstGeom>
              <a:noFill/>
              <a:ln w="3175" cap="flat" cmpd="sng" algn="ctr">
                <a:solidFill>
                  <a:srgbClr val="265A9A"/>
                </a:solidFill>
                <a:prstDash val="solid"/>
                <a:miter lim="800000"/>
              </a:ln>
              <a:effectLst/>
            </p:spPr>
          </p:cxnSp>
        </p:grpSp>
        <p:sp>
          <p:nvSpPr>
            <p:cNvPr id="44" name="矩形 43"/>
            <p:cNvSpPr/>
            <p:nvPr/>
          </p:nvSpPr>
          <p:spPr>
            <a:xfrm>
              <a:off x="1858355" y="2262425"/>
              <a:ext cx="1572258" cy="574959"/>
            </a:xfrm>
            <a:prstGeom prst="rect">
              <a:avLst/>
            </a:prstGeom>
          </p:spPr>
          <p:txBody>
            <a:bodyPr wrap="square">
              <a:spAutoFit/>
            </a:bodyPr>
            <a:lstStyle/>
            <a:p>
              <a:pPr marL="0" marR="0" lvl="0" indent="0" algn="ctr" defTabSz="4572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竞争对手分析</a:t>
              </a:r>
              <a:endParaRPr kumimoji="0" lang="en-US" altLang="zh-CN" sz="20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grpSp>
      <p:pic>
        <p:nvPicPr>
          <p:cNvPr id="51" name="图片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474" y="2860948"/>
            <a:ext cx="3250794" cy="3250794"/>
          </a:xfrm>
          <a:prstGeom prst="rect">
            <a:avLst/>
          </a:prstGeom>
        </p:spPr>
      </p:pic>
      <p:grpSp>
        <p:nvGrpSpPr>
          <p:cNvPr id="52" name="组合 51"/>
          <p:cNvGrpSpPr/>
          <p:nvPr/>
        </p:nvGrpSpPr>
        <p:grpSpPr>
          <a:xfrm>
            <a:off x="7394260" y="3083233"/>
            <a:ext cx="2430016" cy="1029047"/>
            <a:chOff x="5796136" y="1353875"/>
            <a:chExt cx="2430016" cy="1029047"/>
          </a:xfrm>
        </p:grpSpPr>
        <p:grpSp>
          <p:nvGrpSpPr>
            <p:cNvPr id="53" name="组合 52"/>
            <p:cNvGrpSpPr/>
            <p:nvPr/>
          </p:nvGrpSpPr>
          <p:grpSpPr>
            <a:xfrm>
              <a:off x="5868144" y="1353875"/>
              <a:ext cx="1476164" cy="383521"/>
              <a:chOff x="5868144" y="1353875"/>
              <a:chExt cx="1476164" cy="383521"/>
            </a:xfrm>
          </p:grpSpPr>
          <p:sp>
            <p:nvSpPr>
              <p:cNvPr id="55" name="五边形 54"/>
              <p:cNvSpPr/>
              <p:nvPr/>
            </p:nvSpPr>
            <p:spPr>
              <a:xfrm flipH="1">
                <a:off x="6084168" y="13538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6" name="流程图: 联系 12"/>
              <p:cNvSpPr/>
              <p:nvPr/>
            </p:nvSpPr>
            <p:spPr>
              <a:xfrm>
                <a:off x="5868144" y="1491630"/>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57" name="TextBox 13"/>
              <p:cNvSpPr txBox="1"/>
              <p:nvPr/>
            </p:nvSpPr>
            <p:spPr>
              <a:xfrm>
                <a:off x="6197397" y="13538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54" name="矩形 53"/>
            <p:cNvSpPr/>
            <p:nvPr/>
          </p:nvSpPr>
          <p:spPr>
            <a:xfrm>
              <a:off x="5796136"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grpSp>
        <p:nvGrpSpPr>
          <p:cNvPr id="58" name="组合 57"/>
          <p:cNvGrpSpPr/>
          <p:nvPr/>
        </p:nvGrpSpPr>
        <p:grpSpPr>
          <a:xfrm>
            <a:off x="7394260" y="4589140"/>
            <a:ext cx="2430016" cy="1029047"/>
            <a:chOff x="5796136" y="1353875"/>
            <a:chExt cx="2430016" cy="1029047"/>
          </a:xfrm>
        </p:grpSpPr>
        <p:grpSp>
          <p:nvGrpSpPr>
            <p:cNvPr id="59" name="组合 58"/>
            <p:cNvGrpSpPr/>
            <p:nvPr/>
          </p:nvGrpSpPr>
          <p:grpSpPr>
            <a:xfrm>
              <a:off x="5868144" y="1353875"/>
              <a:ext cx="1476164" cy="383521"/>
              <a:chOff x="5868144" y="1353875"/>
              <a:chExt cx="1476164" cy="383521"/>
            </a:xfrm>
          </p:grpSpPr>
          <p:sp>
            <p:nvSpPr>
              <p:cNvPr id="61" name="五边形 60"/>
              <p:cNvSpPr/>
              <p:nvPr/>
            </p:nvSpPr>
            <p:spPr>
              <a:xfrm flipH="1">
                <a:off x="6084168" y="13538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2" name="流程图: 联系 21"/>
              <p:cNvSpPr/>
              <p:nvPr/>
            </p:nvSpPr>
            <p:spPr>
              <a:xfrm>
                <a:off x="5868144" y="1491630"/>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3" name="TextBox 22"/>
              <p:cNvSpPr txBox="1"/>
              <p:nvPr/>
            </p:nvSpPr>
            <p:spPr>
              <a:xfrm>
                <a:off x="6197397" y="13538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60" name="矩形 59"/>
            <p:cNvSpPr/>
            <p:nvPr/>
          </p:nvSpPr>
          <p:spPr>
            <a:xfrm>
              <a:off x="5796136"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grpSp>
        <p:nvGrpSpPr>
          <p:cNvPr id="64" name="组合 63"/>
          <p:cNvGrpSpPr/>
          <p:nvPr/>
        </p:nvGrpSpPr>
        <p:grpSpPr>
          <a:xfrm>
            <a:off x="2569724" y="3148983"/>
            <a:ext cx="2430016" cy="963300"/>
            <a:chOff x="1637928" y="1419622"/>
            <a:chExt cx="2430016" cy="963300"/>
          </a:xfrm>
        </p:grpSpPr>
        <p:grpSp>
          <p:nvGrpSpPr>
            <p:cNvPr id="65" name="组合 64"/>
            <p:cNvGrpSpPr/>
            <p:nvPr/>
          </p:nvGrpSpPr>
          <p:grpSpPr>
            <a:xfrm>
              <a:off x="2411760" y="1419622"/>
              <a:ext cx="1472688" cy="383521"/>
              <a:chOff x="2649262" y="1458675"/>
              <a:chExt cx="1472688" cy="383521"/>
            </a:xfrm>
          </p:grpSpPr>
          <p:sp>
            <p:nvSpPr>
              <p:cNvPr id="67" name="五边形 66"/>
              <p:cNvSpPr/>
              <p:nvPr/>
            </p:nvSpPr>
            <p:spPr>
              <a:xfrm>
                <a:off x="2649262" y="14586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8" name="流程图: 联系 27"/>
              <p:cNvSpPr/>
              <p:nvPr/>
            </p:nvSpPr>
            <p:spPr>
              <a:xfrm>
                <a:off x="4013938" y="1599642"/>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69" name="TextBox 28"/>
              <p:cNvSpPr txBox="1"/>
              <p:nvPr/>
            </p:nvSpPr>
            <p:spPr>
              <a:xfrm>
                <a:off x="2762491" y="14586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66" name="矩形 65"/>
            <p:cNvSpPr/>
            <p:nvPr/>
          </p:nvSpPr>
          <p:spPr>
            <a:xfrm>
              <a:off x="1637928"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grpSp>
        <p:nvGrpSpPr>
          <p:cNvPr id="70" name="组合 69"/>
          <p:cNvGrpSpPr/>
          <p:nvPr/>
        </p:nvGrpSpPr>
        <p:grpSpPr>
          <a:xfrm>
            <a:off x="2587980" y="4620994"/>
            <a:ext cx="2430016" cy="963300"/>
            <a:chOff x="1637928" y="1419622"/>
            <a:chExt cx="2430016" cy="963300"/>
          </a:xfrm>
        </p:grpSpPr>
        <p:grpSp>
          <p:nvGrpSpPr>
            <p:cNvPr id="71" name="组合 70"/>
            <p:cNvGrpSpPr/>
            <p:nvPr/>
          </p:nvGrpSpPr>
          <p:grpSpPr>
            <a:xfrm>
              <a:off x="2411760" y="1419622"/>
              <a:ext cx="1472688" cy="383521"/>
              <a:chOff x="2649262" y="1458675"/>
              <a:chExt cx="1472688" cy="383521"/>
            </a:xfrm>
          </p:grpSpPr>
          <p:sp>
            <p:nvSpPr>
              <p:cNvPr id="73" name="五边形 72"/>
              <p:cNvSpPr/>
              <p:nvPr/>
            </p:nvSpPr>
            <p:spPr>
              <a:xfrm>
                <a:off x="2649262" y="1458675"/>
                <a:ext cx="1260140" cy="383521"/>
              </a:xfrm>
              <a:prstGeom prst="homePlate">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4" name="流程图: 联系 35"/>
              <p:cNvSpPr/>
              <p:nvPr/>
            </p:nvSpPr>
            <p:spPr>
              <a:xfrm>
                <a:off x="4013938" y="1599642"/>
                <a:ext cx="108012" cy="108012"/>
              </a:xfrm>
              <a:prstGeom prst="flowChartConnector">
                <a:avLst/>
              </a:prstGeom>
              <a:solidFill>
                <a:sysClr val="window" lastClr="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p:txBody>
          </p:sp>
          <p:sp>
            <p:nvSpPr>
              <p:cNvPr id="75" name="TextBox 36"/>
              <p:cNvSpPr txBox="1"/>
              <p:nvPr/>
            </p:nvSpPr>
            <p:spPr>
              <a:xfrm>
                <a:off x="2762491" y="1458675"/>
                <a:ext cx="1146911" cy="338554"/>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265A9A"/>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添加标题</a:t>
                </a:r>
              </a:p>
            </p:txBody>
          </p:sp>
        </p:grpSp>
        <p:sp>
          <p:nvSpPr>
            <p:cNvPr id="72" name="矩形 71"/>
            <p:cNvSpPr/>
            <p:nvPr/>
          </p:nvSpPr>
          <p:spPr>
            <a:xfrm>
              <a:off x="1637928" y="1766278"/>
              <a:ext cx="2430016" cy="616644"/>
            </a:xfrm>
            <a:prstGeom prst="rect">
              <a:avLst/>
            </a:prstGeom>
          </p:spPr>
          <p:txBody>
            <a:bodyPr wrap="square">
              <a:spAutoFit/>
            </a:bodyPr>
            <a:lstStyle/>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endParaRPr kumimoji="0" lang="en-US" altLang="zh-CN"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endParaRPr>
            </a:p>
            <a:p>
              <a:pPr marL="0" marR="0" lvl="0" indent="0" defTabSz="4572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mn-ea"/>
                  <a:sym typeface="华文细黑" panose="02010600040101010101" pitchFamily="2" charset="-122"/>
                </a:rPr>
                <a:t>添加文本此处添加文本添加文本</a:t>
              </a:r>
            </a:p>
          </p:txBody>
        </p:sp>
      </p:grpSp>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517"/>
                                        </p:tgtEl>
                                        <p:attrNameLst>
                                          <p:attrName>style.visibility</p:attrName>
                                        </p:attrNameLst>
                                      </p:cBhvr>
                                      <p:to>
                                        <p:strVal val="visible"/>
                                      </p:to>
                                    </p:set>
                                    <p:animEffect>
                                      <p:cBhvr>
                                        <p:cTn id="7" dur="500"/>
                                        <p:tgtEl>
                                          <p:spTgt spid="185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15"/>
                                        </p:tgtEl>
                                        <p:attrNameLst>
                                          <p:attrName>style.visibility</p:attrName>
                                        </p:attrNameLst>
                                      </p:cBhvr>
                                      <p:to>
                                        <p:strVal val="visible"/>
                                      </p:to>
                                    </p:set>
                                    <p:animEffect>
                                      <p:cBhvr>
                                        <p:cTn id="11" dur="500"/>
                                        <p:tgtEl>
                                          <p:spTgt spid="185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516"/>
                                        </p:tgtEl>
                                        <p:attrNameLst>
                                          <p:attrName>style.visibility</p:attrName>
                                        </p:attrNameLst>
                                      </p:cBhvr>
                                      <p:to>
                                        <p:strVal val="visible"/>
                                      </p:to>
                                    </p:set>
                                    <p:animEffect>
                                      <p:cBhvr>
                                        <p:cTn id="15" dur="500"/>
                                        <p:tgtEl>
                                          <p:spTgt spid="185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500" fill="hold"/>
                                        <p:tgtEl>
                                          <p:spTgt spid="64"/>
                                        </p:tgtEl>
                                        <p:attrNameLst>
                                          <p:attrName>ppt_x</p:attrName>
                                        </p:attrNameLst>
                                      </p:cBhvr>
                                      <p:tavLst>
                                        <p:tav tm="0">
                                          <p:val>
                                            <p:strVal val="0-#ppt_w/2"/>
                                          </p:val>
                                        </p:tav>
                                        <p:tav tm="100000">
                                          <p:val>
                                            <p:strVal val="#ppt_x"/>
                                          </p:val>
                                        </p:tav>
                                      </p:tavLst>
                                    </p:anim>
                                    <p:anim calcmode="lin" valueType="num">
                                      <p:cBhvr additive="base">
                                        <p:cTn id="33"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0-#ppt_w/2"/>
                                          </p:val>
                                        </p:tav>
                                        <p:tav tm="100000">
                                          <p:val>
                                            <p:strVal val="#ppt_x"/>
                                          </p:val>
                                        </p:tav>
                                      </p:tavLst>
                                    </p:anim>
                                    <p:anim calcmode="lin" valueType="num">
                                      <p:cBhvr additive="base">
                                        <p:cTn id="39"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1+#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additive="base">
                                        <p:cTn id="50" dur="500" fill="hold"/>
                                        <p:tgtEl>
                                          <p:spTgt spid="58"/>
                                        </p:tgtEl>
                                        <p:attrNameLst>
                                          <p:attrName>ppt_x</p:attrName>
                                        </p:attrNameLst>
                                      </p:cBhvr>
                                      <p:tavLst>
                                        <p:tav tm="0">
                                          <p:val>
                                            <p:strVal val="1+#ppt_w/2"/>
                                          </p:val>
                                        </p:tav>
                                        <p:tav tm="100000">
                                          <p:val>
                                            <p:strVal val="#ppt_x"/>
                                          </p:val>
                                        </p:tav>
                                      </p:tavLst>
                                    </p:anim>
                                    <p:anim calcmode="lin" valueType="num">
                                      <p:cBhvr additive="base">
                                        <p:cTn id="51"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5" grpId="0" bldLvl="0" autoUpdateAnimBg="0"/>
      <p:bldP spid="18516" grpId="0" bldLvl="0" autoUpdateAnimBg="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1806</Words>
  <Application>Microsoft Office PowerPoint</Application>
  <PresentationFormat>宽屏</PresentationFormat>
  <Paragraphs>356</Paragraphs>
  <Slides>25</Slides>
  <Notes>0</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方正兰亭黑_GBK</vt:lpstr>
      <vt:lpstr>华文细黑</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天 下</cp:lastModifiedBy>
  <cp:revision>1589</cp:revision>
  <cp:lastPrinted>2411-12-30T00:00:00Z</cp:lastPrinted>
  <dcterms:created xsi:type="dcterms:W3CDTF">2014-10-29T09:18:00Z</dcterms:created>
  <dcterms:modified xsi:type="dcterms:W3CDTF">2021-01-05T01:31:40Z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y fmtid="{D5CDD505-2E9C-101B-9397-08002B2CF9AE}" pid="3" name="KSORubyTemplateID">
    <vt:lpwstr>13</vt:lpwstr>
  </property>
</Properties>
</file>