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6"/>
  </p:notesMasterIdLst>
  <p:sldIdLst>
    <p:sldId id="285" r:id="rId2"/>
    <p:sldId id="261" r:id="rId3"/>
    <p:sldId id="258" r:id="rId4"/>
    <p:sldId id="266" r:id="rId5"/>
    <p:sldId id="267" r:id="rId6"/>
    <p:sldId id="268" r:id="rId7"/>
    <p:sldId id="270" r:id="rId8"/>
    <p:sldId id="272" r:id="rId9"/>
    <p:sldId id="262" r:id="rId10"/>
    <p:sldId id="273" r:id="rId11"/>
    <p:sldId id="269" r:id="rId12"/>
    <p:sldId id="271" r:id="rId13"/>
    <p:sldId id="276" r:id="rId14"/>
    <p:sldId id="263" r:id="rId15"/>
    <p:sldId id="274" r:id="rId16"/>
    <p:sldId id="275" r:id="rId17"/>
    <p:sldId id="277" r:id="rId18"/>
    <p:sldId id="278" r:id="rId19"/>
    <p:sldId id="264" r:id="rId20"/>
    <p:sldId id="280" r:id="rId21"/>
    <p:sldId id="281" r:id="rId22"/>
    <p:sldId id="282" r:id="rId23"/>
    <p:sldId id="283" r:id="rId24"/>
    <p:sldId id="265"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0000"/>
    <a:srgbClr val="416660"/>
    <a:srgbClr val="B7C8A5"/>
    <a:srgbClr val="D76739"/>
    <a:srgbClr val="F0D2AF"/>
    <a:srgbClr val="13396C"/>
    <a:srgbClr val="E8BD88"/>
    <a:srgbClr val="34524D"/>
    <a:srgbClr val="0B203D"/>
    <a:srgbClr val="9AB2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14" autoAdjust="0"/>
    <p:restoredTop sz="96318" autoAdjust="0"/>
  </p:normalViewPr>
  <p:slideViewPr>
    <p:cSldViewPr snapToGrid="0">
      <p:cViewPr varScale="1">
        <p:scale>
          <a:sx n="109" d="100"/>
          <a:sy n="109" d="100"/>
        </p:scale>
        <p:origin x="624" y="7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成交额</c:v>
                </c:pt>
              </c:strCache>
            </c:strRef>
          </c:tx>
          <c:spPr>
            <a:solidFill>
              <a:srgbClr val="416660"/>
            </a:solidFill>
            <a:ln>
              <a:noFill/>
            </a:ln>
            <a:effectLst/>
          </c:spPr>
          <c:invertIfNegative val="0"/>
          <c:cat>
            <c:strRef>
              <c:f>Sheet1!$A$2:$A$5</c:f>
              <c:strCache>
                <c:ptCount val="4"/>
                <c:pt idx="0">
                  <c:v>2013</c:v>
                </c:pt>
                <c:pt idx="1">
                  <c:v>2014</c:v>
                </c:pt>
                <c:pt idx="2">
                  <c:v>2015</c:v>
                </c:pt>
                <c:pt idx="3">
                  <c:v>2016预测</c:v>
                </c:pt>
              </c:strCache>
            </c:strRef>
          </c:cat>
          <c:val>
            <c:numRef>
              <c:f>Sheet1!$B$2:$B$5</c:f>
              <c:numCache>
                <c:formatCode>General</c:formatCode>
                <c:ptCount val="4"/>
                <c:pt idx="0">
                  <c:v>1.1000000000000001</c:v>
                </c:pt>
                <c:pt idx="1">
                  <c:v>2.7</c:v>
                </c:pt>
                <c:pt idx="2">
                  <c:v>3.9</c:v>
                </c:pt>
                <c:pt idx="3">
                  <c:v>4.5</c:v>
                </c:pt>
              </c:numCache>
            </c:numRef>
          </c:val>
          <c:extLst>
            <c:ext xmlns:c16="http://schemas.microsoft.com/office/drawing/2014/chart" uri="{C3380CC4-5D6E-409C-BE32-E72D297353CC}">
              <c16:uniqueId val="{00000000-8EBE-41C0-9AE1-F6CEDBAD2D2C}"/>
            </c:ext>
          </c:extLst>
        </c:ser>
        <c:ser>
          <c:idx val="1"/>
          <c:order val="1"/>
          <c:tx>
            <c:strRef>
              <c:f>Sheet1!$C$1</c:f>
              <c:strCache>
                <c:ptCount val="1"/>
                <c:pt idx="0">
                  <c:v>使用人数</c:v>
                </c:pt>
              </c:strCache>
            </c:strRef>
          </c:tx>
          <c:spPr>
            <a:solidFill>
              <a:srgbClr val="C00000"/>
            </a:solidFill>
            <a:ln>
              <a:noFill/>
            </a:ln>
            <a:effectLst/>
          </c:spPr>
          <c:invertIfNegative val="0"/>
          <c:dPt>
            <c:idx val="0"/>
            <c:invertIfNegative val="0"/>
            <c:bubble3D val="0"/>
            <c:extLst>
              <c:ext xmlns:c16="http://schemas.microsoft.com/office/drawing/2014/chart" uri="{C3380CC4-5D6E-409C-BE32-E72D297353CC}">
                <c16:uniqueId val="{00000001-8EBE-41C0-9AE1-F6CEDBAD2D2C}"/>
              </c:ext>
            </c:extLst>
          </c:dPt>
          <c:dPt>
            <c:idx val="1"/>
            <c:invertIfNegative val="0"/>
            <c:bubble3D val="0"/>
            <c:extLst>
              <c:ext xmlns:c16="http://schemas.microsoft.com/office/drawing/2014/chart" uri="{C3380CC4-5D6E-409C-BE32-E72D297353CC}">
                <c16:uniqueId val="{00000002-8EBE-41C0-9AE1-F6CEDBAD2D2C}"/>
              </c:ext>
            </c:extLst>
          </c:dPt>
          <c:dPt>
            <c:idx val="2"/>
            <c:invertIfNegative val="0"/>
            <c:bubble3D val="0"/>
            <c:extLst>
              <c:ext xmlns:c16="http://schemas.microsoft.com/office/drawing/2014/chart" uri="{C3380CC4-5D6E-409C-BE32-E72D297353CC}">
                <c16:uniqueId val="{00000003-8EBE-41C0-9AE1-F6CEDBAD2D2C}"/>
              </c:ext>
            </c:extLst>
          </c:dPt>
          <c:dPt>
            <c:idx val="3"/>
            <c:invertIfNegative val="0"/>
            <c:bubble3D val="0"/>
            <c:extLst>
              <c:ext xmlns:c16="http://schemas.microsoft.com/office/drawing/2014/chart" uri="{C3380CC4-5D6E-409C-BE32-E72D297353CC}">
                <c16:uniqueId val="{00000004-8EBE-41C0-9AE1-F6CEDBAD2D2C}"/>
              </c:ext>
            </c:extLst>
          </c:dPt>
          <c:cat>
            <c:strRef>
              <c:f>Sheet1!$A$2:$A$5</c:f>
              <c:strCache>
                <c:ptCount val="4"/>
                <c:pt idx="0">
                  <c:v>2013</c:v>
                </c:pt>
                <c:pt idx="1">
                  <c:v>2014</c:v>
                </c:pt>
                <c:pt idx="2">
                  <c:v>2015</c:v>
                </c:pt>
                <c:pt idx="3">
                  <c:v>2016预测</c:v>
                </c:pt>
              </c:strCache>
            </c:strRef>
          </c:cat>
          <c:val>
            <c:numRef>
              <c:f>Sheet1!$C$2:$C$5</c:f>
              <c:numCache>
                <c:formatCode>General</c:formatCode>
                <c:ptCount val="4"/>
                <c:pt idx="0">
                  <c:v>1.6</c:v>
                </c:pt>
                <c:pt idx="1">
                  <c:v>2.2999999999999998</c:v>
                </c:pt>
                <c:pt idx="2">
                  <c:v>4.7</c:v>
                </c:pt>
                <c:pt idx="3">
                  <c:v>5</c:v>
                </c:pt>
              </c:numCache>
            </c:numRef>
          </c:val>
          <c:extLst>
            <c:ext xmlns:c16="http://schemas.microsoft.com/office/drawing/2014/chart" uri="{C3380CC4-5D6E-409C-BE32-E72D297353CC}">
              <c16:uniqueId val="{00000005-8EBE-41C0-9AE1-F6CEDBAD2D2C}"/>
            </c:ext>
          </c:extLst>
        </c:ser>
        <c:ser>
          <c:idx val="2"/>
          <c:order val="2"/>
          <c:tx>
            <c:strRef>
              <c:f>Sheet1!$D$1</c:f>
              <c:strCache>
                <c:ptCount val="1"/>
                <c:pt idx="0">
                  <c:v>市场份额</c:v>
                </c:pt>
              </c:strCache>
            </c:strRef>
          </c:tx>
          <c:spPr>
            <a:solidFill>
              <a:schemeClr val="accent3"/>
            </a:solidFill>
            <a:ln>
              <a:noFill/>
            </a:ln>
            <a:effectLst/>
          </c:spPr>
          <c:invertIfNegative val="0"/>
          <c:cat>
            <c:strRef>
              <c:f>Sheet1!$A$2:$A$5</c:f>
              <c:strCache>
                <c:ptCount val="4"/>
                <c:pt idx="0">
                  <c:v>2013</c:v>
                </c:pt>
                <c:pt idx="1">
                  <c:v>2014</c:v>
                </c:pt>
                <c:pt idx="2">
                  <c:v>2015</c:v>
                </c:pt>
                <c:pt idx="3">
                  <c:v>2016预测</c:v>
                </c:pt>
              </c:strCache>
            </c:strRef>
          </c:cat>
          <c:val>
            <c:numRef>
              <c:f>Sheet1!$D$2:$D$5</c:f>
              <c:numCache>
                <c:formatCode>General</c:formatCode>
                <c:ptCount val="4"/>
                <c:pt idx="0">
                  <c:v>0.6</c:v>
                </c:pt>
                <c:pt idx="1">
                  <c:v>3.2</c:v>
                </c:pt>
                <c:pt idx="2">
                  <c:v>3.6</c:v>
                </c:pt>
                <c:pt idx="3">
                  <c:v>5.6</c:v>
                </c:pt>
              </c:numCache>
            </c:numRef>
          </c:val>
          <c:extLst>
            <c:ext xmlns:c16="http://schemas.microsoft.com/office/drawing/2014/chart" uri="{C3380CC4-5D6E-409C-BE32-E72D297353CC}">
              <c16:uniqueId val="{00000006-8EBE-41C0-9AE1-F6CEDBAD2D2C}"/>
            </c:ext>
          </c:extLst>
        </c:ser>
        <c:dLbls>
          <c:showLegendKey val="0"/>
          <c:showVal val="0"/>
          <c:showCatName val="0"/>
          <c:showSerName val="0"/>
          <c:showPercent val="0"/>
          <c:showBubbleSize val="0"/>
        </c:dLbls>
        <c:gapWidth val="219"/>
        <c:overlap val="-27"/>
        <c:axId val="120167856"/>
        <c:axId val="120168416"/>
      </c:barChart>
      <c:catAx>
        <c:axId val="120167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horzOverflow="overflow" vert="horz" wrap="square" anchor="ctr" anchorCtr="1"/>
          <a:lstStyle/>
          <a:p>
            <a:pPr>
              <a:defRPr lang="zh-CN" sz="1200" b="0" i="0" u="none" strike="noStrike" kern="1200" baseline="0">
                <a:solidFill>
                  <a:schemeClr val="bg2">
                    <a:lumMod val="50000"/>
                  </a:schemeClr>
                </a:solidFill>
                <a:latin typeface="微软雅黑" panose="020B0503020204020204" pitchFamily="34" charset="-122"/>
                <a:ea typeface="微软雅黑" panose="020B0503020204020204" pitchFamily="34" charset="-122"/>
                <a:cs typeface="+mn-cs"/>
              </a:defRPr>
            </a:pPr>
            <a:endParaRPr lang="zh-CN"/>
          </a:p>
        </c:txPr>
        <c:crossAx val="120168416"/>
        <c:crosses val="autoZero"/>
        <c:auto val="1"/>
        <c:lblAlgn val="ctr"/>
        <c:lblOffset val="100"/>
        <c:noMultiLvlLbl val="0"/>
      </c:catAx>
      <c:valAx>
        <c:axId val="120168416"/>
        <c:scaling>
          <c:orientation val="minMax"/>
        </c:scaling>
        <c:delete val="1"/>
        <c:axPos val="l"/>
        <c:numFmt formatCode="General" sourceLinked="1"/>
        <c:majorTickMark val="none"/>
        <c:minorTickMark val="none"/>
        <c:tickLblPos val="nextTo"/>
        <c:crossAx val="120167856"/>
        <c:crosses val="autoZero"/>
        <c:crossBetween val="between"/>
      </c:valAx>
      <c:spPr>
        <a:noFill/>
        <a:ln w="25400">
          <a:noFill/>
        </a:ln>
        <a:effectLst/>
      </c:spPr>
    </c:plotArea>
    <c:legend>
      <c:legendPos val="b"/>
      <c:overlay val="0"/>
      <c:spPr>
        <a:noFill/>
        <a:ln>
          <a:noFill/>
        </a:ln>
        <a:effectLst/>
      </c:spPr>
      <c:txPr>
        <a:bodyPr rot="0" spcFirstLastPara="1" vertOverflow="ellipsis" horzOverflow="overflow" vert="horz" wrap="square" anchor="ctr" anchorCtr="1"/>
        <a:lstStyle/>
        <a:p>
          <a:pPr>
            <a:defRPr lang="zh-CN"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rot="0" spcFirstLastPara="0" vertOverflow="ellipsis" horzOverflow="overflow" vert="horz" wrap="square" anchor="ctr" anchorCtr="1"/>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人数占比</c:v>
                </c:pt>
              </c:strCache>
            </c:strRef>
          </c:tx>
          <c:spPr>
            <a:effectLst/>
          </c:spPr>
          <c:dPt>
            <c:idx val="0"/>
            <c:bubble3D val="0"/>
            <c:spPr>
              <a:solidFill>
                <a:srgbClr val="C00000"/>
              </a:solidFill>
              <a:ln w="19050">
                <a:solidFill>
                  <a:schemeClr val="lt1"/>
                </a:solidFill>
              </a:ln>
              <a:effectLst/>
            </c:spPr>
            <c:extLst>
              <c:ext xmlns:c16="http://schemas.microsoft.com/office/drawing/2014/chart" uri="{C3380CC4-5D6E-409C-BE32-E72D297353CC}">
                <c16:uniqueId val="{00000001-119C-47E5-9486-9CC40D0E359F}"/>
              </c:ext>
            </c:extLst>
          </c:dPt>
          <c:dPt>
            <c:idx val="1"/>
            <c:bubble3D val="0"/>
            <c:spPr>
              <a:solidFill>
                <a:srgbClr val="416660"/>
              </a:solidFill>
              <a:ln w="19050">
                <a:solidFill>
                  <a:schemeClr val="lt1"/>
                </a:solidFill>
              </a:ln>
              <a:effectLst/>
            </c:spPr>
            <c:extLst>
              <c:ext xmlns:c16="http://schemas.microsoft.com/office/drawing/2014/chart" uri="{C3380CC4-5D6E-409C-BE32-E72D297353CC}">
                <c16:uniqueId val="{00000003-119C-47E5-9486-9CC40D0E359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19C-47E5-9486-9CC40D0E359F}"/>
              </c:ext>
            </c:extLst>
          </c:dPt>
          <c:dPt>
            <c:idx val="3"/>
            <c:bubble3D val="0"/>
            <c:spPr>
              <a:solidFill>
                <a:schemeClr val="tx2">
                  <a:lumMod val="20000"/>
                  <a:lumOff val="80000"/>
                </a:schemeClr>
              </a:solidFill>
              <a:ln w="19050">
                <a:solidFill>
                  <a:schemeClr val="lt1"/>
                </a:solidFill>
              </a:ln>
              <a:effectLst/>
            </c:spPr>
            <c:extLst>
              <c:ext xmlns:c16="http://schemas.microsoft.com/office/drawing/2014/chart" uri="{C3380CC4-5D6E-409C-BE32-E72D297353CC}">
                <c16:uniqueId val="{00000007-119C-47E5-9486-9CC40D0E359F}"/>
              </c:ext>
            </c:extLst>
          </c:dPt>
          <c:cat>
            <c:strRef>
              <c:f>Sheet1!$A$2:$A$5</c:f>
              <c:strCache>
                <c:ptCount val="4"/>
                <c:pt idx="0">
                  <c:v>手机</c:v>
                </c:pt>
                <c:pt idx="1">
                  <c:v>电视</c:v>
                </c:pt>
                <c:pt idx="2">
                  <c:v>PC</c:v>
                </c:pt>
                <c:pt idx="3">
                  <c:v>纸媒</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119C-47E5-9486-9CC40D0E359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horzOverflow="overflow" vert="horz" wrap="square" anchor="ctr" anchorCtr="1"/>
        <a:lstStyle/>
        <a:p>
          <a:pPr>
            <a:defRPr lang="zh-CN"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rot="0" spcFirstLastPara="0" vertOverflow="ellipsis" horzOverflow="overflow" vert="horz" wrap="square" anchor="ctr" anchorCtr="1"/>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资金占比</c:v>
                </c:pt>
              </c:strCache>
            </c:strRef>
          </c:tx>
          <c:spPr>
            <a:effectLst/>
          </c:spPr>
          <c:dPt>
            <c:idx val="0"/>
            <c:bubble3D val="0"/>
            <c:spPr>
              <a:solidFill>
                <a:srgbClr val="C00000"/>
              </a:solidFill>
              <a:ln w="19050">
                <a:noFill/>
              </a:ln>
              <a:effectLst/>
            </c:spPr>
            <c:extLst>
              <c:ext xmlns:c16="http://schemas.microsoft.com/office/drawing/2014/chart" uri="{C3380CC4-5D6E-409C-BE32-E72D297353CC}">
                <c16:uniqueId val="{00000001-3914-4B7C-B9F0-16F769486E4E}"/>
              </c:ext>
            </c:extLst>
          </c:dPt>
          <c:dPt>
            <c:idx val="1"/>
            <c:bubble3D val="0"/>
            <c:spPr>
              <a:solidFill>
                <a:schemeClr val="tx2">
                  <a:lumMod val="40000"/>
                  <a:lumOff val="60000"/>
                </a:schemeClr>
              </a:solidFill>
              <a:ln w="19050">
                <a:noFill/>
              </a:ln>
              <a:effectLst/>
            </c:spPr>
            <c:extLst>
              <c:ext xmlns:c16="http://schemas.microsoft.com/office/drawing/2014/chart" uri="{C3380CC4-5D6E-409C-BE32-E72D297353CC}">
                <c16:uniqueId val="{00000003-3914-4B7C-B9F0-16F769486E4E}"/>
              </c:ext>
            </c:extLst>
          </c:dPt>
          <c:dPt>
            <c:idx val="2"/>
            <c:bubble3D val="0"/>
            <c:spPr>
              <a:solidFill>
                <a:schemeClr val="tx2">
                  <a:lumMod val="75000"/>
                </a:schemeClr>
              </a:solidFill>
              <a:ln w="19050">
                <a:noFill/>
              </a:ln>
              <a:effectLst/>
            </c:spPr>
            <c:extLst>
              <c:ext xmlns:c16="http://schemas.microsoft.com/office/drawing/2014/chart" uri="{C3380CC4-5D6E-409C-BE32-E72D297353CC}">
                <c16:uniqueId val="{00000005-3914-4B7C-B9F0-16F769486E4E}"/>
              </c:ext>
            </c:extLst>
          </c:dPt>
          <c:dPt>
            <c:idx val="3"/>
            <c:bubble3D val="0"/>
            <c:spPr>
              <a:solidFill>
                <a:schemeClr val="tx2">
                  <a:lumMod val="20000"/>
                  <a:lumOff val="80000"/>
                </a:schemeClr>
              </a:solidFill>
              <a:ln w="19050">
                <a:noFill/>
              </a:ln>
              <a:effectLst/>
            </c:spPr>
            <c:extLst>
              <c:ext xmlns:c16="http://schemas.microsoft.com/office/drawing/2014/chart" uri="{C3380CC4-5D6E-409C-BE32-E72D297353CC}">
                <c16:uniqueId val="{00000007-3914-4B7C-B9F0-16F769486E4E}"/>
              </c:ext>
            </c:extLst>
          </c:dPt>
          <c:cat>
            <c:strRef>
              <c:f>Sheet1!$A$2:$A$5</c:f>
              <c:strCache>
                <c:ptCount val="4"/>
                <c:pt idx="0">
                  <c:v>技术开发</c:v>
                </c:pt>
                <c:pt idx="1">
                  <c:v>推广费用</c:v>
                </c:pt>
                <c:pt idx="2">
                  <c:v>设计费用</c:v>
                </c:pt>
                <c:pt idx="3">
                  <c:v>人力成本</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3914-4B7C-B9F0-16F769486E4E}"/>
            </c:ext>
          </c:extLst>
        </c:ser>
        <c:dLbls>
          <c:showLegendKey val="0"/>
          <c:showVal val="0"/>
          <c:showCatName val="0"/>
          <c:showSerName val="0"/>
          <c:showPercent val="0"/>
          <c:showBubbleSize val="0"/>
          <c:showLeaderLines val="1"/>
        </c:dLbls>
        <c:firstSliceAng val="0"/>
        <c:holeSize val="67"/>
      </c:doughnutChart>
      <c:spPr>
        <a:noFill/>
        <a:ln>
          <a:noFill/>
        </a:ln>
        <a:effectLst/>
      </c:spPr>
    </c:plotArea>
    <c:legend>
      <c:legendPos val="b"/>
      <c:overlay val="0"/>
      <c:spPr>
        <a:noFill/>
        <a:ln>
          <a:noFill/>
        </a:ln>
        <a:effectLst/>
      </c:spPr>
      <c:txPr>
        <a:bodyPr rot="0" spcFirstLastPara="1" vertOverflow="ellipsis" horzOverflow="overflow"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rot="0" spcFirstLastPara="0" vertOverflow="ellipsis" horzOverflow="overflow" vert="horz" wrap="square" anchor="ctr" anchorCtr="1"/>
    <a:lstStyle/>
    <a:p>
      <a:pPr>
        <a:defRPr lang="zh-CN"/>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FABFAB-21CE-494C-9F5E-6C03E75E41E3}"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4BE57E-83E5-4889-90F8-D5AD5E170DB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4BE57E-83E5-4889-90F8-D5AD5E170DB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4BE57E-83E5-4889-90F8-D5AD5E170DB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4BE57E-83E5-4889-90F8-D5AD5E170DB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4BE57E-83E5-4889-90F8-D5AD5E170DB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4BE57E-83E5-4889-90F8-D5AD5E170DB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4BE57E-83E5-4889-90F8-D5AD5E170DB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4BE57E-83E5-4889-90F8-D5AD5E170DB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4BE57E-83E5-4889-90F8-D5AD5E170DB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4BE57E-83E5-4889-90F8-D5AD5E170DB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4BE57E-83E5-4889-90F8-D5AD5E170DB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4BE57E-83E5-4889-90F8-D5AD5E170DB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4BE57E-83E5-4889-90F8-D5AD5E170DB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4BE57E-83E5-4889-90F8-D5AD5E170DB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4BE57E-83E5-4889-90F8-D5AD5E170DB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4BE57E-83E5-4889-90F8-D5AD5E170DB7}"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4BE57E-83E5-4889-90F8-D5AD5E170DB7}"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4BE57E-83E5-4889-90F8-D5AD5E170DB7}"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4BE57E-83E5-4889-90F8-D5AD5E170DB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4BE57E-83E5-4889-90F8-D5AD5E170DB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4BE57E-83E5-4889-90F8-D5AD5E170DB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4BE57E-83E5-4889-90F8-D5AD5E170DB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4BE57E-83E5-4889-90F8-D5AD5E170DB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4BE57E-83E5-4889-90F8-D5AD5E170DB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4BE57E-83E5-4889-90F8-D5AD5E170DB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166FB0D-3649-4659-A4EA-16B622D04D1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BC0CA1-3571-4BD4-9253-723F5D1C3D9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166FB0D-3649-4659-A4EA-16B622D04D1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BC0CA1-3571-4BD4-9253-723F5D1C3D9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166FB0D-3649-4659-A4EA-16B622D04D1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BC0CA1-3571-4BD4-9253-723F5D1C3D9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166FB0D-3649-4659-A4EA-16B622D04D1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BC0CA1-3571-4BD4-9253-723F5D1C3D9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166FB0D-3649-4659-A4EA-16B622D04D1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BC0CA1-3571-4BD4-9253-723F5D1C3D9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166FB0D-3649-4659-A4EA-16B622D04D18}"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BC0CA1-3571-4BD4-9253-723F5D1C3D9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166FB0D-3649-4659-A4EA-16B622D04D18}"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5BC0CA1-3571-4BD4-9253-723F5D1C3D9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166FB0D-3649-4659-A4EA-16B622D04D18}"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5BC0CA1-3571-4BD4-9253-723F5D1C3D9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166FB0D-3649-4659-A4EA-16B622D04D18}"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5BC0CA1-3571-4BD4-9253-723F5D1C3D9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166FB0D-3649-4659-A4EA-16B622D04D18}"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BC0CA1-3571-4BD4-9253-723F5D1C3D9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166FB0D-3649-4659-A4EA-16B622D04D18}"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BC0CA1-3571-4BD4-9253-723F5D1C3D9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E6E6E5"/>
            </a:gs>
            <a:gs pos="100000">
              <a:schemeClr val="bg1"/>
            </a:gs>
          </a:gsLst>
          <a:lin ang="13500000" scaled="1"/>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66FB0D-3649-4659-A4EA-16B622D04D18}"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BC0CA1-3571-4BD4-9253-723F5D1C3D9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jpeg"/><Relationship Id="rId7"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jpeg"/><Relationship Id="rId7"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任意多边形 4"/>
          <p:cNvSpPr/>
          <p:nvPr/>
        </p:nvSpPr>
        <p:spPr>
          <a:xfrm rot="19294666">
            <a:off x="3409763" y="239997"/>
            <a:ext cx="9423663" cy="7229370"/>
          </a:xfrm>
          <a:custGeom>
            <a:avLst/>
            <a:gdLst>
              <a:gd name="connsiteX0" fmla="*/ 0 w 7561942"/>
              <a:gd name="connsiteY0" fmla="*/ 2249715 h 5558972"/>
              <a:gd name="connsiteX1" fmla="*/ 478971 w 7561942"/>
              <a:gd name="connsiteY1" fmla="*/ 4847772 h 5558972"/>
              <a:gd name="connsiteX2" fmla="*/ 4688114 w 7561942"/>
              <a:gd name="connsiteY2" fmla="*/ 4238172 h 5558972"/>
              <a:gd name="connsiteX3" fmla="*/ 4818742 w 7561942"/>
              <a:gd name="connsiteY3" fmla="*/ 5558972 h 5558972"/>
              <a:gd name="connsiteX4" fmla="*/ 7561942 w 7561942"/>
              <a:gd name="connsiteY4" fmla="*/ 2714172 h 5558972"/>
              <a:gd name="connsiteX5" fmla="*/ 4252685 w 7561942"/>
              <a:gd name="connsiteY5" fmla="*/ 0 h 5558972"/>
              <a:gd name="connsiteX6" fmla="*/ 4339771 w 7561942"/>
              <a:gd name="connsiteY6" fmla="*/ 1770743 h 5558972"/>
              <a:gd name="connsiteX7" fmla="*/ 0 w 7561942"/>
              <a:gd name="connsiteY7" fmla="*/ 2249715 h 5558972"/>
              <a:gd name="connsiteX0-1" fmla="*/ 0 w 7561942"/>
              <a:gd name="connsiteY0-2" fmla="*/ 2249715 h 6094216"/>
              <a:gd name="connsiteX1-3" fmla="*/ 478971 w 7561942"/>
              <a:gd name="connsiteY1-4" fmla="*/ 4847772 h 6094216"/>
              <a:gd name="connsiteX2-5" fmla="*/ 4688114 w 7561942"/>
              <a:gd name="connsiteY2-6" fmla="*/ 4238172 h 6094216"/>
              <a:gd name="connsiteX3-7" fmla="*/ 4895723 w 7561942"/>
              <a:gd name="connsiteY3-8" fmla="*/ 6094216 h 6094216"/>
              <a:gd name="connsiteX4-9" fmla="*/ 7561942 w 7561942"/>
              <a:gd name="connsiteY4-10" fmla="*/ 2714172 h 6094216"/>
              <a:gd name="connsiteX5-11" fmla="*/ 4252685 w 7561942"/>
              <a:gd name="connsiteY5-12" fmla="*/ 0 h 6094216"/>
              <a:gd name="connsiteX6-13" fmla="*/ 4339771 w 7561942"/>
              <a:gd name="connsiteY6-14" fmla="*/ 1770743 h 6094216"/>
              <a:gd name="connsiteX7-15" fmla="*/ 0 w 7561942"/>
              <a:gd name="connsiteY7-16" fmla="*/ 2249715 h 6094216"/>
              <a:gd name="connsiteX0-17" fmla="*/ 0 w 7561942"/>
              <a:gd name="connsiteY0-18" fmla="*/ 2249715 h 6094216"/>
              <a:gd name="connsiteX1-19" fmla="*/ 478971 w 7561942"/>
              <a:gd name="connsiteY1-20" fmla="*/ 4847772 h 6094216"/>
              <a:gd name="connsiteX2-21" fmla="*/ 4684870 w 7561942"/>
              <a:gd name="connsiteY2-22" fmla="*/ 4361483 h 6094216"/>
              <a:gd name="connsiteX3-23" fmla="*/ 4895723 w 7561942"/>
              <a:gd name="connsiteY3-24" fmla="*/ 6094216 h 6094216"/>
              <a:gd name="connsiteX4-25" fmla="*/ 7561942 w 7561942"/>
              <a:gd name="connsiteY4-26" fmla="*/ 2714172 h 6094216"/>
              <a:gd name="connsiteX5-27" fmla="*/ 4252685 w 7561942"/>
              <a:gd name="connsiteY5-28" fmla="*/ 0 h 6094216"/>
              <a:gd name="connsiteX6-29" fmla="*/ 4339771 w 7561942"/>
              <a:gd name="connsiteY6-30" fmla="*/ 1770743 h 6094216"/>
              <a:gd name="connsiteX7-31" fmla="*/ 0 w 7561942"/>
              <a:gd name="connsiteY7-32" fmla="*/ 2249715 h 6094216"/>
              <a:gd name="connsiteX0-33" fmla="*/ 0 w 7561942"/>
              <a:gd name="connsiteY0-34" fmla="*/ 2249715 h 6094216"/>
              <a:gd name="connsiteX1-35" fmla="*/ 478971 w 7561942"/>
              <a:gd name="connsiteY1-36" fmla="*/ 4847772 h 6094216"/>
              <a:gd name="connsiteX2-37" fmla="*/ 4684870 w 7561942"/>
              <a:gd name="connsiteY2-38" fmla="*/ 4361483 h 6094216"/>
              <a:gd name="connsiteX3-39" fmla="*/ 4895723 w 7561942"/>
              <a:gd name="connsiteY3-40" fmla="*/ 6094216 h 6094216"/>
              <a:gd name="connsiteX4-41" fmla="*/ 7561942 w 7561942"/>
              <a:gd name="connsiteY4-42" fmla="*/ 2714172 h 6094216"/>
              <a:gd name="connsiteX5-43" fmla="*/ 4252685 w 7561942"/>
              <a:gd name="connsiteY5-44" fmla="*/ 0 h 6094216"/>
              <a:gd name="connsiteX6-45" fmla="*/ 4413572 w 7561942"/>
              <a:gd name="connsiteY6-46" fmla="*/ 1516128 h 6094216"/>
              <a:gd name="connsiteX7-47" fmla="*/ 0 w 7561942"/>
              <a:gd name="connsiteY7-48" fmla="*/ 2249715 h 6094216"/>
              <a:gd name="connsiteX0-49" fmla="*/ 0 w 7561942"/>
              <a:gd name="connsiteY0-50" fmla="*/ 2249715 h 6144209"/>
              <a:gd name="connsiteX1-51" fmla="*/ 478971 w 7561942"/>
              <a:gd name="connsiteY1-52" fmla="*/ 4847772 h 6144209"/>
              <a:gd name="connsiteX2-53" fmla="*/ 4684870 w 7561942"/>
              <a:gd name="connsiteY2-54" fmla="*/ 4361483 h 6144209"/>
              <a:gd name="connsiteX3-55" fmla="*/ 4918372 w 7561942"/>
              <a:gd name="connsiteY3-56" fmla="*/ 6144209 h 6144209"/>
              <a:gd name="connsiteX4-57" fmla="*/ 7561942 w 7561942"/>
              <a:gd name="connsiteY4-58" fmla="*/ 2714172 h 6144209"/>
              <a:gd name="connsiteX5-59" fmla="*/ 4252685 w 7561942"/>
              <a:gd name="connsiteY5-60" fmla="*/ 0 h 6144209"/>
              <a:gd name="connsiteX6-61" fmla="*/ 4413572 w 7561942"/>
              <a:gd name="connsiteY6-62" fmla="*/ 1516128 h 6144209"/>
              <a:gd name="connsiteX7-63" fmla="*/ 0 w 7561942"/>
              <a:gd name="connsiteY7-64" fmla="*/ 2249715 h 6144209"/>
              <a:gd name="connsiteX0-65" fmla="*/ 0 w 7561942"/>
              <a:gd name="connsiteY0-66" fmla="*/ 2249715 h 6144209"/>
              <a:gd name="connsiteX1-67" fmla="*/ 315912 w 7561942"/>
              <a:gd name="connsiteY1-68" fmla="*/ 4305190 h 6144209"/>
              <a:gd name="connsiteX2-69" fmla="*/ 4684870 w 7561942"/>
              <a:gd name="connsiteY2-70" fmla="*/ 4361483 h 6144209"/>
              <a:gd name="connsiteX3-71" fmla="*/ 4918372 w 7561942"/>
              <a:gd name="connsiteY3-72" fmla="*/ 6144209 h 6144209"/>
              <a:gd name="connsiteX4-73" fmla="*/ 7561942 w 7561942"/>
              <a:gd name="connsiteY4-74" fmla="*/ 2714172 h 6144209"/>
              <a:gd name="connsiteX5-75" fmla="*/ 4252685 w 7561942"/>
              <a:gd name="connsiteY5-76" fmla="*/ 0 h 6144209"/>
              <a:gd name="connsiteX6-77" fmla="*/ 4413572 w 7561942"/>
              <a:gd name="connsiteY6-78" fmla="*/ 1516128 h 6144209"/>
              <a:gd name="connsiteX7-79" fmla="*/ 0 w 7561942"/>
              <a:gd name="connsiteY7-80" fmla="*/ 2249715 h 6144209"/>
              <a:gd name="connsiteX0-81" fmla="*/ 0 w 8480621"/>
              <a:gd name="connsiteY0-82" fmla="*/ 1735404 h 6144209"/>
              <a:gd name="connsiteX1-83" fmla="*/ 1234591 w 8480621"/>
              <a:gd name="connsiteY1-84" fmla="*/ 4305190 h 6144209"/>
              <a:gd name="connsiteX2-85" fmla="*/ 5603549 w 8480621"/>
              <a:gd name="connsiteY2-86" fmla="*/ 4361483 h 6144209"/>
              <a:gd name="connsiteX3-87" fmla="*/ 5837051 w 8480621"/>
              <a:gd name="connsiteY3-88" fmla="*/ 6144209 h 6144209"/>
              <a:gd name="connsiteX4-89" fmla="*/ 8480621 w 8480621"/>
              <a:gd name="connsiteY4-90" fmla="*/ 2714172 h 6144209"/>
              <a:gd name="connsiteX5-91" fmla="*/ 5171364 w 8480621"/>
              <a:gd name="connsiteY5-92" fmla="*/ 0 h 6144209"/>
              <a:gd name="connsiteX6-93" fmla="*/ 5332251 w 8480621"/>
              <a:gd name="connsiteY6-94" fmla="*/ 1516128 h 6144209"/>
              <a:gd name="connsiteX7-95" fmla="*/ 0 w 8480621"/>
              <a:gd name="connsiteY7-96" fmla="*/ 1735404 h 6144209"/>
              <a:gd name="connsiteX0-97" fmla="*/ 0 w 7776787"/>
              <a:gd name="connsiteY0-98" fmla="*/ 1853769 h 6144209"/>
              <a:gd name="connsiteX1-99" fmla="*/ 530757 w 7776787"/>
              <a:gd name="connsiteY1-100" fmla="*/ 4305190 h 6144209"/>
              <a:gd name="connsiteX2-101" fmla="*/ 4899715 w 7776787"/>
              <a:gd name="connsiteY2-102" fmla="*/ 4361483 h 6144209"/>
              <a:gd name="connsiteX3-103" fmla="*/ 5133217 w 7776787"/>
              <a:gd name="connsiteY3-104" fmla="*/ 6144209 h 6144209"/>
              <a:gd name="connsiteX4-105" fmla="*/ 7776787 w 7776787"/>
              <a:gd name="connsiteY4-106" fmla="*/ 2714172 h 6144209"/>
              <a:gd name="connsiteX5-107" fmla="*/ 4467530 w 7776787"/>
              <a:gd name="connsiteY5-108" fmla="*/ 0 h 6144209"/>
              <a:gd name="connsiteX6-109" fmla="*/ 4628417 w 7776787"/>
              <a:gd name="connsiteY6-110" fmla="*/ 1516128 h 6144209"/>
              <a:gd name="connsiteX7-111" fmla="*/ 0 w 7776787"/>
              <a:gd name="connsiteY7-112" fmla="*/ 1853769 h 6144209"/>
              <a:gd name="connsiteX0-113" fmla="*/ 0 w 7776787"/>
              <a:gd name="connsiteY0-114" fmla="*/ 1853769 h 6144209"/>
              <a:gd name="connsiteX1-115" fmla="*/ 748562 w 7776787"/>
              <a:gd name="connsiteY1-116" fmla="*/ 4042254 h 6144209"/>
              <a:gd name="connsiteX2-117" fmla="*/ 4899715 w 7776787"/>
              <a:gd name="connsiteY2-118" fmla="*/ 4361483 h 6144209"/>
              <a:gd name="connsiteX3-119" fmla="*/ 5133217 w 7776787"/>
              <a:gd name="connsiteY3-120" fmla="*/ 6144209 h 6144209"/>
              <a:gd name="connsiteX4-121" fmla="*/ 7776787 w 7776787"/>
              <a:gd name="connsiteY4-122" fmla="*/ 2714172 h 6144209"/>
              <a:gd name="connsiteX5-123" fmla="*/ 4467530 w 7776787"/>
              <a:gd name="connsiteY5-124" fmla="*/ 0 h 6144209"/>
              <a:gd name="connsiteX6-125" fmla="*/ 4628417 w 7776787"/>
              <a:gd name="connsiteY6-126" fmla="*/ 1516128 h 6144209"/>
              <a:gd name="connsiteX7-127" fmla="*/ 0 w 7776787"/>
              <a:gd name="connsiteY7-128" fmla="*/ 1853769 h 6144209"/>
              <a:gd name="connsiteX0-129" fmla="*/ 0 w 7776787"/>
              <a:gd name="connsiteY0-130" fmla="*/ 1853769 h 6144209"/>
              <a:gd name="connsiteX1-131" fmla="*/ 534638 w 7776787"/>
              <a:gd name="connsiteY1-132" fmla="*/ 4339851 h 6144209"/>
              <a:gd name="connsiteX2-133" fmla="*/ 4899715 w 7776787"/>
              <a:gd name="connsiteY2-134" fmla="*/ 4361483 h 6144209"/>
              <a:gd name="connsiteX3-135" fmla="*/ 5133217 w 7776787"/>
              <a:gd name="connsiteY3-136" fmla="*/ 6144209 h 6144209"/>
              <a:gd name="connsiteX4-137" fmla="*/ 7776787 w 7776787"/>
              <a:gd name="connsiteY4-138" fmla="*/ 2714172 h 6144209"/>
              <a:gd name="connsiteX5-139" fmla="*/ 4467530 w 7776787"/>
              <a:gd name="connsiteY5-140" fmla="*/ 0 h 6144209"/>
              <a:gd name="connsiteX6-141" fmla="*/ 4628417 w 7776787"/>
              <a:gd name="connsiteY6-142" fmla="*/ 1516128 h 6144209"/>
              <a:gd name="connsiteX7-143" fmla="*/ 0 w 7776787"/>
              <a:gd name="connsiteY7-144" fmla="*/ 1853769 h 6144209"/>
              <a:gd name="connsiteX0-145" fmla="*/ 0 w 7776787"/>
              <a:gd name="connsiteY0-146" fmla="*/ 1853769 h 6144209"/>
              <a:gd name="connsiteX1-147" fmla="*/ 504864 w 7776787"/>
              <a:gd name="connsiteY1-148" fmla="*/ 4378509 h 6144209"/>
              <a:gd name="connsiteX2-149" fmla="*/ 4899715 w 7776787"/>
              <a:gd name="connsiteY2-150" fmla="*/ 4361483 h 6144209"/>
              <a:gd name="connsiteX3-151" fmla="*/ 5133217 w 7776787"/>
              <a:gd name="connsiteY3-152" fmla="*/ 6144209 h 6144209"/>
              <a:gd name="connsiteX4-153" fmla="*/ 7776787 w 7776787"/>
              <a:gd name="connsiteY4-154" fmla="*/ 2714172 h 6144209"/>
              <a:gd name="connsiteX5-155" fmla="*/ 4467530 w 7776787"/>
              <a:gd name="connsiteY5-156" fmla="*/ 0 h 6144209"/>
              <a:gd name="connsiteX6-157" fmla="*/ 4628417 w 7776787"/>
              <a:gd name="connsiteY6-158" fmla="*/ 1516128 h 6144209"/>
              <a:gd name="connsiteX7-159" fmla="*/ 0 w 7776787"/>
              <a:gd name="connsiteY7-160" fmla="*/ 1853769 h 61442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7776787" h="6144209">
                <a:moveTo>
                  <a:pt x="0" y="1853769"/>
                </a:moveTo>
                <a:lnTo>
                  <a:pt x="504864" y="4378509"/>
                </a:lnTo>
                <a:lnTo>
                  <a:pt x="4899715" y="4361483"/>
                </a:lnTo>
                <a:lnTo>
                  <a:pt x="5133217" y="6144209"/>
                </a:lnTo>
                <a:lnTo>
                  <a:pt x="7776787" y="2714172"/>
                </a:lnTo>
                <a:lnTo>
                  <a:pt x="4467530" y="0"/>
                </a:lnTo>
                <a:lnTo>
                  <a:pt x="4628417" y="1516128"/>
                </a:lnTo>
                <a:lnTo>
                  <a:pt x="0" y="1853769"/>
                </a:lnTo>
                <a:close/>
              </a:path>
            </a:pathLst>
          </a:custGeom>
          <a:solidFill>
            <a:srgbClr val="C00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108717" y="795472"/>
            <a:ext cx="6295059" cy="6456472"/>
          </a:xfrm>
          <a:prstGeom prst="rect">
            <a:avLst/>
          </a:prstGeom>
        </p:spPr>
      </p:pic>
      <p:cxnSp>
        <p:nvCxnSpPr>
          <p:cNvPr id="7" name="直接连接符 6"/>
          <p:cNvCxnSpPr/>
          <p:nvPr/>
        </p:nvCxnSpPr>
        <p:spPr>
          <a:xfrm flipV="1">
            <a:off x="5491167" y="4063448"/>
            <a:ext cx="4135246" cy="3322616"/>
          </a:xfrm>
          <a:prstGeom prst="line">
            <a:avLst/>
          </a:prstGeom>
          <a:ln w="254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3556000" y="869932"/>
            <a:ext cx="5487596" cy="4767533"/>
          </a:xfrm>
          <a:prstGeom prst="line">
            <a:avLst/>
          </a:prstGeom>
          <a:ln w="254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rot="19177365">
            <a:off x="5806200" y="3119581"/>
            <a:ext cx="4299081" cy="769441"/>
          </a:xfrm>
          <a:prstGeom prst="rect">
            <a:avLst/>
          </a:prstGeom>
          <a:noFill/>
        </p:spPr>
        <p:txBody>
          <a:bodyPr wrap="square" rtlCol="0">
            <a:spAutoFit/>
          </a:bodyPr>
          <a:lstStyle/>
          <a:p>
            <a:r>
              <a:rPr lang="zh-CN" altLang="en-US" sz="4400" b="1" dirty="0">
                <a:solidFill>
                  <a:schemeClr val="bg1"/>
                </a:solidFill>
                <a:latin typeface="微软雅黑" panose="020B0503020204020204" pitchFamily="34" charset="-122"/>
                <a:ea typeface="微软雅黑" panose="020B0503020204020204" pitchFamily="34" charset="-122"/>
              </a:rPr>
              <a:t>商业计划书模板</a:t>
            </a:r>
          </a:p>
        </p:txBody>
      </p:sp>
      <p:sp>
        <p:nvSpPr>
          <p:cNvPr id="15" name="矩形 14"/>
          <p:cNvSpPr/>
          <p:nvPr/>
        </p:nvSpPr>
        <p:spPr>
          <a:xfrm rot="19177365">
            <a:off x="5419442" y="2990690"/>
            <a:ext cx="4149129" cy="276999"/>
          </a:xfrm>
          <a:prstGeom prst="rect">
            <a:avLst/>
          </a:prstGeom>
        </p:spPr>
        <p:txBody>
          <a:bodyPr wrap="square">
            <a:spAutoFit/>
          </a:bodyPr>
          <a:lstStyle/>
          <a:p>
            <a:pPr algn="dist"/>
            <a:r>
              <a:rPr lang="zh-CN" altLang="en-US" sz="1200" spc="600" dirty="0">
                <a:solidFill>
                  <a:schemeClr val="bg1"/>
                </a:solidFill>
                <a:latin typeface="微软雅黑" panose="020B0503020204020204" pitchFamily="34" charset="-122"/>
                <a:ea typeface="微软雅黑" panose="020B0503020204020204" pitchFamily="34" charset="-122"/>
              </a:rPr>
              <a:t>框架完整 内容实用 严谨专业</a:t>
            </a:r>
          </a:p>
        </p:txBody>
      </p:sp>
      <p:sp>
        <p:nvSpPr>
          <p:cNvPr id="16" name="矩形 15"/>
          <p:cNvSpPr/>
          <p:nvPr/>
        </p:nvSpPr>
        <p:spPr>
          <a:xfrm rot="19177365">
            <a:off x="6328284" y="3905828"/>
            <a:ext cx="4027827" cy="307777"/>
          </a:xfrm>
          <a:prstGeom prst="rect">
            <a:avLst/>
          </a:prstGeom>
        </p:spPr>
        <p:txBody>
          <a:bodyPr wrap="square">
            <a:spAutoFit/>
          </a:bodyPr>
          <a:lstStyle/>
          <a:p>
            <a:pPr algn="dist"/>
            <a:r>
              <a:rPr lang="en-US" altLang="zh-CN" sz="1400" dirty="0">
                <a:solidFill>
                  <a:schemeClr val="bg1"/>
                </a:solidFill>
                <a:latin typeface="+mj-ea"/>
                <a:ea typeface="+mj-ea"/>
              </a:rPr>
              <a:t>BUSINESS PLAN POWERPOINT TEMPLATE</a:t>
            </a:r>
            <a:endParaRPr lang="zh-CN" altLang="en-US" sz="1400" dirty="0">
              <a:solidFill>
                <a:schemeClr val="bg1"/>
              </a:solidFill>
              <a:latin typeface="+mj-ea"/>
              <a:ea typeface="+mj-ea"/>
            </a:endParaRPr>
          </a:p>
        </p:txBody>
      </p:sp>
      <p:sp>
        <p:nvSpPr>
          <p:cNvPr id="18" name="文本框 17"/>
          <p:cNvSpPr txBox="1"/>
          <p:nvPr/>
        </p:nvSpPr>
        <p:spPr>
          <a:xfrm>
            <a:off x="10209676" y="724803"/>
            <a:ext cx="1243443" cy="646331"/>
          </a:xfrm>
          <a:prstGeom prst="rect">
            <a:avLst/>
          </a:prstGeom>
        </p:spPr>
        <p:txBody>
          <a:bodyPr wrap="square">
            <a:spAutoFit/>
          </a:bodyPr>
          <a:lstStyle>
            <a:defPPr>
              <a:defRPr lang="zh-CN"/>
            </a:defPPr>
            <a:lvl1pPr>
              <a:defRPr sz="1600">
                <a:solidFill>
                  <a:srgbClr val="000000"/>
                </a:solidFill>
                <a:latin typeface="+mj-ea"/>
                <a:ea typeface="+mj-ea"/>
              </a:defRPr>
            </a:lvl1pPr>
          </a:lstStyle>
          <a:p>
            <a:r>
              <a:rPr lang="en-US" altLang="zh-CN" sz="3600" dirty="0">
                <a:solidFill>
                  <a:schemeClr val="bg1"/>
                </a:solidFill>
              </a:rPr>
              <a:t>LOGO</a:t>
            </a:r>
            <a:endParaRPr lang="zh-CN" altLang="en-US" sz="3600" dirty="0">
              <a:solidFill>
                <a:schemeClr val="bg1"/>
              </a:solidFill>
            </a:endParaRPr>
          </a:p>
        </p:txBody>
      </p:sp>
      <p:sp>
        <p:nvSpPr>
          <p:cNvPr id="20" name="等腰三角形 19"/>
          <p:cNvSpPr/>
          <p:nvPr/>
        </p:nvSpPr>
        <p:spPr>
          <a:xfrm rot="2700000">
            <a:off x="10860201" y="1401230"/>
            <a:ext cx="473662" cy="27766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811" y="583608"/>
            <a:ext cx="1173439" cy="1459188"/>
            <a:chOff x="5572082" y="1237973"/>
            <a:chExt cx="2367006" cy="2943406"/>
          </a:xfrm>
          <a:effectLst/>
        </p:grpSpPr>
        <p:cxnSp>
          <p:nvCxnSpPr>
            <p:cNvPr id="22" name="直接连接符 21"/>
            <p:cNvCxnSpPr/>
            <p:nvPr/>
          </p:nvCxnSpPr>
          <p:spPr>
            <a:xfrm>
              <a:off x="5662613" y="1726293"/>
              <a:ext cx="147637" cy="44716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5662613" y="1726293"/>
              <a:ext cx="366712" cy="41496"/>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5810250" y="1767789"/>
              <a:ext cx="223838" cy="405664"/>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5662613" y="1467486"/>
              <a:ext cx="361398" cy="258807"/>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029325" y="1476375"/>
              <a:ext cx="0" cy="291414"/>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6029325" y="1767789"/>
              <a:ext cx="233363" cy="227863"/>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6024563" y="1334976"/>
              <a:ext cx="333375" cy="136637"/>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6262688" y="1334976"/>
              <a:ext cx="85725" cy="660676"/>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6024562" y="1471613"/>
              <a:ext cx="237574" cy="521715"/>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5810249" y="1995652"/>
              <a:ext cx="452438" cy="177801"/>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5810249" y="2173453"/>
              <a:ext cx="371476" cy="173159"/>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6181725" y="2004541"/>
              <a:ext cx="80962" cy="353284"/>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6348413" y="1334976"/>
              <a:ext cx="205550" cy="395565"/>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6267451" y="1726293"/>
              <a:ext cx="295825" cy="269359"/>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6181725" y="2071688"/>
              <a:ext cx="314324" cy="286137"/>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6262687" y="1995652"/>
              <a:ext cx="233363" cy="80798"/>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6496049" y="1726293"/>
              <a:ext cx="66676" cy="345395"/>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6343649" y="1237973"/>
              <a:ext cx="345645" cy="100286"/>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6562725" y="1471613"/>
              <a:ext cx="342900" cy="258928"/>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6689294" y="1237973"/>
              <a:ext cx="219506" cy="238402"/>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6346945" y="1334976"/>
              <a:ext cx="573174" cy="141399"/>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6495498" y="1478699"/>
              <a:ext cx="410127" cy="597751"/>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689294" y="1237973"/>
              <a:ext cx="414592" cy="44727"/>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6905625" y="1282700"/>
              <a:ext cx="200025" cy="184786"/>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6894844" y="1476375"/>
              <a:ext cx="339367" cy="34108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7101650" y="1286827"/>
              <a:ext cx="128993" cy="530628"/>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6492874" y="1966381"/>
              <a:ext cx="364520" cy="112393"/>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6857395" y="1473937"/>
              <a:ext cx="48230" cy="492444"/>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6857395" y="1966381"/>
              <a:ext cx="184426" cy="126274"/>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7045023" y="1817455"/>
              <a:ext cx="185620" cy="27520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7230643" y="1817455"/>
              <a:ext cx="335204" cy="8889"/>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7103886" y="1282700"/>
              <a:ext cx="466719" cy="534755"/>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7099123" y="1282700"/>
              <a:ext cx="318373" cy="119264"/>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7427736" y="1401964"/>
              <a:ext cx="138111" cy="415491"/>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7424534" y="1401964"/>
              <a:ext cx="386677" cy="365825"/>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V="1">
              <a:off x="7569049" y="1767790"/>
              <a:ext cx="242162" cy="53167"/>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7811211" y="1767789"/>
              <a:ext cx="62921" cy="578823"/>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7565847" y="1808566"/>
              <a:ext cx="308285" cy="549259"/>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a:off x="7302412" y="1817455"/>
              <a:ext cx="270429" cy="41457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7235406" y="1826344"/>
              <a:ext cx="67006" cy="423292"/>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7041821" y="2092655"/>
              <a:ext cx="260591" cy="148259"/>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7302412" y="2249636"/>
              <a:ext cx="332586" cy="57356"/>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7565847" y="1826344"/>
              <a:ext cx="69151" cy="48415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7632523" y="2310494"/>
              <a:ext cx="240845" cy="39582"/>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a:off x="7634998" y="2346612"/>
              <a:ext cx="245364" cy="365825"/>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7634998" y="2310494"/>
              <a:ext cx="0" cy="401943"/>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6953251" y="2092655"/>
              <a:ext cx="103458" cy="421945"/>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V="1">
              <a:off x="6952486" y="2240747"/>
              <a:ext cx="343608" cy="282576"/>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7280191" y="2712437"/>
              <a:ext cx="354806" cy="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a:off x="7280191" y="2249636"/>
              <a:ext cx="15903" cy="462801"/>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7282427" y="2306992"/>
              <a:ext cx="343866" cy="405445"/>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6838916" y="2523323"/>
              <a:ext cx="111133" cy="484196"/>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6952485" y="2532045"/>
              <a:ext cx="327705" cy="180392"/>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6838915" y="2721159"/>
              <a:ext cx="441275" cy="28636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a:off x="7210425" y="2721159"/>
              <a:ext cx="69765" cy="421946"/>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a:off x="7210425" y="2712437"/>
              <a:ext cx="424572" cy="43939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H="1" flipV="1">
              <a:off x="6836478" y="3007473"/>
              <a:ext cx="373947" cy="144354"/>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a:off x="6484108" y="2532044"/>
              <a:ext cx="465941" cy="337374"/>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flipV="1">
              <a:off x="6484108" y="2871887"/>
              <a:ext cx="354806" cy="133262"/>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6481672" y="2878139"/>
              <a:ext cx="0" cy="462803"/>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6484108" y="3005149"/>
              <a:ext cx="352370" cy="338126"/>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a:off x="6737173" y="3151827"/>
              <a:ext cx="470816" cy="348429"/>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H="1">
              <a:off x="6492874" y="3151826"/>
              <a:ext cx="715114" cy="189115"/>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6479234" y="3349663"/>
              <a:ext cx="260379" cy="156981"/>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5910263" y="2875805"/>
              <a:ext cx="571409" cy="473858"/>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a:off x="6162732" y="2869418"/>
              <a:ext cx="314065" cy="561963"/>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V="1">
              <a:off x="6149092" y="3349663"/>
              <a:ext cx="330141" cy="86481"/>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flipV="1">
              <a:off x="5907827" y="3353581"/>
              <a:ext cx="254905" cy="84187"/>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6476797" y="3356050"/>
              <a:ext cx="77166" cy="227731"/>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V="1">
              <a:off x="6553963" y="3506644"/>
              <a:ext cx="175303" cy="71414"/>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flipV="1">
              <a:off x="6157857" y="3434235"/>
              <a:ext cx="396106" cy="143823"/>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V="1">
              <a:off x="6737172" y="3431381"/>
              <a:ext cx="723882" cy="8165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7318092" y="3429419"/>
              <a:ext cx="142962" cy="148639"/>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6737171" y="3513031"/>
              <a:ext cx="580921" cy="65027"/>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7461054" y="3429047"/>
              <a:ext cx="389064" cy="17861"/>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7328581" y="3436144"/>
              <a:ext cx="531884" cy="141914"/>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7860465" y="3446908"/>
              <a:ext cx="69605" cy="534542"/>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7325997" y="3584783"/>
              <a:ext cx="613091" cy="40143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7829550" y="3992214"/>
              <a:ext cx="100520" cy="189165"/>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572841" y="3755231"/>
              <a:ext cx="256709" cy="426148"/>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a:off x="7074694" y="3748088"/>
              <a:ext cx="491153" cy="390844"/>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7077075" y="4146014"/>
              <a:ext cx="752475" cy="35365"/>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a:off x="7099123" y="3755231"/>
              <a:ext cx="466724" cy="37354"/>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V="1">
              <a:off x="7099123" y="3584445"/>
              <a:ext cx="226874" cy="20814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H="1">
              <a:off x="7074694" y="3792585"/>
              <a:ext cx="29192" cy="353429"/>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flipV="1">
              <a:off x="6737171" y="3718655"/>
              <a:ext cx="337523" cy="427359"/>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a:off x="6737171" y="3513031"/>
              <a:ext cx="0" cy="205624"/>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V="1">
              <a:off x="6737171" y="3584445"/>
              <a:ext cx="588826" cy="13421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6745077" y="3514993"/>
              <a:ext cx="358809" cy="277592"/>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6560957" y="3578058"/>
              <a:ext cx="173833" cy="140597"/>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a:off x="6391617" y="4146014"/>
              <a:ext cx="683077" cy="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V="1">
              <a:off x="6553963" y="3725701"/>
              <a:ext cx="175303" cy="150974"/>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a:off x="6553963" y="3584445"/>
              <a:ext cx="0" cy="294611"/>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a:off x="6553963" y="3876675"/>
              <a:ext cx="527725" cy="269339"/>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flipH="1">
              <a:off x="6388882" y="3885443"/>
              <a:ext cx="156063" cy="260571"/>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flipH="1" flipV="1">
              <a:off x="6157857" y="3442531"/>
              <a:ext cx="393725" cy="434144"/>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H="1">
              <a:off x="5857149" y="3440622"/>
              <a:ext cx="298272" cy="340036"/>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a:off x="5857149" y="3780658"/>
              <a:ext cx="527694" cy="358274"/>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a:off x="5857149" y="3782567"/>
              <a:ext cx="689820" cy="100495"/>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flipH="1">
              <a:off x="5866700" y="3357959"/>
              <a:ext cx="35909" cy="422698"/>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flipH="1">
              <a:off x="5582649" y="3356050"/>
              <a:ext cx="314689" cy="196775"/>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a:off x="5582649" y="3548063"/>
              <a:ext cx="285731" cy="225513"/>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a:off x="5572082" y="3552825"/>
              <a:ext cx="41806" cy="565959"/>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flipH="1">
              <a:off x="5617299" y="3773576"/>
              <a:ext cx="249400" cy="345987"/>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a:off x="5613888" y="4118784"/>
              <a:ext cx="779874" cy="2723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grpSp>
      <p:grpSp>
        <p:nvGrpSpPr>
          <p:cNvPr id="312" name="组合 311"/>
          <p:cNvGrpSpPr/>
          <p:nvPr/>
        </p:nvGrpSpPr>
        <p:grpSpPr>
          <a:xfrm rot="10800000">
            <a:off x="1326120" y="573193"/>
            <a:ext cx="1239691" cy="1502893"/>
            <a:chOff x="5491252" y="1401366"/>
            <a:chExt cx="2942139" cy="3614369"/>
          </a:xfrm>
          <a:effectLst/>
        </p:grpSpPr>
        <p:cxnSp>
          <p:nvCxnSpPr>
            <p:cNvPr id="313" name="直接连接符 312"/>
            <p:cNvCxnSpPr/>
            <p:nvPr/>
          </p:nvCxnSpPr>
          <p:spPr>
            <a:xfrm flipV="1">
              <a:off x="5699016" y="1612144"/>
              <a:ext cx="220772" cy="26246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14" name="直接连接符 313"/>
            <p:cNvCxnSpPr/>
            <p:nvPr/>
          </p:nvCxnSpPr>
          <p:spPr>
            <a:xfrm>
              <a:off x="5919788" y="1612144"/>
              <a:ext cx="214312" cy="386718"/>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15" name="直接连接符 314"/>
            <p:cNvCxnSpPr/>
            <p:nvPr/>
          </p:nvCxnSpPr>
          <p:spPr>
            <a:xfrm>
              <a:off x="5698691" y="1859852"/>
              <a:ext cx="440172" cy="13901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16" name="直接连接符 315"/>
            <p:cNvCxnSpPr/>
            <p:nvPr/>
          </p:nvCxnSpPr>
          <p:spPr>
            <a:xfrm rot="10800000" flipV="1">
              <a:off x="5523689" y="1859853"/>
              <a:ext cx="182512" cy="567082"/>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17" name="直接连接符 316"/>
            <p:cNvCxnSpPr/>
            <p:nvPr/>
          </p:nvCxnSpPr>
          <p:spPr>
            <a:xfrm rot="10800000">
              <a:off x="6134066" y="1998863"/>
              <a:ext cx="95153" cy="65488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18" name="直接连接符 317"/>
            <p:cNvCxnSpPr/>
            <p:nvPr/>
          </p:nvCxnSpPr>
          <p:spPr>
            <a:xfrm rot="10800000" flipH="1">
              <a:off x="5915023" y="1401366"/>
              <a:ext cx="533152" cy="210779"/>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19" name="直接连接符 318"/>
            <p:cNvCxnSpPr/>
            <p:nvPr/>
          </p:nvCxnSpPr>
          <p:spPr>
            <a:xfrm flipH="1">
              <a:off x="6134067" y="1612144"/>
              <a:ext cx="571533" cy="386718"/>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20" name="直接连接符 319"/>
            <p:cNvCxnSpPr/>
            <p:nvPr/>
          </p:nvCxnSpPr>
          <p:spPr>
            <a:xfrm rot="10800000" flipH="1" flipV="1">
              <a:off x="5918407" y="1612143"/>
              <a:ext cx="792520" cy="471292"/>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21" name="直接连接符 320"/>
            <p:cNvCxnSpPr/>
            <p:nvPr/>
          </p:nvCxnSpPr>
          <p:spPr>
            <a:xfrm rot="10800000" flipH="1">
              <a:off x="6341131" y="2063712"/>
              <a:ext cx="356821" cy="215303"/>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22" name="直接连接符 321"/>
            <p:cNvCxnSpPr/>
            <p:nvPr/>
          </p:nvCxnSpPr>
          <p:spPr>
            <a:xfrm rot="10800000" flipH="1" flipV="1">
              <a:off x="6146049" y="2006177"/>
              <a:ext cx="551904" cy="70684"/>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23" name="直接连接符 322"/>
            <p:cNvCxnSpPr/>
            <p:nvPr/>
          </p:nvCxnSpPr>
          <p:spPr>
            <a:xfrm rot="10800000" flipH="1">
              <a:off x="5504229" y="2288878"/>
              <a:ext cx="836902" cy="138057"/>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24" name="直接连接符 323"/>
            <p:cNvCxnSpPr/>
            <p:nvPr/>
          </p:nvCxnSpPr>
          <p:spPr>
            <a:xfrm rot="10800000" flipH="1" flipV="1">
              <a:off x="6141254" y="1998859"/>
              <a:ext cx="204741" cy="285087"/>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25" name="直接连接符 324"/>
            <p:cNvCxnSpPr/>
            <p:nvPr/>
          </p:nvCxnSpPr>
          <p:spPr>
            <a:xfrm rot="10800000" flipH="1" flipV="1">
              <a:off x="6691465" y="2070287"/>
              <a:ext cx="447644" cy="70672"/>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26" name="直接连接符 325"/>
            <p:cNvCxnSpPr/>
            <p:nvPr/>
          </p:nvCxnSpPr>
          <p:spPr>
            <a:xfrm rot="10800000">
              <a:off x="7580269" y="2477885"/>
              <a:ext cx="11351" cy="447043"/>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27" name="直接连接符 326"/>
            <p:cNvCxnSpPr/>
            <p:nvPr/>
          </p:nvCxnSpPr>
          <p:spPr>
            <a:xfrm rot="10800000" flipH="1">
              <a:off x="6691465" y="1611907"/>
              <a:ext cx="10472" cy="464954"/>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28" name="直接连接符 327"/>
            <p:cNvCxnSpPr/>
            <p:nvPr/>
          </p:nvCxnSpPr>
          <p:spPr>
            <a:xfrm rot="10800000">
              <a:off x="6467638" y="1411226"/>
              <a:ext cx="235232" cy="200915"/>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29" name="直接连接符 328"/>
            <p:cNvCxnSpPr/>
            <p:nvPr/>
          </p:nvCxnSpPr>
          <p:spPr>
            <a:xfrm rot="10800000" flipH="1" flipV="1">
              <a:off x="6993136" y="1416154"/>
              <a:ext cx="637410" cy="108477"/>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30" name="直接连接符 329"/>
            <p:cNvCxnSpPr/>
            <p:nvPr/>
          </p:nvCxnSpPr>
          <p:spPr>
            <a:xfrm>
              <a:off x="6701936" y="1611906"/>
              <a:ext cx="589452" cy="292308"/>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31" name="直接连接符 330"/>
            <p:cNvCxnSpPr/>
            <p:nvPr/>
          </p:nvCxnSpPr>
          <p:spPr>
            <a:xfrm rot="10800000" flipV="1">
              <a:off x="7287006" y="1509838"/>
              <a:ext cx="353272" cy="394375"/>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32" name="直接连接符 331"/>
            <p:cNvCxnSpPr/>
            <p:nvPr/>
          </p:nvCxnSpPr>
          <p:spPr>
            <a:xfrm rot="10800000" flipV="1">
              <a:off x="7143974" y="1904212"/>
              <a:ext cx="135962" cy="231816"/>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33" name="直接连接符 332"/>
            <p:cNvCxnSpPr/>
            <p:nvPr/>
          </p:nvCxnSpPr>
          <p:spPr>
            <a:xfrm rot="10800000" flipH="1" flipV="1">
              <a:off x="7277780" y="1900870"/>
              <a:ext cx="296001" cy="583589"/>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34" name="直接连接符 333"/>
            <p:cNvCxnSpPr/>
            <p:nvPr/>
          </p:nvCxnSpPr>
          <p:spPr>
            <a:xfrm>
              <a:off x="7293482" y="1904214"/>
              <a:ext cx="424363" cy="86219"/>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35" name="直接连接符 334"/>
            <p:cNvCxnSpPr/>
            <p:nvPr/>
          </p:nvCxnSpPr>
          <p:spPr>
            <a:xfrm rot="10800000" flipH="1" flipV="1">
              <a:off x="7635411" y="1514769"/>
              <a:ext cx="76384" cy="484092"/>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36" name="直接连接符 335"/>
            <p:cNvCxnSpPr/>
            <p:nvPr/>
          </p:nvCxnSpPr>
          <p:spPr>
            <a:xfrm rot="10800000" flipV="1">
              <a:off x="7573782" y="1998859"/>
              <a:ext cx="140282" cy="479026"/>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37" name="直接连接符 336"/>
            <p:cNvCxnSpPr/>
            <p:nvPr/>
          </p:nvCxnSpPr>
          <p:spPr>
            <a:xfrm rot="10800000" flipV="1">
              <a:off x="6715790" y="1519701"/>
              <a:ext cx="919621" cy="8875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38" name="直接连接符 337"/>
            <p:cNvCxnSpPr/>
            <p:nvPr/>
          </p:nvCxnSpPr>
          <p:spPr>
            <a:xfrm rot="10800000" flipH="1">
              <a:off x="7888428" y="2259291"/>
              <a:ext cx="433051" cy="379659"/>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39" name="直接连接符 338"/>
            <p:cNvCxnSpPr/>
            <p:nvPr/>
          </p:nvCxnSpPr>
          <p:spPr>
            <a:xfrm rot="10800000">
              <a:off x="6457908" y="1406296"/>
              <a:ext cx="540095" cy="14792"/>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40" name="直接连接符 339"/>
            <p:cNvCxnSpPr/>
            <p:nvPr/>
          </p:nvCxnSpPr>
          <p:spPr>
            <a:xfrm rot="10800000" flipH="1" flipV="1">
              <a:off x="7630546" y="1519701"/>
              <a:ext cx="439542" cy="421308"/>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41" name="直接连接符 340"/>
            <p:cNvCxnSpPr/>
            <p:nvPr/>
          </p:nvCxnSpPr>
          <p:spPr>
            <a:xfrm flipV="1">
              <a:off x="7711796" y="1945246"/>
              <a:ext cx="369887" cy="5359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42" name="直接连接符 341"/>
            <p:cNvCxnSpPr/>
            <p:nvPr/>
          </p:nvCxnSpPr>
          <p:spPr>
            <a:xfrm rot="10800000" flipV="1">
              <a:off x="5491254" y="2426933"/>
              <a:ext cx="27569" cy="622717"/>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43" name="直接连接符 342"/>
            <p:cNvCxnSpPr/>
            <p:nvPr/>
          </p:nvCxnSpPr>
          <p:spPr>
            <a:xfrm>
              <a:off x="8081683" y="1941009"/>
              <a:ext cx="227125" cy="324441"/>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44" name="直接连接符 343"/>
            <p:cNvCxnSpPr/>
            <p:nvPr/>
          </p:nvCxnSpPr>
          <p:spPr>
            <a:xfrm rot="10800000" flipH="1">
              <a:off x="5517204" y="3186250"/>
              <a:ext cx="673089" cy="297481"/>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45" name="直接连接符 344"/>
            <p:cNvCxnSpPr/>
            <p:nvPr/>
          </p:nvCxnSpPr>
          <p:spPr>
            <a:xfrm rot="10800000" flipH="1" flipV="1">
              <a:off x="8336077" y="2279016"/>
              <a:ext cx="94072" cy="770635"/>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46" name="直接连接符 345"/>
            <p:cNvCxnSpPr/>
            <p:nvPr/>
          </p:nvCxnSpPr>
          <p:spPr>
            <a:xfrm rot="10800000" flipV="1">
              <a:off x="7580269" y="2252251"/>
              <a:ext cx="731267" cy="225634"/>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47" name="直接连接符 346"/>
            <p:cNvCxnSpPr/>
            <p:nvPr/>
          </p:nvCxnSpPr>
          <p:spPr>
            <a:xfrm rot="10800000">
              <a:off x="5491254" y="3049650"/>
              <a:ext cx="402233" cy="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48" name="直接连接符 347"/>
            <p:cNvCxnSpPr/>
            <p:nvPr/>
          </p:nvCxnSpPr>
          <p:spPr>
            <a:xfrm rot="10800000" flipH="1">
              <a:off x="7883563" y="1941008"/>
              <a:ext cx="193333" cy="707804"/>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49" name="直接连接符 348"/>
            <p:cNvCxnSpPr/>
            <p:nvPr/>
          </p:nvCxnSpPr>
          <p:spPr>
            <a:xfrm rot="10800000">
              <a:off x="5513959" y="2426935"/>
              <a:ext cx="666603" cy="744522"/>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50" name="直接连接符 349"/>
            <p:cNvCxnSpPr/>
            <p:nvPr/>
          </p:nvCxnSpPr>
          <p:spPr>
            <a:xfrm rot="10800000" flipV="1">
              <a:off x="5491254" y="2653743"/>
              <a:ext cx="728234" cy="395907"/>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51" name="直接连接符 350"/>
            <p:cNvCxnSpPr/>
            <p:nvPr/>
          </p:nvCxnSpPr>
          <p:spPr>
            <a:xfrm rot="10800000" flipV="1">
              <a:off x="6224353" y="2274086"/>
              <a:ext cx="131375" cy="369795"/>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52" name="直接连接符 351"/>
            <p:cNvCxnSpPr/>
            <p:nvPr/>
          </p:nvCxnSpPr>
          <p:spPr>
            <a:xfrm rot="10800000" flipH="1" flipV="1">
              <a:off x="6175695" y="3176390"/>
              <a:ext cx="87586" cy="359935"/>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53" name="直接连接符 352"/>
            <p:cNvCxnSpPr/>
            <p:nvPr/>
          </p:nvCxnSpPr>
          <p:spPr>
            <a:xfrm rot="10800000">
              <a:off x="5549643" y="3871607"/>
              <a:ext cx="175166" cy="486488"/>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54" name="直接连接符 353"/>
            <p:cNvCxnSpPr/>
            <p:nvPr/>
          </p:nvCxnSpPr>
          <p:spPr>
            <a:xfrm rot="10800000" flipH="1" flipV="1">
              <a:off x="5491252" y="3049648"/>
              <a:ext cx="32440" cy="427509"/>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55" name="直接连接符 354"/>
            <p:cNvCxnSpPr/>
            <p:nvPr/>
          </p:nvCxnSpPr>
          <p:spPr>
            <a:xfrm rot="10800000" flipV="1">
              <a:off x="5562618" y="3181320"/>
              <a:ext cx="632538" cy="696861"/>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56" name="直接连接符 355"/>
            <p:cNvCxnSpPr/>
            <p:nvPr/>
          </p:nvCxnSpPr>
          <p:spPr>
            <a:xfrm rot="10800000">
              <a:off x="6263279" y="3516602"/>
              <a:ext cx="136242" cy="443755"/>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57" name="直接连接符 356"/>
            <p:cNvCxnSpPr/>
            <p:nvPr/>
          </p:nvCxnSpPr>
          <p:spPr>
            <a:xfrm rot="10800000">
              <a:off x="5523692" y="3483731"/>
              <a:ext cx="25951" cy="387876"/>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58" name="直接连接符 357"/>
            <p:cNvCxnSpPr/>
            <p:nvPr/>
          </p:nvCxnSpPr>
          <p:spPr>
            <a:xfrm rot="10800000" flipH="1" flipV="1">
              <a:off x="7586755" y="2919993"/>
              <a:ext cx="97316" cy="389522"/>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59" name="直接连接符 358"/>
            <p:cNvCxnSpPr/>
            <p:nvPr/>
          </p:nvCxnSpPr>
          <p:spPr>
            <a:xfrm rot="10800000" flipH="1" flipV="1">
              <a:off x="7893298" y="2653743"/>
              <a:ext cx="525498" cy="395905"/>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60" name="直接连接符 359"/>
            <p:cNvCxnSpPr/>
            <p:nvPr/>
          </p:nvCxnSpPr>
          <p:spPr>
            <a:xfrm rot="10800000" flipH="1">
              <a:off x="7684071" y="3049650"/>
              <a:ext cx="734718" cy="259865"/>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61" name="直接连接符 360"/>
            <p:cNvCxnSpPr/>
            <p:nvPr/>
          </p:nvCxnSpPr>
          <p:spPr>
            <a:xfrm rot="10800000" flipV="1">
              <a:off x="7645146" y="3309513"/>
              <a:ext cx="48656" cy="364869"/>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62" name="直接连接符 361"/>
            <p:cNvCxnSpPr/>
            <p:nvPr/>
          </p:nvCxnSpPr>
          <p:spPr>
            <a:xfrm rot="10800000">
              <a:off x="7139109" y="2140958"/>
              <a:ext cx="428185" cy="330352"/>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63" name="直接连接符 362"/>
            <p:cNvCxnSpPr/>
            <p:nvPr/>
          </p:nvCxnSpPr>
          <p:spPr>
            <a:xfrm rot="10800000" flipV="1">
              <a:off x="7684071" y="2653743"/>
              <a:ext cx="209224" cy="645912"/>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64" name="直接连接符 363"/>
            <p:cNvCxnSpPr/>
            <p:nvPr/>
          </p:nvCxnSpPr>
          <p:spPr>
            <a:xfrm flipV="1">
              <a:off x="7677719" y="3590878"/>
              <a:ext cx="438815" cy="377779"/>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65" name="直接连接符 364"/>
            <p:cNvCxnSpPr/>
            <p:nvPr/>
          </p:nvCxnSpPr>
          <p:spPr>
            <a:xfrm rot="10800000" flipH="1">
              <a:off x="7654874" y="3587634"/>
              <a:ext cx="474721" cy="10154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66" name="直接连接符 365"/>
            <p:cNvCxnSpPr/>
            <p:nvPr/>
          </p:nvCxnSpPr>
          <p:spPr>
            <a:xfrm rot="10800000" flipV="1">
              <a:off x="7416454" y="3684242"/>
              <a:ext cx="228691" cy="433893"/>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67" name="直接连接符 366"/>
            <p:cNvCxnSpPr/>
            <p:nvPr/>
          </p:nvCxnSpPr>
          <p:spPr>
            <a:xfrm rot="10800000" flipH="1" flipV="1">
              <a:off x="7573782" y="2484459"/>
              <a:ext cx="304912" cy="15449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68" name="直接连接符 367"/>
            <p:cNvCxnSpPr/>
            <p:nvPr/>
          </p:nvCxnSpPr>
          <p:spPr>
            <a:xfrm rot="10800000" flipH="1">
              <a:off x="7431052" y="3968658"/>
              <a:ext cx="242868" cy="144549"/>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69" name="直接连接符 368"/>
            <p:cNvCxnSpPr/>
            <p:nvPr/>
          </p:nvCxnSpPr>
          <p:spPr>
            <a:xfrm rot="10800000" flipV="1">
              <a:off x="8133395" y="3049650"/>
              <a:ext cx="299994" cy="536717"/>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70" name="直接连接符 369"/>
            <p:cNvCxnSpPr/>
            <p:nvPr/>
          </p:nvCxnSpPr>
          <p:spPr>
            <a:xfrm rot="10800000" flipH="1">
              <a:off x="7635411" y="3049650"/>
              <a:ext cx="778517" cy="629662"/>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71" name="直接连接符 370"/>
            <p:cNvCxnSpPr/>
            <p:nvPr/>
          </p:nvCxnSpPr>
          <p:spPr>
            <a:xfrm>
              <a:off x="8127023" y="3587635"/>
              <a:ext cx="252566" cy="398432"/>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72" name="直接连接符 371"/>
            <p:cNvCxnSpPr/>
            <p:nvPr/>
          </p:nvCxnSpPr>
          <p:spPr>
            <a:xfrm rot="10800000" flipH="1">
              <a:off x="8129596" y="3546185"/>
              <a:ext cx="303795" cy="39439"/>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73" name="直接连接符 372"/>
            <p:cNvCxnSpPr/>
            <p:nvPr/>
          </p:nvCxnSpPr>
          <p:spPr>
            <a:xfrm rot="10800000" flipH="1" flipV="1">
              <a:off x="8418795" y="3049650"/>
              <a:ext cx="14596" cy="506397"/>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74" name="直接连接符 373"/>
            <p:cNvCxnSpPr/>
            <p:nvPr/>
          </p:nvCxnSpPr>
          <p:spPr>
            <a:xfrm rot="10800000" flipV="1">
              <a:off x="8372781" y="3536325"/>
              <a:ext cx="60610" cy="446722"/>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75" name="直接连接符 374"/>
            <p:cNvCxnSpPr/>
            <p:nvPr/>
          </p:nvCxnSpPr>
          <p:spPr>
            <a:xfrm flipH="1">
              <a:off x="8030996" y="3585625"/>
              <a:ext cx="96027" cy="492269"/>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76" name="直接连接符 375"/>
            <p:cNvCxnSpPr/>
            <p:nvPr/>
          </p:nvCxnSpPr>
          <p:spPr>
            <a:xfrm>
              <a:off x="7684392" y="3964330"/>
              <a:ext cx="341673" cy="113564"/>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77" name="直接连接符 376"/>
            <p:cNvCxnSpPr/>
            <p:nvPr/>
          </p:nvCxnSpPr>
          <p:spPr>
            <a:xfrm flipV="1">
              <a:off x="8046017" y="3983047"/>
              <a:ext cx="324191" cy="96857"/>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78" name="直接连接符 377"/>
            <p:cNvCxnSpPr/>
            <p:nvPr/>
          </p:nvCxnSpPr>
          <p:spPr>
            <a:xfrm>
              <a:off x="8036536" y="4084084"/>
              <a:ext cx="162782" cy="325493"/>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79" name="直接连接符 378"/>
            <p:cNvCxnSpPr/>
            <p:nvPr/>
          </p:nvCxnSpPr>
          <p:spPr>
            <a:xfrm rot="10800000" flipV="1">
              <a:off x="7092651" y="4118137"/>
              <a:ext cx="323803" cy="95523"/>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80" name="直接连接符 379"/>
            <p:cNvCxnSpPr/>
            <p:nvPr/>
          </p:nvCxnSpPr>
          <p:spPr>
            <a:xfrm rot="10800000" flipH="1" flipV="1">
              <a:off x="7664608" y="3669452"/>
              <a:ext cx="10703" cy="300312"/>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81" name="直接连接符 380"/>
            <p:cNvCxnSpPr/>
            <p:nvPr/>
          </p:nvCxnSpPr>
          <p:spPr>
            <a:xfrm rot="10800000" flipV="1">
              <a:off x="7304544" y="3977069"/>
              <a:ext cx="373170" cy="515795"/>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82" name="直接连接符 381"/>
            <p:cNvCxnSpPr/>
            <p:nvPr/>
          </p:nvCxnSpPr>
          <p:spPr>
            <a:xfrm>
              <a:off x="7673921" y="3971900"/>
              <a:ext cx="13062" cy="545361"/>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83" name="直接连接符 382"/>
            <p:cNvCxnSpPr/>
            <p:nvPr/>
          </p:nvCxnSpPr>
          <p:spPr>
            <a:xfrm flipH="1">
              <a:off x="8193368" y="3986067"/>
              <a:ext cx="181601" cy="42351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84" name="直接连接符 383"/>
            <p:cNvCxnSpPr/>
            <p:nvPr/>
          </p:nvCxnSpPr>
          <p:spPr>
            <a:xfrm flipH="1" flipV="1">
              <a:off x="6667481" y="4164263"/>
              <a:ext cx="429695" cy="4940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85" name="直接连接符 384"/>
            <p:cNvCxnSpPr/>
            <p:nvPr/>
          </p:nvCxnSpPr>
          <p:spPr>
            <a:xfrm rot="10800000" flipH="1" flipV="1">
              <a:off x="5517205" y="3483729"/>
              <a:ext cx="546583" cy="49635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86" name="直接连接符 385"/>
            <p:cNvCxnSpPr/>
            <p:nvPr/>
          </p:nvCxnSpPr>
          <p:spPr>
            <a:xfrm rot="10800000" flipH="1" flipV="1">
              <a:off x="6399522" y="3957071"/>
              <a:ext cx="283083" cy="214003"/>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87" name="直接连接符 386"/>
            <p:cNvCxnSpPr/>
            <p:nvPr/>
          </p:nvCxnSpPr>
          <p:spPr>
            <a:xfrm rot="10800000" flipH="1">
              <a:off x="6059466" y="3536325"/>
              <a:ext cx="203816" cy="455858"/>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88" name="直接连接符 387"/>
            <p:cNvCxnSpPr/>
            <p:nvPr/>
          </p:nvCxnSpPr>
          <p:spPr>
            <a:xfrm rot="10800000" flipH="1" flipV="1">
              <a:off x="6404387" y="3955427"/>
              <a:ext cx="196249" cy="527575"/>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89" name="直接连接符 388"/>
            <p:cNvCxnSpPr/>
            <p:nvPr/>
          </p:nvCxnSpPr>
          <p:spPr>
            <a:xfrm rot="10800000" flipH="1" flipV="1">
              <a:off x="6081628" y="4003090"/>
              <a:ext cx="217835" cy="599866"/>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90" name="直接连接符 389"/>
            <p:cNvCxnSpPr/>
            <p:nvPr/>
          </p:nvCxnSpPr>
          <p:spPr>
            <a:xfrm rot="10800000" flipV="1">
              <a:off x="6603738" y="4167444"/>
              <a:ext cx="68264" cy="321331"/>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91" name="直接连接符 390"/>
            <p:cNvCxnSpPr/>
            <p:nvPr/>
          </p:nvCxnSpPr>
          <p:spPr>
            <a:xfrm>
              <a:off x="6064540" y="4007179"/>
              <a:ext cx="544743" cy="481477"/>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92" name="直接连接符 391"/>
            <p:cNvCxnSpPr/>
            <p:nvPr/>
          </p:nvCxnSpPr>
          <p:spPr>
            <a:xfrm rot="10800000">
              <a:off x="5556130" y="3871607"/>
              <a:ext cx="506631" cy="123768"/>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93" name="直接连接符 392"/>
            <p:cNvCxnSpPr/>
            <p:nvPr/>
          </p:nvCxnSpPr>
          <p:spPr>
            <a:xfrm rot="10800000" flipH="1">
              <a:off x="6075138" y="3950497"/>
              <a:ext cx="338981" cy="52593"/>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94" name="直接连接符 393"/>
            <p:cNvCxnSpPr/>
            <p:nvPr/>
          </p:nvCxnSpPr>
          <p:spPr>
            <a:xfrm rot="10800000" flipV="1">
              <a:off x="5744271" y="4003090"/>
              <a:ext cx="324381" cy="361579"/>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95" name="直接连接符 394"/>
            <p:cNvCxnSpPr/>
            <p:nvPr/>
          </p:nvCxnSpPr>
          <p:spPr>
            <a:xfrm rot="10800000" flipH="1" flipV="1">
              <a:off x="5737784" y="4358091"/>
              <a:ext cx="376282" cy="440473"/>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96" name="直接连接符 395"/>
            <p:cNvCxnSpPr/>
            <p:nvPr/>
          </p:nvCxnSpPr>
          <p:spPr>
            <a:xfrm rot="10800000" flipH="1">
              <a:off x="6114066" y="4615659"/>
              <a:ext cx="192575" cy="182905"/>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97" name="直接连接符 396"/>
            <p:cNvCxnSpPr/>
            <p:nvPr/>
          </p:nvCxnSpPr>
          <p:spPr>
            <a:xfrm rot="10800000" flipH="1" flipV="1">
              <a:off x="5731296" y="4377818"/>
              <a:ext cx="568165" cy="23039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98" name="直接连接符 397"/>
            <p:cNvCxnSpPr/>
            <p:nvPr/>
          </p:nvCxnSpPr>
          <p:spPr>
            <a:xfrm rot="10800000" flipH="1" flipV="1">
              <a:off x="6114066" y="4805138"/>
              <a:ext cx="536366" cy="210597"/>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99" name="直接连接符 398"/>
            <p:cNvCxnSpPr/>
            <p:nvPr/>
          </p:nvCxnSpPr>
          <p:spPr>
            <a:xfrm>
              <a:off x="6307920" y="4615660"/>
              <a:ext cx="342513" cy="392924"/>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00" name="直接连接符 399"/>
            <p:cNvCxnSpPr/>
            <p:nvPr/>
          </p:nvCxnSpPr>
          <p:spPr>
            <a:xfrm flipV="1">
              <a:off x="6299463" y="4488096"/>
              <a:ext cx="303413" cy="125303"/>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01" name="直接连接符 400"/>
            <p:cNvCxnSpPr/>
            <p:nvPr/>
          </p:nvCxnSpPr>
          <p:spPr>
            <a:xfrm>
              <a:off x="6609283" y="4495547"/>
              <a:ext cx="429792" cy="514714"/>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02" name="直接连接符 401"/>
            <p:cNvCxnSpPr/>
            <p:nvPr/>
          </p:nvCxnSpPr>
          <p:spPr>
            <a:xfrm>
              <a:off x="6298412" y="4602956"/>
              <a:ext cx="745730" cy="410735"/>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03" name="直接连接符 402"/>
            <p:cNvCxnSpPr/>
            <p:nvPr/>
          </p:nvCxnSpPr>
          <p:spPr>
            <a:xfrm>
              <a:off x="6650433" y="5013691"/>
              <a:ext cx="397099" cy="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04" name="直接连接符 403"/>
            <p:cNvCxnSpPr/>
            <p:nvPr/>
          </p:nvCxnSpPr>
          <p:spPr>
            <a:xfrm flipV="1">
              <a:off x="7039075" y="4953000"/>
              <a:ext cx="548400" cy="60691"/>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05" name="直接连接符 404"/>
            <p:cNvCxnSpPr/>
            <p:nvPr/>
          </p:nvCxnSpPr>
          <p:spPr>
            <a:xfrm>
              <a:off x="6609283" y="4495546"/>
              <a:ext cx="976502" cy="455073"/>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06" name="直接连接符 405"/>
            <p:cNvCxnSpPr/>
            <p:nvPr/>
          </p:nvCxnSpPr>
          <p:spPr>
            <a:xfrm rot="10800000" flipH="1" flipV="1">
              <a:off x="7416454" y="4108277"/>
              <a:ext cx="248154" cy="40431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07" name="直接连接符 406"/>
            <p:cNvCxnSpPr/>
            <p:nvPr/>
          </p:nvCxnSpPr>
          <p:spPr>
            <a:xfrm>
              <a:off x="6670236" y="4169517"/>
              <a:ext cx="631826" cy="316276"/>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08" name="直接连接符 407"/>
            <p:cNvCxnSpPr/>
            <p:nvPr/>
          </p:nvCxnSpPr>
          <p:spPr>
            <a:xfrm rot="10800000" flipH="1">
              <a:off x="7302064" y="4093485"/>
              <a:ext cx="119258" cy="392309"/>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09" name="直接连接符 408"/>
            <p:cNvCxnSpPr/>
            <p:nvPr/>
          </p:nvCxnSpPr>
          <p:spPr>
            <a:xfrm>
              <a:off x="7092501" y="4218917"/>
              <a:ext cx="209006" cy="266876"/>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10" name="直接连接符 409"/>
            <p:cNvCxnSpPr/>
            <p:nvPr/>
          </p:nvCxnSpPr>
          <p:spPr>
            <a:xfrm rot="10800000" flipH="1" flipV="1">
              <a:off x="5903217" y="3049650"/>
              <a:ext cx="382063" cy="489461"/>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11" name="直接连接符 410"/>
            <p:cNvCxnSpPr/>
            <p:nvPr/>
          </p:nvCxnSpPr>
          <p:spPr>
            <a:xfrm rot="10800000" flipV="1">
              <a:off x="7686981" y="4073762"/>
              <a:ext cx="362020" cy="440403"/>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12" name="直接连接符 411"/>
            <p:cNvCxnSpPr/>
            <p:nvPr/>
          </p:nvCxnSpPr>
          <p:spPr>
            <a:xfrm>
              <a:off x="7684392" y="3975104"/>
              <a:ext cx="520466" cy="434473"/>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13" name="直接连接符 412"/>
            <p:cNvCxnSpPr/>
            <p:nvPr/>
          </p:nvCxnSpPr>
          <p:spPr>
            <a:xfrm flipH="1">
              <a:off x="8010507" y="4409577"/>
              <a:ext cx="182861" cy="313505"/>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14" name="直接连接符 413"/>
            <p:cNvCxnSpPr/>
            <p:nvPr/>
          </p:nvCxnSpPr>
          <p:spPr>
            <a:xfrm flipV="1">
              <a:off x="7584003" y="4723082"/>
              <a:ext cx="431837" cy="227537"/>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15" name="直接连接符 414"/>
            <p:cNvCxnSpPr/>
            <p:nvPr/>
          </p:nvCxnSpPr>
          <p:spPr>
            <a:xfrm>
              <a:off x="7684392" y="4523708"/>
              <a:ext cx="323601" cy="20356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16" name="直接连接符 415"/>
            <p:cNvCxnSpPr/>
            <p:nvPr/>
          </p:nvCxnSpPr>
          <p:spPr>
            <a:xfrm flipV="1">
              <a:off x="7686945" y="4403130"/>
              <a:ext cx="496245" cy="120578"/>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17" name="直接连接符 416"/>
            <p:cNvCxnSpPr/>
            <p:nvPr/>
          </p:nvCxnSpPr>
          <p:spPr>
            <a:xfrm flipH="1">
              <a:off x="7047532" y="4488096"/>
              <a:ext cx="245950" cy="518442"/>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18" name="直接连接符 417"/>
            <p:cNvCxnSpPr/>
            <p:nvPr/>
          </p:nvCxnSpPr>
          <p:spPr>
            <a:xfrm flipH="1">
              <a:off x="7587475" y="4523708"/>
              <a:ext cx="101160" cy="426911"/>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19" name="直接连接符 418"/>
            <p:cNvCxnSpPr/>
            <p:nvPr/>
          </p:nvCxnSpPr>
          <p:spPr>
            <a:xfrm>
              <a:off x="7311914" y="4485793"/>
              <a:ext cx="272595" cy="456399"/>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20" name="直接连接符 419"/>
            <p:cNvCxnSpPr/>
            <p:nvPr/>
          </p:nvCxnSpPr>
          <p:spPr>
            <a:xfrm>
              <a:off x="6618155" y="4489609"/>
              <a:ext cx="673729" cy="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21" name="直接连接符 420"/>
            <p:cNvCxnSpPr/>
            <p:nvPr/>
          </p:nvCxnSpPr>
          <p:spPr>
            <a:xfrm>
              <a:off x="7301507" y="4485793"/>
              <a:ext cx="382885" cy="37915"/>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22" name="直接连接符 421"/>
            <p:cNvCxnSpPr/>
            <p:nvPr/>
          </p:nvCxnSpPr>
          <p:spPr>
            <a:xfrm rot="10800000">
              <a:off x="7577022" y="2924928"/>
              <a:ext cx="832039" cy="124723"/>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23" name="直接连接符 422"/>
            <p:cNvCxnSpPr/>
            <p:nvPr/>
          </p:nvCxnSpPr>
          <p:spPr>
            <a:xfrm rot="10800000" flipH="1">
              <a:off x="5509094" y="2007831"/>
              <a:ext cx="627675" cy="419104"/>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24" name="直接连接符 423"/>
            <p:cNvCxnSpPr/>
            <p:nvPr/>
          </p:nvCxnSpPr>
          <p:spPr>
            <a:xfrm rot="10800000" flipH="1" flipV="1">
              <a:off x="5509094" y="2422003"/>
              <a:ext cx="724990" cy="236668"/>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25" name="直接连接符 424"/>
            <p:cNvCxnSpPr/>
            <p:nvPr/>
          </p:nvCxnSpPr>
          <p:spPr>
            <a:xfrm rot="10800000">
              <a:off x="6993136" y="1406296"/>
              <a:ext cx="291943" cy="48320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26" name="直接连接符 425"/>
            <p:cNvCxnSpPr/>
            <p:nvPr/>
          </p:nvCxnSpPr>
          <p:spPr>
            <a:xfrm rot="10800000" flipH="1">
              <a:off x="6704440" y="1904288"/>
              <a:ext cx="575774" cy="172572"/>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27" name="直接连接符 426"/>
            <p:cNvCxnSpPr/>
            <p:nvPr/>
          </p:nvCxnSpPr>
          <p:spPr>
            <a:xfrm rot="10800000" flipV="1">
              <a:off x="6131902" y="1411226"/>
              <a:ext cx="330871" cy="591675"/>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28" name="直接连接符 427"/>
            <p:cNvCxnSpPr/>
            <p:nvPr/>
          </p:nvCxnSpPr>
          <p:spPr>
            <a:xfrm rot="10800000" flipV="1">
              <a:off x="6183962" y="2643883"/>
              <a:ext cx="50121" cy="526521"/>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29" name="直接连接符 428"/>
            <p:cNvCxnSpPr/>
            <p:nvPr/>
          </p:nvCxnSpPr>
          <p:spPr>
            <a:xfrm rot="10800000">
              <a:off x="5703720" y="1864843"/>
              <a:ext cx="540095" cy="79876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30" name="直接连接符 429"/>
            <p:cNvCxnSpPr/>
            <p:nvPr/>
          </p:nvCxnSpPr>
          <p:spPr>
            <a:xfrm rot="10800000" flipV="1">
              <a:off x="5562618" y="3529749"/>
              <a:ext cx="716877" cy="341859"/>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31" name="直接连接符 430"/>
            <p:cNvCxnSpPr/>
            <p:nvPr/>
          </p:nvCxnSpPr>
          <p:spPr>
            <a:xfrm rot="10800000" flipH="1" flipV="1">
              <a:off x="7684071" y="3309515"/>
              <a:ext cx="452507" cy="25639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32" name="直接连接符 431"/>
            <p:cNvCxnSpPr/>
            <p:nvPr/>
          </p:nvCxnSpPr>
          <p:spPr>
            <a:xfrm rot="10800000">
              <a:off x="5898352" y="3049650"/>
              <a:ext cx="301676" cy="138057"/>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33" name="直接连接符 432"/>
            <p:cNvCxnSpPr/>
            <p:nvPr/>
          </p:nvCxnSpPr>
          <p:spPr>
            <a:xfrm rot="10800000" flipV="1">
              <a:off x="5898352" y="2658673"/>
              <a:ext cx="335734" cy="390977"/>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34" name="直接连接符 433"/>
            <p:cNvCxnSpPr/>
            <p:nvPr/>
          </p:nvCxnSpPr>
          <p:spPr>
            <a:xfrm rot="10800000" flipH="1">
              <a:off x="5518825" y="3049650"/>
              <a:ext cx="374660" cy="437367"/>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35" name="直接连接符 434"/>
            <p:cNvCxnSpPr/>
            <p:nvPr/>
          </p:nvCxnSpPr>
          <p:spPr>
            <a:xfrm rot="10800000">
              <a:off x="5513960" y="2436796"/>
              <a:ext cx="379525" cy="612855"/>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grpSp>
      <p:grpSp>
        <p:nvGrpSpPr>
          <p:cNvPr id="568" name="组合 567"/>
          <p:cNvGrpSpPr/>
          <p:nvPr/>
        </p:nvGrpSpPr>
        <p:grpSpPr>
          <a:xfrm>
            <a:off x="2620932" y="582631"/>
            <a:ext cx="1173439" cy="1459188"/>
            <a:chOff x="5572082" y="1237973"/>
            <a:chExt cx="2367006" cy="2943406"/>
          </a:xfrm>
          <a:effectLst/>
        </p:grpSpPr>
        <p:cxnSp>
          <p:nvCxnSpPr>
            <p:cNvPr id="569" name="直接连接符 568"/>
            <p:cNvCxnSpPr/>
            <p:nvPr/>
          </p:nvCxnSpPr>
          <p:spPr>
            <a:xfrm>
              <a:off x="5662613" y="1726293"/>
              <a:ext cx="147637" cy="44716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70" name="直接连接符 569"/>
            <p:cNvCxnSpPr/>
            <p:nvPr/>
          </p:nvCxnSpPr>
          <p:spPr>
            <a:xfrm>
              <a:off x="5662613" y="1726293"/>
              <a:ext cx="366712" cy="41496"/>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71" name="直接连接符 570"/>
            <p:cNvCxnSpPr/>
            <p:nvPr/>
          </p:nvCxnSpPr>
          <p:spPr>
            <a:xfrm flipV="1">
              <a:off x="5810250" y="1767789"/>
              <a:ext cx="223838" cy="405664"/>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72" name="直接连接符 571"/>
            <p:cNvCxnSpPr/>
            <p:nvPr/>
          </p:nvCxnSpPr>
          <p:spPr>
            <a:xfrm flipV="1">
              <a:off x="5662613" y="1467486"/>
              <a:ext cx="361398" cy="258807"/>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73" name="直接连接符 572"/>
            <p:cNvCxnSpPr/>
            <p:nvPr/>
          </p:nvCxnSpPr>
          <p:spPr>
            <a:xfrm>
              <a:off x="6029325" y="1476375"/>
              <a:ext cx="0" cy="291414"/>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74" name="直接连接符 573"/>
            <p:cNvCxnSpPr/>
            <p:nvPr/>
          </p:nvCxnSpPr>
          <p:spPr>
            <a:xfrm>
              <a:off x="6029325" y="1767789"/>
              <a:ext cx="233363" cy="227863"/>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75" name="直接连接符 574"/>
            <p:cNvCxnSpPr/>
            <p:nvPr/>
          </p:nvCxnSpPr>
          <p:spPr>
            <a:xfrm flipV="1">
              <a:off x="6024563" y="1334976"/>
              <a:ext cx="333375" cy="136637"/>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76" name="直接连接符 575"/>
            <p:cNvCxnSpPr/>
            <p:nvPr/>
          </p:nvCxnSpPr>
          <p:spPr>
            <a:xfrm flipH="1">
              <a:off x="6262688" y="1334976"/>
              <a:ext cx="85725" cy="660676"/>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77" name="直接连接符 576"/>
            <p:cNvCxnSpPr/>
            <p:nvPr/>
          </p:nvCxnSpPr>
          <p:spPr>
            <a:xfrm>
              <a:off x="6024562" y="1471613"/>
              <a:ext cx="237574" cy="521715"/>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78" name="直接连接符 577"/>
            <p:cNvCxnSpPr/>
            <p:nvPr/>
          </p:nvCxnSpPr>
          <p:spPr>
            <a:xfrm flipV="1">
              <a:off x="5810249" y="1995652"/>
              <a:ext cx="452438" cy="177801"/>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79" name="直接连接符 578"/>
            <p:cNvCxnSpPr/>
            <p:nvPr/>
          </p:nvCxnSpPr>
          <p:spPr>
            <a:xfrm>
              <a:off x="5810249" y="2173453"/>
              <a:ext cx="371476" cy="173159"/>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80" name="直接连接符 579"/>
            <p:cNvCxnSpPr/>
            <p:nvPr/>
          </p:nvCxnSpPr>
          <p:spPr>
            <a:xfrm flipH="1">
              <a:off x="6181725" y="2004541"/>
              <a:ext cx="80962" cy="353284"/>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81" name="直接连接符 580"/>
            <p:cNvCxnSpPr/>
            <p:nvPr/>
          </p:nvCxnSpPr>
          <p:spPr>
            <a:xfrm>
              <a:off x="6348413" y="1334976"/>
              <a:ext cx="205550" cy="395565"/>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82" name="直接连接符 581"/>
            <p:cNvCxnSpPr/>
            <p:nvPr/>
          </p:nvCxnSpPr>
          <p:spPr>
            <a:xfrm flipV="1">
              <a:off x="6267451" y="1726293"/>
              <a:ext cx="295825" cy="269359"/>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83" name="直接连接符 582"/>
            <p:cNvCxnSpPr/>
            <p:nvPr/>
          </p:nvCxnSpPr>
          <p:spPr>
            <a:xfrm flipV="1">
              <a:off x="6181725" y="2071688"/>
              <a:ext cx="314324" cy="286137"/>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84" name="直接连接符 583"/>
            <p:cNvCxnSpPr/>
            <p:nvPr/>
          </p:nvCxnSpPr>
          <p:spPr>
            <a:xfrm>
              <a:off x="6262687" y="1995652"/>
              <a:ext cx="233363" cy="80798"/>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85" name="直接连接符 584"/>
            <p:cNvCxnSpPr/>
            <p:nvPr/>
          </p:nvCxnSpPr>
          <p:spPr>
            <a:xfrm flipH="1">
              <a:off x="6496049" y="1726293"/>
              <a:ext cx="66676" cy="345395"/>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86" name="直接连接符 585"/>
            <p:cNvCxnSpPr/>
            <p:nvPr/>
          </p:nvCxnSpPr>
          <p:spPr>
            <a:xfrm flipV="1">
              <a:off x="6343649" y="1237973"/>
              <a:ext cx="345645" cy="100286"/>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87" name="直接连接符 586"/>
            <p:cNvCxnSpPr/>
            <p:nvPr/>
          </p:nvCxnSpPr>
          <p:spPr>
            <a:xfrm flipV="1">
              <a:off x="6562725" y="1471613"/>
              <a:ext cx="342900" cy="258928"/>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88" name="直接连接符 587"/>
            <p:cNvCxnSpPr/>
            <p:nvPr/>
          </p:nvCxnSpPr>
          <p:spPr>
            <a:xfrm>
              <a:off x="6689294" y="1237973"/>
              <a:ext cx="219506" cy="238402"/>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89" name="直接连接符 588"/>
            <p:cNvCxnSpPr/>
            <p:nvPr/>
          </p:nvCxnSpPr>
          <p:spPr>
            <a:xfrm>
              <a:off x="6346945" y="1334976"/>
              <a:ext cx="573174" cy="141399"/>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90" name="直接连接符 589"/>
            <p:cNvCxnSpPr/>
            <p:nvPr/>
          </p:nvCxnSpPr>
          <p:spPr>
            <a:xfrm flipV="1">
              <a:off x="6495498" y="1478699"/>
              <a:ext cx="410127" cy="597751"/>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91" name="直接连接符 590"/>
            <p:cNvCxnSpPr/>
            <p:nvPr/>
          </p:nvCxnSpPr>
          <p:spPr>
            <a:xfrm>
              <a:off x="6689294" y="1237973"/>
              <a:ext cx="414592" cy="44727"/>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92" name="直接连接符 591"/>
            <p:cNvCxnSpPr/>
            <p:nvPr/>
          </p:nvCxnSpPr>
          <p:spPr>
            <a:xfrm flipV="1">
              <a:off x="6905625" y="1282700"/>
              <a:ext cx="200025" cy="184786"/>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93" name="直接连接符 592"/>
            <p:cNvCxnSpPr/>
            <p:nvPr/>
          </p:nvCxnSpPr>
          <p:spPr>
            <a:xfrm>
              <a:off x="6894844" y="1476375"/>
              <a:ext cx="339367" cy="34108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94" name="直接连接符 593"/>
            <p:cNvCxnSpPr/>
            <p:nvPr/>
          </p:nvCxnSpPr>
          <p:spPr>
            <a:xfrm>
              <a:off x="7101650" y="1286827"/>
              <a:ext cx="128993" cy="530628"/>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95" name="直接连接符 594"/>
            <p:cNvCxnSpPr/>
            <p:nvPr/>
          </p:nvCxnSpPr>
          <p:spPr>
            <a:xfrm flipV="1">
              <a:off x="6492874" y="1966381"/>
              <a:ext cx="364520" cy="112393"/>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96" name="直接连接符 595"/>
            <p:cNvCxnSpPr/>
            <p:nvPr/>
          </p:nvCxnSpPr>
          <p:spPr>
            <a:xfrm flipH="1">
              <a:off x="6857395" y="1473937"/>
              <a:ext cx="48230" cy="492444"/>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97" name="直接连接符 596"/>
            <p:cNvCxnSpPr/>
            <p:nvPr/>
          </p:nvCxnSpPr>
          <p:spPr>
            <a:xfrm>
              <a:off x="6857395" y="1966381"/>
              <a:ext cx="184426" cy="126274"/>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98" name="直接连接符 597"/>
            <p:cNvCxnSpPr/>
            <p:nvPr/>
          </p:nvCxnSpPr>
          <p:spPr>
            <a:xfrm flipH="1">
              <a:off x="7045023" y="1817455"/>
              <a:ext cx="185620" cy="27520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99" name="直接连接符 598"/>
            <p:cNvCxnSpPr/>
            <p:nvPr/>
          </p:nvCxnSpPr>
          <p:spPr>
            <a:xfrm flipV="1">
              <a:off x="7230643" y="1817455"/>
              <a:ext cx="335204" cy="8889"/>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00" name="直接连接符 599"/>
            <p:cNvCxnSpPr/>
            <p:nvPr/>
          </p:nvCxnSpPr>
          <p:spPr>
            <a:xfrm>
              <a:off x="7103886" y="1282700"/>
              <a:ext cx="466719" cy="534755"/>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01" name="直接连接符 600"/>
            <p:cNvCxnSpPr/>
            <p:nvPr/>
          </p:nvCxnSpPr>
          <p:spPr>
            <a:xfrm>
              <a:off x="7099123" y="1282700"/>
              <a:ext cx="318373" cy="119264"/>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02" name="直接连接符 601"/>
            <p:cNvCxnSpPr/>
            <p:nvPr/>
          </p:nvCxnSpPr>
          <p:spPr>
            <a:xfrm>
              <a:off x="7427736" y="1401964"/>
              <a:ext cx="138111" cy="415491"/>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03" name="直接连接符 602"/>
            <p:cNvCxnSpPr/>
            <p:nvPr/>
          </p:nvCxnSpPr>
          <p:spPr>
            <a:xfrm>
              <a:off x="7424534" y="1401964"/>
              <a:ext cx="386677" cy="365825"/>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04" name="直接连接符 603"/>
            <p:cNvCxnSpPr/>
            <p:nvPr/>
          </p:nvCxnSpPr>
          <p:spPr>
            <a:xfrm flipV="1">
              <a:off x="7569049" y="1767790"/>
              <a:ext cx="242162" cy="53167"/>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05" name="直接连接符 604"/>
            <p:cNvCxnSpPr/>
            <p:nvPr/>
          </p:nvCxnSpPr>
          <p:spPr>
            <a:xfrm>
              <a:off x="7811211" y="1767789"/>
              <a:ext cx="62921" cy="578823"/>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06" name="直接连接符 605"/>
            <p:cNvCxnSpPr/>
            <p:nvPr/>
          </p:nvCxnSpPr>
          <p:spPr>
            <a:xfrm>
              <a:off x="7565847" y="1808566"/>
              <a:ext cx="308285" cy="549259"/>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07" name="直接连接符 606"/>
            <p:cNvCxnSpPr/>
            <p:nvPr/>
          </p:nvCxnSpPr>
          <p:spPr>
            <a:xfrm flipH="1">
              <a:off x="7302412" y="1817455"/>
              <a:ext cx="270429" cy="41457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08" name="直接连接符 607"/>
            <p:cNvCxnSpPr/>
            <p:nvPr/>
          </p:nvCxnSpPr>
          <p:spPr>
            <a:xfrm>
              <a:off x="7235406" y="1826344"/>
              <a:ext cx="67006" cy="423292"/>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09" name="直接连接符 608"/>
            <p:cNvCxnSpPr/>
            <p:nvPr/>
          </p:nvCxnSpPr>
          <p:spPr>
            <a:xfrm>
              <a:off x="7286890" y="1898357"/>
              <a:ext cx="260592" cy="148259"/>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10" name="直接连接符 609"/>
            <p:cNvCxnSpPr/>
            <p:nvPr/>
          </p:nvCxnSpPr>
          <p:spPr>
            <a:xfrm>
              <a:off x="7302412" y="2249636"/>
              <a:ext cx="332586" cy="57356"/>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11" name="直接连接符 610"/>
            <p:cNvCxnSpPr/>
            <p:nvPr/>
          </p:nvCxnSpPr>
          <p:spPr>
            <a:xfrm>
              <a:off x="7565847" y="1826344"/>
              <a:ext cx="69151" cy="48415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12" name="直接连接符 611"/>
            <p:cNvCxnSpPr/>
            <p:nvPr/>
          </p:nvCxnSpPr>
          <p:spPr>
            <a:xfrm>
              <a:off x="7632523" y="2310494"/>
              <a:ext cx="240845" cy="39582"/>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13" name="直接连接符 612"/>
            <p:cNvCxnSpPr/>
            <p:nvPr/>
          </p:nvCxnSpPr>
          <p:spPr>
            <a:xfrm flipH="1">
              <a:off x="7634998" y="2346612"/>
              <a:ext cx="245364" cy="365825"/>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14" name="直接连接符 613"/>
            <p:cNvCxnSpPr/>
            <p:nvPr/>
          </p:nvCxnSpPr>
          <p:spPr>
            <a:xfrm>
              <a:off x="7634998" y="2310494"/>
              <a:ext cx="0" cy="401943"/>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15" name="直接连接符 614"/>
            <p:cNvCxnSpPr/>
            <p:nvPr/>
          </p:nvCxnSpPr>
          <p:spPr>
            <a:xfrm flipH="1">
              <a:off x="6953251" y="2092655"/>
              <a:ext cx="103458" cy="421945"/>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16" name="直接连接符 615"/>
            <p:cNvCxnSpPr/>
            <p:nvPr/>
          </p:nvCxnSpPr>
          <p:spPr>
            <a:xfrm flipV="1">
              <a:off x="6952486" y="2240747"/>
              <a:ext cx="343608" cy="282576"/>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17" name="直接连接符 616"/>
            <p:cNvCxnSpPr/>
            <p:nvPr/>
          </p:nvCxnSpPr>
          <p:spPr>
            <a:xfrm>
              <a:off x="7280191" y="2712437"/>
              <a:ext cx="354806" cy="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18" name="直接连接符 617"/>
            <p:cNvCxnSpPr/>
            <p:nvPr/>
          </p:nvCxnSpPr>
          <p:spPr>
            <a:xfrm flipH="1">
              <a:off x="7280191" y="2249636"/>
              <a:ext cx="15903" cy="462801"/>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19" name="直接连接符 618"/>
            <p:cNvCxnSpPr/>
            <p:nvPr/>
          </p:nvCxnSpPr>
          <p:spPr>
            <a:xfrm flipH="1">
              <a:off x="7282427" y="2306992"/>
              <a:ext cx="343866" cy="405445"/>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20" name="直接连接符 619"/>
            <p:cNvCxnSpPr/>
            <p:nvPr/>
          </p:nvCxnSpPr>
          <p:spPr>
            <a:xfrm flipH="1">
              <a:off x="6838916" y="2523323"/>
              <a:ext cx="111133" cy="484196"/>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21" name="直接连接符 620"/>
            <p:cNvCxnSpPr/>
            <p:nvPr/>
          </p:nvCxnSpPr>
          <p:spPr>
            <a:xfrm>
              <a:off x="6952485" y="2532045"/>
              <a:ext cx="327705" cy="180392"/>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22" name="直接连接符 621"/>
            <p:cNvCxnSpPr/>
            <p:nvPr/>
          </p:nvCxnSpPr>
          <p:spPr>
            <a:xfrm flipH="1">
              <a:off x="6838915" y="2721159"/>
              <a:ext cx="441275" cy="28636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23" name="直接连接符 622"/>
            <p:cNvCxnSpPr/>
            <p:nvPr/>
          </p:nvCxnSpPr>
          <p:spPr>
            <a:xfrm flipH="1">
              <a:off x="7210425" y="2721159"/>
              <a:ext cx="69765" cy="421946"/>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24" name="直接连接符 623"/>
            <p:cNvCxnSpPr/>
            <p:nvPr/>
          </p:nvCxnSpPr>
          <p:spPr>
            <a:xfrm flipH="1">
              <a:off x="7210425" y="2712437"/>
              <a:ext cx="424572" cy="43939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25" name="直接连接符 624"/>
            <p:cNvCxnSpPr/>
            <p:nvPr/>
          </p:nvCxnSpPr>
          <p:spPr>
            <a:xfrm flipH="1" flipV="1">
              <a:off x="6836478" y="3007473"/>
              <a:ext cx="373947" cy="144354"/>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26" name="直接连接符 625"/>
            <p:cNvCxnSpPr/>
            <p:nvPr/>
          </p:nvCxnSpPr>
          <p:spPr>
            <a:xfrm flipH="1">
              <a:off x="6484108" y="2532044"/>
              <a:ext cx="465941" cy="337374"/>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27" name="直接连接符 626"/>
            <p:cNvCxnSpPr/>
            <p:nvPr/>
          </p:nvCxnSpPr>
          <p:spPr>
            <a:xfrm flipH="1" flipV="1">
              <a:off x="6484108" y="2871887"/>
              <a:ext cx="354806" cy="133262"/>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28" name="直接连接符 627"/>
            <p:cNvCxnSpPr/>
            <p:nvPr/>
          </p:nvCxnSpPr>
          <p:spPr>
            <a:xfrm>
              <a:off x="6481672" y="2878139"/>
              <a:ext cx="0" cy="462803"/>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29" name="直接连接符 628"/>
            <p:cNvCxnSpPr/>
            <p:nvPr/>
          </p:nvCxnSpPr>
          <p:spPr>
            <a:xfrm flipH="1">
              <a:off x="6484108" y="3005149"/>
              <a:ext cx="352370" cy="338126"/>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30" name="直接连接符 629"/>
            <p:cNvCxnSpPr/>
            <p:nvPr/>
          </p:nvCxnSpPr>
          <p:spPr>
            <a:xfrm flipH="1">
              <a:off x="6737173" y="3151827"/>
              <a:ext cx="470816" cy="348429"/>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31" name="直接连接符 630"/>
            <p:cNvCxnSpPr/>
            <p:nvPr/>
          </p:nvCxnSpPr>
          <p:spPr>
            <a:xfrm flipH="1">
              <a:off x="6492874" y="3151826"/>
              <a:ext cx="715114" cy="189115"/>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32" name="直接连接符 631"/>
            <p:cNvCxnSpPr/>
            <p:nvPr/>
          </p:nvCxnSpPr>
          <p:spPr>
            <a:xfrm>
              <a:off x="6479234" y="3349663"/>
              <a:ext cx="260379" cy="156981"/>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33" name="直接连接符 632"/>
            <p:cNvCxnSpPr/>
            <p:nvPr/>
          </p:nvCxnSpPr>
          <p:spPr>
            <a:xfrm flipH="1">
              <a:off x="5910263" y="2875805"/>
              <a:ext cx="571409" cy="473858"/>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34" name="直接连接符 633"/>
            <p:cNvCxnSpPr/>
            <p:nvPr/>
          </p:nvCxnSpPr>
          <p:spPr>
            <a:xfrm flipH="1">
              <a:off x="6162732" y="2869418"/>
              <a:ext cx="314065" cy="561963"/>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35" name="直接连接符 634"/>
            <p:cNvCxnSpPr/>
            <p:nvPr/>
          </p:nvCxnSpPr>
          <p:spPr>
            <a:xfrm flipV="1">
              <a:off x="6149092" y="3349663"/>
              <a:ext cx="330141" cy="86481"/>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36" name="直接连接符 635"/>
            <p:cNvCxnSpPr/>
            <p:nvPr/>
          </p:nvCxnSpPr>
          <p:spPr>
            <a:xfrm flipH="1" flipV="1">
              <a:off x="5907827" y="3353581"/>
              <a:ext cx="254905" cy="84187"/>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37" name="直接连接符 636"/>
            <p:cNvCxnSpPr/>
            <p:nvPr/>
          </p:nvCxnSpPr>
          <p:spPr>
            <a:xfrm>
              <a:off x="6476797" y="3356050"/>
              <a:ext cx="77166" cy="227731"/>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38" name="直接连接符 637"/>
            <p:cNvCxnSpPr/>
            <p:nvPr/>
          </p:nvCxnSpPr>
          <p:spPr>
            <a:xfrm flipV="1">
              <a:off x="6553963" y="3506644"/>
              <a:ext cx="175303" cy="71414"/>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39" name="直接连接符 638"/>
            <p:cNvCxnSpPr/>
            <p:nvPr/>
          </p:nvCxnSpPr>
          <p:spPr>
            <a:xfrm flipH="1" flipV="1">
              <a:off x="6598452" y="3288889"/>
              <a:ext cx="396106" cy="143823"/>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40" name="直接连接符 639"/>
            <p:cNvCxnSpPr/>
            <p:nvPr/>
          </p:nvCxnSpPr>
          <p:spPr>
            <a:xfrm flipV="1">
              <a:off x="6737172" y="3431381"/>
              <a:ext cx="723882" cy="8165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41" name="直接连接符 640"/>
            <p:cNvCxnSpPr/>
            <p:nvPr/>
          </p:nvCxnSpPr>
          <p:spPr>
            <a:xfrm flipH="1">
              <a:off x="7318092" y="3429419"/>
              <a:ext cx="142962" cy="148639"/>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42" name="直接连接符 641"/>
            <p:cNvCxnSpPr/>
            <p:nvPr/>
          </p:nvCxnSpPr>
          <p:spPr>
            <a:xfrm>
              <a:off x="6737171" y="3513031"/>
              <a:ext cx="580921" cy="65027"/>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43" name="直接连接符 642"/>
            <p:cNvCxnSpPr/>
            <p:nvPr/>
          </p:nvCxnSpPr>
          <p:spPr>
            <a:xfrm>
              <a:off x="7461054" y="3429047"/>
              <a:ext cx="389064" cy="17861"/>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44" name="直接连接符 643"/>
            <p:cNvCxnSpPr/>
            <p:nvPr/>
          </p:nvCxnSpPr>
          <p:spPr>
            <a:xfrm flipV="1">
              <a:off x="7328581" y="3436144"/>
              <a:ext cx="531884" cy="141914"/>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45" name="直接连接符 644"/>
            <p:cNvCxnSpPr/>
            <p:nvPr/>
          </p:nvCxnSpPr>
          <p:spPr>
            <a:xfrm>
              <a:off x="7860465" y="3446908"/>
              <a:ext cx="69605" cy="534542"/>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46" name="直接连接符 645"/>
            <p:cNvCxnSpPr/>
            <p:nvPr/>
          </p:nvCxnSpPr>
          <p:spPr>
            <a:xfrm>
              <a:off x="7325997" y="3584783"/>
              <a:ext cx="613091" cy="40143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47" name="直接连接符 646"/>
            <p:cNvCxnSpPr/>
            <p:nvPr/>
          </p:nvCxnSpPr>
          <p:spPr>
            <a:xfrm flipH="1">
              <a:off x="7829550" y="3992214"/>
              <a:ext cx="100520" cy="189165"/>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48" name="直接连接符 647"/>
            <p:cNvCxnSpPr/>
            <p:nvPr/>
          </p:nvCxnSpPr>
          <p:spPr>
            <a:xfrm>
              <a:off x="7572841" y="3755231"/>
              <a:ext cx="256709" cy="426148"/>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49" name="直接连接符 648"/>
            <p:cNvCxnSpPr/>
            <p:nvPr/>
          </p:nvCxnSpPr>
          <p:spPr>
            <a:xfrm flipH="1">
              <a:off x="7074694" y="3748088"/>
              <a:ext cx="491153" cy="390844"/>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50" name="直接连接符 649"/>
            <p:cNvCxnSpPr/>
            <p:nvPr/>
          </p:nvCxnSpPr>
          <p:spPr>
            <a:xfrm>
              <a:off x="7077075" y="4146014"/>
              <a:ext cx="752475" cy="35365"/>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51" name="直接连接符 650"/>
            <p:cNvCxnSpPr/>
            <p:nvPr/>
          </p:nvCxnSpPr>
          <p:spPr>
            <a:xfrm flipH="1">
              <a:off x="7099123" y="3755231"/>
              <a:ext cx="466724" cy="37354"/>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52" name="直接连接符 651"/>
            <p:cNvCxnSpPr/>
            <p:nvPr/>
          </p:nvCxnSpPr>
          <p:spPr>
            <a:xfrm flipV="1">
              <a:off x="7099123" y="3584445"/>
              <a:ext cx="226874" cy="20814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53" name="直接连接符 652"/>
            <p:cNvCxnSpPr/>
            <p:nvPr/>
          </p:nvCxnSpPr>
          <p:spPr>
            <a:xfrm flipH="1">
              <a:off x="7074694" y="3792585"/>
              <a:ext cx="29192" cy="353429"/>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54" name="直接连接符 653"/>
            <p:cNvCxnSpPr/>
            <p:nvPr/>
          </p:nvCxnSpPr>
          <p:spPr>
            <a:xfrm flipH="1" flipV="1">
              <a:off x="6737171" y="3718655"/>
              <a:ext cx="337523" cy="427359"/>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55" name="直接连接符 654"/>
            <p:cNvCxnSpPr/>
            <p:nvPr/>
          </p:nvCxnSpPr>
          <p:spPr>
            <a:xfrm>
              <a:off x="6737171" y="3513031"/>
              <a:ext cx="0" cy="205624"/>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56" name="直接连接符 655"/>
            <p:cNvCxnSpPr/>
            <p:nvPr/>
          </p:nvCxnSpPr>
          <p:spPr>
            <a:xfrm flipV="1">
              <a:off x="6737171" y="3584445"/>
              <a:ext cx="588826" cy="13421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57" name="直接连接符 656"/>
            <p:cNvCxnSpPr/>
            <p:nvPr/>
          </p:nvCxnSpPr>
          <p:spPr>
            <a:xfrm>
              <a:off x="6745077" y="3514993"/>
              <a:ext cx="358809" cy="277592"/>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58" name="直接连接符 657"/>
            <p:cNvCxnSpPr/>
            <p:nvPr/>
          </p:nvCxnSpPr>
          <p:spPr>
            <a:xfrm>
              <a:off x="6560957" y="3578058"/>
              <a:ext cx="173833" cy="140597"/>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59" name="直接连接符 658"/>
            <p:cNvCxnSpPr/>
            <p:nvPr/>
          </p:nvCxnSpPr>
          <p:spPr>
            <a:xfrm flipH="1">
              <a:off x="6391617" y="4146014"/>
              <a:ext cx="683077" cy="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60" name="直接连接符 659"/>
            <p:cNvCxnSpPr/>
            <p:nvPr/>
          </p:nvCxnSpPr>
          <p:spPr>
            <a:xfrm flipV="1">
              <a:off x="6553963" y="3725701"/>
              <a:ext cx="175303" cy="150974"/>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61" name="直接连接符 660"/>
            <p:cNvCxnSpPr/>
            <p:nvPr/>
          </p:nvCxnSpPr>
          <p:spPr>
            <a:xfrm>
              <a:off x="6553963" y="3584445"/>
              <a:ext cx="0" cy="294611"/>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62" name="直接连接符 661"/>
            <p:cNvCxnSpPr/>
            <p:nvPr/>
          </p:nvCxnSpPr>
          <p:spPr>
            <a:xfrm>
              <a:off x="6553963" y="3876675"/>
              <a:ext cx="527725" cy="269339"/>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63" name="直接连接符 662"/>
            <p:cNvCxnSpPr/>
            <p:nvPr/>
          </p:nvCxnSpPr>
          <p:spPr>
            <a:xfrm flipH="1">
              <a:off x="6388882" y="3885443"/>
              <a:ext cx="156063" cy="260571"/>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64" name="直接连接符 663"/>
            <p:cNvCxnSpPr/>
            <p:nvPr/>
          </p:nvCxnSpPr>
          <p:spPr>
            <a:xfrm flipH="1" flipV="1">
              <a:off x="6157857" y="3442531"/>
              <a:ext cx="393725" cy="434144"/>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65" name="直接连接符 664"/>
            <p:cNvCxnSpPr/>
            <p:nvPr/>
          </p:nvCxnSpPr>
          <p:spPr>
            <a:xfrm flipH="1">
              <a:off x="5857149" y="3440622"/>
              <a:ext cx="298272" cy="340036"/>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66" name="直接连接符 665"/>
            <p:cNvCxnSpPr/>
            <p:nvPr/>
          </p:nvCxnSpPr>
          <p:spPr>
            <a:xfrm>
              <a:off x="5857149" y="3780658"/>
              <a:ext cx="527694" cy="358274"/>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67" name="直接连接符 666"/>
            <p:cNvCxnSpPr/>
            <p:nvPr/>
          </p:nvCxnSpPr>
          <p:spPr>
            <a:xfrm>
              <a:off x="5857149" y="3782567"/>
              <a:ext cx="689820" cy="100495"/>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68" name="直接连接符 667"/>
            <p:cNvCxnSpPr/>
            <p:nvPr/>
          </p:nvCxnSpPr>
          <p:spPr>
            <a:xfrm flipH="1">
              <a:off x="5866700" y="3357959"/>
              <a:ext cx="35909" cy="422698"/>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69" name="直接连接符 668"/>
            <p:cNvCxnSpPr/>
            <p:nvPr/>
          </p:nvCxnSpPr>
          <p:spPr>
            <a:xfrm flipH="1">
              <a:off x="5582649" y="3356050"/>
              <a:ext cx="314689" cy="196775"/>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70" name="直接连接符 669"/>
            <p:cNvCxnSpPr/>
            <p:nvPr/>
          </p:nvCxnSpPr>
          <p:spPr>
            <a:xfrm>
              <a:off x="5582649" y="3548063"/>
              <a:ext cx="285731" cy="225513"/>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71" name="直接连接符 670"/>
            <p:cNvCxnSpPr/>
            <p:nvPr/>
          </p:nvCxnSpPr>
          <p:spPr>
            <a:xfrm>
              <a:off x="5572082" y="3552825"/>
              <a:ext cx="41806" cy="565959"/>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72" name="直接连接符 671"/>
            <p:cNvCxnSpPr/>
            <p:nvPr/>
          </p:nvCxnSpPr>
          <p:spPr>
            <a:xfrm flipH="1">
              <a:off x="5617299" y="3773576"/>
              <a:ext cx="249400" cy="345987"/>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73" name="直接连接符 672"/>
            <p:cNvCxnSpPr/>
            <p:nvPr/>
          </p:nvCxnSpPr>
          <p:spPr>
            <a:xfrm>
              <a:off x="5613888" y="4118784"/>
              <a:ext cx="779874" cy="2723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grpSp>
      <p:grpSp>
        <p:nvGrpSpPr>
          <p:cNvPr id="798" name="组合 797"/>
          <p:cNvGrpSpPr/>
          <p:nvPr/>
        </p:nvGrpSpPr>
        <p:grpSpPr>
          <a:xfrm rot="10800000">
            <a:off x="3912232" y="590181"/>
            <a:ext cx="1239691" cy="1502893"/>
            <a:chOff x="5491252" y="1401366"/>
            <a:chExt cx="2942139" cy="3614369"/>
          </a:xfrm>
          <a:effectLst/>
        </p:grpSpPr>
        <p:cxnSp>
          <p:nvCxnSpPr>
            <p:cNvPr id="799" name="直接连接符 798"/>
            <p:cNvCxnSpPr/>
            <p:nvPr/>
          </p:nvCxnSpPr>
          <p:spPr>
            <a:xfrm flipV="1">
              <a:off x="5699016" y="1612144"/>
              <a:ext cx="220772" cy="26246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00" name="直接连接符 799"/>
            <p:cNvCxnSpPr/>
            <p:nvPr/>
          </p:nvCxnSpPr>
          <p:spPr>
            <a:xfrm>
              <a:off x="5919788" y="1612144"/>
              <a:ext cx="214312" cy="386718"/>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01" name="直接连接符 800"/>
            <p:cNvCxnSpPr/>
            <p:nvPr/>
          </p:nvCxnSpPr>
          <p:spPr>
            <a:xfrm>
              <a:off x="5698691" y="1859852"/>
              <a:ext cx="440172" cy="13901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02" name="直接连接符 801"/>
            <p:cNvCxnSpPr/>
            <p:nvPr/>
          </p:nvCxnSpPr>
          <p:spPr>
            <a:xfrm rot="10800000" flipV="1">
              <a:off x="5523689" y="1859853"/>
              <a:ext cx="182512" cy="567082"/>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03" name="直接连接符 802"/>
            <p:cNvCxnSpPr/>
            <p:nvPr/>
          </p:nvCxnSpPr>
          <p:spPr>
            <a:xfrm rot="10800000">
              <a:off x="6134066" y="1998863"/>
              <a:ext cx="95153" cy="65488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04" name="直接连接符 803"/>
            <p:cNvCxnSpPr/>
            <p:nvPr/>
          </p:nvCxnSpPr>
          <p:spPr>
            <a:xfrm rot="10800000" flipH="1">
              <a:off x="5915023" y="1401366"/>
              <a:ext cx="533152" cy="210779"/>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05" name="直接连接符 804"/>
            <p:cNvCxnSpPr/>
            <p:nvPr/>
          </p:nvCxnSpPr>
          <p:spPr>
            <a:xfrm flipH="1">
              <a:off x="6134067" y="1612144"/>
              <a:ext cx="571533" cy="386718"/>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06" name="直接连接符 805"/>
            <p:cNvCxnSpPr/>
            <p:nvPr/>
          </p:nvCxnSpPr>
          <p:spPr>
            <a:xfrm rot="10800000" flipH="1" flipV="1">
              <a:off x="5918407" y="1612143"/>
              <a:ext cx="792520" cy="471292"/>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07" name="直接连接符 806"/>
            <p:cNvCxnSpPr/>
            <p:nvPr/>
          </p:nvCxnSpPr>
          <p:spPr>
            <a:xfrm rot="10800000" flipH="1">
              <a:off x="6341131" y="2063712"/>
              <a:ext cx="356821" cy="215303"/>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08" name="直接连接符 807"/>
            <p:cNvCxnSpPr/>
            <p:nvPr/>
          </p:nvCxnSpPr>
          <p:spPr>
            <a:xfrm rot="10800000" flipH="1" flipV="1">
              <a:off x="6146049" y="2006177"/>
              <a:ext cx="551904" cy="70684"/>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09" name="直接连接符 808"/>
            <p:cNvCxnSpPr/>
            <p:nvPr/>
          </p:nvCxnSpPr>
          <p:spPr>
            <a:xfrm rot="10800000" flipH="1">
              <a:off x="5504229" y="2288878"/>
              <a:ext cx="836902" cy="138057"/>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10" name="直接连接符 809"/>
            <p:cNvCxnSpPr/>
            <p:nvPr/>
          </p:nvCxnSpPr>
          <p:spPr>
            <a:xfrm rot="10800000" flipH="1" flipV="1">
              <a:off x="6141254" y="1998859"/>
              <a:ext cx="204741" cy="285087"/>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11" name="直接连接符 810"/>
            <p:cNvCxnSpPr/>
            <p:nvPr/>
          </p:nvCxnSpPr>
          <p:spPr>
            <a:xfrm rot="10800000" flipH="1" flipV="1">
              <a:off x="6691465" y="2070287"/>
              <a:ext cx="447644" cy="70672"/>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12" name="直接连接符 811"/>
            <p:cNvCxnSpPr/>
            <p:nvPr/>
          </p:nvCxnSpPr>
          <p:spPr>
            <a:xfrm rot="10800000">
              <a:off x="7580269" y="2477885"/>
              <a:ext cx="11351" cy="447043"/>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13" name="直接连接符 812"/>
            <p:cNvCxnSpPr/>
            <p:nvPr/>
          </p:nvCxnSpPr>
          <p:spPr>
            <a:xfrm rot="10800000" flipH="1">
              <a:off x="6691465" y="1611907"/>
              <a:ext cx="10472" cy="464954"/>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14" name="直接连接符 813"/>
            <p:cNvCxnSpPr/>
            <p:nvPr/>
          </p:nvCxnSpPr>
          <p:spPr>
            <a:xfrm rot="10800000">
              <a:off x="6467638" y="1411226"/>
              <a:ext cx="235232" cy="200915"/>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15" name="直接连接符 814"/>
            <p:cNvCxnSpPr/>
            <p:nvPr/>
          </p:nvCxnSpPr>
          <p:spPr>
            <a:xfrm rot="10800000" flipH="1" flipV="1">
              <a:off x="6993136" y="1416154"/>
              <a:ext cx="637410" cy="108477"/>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16" name="直接连接符 815"/>
            <p:cNvCxnSpPr/>
            <p:nvPr/>
          </p:nvCxnSpPr>
          <p:spPr>
            <a:xfrm>
              <a:off x="6701936" y="1611906"/>
              <a:ext cx="589452" cy="292308"/>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17" name="直接连接符 816"/>
            <p:cNvCxnSpPr/>
            <p:nvPr/>
          </p:nvCxnSpPr>
          <p:spPr>
            <a:xfrm rot="10800000" flipV="1">
              <a:off x="7287006" y="1509838"/>
              <a:ext cx="353272" cy="394375"/>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18" name="直接连接符 817"/>
            <p:cNvCxnSpPr/>
            <p:nvPr/>
          </p:nvCxnSpPr>
          <p:spPr>
            <a:xfrm rot="10800000" flipV="1">
              <a:off x="7143974" y="1904212"/>
              <a:ext cx="135962" cy="231816"/>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19" name="直接连接符 818"/>
            <p:cNvCxnSpPr/>
            <p:nvPr/>
          </p:nvCxnSpPr>
          <p:spPr>
            <a:xfrm rot="10800000" flipH="1" flipV="1">
              <a:off x="7277780" y="1900870"/>
              <a:ext cx="296001" cy="583589"/>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20" name="直接连接符 819"/>
            <p:cNvCxnSpPr/>
            <p:nvPr/>
          </p:nvCxnSpPr>
          <p:spPr>
            <a:xfrm>
              <a:off x="7293482" y="1904214"/>
              <a:ext cx="424363" cy="86219"/>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21" name="直接连接符 820"/>
            <p:cNvCxnSpPr/>
            <p:nvPr/>
          </p:nvCxnSpPr>
          <p:spPr>
            <a:xfrm rot="10800000" flipH="1" flipV="1">
              <a:off x="7635411" y="1514769"/>
              <a:ext cx="76384" cy="484092"/>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22" name="直接连接符 821"/>
            <p:cNvCxnSpPr/>
            <p:nvPr/>
          </p:nvCxnSpPr>
          <p:spPr>
            <a:xfrm rot="10800000" flipV="1">
              <a:off x="7573782" y="1998859"/>
              <a:ext cx="140282" cy="479026"/>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23" name="直接连接符 822"/>
            <p:cNvCxnSpPr/>
            <p:nvPr/>
          </p:nvCxnSpPr>
          <p:spPr>
            <a:xfrm rot="10800000" flipV="1">
              <a:off x="6715790" y="1519701"/>
              <a:ext cx="919621" cy="8875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24" name="直接连接符 823"/>
            <p:cNvCxnSpPr/>
            <p:nvPr/>
          </p:nvCxnSpPr>
          <p:spPr>
            <a:xfrm rot="10800000" flipH="1">
              <a:off x="7888428" y="2259291"/>
              <a:ext cx="433051" cy="379659"/>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25" name="直接连接符 824"/>
            <p:cNvCxnSpPr/>
            <p:nvPr/>
          </p:nvCxnSpPr>
          <p:spPr>
            <a:xfrm rot="10800000">
              <a:off x="6457908" y="1406296"/>
              <a:ext cx="540095" cy="14792"/>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26" name="直接连接符 825"/>
            <p:cNvCxnSpPr/>
            <p:nvPr/>
          </p:nvCxnSpPr>
          <p:spPr>
            <a:xfrm rot="10800000" flipH="1" flipV="1">
              <a:off x="7630546" y="1519701"/>
              <a:ext cx="439542" cy="421308"/>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27" name="直接连接符 826"/>
            <p:cNvCxnSpPr/>
            <p:nvPr/>
          </p:nvCxnSpPr>
          <p:spPr>
            <a:xfrm flipV="1">
              <a:off x="7711796" y="1945246"/>
              <a:ext cx="369887" cy="5359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28" name="直接连接符 827"/>
            <p:cNvCxnSpPr/>
            <p:nvPr/>
          </p:nvCxnSpPr>
          <p:spPr>
            <a:xfrm rot="10800000" flipV="1">
              <a:off x="5491254" y="2426933"/>
              <a:ext cx="27569" cy="622717"/>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29" name="直接连接符 828"/>
            <p:cNvCxnSpPr/>
            <p:nvPr/>
          </p:nvCxnSpPr>
          <p:spPr>
            <a:xfrm>
              <a:off x="8081683" y="1941009"/>
              <a:ext cx="227125" cy="324441"/>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30" name="直接连接符 829"/>
            <p:cNvCxnSpPr/>
            <p:nvPr/>
          </p:nvCxnSpPr>
          <p:spPr>
            <a:xfrm rot="10800000" flipH="1">
              <a:off x="5517204" y="3186250"/>
              <a:ext cx="673089" cy="297481"/>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31" name="直接连接符 830"/>
            <p:cNvCxnSpPr/>
            <p:nvPr/>
          </p:nvCxnSpPr>
          <p:spPr>
            <a:xfrm rot="10800000" flipH="1" flipV="1">
              <a:off x="8336077" y="2279016"/>
              <a:ext cx="94072" cy="770635"/>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32" name="直接连接符 831"/>
            <p:cNvCxnSpPr/>
            <p:nvPr/>
          </p:nvCxnSpPr>
          <p:spPr>
            <a:xfrm rot="10800000" flipV="1">
              <a:off x="7580269" y="2252251"/>
              <a:ext cx="731267" cy="225634"/>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33" name="直接连接符 832"/>
            <p:cNvCxnSpPr/>
            <p:nvPr/>
          </p:nvCxnSpPr>
          <p:spPr>
            <a:xfrm rot="10800000">
              <a:off x="5491254" y="3049650"/>
              <a:ext cx="402233" cy="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34" name="直接连接符 833"/>
            <p:cNvCxnSpPr/>
            <p:nvPr/>
          </p:nvCxnSpPr>
          <p:spPr>
            <a:xfrm rot="10800000" flipH="1">
              <a:off x="7883563" y="1941008"/>
              <a:ext cx="193333" cy="707804"/>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35" name="直接连接符 834"/>
            <p:cNvCxnSpPr/>
            <p:nvPr/>
          </p:nvCxnSpPr>
          <p:spPr>
            <a:xfrm rot="10800000">
              <a:off x="5513959" y="2426935"/>
              <a:ext cx="666603" cy="744522"/>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36" name="直接连接符 835"/>
            <p:cNvCxnSpPr/>
            <p:nvPr/>
          </p:nvCxnSpPr>
          <p:spPr>
            <a:xfrm rot="10800000" flipV="1">
              <a:off x="5491254" y="2653743"/>
              <a:ext cx="728234" cy="395907"/>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37" name="直接连接符 836"/>
            <p:cNvCxnSpPr/>
            <p:nvPr/>
          </p:nvCxnSpPr>
          <p:spPr>
            <a:xfrm rot="10800000" flipV="1">
              <a:off x="6224353" y="2274086"/>
              <a:ext cx="131375" cy="369795"/>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38" name="直接连接符 837"/>
            <p:cNvCxnSpPr/>
            <p:nvPr/>
          </p:nvCxnSpPr>
          <p:spPr>
            <a:xfrm rot="10800000" flipH="1" flipV="1">
              <a:off x="6175695" y="3176390"/>
              <a:ext cx="87586" cy="359935"/>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39" name="直接连接符 838"/>
            <p:cNvCxnSpPr/>
            <p:nvPr/>
          </p:nvCxnSpPr>
          <p:spPr>
            <a:xfrm rot="10800000">
              <a:off x="5549643" y="3871607"/>
              <a:ext cx="175166" cy="486488"/>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40" name="直接连接符 839"/>
            <p:cNvCxnSpPr/>
            <p:nvPr/>
          </p:nvCxnSpPr>
          <p:spPr>
            <a:xfrm rot="10800000" flipH="1" flipV="1">
              <a:off x="5491252" y="3049648"/>
              <a:ext cx="32440" cy="427509"/>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41" name="直接连接符 840"/>
            <p:cNvCxnSpPr/>
            <p:nvPr/>
          </p:nvCxnSpPr>
          <p:spPr>
            <a:xfrm rot="10800000" flipV="1">
              <a:off x="5562618" y="3181320"/>
              <a:ext cx="632538" cy="696861"/>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42" name="直接连接符 841"/>
            <p:cNvCxnSpPr/>
            <p:nvPr/>
          </p:nvCxnSpPr>
          <p:spPr>
            <a:xfrm rot="10800000">
              <a:off x="6263279" y="3516602"/>
              <a:ext cx="136242" cy="443755"/>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43" name="直接连接符 842"/>
            <p:cNvCxnSpPr/>
            <p:nvPr/>
          </p:nvCxnSpPr>
          <p:spPr>
            <a:xfrm rot="10800000">
              <a:off x="5523692" y="3483731"/>
              <a:ext cx="25951" cy="387876"/>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44" name="直接连接符 843"/>
            <p:cNvCxnSpPr/>
            <p:nvPr/>
          </p:nvCxnSpPr>
          <p:spPr>
            <a:xfrm rot="10800000" flipH="1" flipV="1">
              <a:off x="7586755" y="2919993"/>
              <a:ext cx="97316" cy="389522"/>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45" name="直接连接符 844"/>
            <p:cNvCxnSpPr/>
            <p:nvPr/>
          </p:nvCxnSpPr>
          <p:spPr>
            <a:xfrm rot="10800000" flipH="1" flipV="1">
              <a:off x="7893298" y="2653743"/>
              <a:ext cx="525498" cy="395905"/>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46" name="直接连接符 845"/>
            <p:cNvCxnSpPr/>
            <p:nvPr/>
          </p:nvCxnSpPr>
          <p:spPr>
            <a:xfrm rot="10800000" flipH="1">
              <a:off x="7684071" y="3049650"/>
              <a:ext cx="734718" cy="259865"/>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47" name="直接连接符 846"/>
            <p:cNvCxnSpPr/>
            <p:nvPr/>
          </p:nvCxnSpPr>
          <p:spPr>
            <a:xfrm rot="10800000" flipV="1">
              <a:off x="7645146" y="3309513"/>
              <a:ext cx="48656" cy="364869"/>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48" name="直接连接符 847"/>
            <p:cNvCxnSpPr/>
            <p:nvPr/>
          </p:nvCxnSpPr>
          <p:spPr>
            <a:xfrm rot="10800000">
              <a:off x="7139109" y="2140958"/>
              <a:ext cx="428185" cy="330352"/>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49" name="直接连接符 848"/>
            <p:cNvCxnSpPr/>
            <p:nvPr/>
          </p:nvCxnSpPr>
          <p:spPr>
            <a:xfrm rot="10800000" flipV="1">
              <a:off x="7684071" y="2653743"/>
              <a:ext cx="209224" cy="645912"/>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50" name="直接连接符 849"/>
            <p:cNvCxnSpPr/>
            <p:nvPr/>
          </p:nvCxnSpPr>
          <p:spPr>
            <a:xfrm flipV="1">
              <a:off x="7677719" y="3590878"/>
              <a:ext cx="438815" cy="377779"/>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51" name="直接连接符 850"/>
            <p:cNvCxnSpPr/>
            <p:nvPr/>
          </p:nvCxnSpPr>
          <p:spPr>
            <a:xfrm rot="10800000" flipH="1">
              <a:off x="7654874" y="3587634"/>
              <a:ext cx="474721" cy="10154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52" name="直接连接符 851"/>
            <p:cNvCxnSpPr/>
            <p:nvPr/>
          </p:nvCxnSpPr>
          <p:spPr>
            <a:xfrm rot="10800000" flipV="1">
              <a:off x="7416454" y="3684242"/>
              <a:ext cx="228691" cy="433893"/>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53" name="直接连接符 852"/>
            <p:cNvCxnSpPr/>
            <p:nvPr/>
          </p:nvCxnSpPr>
          <p:spPr>
            <a:xfrm rot="10800000" flipH="1" flipV="1">
              <a:off x="7573782" y="2484459"/>
              <a:ext cx="304912" cy="15449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54" name="直接连接符 853"/>
            <p:cNvCxnSpPr/>
            <p:nvPr/>
          </p:nvCxnSpPr>
          <p:spPr>
            <a:xfrm rot="10800000" flipH="1">
              <a:off x="7431052" y="3968658"/>
              <a:ext cx="242868" cy="144549"/>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55" name="直接连接符 854"/>
            <p:cNvCxnSpPr/>
            <p:nvPr/>
          </p:nvCxnSpPr>
          <p:spPr>
            <a:xfrm rot="10800000" flipV="1">
              <a:off x="8133395" y="3049650"/>
              <a:ext cx="299994" cy="536717"/>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56" name="直接连接符 855"/>
            <p:cNvCxnSpPr/>
            <p:nvPr/>
          </p:nvCxnSpPr>
          <p:spPr>
            <a:xfrm rot="10800000" flipH="1">
              <a:off x="7635411" y="3049650"/>
              <a:ext cx="778517" cy="629662"/>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57" name="直接连接符 856"/>
            <p:cNvCxnSpPr/>
            <p:nvPr/>
          </p:nvCxnSpPr>
          <p:spPr>
            <a:xfrm>
              <a:off x="8127023" y="3587635"/>
              <a:ext cx="252566" cy="398432"/>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58" name="直接连接符 857"/>
            <p:cNvCxnSpPr/>
            <p:nvPr/>
          </p:nvCxnSpPr>
          <p:spPr>
            <a:xfrm rot="10800000" flipH="1">
              <a:off x="8129596" y="3546185"/>
              <a:ext cx="303795" cy="39439"/>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59" name="直接连接符 858"/>
            <p:cNvCxnSpPr/>
            <p:nvPr/>
          </p:nvCxnSpPr>
          <p:spPr>
            <a:xfrm rot="10800000" flipH="1" flipV="1">
              <a:off x="8418795" y="3049650"/>
              <a:ext cx="14596" cy="506397"/>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60" name="直接连接符 859"/>
            <p:cNvCxnSpPr/>
            <p:nvPr/>
          </p:nvCxnSpPr>
          <p:spPr>
            <a:xfrm rot="10800000" flipV="1">
              <a:off x="8372781" y="3536325"/>
              <a:ext cx="60610" cy="446722"/>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61" name="直接连接符 860"/>
            <p:cNvCxnSpPr/>
            <p:nvPr/>
          </p:nvCxnSpPr>
          <p:spPr>
            <a:xfrm flipH="1">
              <a:off x="8030996" y="3585625"/>
              <a:ext cx="96027" cy="492269"/>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62" name="直接连接符 861"/>
            <p:cNvCxnSpPr/>
            <p:nvPr/>
          </p:nvCxnSpPr>
          <p:spPr>
            <a:xfrm>
              <a:off x="7684392" y="3964330"/>
              <a:ext cx="341673" cy="113564"/>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63" name="直接连接符 862"/>
            <p:cNvCxnSpPr/>
            <p:nvPr/>
          </p:nvCxnSpPr>
          <p:spPr>
            <a:xfrm flipV="1">
              <a:off x="8046017" y="3983047"/>
              <a:ext cx="324191" cy="96857"/>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64" name="直接连接符 863"/>
            <p:cNvCxnSpPr/>
            <p:nvPr/>
          </p:nvCxnSpPr>
          <p:spPr>
            <a:xfrm>
              <a:off x="8036536" y="4084084"/>
              <a:ext cx="162782" cy="325493"/>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65" name="直接连接符 864"/>
            <p:cNvCxnSpPr/>
            <p:nvPr/>
          </p:nvCxnSpPr>
          <p:spPr>
            <a:xfrm rot="10800000" flipV="1">
              <a:off x="7092651" y="4118137"/>
              <a:ext cx="323803" cy="95523"/>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66" name="直接连接符 865"/>
            <p:cNvCxnSpPr/>
            <p:nvPr/>
          </p:nvCxnSpPr>
          <p:spPr>
            <a:xfrm rot="10800000" flipH="1" flipV="1">
              <a:off x="7664608" y="3669452"/>
              <a:ext cx="10703" cy="300312"/>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67" name="直接连接符 866"/>
            <p:cNvCxnSpPr/>
            <p:nvPr/>
          </p:nvCxnSpPr>
          <p:spPr>
            <a:xfrm rot="10800000" flipV="1">
              <a:off x="7304544" y="3977069"/>
              <a:ext cx="373170" cy="515795"/>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68" name="直接连接符 867"/>
            <p:cNvCxnSpPr/>
            <p:nvPr/>
          </p:nvCxnSpPr>
          <p:spPr>
            <a:xfrm>
              <a:off x="7673921" y="3971900"/>
              <a:ext cx="13062" cy="545361"/>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69" name="直接连接符 868"/>
            <p:cNvCxnSpPr/>
            <p:nvPr/>
          </p:nvCxnSpPr>
          <p:spPr>
            <a:xfrm flipH="1">
              <a:off x="8193368" y="3986067"/>
              <a:ext cx="181601" cy="42351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70" name="直接连接符 869"/>
            <p:cNvCxnSpPr/>
            <p:nvPr/>
          </p:nvCxnSpPr>
          <p:spPr>
            <a:xfrm flipH="1" flipV="1">
              <a:off x="6667481" y="4164263"/>
              <a:ext cx="429695" cy="4940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71" name="直接连接符 870"/>
            <p:cNvCxnSpPr/>
            <p:nvPr/>
          </p:nvCxnSpPr>
          <p:spPr>
            <a:xfrm rot="10800000" flipH="1" flipV="1">
              <a:off x="5517205" y="3483729"/>
              <a:ext cx="546583" cy="49635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72" name="直接连接符 871"/>
            <p:cNvCxnSpPr/>
            <p:nvPr/>
          </p:nvCxnSpPr>
          <p:spPr>
            <a:xfrm rot="10800000" flipH="1" flipV="1">
              <a:off x="6399522" y="3957071"/>
              <a:ext cx="283083" cy="214003"/>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73" name="直接连接符 872"/>
            <p:cNvCxnSpPr/>
            <p:nvPr/>
          </p:nvCxnSpPr>
          <p:spPr>
            <a:xfrm rot="10800000" flipH="1">
              <a:off x="6059466" y="3536325"/>
              <a:ext cx="203816" cy="455858"/>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74" name="直接连接符 873"/>
            <p:cNvCxnSpPr/>
            <p:nvPr/>
          </p:nvCxnSpPr>
          <p:spPr>
            <a:xfrm rot="10800000" flipH="1" flipV="1">
              <a:off x="6404387" y="3955427"/>
              <a:ext cx="196249" cy="527575"/>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75" name="直接连接符 874"/>
            <p:cNvCxnSpPr/>
            <p:nvPr/>
          </p:nvCxnSpPr>
          <p:spPr>
            <a:xfrm rot="10800000" flipH="1" flipV="1">
              <a:off x="6081628" y="4003090"/>
              <a:ext cx="217835" cy="599866"/>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76" name="直接连接符 875"/>
            <p:cNvCxnSpPr/>
            <p:nvPr/>
          </p:nvCxnSpPr>
          <p:spPr>
            <a:xfrm rot="10800000" flipV="1">
              <a:off x="6603738" y="4167444"/>
              <a:ext cx="68264" cy="321331"/>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77" name="直接连接符 876"/>
            <p:cNvCxnSpPr/>
            <p:nvPr/>
          </p:nvCxnSpPr>
          <p:spPr>
            <a:xfrm>
              <a:off x="6064540" y="4007179"/>
              <a:ext cx="544743" cy="481477"/>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78" name="直接连接符 877"/>
            <p:cNvCxnSpPr/>
            <p:nvPr/>
          </p:nvCxnSpPr>
          <p:spPr>
            <a:xfrm rot="10800000">
              <a:off x="5556130" y="3871607"/>
              <a:ext cx="506631" cy="123768"/>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79" name="直接连接符 878"/>
            <p:cNvCxnSpPr/>
            <p:nvPr/>
          </p:nvCxnSpPr>
          <p:spPr>
            <a:xfrm rot="10800000" flipH="1">
              <a:off x="6075138" y="3950497"/>
              <a:ext cx="338981" cy="52593"/>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80" name="直接连接符 879"/>
            <p:cNvCxnSpPr/>
            <p:nvPr/>
          </p:nvCxnSpPr>
          <p:spPr>
            <a:xfrm rot="10800000" flipV="1">
              <a:off x="5744271" y="4003090"/>
              <a:ext cx="324381" cy="361579"/>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81" name="直接连接符 880"/>
            <p:cNvCxnSpPr/>
            <p:nvPr/>
          </p:nvCxnSpPr>
          <p:spPr>
            <a:xfrm rot="10800000" flipH="1" flipV="1">
              <a:off x="5737784" y="4358091"/>
              <a:ext cx="376282" cy="440473"/>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82" name="直接连接符 881"/>
            <p:cNvCxnSpPr/>
            <p:nvPr/>
          </p:nvCxnSpPr>
          <p:spPr>
            <a:xfrm rot="10800000" flipH="1">
              <a:off x="6114066" y="4615659"/>
              <a:ext cx="192575" cy="182905"/>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83" name="直接连接符 882"/>
            <p:cNvCxnSpPr/>
            <p:nvPr/>
          </p:nvCxnSpPr>
          <p:spPr>
            <a:xfrm rot="10800000" flipH="1" flipV="1">
              <a:off x="5731296" y="4377818"/>
              <a:ext cx="568165" cy="23039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84" name="直接连接符 883"/>
            <p:cNvCxnSpPr/>
            <p:nvPr/>
          </p:nvCxnSpPr>
          <p:spPr>
            <a:xfrm rot="10800000" flipH="1" flipV="1">
              <a:off x="6114066" y="4805138"/>
              <a:ext cx="536366" cy="210597"/>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85" name="直接连接符 884"/>
            <p:cNvCxnSpPr/>
            <p:nvPr/>
          </p:nvCxnSpPr>
          <p:spPr>
            <a:xfrm>
              <a:off x="6307920" y="4615660"/>
              <a:ext cx="342513" cy="392924"/>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86" name="直接连接符 885"/>
            <p:cNvCxnSpPr/>
            <p:nvPr/>
          </p:nvCxnSpPr>
          <p:spPr>
            <a:xfrm flipV="1">
              <a:off x="6299463" y="4488096"/>
              <a:ext cx="303413" cy="125303"/>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87" name="直接连接符 886"/>
            <p:cNvCxnSpPr/>
            <p:nvPr/>
          </p:nvCxnSpPr>
          <p:spPr>
            <a:xfrm>
              <a:off x="6609283" y="4495547"/>
              <a:ext cx="429792" cy="514714"/>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88" name="直接连接符 887"/>
            <p:cNvCxnSpPr/>
            <p:nvPr/>
          </p:nvCxnSpPr>
          <p:spPr>
            <a:xfrm>
              <a:off x="6298412" y="4602956"/>
              <a:ext cx="745730" cy="410735"/>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89" name="直接连接符 888"/>
            <p:cNvCxnSpPr/>
            <p:nvPr/>
          </p:nvCxnSpPr>
          <p:spPr>
            <a:xfrm>
              <a:off x="6650433" y="5013691"/>
              <a:ext cx="397099" cy="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90" name="直接连接符 889"/>
            <p:cNvCxnSpPr/>
            <p:nvPr/>
          </p:nvCxnSpPr>
          <p:spPr>
            <a:xfrm flipV="1">
              <a:off x="7039075" y="4953000"/>
              <a:ext cx="548400" cy="60691"/>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91" name="直接连接符 890"/>
            <p:cNvCxnSpPr/>
            <p:nvPr/>
          </p:nvCxnSpPr>
          <p:spPr>
            <a:xfrm>
              <a:off x="6609283" y="4495546"/>
              <a:ext cx="976502" cy="455073"/>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92" name="直接连接符 891"/>
            <p:cNvCxnSpPr/>
            <p:nvPr/>
          </p:nvCxnSpPr>
          <p:spPr>
            <a:xfrm rot="10800000" flipH="1" flipV="1">
              <a:off x="7416454" y="4108277"/>
              <a:ext cx="248154" cy="40431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93" name="直接连接符 892"/>
            <p:cNvCxnSpPr/>
            <p:nvPr/>
          </p:nvCxnSpPr>
          <p:spPr>
            <a:xfrm>
              <a:off x="6670236" y="4169517"/>
              <a:ext cx="631826" cy="316276"/>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94" name="直接连接符 893"/>
            <p:cNvCxnSpPr/>
            <p:nvPr/>
          </p:nvCxnSpPr>
          <p:spPr>
            <a:xfrm rot="10800000" flipH="1">
              <a:off x="7302064" y="4093485"/>
              <a:ext cx="119258" cy="392309"/>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95" name="直接连接符 894"/>
            <p:cNvCxnSpPr/>
            <p:nvPr/>
          </p:nvCxnSpPr>
          <p:spPr>
            <a:xfrm>
              <a:off x="7092501" y="4218917"/>
              <a:ext cx="209006" cy="266876"/>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96" name="直接连接符 895"/>
            <p:cNvCxnSpPr/>
            <p:nvPr/>
          </p:nvCxnSpPr>
          <p:spPr>
            <a:xfrm rot="10800000" flipH="1" flipV="1">
              <a:off x="5903217" y="3049650"/>
              <a:ext cx="382063" cy="489461"/>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97" name="直接连接符 896"/>
            <p:cNvCxnSpPr/>
            <p:nvPr/>
          </p:nvCxnSpPr>
          <p:spPr>
            <a:xfrm rot="10800000" flipV="1">
              <a:off x="7686981" y="4073762"/>
              <a:ext cx="362020" cy="440403"/>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98" name="直接连接符 897"/>
            <p:cNvCxnSpPr/>
            <p:nvPr/>
          </p:nvCxnSpPr>
          <p:spPr>
            <a:xfrm>
              <a:off x="7684392" y="3975104"/>
              <a:ext cx="520466" cy="434473"/>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99" name="直接连接符 898"/>
            <p:cNvCxnSpPr/>
            <p:nvPr/>
          </p:nvCxnSpPr>
          <p:spPr>
            <a:xfrm flipH="1">
              <a:off x="8010507" y="4409577"/>
              <a:ext cx="182861" cy="313505"/>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00" name="直接连接符 899"/>
            <p:cNvCxnSpPr/>
            <p:nvPr/>
          </p:nvCxnSpPr>
          <p:spPr>
            <a:xfrm flipV="1">
              <a:off x="7584003" y="4723082"/>
              <a:ext cx="431837" cy="227537"/>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01" name="直接连接符 900"/>
            <p:cNvCxnSpPr/>
            <p:nvPr/>
          </p:nvCxnSpPr>
          <p:spPr>
            <a:xfrm>
              <a:off x="7684392" y="4523708"/>
              <a:ext cx="323601" cy="20356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02" name="直接连接符 901"/>
            <p:cNvCxnSpPr/>
            <p:nvPr/>
          </p:nvCxnSpPr>
          <p:spPr>
            <a:xfrm flipV="1">
              <a:off x="7686945" y="4403130"/>
              <a:ext cx="496245" cy="120578"/>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03" name="直接连接符 902"/>
            <p:cNvCxnSpPr/>
            <p:nvPr/>
          </p:nvCxnSpPr>
          <p:spPr>
            <a:xfrm flipH="1">
              <a:off x="7047532" y="4488096"/>
              <a:ext cx="245950" cy="518442"/>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04" name="直接连接符 903"/>
            <p:cNvCxnSpPr/>
            <p:nvPr/>
          </p:nvCxnSpPr>
          <p:spPr>
            <a:xfrm flipH="1">
              <a:off x="7587475" y="4523708"/>
              <a:ext cx="101160" cy="426911"/>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05" name="直接连接符 904"/>
            <p:cNvCxnSpPr/>
            <p:nvPr/>
          </p:nvCxnSpPr>
          <p:spPr>
            <a:xfrm>
              <a:off x="7311914" y="4485793"/>
              <a:ext cx="272595" cy="456399"/>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06" name="直接连接符 905"/>
            <p:cNvCxnSpPr/>
            <p:nvPr/>
          </p:nvCxnSpPr>
          <p:spPr>
            <a:xfrm>
              <a:off x="6618155" y="4489609"/>
              <a:ext cx="673729" cy="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07" name="直接连接符 906"/>
            <p:cNvCxnSpPr/>
            <p:nvPr/>
          </p:nvCxnSpPr>
          <p:spPr>
            <a:xfrm>
              <a:off x="7301507" y="4485793"/>
              <a:ext cx="382885" cy="37915"/>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08" name="直接连接符 907"/>
            <p:cNvCxnSpPr/>
            <p:nvPr/>
          </p:nvCxnSpPr>
          <p:spPr>
            <a:xfrm rot="10800000">
              <a:off x="7577022" y="2924928"/>
              <a:ext cx="832039" cy="124723"/>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09" name="直接连接符 908"/>
            <p:cNvCxnSpPr/>
            <p:nvPr/>
          </p:nvCxnSpPr>
          <p:spPr>
            <a:xfrm rot="10800000" flipH="1">
              <a:off x="5509094" y="2007831"/>
              <a:ext cx="627675" cy="419104"/>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10" name="直接连接符 909"/>
            <p:cNvCxnSpPr/>
            <p:nvPr/>
          </p:nvCxnSpPr>
          <p:spPr>
            <a:xfrm rot="10800000" flipH="1" flipV="1">
              <a:off x="5509094" y="2422003"/>
              <a:ext cx="724990" cy="236668"/>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11" name="直接连接符 910"/>
            <p:cNvCxnSpPr/>
            <p:nvPr/>
          </p:nvCxnSpPr>
          <p:spPr>
            <a:xfrm rot="10800000">
              <a:off x="6993136" y="1406296"/>
              <a:ext cx="291943" cy="48320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12" name="直接连接符 911"/>
            <p:cNvCxnSpPr/>
            <p:nvPr/>
          </p:nvCxnSpPr>
          <p:spPr>
            <a:xfrm rot="10800000" flipH="1">
              <a:off x="6704440" y="1904288"/>
              <a:ext cx="575774" cy="172572"/>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13" name="直接连接符 912"/>
            <p:cNvCxnSpPr/>
            <p:nvPr/>
          </p:nvCxnSpPr>
          <p:spPr>
            <a:xfrm rot="10800000" flipV="1">
              <a:off x="6131902" y="1411226"/>
              <a:ext cx="330871" cy="591675"/>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14" name="直接连接符 913"/>
            <p:cNvCxnSpPr/>
            <p:nvPr/>
          </p:nvCxnSpPr>
          <p:spPr>
            <a:xfrm rot="10800000" flipV="1">
              <a:off x="6183962" y="2643883"/>
              <a:ext cx="50121" cy="526521"/>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15" name="直接连接符 914"/>
            <p:cNvCxnSpPr/>
            <p:nvPr/>
          </p:nvCxnSpPr>
          <p:spPr>
            <a:xfrm rot="10800000">
              <a:off x="5703720" y="1864843"/>
              <a:ext cx="540095" cy="79876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16" name="直接连接符 915"/>
            <p:cNvCxnSpPr/>
            <p:nvPr/>
          </p:nvCxnSpPr>
          <p:spPr>
            <a:xfrm rot="10800000" flipV="1">
              <a:off x="5562618" y="3529749"/>
              <a:ext cx="716877" cy="341859"/>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17" name="直接连接符 916"/>
            <p:cNvCxnSpPr/>
            <p:nvPr/>
          </p:nvCxnSpPr>
          <p:spPr>
            <a:xfrm rot="10800000" flipH="1" flipV="1">
              <a:off x="7684071" y="3309515"/>
              <a:ext cx="452507" cy="256390"/>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18" name="直接连接符 917"/>
            <p:cNvCxnSpPr/>
            <p:nvPr/>
          </p:nvCxnSpPr>
          <p:spPr>
            <a:xfrm rot="10800000">
              <a:off x="5898352" y="3049650"/>
              <a:ext cx="301676" cy="138057"/>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19" name="直接连接符 918"/>
            <p:cNvCxnSpPr/>
            <p:nvPr/>
          </p:nvCxnSpPr>
          <p:spPr>
            <a:xfrm rot="10800000" flipV="1">
              <a:off x="5898352" y="2658673"/>
              <a:ext cx="335734" cy="390977"/>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20" name="直接连接符 919"/>
            <p:cNvCxnSpPr/>
            <p:nvPr/>
          </p:nvCxnSpPr>
          <p:spPr>
            <a:xfrm rot="10800000" flipH="1">
              <a:off x="5518825" y="3049650"/>
              <a:ext cx="374660" cy="437367"/>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21" name="直接连接符 920"/>
            <p:cNvCxnSpPr/>
            <p:nvPr/>
          </p:nvCxnSpPr>
          <p:spPr>
            <a:xfrm rot="10800000">
              <a:off x="5513960" y="2436796"/>
              <a:ext cx="379525" cy="612855"/>
            </a:xfrm>
            <a:prstGeom prst="line">
              <a:avLst/>
            </a:prstGeom>
            <a:ln w="12700">
              <a:solidFill>
                <a:srgbClr val="C0000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4"/>
                                        </p:tgtEl>
                                      </p:cBhvr>
                                    </p:animEffect>
                                    <p:animScale>
                                      <p:cBhvr>
                                        <p:cTn id="14" dur="250" autoRev="1" fill="hold"/>
                                        <p:tgtEl>
                                          <p:spTgt spid="4"/>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righ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312"/>
                                        </p:tgtEl>
                                        <p:attrNameLst>
                                          <p:attrName>style.visibility</p:attrName>
                                        </p:attrNameLst>
                                      </p:cBhvr>
                                      <p:to>
                                        <p:strVal val="visible"/>
                                      </p:to>
                                    </p:set>
                                    <p:anim calcmode="lin" valueType="num">
                                      <p:cBhvr>
                                        <p:cTn id="37" dur="500" fill="hold"/>
                                        <p:tgtEl>
                                          <p:spTgt spid="312"/>
                                        </p:tgtEl>
                                        <p:attrNameLst>
                                          <p:attrName>ppt_w</p:attrName>
                                        </p:attrNameLst>
                                      </p:cBhvr>
                                      <p:tavLst>
                                        <p:tav tm="0">
                                          <p:val>
                                            <p:fltVal val="0"/>
                                          </p:val>
                                        </p:tav>
                                        <p:tav tm="100000">
                                          <p:val>
                                            <p:strVal val="#ppt_w"/>
                                          </p:val>
                                        </p:tav>
                                      </p:tavLst>
                                    </p:anim>
                                    <p:anim calcmode="lin" valueType="num">
                                      <p:cBhvr>
                                        <p:cTn id="38" dur="500" fill="hold"/>
                                        <p:tgtEl>
                                          <p:spTgt spid="312"/>
                                        </p:tgtEl>
                                        <p:attrNameLst>
                                          <p:attrName>ppt_h</p:attrName>
                                        </p:attrNameLst>
                                      </p:cBhvr>
                                      <p:tavLst>
                                        <p:tav tm="0">
                                          <p:val>
                                            <p:fltVal val="0"/>
                                          </p:val>
                                        </p:tav>
                                        <p:tav tm="100000">
                                          <p:val>
                                            <p:strVal val="#ppt_h"/>
                                          </p:val>
                                        </p:tav>
                                      </p:tavLst>
                                    </p:anim>
                                    <p:animEffect transition="in" filter="fade">
                                      <p:cBhvr>
                                        <p:cTn id="39" dur="500"/>
                                        <p:tgtEl>
                                          <p:spTgt spid="312"/>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568"/>
                                        </p:tgtEl>
                                        <p:attrNameLst>
                                          <p:attrName>style.visibility</p:attrName>
                                        </p:attrNameLst>
                                      </p:cBhvr>
                                      <p:to>
                                        <p:strVal val="visible"/>
                                      </p:to>
                                    </p:set>
                                    <p:anim calcmode="lin" valueType="num">
                                      <p:cBhvr>
                                        <p:cTn id="44" dur="500" fill="hold"/>
                                        <p:tgtEl>
                                          <p:spTgt spid="568"/>
                                        </p:tgtEl>
                                        <p:attrNameLst>
                                          <p:attrName>ppt_w</p:attrName>
                                        </p:attrNameLst>
                                      </p:cBhvr>
                                      <p:tavLst>
                                        <p:tav tm="0">
                                          <p:val>
                                            <p:fltVal val="0"/>
                                          </p:val>
                                        </p:tav>
                                        <p:tav tm="100000">
                                          <p:val>
                                            <p:strVal val="#ppt_w"/>
                                          </p:val>
                                        </p:tav>
                                      </p:tavLst>
                                    </p:anim>
                                    <p:anim calcmode="lin" valueType="num">
                                      <p:cBhvr>
                                        <p:cTn id="45" dur="500" fill="hold"/>
                                        <p:tgtEl>
                                          <p:spTgt spid="568"/>
                                        </p:tgtEl>
                                        <p:attrNameLst>
                                          <p:attrName>ppt_h</p:attrName>
                                        </p:attrNameLst>
                                      </p:cBhvr>
                                      <p:tavLst>
                                        <p:tav tm="0">
                                          <p:val>
                                            <p:fltVal val="0"/>
                                          </p:val>
                                        </p:tav>
                                        <p:tav tm="100000">
                                          <p:val>
                                            <p:strVal val="#ppt_h"/>
                                          </p:val>
                                        </p:tav>
                                      </p:tavLst>
                                    </p:anim>
                                    <p:animEffect transition="in" filter="fade">
                                      <p:cBhvr>
                                        <p:cTn id="46" dur="500"/>
                                        <p:tgtEl>
                                          <p:spTgt spid="568"/>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798"/>
                                        </p:tgtEl>
                                        <p:attrNameLst>
                                          <p:attrName>style.visibility</p:attrName>
                                        </p:attrNameLst>
                                      </p:cBhvr>
                                      <p:to>
                                        <p:strVal val="visible"/>
                                      </p:to>
                                    </p:set>
                                    <p:anim calcmode="lin" valueType="num">
                                      <p:cBhvr>
                                        <p:cTn id="51" dur="500" fill="hold"/>
                                        <p:tgtEl>
                                          <p:spTgt spid="798"/>
                                        </p:tgtEl>
                                        <p:attrNameLst>
                                          <p:attrName>ppt_w</p:attrName>
                                        </p:attrNameLst>
                                      </p:cBhvr>
                                      <p:tavLst>
                                        <p:tav tm="0">
                                          <p:val>
                                            <p:fltVal val="0"/>
                                          </p:val>
                                        </p:tav>
                                        <p:tav tm="100000">
                                          <p:val>
                                            <p:strVal val="#ppt_w"/>
                                          </p:val>
                                        </p:tav>
                                      </p:tavLst>
                                    </p:anim>
                                    <p:anim calcmode="lin" valueType="num">
                                      <p:cBhvr>
                                        <p:cTn id="52" dur="500" fill="hold"/>
                                        <p:tgtEl>
                                          <p:spTgt spid="798"/>
                                        </p:tgtEl>
                                        <p:attrNameLst>
                                          <p:attrName>ppt_h</p:attrName>
                                        </p:attrNameLst>
                                      </p:cBhvr>
                                      <p:tavLst>
                                        <p:tav tm="0">
                                          <p:val>
                                            <p:fltVal val="0"/>
                                          </p:val>
                                        </p:tav>
                                        <p:tav tm="100000">
                                          <p:val>
                                            <p:strVal val="#ppt_h"/>
                                          </p:val>
                                        </p:tav>
                                      </p:tavLst>
                                    </p:anim>
                                    <p:animEffect transition="in" filter="fade">
                                      <p:cBhvr>
                                        <p:cTn id="53" dur="500"/>
                                        <p:tgtEl>
                                          <p:spTgt spid="79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0-#ppt_w/2"/>
                                          </p:val>
                                        </p:tav>
                                        <p:tav tm="100000">
                                          <p:val>
                                            <p:strVal val="#ppt_x"/>
                                          </p:val>
                                        </p:tav>
                                      </p:tavLst>
                                    </p:anim>
                                    <p:anim calcmode="lin" valueType="num">
                                      <p:cBhvr additive="base">
                                        <p:cTn id="6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1"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ppt_x"/>
                                          </p:val>
                                        </p:tav>
                                        <p:tav tm="100000">
                                          <p:val>
                                            <p:strVal val="#ppt_x"/>
                                          </p:val>
                                        </p:tav>
                                      </p:tavLst>
                                    </p:anim>
                                    <p:anim calcmode="lin" valueType="num">
                                      <p:cBhvr additive="base">
                                        <p:cTn id="70"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additive="base">
                                        <p:cTn id="75" dur="500" fill="hold"/>
                                        <p:tgtEl>
                                          <p:spTgt spid="16"/>
                                        </p:tgtEl>
                                        <p:attrNameLst>
                                          <p:attrName>ppt_x</p:attrName>
                                        </p:attrNameLst>
                                      </p:cBhvr>
                                      <p:tavLst>
                                        <p:tav tm="0">
                                          <p:val>
                                            <p:strVal val="#ppt_x"/>
                                          </p:val>
                                        </p:tav>
                                        <p:tav tm="100000">
                                          <p:val>
                                            <p:strVal val="#ppt_x"/>
                                          </p:val>
                                        </p:tav>
                                      </p:tavLst>
                                    </p:anim>
                                    <p:anim calcmode="lin" valueType="num">
                                      <p:cBhvr additive="base">
                                        <p:cTn id="7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p:cTn id="81" dur="500" fill="hold"/>
                                        <p:tgtEl>
                                          <p:spTgt spid="18"/>
                                        </p:tgtEl>
                                        <p:attrNameLst>
                                          <p:attrName>ppt_w</p:attrName>
                                        </p:attrNameLst>
                                      </p:cBhvr>
                                      <p:tavLst>
                                        <p:tav tm="0">
                                          <p:val>
                                            <p:fltVal val="0"/>
                                          </p:val>
                                        </p:tav>
                                        <p:tav tm="100000">
                                          <p:val>
                                            <p:strVal val="#ppt_w"/>
                                          </p:val>
                                        </p:tav>
                                      </p:tavLst>
                                    </p:anim>
                                    <p:anim calcmode="lin" valueType="num">
                                      <p:cBhvr>
                                        <p:cTn id="82" dur="500" fill="hold"/>
                                        <p:tgtEl>
                                          <p:spTgt spid="18"/>
                                        </p:tgtEl>
                                        <p:attrNameLst>
                                          <p:attrName>ppt_h</p:attrName>
                                        </p:attrNameLst>
                                      </p:cBhvr>
                                      <p:tavLst>
                                        <p:tav tm="0">
                                          <p:val>
                                            <p:fltVal val="0"/>
                                          </p:val>
                                        </p:tav>
                                        <p:tav tm="100000">
                                          <p:val>
                                            <p:strVal val="#ppt_h"/>
                                          </p:val>
                                        </p:tav>
                                      </p:tavLst>
                                    </p:anim>
                                    <p:animEffect transition="in" filter="fade">
                                      <p:cBhvr>
                                        <p:cTn id="83" dur="500"/>
                                        <p:tgtEl>
                                          <p:spTgt spid="18"/>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1" fill="hold" grpId="0" nodeType="click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additive="base">
                                        <p:cTn id="88" dur="500" fill="hold"/>
                                        <p:tgtEl>
                                          <p:spTgt spid="20"/>
                                        </p:tgtEl>
                                        <p:attrNameLst>
                                          <p:attrName>ppt_x</p:attrName>
                                        </p:attrNameLst>
                                      </p:cBhvr>
                                      <p:tavLst>
                                        <p:tav tm="0">
                                          <p:val>
                                            <p:strVal val="#ppt_x"/>
                                          </p:val>
                                        </p:tav>
                                        <p:tav tm="100000">
                                          <p:val>
                                            <p:strVal val="#ppt_x"/>
                                          </p:val>
                                        </p:tav>
                                      </p:tavLst>
                                    </p:anim>
                                    <p:anim calcmode="lin" valueType="num">
                                      <p:cBhvr additive="base">
                                        <p:cTn id="89"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15" grpId="0"/>
      <p:bldP spid="16" grpId="0"/>
      <p:bldP spid="18" grpId="0"/>
      <p:bldP spid="2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矩形 31"/>
          <p:cNvSpPr/>
          <p:nvPr/>
        </p:nvSpPr>
        <p:spPr>
          <a:xfrm rot="2968493">
            <a:off x="-570151" y="-2383222"/>
            <a:ext cx="3075252" cy="361333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图片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721634">
            <a:off x="-1932077" y="-2465728"/>
            <a:ext cx="5147800" cy="5664824"/>
          </a:xfrm>
          <a:prstGeom prst="rect">
            <a:avLst/>
          </a:prstGeom>
        </p:spPr>
      </p:pic>
      <p:sp>
        <p:nvSpPr>
          <p:cNvPr id="33" name="文本框 32"/>
          <p:cNvSpPr txBox="1"/>
          <p:nvPr/>
        </p:nvSpPr>
        <p:spPr>
          <a:xfrm>
            <a:off x="2190690" y="251965"/>
            <a:ext cx="3637085" cy="461665"/>
          </a:xfrm>
          <a:prstGeom prst="rect">
            <a:avLst/>
          </a:prstGeom>
          <a:noFill/>
        </p:spPr>
        <p:txBody>
          <a:bodyPr wrap="square" rtlCol="0">
            <a:spAutoFit/>
          </a:bodyPr>
          <a:lstStyle/>
          <a:p>
            <a:r>
              <a:rPr lang="en-US" altLang="zh-CN" sz="2400" dirty="0">
                <a:solidFill>
                  <a:srgbClr val="C00000"/>
                </a:solidFill>
                <a:latin typeface="微软雅黑" panose="020B0503020204020204" pitchFamily="34" charset="-122"/>
                <a:ea typeface="微软雅黑" panose="020B0503020204020204" pitchFamily="34" charset="-122"/>
              </a:rPr>
              <a:t>Product introduction</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79186" y="314980"/>
            <a:ext cx="1504950" cy="461665"/>
          </a:xfrm>
          <a:prstGeom prst="rect">
            <a:avLst/>
          </a:prstGeom>
          <a:noFill/>
        </p:spPr>
        <p:txBody>
          <a:bodyPr wrap="square" rtlCol="0">
            <a:spAutoFit/>
          </a:bodyPr>
          <a:lstStyle>
            <a:defPPr>
              <a:defRPr lang="zh-CN"/>
            </a:defPPr>
            <a:lvl1pPr>
              <a:defRPr sz="2400">
                <a:solidFill>
                  <a:schemeClr val="bg1"/>
                </a:solidFill>
                <a:latin typeface="微软雅黑" panose="020B0503020204020204" pitchFamily="34" charset="-122"/>
                <a:ea typeface="微软雅黑" panose="020B0503020204020204" pitchFamily="34" charset="-122"/>
              </a:defRPr>
            </a:lvl1pPr>
          </a:lstStyle>
          <a:p>
            <a:r>
              <a:rPr lang="zh-CN" altLang="en-US" dirty="0"/>
              <a:t>产品介绍</a:t>
            </a:r>
          </a:p>
        </p:txBody>
      </p:sp>
      <p:sp>
        <p:nvSpPr>
          <p:cNvPr id="29" name="矩形 28"/>
          <p:cNvSpPr/>
          <p:nvPr/>
        </p:nvSpPr>
        <p:spPr>
          <a:xfrm>
            <a:off x="7180720" y="1864251"/>
            <a:ext cx="4114198" cy="923330"/>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完美的手机购物流程，从购买到支付轻松搞定</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手机商城和</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PC</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商城的会员资料，商品信息，订单管理等所有数据同步</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7550970" y="3490810"/>
            <a:ext cx="4080416" cy="923330"/>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集结网络最丰富的强势类目，精选最优质的卖家和商品，达到最广泛的买家覆盖率，几乎</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98%</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。商品都有返利</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多元化的满足用户不同面的购物需求。</a:t>
            </a:r>
          </a:p>
        </p:txBody>
      </p:sp>
      <p:sp>
        <p:nvSpPr>
          <p:cNvPr id="31" name="矩形 30"/>
          <p:cNvSpPr/>
          <p:nvPr/>
        </p:nvSpPr>
        <p:spPr>
          <a:xfrm>
            <a:off x="6511504" y="4956034"/>
            <a:ext cx="4552082" cy="923330"/>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在线支付是指卖方与买方网络进行交易时</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银行为其提供网上资金结算服务的一种业务，为企业和个人提供了一个安全、快捷、方便的交易方式。</a:t>
            </a:r>
          </a:p>
        </p:txBody>
      </p:sp>
      <p:grpSp>
        <p:nvGrpSpPr>
          <p:cNvPr id="3" name="组合 2"/>
          <p:cNvGrpSpPr/>
          <p:nvPr/>
        </p:nvGrpSpPr>
        <p:grpSpPr>
          <a:xfrm>
            <a:off x="946052" y="1303017"/>
            <a:ext cx="3909634" cy="6858000"/>
            <a:chOff x="946052" y="1303017"/>
            <a:chExt cx="3909634" cy="6858000"/>
          </a:xfrm>
        </p:grpSpPr>
        <p:pic>
          <p:nvPicPr>
            <p:cNvPr id="7" name="图片 6"/>
            <p:cNvPicPr>
              <a:picLocks noChangeAspect="1"/>
            </p:cNvPicPr>
            <p:nvPr/>
          </p:nvPicPr>
          <p:blipFill>
            <a:blip r:embed="rId5" cstate="email"/>
            <a:stretch>
              <a:fillRect/>
            </a:stretch>
          </p:blipFill>
          <p:spPr>
            <a:xfrm rot="898326">
              <a:off x="946052" y="1303017"/>
              <a:ext cx="3909634" cy="6858000"/>
            </a:xfrm>
            <a:prstGeom prst="rect">
              <a:avLst/>
            </a:prstGeom>
          </p:spPr>
        </p:pic>
        <p:pic>
          <p:nvPicPr>
            <p:cNvPr id="28" name="图片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885102">
              <a:off x="1569476" y="2326954"/>
              <a:ext cx="2709877" cy="4810125"/>
            </a:xfrm>
            <a:prstGeom prst="rect">
              <a:avLst/>
            </a:prstGeom>
          </p:spPr>
        </p:pic>
      </p:grpSp>
      <p:grpSp>
        <p:nvGrpSpPr>
          <p:cNvPr id="11" name="组合 10"/>
          <p:cNvGrpSpPr/>
          <p:nvPr/>
        </p:nvGrpSpPr>
        <p:grpSpPr>
          <a:xfrm>
            <a:off x="379186" y="1233715"/>
            <a:ext cx="3909634" cy="6858000"/>
            <a:chOff x="379186" y="1233715"/>
            <a:chExt cx="3909634" cy="6858000"/>
          </a:xfrm>
        </p:grpSpPr>
        <p:pic>
          <p:nvPicPr>
            <p:cNvPr id="6" name="图片 5"/>
            <p:cNvPicPr>
              <a:picLocks noChangeAspect="1"/>
            </p:cNvPicPr>
            <p:nvPr/>
          </p:nvPicPr>
          <p:blipFill>
            <a:blip r:embed="rId7" cstate="email"/>
            <a:stretch>
              <a:fillRect/>
            </a:stretch>
          </p:blipFill>
          <p:spPr>
            <a:xfrm>
              <a:off x="379186" y="1233715"/>
              <a:ext cx="3909634" cy="6858000"/>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1734" y="2247899"/>
              <a:ext cx="2709877" cy="4810125"/>
            </a:xfrm>
            <a:prstGeom prst="rect">
              <a:avLst/>
            </a:prstGeom>
          </p:spPr>
        </p:pic>
      </p:grpSp>
      <p:grpSp>
        <p:nvGrpSpPr>
          <p:cNvPr id="12" name="组合 11"/>
          <p:cNvGrpSpPr/>
          <p:nvPr/>
        </p:nvGrpSpPr>
        <p:grpSpPr>
          <a:xfrm>
            <a:off x="4422555" y="1864251"/>
            <a:ext cx="2598058" cy="972348"/>
            <a:chOff x="4422555" y="1864251"/>
            <a:chExt cx="2598058" cy="972348"/>
          </a:xfrm>
        </p:grpSpPr>
        <p:grpSp>
          <p:nvGrpSpPr>
            <p:cNvPr id="8" name="组合 7"/>
            <p:cNvGrpSpPr/>
            <p:nvPr/>
          </p:nvGrpSpPr>
          <p:grpSpPr>
            <a:xfrm rot="10800000">
              <a:off x="5827775" y="1864251"/>
              <a:ext cx="1192838" cy="972348"/>
              <a:chOff x="3456897" y="3211271"/>
              <a:chExt cx="1232193" cy="1004428"/>
            </a:xfrm>
          </p:grpSpPr>
          <p:sp>
            <p:nvSpPr>
              <p:cNvPr id="9" name="Freeform 70"/>
              <p:cNvSpPr>
                <a:spLocks noChangeAspect="1"/>
              </p:cNvSpPr>
              <p:nvPr/>
            </p:nvSpPr>
            <p:spPr bwMode="auto">
              <a:xfrm>
                <a:off x="3456897" y="3211271"/>
                <a:ext cx="1232193" cy="1004428"/>
              </a:xfrm>
              <a:custGeom>
                <a:avLst/>
                <a:gdLst>
                  <a:gd name="T0" fmla="*/ 1210 w 1210"/>
                  <a:gd name="T1" fmla="*/ 491 h 986"/>
                  <a:gd name="T2" fmla="*/ 982 w 1210"/>
                  <a:gd name="T3" fmla="*/ 424 h 986"/>
                  <a:gd name="T4" fmla="*/ 494 w 1210"/>
                  <a:gd name="T5" fmla="*/ 0 h 986"/>
                  <a:gd name="T6" fmla="*/ 0 w 1210"/>
                  <a:gd name="T7" fmla="*/ 493 h 986"/>
                  <a:gd name="T8" fmla="*/ 494 w 1210"/>
                  <a:gd name="T9" fmla="*/ 986 h 986"/>
                  <a:gd name="T10" fmla="*/ 983 w 1210"/>
                  <a:gd name="T11" fmla="*/ 557 h 986"/>
                  <a:gd name="T12" fmla="*/ 1210 w 1210"/>
                  <a:gd name="T13" fmla="*/ 491 h 986"/>
                </a:gdLst>
                <a:ahLst/>
                <a:cxnLst>
                  <a:cxn ang="0">
                    <a:pos x="T0" y="T1"/>
                  </a:cxn>
                  <a:cxn ang="0">
                    <a:pos x="T2" y="T3"/>
                  </a:cxn>
                  <a:cxn ang="0">
                    <a:pos x="T4" y="T5"/>
                  </a:cxn>
                  <a:cxn ang="0">
                    <a:pos x="T6" y="T7"/>
                  </a:cxn>
                  <a:cxn ang="0">
                    <a:pos x="T8" y="T9"/>
                  </a:cxn>
                  <a:cxn ang="0">
                    <a:pos x="T10" y="T11"/>
                  </a:cxn>
                  <a:cxn ang="0">
                    <a:pos x="T12" y="T13"/>
                  </a:cxn>
                </a:cxnLst>
                <a:rect l="0" t="0" r="r" b="b"/>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10" name="椭圆 9"/>
              <p:cNvSpPr/>
              <p:nvPr/>
            </p:nvSpPr>
            <p:spPr>
              <a:xfrm>
                <a:off x="3561365" y="3313435"/>
                <a:ext cx="800100" cy="8001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文本框 24"/>
            <p:cNvSpPr txBox="1"/>
            <p:nvPr/>
          </p:nvSpPr>
          <p:spPr>
            <a:xfrm>
              <a:off x="6131740" y="2027091"/>
              <a:ext cx="759529" cy="646331"/>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移动</a:t>
              </a:r>
              <a:endParaRPr lang="en-US" altLang="zh-CN" dirty="0">
                <a:solidFill>
                  <a:schemeClr val="bg1"/>
                </a:solidFill>
                <a:latin typeface="微软雅黑" panose="020B0503020204020204" pitchFamily="34" charset="-122"/>
                <a:ea typeface="微软雅黑" panose="020B0503020204020204" pitchFamily="34" charset="-122"/>
              </a:endParaRPr>
            </a:p>
            <a:p>
              <a:pPr algn="ctr"/>
              <a:r>
                <a:rPr lang="zh-CN" altLang="en-US" dirty="0">
                  <a:solidFill>
                    <a:schemeClr val="bg1"/>
                  </a:solidFill>
                  <a:latin typeface="微软雅黑" panose="020B0503020204020204" pitchFamily="34" charset="-122"/>
                  <a:ea typeface="微软雅黑" panose="020B0503020204020204" pitchFamily="34" charset="-122"/>
                </a:rPr>
                <a:t>下载</a:t>
              </a:r>
            </a:p>
          </p:txBody>
        </p:sp>
        <p:cxnSp>
          <p:nvCxnSpPr>
            <p:cNvPr id="13" name="直接连接符 12"/>
            <p:cNvCxnSpPr/>
            <p:nvPr/>
          </p:nvCxnSpPr>
          <p:spPr>
            <a:xfrm>
              <a:off x="4422555" y="2335911"/>
              <a:ext cx="1419734"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3970769" y="3490810"/>
            <a:ext cx="3493793" cy="972348"/>
            <a:chOff x="3970769" y="3490810"/>
            <a:chExt cx="3493793" cy="972348"/>
          </a:xfrm>
        </p:grpSpPr>
        <p:grpSp>
          <p:nvGrpSpPr>
            <p:cNvPr id="15" name="组合 14"/>
            <p:cNvGrpSpPr/>
            <p:nvPr/>
          </p:nvGrpSpPr>
          <p:grpSpPr>
            <a:xfrm rot="10800000">
              <a:off x="6271724" y="3490810"/>
              <a:ext cx="1192838" cy="972348"/>
              <a:chOff x="3456897" y="3211271"/>
              <a:chExt cx="1232193" cy="1004428"/>
            </a:xfrm>
          </p:grpSpPr>
          <p:sp>
            <p:nvSpPr>
              <p:cNvPr id="16" name="Freeform 70"/>
              <p:cNvSpPr>
                <a:spLocks noChangeAspect="1"/>
              </p:cNvSpPr>
              <p:nvPr/>
            </p:nvSpPr>
            <p:spPr bwMode="auto">
              <a:xfrm>
                <a:off x="3456897" y="3211271"/>
                <a:ext cx="1232193" cy="1004428"/>
              </a:xfrm>
              <a:custGeom>
                <a:avLst/>
                <a:gdLst>
                  <a:gd name="T0" fmla="*/ 1210 w 1210"/>
                  <a:gd name="T1" fmla="*/ 491 h 986"/>
                  <a:gd name="T2" fmla="*/ 982 w 1210"/>
                  <a:gd name="T3" fmla="*/ 424 h 986"/>
                  <a:gd name="T4" fmla="*/ 494 w 1210"/>
                  <a:gd name="T5" fmla="*/ 0 h 986"/>
                  <a:gd name="T6" fmla="*/ 0 w 1210"/>
                  <a:gd name="T7" fmla="*/ 493 h 986"/>
                  <a:gd name="T8" fmla="*/ 494 w 1210"/>
                  <a:gd name="T9" fmla="*/ 986 h 986"/>
                  <a:gd name="T10" fmla="*/ 983 w 1210"/>
                  <a:gd name="T11" fmla="*/ 557 h 986"/>
                  <a:gd name="T12" fmla="*/ 1210 w 1210"/>
                  <a:gd name="T13" fmla="*/ 491 h 986"/>
                </a:gdLst>
                <a:ahLst/>
                <a:cxnLst>
                  <a:cxn ang="0">
                    <a:pos x="T0" y="T1"/>
                  </a:cxn>
                  <a:cxn ang="0">
                    <a:pos x="T2" y="T3"/>
                  </a:cxn>
                  <a:cxn ang="0">
                    <a:pos x="T4" y="T5"/>
                  </a:cxn>
                  <a:cxn ang="0">
                    <a:pos x="T6" y="T7"/>
                  </a:cxn>
                  <a:cxn ang="0">
                    <a:pos x="T8" y="T9"/>
                  </a:cxn>
                  <a:cxn ang="0">
                    <a:pos x="T10" y="T11"/>
                  </a:cxn>
                  <a:cxn ang="0">
                    <a:pos x="T12" y="T13"/>
                  </a:cxn>
                </a:cxnLst>
                <a:rect l="0" t="0" r="r" b="b"/>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17" name="椭圆 16"/>
              <p:cNvSpPr/>
              <p:nvPr/>
            </p:nvSpPr>
            <p:spPr>
              <a:xfrm>
                <a:off x="3561365" y="3313435"/>
                <a:ext cx="800100" cy="80010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文本框 25"/>
            <p:cNvSpPr txBox="1"/>
            <p:nvPr/>
          </p:nvSpPr>
          <p:spPr>
            <a:xfrm>
              <a:off x="6592143" y="3662506"/>
              <a:ext cx="759529" cy="646331"/>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类目</a:t>
              </a:r>
              <a:endParaRPr lang="en-US" altLang="zh-CN" dirty="0">
                <a:solidFill>
                  <a:schemeClr val="bg1"/>
                </a:solidFill>
                <a:latin typeface="微软雅黑" panose="020B0503020204020204" pitchFamily="34" charset="-122"/>
                <a:ea typeface="微软雅黑" panose="020B0503020204020204" pitchFamily="34" charset="-122"/>
              </a:endParaRPr>
            </a:p>
            <a:p>
              <a:pPr algn="ctr"/>
              <a:r>
                <a:rPr lang="zh-CN" altLang="en-US" dirty="0">
                  <a:solidFill>
                    <a:schemeClr val="bg1"/>
                  </a:solidFill>
                  <a:latin typeface="微软雅黑" panose="020B0503020204020204" pitchFamily="34" charset="-122"/>
                  <a:ea typeface="微软雅黑" panose="020B0503020204020204" pitchFamily="34" charset="-122"/>
                </a:rPr>
                <a:t>丰富</a:t>
              </a:r>
            </a:p>
          </p:txBody>
        </p:sp>
        <p:cxnSp>
          <p:nvCxnSpPr>
            <p:cNvPr id="18" name="直接连接符 17"/>
            <p:cNvCxnSpPr/>
            <p:nvPr/>
          </p:nvCxnSpPr>
          <p:spPr>
            <a:xfrm>
              <a:off x="3970769" y="3983281"/>
              <a:ext cx="2300955"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2298700" y="4943034"/>
            <a:ext cx="4098569" cy="972348"/>
            <a:chOff x="2298700" y="4943034"/>
            <a:chExt cx="4098569" cy="972348"/>
          </a:xfrm>
        </p:grpSpPr>
        <p:grpSp>
          <p:nvGrpSpPr>
            <p:cNvPr id="20" name="组合 19"/>
            <p:cNvGrpSpPr/>
            <p:nvPr/>
          </p:nvGrpSpPr>
          <p:grpSpPr>
            <a:xfrm rot="10800000">
              <a:off x="5204431" y="4943034"/>
              <a:ext cx="1192838" cy="972348"/>
              <a:chOff x="3456897" y="3211271"/>
              <a:chExt cx="1232193" cy="1004428"/>
            </a:xfrm>
          </p:grpSpPr>
          <p:sp>
            <p:nvSpPr>
              <p:cNvPr id="21" name="Freeform 70"/>
              <p:cNvSpPr>
                <a:spLocks noChangeAspect="1"/>
              </p:cNvSpPr>
              <p:nvPr/>
            </p:nvSpPr>
            <p:spPr bwMode="auto">
              <a:xfrm>
                <a:off x="3456897" y="3211271"/>
                <a:ext cx="1232193" cy="1004428"/>
              </a:xfrm>
              <a:custGeom>
                <a:avLst/>
                <a:gdLst>
                  <a:gd name="T0" fmla="*/ 1210 w 1210"/>
                  <a:gd name="T1" fmla="*/ 491 h 986"/>
                  <a:gd name="T2" fmla="*/ 982 w 1210"/>
                  <a:gd name="T3" fmla="*/ 424 h 986"/>
                  <a:gd name="T4" fmla="*/ 494 w 1210"/>
                  <a:gd name="T5" fmla="*/ 0 h 986"/>
                  <a:gd name="T6" fmla="*/ 0 w 1210"/>
                  <a:gd name="T7" fmla="*/ 493 h 986"/>
                  <a:gd name="T8" fmla="*/ 494 w 1210"/>
                  <a:gd name="T9" fmla="*/ 986 h 986"/>
                  <a:gd name="T10" fmla="*/ 983 w 1210"/>
                  <a:gd name="T11" fmla="*/ 557 h 986"/>
                  <a:gd name="T12" fmla="*/ 1210 w 1210"/>
                  <a:gd name="T13" fmla="*/ 491 h 986"/>
                </a:gdLst>
                <a:ahLst/>
                <a:cxnLst>
                  <a:cxn ang="0">
                    <a:pos x="T0" y="T1"/>
                  </a:cxn>
                  <a:cxn ang="0">
                    <a:pos x="T2" y="T3"/>
                  </a:cxn>
                  <a:cxn ang="0">
                    <a:pos x="T4" y="T5"/>
                  </a:cxn>
                  <a:cxn ang="0">
                    <a:pos x="T6" y="T7"/>
                  </a:cxn>
                  <a:cxn ang="0">
                    <a:pos x="T8" y="T9"/>
                  </a:cxn>
                  <a:cxn ang="0">
                    <a:pos x="T10" y="T11"/>
                  </a:cxn>
                  <a:cxn ang="0">
                    <a:pos x="T12" y="T13"/>
                  </a:cxn>
                </a:cxnLst>
                <a:rect l="0" t="0" r="r" b="b"/>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22" name="椭圆 21"/>
              <p:cNvSpPr/>
              <p:nvPr/>
            </p:nvSpPr>
            <p:spPr>
              <a:xfrm>
                <a:off x="3561365" y="3313435"/>
                <a:ext cx="800100" cy="8001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文本框 26"/>
            <p:cNvSpPr txBox="1"/>
            <p:nvPr/>
          </p:nvSpPr>
          <p:spPr>
            <a:xfrm>
              <a:off x="5512195" y="5094534"/>
              <a:ext cx="759529" cy="646331"/>
            </a:xfrm>
            <a:prstGeom prst="rect">
              <a:avLst/>
            </a:prstGeom>
            <a:noFill/>
          </p:spPr>
          <p:txBody>
            <a:bodyPr wrap="square" rtlCol="0">
              <a:spAutoFit/>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在线</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支付</a:t>
              </a:r>
            </a:p>
          </p:txBody>
        </p:sp>
        <p:cxnSp>
          <p:nvCxnSpPr>
            <p:cNvPr id="23" name="直接连接符 22"/>
            <p:cNvCxnSpPr/>
            <p:nvPr/>
          </p:nvCxnSpPr>
          <p:spPr>
            <a:xfrm>
              <a:off x="2298700" y="5429208"/>
              <a:ext cx="2920245"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500" fill="hold"/>
                                        <p:tgtEl>
                                          <p:spTgt spid="29"/>
                                        </p:tgtEl>
                                        <p:attrNameLst>
                                          <p:attrName>ppt_x</p:attrName>
                                        </p:attrNameLst>
                                      </p:cBhvr>
                                      <p:tavLst>
                                        <p:tav tm="0">
                                          <p:val>
                                            <p:strVal val="1+#ppt_w/2"/>
                                          </p:val>
                                        </p:tav>
                                        <p:tav tm="100000">
                                          <p:val>
                                            <p:strVal val="#ppt_x"/>
                                          </p:val>
                                        </p:tav>
                                      </p:tavLst>
                                    </p:anim>
                                    <p:anim calcmode="lin" valueType="num">
                                      <p:cBhvr additive="base">
                                        <p:cTn id="25"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1+#ppt_w/2"/>
                                          </p:val>
                                        </p:tav>
                                        <p:tav tm="100000">
                                          <p:val>
                                            <p:strVal val="#ppt_x"/>
                                          </p:val>
                                        </p:tav>
                                      </p:tavLst>
                                    </p:anim>
                                    <p:anim calcmode="lin" valueType="num">
                                      <p:cBhvr additive="base">
                                        <p:cTn id="36"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500" fill="hold"/>
                                        <p:tgtEl>
                                          <p:spTgt spid="31"/>
                                        </p:tgtEl>
                                        <p:attrNameLst>
                                          <p:attrName>ppt_x</p:attrName>
                                        </p:attrNameLst>
                                      </p:cBhvr>
                                      <p:tavLst>
                                        <p:tav tm="0">
                                          <p:val>
                                            <p:strVal val="1+#ppt_w/2"/>
                                          </p:val>
                                        </p:tav>
                                        <p:tav tm="100000">
                                          <p:val>
                                            <p:strVal val="#ppt_x"/>
                                          </p:val>
                                        </p:tav>
                                      </p:tavLst>
                                    </p:anim>
                                    <p:anim calcmode="lin" valueType="num">
                                      <p:cBhvr additive="base">
                                        <p:cTn id="47"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9" name="矩形 48"/>
          <p:cNvSpPr/>
          <p:nvPr/>
        </p:nvSpPr>
        <p:spPr>
          <a:xfrm rot="2968493">
            <a:off x="-570151" y="-2383222"/>
            <a:ext cx="3075252" cy="361333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 name="图片 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721634">
            <a:off x="-1932077" y="-2465728"/>
            <a:ext cx="5147800" cy="5664824"/>
          </a:xfrm>
          <a:prstGeom prst="rect">
            <a:avLst/>
          </a:prstGeom>
        </p:spPr>
      </p:pic>
      <p:sp>
        <p:nvSpPr>
          <p:cNvPr id="50" name="文本框 49"/>
          <p:cNvSpPr txBox="1"/>
          <p:nvPr/>
        </p:nvSpPr>
        <p:spPr>
          <a:xfrm>
            <a:off x="2190690" y="251965"/>
            <a:ext cx="3193965" cy="461665"/>
          </a:xfrm>
          <a:prstGeom prst="rect">
            <a:avLst/>
          </a:prstGeom>
          <a:noFill/>
        </p:spPr>
        <p:txBody>
          <a:bodyPr wrap="square" rtlCol="0">
            <a:spAutoFit/>
          </a:bodyPr>
          <a:lstStyle/>
          <a:p>
            <a:r>
              <a:rPr lang="en-US" altLang="zh-CN" sz="2400" dirty="0">
                <a:solidFill>
                  <a:srgbClr val="C00000"/>
                </a:solidFill>
                <a:latin typeface="微软雅黑" panose="020B0503020204020204" pitchFamily="34" charset="-122"/>
                <a:ea typeface="微软雅黑" panose="020B0503020204020204" pitchFamily="34" charset="-122"/>
              </a:rPr>
              <a:t>Distribution channel</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52879" y="285952"/>
            <a:ext cx="1563007" cy="461665"/>
          </a:xfrm>
          <a:prstGeom prst="rect">
            <a:avLst/>
          </a:prstGeom>
          <a:noFill/>
        </p:spPr>
        <p:txBody>
          <a:bodyPr wrap="square" rtlCol="0">
            <a:spAutoFit/>
          </a:bodyPr>
          <a:lstStyle>
            <a:defPPr>
              <a:defRPr lang="zh-CN"/>
            </a:defPPr>
            <a:lvl1pPr>
              <a:defRPr sz="2400">
                <a:solidFill>
                  <a:schemeClr val="bg1"/>
                </a:solidFill>
                <a:latin typeface="微软雅黑" panose="020B0503020204020204" pitchFamily="34" charset="-122"/>
                <a:ea typeface="微软雅黑" panose="020B0503020204020204" pitchFamily="34" charset="-122"/>
              </a:defRPr>
            </a:lvl1pPr>
          </a:lstStyle>
          <a:p>
            <a:r>
              <a:rPr lang="zh-CN" altLang="en-US" dirty="0"/>
              <a:t>销售渠道</a:t>
            </a:r>
          </a:p>
        </p:txBody>
      </p:sp>
      <p:grpSp>
        <p:nvGrpSpPr>
          <p:cNvPr id="2" name="组合 1"/>
          <p:cNvGrpSpPr/>
          <p:nvPr/>
        </p:nvGrpSpPr>
        <p:grpSpPr>
          <a:xfrm>
            <a:off x="747510" y="1218773"/>
            <a:ext cx="4846594" cy="4914802"/>
            <a:chOff x="6076725" y="1604721"/>
            <a:chExt cx="4151991" cy="4210424"/>
          </a:xfrm>
        </p:grpSpPr>
        <p:sp>
          <p:nvSpPr>
            <p:cNvPr id="7" name="Freeform 14"/>
            <p:cNvSpPr/>
            <p:nvPr/>
          </p:nvSpPr>
          <p:spPr bwMode="auto">
            <a:xfrm>
              <a:off x="7428367" y="2310365"/>
              <a:ext cx="2800349" cy="2799136"/>
            </a:xfrm>
            <a:custGeom>
              <a:avLst/>
              <a:gdLst>
                <a:gd name="T0" fmla="*/ 2311 w 4619"/>
                <a:gd name="T1" fmla="*/ 0 h 4617"/>
                <a:gd name="T2" fmla="*/ 4619 w 4619"/>
                <a:gd name="T3" fmla="*/ 2308 h 4617"/>
                <a:gd name="T4" fmla="*/ 2311 w 4619"/>
                <a:gd name="T5" fmla="*/ 4617 h 4617"/>
                <a:gd name="T6" fmla="*/ 2041 w 4619"/>
                <a:gd name="T7" fmla="*/ 4347 h 4617"/>
                <a:gd name="T8" fmla="*/ 2394 w 4619"/>
                <a:gd name="T9" fmla="*/ 3995 h 4617"/>
                <a:gd name="T10" fmla="*/ 2394 w 4619"/>
                <a:gd name="T11" fmla="*/ 4288 h 4617"/>
                <a:gd name="T12" fmla="*/ 2606 w 4619"/>
                <a:gd name="T13" fmla="*/ 4288 h 4617"/>
                <a:gd name="T14" fmla="*/ 2606 w 4619"/>
                <a:gd name="T15" fmla="*/ 3633 h 4617"/>
                <a:gd name="T16" fmla="*/ 1951 w 4619"/>
                <a:gd name="T17" fmla="*/ 3633 h 4617"/>
                <a:gd name="T18" fmla="*/ 1951 w 4619"/>
                <a:gd name="T19" fmla="*/ 3846 h 4617"/>
                <a:gd name="T20" fmla="*/ 2245 w 4619"/>
                <a:gd name="T21" fmla="*/ 3846 h 4617"/>
                <a:gd name="T22" fmla="*/ 1892 w 4619"/>
                <a:gd name="T23" fmla="*/ 4196 h 4617"/>
                <a:gd name="T24" fmla="*/ 1623 w 4619"/>
                <a:gd name="T25" fmla="*/ 3926 h 4617"/>
                <a:gd name="T26" fmla="*/ 2753 w 4619"/>
                <a:gd name="T27" fmla="*/ 2796 h 4617"/>
                <a:gd name="T28" fmla="*/ 0 w 4619"/>
                <a:gd name="T29" fmla="*/ 2796 h 4617"/>
                <a:gd name="T30" fmla="*/ 0 w 4619"/>
                <a:gd name="T31" fmla="*/ 2415 h 4617"/>
                <a:gd name="T32" fmla="*/ 499 w 4619"/>
                <a:gd name="T33" fmla="*/ 2415 h 4617"/>
                <a:gd name="T34" fmla="*/ 291 w 4619"/>
                <a:gd name="T35" fmla="*/ 2621 h 4617"/>
                <a:gd name="T36" fmla="*/ 440 w 4619"/>
                <a:gd name="T37" fmla="*/ 2772 h 4617"/>
                <a:gd name="T38" fmla="*/ 903 w 4619"/>
                <a:gd name="T39" fmla="*/ 2308 h 4617"/>
                <a:gd name="T40" fmla="*/ 440 w 4619"/>
                <a:gd name="T41" fmla="*/ 1845 h 4617"/>
                <a:gd name="T42" fmla="*/ 291 w 4619"/>
                <a:gd name="T43" fmla="*/ 1996 h 4617"/>
                <a:gd name="T44" fmla="*/ 499 w 4619"/>
                <a:gd name="T45" fmla="*/ 2202 h 4617"/>
                <a:gd name="T46" fmla="*/ 0 w 4619"/>
                <a:gd name="T47" fmla="*/ 2202 h 4617"/>
                <a:gd name="T48" fmla="*/ 0 w 4619"/>
                <a:gd name="T49" fmla="*/ 1821 h 4617"/>
                <a:gd name="T50" fmla="*/ 2753 w 4619"/>
                <a:gd name="T51" fmla="*/ 1821 h 4617"/>
                <a:gd name="T52" fmla="*/ 1623 w 4619"/>
                <a:gd name="T53" fmla="*/ 691 h 4617"/>
                <a:gd name="T54" fmla="*/ 1892 w 4619"/>
                <a:gd name="T55" fmla="*/ 421 h 4617"/>
                <a:gd name="T56" fmla="*/ 2245 w 4619"/>
                <a:gd name="T57" fmla="*/ 771 h 4617"/>
                <a:gd name="T58" fmla="*/ 1951 w 4619"/>
                <a:gd name="T59" fmla="*/ 771 h 4617"/>
                <a:gd name="T60" fmla="*/ 1951 w 4619"/>
                <a:gd name="T61" fmla="*/ 984 h 4617"/>
                <a:gd name="T62" fmla="*/ 2606 w 4619"/>
                <a:gd name="T63" fmla="*/ 984 h 4617"/>
                <a:gd name="T64" fmla="*/ 2606 w 4619"/>
                <a:gd name="T65" fmla="*/ 329 h 4617"/>
                <a:gd name="T66" fmla="*/ 2394 w 4619"/>
                <a:gd name="T67" fmla="*/ 329 h 4617"/>
                <a:gd name="T68" fmla="*/ 2394 w 4619"/>
                <a:gd name="T69" fmla="*/ 622 h 4617"/>
                <a:gd name="T70" fmla="*/ 2041 w 4619"/>
                <a:gd name="T71" fmla="*/ 270 h 4617"/>
                <a:gd name="T72" fmla="*/ 2311 w 4619"/>
                <a:gd name="T73" fmla="*/ 0 h 4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9" h="4617">
                  <a:moveTo>
                    <a:pt x="2311" y="0"/>
                  </a:moveTo>
                  <a:lnTo>
                    <a:pt x="4619" y="2308"/>
                  </a:lnTo>
                  <a:lnTo>
                    <a:pt x="2311" y="4617"/>
                  </a:lnTo>
                  <a:lnTo>
                    <a:pt x="2041" y="4347"/>
                  </a:lnTo>
                  <a:lnTo>
                    <a:pt x="2394" y="3995"/>
                  </a:lnTo>
                  <a:lnTo>
                    <a:pt x="2394" y="4288"/>
                  </a:lnTo>
                  <a:lnTo>
                    <a:pt x="2606" y="4288"/>
                  </a:lnTo>
                  <a:lnTo>
                    <a:pt x="2606" y="3633"/>
                  </a:lnTo>
                  <a:lnTo>
                    <a:pt x="1951" y="3633"/>
                  </a:lnTo>
                  <a:lnTo>
                    <a:pt x="1951" y="3846"/>
                  </a:lnTo>
                  <a:lnTo>
                    <a:pt x="2245" y="3846"/>
                  </a:lnTo>
                  <a:lnTo>
                    <a:pt x="1892" y="4196"/>
                  </a:lnTo>
                  <a:lnTo>
                    <a:pt x="1623" y="3926"/>
                  </a:lnTo>
                  <a:lnTo>
                    <a:pt x="2753" y="2796"/>
                  </a:lnTo>
                  <a:lnTo>
                    <a:pt x="0" y="2796"/>
                  </a:lnTo>
                  <a:lnTo>
                    <a:pt x="0" y="2415"/>
                  </a:lnTo>
                  <a:lnTo>
                    <a:pt x="499" y="2415"/>
                  </a:lnTo>
                  <a:lnTo>
                    <a:pt x="291" y="2621"/>
                  </a:lnTo>
                  <a:lnTo>
                    <a:pt x="440" y="2772"/>
                  </a:lnTo>
                  <a:lnTo>
                    <a:pt x="903" y="2308"/>
                  </a:lnTo>
                  <a:lnTo>
                    <a:pt x="440" y="1845"/>
                  </a:lnTo>
                  <a:lnTo>
                    <a:pt x="291" y="1996"/>
                  </a:lnTo>
                  <a:lnTo>
                    <a:pt x="499" y="2202"/>
                  </a:lnTo>
                  <a:lnTo>
                    <a:pt x="0" y="2202"/>
                  </a:lnTo>
                  <a:lnTo>
                    <a:pt x="0" y="1821"/>
                  </a:lnTo>
                  <a:lnTo>
                    <a:pt x="2753" y="1821"/>
                  </a:lnTo>
                  <a:lnTo>
                    <a:pt x="1623" y="691"/>
                  </a:lnTo>
                  <a:lnTo>
                    <a:pt x="1892" y="421"/>
                  </a:lnTo>
                  <a:lnTo>
                    <a:pt x="2245" y="771"/>
                  </a:lnTo>
                  <a:lnTo>
                    <a:pt x="1951" y="771"/>
                  </a:lnTo>
                  <a:lnTo>
                    <a:pt x="1951" y="984"/>
                  </a:lnTo>
                  <a:lnTo>
                    <a:pt x="2606" y="984"/>
                  </a:lnTo>
                  <a:lnTo>
                    <a:pt x="2606" y="329"/>
                  </a:lnTo>
                  <a:lnTo>
                    <a:pt x="2394" y="329"/>
                  </a:lnTo>
                  <a:lnTo>
                    <a:pt x="2394" y="622"/>
                  </a:lnTo>
                  <a:lnTo>
                    <a:pt x="2041" y="270"/>
                  </a:lnTo>
                  <a:lnTo>
                    <a:pt x="2311" y="0"/>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grpSp>
          <p:nvGrpSpPr>
            <p:cNvPr id="1055" name="组合 1054"/>
            <p:cNvGrpSpPr/>
            <p:nvPr/>
          </p:nvGrpSpPr>
          <p:grpSpPr>
            <a:xfrm>
              <a:off x="7308918" y="1604721"/>
              <a:ext cx="1153297" cy="1004887"/>
              <a:chOff x="4650990" y="1574006"/>
              <a:chExt cx="1153297" cy="1004887"/>
            </a:xfrm>
          </p:grpSpPr>
          <p:sp>
            <p:nvSpPr>
              <p:cNvPr id="1053" name="Freeform 62"/>
              <p:cNvSpPr/>
              <p:nvPr/>
            </p:nvSpPr>
            <p:spPr bwMode="auto">
              <a:xfrm>
                <a:off x="4650990" y="1574006"/>
                <a:ext cx="1153297" cy="1004887"/>
              </a:xfrm>
              <a:custGeom>
                <a:avLst/>
                <a:gdLst>
                  <a:gd name="T0" fmla="*/ 1133 w 1133"/>
                  <a:gd name="T1" fmla="*/ 835 h 987"/>
                  <a:gd name="T2" fmla="*/ 937 w 1133"/>
                  <a:gd name="T3" fmla="*/ 710 h 987"/>
                  <a:gd name="T4" fmla="*/ 987 w 1133"/>
                  <a:gd name="T5" fmla="*/ 494 h 987"/>
                  <a:gd name="T6" fmla="*/ 493 w 1133"/>
                  <a:gd name="T7" fmla="*/ 0 h 987"/>
                  <a:gd name="T8" fmla="*/ 0 w 1133"/>
                  <a:gd name="T9" fmla="*/ 494 h 987"/>
                  <a:gd name="T10" fmla="*/ 493 w 1133"/>
                  <a:gd name="T11" fmla="*/ 987 h 987"/>
                  <a:gd name="T12" fmla="*/ 849 w 1133"/>
                  <a:gd name="T13" fmla="*/ 835 h 987"/>
                  <a:gd name="T14" fmla="*/ 1133 w 1133"/>
                  <a:gd name="T15" fmla="*/ 835 h 9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3" h="987">
                    <a:moveTo>
                      <a:pt x="1133" y="835"/>
                    </a:moveTo>
                    <a:cubicBezTo>
                      <a:pt x="937" y="710"/>
                      <a:pt x="937" y="710"/>
                      <a:pt x="937" y="710"/>
                    </a:cubicBezTo>
                    <a:cubicBezTo>
                      <a:pt x="969" y="645"/>
                      <a:pt x="987" y="571"/>
                      <a:pt x="987" y="494"/>
                    </a:cubicBezTo>
                    <a:cubicBezTo>
                      <a:pt x="987" y="221"/>
                      <a:pt x="766" y="0"/>
                      <a:pt x="493" y="0"/>
                    </a:cubicBezTo>
                    <a:cubicBezTo>
                      <a:pt x="221" y="0"/>
                      <a:pt x="0" y="221"/>
                      <a:pt x="0" y="494"/>
                    </a:cubicBezTo>
                    <a:cubicBezTo>
                      <a:pt x="0" y="766"/>
                      <a:pt x="221" y="987"/>
                      <a:pt x="493" y="987"/>
                    </a:cubicBezTo>
                    <a:cubicBezTo>
                      <a:pt x="633" y="987"/>
                      <a:pt x="759" y="929"/>
                      <a:pt x="849" y="835"/>
                    </a:cubicBezTo>
                    <a:lnTo>
                      <a:pt x="1133" y="835"/>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1054" name="椭圆 1053"/>
              <p:cNvSpPr/>
              <p:nvPr/>
            </p:nvSpPr>
            <p:spPr>
              <a:xfrm>
                <a:off x="4752590" y="1676399"/>
                <a:ext cx="800100" cy="8001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5" name="组合 74"/>
            <p:cNvGrpSpPr/>
            <p:nvPr/>
          </p:nvGrpSpPr>
          <p:grpSpPr>
            <a:xfrm>
              <a:off x="6076725" y="3241986"/>
              <a:ext cx="1232193" cy="1004428"/>
              <a:chOff x="3456897" y="3211271"/>
              <a:chExt cx="1232193" cy="1004428"/>
            </a:xfrm>
          </p:grpSpPr>
          <p:sp>
            <p:nvSpPr>
              <p:cNvPr id="67" name="Freeform 70"/>
              <p:cNvSpPr>
                <a:spLocks noChangeAspect="1"/>
              </p:cNvSpPr>
              <p:nvPr/>
            </p:nvSpPr>
            <p:spPr bwMode="auto">
              <a:xfrm>
                <a:off x="3456897" y="3211271"/>
                <a:ext cx="1232193" cy="1004428"/>
              </a:xfrm>
              <a:custGeom>
                <a:avLst/>
                <a:gdLst>
                  <a:gd name="T0" fmla="*/ 1210 w 1210"/>
                  <a:gd name="T1" fmla="*/ 491 h 986"/>
                  <a:gd name="T2" fmla="*/ 982 w 1210"/>
                  <a:gd name="T3" fmla="*/ 424 h 986"/>
                  <a:gd name="T4" fmla="*/ 494 w 1210"/>
                  <a:gd name="T5" fmla="*/ 0 h 986"/>
                  <a:gd name="T6" fmla="*/ 0 w 1210"/>
                  <a:gd name="T7" fmla="*/ 493 h 986"/>
                  <a:gd name="T8" fmla="*/ 494 w 1210"/>
                  <a:gd name="T9" fmla="*/ 986 h 986"/>
                  <a:gd name="T10" fmla="*/ 983 w 1210"/>
                  <a:gd name="T11" fmla="*/ 557 h 986"/>
                  <a:gd name="T12" fmla="*/ 1210 w 1210"/>
                  <a:gd name="T13" fmla="*/ 491 h 986"/>
                </a:gdLst>
                <a:ahLst/>
                <a:cxnLst>
                  <a:cxn ang="0">
                    <a:pos x="T0" y="T1"/>
                  </a:cxn>
                  <a:cxn ang="0">
                    <a:pos x="T2" y="T3"/>
                  </a:cxn>
                  <a:cxn ang="0">
                    <a:pos x="T4" y="T5"/>
                  </a:cxn>
                  <a:cxn ang="0">
                    <a:pos x="T6" y="T7"/>
                  </a:cxn>
                  <a:cxn ang="0">
                    <a:pos x="T8" y="T9"/>
                  </a:cxn>
                  <a:cxn ang="0">
                    <a:pos x="T10" y="T11"/>
                  </a:cxn>
                  <a:cxn ang="0">
                    <a:pos x="T12" y="T13"/>
                  </a:cxn>
                </a:cxnLst>
                <a:rect l="0" t="0" r="r" b="b"/>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79" name="椭圆 78"/>
              <p:cNvSpPr/>
              <p:nvPr/>
            </p:nvSpPr>
            <p:spPr>
              <a:xfrm>
                <a:off x="3561365" y="3313435"/>
                <a:ext cx="800100" cy="80010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6" name="组合 75"/>
            <p:cNvGrpSpPr/>
            <p:nvPr/>
          </p:nvGrpSpPr>
          <p:grpSpPr>
            <a:xfrm>
              <a:off x="7396618" y="4810745"/>
              <a:ext cx="1153726" cy="1004400"/>
              <a:chOff x="4776790" y="4780030"/>
              <a:chExt cx="1153726" cy="1004400"/>
            </a:xfrm>
          </p:grpSpPr>
          <p:sp>
            <p:nvSpPr>
              <p:cNvPr id="74" name="Freeform 78"/>
              <p:cNvSpPr>
                <a:spLocks noChangeAspect="1"/>
              </p:cNvSpPr>
              <p:nvPr/>
            </p:nvSpPr>
            <p:spPr bwMode="auto">
              <a:xfrm>
                <a:off x="4776790" y="4780030"/>
                <a:ext cx="1153726" cy="1004400"/>
              </a:xfrm>
              <a:custGeom>
                <a:avLst/>
                <a:gdLst>
                  <a:gd name="T0" fmla="*/ 1133 w 1133"/>
                  <a:gd name="T1" fmla="*/ 151 h 986"/>
                  <a:gd name="T2" fmla="*/ 849 w 1133"/>
                  <a:gd name="T3" fmla="*/ 151 h 986"/>
                  <a:gd name="T4" fmla="*/ 493 w 1133"/>
                  <a:gd name="T5" fmla="*/ 0 h 986"/>
                  <a:gd name="T6" fmla="*/ 0 w 1133"/>
                  <a:gd name="T7" fmla="*/ 493 h 986"/>
                  <a:gd name="T8" fmla="*/ 493 w 1133"/>
                  <a:gd name="T9" fmla="*/ 986 h 986"/>
                  <a:gd name="T10" fmla="*/ 987 w 1133"/>
                  <a:gd name="T11" fmla="*/ 493 h 986"/>
                  <a:gd name="T12" fmla="*/ 937 w 1133"/>
                  <a:gd name="T13" fmla="*/ 277 h 986"/>
                  <a:gd name="T14" fmla="*/ 1133 w 1133"/>
                  <a:gd name="T15" fmla="*/ 151 h 9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3" h="986">
                    <a:moveTo>
                      <a:pt x="1133" y="151"/>
                    </a:moveTo>
                    <a:cubicBezTo>
                      <a:pt x="849" y="151"/>
                      <a:pt x="849" y="151"/>
                      <a:pt x="849" y="151"/>
                    </a:cubicBezTo>
                    <a:cubicBezTo>
                      <a:pt x="759" y="58"/>
                      <a:pt x="633" y="0"/>
                      <a:pt x="493" y="0"/>
                    </a:cubicBezTo>
                    <a:cubicBezTo>
                      <a:pt x="221" y="0"/>
                      <a:pt x="0" y="220"/>
                      <a:pt x="0" y="493"/>
                    </a:cubicBezTo>
                    <a:cubicBezTo>
                      <a:pt x="0" y="765"/>
                      <a:pt x="221" y="986"/>
                      <a:pt x="493" y="986"/>
                    </a:cubicBezTo>
                    <a:cubicBezTo>
                      <a:pt x="766" y="986"/>
                      <a:pt x="987" y="765"/>
                      <a:pt x="987" y="493"/>
                    </a:cubicBezTo>
                    <a:cubicBezTo>
                      <a:pt x="987" y="415"/>
                      <a:pt x="969" y="342"/>
                      <a:pt x="937" y="277"/>
                    </a:cubicBezTo>
                    <a:lnTo>
                      <a:pt x="1133" y="151"/>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88" name="椭圆 87"/>
              <p:cNvSpPr/>
              <p:nvPr/>
            </p:nvSpPr>
            <p:spPr>
              <a:xfrm>
                <a:off x="4878388" y="4875168"/>
                <a:ext cx="800100" cy="80010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Group 4"/>
            <p:cNvGrpSpPr>
              <a:grpSpLocks noChangeAspect="1"/>
            </p:cNvGrpSpPr>
            <p:nvPr/>
          </p:nvGrpSpPr>
          <p:grpSpPr bwMode="auto">
            <a:xfrm>
              <a:off x="7689228" y="2160526"/>
              <a:ext cx="265257" cy="265257"/>
              <a:chOff x="3634" y="1954"/>
              <a:chExt cx="412" cy="412"/>
            </a:xfrm>
          </p:grpSpPr>
          <p:sp>
            <p:nvSpPr>
              <p:cNvPr id="6" name="AutoShape 3"/>
              <p:cNvSpPr>
                <a:spLocks noChangeAspect="1" noChangeArrowheads="1" noTextEdit="1"/>
              </p:cNvSpPr>
              <p:nvPr/>
            </p:nvSpPr>
            <p:spPr bwMode="auto">
              <a:xfrm>
                <a:off x="3634" y="1954"/>
                <a:ext cx="412"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 name="Freeform 5"/>
              <p:cNvSpPr>
                <a:spLocks noEditPoints="1"/>
              </p:cNvSpPr>
              <p:nvPr/>
            </p:nvSpPr>
            <p:spPr bwMode="auto">
              <a:xfrm>
                <a:off x="3632" y="1952"/>
                <a:ext cx="414" cy="414"/>
              </a:xfrm>
              <a:custGeom>
                <a:avLst/>
                <a:gdLst>
                  <a:gd name="T0" fmla="*/ 86 w 172"/>
                  <a:gd name="T1" fmla="*/ 21 h 172"/>
                  <a:gd name="T2" fmla="*/ 151 w 172"/>
                  <a:gd name="T3" fmla="*/ 86 h 172"/>
                  <a:gd name="T4" fmla="*/ 86 w 172"/>
                  <a:gd name="T5" fmla="*/ 151 h 172"/>
                  <a:gd name="T6" fmla="*/ 21 w 172"/>
                  <a:gd name="T7" fmla="*/ 86 h 172"/>
                  <a:gd name="T8" fmla="*/ 86 w 172"/>
                  <a:gd name="T9" fmla="*/ 21 h 172"/>
                  <a:gd name="T10" fmla="*/ 86 w 172"/>
                  <a:gd name="T11" fmla="*/ 0 h 172"/>
                  <a:gd name="T12" fmla="*/ 0 w 172"/>
                  <a:gd name="T13" fmla="*/ 86 h 172"/>
                  <a:gd name="T14" fmla="*/ 86 w 172"/>
                  <a:gd name="T15" fmla="*/ 172 h 172"/>
                  <a:gd name="T16" fmla="*/ 172 w 172"/>
                  <a:gd name="T17" fmla="*/ 86 h 172"/>
                  <a:gd name="T18" fmla="*/ 86 w 172"/>
                  <a:gd name="T19"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72">
                    <a:moveTo>
                      <a:pt x="86" y="21"/>
                    </a:moveTo>
                    <a:cubicBezTo>
                      <a:pt x="122" y="21"/>
                      <a:pt x="151" y="50"/>
                      <a:pt x="151" y="86"/>
                    </a:cubicBezTo>
                    <a:cubicBezTo>
                      <a:pt x="151" y="122"/>
                      <a:pt x="122" y="151"/>
                      <a:pt x="86" y="151"/>
                    </a:cubicBezTo>
                    <a:cubicBezTo>
                      <a:pt x="50" y="151"/>
                      <a:pt x="21" y="122"/>
                      <a:pt x="21" y="86"/>
                    </a:cubicBezTo>
                    <a:cubicBezTo>
                      <a:pt x="21" y="50"/>
                      <a:pt x="50" y="21"/>
                      <a:pt x="86" y="21"/>
                    </a:cubicBezTo>
                    <a:moveTo>
                      <a:pt x="86" y="0"/>
                    </a:moveTo>
                    <a:cubicBezTo>
                      <a:pt x="38" y="0"/>
                      <a:pt x="0" y="38"/>
                      <a:pt x="0" y="86"/>
                    </a:cubicBezTo>
                    <a:cubicBezTo>
                      <a:pt x="0" y="134"/>
                      <a:pt x="38" y="172"/>
                      <a:pt x="86" y="172"/>
                    </a:cubicBezTo>
                    <a:cubicBezTo>
                      <a:pt x="134" y="172"/>
                      <a:pt x="172" y="134"/>
                      <a:pt x="172" y="86"/>
                    </a:cubicBezTo>
                    <a:cubicBezTo>
                      <a:pt x="172" y="38"/>
                      <a:pt x="134" y="0"/>
                      <a:pt x="86" y="0"/>
                    </a:cubicBezTo>
                  </a:path>
                </a:pathLst>
              </a:custGeom>
              <a:solidFill>
                <a:schemeClr val="bg1"/>
              </a:solidFill>
              <a:ln w="9525">
                <a:solidFill>
                  <a:schemeClr val="bg1"/>
                </a:solidFill>
                <a:round/>
              </a:ln>
            </p:spPr>
            <p:txBody>
              <a:bodyPr vert="horz" wrap="square" lIns="91440" tIns="45720" rIns="91440" bIns="45720" numCol="1" anchor="t" anchorCtr="0" compatLnSpc="1"/>
              <a:lstStyle/>
              <a:p>
                <a:endParaRPr lang="zh-CN" altLang="en-US"/>
              </a:p>
            </p:txBody>
          </p:sp>
          <p:sp>
            <p:nvSpPr>
              <p:cNvPr id="9" name="Freeform 6"/>
              <p:cNvSpPr/>
              <p:nvPr/>
            </p:nvSpPr>
            <p:spPr bwMode="auto">
              <a:xfrm>
                <a:off x="3812" y="2029"/>
                <a:ext cx="106" cy="207"/>
              </a:xfrm>
              <a:custGeom>
                <a:avLst/>
                <a:gdLst>
                  <a:gd name="T0" fmla="*/ 33 w 44"/>
                  <a:gd name="T1" fmla="*/ 86 h 86"/>
                  <a:gd name="T2" fmla="*/ 25 w 44"/>
                  <a:gd name="T3" fmla="*/ 83 h 86"/>
                  <a:gd name="T4" fmla="*/ 3 w 44"/>
                  <a:gd name="T5" fmla="*/ 62 h 86"/>
                  <a:gd name="T6" fmla="*/ 0 w 44"/>
                  <a:gd name="T7" fmla="*/ 54 h 86"/>
                  <a:gd name="T8" fmla="*/ 0 w 44"/>
                  <a:gd name="T9" fmla="*/ 54 h 86"/>
                  <a:gd name="T10" fmla="*/ 0 w 44"/>
                  <a:gd name="T11" fmla="*/ 54 h 86"/>
                  <a:gd name="T12" fmla="*/ 0 w 44"/>
                  <a:gd name="T13" fmla="*/ 11 h 86"/>
                  <a:gd name="T14" fmla="*/ 11 w 44"/>
                  <a:gd name="T15" fmla="*/ 0 h 86"/>
                  <a:gd name="T16" fmla="*/ 22 w 44"/>
                  <a:gd name="T17" fmla="*/ 11 h 86"/>
                  <a:gd name="T18" fmla="*/ 22 w 44"/>
                  <a:gd name="T19" fmla="*/ 50 h 86"/>
                  <a:gd name="T20" fmla="*/ 40 w 44"/>
                  <a:gd name="T21" fmla="*/ 68 h 86"/>
                  <a:gd name="T22" fmla="*/ 40 w 44"/>
                  <a:gd name="T23" fmla="*/ 83 h 86"/>
                  <a:gd name="T24" fmla="*/ 33 w 44"/>
                  <a:gd name="T2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6">
                    <a:moveTo>
                      <a:pt x="33" y="86"/>
                    </a:moveTo>
                    <a:cubicBezTo>
                      <a:pt x="30" y="86"/>
                      <a:pt x="27" y="85"/>
                      <a:pt x="25" y="83"/>
                    </a:cubicBezTo>
                    <a:cubicBezTo>
                      <a:pt x="3" y="62"/>
                      <a:pt x="3" y="62"/>
                      <a:pt x="3" y="62"/>
                    </a:cubicBezTo>
                    <a:cubicBezTo>
                      <a:pt x="1" y="60"/>
                      <a:pt x="0" y="57"/>
                      <a:pt x="0" y="54"/>
                    </a:cubicBezTo>
                    <a:cubicBezTo>
                      <a:pt x="0" y="54"/>
                      <a:pt x="0" y="54"/>
                      <a:pt x="0" y="54"/>
                    </a:cubicBezTo>
                    <a:cubicBezTo>
                      <a:pt x="0" y="54"/>
                      <a:pt x="0" y="54"/>
                      <a:pt x="0" y="54"/>
                    </a:cubicBezTo>
                    <a:cubicBezTo>
                      <a:pt x="0" y="11"/>
                      <a:pt x="0" y="11"/>
                      <a:pt x="0" y="11"/>
                    </a:cubicBezTo>
                    <a:cubicBezTo>
                      <a:pt x="0" y="5"/>
                      <a:pt x="5" y="0"/>
                      <a:pt x="11" y="0"/>
                    </a:cubicBezTo>
                    <a:cubicBezTo>
                      <a:pt x="17" y="0"/>
                      <a:pt x="22" y="5"/>
                      <a:pt x="22" y="11"/>
                    </a:cubicBezTo>
                    <a:cubicBezTo>
                      <a:pt x="22" y="50"/>
                      <a:pt x="22" y="50"/>
                      <a:pt x="22" y="50"/>
                    </a:cubicBezTo>
                    <a:cubicBezTo>
                      <a:pt x="40" y="68"/>
                      <a:pt x="40" y="68"/>
                      <a:pt x="40" y="68"/>
                    </a:cubicBezTo>
                    <a:cubicBezTo>
                      <a:pt x="44" y="72"/>
                      <a:pt x="44" y="79"/>
                      <a:pt x="40" y="83"/>
                    </a:cubicBezTo>
                    <a:cubicBezTo>
                      <a:pt x="38" y="85"/>
                      <a:pt x="35" y="86"/>
                      <a:pt x="33" y="8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 name="Group 9"/>
            <p:cNvGrpSpPr>
              <a:grpSpLocks noChangeAspect="1"/>
            </p:cNvGrpSpPr>
            <p:nvPr/>
          </p:nvGrpSpPr>
          <p:grpSpPr bwMode="auto">
            <a:xfrm>
              <a:off x="6441966" y="3766378"/>
              <a:ext cx="239310" cy="324434"/>
              <a:chOff x="3691" y="1958"/>
              <a:chExt cx="298" cy="404"/>
            </a:xfrm>
          </p:grpSpPr>
          <p:sp>
            <p:nvSpPr>
              <p:cNvPr id="13" name="AutoShape 8"/>
              <p:cNvSpPr>
                <a:spLocks noChangeAspect="1" noChangeArrowheads="1" noTextEdit="1"/>
              </p:cNvSpPr>
              <p:nvPr/>
            </p:nvSpPr>
            <p:spPr bwMode="auto">
              <a:xfrm>
                <a:off x="3691" y="1958"/>
                <a:ext cx="29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 name="Freeform 10"/>
              <p:cNvSpPr>
                <a:spLocks noEditPoints="1"/>
              </p:cNvSpPr>
              <p:nvPr/>
            </p:nvSpPr>
            <p:spPr bwMode="auto">
              <a:xfrm>
                <a:off x="3749" y="2011"/>
                <a:ext cx="114" cy="113"/>
              </a:xfrm>
              <a:custGeom>
                <a:avLst/>
                <a:gdLst>
                  <a:gd name="T0" fmla="*/ 24 w 47"/>
                  <a:gd name="T1" fmla="*/ 0 h 47"/>
                  <a:gd name="T2" fmla="*/ 0 w 47"/>
                  <a:gd name="T3" fmla="*/ 24 h 47"/>
                  <a:gd name="T4" fmla="*/ 24 w 47"/>
                  <a:gd name="T5" fmla="*/ 47 h 47"/>
                  <a:gd name="T6" fmla="*/ 47 w 47"/>
                  <a:gd name="T7" fmla="*/ 24 h 47"/>
                  <a:gd name="T8" fmla="*/ 24 w 47"/>
                  <a:gd name="T9" fmla="*/ 0 h 47"/>
                  <a:gd name="T10" fmla="*/ 24 w 47"/>
                  <a:gd name="T11" fmla="*/ 43 h 47"/>
                  <a:gd name="T12" fmla="*/ 5 w 47"/>
                  <a:gd name="T13" fmla="*/ 24 h 47"/>
                  <a:gd name="T14" fmla="*/ 24 w 47"/>
                  <a:gd name="T15" fmla="*/ 5 h 47"/>
                  <a:gd name="T16" fmla="*/ 43 w 47"/>
                  <a:gd name="T17" fmla="*/ 24 h 47"/>
                  <a:gd name="T18" fmla="*/ 24 w 47"/>
                  <a:gd name="T19"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11" y="0"/>
                      <a:pt x="0" y="11"/>
                      <a:pt x="0" y="24"/>
                    </a:cubicBezTo>
                    <a:cubicBezTo>
                      <a:pt x="0" y="37"/>
                      <a:pt x="11" y="47"/>
                      <a:pt x="24" y="47"/>
                    </a:cubicBezTo>
                    <a:cubicBezTo>
                      <a:pt x="37" y="47"/>
                      <a:pt x="47" y="37"/>
                      <a:pt x="47" y="24"/>
                    </a:cubicBezTo>
                    <a:cubicBezTo>
                      <a:pt x="47" y="11"/>
                      <a:pt x="37" y="0"/>
                      <a:pt x="24" y="0"/>
                    </a:cubicBezTo>
                    <a:close/>
                    <a:moveTo>
                      <a:pt x="24" y="43"/>
                    </a:moveTo>
                    <a:cubicBezTo>
                      <a:pt x="13" y="43"/>
                      <a:pt x="5" y="34"/>
                      <a:pt x="5" y="24"/>
                    </a:cubicBezTo>
                    <a:cubicBezTo>
                      <a:pt x="5" y="13"/>
                      <a:pt x="13" y="5"/>
                      <a:pt x="24" y="5"/>
                    </a:cubicBezTo>
                    <a:cubicBezTo>
                      <a:pt x="34" y="5"/>
                      <a:pt x="43" y="13"/>
                      <a:pt x="43" y="24"/>
                    </a:cubicBezTo>
                    <a:cubicBezTo>
                      <a:pt x="43" y="34"/>
                      <a:pt x="34" y="43"/>
                      <a:pt x="24" y="4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1"/>
              <p:cNvSpPr>
                <a:spLocks noEditPoints="1"/>
              </p:cNvSpPr>
              <p:nvPr/>
            </p:nvSpPr>
            <p:spPr bwMode="auto">
              <a:xfrm>
                <a:off x="3693" y="1956"/>
                <a:ext cx="228" cy="226"/>
              </a:xfrm>
              <a:custGeom>
                <a:avLst/>
                <a:gdLst>
                  <a:gd name="T0" fmla="*/ 47 w 94"/>
                  <a:gd name="T1" fmla="*/ 0 h 94"/>
                  <a:gd name="T2" fmla="*/ 0 w 94"/>
                  <a:gd name="T3" fmla="*/ 47 h 94"/>
                  <a:gd name="T4" fmla="*/ 47 w 94"/>
                  <a:gd name="T5" fmla="*/ 94 h 94"/>
                  <a:gd name="T6" fmla="*/ 94 w 94"/>
                  <a:gd name="T7" fmla="*/ 47 h 94"/>
                  <a:gd name="T8" fmla="*/ 47 w 94"/>
                  <a:gd name="T9" fmla="*/ 0 h 94"/>
                  <a:gd name="T10" fmla="*/ 47 w 94"/>
                  <a:gd name="T11" fmla="*/ 89 h 94"/>
                  <a:gd name="T12" fmla="*/ 5 w 94"/>
                  <a:gd name="T13" fmla="*/ 47 h 94"/>
                  <a:gd name="T14" fmla="*/ 47 w 94"/>
                  <a:gd name="T15" fmla="*/ 4 h 94"/>
                  <a:gd name="T16" fmla="*/ 89 w 94"/>
                  <a:gd name="T17" fmla="*/ 47 h 94"/>
                  <a:gd name="T18" fmla="*/ 47 w 94"/>
                  <a:gd name="T19" fmla="*/ 8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94">
                    <a:moveTo>
                      <a:pt x="47" y="0"/>
                    </a:moveTo>
                    <a:cubicBezTo>
                      <a:pt x="21" y="0"/>
                      <a:pt x="0" y="21"/>
                      <a:pt x="0" y="47"/>
                    </a:cubicBezTo>
                    <a:cubicBezTo>
                      <a:pt x="0" y="73"/>
                      <a:pt x="21" y="94"/>
                      <a:pt x="47" y="94"/>
                    </a:cubicBezTo>
                    <a:cubicBezTo>
                      <a:pt x="73" y="94"/>
                      <a:pt x="94" y="73"/>
                      <a:pt x="94" y="47"/>
                    </a:cubicBezTo>
                    <a:cubicBezTo>
                      <a:pt x="94" y="21"/>
                      <a:pt x="73" y="0"/>
                      <a:pt x="47" y="0"/>
                    </a:cubicBezTo>
                    <a:close/>
                    <a:moveTo>
                      <a:pt x="47" y="89"/>
                    </a:moveTo>
                    <a:cubicBezTo>
                      <a:pt x="24" y="89"/>
                      <a:pt x="5" y="70"/>
                      <a:pt x="5" y="47"/>
                    </a:cubicBezTo>
                    <a:cubicBezTo>
                      <a:pt x="5" y="23"/>
                      <a:pt x="24" y="4"/>
                      <a:pt x="47" y="4"/>
                    </a:cubicBezTo>
                    <a:cubicBezTo>
                      <a:pt x="70" y="4"/>
                      <a:pt x="89" y="23"/>
                      <a:pt x="89" y="47"/>
                    </a:cubicBezTo>
                    <a:cubicBezTo>
                      <a:pt x="89" y="70"/>
                      <a:pt x="70" y="89"/>
                      <a:pt x="47" y="8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2"/>
              <p:cNvSpPr/>
              <p:nvPr/>
            </p:nvSpPr>
            <p:spPr bwMode="auto">
              <a:xfrm>
                <a:off x="3785" y="2054"/>
                <a:ext cx="204" cy="306"/>
              </a:xfrm>
              <a:custGeom>
                <a:avLst/>
                <a:gdLst>
                  <a:gd name="T0" fmla="*/ 70 w 84"/>
                  <a:gd name="T1" fmla="*/ 127 h 127"/>
                  <a:gd name="T2" fmla="*/ 84 w 84"/>
                  <a:gd name="T3" fmla="*/ 108 h 127"/>
                  <a:gd name="T4" fmla="*/ 84 w 84"/>
                  <a:gd name="T5" fmla="*/ 87 h 127"/>
                  <a:gd name="T6" fmla="*/ 84 w 84"/>
                  <a:gd name="T7" fmla="*/ 86 h 127"/>
                  <a:gd name="T8" fmla="*/ 84 w 84"/>
                  <a:gd name="T9" fmla="*/ 49 h 127"/>
                  <a:gd name="T10" fmla="*/ 75 w 84"/>
                  <a:gd name="T11" fmla="*/ 40 h 127"/>
                  <a:gd name="T12" fmla="*/ 66 w 84"/>
                  <a:gd name="T13" fmla="*/ 49 h 127"/>
                  <a:gd name="T14" fmla="*/ 66 w 84"/>
                  <a:gd name="T15" fmla="*/ 68 h 127"/>
                  <a:gd name="T16" fmla="*/ 62 w 84"/>
                  <a:gd name="T17" fmla="*/ 68 h 127"/>
                  <a:gd name="T18" fmla="*/ 62 w 84"/>
                  <a:gd name="T19" fmla="*/ 49 h 127"/>
                  <a:gd name="T20" fmla="*/ 53 w 84"/>
                  <a:gd name="T21" fmla="*/ 40 h 127"/>
                  <a:gd name="T22" fmla="*/ 44 w 84"/>
                  <a:gd name="T23" fmla="*/ 49 h 127"/>
                  <a:gd name="T24" fmla="*/ 44 w 84"/>
                  <a:gd name="T25" fmla="*/ 68 h 127"/>
                  <a:gd name="T26" fmla="*/ 40 w 84"/>
                  <a:gd name="T27" fmla="*/ 68 h 127"/>
                  <a:gd name="T28" fmla="*/ 40 w 84"/>
                  <a:gd name="T29" fmla="*/ 49 h 127"/>
                  <a:gd name="T30" fmla="*/ 31 w 84"/>
                  <a:gd name="T31" fmla="*/ 40 h 127"/>
                  <a:gd name="T32" fmla="*/ 22 w 84"/>
                  <a:gd name="T33" fmla="*/ 49 h 127"/>
                  <a:gd name="T34" fmla="*/ 22 w 84"/>
                  <a:gd name="T35" fmla="*/ 68 h 127"/>
                  <a:gd name="T36" fmla="*/ 18 w 84"/>
                  <a:gd name="T37" fmla="*/ 68 h 127"/>
                  <a:gd name="T38" fmla="*/ 18 w 84"/>
                  <a:gd name="T39" fmla="*/ 9 h 127"/>
                  <a:gd name="T40" fmla="*/ 9 w 84"/>
                  <a:gd name="T41" fmla="*/ 0 h 127"/>
                  <a:gd name="T42" fmla="*/ 0 w 84"/>
                  <a:gd name="T43" fmla="*/ 9 h 127"/>
                  <a:gd name="T44" fmla="*/ 0 w 84"/>
                  <a:gd name="T45" fmla="*/ 87 h 127"/>
                  <a:gd name="T46" fmla="*/ 0 w 84"/>
                  <a:gd name="T47" fmla="*/ 88 h 127"/>
                  <a:gd name="T48" fmla="*/ 0 w 84"/>
                  <a:gd name="T49" fmla="*/ 108 h 127"/>
                  <a:gd name="T50" fmla="*/ 14 w 84"/>
                  <a:gd name="T51"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 h="127">
                    <a:moveTo>
                      <a:pt x="70" y="127"/>
                    </a:moveTo>
                    <a:cubicBezTo>
                      <a:pt x="78" y="127"/>
                      <a:pt x="84" y="119"/>
                      <a:pt x="84" y="108"/>
                    </a:cubicBezTo>
                    <a:cubicBezTo>
                      <a:pt x="84" y="87"/>
                      <a:pt x="84" y="87"/>
                      <a:pt x="84" y="87"/>
                    </a:cubicBezTo>
                    <a:cubicBezTo>
                      <a:pt x="84" y="86"/>
                      <a:pt x="84" y="86"/>
                      <a:pt x="84" y="86"/>
                    </a:cubicBezTo>
                    <a:cubicBezTo>
                      <a:pt x="84" y="49"/>
                      <a:pt x="84" y="49"/>
                      <a:pt x="84" y="49"/>
                    </a:cubicBezTo>
                    <a:cubicBezTo>
                      <a:pt x="84" y="44"/>
                      <a:pt x="80" y="40"/>
                      <a:pt x="75" y="40"/>
                    </a:cubicBezTo>
                    <a:cubicBezTo>
                      <a:pt x="70" y="40"/>
                      <a:pt x="66" y="44"/>
                      <a:pt x="66" y="49"/>
                    </a:cubicBezTo>
                    <a:cubicBezTo>
                      <a:pt x="66" y="68"/>
                      <a:pt x="66" y="68"/>
                      <a:pt x="66" y="68"/>
                    </a:cubicBezTo>
                    <a:cubicBezTo>
                      <a:pt x="62" y="68"/>
                      <a:pt x="62" y="68"/>
                      <a:pt x="62" y="68"/>
                    </a:cubicBezTo>
                    <a:cubicBezTo>
                      <a:pt x="62" y="49"/>
                      <a:pt x="62" y="49"/>
                      <a:pt x="62" y="49"/>
                    </a:cubicBezTo>
                    <a:cubicBezTo>
                      <a:pt x="62" y="44"/>
                      <a:pt x="58" y="40"/>
                      <a:pt x="53" y="40"/>
                    </a:cubicBezTo>
                    <a:cubicBezTo>
                      <a:pt x="48" y="40"/>
                      <a:pt x="44" y="44"/>
                      <a:pt x="44" y="49"/>
                    </a:cubicBezTo>
                    <a:cubicBezTo>
                      <a:pt x="44" y="68"/>
                      <a:pt x="44" y="68"/>
                      <a:pt x="44" y="68"/>
                    </a:cubicBezTo>
                    <a:cubicBezTo>
                      <a:pt x="40" y="68"/>
                      <a:pt x="40" y="68"/>
                      <a:pt x="40" y="68"/>
                    </a:cubicBezTo>
                    <a:cubicBezTo>
                      <a:pt x="40" y="49"/>
                      <a:pt x="40" y="49"/>
                      <a:pt x="40" y="49"/>
                    </a:cubicBezTo>
                    <a:cubicBezTo>
                      <a:pt x="40" y="44"/>
                      <a:pt x="36" y="40"/>
                      <a:pt x="31" y="40"/>
                    </a:cubicBezTo>
                    <a:cubicBezTo>
                      <a:pt x="26" y="40"/>
                      <a:pt x="22" y="44"/>
                      <a:pt x="22" y="49"/>
                    </a:cubicBezTo>
                    <a:cubicBezTo>
                      <a:pt x="22" y="68"/>
                      <a:pt x="22" y="68"/>
                      <a:pt x="22" y="68"/>
                    </a:cubicBezTo>
                    <a:cubicBezTo>
                      <a:pt x="18" y="68"/>
                      <a:pt x="18" y="68"/>
                      <a:pt x="18" y="68"/>
                    </a:cubicBezTo>
                    <a:cubicBezTo>
                      <a:pt x="18" y="9"/>
                      <a:pt x="18" y="9"/>
                      <a:pt x="18" y="9"/>
                    </a:cubicBezTo>
                    <a:cubicBezTo>
                      <a:pt x="18" y="4"/>
                      <a:pt x="14" y="0"/>
                      <a:pt x="9" y="0"/>
                    </a:cubicBezTo>
                    <a:cubicBezTo>
                      <a:pt x="4" y="0"/>
                      <a:pt x="0" y="4"/>
                      <a:pt x="0" y="9"/>
                    </a:cubicBezTo>
                    <a:cubicBezTo>
                      <a:pt x="0" y="87"/>
                      <a:pt x="0" y="87"/>
                      <a:pt x="0" y="87"/>
                    </a:cubicBezTo>
                    <a:cubicBezTo>
                      <a:pt x="0" y="87"/>
                      <a:pt x="0" y="87"/>
                      <a:pt x="0" y="88"/>
                    </a:cubicBezTo>
                    <a:cubicBezTo>
                      <a:pt x="0" y="108"/>
                      <a:pt x="0" y="108"/>
                      <a:pt x="0" y="108"/>
                    </a:cubicBezTo>
                    <a:cubicBezTo>
                      <a:pt x="0" y="119"/>
                      <a:pt x="6" y="127"/>
                      <a:pt x="14" y="12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8" name="Group 15"/>
            <p:cNvGrpSpPr>
              <a:grpSpLocks noChangeAspect="1"/>
            </p:cNvGrpSpPr>
            <p:nvPr/>
          </p:nvGrpSpPr>
          <p:grpSpPr bwMode="auto">
            <a:xfrm>
              <a:off x="7766690" y="5304482"/>
              <a:ext cx="255702" cy="299041"/>
              <a:chOff x="5220" y="1367"/>
              <a:chExt cx="649" cy="759"/>
            </a:xfrm>
          </p:grpSpPr>
          <p:sp>
            <p:nvSpPr>
              <p:cNvPr id="19" name="AutoShape 14"/>
              <p:cNvSpPr>
                <a:spLocks noChangeAspect="1" noChangeArrowheads="1" noTextEdit="1"/>
              </p:cNvSpPr>
              <p:nvPr/>
            </p:nvSpPr>
            <p:spPr bwMode="auto">
              <a:xfrm>
                <a:off x="5220" y="1367"/>
                <a:ext cx="649" cy="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 name="Freeform 16"/>
              <p:cNvSpPr>
                <a:spLocks noEditPoints="1"/>
              </p:cNvSpPr>
              <p:nvPr/>
            </p:nvSpPr>
            <p:spPr bwMode="auto">
              <a:xfrm>
                <a:off x="5224" y="1362"/>
                <a:ext cx="650" cy="769"/>
              </a:xfrm>
              <a:custGeom>
                <a:avLst/>
                <a:gdLst>
                  <a:gd name="T0" fmla="*/ 78 w 138"/>
                  <a:gd name="T1" fmla="*/ 53 h 164"/>
                  <a:gd name="T2" fmla="*/ 116 w 138"/>
                  <a:gd name="T3" fmla="*/ 6 h 164"/>
                  <a:gd name="T4" fmla="*/ 109 w 138"/>
                  <a:gd name="T5" fmla="*/ 0 h 164"/>
                  <a:gd name="T6" fmla="*/ 67 w 138"/>
                  <a:gd name="T7" fmla="*/ 53 h 164"/>
                  <a:gd name="T8" fmla="*/ 66 w 138"/>
                  <a:gd name="T9" fmla="*/ 53 h 164"/>
                  <a:gd name="T10" fmla="*/ 36 w 138"/>
                  <a:gd name="T11" fmla="*/ 29 h 164"/>
                  <a:gd name="T12" fmla="*/ 31 w 138"/>
                  <a:gd name="T13" fmla="*/ 35 h 164"/>
                  <a:gd name="T14" fmla="*/ 54 w 138"/>
                  <a:gd name="T15" fmla="*/ 53 h 164"/>
                  <a:gd name="T16" fmla="*/ 0 w 138"/>
                  <a:gd name="T17" fmla="*/ 53 h 164"/>
                  <a:gd name="T18" fmla="*/ 0 w 138"/>
                  <a:gd name="T19" fmla="*/ 164 h 164"/>
                  <a:gd name="T20" fmla="*/ 138 w 138"/>
                  <a:gd name="T21" fmla="*/ 164 h 164"/>
                  <a:gd name="T22" fmla="*/ 138 w 138"/>
                  <a:gd name="T23" fmla="*/ 53 h 164"/>
                  <a:gd name="T24" fmla="*/ 78 w 138"/>
                  <a:gd name="T25" fmla="*/ 53 h 164"/>
                  <a:gd name="T26" fmla="*/ 92 w 138"/>
                  <a:gd name="T27" fmla="*/ 153 h 164"/>
                  <a:gd name="T28" fmla="*/ 84 w 138"/>
                  <a:gd name="T29" fmla="*/ 145 h 164"/>
                  <a:gd name="T30" fmla="*/ 92 w 138"/>
                  <a:gd name="T31" fmla="*/ 137 h 164"/>
                  <a:gd name="T32" fmla="*/ 100 w 138"/>
                  <a:gd name="T33" fmla="*/ 145 h 164"/>
                  <a:gd name="T34" fmla="*/ 92 w 138"/>
                  <a:gd name="T35" fmla="*/ 153 h 164"/>
                  <a:gd name="T36" fmla="*/ 113 w 138"/>
                  <a:gd name="T37" fmla="*/ 153 h 164"/>
                  <a:gd name="T38" fmla="*/ 104 w 138"/>
                  <a:gd name="T39" fmla="*/ 145 h 164"/>
                  <a:gd name="T40" fmla="*/ 113 w 138"/>
                  <a:gd name="T41" fmla="*/ 137 h 164"/>
                  <a:gd name="T42" fmla="*/ 121 w 138"/>
                  <a:gd name="T43" fmla="*/ 145 h 164"/>
                  <a:gd name="T44" fmla="*/ 113 w 138"/>
                  <a:gd name="T45" fmla="*/ 153 h 164"/>
                  <a:gd name="T46" fmla="*/ 125 w 138"/>
                  <a:gd name="T47" fmla="*/ 129 h 164"/>
                  <a:gd name="T48" fmla="*/ 13 w 138"/>
                  <a:gd name="T49" fmla="*/ 129 h 164"/>
                  <a:gd name="T50" fmla="*/ 13 w 138"/>
                  <a:gd name="T51" fmla="*/ 65 h 164"/>
                  <a:gd name="T52" fmla="*/ 125 w 138"/>
                  <a:gd name="T53" fmla="*/ 65 h 164"/>
                  <a:gd name="T54" fmla="*/ 125 w 138"/>
                  <a:gd name="T55" fmla="*/ 12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164">
                    <a:moveTo>
                      <a:pt x="78" y="53"/>
                    </a:moveTo>
                    <a:cubicBezTo>
                      <a:pt x="116" y="6"/>
                      <a:pt x="116" y="6"/>
                      <a:pt x="116" y="6"/>
                    </a:cubicBezTo>
                    <a:cubicBezTo>
                      <a:pt x="109" y="0"/>
                      <a:pt x="109" y="0"/>
                      <a:pt x="109" y="0"/>
                    </a:cubicBezTo>
                    <a:cubicBezTo>
                      <a:pt x="67" y="53"/>
                      <a:pt x="67" y="53"/>
                      <a:pt x="67" y="53"/>
                    </a:cubicBezTo>
                    <a:cubicBezTo>
                      <a:pt x="66" y="53"/>
                      <a:pt x="66" y="53"/>
                      <a:pt x="66" y="53"/>
                    </a:cubicBezTo>
                    <a:cubicBezTo>
                      <a:pt x="36" y="29"/>
                      <a:pt x="36" y="29"/>
                      <a:pt x="36" y="29"/>
                    </a:cubicBezTo>
                    <a:cubicBezTo>
                      <a:pt x="31" y="35"/>
                      <a:pt x="31" y="35"/>
                      <a:pt x="31" y="35"/>
                    </a:cubicBezTo>
                    <a:cubicBezTo>
                      <a:pt x="54" y="53"/>
                      <a:pt x="54" y="53"/>
                      <a:pt x="54" y="53"/>
                    </a:cubicBezTo>
                    <a:cubicBezTo>
                      <a:pt x="0" y="53"/>
                      <a:pt x="0" y="53"/>
                      <a:pt x="0" y="53"/>
                    </a:cubicBezTo>
                    <a:cubicBezTo>
                      <a:pt x="0" y="164"/>
                      <a:pt x="0" y="164"/>
                      <a:pt x="0" y="164"/>
                    </a:cubicBezTo>
                    <a:cubicBezTo>
                      <a:pt x="138" y="164"/>
                      <a:pt x="138" y="164"/>
                      <a:pt x="138" y="164"/>
                    </a:cubicBezTo>
                    <a:cubicBezTo>
                      <a:pt x="138" y="53"/>
                      <a:pt x="138" y="53"/>
                      <a:pt x="138" y="53"/>
                    </a:cubicBezTo>
                    <a:lnTo>
                      <a:pt x="78" y="53"/>
                    </a:lnTo>
                    <a:close/>
                    <a:moveTo>
                      <a:pt x="92" y="153"/>
                    </a:moveTo>
                    <a:cubicBezTo>
                      <a:pt x="88" y="153"/>
                      <a:pt x="84" y="150"/>
                      <a:pt x="84" y="145"/>
                    </a:cubicBezTo>
                    <a:cubicBezTo>
                      <a:pt x="84" y="141"/>
                      <a:pt x="88" y="137"/>
                      <a:pt x="92" y="137"/>
                    </a:cubicBezTo>
                    <a:cubicBezTo>
                      <a:pt x="96" y="137"/>
                      <a:pt x="100" y="141"/>
                      <a:pt x="100" y="145"/>
                    </a:cubicBezTo>
                    <a:cubicBezTo>
                      <a:pt x="100" y="150"/>
                      <a:pt x="96" y="153"/>
                      <a:pt x="92" y="153"/>
                    </a:cubicBezTo>
                    <a:close/>
                    <a:moveTo>
                      <a:pt x="113" y="153"/>
                    </a:moveTo>
                    <a:cubicBezTo>
                      <a:pt x="108" y="153"/>
                      <a:pt x="104" y="150"/>
                      <a:pt x="104" y="145"/>
                    </a:cubicBezTo>
                    <a:cubicBezTo>
                      <a:pt x="104" y="141"/>
                      <a:pt x="108" y="137"/>
                      <a:pt x="113" y="137"/>
                    </a:cubicBezTo>
                    <a:cubicBezTo>
                      <a:pt x="117" y="137"/>
                      <a:pt x="121" y="141"/>
                      <a:pt x="121" y="145"/>
                    </a:cubicBezTo>
                    <a:cubicBezTo>
                      <a:pt x="121" y="150"/>
                      <a:pt x="117" y="153"/>
                      <a:pt x="113" y="153"/>
                    </a:cubicBezTo>
                    <a:close/>
                    <a:moveTo>
                      <a:pt x="125" y="129"/>
                    </a:moveTo>
                    <a:cubicBezTo>
                      <a:pt x="13" y="129"/>
                      <a:pt x="13" y="129"/>
                      <a:pt x="13" y="129"/>
                    </a:cubicBezTo>
                    <a:cubicBezTo>
                      <a:pt x="13" y="65"/>
                      <a:pt x="13" y="65"/>
                      <a:pt x="13" y="65"/>
                    </a:cubicBezTo>
                    <a:cubicBezTo>
                      <a:pt x="125" y="65"/>
                      <a:pt x="125" y="65"/>
                      <a:pt x="125" y="65"/>
                    </a:cubicBezTo>
                    <a:lnTo>
                      <a:pt x="125" y="12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28" name="文本框 27"/>
          <p:cNvSpPr txBox="1"/>
          <p:nvPr/>
        </p:nvSpPr>
        <p:spPr>
          <a:xfrm>
            <a:off x="2391649" y="1374156"/>
            <a:ext cx="759529" cy="523220"/>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手机</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用户</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933761" y="3283991"/>
            <a:ext cx="759529" cy="523220"/>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游戏</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用户</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2486263" y="5085623"/>
            <a:ext cx="759529" cy="523220"/>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电视</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观众</a:t>
            </a:r>
            <a:endParaRPr lang="en-US" altLang="zh-CN" sz="1400" dirty="0">
              <a:solidFill>
                <a:schemeClr val="bg1"/>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5753312" y="2999957"/>
            <a:ext cx="1472082" cy="1291771"/>
            <a:chOff x="6031804" y="3124235"/>
            <a:chExt cx="1472082" cy="1291771"/>
          </a:xfrm>
        </p:grpSpPr>
        <p:sp>
          <p:nvSpPr>
            <p:cNvPr id="10" name="椭圆 9"/>
            <p:cNvSpPr/>
            <p:nvPr/>
          </p:nvSpPr>
          <p:spPr>
            <a:xfrm>
              <a:off x="6212115" y="3124235"/>
              <a:ext cx="1291771" cy="129177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16200000">
              <a:off x="6201564" y="3113685"/>
              <a:ext cx="973354" cy="1312873"/>
            </a:xfrm>
            <a:custGeom>
              <a:avLst/>
              <a:gdLst>
                <a:gd name="connsiteX0" fmla="*/ 973354 w 973354"/>
                <a:gd name="connsiteY0" fmla="*/ 826196 h 1312873"/>
                <a:gd name="connsiteX1" fmla="*/ 486677 w 973354"/>
                <a:gd name="connsiteY1" fmla="*/ 1312873 h 1312873"/>
                <a:gd name="connsiteX2" fmla="*/ 0 w 973354"/>
                <a:gd name="connsiteY2" fmla="*/ 826196 h 1312873"/>
                <a:gd name="connsiteX3" fmla="*/ 297240 w 973354"/>
                <a:gd name="connsiteY3" fmla="*/ 377765 h 1312873"/>
                <a:gd name="connsiteX4" fmla="*/ 349513 w 973354"/>
                <a:gd name="connsiteY4" fmla="*/ 361539 h 1312873"/>
                <a:gd name="connsiteX5" fmla="*/ 464302 w 973354"/>
                <a:gd name="connsiteY5" fmla="*/ 0 h 1312873"/>
                <a:gd name="connsiteX6" fmla="*/ 574924 w 973354"/>
                <a:gd name="connsiteY6" fmla="*/ 348415 h 1312873"/>
                <a:gd name="connsiteX7" fmla="*/ 584759 w 973354"/>
                <a:gd name="connsiteY7" fmla="*/ 349407 h 1312873"/>
                <a:gd name="connsiteX8" fmla="*/ 973354 w 973354"/>
                <a:gd name="connsiteY8" fmla="*/ 826196 h 131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3354" h="1312873">
                  <a:moveTo>
                    <a:pt x="973354" y="826196"/>
                  </a:moveTo>
                  <a:cubicBezTo>
                    <a:pt x="973354" y="1094980"/>
                    <a:pt x="755461" y="1312873"/>
                    <a:pt x="486677" y="1312873"/>
                  </a:cubicBezTo>
                  <a:cubicBezTo>
                    <a:pt x="217893" y="1312873"/>
                    <a:pt x="0" y="1094980"/>
                    <a:pt x="0" y="826196"/>
                  </a:cubicBezTo>
                  <a:cubicBezTo>
                    <a:pt x="0" y="624608"/>
                    <a:pt x="122565" y="451646"/>
                    <a:pt x="297240" y="377765"/>
                  </a:cubicBezTo>
                  <a:lnTo>
                    <a:pt x="349513" y="361539"/>
                  </a:lnTo>
                  <a:lnTo>
                    <a:pt x="464302" y="0"/>
                  </a:lnTo>
                  <a:lnTo>
                    <a:pt x="574924" y="348415"/>
                  </a:lnTo>
                  <a:lnTo>
                    <a:pt x="584759" y="349407"/>
                  </a:lnTo>
                  <a:cubicBezTo>
                    <a:pt x="806530" y="394788"/>
                    <a:pt x="973354" y="591010"/>
                    <a:pt x="973354" y="82619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36"/>
          <p:cNvSpPr txBox="1"/>
          <p:nvPr/>
        </p:nvSpPr>
        <p:spPr>
          <a:xfrm>
            <a:off x="6122163" y="3460861"/>
            <a:ext cx="900481"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本产品</a:t>
            </a:r>
          </a:p>
        </p:txBody>
      </p:sp>
      <p:sp>
        <p:nvSpPr>
          <p:cNvPr id="24" name="矩形 23"/>
          <p:cNvSpPr/>
          <p:nvPr/>
        </p:nvSpPr>
        <p:spPr>
          <a:xfrm>
            <a:off x="5741528" y="5263995"/>
            <a:ext cx="5144763" cy="923330"/>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不对产品本身进行增值，而是通过服务，增加产品的附加价值；对本产品来说，销售渠道起到物流、资金流、信息流、商流的作用，完成厂家很难完成的任务。</a:t>
            </a:r>
          </a:p>
        </p:txBody>
      </p:sp>
      <p:sp>
        <p:nvSpPr>
          <p:cNvPr id="42" name="Freeform 14"/>
          <p:cNvSpPr/>
          <p:nvPr/>
        </p:nvSpPr>
        <p:spPr bwMode="auto">
          <a:xfrm>
            <a:off x="7726583" y="2546599"/>
            <a:ext cx="2260202" cy="2259223"/>
          </a:xfrm>
          <a:custGeom>
            <a:avLst/>
            <a:gdLst>
              <a:gd name="T0" fmla="*/ 2311 w 4619"/>
              <a:gd name="T1" fmla="*/ 0 h 4617"/>
              <a:gd name="T2" fmla="*/ 4619 w 4619"/>
              <a:gd name="T3" fmla="*/ 2308 h 4617"/>
              <a:gd name="T4" fmla="*/ 2311 w 4619"/>
              <a:gd name="T5" fmla="*/ 4617 h 4617"/>
              <a:gd name="T6" fmla="*/ 2041 w 4619"/>
              <a:gd name="T7" fmla="*/ 4347 h 4617"/>
              <a:gd name="T8" fmla="*/ 2394 w 4619"/>
              <a:gd name="T9" fmla="*/ 3995 h 4617"/>
              <a:gd name="T10" fmla="*/ 2394 w 4619"/>
              <a:gd name="T11" fmla="*/ 4288 h 4617"/>
              <a:gd name="T12" fmla="*/ 2606 w 4619"/>
              <a:gd name="T13" fmla="*/ 4288 h 4617"/>
              <a:gd name="T14" fmla="*/ 2606 w 4619"/>
              <a:gd name="T15" fmla="*/ 3633 h 4617"/>
              <a:gd name="T16" fmla="*/ 1951 w 4619"/>
              <a:gd name="T17" fmla="*/ 3633 h 4617"/>
              <a:gd name="T18" fmla="*/ 1951 w 4619"/>
              <a:gd name="T19" fmla="*/ 3846 h 4617"/>
              <a:gd name="T20" fmla="*/ 2245 w 4619"/>
              <a:gd name="T21" fmla="*/ 3846 h 4617"/>
              <a:gd name="T22" fmla="*/ 1892 w 4619"/>
              <a:gd name="T23" fmla="*/ 4196 h 4617"/>
              <a:gd name="T24" fmla="*/ 1623 w 4619"/>
              <a:gd name="T25" fmla="*/ 3926 h 4617"/>
              <a:gd name="T26" fmla="*/ 2753 w 4619"/>
              <a:gd name="T27" fmla="*/ 2796 h 4617"/>
              <a:gd name="T28" fmla="*/ 0 w 4619"/>
              <a:gd name="T29" fmla="*/ 2796 h 4617"/>
              <a:gd name="T30" fmla="*/ 0 w 4619"/>
              <a:gd name="T31" fmla="*/ 2415 h 4617"/>
              <a:gd name="T32" fmla="*/ 499 w 4619"/>
              <a:gd name="T33" fmla="*/ 2415 h 4617"/>
              <a:gd name="T34" fmla="*/ 291 w 4619"/>
              <a:gd name="T35" fmla="*/ 2621 h 4617"/>
              <a:gd name="T36" fmla="*/ 440 w 4619"/>
              <a:gd name="T37" fmla="*/ 2772 h 4617"/>
              <a:gd name="T38" fmla="*/ 903 w 4619"/>
              <a:gd name="T39" fmla="*/ 2308 h 4617"/>
              <a:gd name="T40" fmla="*/ 440 w 4619"/>
              <a:gd name="T41" fmla="*/ 1845 h 4617"/>
              <a:gd name="T42" fmla="*/ 291 w 4619"/>
              <a:gd name="T43" fmla="*/ 1996 h 4617"/>
              <a:gd name="T44" fmla="*/ 499 w 4619"/>
              <a:gd name="T45" fmla="*/ 2202 h 4617"/>
              <a:gd name="T46" fmla="*/ 0 w 4619"/>
              <a:gd name="T47" fmla="*/ 2202 h 4617"/>
              <a:gd name="T48" fmla="*/ 0 w 4619"/>
              <a:gd name="T49" fmla="*/ 1821 h 4617"/>
              <a:gd name="T50" fmla="*/ 2753 w 4619"/>
              <a:gd name="T51" fmla="*/ 1821 h 4617"/>
              <a:gd name="T52" fmla="*/ 1623 w 4619"/>
              <a:gd name="T53" fmla="*/ 691 h 4617"/>
              <a:gd name="T54" fmla="*/ 1892 w 4619"/>
              <a:gd name="T55" fmla="*/ 421 h 4617"/>
              <a:gd name="T56" fmla="*/ 2245 w 4619"/>
              <a:gd name="T57" fmla="*/ 771 h 4617"/>
              <a:gd name="T58" fmla="*/ 1951 w 4619"/>
              <a:gd name="T59" fmla="*/ 771 h 4617"/>
              <a:gd name="T60" fmla="*/ 1951 w 4619"/>
              <a:gd name="T61" fmla="*/ 984 h 4617"/>
              <a:gd name="T62" fmla="*/ 2606 w 4619"/>
              <a:gd name="T63" fmla="*/ 984 h 4617"/>
              <a:gd name="T64" fmla="*/ 2606 w 4619"/>
              <a:gd name="T65" fmla="*/ 329 h 4617"/>
              <a:gd name="T66" fmla="*/ 2394 w 4619"/>
              <a:gd name="T67" fmla="*/ 329 h 4617"/>
              <a:gd name="T68" fmla="*/ 2394 w 4619"/>
              <a:gd name="T69" fmla="*/ 622 h 4617"/>
              <a:gd name="T70" fmla="*/ 2041 w 4619"/>
              <a:gd name="T71" fmla="*/ 270 h 4617"/>
              <a:gd name="T72" fmla="*/ 2311 w 4619"/>
              <a:gd name="T73" fmla="*/ 0 h 4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9" h="4617">
                <a:moveTo>
                  <a:pt x="2311" y="0"/>
                </a:moveTo>
                <a:lnTo>
                  <a:pt x="4619" y="2308"/>
                </a:lnTo>
                <a:lnTo>
                  <a:pt x="2311" y="4617"/>
                </a:lnTo>
                <a:lnTo>
                  <a:pt x="2041" y="4347"/>
                </a:lnTo>
                <a:lnTo>
                  <a:pt x="2394" y="3995"/>
                </a:lnTo>
                <a:lnTo>
                  <a:pt x="2394" y="4288"/>
                </a:lnTo>
                <a:lnTo>
                  <a:pt x="2606" y="4288"/>
                </a:lnTo>
                <a:lnTo>
                  <a:pt x="2606" y="3633"/>
                </a:lnTo>
                <a:lnTo>
                  <a:pt x="1951" y="3633"/>
                </a:lnTo>
                <a:lnTo>
                  <a:pt x="1951" y="3846"/>
                </a:lnTo>
                <a:lnTo>
                  <a:pt x="2245" y="3846"/>
                </a:lnTo>
                <a:lnTo>
                  <a:pt x="1892" y="4196"/>
                </a:lnTo>
                <a:lnTo>
                  <a:pt x="1623" y="3926"/>
                </a:lnTo>
                <a:lnTo>
                  <a:pt x="2753" y="2796"/>
                </a:lnTo>
                <a:lnTo>
                  <a:pt x="0" y="2796"/>
                </a:lnTo>
                <a:lnTo>
                  <a:pt x="0" y="2415"/>
                </a:lnTo>
                <a:lnTo>
                  <a:pt x="499" y="2415"/>
                </a:lnTo>
                <a:lnTo>
                  <a:pt x="291" y="2621"/>
                </a:lnTo>
                <a:lnTo>
                  <a:pt x="440" y="2772"/>
                </a:lnTo>
                <a:lnTo>
                  <a:pt x="903" y="2308"/>
                </a:lnTo>
                <a:lnTo>
                  <a:pt x="440" y="1845"/>
                </a:lnTo>
                <a:lnTo>
                  <a:pt x="291" y="1996"/>
                </a:lnTo>
                <a:lnTo>
                  <a:pt x="499" y="2202"/>
                </a:lnTo>
                <a:lnTo>
                  <a:pt x="0" y="2202"/>
                </a:lnTo>
                <a:lnTo>
                  <a:pt x="0" y="1821"/>
                </a:lnTo>
                <a:lnTo>
                  <a:pt x="2753" y="1821"/>
                </a:lnTo>
                <a:lnTo>
                  <a:pt x="1623" y="691"/>
                </a:lnTo>
                <a:lnTo>
                  <a:pt x="1892" y="421"/>
                </a:lnTo>
                <a:lnTo>
                  <a:pt x="2245" y="771"/>
                </a:lnTo>
                <a:lnTo>
                  <a:pt x="1951" y="771"/>
                </a:lnTo>
                <a:lnTo>
                  <a:pt x="1951" y="984"/>
                </a:lnTo>
                <a:lnTo>
                  <a:pt x="2606" y="984"/>
                </a:lnTo>
                <a:lnTo>
                  <a:pt x="2606" y="329"/>
                </a:lnTo>
                <a:lnTo>
                  <a:pt x="2394" y="329"/>
                </a:lnTo>
                <a:lnTo>
                  <a:pt x="2394" y="622"/>
                </a:lnTo>
                <a:lnTo>
                  <a:pt x="2041" y="270"/>
                </a:lnTo>
                <a:lnTo>
                  <a:pt x="2311" y="0"/>
                </a:lnTo>
                <a:close/>
              </a:path>
            </a:pathLst>
          </a:custGeom>
          <a:solidFill>
            <a:schemeClr val="tx2">
              <a:lumMod val="40000"/>
              <a:lumOff val="60000"/>
            </a:schemeClr>
          </a:solidFill>
          <a:ln>
            <a:noFill/>
          </a:ln>
        </p:spPr>
        <p:txBody>
          <a:bodyPr vert="horz" wrap="square" lIns="91440" tIns="45720" rIns="91440" bIns="45720" numCol="1" anchor="t" anchorCtr="0" compatLnSpc="1"/>
          <a:lstStyle/>
          <a:p>
            <a:endParaRPr lang="zh-CN" altLang="en-US"/>
          </a:p>
        </p:txBody>
      </p:sp>
      <p:sp>
        <p:nvSpPr>
          <p:cNvPr id="43" name="椭圆 42"/>
          <p:cNvSpPr/>
          <p:nvPr/>
        </p:nvSpPr>
        <p:spPr>
          <a:xfrm>
            <a:off x="7792345" y="4492164"/>
            <a:ext cx="627317" cy="62731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7792345" y="2199156"/>
            <a:ext cx="627317" cy="62731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10299288" y="3228902"/>
            <a:ext cx="954249" cy="954247"/>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7726238" y="2247455"/>
            <a:ext cx="759529" cy="523220"/>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增值</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服务</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7718189" y="4548979"/>
            <a:ext cx="759529" cy="523220"/>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会员</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付费</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10396647" y="3352082"/>
            <a:ext cx="759529" cy="707886"/>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入驻</a:t>
            </a:r>
            <a:endParaRPr lang="en-US" altLang="zh-CN" sz="2000" dirty="0">
              <a:solidFill>
                <a:schemeClr val="bg1"/>
              </a:solidFill>
              <a:latin typeface="微软雅黑" panose="020B0503020204020204" pitchFamily="34" charset="-122"/>
              <a:ea typeface="微软雅黑" panose="020B0503020204020204" pitchFamily="34" charset="-122"/>
            </a:endParaRPr>
          </a:p>
          <a:p>
            <a:pPr algn="ctr"/>
            <a:r>
              <a:rPr lang="zh-CN" altLang="en-US" sz="2000" dirty="0">
                <a:solidFill>
                  <a:schemeClr val="bg1"/>
                </a:solidFill>
                <a:latin typeface="微软雅黑" panose="020B0503020204020204" pitchFamily="34" charset="-122"/>
                <a:ea typeface="微软雅黑" panose="020B0503020204020204" pitchFamily="34" charset="-122"/>
              </a:rPr>
              <a:t>商家</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1+#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fill="hold"/>
                                        <p:tgtEl>
                                          <p:spTgt spid="37"/>
                                        </p:tgtEl>
                                        <p:attrNameLst>
                                          <p:attrName>ppt_x</p:attrName>
                                        </p:attrNameLst>
                                      </p:cBhvr>
                                      <p:tavLst>
                                        <p:tav tm="0">
                                          <p:val>
                                            <p:strVal val="1+#ppt_w/2"/>
                                          </p:val>
                                        </p:tav>
                                        <p:tav tm="100000">
                                          <p:val>
                                            <p:strVal val="#ppt_x"/>
                                          </p:val>
                                        </p:tav>
                                      </p:tavLst>
                                    </p:anim>
                                    <p:anim calcmode="lin" valueType="num">
                                      <p:cBhvr additive="base">
                                        <p:cTn id="18"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0-#ppt_w/2"/>
                                          </p:val>
                                        </p:tav>
                                        <p:tav tm="100000">
                                          <p:val>
                                            <p:strVal val="#ppt_x"/>
                                          </p:val>
                                        </p:tav>
                                      </p:tavLst>
                                    </p:anim>
                                    <p:anim calcmode="lin" valueType="num">
                                      <p:cBhvr additive="base">
                                        <p:cTn id="24"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9"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additive="base">
                                        <p:cTn id="29" dur="500" fill="hold"/>
                                        <p:tgtEl>
                                          <p:spTgt spid="44"/>
                                        </p:tgtEl>
                                        <p:attrNameLst>
                                          <p:attrName>ppt_x</p:attrName>
                                        </p:attrNameLst>
                                      </p:cBhvr>
                                      <p:tavLst>
                                        <p:tav tm="0">
                                          <p:val>
                                            <p:strVal val="0-#ppt_w/2"/>
                                          </p:val>
                                        </p:tav>
                                        <p:tav tm="100000">
                                          <p:val>
                                            <p:strVal val="#ppt_x"/>
                                          </p:val>
                                        </p:tav>
                                      </p:tavLst>
                                    </p:anim>
                                    <p:anim calcmode="lin" valueType="num">
                                      <p:cBhvr additive="base">
                                        <p:cTn id="30" dur="500" fill="hold"/>
                                        <p:tgtEl>
                                          <p:spTgt spid="44"/>
                                        </p:tgtEl>
                                        <p:attrNameLst>
                                          <p:attrName>ppt_y</p:attrName>
                                        </p:attrNameLst>
                                      </p:cBhvr>
                                      <p:tavLst>
                                        <p:tav tm="0">
                                          <p:val>
                                            <p:strVal val="0-#ppt_h/2"/>
                                          </p:val>
                                        </p:tav>
                                        <p:tav tm="100000">
                                          <p:val>
                                            <p:strVal val="#ppt_y"/>
                                          </p:val>
                                        </p:tav>
                                      </p:tavLst>
                                    </p:anim>
                                  </p:childTnLst>
                                </p:cTn>
                              </p:par>
                              <p:par>
                                <p:cTn id="31" presetID="2" presetClass="entr" presetSubtype="9"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500" fill="hold"/>
                                        <p:tgtEl>
                                          <p:spTgt spid="46"/>
                                        </p:tgtEl>
                                        <p:attrNameLst>
                                          <p:attrName>ppt_x</p:attrName>
                                        </p:attrNameLst>
                                      </p:cBhvr>
                                      <p:tavLst>
                                        <p:tav tm="0">
                                          <p:val>
                                            <p:strVal val="0-#ppt_w/2"/>
                                          </p:val>
                                        </p:tav>
                                        <p:tav tm="100000">
                                          <p:val>
                                            <p:strVal val="#ppt_x"/>
                                          </p:val>
                                        </p:tav>
                                      </p:tavLst>
                                    </p:anim>
                                    <p:anim calcmode="lin" valueType="num">
                                      <p:cBhvr additive="base">
                                        <p:cTn id="34" dur="500" fill="hold"/>
                                        <p:tgtEl>
                                          <p:spTgt spid="46"/>
                                        </p:tgtEl>
                                        <p:attrNameLst>
                                          <p:attrName>ppt_y</p:attrName>
                                        </p:attrNameLst>
                                      </p:cBhvr>
                                      <p:tavLst>
                                        <p:tav tm="0">
                                          <p:val>
                                            <p:strVal val="0-#ppt_h/2"/>
                                          </p:val>
                                        </p:tav>
                                        <p:tav tm="100000">
                                          <p:val>
                                            <p:strVal val="#ppt_y"/>
                                          </p:val>
                                        </p:tav>
                                      </p:tavLst>
                                    </p:anim>
                                  </p:childTnLst>
                                </p:cTn>
                              </p:par>
                              <p:par>
                                <p:cTn id="35" presetID="2" presetClass="entr" presetSubtype="12"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500" fill="hold"/>
                                        <p:tgtEl>
                                          <p:spTgt spid="43"/>
                                        </p:tgtEl>
                                        <p:attrNameLst>
                                          <p:attrName>ppt_x</p:attrName>
                                        </p:attrNameLst>
                                      </p:cBhvr>
                                      <p:tavLst>
                                        <p:tav tm="0">
                                          <p:val>
                                            <p:strVal val="0-#ppt_w/2"/>
                                          </p:val>
                                        </p:tav>
                                        <p:tav tm="100000">
                                          <p:val>
                                            <p:strVal val="#ppt_x"/>
                                          </p:val>
                                        </p:tav>
                                      </p:tavLst>
                                    </p:anim>
                                    <p:anim calcmode="lin" valueType="num">
                                      <p:cBhvr additive="base">
                                        <p:cTn id="38" dur="500" fill="hold"/>
                                        <p:tgtEl>
                                          <p:spTgt spid="43"/>
                                        </p:tgtEl>
                                        <p:attrNameLst>
                                          <p:attrName>ppt_y</p:attrName>
                                        </p:attrNameLst>
                                      </p:cBhvr>
                                      <p:tavLst>
                                        <p:tav tm="0">
                                          <p:val>
                                            <p:strVal val="1+#ppt_h/2"/>
                                          </p:val>
                                        </p:tav>
                                        <p:tav tm="100000">
                                          <p:val>
                                            <p:strVal val="#ppt_y"/>
                                          </p:val>
                                        </p:tav>
                                      </p:tavLst>
                                    </p:anim>
                                  </p:childTnLst>
                                </p:cTn>
                              </p:par>
                              <p:par>
                                <p:cTn id="39" presetID="2" presetClass="entr" presetSubtype="12"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anim calcmode="lin" valueType="num">
                                      <p:cBhvr additive="base">
                                        <p:cTn id="41" dur="500" fill="hold"/>
                                        <p:tgtEl>
                                          <p:spTgt spid="47"/>
                                        </p:tgtEl>
                                        <p:attrNameLst>
                                          <p:attrName>ppt_x</p:attrName>
                                        </p:attrNameLst>
                                      </p:cBhvr>
                                      <p:tavLst>
                                        <p:tav tm="0">
                                          <p:val>
                                            <p:strVal val="0-#ppt_w/2"/>
                                          </p:val>
                                        </p:tav>
                                        <p:tav tm="100000">
                                          <p:val>
                                            <p:strVal val="#ppt_x"/>
                                          </p:val>
                                        </p:tav>
                                      </p:tavLst>
                                    </p:anim>
                                    <p:anim calcmode="lin" valueType="num">
                                      <p:cBhvr additive="base">
                                        <p:cTn id="42" dur="500" fill="hold"/>
                                        <p:tgtEl>
                                          <p:spTgt spid="47"/>
                                        </p:tgtEl>
                                        <p:attrNameLst>
                                          <p:attrName>ppt_y</p:attrName>
                                        </p:attrNameLst>
                                      </p:cBhvr>
                                      <p:tavLst>
                                        <p:tav tm="0">
                                          <p:val>
                                            <p:strVal val="1+#ppt_h/2"/>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additive="base">
                                        <p:cTn id="45" dur="500" fill="hold"/>
                                        <p:tgtEl>
                                          <p:spTgt spid="45"/>
                                        </p:tgtEl>
                                        <p:attrNameLst>
                                          <p:attrName>ppt_x</p:attrName>
                                        </p:attrNameLst>
                                      </p:cBhvr>
                                      <p:tavLst>
                                        <p:tav tm="0">
                                          <p:val>
                                            <p:strVal val="1+#ppt_w/2"/>
                                          </p:val>
                                        </p:tav>
                                        <p:tav tm="100000">
                                          <p:val>
                                            <p:strVal val="#ppt_x"/>
                                          </p:val>
                                        </p:tav>
                                      </p:tavLst>
                                    </p:anim>
                                    <p:anim calcmode="lin" valueType="num">
                                      <p:cBhvr additive="base">
                                        <p:cTn id="46" dur="500" fill="hold"/>
                                        <p:tgtEl>
                                          <p:spTgt spid="45"/>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anim calcmode="lin" valueType="num">
                                      <p:cBhvr additive="base">
                                        <p:cTn id="49" dur="500" fill="hold"/>
                                        <p:tgtEl>
                                          <p:spTgt spid="48"/>
                                        </p:tgtEl>
                                        <p:attrNameLst>
                                          <p:attrName>ppt_x</p:attrName>
                                        </p:attrNameLst>
                                      </p:cBhvr>
                                      <p:tavLst>
                                        <p:tav tm="0">
                                          <p:val>
                                            <p:strVal val="1+#ppt_w/2"/>
                                          </p:val>
                                        </p:tav>
                                        <p:tav tm="100000">
                                          <p:val>
                                            <p:strVal val="#ppt_x"/>
                                          </p:val>
                                        </p:tav>
                                      </p:tavLst>
                                    </p:anim>
                                    <p:anim calcmode="lin" valueType="num">
                                      <p:cBhvr additive="base">
                                        <p:cTn id="50"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4" grpId="0"/>
      <p:bldP spid="42" grpId="0" animBg="1"/>
      <p:bldP spid="43" grpId="0" animBg="1"/>
      <p:bldP spid="44" grpId="0" animBg="1"/>
      <p:bldP spid="45" grpId="0" animBg="1"/>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6" name="矩形 115"/>
          <p:cNvSpPr/>
          <p:nvPr/>
        </p:nvSpPr>
        <p:spPr>
          <a:xfrm rot="2968493">
            <a:off x="-570151" y="-2383222"/>
            <a:ext cx="3075252" cy="361333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0" name="图片 1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721634">
            <a:off x="-1932077" y="-2465728"/>
            <a:ext cx="5147800" cy="5664824"/>
          </a:xfrm>
          <a:prstGeom prst="rect">
            <a:avLst/>
          </a:prstGeom>
        </p:spPr>
      </p:pic>
      <p:sp>
        <p:nvSpPr>
          <p:cNvPr id="119" name="文本框 118"/>
          <p:cNvSpPr txBox="1"/>
          <p:nvPr/>
        </p:nvSpPr>
        <p:spPr>
          <a:xfrm>
            <a:off x="2190690" y="251965"/>
            <a:ext cx="3193965" cy="461665"/>
          </a:xfrm>
          <a:prstGeom prst="rect">
            <a:avLst/>
          </a:prstGeom>
          <a:noFill/>
        </p:spPr>
        <p:txBody>
          <a:bodyPr wrap="square" rtlCol="0">
            <a:spAutoFit/>
          </a:bodyPr>
          <a:lstStyle/>
          <a:p>
            <a:r>
              <a:rPr lang="en-US" altLang="zh-CN" sz="2400" dirty="0">
                <a:solidFill>
                  <a:srgbClr val="C00000"/>
                </a:solidFill>
                <a:latin typeface="微软雅黑" panose="020B0503020204020204" pitchFamily="34" charset="-122"/>
                <a:ea typeface="微软雅黑" panose="020B0503020204020204" pitchFamily="34" charset="-122"/>
              </a:rPr>
              <a:t>Technology core</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
        <p:nvSpPr>
          <p:cNvPr id="2" name="矩形 1"/>
          <p:cNvSpPr/>
          <p:nvPr/>
        </p:nvSpPr>
        <p:spPr>
          <a:xfrm>
            <a:off x="5283199" y="0"/>
            <a:ext cx="6908800" cy="6872514"/>
          </a:xfrm>
          <a:custGeom>
            <a:avLst/>
            <a:gdLst>
              <a:gd name="connsiteX0" fmla="*/ 0 w 5109029"/>
              <a:gd name="connsiteY0" fmla="*/ 0 h 6858000"/>
              <a:gd name="connsiteX1" fmla="*/ 5109029 w 5109029"/>
              <a:gd name="connsiteY1" fmla="*/ 0 h 6858000"/>
              <a:gd name="connsiteX2" fmla="*/ 5109029 w 5109029"/>
              <a:gd name="connsiteY2" fmla="*/ 6858000 h 6858000"/>
              <a:gd name="connsiteX3" fmla="*/ 0 w 5109029"/>
              <a:gd name="connsiteY3" fmla="*/ 6858000 h 6858000"/>
              <a:gd name="connsiteX4" fmla="*/ 0 w 5109029"/>
              <a:gd name="connsiteY4" fmla="*/ 0 h 6858000"/>
              <a:gd name="connsiteX0-1" fmla="*/ 1799771 w 6908800"/>
              <a:gd name="connsiteY0-2" fmla="*/ 0 h 6872514"/>
              <a:gd name="connsiteX1-3" fmla="*/ 6908800 w 6908800"/>
              <a:gd name="connsiteY1-4" fmla="*/ 0 h 6872514"/>
              <a:gd name="connsiteX2-5" fmla="*/ 6908800 w 6908800"/>
              <a:gd name="connsiteY2-6" fmla="*/ 6858000 h 6872514"/>
              <a:gd name="connsiteX3-7" fmla="*/ 0 w 6908800"/>
              <a:gd name="connsiteY3-8" fmla="*/ 6872514 h 6872514"/>
              <a:gd name="connsiteX4-9" fmla="*/ 1799771 w 6908800"/>
              <a:gd name="connsiteY4-10" fmla="*/ 0 h 6872514"/>
              <a:gd name="connsiteX0-11" fmla="*/ 2394857 w 6908800"/>
              <a:gd name="connsiteY0-12" fmla="*/ 14514 h 6872514"/>
              <a:gd name="connsiteX1-13" fmla="*/ 6908800 w 6908800"/>
              <a:gd name="connsiteY1-14" fmla="*/ 0 h 6872514"/>
              <a:gd name="connsiteX2-15" fmla="*/ 6908800 w 6908800"/>
              <a:gd name="connsiteY2-16" fmla="*/ 6858000 h 6872514"/>
              <a:gd name="connsiteX3-17" fmla="*/ 0 w 6908800"/>
              <a:gd name="connsiteY3-18" fmla="*/ 6872514 h 6872514"/>
              <a:gd name="connsiteX4-19" fmla="*/ 2394857 w 6908800"/>
              <a:gd name="connsiteY4-20" fmla="*/ 14514 h 6872514"/>
              <a:gd name="connsiteX0-21" fmla="*/ 2801257 w 6908800"/>
              <a:gd name="connsiteY0-22" fmla="*/ 0 h 6872514"/>
              <a:gd name="connsiteX1-23" fmla="*/ 6908800 w 6908800"/>
              <a:gd name="connsiteY1-24" fmla="*/ 0 h 6872514"/>
              <a:gd name="connsiteX2-25" fmla="*/ 6908800 w 6908800"/>
              <a:gd name="connsiteY2-26" fmla="*/ 6858000 h 6872514"/>
              <a:gd name="connsiteX3-27" fmla="*/ 0 w 6908800"/>
              <a:gd name="connsiteY3-28" fmla="*/ 6872514 h 6872514"/>
              <a:gd name="connsiteX4-29" fmla="*/ 2801257 w 6908800"/>
              <a:gd name="connsiteY4-30" fmla="*/ 0 h 6872514"/>
            </a:gdLst>
            <a:ahLst/>
            <a:cxnLst>
              <a:cxn ang="0">
                <a:pos x="connsiteX0-21" y="connsiteY0-22"/>
              </a:cxn>
              <a:cxn ang="0">
                <a:pos x="connsiteX1-23" y="connsiteY1-24"/>
              </a:cxn>
              <a:cxn ang="0">
                <a:pos x="connsiteX2-25" y="connsiteY2-26"/>
              </a:cxn>
              <a:cxn ang="0">
                <a:pos x="connsiteX3-27" y="connsiteY3-28"/>
              </a:cxn>
              <a:cxn ang="0">
                <a:pos x="connsiteX4-29" y="connsiteY4-30"/>
              </a:cxn>
            </a:cxnLst>
            <a:rect l="l" t="t" r="r" b="b"/>
            <a:pathLst>
              <a:path w="6908800" h="6872514">
                <a:moveTo>
                  <a:pt x="2801257" y="0"/>
                </a:moveTo>
                <a:lnTo>
                  <a:pt x="6908800" y="0"/>
                </a:lnTo>
                <a:lnTo>
                  <a:pt x="6908800" y="6858000"/>
                </a:lnTo>
                <a:lnTo>
                  <a:pt x="0" y="6872514"/>
                </a:lnTo>
                <a:lnTo>
                  <a:pt x="2801257" y="0"/>
                </a:lnTo>
                <a:close/>
              </a:path>
            </a:pathLst>
          </a:cu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12369" y="261936"/>
            <a:ext cx="1548787" cy="461665"/>
          </a:xfrm>
          <a:prstGeom prst="rect">
            <a:avLst/>
          </a:prstGeom>
          <a:noFill/>
        </p:spPr>
        <p:txBody>
          <a:bodyPr wrap="square" rtlCol="0">
            <a:spAutoFit/>
          </a:bodyPr>
          <a:lstStyle>
            <a:defPPr>
              <a:defRPr lang="zh-CN"/>
            </a:defPPr>
            <a:lvl1pPr>
              <a:defRPr sz="2400">
                <a:solidFill>
                  <a:schemeClr val="bg1"/>
                </a:solidFill>
                <a:latin typeface="微软雅黑" panose="020B0503020204020204" pitchFamily="34" charset="-122"/>
                <a:ea typeface="微软雅黑" panose="020B0503020204020204" pitchFamily="34" charset="-122"/>
              </a:defRPr>
            </a:lvl1pPr>
          </a:lstStyle>
          <a:p>
            <a:r>
              <a:rPr lang="zh-CN" altLang="en-US" dirty="0"/>
              <a:t>技术核心</a:t>
            </a:r>
          </a:p>
        </p:txBody>
      </p:sp>
      <p:cxnSp>
        <p:nvCxnSpPr>
          <p:cNvPr id="5" name="直接连接符 4"/>
          <p:cNvCxnSpPr/>
          <p:nvPr/>
        </p:nvCxnSpPr>
        <p:spPr>
          <a:xfrm flipH="1">
            <a:off x="5399315" y="3018970"/>
            <a:ext cx="1944914" cy="4688115"/>
          </a:xfrm>
          <a:prstGeom prst="line">
            <a:avLst/>
          </a:prstGeom>
          <a:ln w="2540">
            <a:solidFill>
              <a:srgbClr val="C00000">
                <a:alpha val="76000"/>
              </a:srgb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7213600" y="-554681"/>
            <a:ext cx="856341" cy="2064166"/>
          </a:xfrm>
          <a:prstGeom prst="line">
            <a:avLst/>
          </a:prstGeom>
          <a:ln w="2540">
            <a:solidFill>
              <a:srgbClr val="C00000">
                <a:alpha val="76000"/>
              </a:srgbClr>
            </a:solidFill>
          </a:ln>
        </p:spPr>
        <p:style>
          <a:lnRef idx="1">
            <a:schemeClr val="accent1"/>
          </a:lnRef>
          <a:fillRef idx="0">
            <a:schemeClr val="accent1"/>
          </a:fillRef>
          <a:effectRef idx="0">
            <a:schemeClr val="accent1"/>
          </a:effectRef>
          <a:fontRef idx="minor">
            <a:schemeClr val="tx1"/>
          </a:fontRef>
        </p:style>
      </p:cxnSp>
      <p:grpSp>
        <p:nvGrpSpPr>
          <p:cNvPr id="118" name="组合 117"/>
          <p:cNvGrpSpPr/>
          <p:nvPr/>
        </p:nvGrpSpPr>
        <p:grpSpPr>
          <a:xfrm>
            <a:off x="696678" y="1055466"/>
            <a:ext cx="4644579" cy="3899847"/>
            <a:chOff x="696678" y="981996"/>
            <a:chExt cx="4644579" cy="3899847"/>
          </a:xfrm>
        </p:grpSpPr>
        <p:grpSp>
          <p:nvGrpSpPr>
            <p:cNvPr id="41" name="组合 40"/>
            <p:cNvGrpSpPr/>
            <p:nvPr/>
          </p:nvGrpSpPr>
          <p:grpSpPr>
            <a:xfrm>
              <a:off x="3232810" y="981996"/>
              <a:ext cx="1337824" cy="1112117"/>
              <a:chOff x="3812202" y="1906853"/>
              <a:chExt cx="1337824" cy="1112117"/>
            </a:xfrm>
          </p:grpSpPr>
          <p:grpSp>
            <p:nvGrpSpPr>
              <p:cNvPr id="39" name="组合 38"/>
              <p:cNvGrpSpPr/>
              <p:nvPr/>
            </p:nvGrpSpPr>
            <p:grpSpPr>
              <a:xfrm>
                <a:off x="3904735" y="1906853"/>
                <a:ext cx="1112117" cy="1112117"/>
                <a:chOff x="3904735" y="1906853"/>
                <a:chExt cx="1112117" cy="1112117"/>
              </a:xfrm>
            </p:grpSpPr>
            <p:sp>
              <p:nvSpPr>
                <p:cNvPr id="8" name="椭圆 7"/>
                <p:cNvSpPr/>
                <p:nvPr/>
              </p:nvSpPr>
              <p:spPr>
                <a:xfrm>
                  <a:off x="3904735" y="1906853"/>
                  <a:ext cx="1112117" cy="1112117"/>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Group 8"/>
                <p:cNvGrpSpPr>
                  <a:grpSpLocks noChangeAspect="1"/>
                </p:cNvGrpSpPr>
                <p:nvPr/>
              </p:nvGrpSpPr>
              <p:grpSpPr bwMode="auto">
                <a:xfrm>
                  <a:off x="4294359" y="2017365"/>
                  <a:ext cx="350932" cy="488885"/>
                  <a:chOff x="3695" y="1958"/>
                  <a:chExt cx="290" cy="404"/>
                </a:xfrm>
              </p:grpSpPr>
              <p:sp>
                <p:nvSpPr>
                  <p:cNvPr id="26" name="AutoShape 7"/>
                  <p:cNvSpPr>
                    <a:spLocks noChangeAspect="1" noChangeArrowheads="1" noTextEdit="1"/>
                  </p:cNvSpPr>
                  <p:nvPr/>
                </p:nvSpPr>
                <p:spPr bwMode="auto">
                  <a:xfrm>
                    <a:off x="3695" y="1958"/>
                    <a:ext cx="29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Freeform 9"/>
                  <p:cNvSpPr/>
                  <p:nvPr/>
                </p:nvSpPr>
                <p:spPr bwMode="auto">
                  <a:xfrm>
                    <a:off x="3693" y="1958"/>
                    <a:ext cx="294" cy="404"/>
                  </a:xfrm>
                  <a:custGeom>
                    <a:avLst/>
                    <a:gdLst>
                      <a:gd name="T0" fmla="*/ 0 w 122"/>
                      <a:gd name="T1" fmla="*/ 21 h 168"/>
                      <a:gd name="T2" fmla="*/ 61 w 122"/>
                      <a:gd name="T3" fmla="*/ 0 h 168"/>
                      <a:gd name="T4" fmla="*/ 122 w 122"/>
                      <a:gd name="T5" fmla="*/ 21 h 168"/>
                      <a:gd name="T6" fmla="*/ 122 w 122"/>
                      <a:gd name="T7" fmla="*/ 107 h 168"/>
                      <a:gd name="T8" fmla="*/ 61 w 122"/>
                      <a:gd name="T9" fmla="*/ 168 h 168"/>
                      <a:gd name="T10" fmla="*/ 0 w 122"/>
                      <a:gd name="T11" fmla="*/ 107 h 168"/>
                      <a:gd name="T12" fmla="*/ 0 w 122"/>
                      <a:gd name="T13" fmla="*/ 21 h 168"/>
                    </a:gdLst>
                    <a:ahLst/>
                    <a:cxnLst>
                      <a:cxn ang="0">
                        <a:pos x="T0" y="T1"/>
                      </a:cxn>
                      <a:cxn ang="0">
                        <a:pos x="T2" y="T3"/>
                      </a:cxn>
                      <a:cxn ang="0">
                        <a:pos x="T4" y="T5"/>
                      </a:cxn>
                      <a:cxn ang="0">
                        <a:pos x="T6" y="T7"/>
                      </a:cxn>
                      <a:cxn ang="0">
                        <a:pos x="T8" y="T9"/>
                      </a:cxn>
                      <a:cxn ang="0">
                        <a:pos x="T10" y="T11"/>
                      </a:cxn>
                      <a:cxn ang="0">
                        <a:pos x="T12" y="T13"/>
                      </a:cxn>
                    </a:cxnLst>
                    <a:rect l="0" t="0" r="r" b="b"/>
                    <a:pathLst>
                      <a:path w="122" h="168">
                        <a:moveTo>
                          <a:pt x="0" y="21"/>
                        </a:moveTo>
                        <a:cubicBezTo>
                          <a:pt x="53" y="21"/>
                          <a:pt x="61" y="0"/>
                          <a:pt x="61" y="0"/>
                        </a:cubicBezTo>
                        <a:cubicBezTo>
                          <a:pt x="61" y="0"/>
                          <a:pt x="69" y="21"/>
                          <a:pt x="122" y="21"/>
                        </a:cubicBezTo>
                        <a:cubicBezTo>
                          <a:pt x="122" y="107"/>
                          <a:pt x="122" y="107"/>
                          <a:pt x="122" y="107"/>
                        </a:cubicBezTo>
                        <a:cubicBezTo>
                          <a:pt x="122" y="141"/>
                          <a:pt x="61" y="168"/>
                          <a:pt x="61" y="168"/>
                        </a:cubicBezTo>
                        <a:cubicBezTo>
                          <a:pt x="61" y="168"/>
                          <a:pt x="0" y="141"/>
                          <a:pt x="0" y="107"/>
                        </a:cubicBezTo>
                        <a:lnTo>
                          <a:pt x="0" y="2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1" name="文本框 10"/>
              <p:cNvSpPr txBox="1"/>
              <p:nvPr/>
            </p:nvSpPr>
            <p:spPr>
              <a:xfrm>
                <a:off x="3812202" y="2496836"/>
                <a:ext cx="1337824"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隐私保护</a:t>
                </a: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grpSp>
          <p:nvGrpSpPr>
            <p:cNvPr id="93" name="组合 92"/>
            <p:cNvGrpSpPr/>
            <p:nvPr/>
          </p:nvGrpSpPr>
          <p:grpSpPr>
            <a:xfrm>
              <a:off x="1319333" y="1426102"/>
              <a:ext cx="1337824" cy="754673"/>
              <a:chOff x="3638290" y="4726093"/>
              <a:chExt cx="1337824" cy="754673"/>
            </a:xfrm>
          </p:grpSpPr>
          <p:grpSp>
            <p:nvGrpSpPr>
              <p:cNvPr id="92" name="组合 91"/>
              <p:cNvGrpSpPr/>
              <p:nvPr/>
            </p:nvGrpSpPr>
            <p:grpSpPr>
              <a:xfrm>
                <a:off x="3929866" y="4726093"/>
                <a:ext cx="754673" cy="754673"/>
                <a:chOff x="3929866" y="4726093"/>
                <a:chExt cx="754673" cy="754673"/>
              </a:xfrm>
            </p:grpSpPr>
            <p:sp>
              <p:nvSpPr>
                <p:cNvPr id="12" name="椭圆 11"/>
                <p:cNvSpPr/>
                <p:nvPr/>
              </p:nvSpPr>
              <p:spPr>
                <a:xfrm>
                  <a:off x="3929866" y="4726093"/>
                  <a:ext cx="754673" cy="754673"/>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5" name="组合 84"/>
                <p:cNvGrpSpPr/>
                <p:nvPr/>
              </p:nvGrpSpPr>
              <p:grpSpPr>
                <a:xfrm>
                  <a:off x="4118670" y="4832773"/>
                  <a:ext cx="375998" cy="361666"/>
                  <a:chOff x="5741988" y="3090863"/>
                  <a:chExt cx="708025" cy="681038"/>
                </a:xfrm>
              </p:grpSpPr>
              <p:sp>
                <p:nvSpPr>
                  <p:cNvPr id="45" name="AutoShape 20"/>
                  <p:cNvSpPr>
                    <a:spLocks noChangeAspect="1" noChangeArrowheads="1" noTextEdit="1"/>
                  </p:cNvSpPr>
                  <p:nvPr/>
                </p:nvSpPr>
                <p:spPr bwMode="auto">
                  <a:xfrm>
                    <a:off x="5741988" y="3090863"/>
                    <a:ext cx="7080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Freeform 35"/>
                  <p:cNvSpPr>
                    <a:spLocks noEditPoints="1"/>
                  </p:cNvSpPr>
                  <p:nvPr/>
                </p:nvSpPr>
                <p:spPr bwMode="auto">
                  <a:xfrm>
                    <a:off x="5745163" y="3403601"/>
                    <a:ext cx="350838" cy="290513"/>
                  </a:xfrm>
                  <a:custGeom>
                    <a:avLst/>
                    <a:gdLst>
                      <a:gd name="T0" fmla="*/ 89 w 92"/>
                      <a:gd name="T1" fmla="*/ 66 h 76"/>
                      <a:gd name="T2" fmla="*/ 85 w 92"/>
                      <a:gd name="T3" fmla="*/ 61 h 76"/>
                      <a:gd name="T4" fmla="*/ 82 w 92"/>
                      <a:gd name="T5" fmla="*/ 61 h 76"/>
                      <a:gd name="T6" fmla="*/ 79 w 92"/>
                      <a:gd name="T7" fmla="*/ 55 h 76"/>
                      <a:gd name="T8" fmla="*/ 69 w 92"/>
                      <a:gd name="T9" fmla="*/ 55 h 76"/>
                      <a:gd name="T10" fmla="*/ 69 w 92"/>
                      <a:gd name="T11" fmla="*/ 52 h 76"/>
                      <a:gd name="T12" fmla="*/ 75 w 92"/>
                      <a:gd name="T13" fmla="*/ 52 h 76"/>
                      <a:gd name="T14" fmla="*/ 80 w 92"/>
                      <a:gd name="T15" fmla="*/ 48 h 76"/>
                      <a:gd name="T16" fmla="*/ 80 w 92"/>
                      <a:gd name="T17" fmla="*/ 4 h 76"/>
                      <a:gd name="T18" fmla="*/ 75 w 92"/>
                      <a:gd name="T19" fmla="*/ 0 h 76"/>
                      <a:gd name="T20" fmla="*/ 17 w 92"/>
                      <a:gd name="T21" fmla="*/ 0 h 76"/>
                      <a:gd name="T22" fmla="*/ 12 w 92"/>
                      <a:gd name="T23" fmla="*/ 4 h 76"/>
                      <a:gd name="T24" fmla="*/ 12 w 92"/>
                      <a:gd name="T25" fmla="*/ 48 h 76"/>
                      <a:gd name="T26" fmla="*/ 17 w 92"/>
                      <a:gd name="T27" fmla="*/ 52 h 76"/>
                      <a:gd name="T28" fmla="*/ 23 w 92"/>
                      <a:gd name="T29" fmla="*/ 52 h 76"/>
                      <a:gd name="T30" fmla="*/ 23 w 92"/>
                      <a:gd name="T31" fmla="*/ 55 h 76"/>
                      <a:gd name="T32" fmla="*/ 13 w 92"/>
                      <a:gd name="T33" fmla="*/ 55 h 76"/>
                      <a:gd name="T34" fmla="*/ 10 w 92"/>
                      <a:gd name="T35" fmla="*/ 61 h 76"/>
                      <a:gd name="T36" fmla="*/ 7 w 92"/>
                      <a:gd name="T37" fmla="*/ 61 h 76"/>
                      <a:gd name="T38" fmla="*/ 3 w 92"/>
                      <a:gd name="T39" fmla="*/ 66 h 76"/>
                      <a:gd name="T40" fmla="*/ 0 w 92"/>
                      <a:gd name="T41" fmla="*/ 72 h 76"/>
                      <a:gd name="T42" fmla="*/ 4 w 92"/>
                      <a:gd name="T43" fmla="*/ 76 h 76"/>
                      <a:gd name="T44" fmla="*/ 88 w 92"/>
                      <a:gd name="T45" fmla="*/ 76 h 76"/>
                      <a:gd name="T46" fmla="*/ 92 w 92"/>
                      <a:gd name="T47" fmla="*/ 72 h 76"/>
                      <a:gd name="T48" fmla="*/ 89 w 92"/>
                      <a:gd name="T49" fmla="*/ 66 h 76"/>
                      <a:gd name="T50" fmla="*/ 17 w 92"/>
                      <a:gd name="T51" fmla="*/ 49 h 76"/>
                      <a:gd name="T52" fmla="*/ 15 w 92"/>
                      <a:gd name="T53" fmla="*/ 48 h 76"/>
                      <a:gd name="T54" fmla="*/ 15 w 92"/>
                      <a:gd name="T55" fmla="*/ 4 h 76"/>
                      <a:gd name="T56" fmla="*/ 17 w 92"/>
                      <a:gd name="T57" fmla="*/ 2 h 76"/>
                      <a:gd name="T58" fmla="*/ 75 w 92"/>
                      <a:gd name="T59" fmla="*/ 2 h 76"/>
                      <a:gd name="T60" fmla="*/ 77 w 92"/>
                      <a:gd name="T61" fmla="*/ 4 h 76"/>
                      <a:gd name="T62" fmla="*/ 77 w 92"/>
                      <a:gd name="T63" fmla="*/ 48 h 76"/>
                      <a:gd name="T64" fmla="*/ 75 w 92"/>
                      <a:gd name="T65" fmla="*/ 49 h 76"/>
                      <a:gd name="T66" fmla="*/ 17 w 92"/>
                      <a:gd name="T67" fmla="*/ 49 h 76"/>
                      <a:gd name="T68" fmla="*/ 77 w 92"/>
                      <a:gd name="T69" fmla="*/ 58 h 76"/>
                      <a:gd name="T70" fmla="*/ 80 w 92"/>
                      <a:gd name="T71" fmla="*/ 64 h 76"/>
                      <a:gd name="T72" fmla="*/ 85 w 92"/>
                      <a:gd name="T73" fmla="*/ 64 h 76"/>
                      <a:gd name="T74" fmla="*/ 87 w 92"/>
                      <a:gd name="T75" fmla="*/ 66 h 76"/>
                      <a:gd name="T76" fmla="*/ 87 w 92"/>
                      <a:gd name="T77" fmla="*/ 66 h 76"/>
                      <a:gd name="T78" fmla="*/ 90 w 92"/>
                      <a:gd name="T79" fmla="*/ 72 h 76"/>
                      <a:gd name="T80" fmla="*/ 88 w 92"/>
                      <a:gd name="T81" fmla="*/ 74 h 76"/>
                      <a:gd name="T82" fmla="*/ 4 w 92"/>
                      <a:gd name="T83" fmla="*/ 74 h 76"/>
                      <a:gd name="T84" fmla="*/ 2 w 92"/>
                      <a:gd name="T85" fmla="*/ 72 h 76"/>
                      <a:gd name="T86" fmla="*/ 5 w 92"/>
                      <a:gd name="T87" fmla="*/ 66 h 76"/>
                      <a:gd name="T88" fmla="*/ 5 w 92"/>
                      <a:gd name="T89" fmla="*/ 66 h 76"/>
                      <a:gd name="T90" fmla="*/ 7 w 92"/>
                      <a:gd name="T91" fmla="*/ 64 h 76"/>
                      <a:gd name="T92" fmla="*/ 12 w 92"/>
                      <a:gd name="T93" fmla="*/ 64 h 76"/>
                      <a:gd name="T94" fmla="*/ 15 w 92"/>
                      <a:gd name="T95" fmla="*/ 58 h 76"/>
                      <a:gd name="T96" fmla="*/ 26 w 92"/>
                      <a:gd name="T97" fmla="*/ 58 h 76"/>
                      <a:gd name="T98" fmla="*/ 26 w 92"/>
                      <a:gd name="T99" fmla="*/ 54 h 76"/>
                      <a:gd name="T100" fmla="*/ 66 w 92"/>
                      <a:gd name="T101" fmla="*/ 5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76">
                        <a:moveTo>
                          <a:pt x="89" y="66"/>
                        </a:moveTo>
                        <a:cubicBezTo>
                          <a:pt x="89" y="63"/>
                          <a:pt x="88" y="61"/>
                          <a:pt x="85" y="61"/>
                        </a:cubicBezTo>
                        <a:cubicBezTo>
                          <a:pt x="82" y="61"/>
                          <a:pt x="82" y="61"/>
                          <a:pt x="82" y="61"/>
                        </a:cubicBezTo>
                        <a:cubicBezTo>
                          <a:pt x="79" y="55"/>
                          <a:pt x="79" y="55"/>
                          <a:pt x="79" y="55"/>
                        </a:cubicBezTo>
                        <a:cubicBezTo>
                          <a:pt x="69" y="55"/>
                          <a:pt x="69" y="55"/>
                          <a:pt x="69" y="55"/>
                        </a:cubicBezTo>
                        <a:cubicBezTo>
                          <a:pt x="69" y="52"/>
                          <a:pt x="69" y="52"/>
                          <a:pt x="69" y="52"/>
                        </a:cubicBezTo>
                        <a:cubicBezTo>
                          <a:pt x="75" y="52"/>
                          <a:pt x="75" y="52"/>
                          <a:pt x="75" y="52"/>
                        </a:cubicBezTo>
                        <a:cubicBezTo>
                          <a:pt x="78" y="52"/>
                          <a:pt x="80" y="50"/>
                          <a:pt x="80" y="48"/>
                        </a:cubicBezTo>
                        <a:cubicBezTo>
                          <a:pt x="80" y="4"/>
                          <a:pt x="80" y="4"/>
                          <a:pt x="80" y="4"/>
                        </a:cubicBezTo>
                        <a:cubicBezTo>
                          <a:pt x="80" y="2"/>
                          <a:pt x="78" y="0"/>
                          <a:pt x="75" y="0"/>
                        </a:cubicBezTo>
                        <a:cubicBezTo>
                          <a:pt x="17" y="0"/>
                          <a:pt x="17" y="0"/>
                          <a:pt x="17" y="0"/>
                        </a:cubicBezTo>
                        <a:cubicBezTo>
                          <a:pt x="14" y="0"/>
                          <a:pt x="12" y="2"/>
                          <a:pt x="12" y="4"/>
                        </a:cubicBezTo>
                        <a:cubicBezTo>
                          <a:pt x="12" y="48"/>
                          <a:pt x="12" y="48"/>
                          <a:pt x="12" y="48"/>
                        </a:cubicBezTo>
                        <a:cubicBezTo>
                          <a:pt x="12" y="50"/>
                          <a:pt x="14" y="52"/>
                          <a:pt x="17" y="52"/>
                        </a:cubicBezTo>
                        <a:cubicBezTo>
                          <a:pt x="23" y="52"/>
                          <a:pt x="23" y="52"/>
                          <a:pt x="23" y="52"/>
                        </a:cubicBezTo>
                        <a:cubicBezTo>
                          <a:pt x="23" y="55"/>
                          <a:pt x="23" y="55"/>
                          <a:pt x="23" y="55"/>
                        </a:cubicBezTo>
                        <a:cubicBezTo>
                          <a:pt x="13" y="55"/>
                          <a:pt x="13" y="55"/>
                          <a:pt x="13" y="55"/>
                        </a:cubicBezTo>
                        <a:cubicBezTo>
                          <a:pt x="10" y="61"/>
                          <a:pt x="10" y="61"/>
                          <a:pt x="10" y="61"/>
                        </a:cubicBezTo>
                        <a:cubicBezTo>
                          <a:pt x="7" y="61"/>
                          <a:pt x="7" y="61"/>
                          <a:pt x="7" y="61"/>
                        </a:cubicBezTo>
                        <a:cubicBezTo>
                          <a:pt x="4" y="61"/>
                          <a:pt x="3" y="63"/>
                          <a:pt x="3" y="66"/>
                        </a:cubicBezTo>
                        <a:cubicBezTo>
                          <a:pt x="0" y="72"/>
                          <a:pt x="0" y="72"/>
                          <a:pt x="0" y="72"/>
                        </a:cubicBezTo>
                        <a:cubicBezTo>
                          <a:pt x="0" y="75"/>
                          <a:pt x="1" y="76"/>
                          <a:pt x="4" y="76"/>
                        </a:cubicBezTo>
                        <a:cubicBezTo>
                          <a:pt x="88" y="76"/>
                          <a:pt x="88" y="76"/>
                          <a:pt x="88" y="76"/>
                        </a:cubicBezTo>
                        <a:cubicBezTo>
                          <a:pt x="91" y="76"/>
                          <a:pt x="92" y="75"/>
                          <a:pt x="92" y="72"/>
                        </a:cubicBezTo>
                        <a:lnTo>
                          <a:pt x="89" y="66"/>
                        </a:lnTo>
                        <a:close/>
                        <a:moveTo>
                          <a:pt x="17" y="49"/>
                        </a:moveTo>
                        <a:cubicBezTo>
                          <a:pt x="15" y="49"/>
                          <a:pt x="15" y="49"/>
                          <a:pt x="15" y="48"/>
                        </a:cubicBezTo>
                        <a:cubicBezTo>
                          <a:pt x="15" y="4"/>
                          <a:pt x="15" y="4"/>
                          <a:pt x="15" y="4"/>
                        </a:cubicBezTo>
                        <a:cubicBezTo>
                          <a:pt x="15" y="3"/>
                          <a:pt x="15" y="2"/>
                          <a:pt x="17" y="2"/>
                        </a:cubicBezTo>
                        <a:cubicBezTo>
                          <a:pt x="75" y="2"/>
                          <a:pt x="75" y="2"/>
                          <a:pt x="75" y="2"/>
                        </a:cubicBezTo>
                        <a:cubicBezTo>
                          <a:pt x="77" y="2"/>
                          <a:pt x="77" y="3"/>
                          <a:pt x="77" y="4"/>
                        </a:cubicBezTo>
                        <a:cubicBezTo>
                          <a:pt x="77" y="48"/>
                          <a:pt x="77" y="48"/>
                          <a:pt x="77" y="48"/>
                        </a:cubicBezTo>
                        <a:cubicBezTo>
                          <a:pt x="77" y="49"/>
                          <a:pt x="77" y="49"/>
                          <a:pt x="75" y="49"/>
                        </a:cubicBezTo>
                        <a:lnTo>
                          <a:pt x="17" y="49"/>
                        </a:lnTo>
                        <a:close/>
                        <a:moveTo>
                          <a:pt x="77" y="58"/>
                        </a:moveTo>
                        <a:cubicBezTo>
                          <a:pt x="78" y="59"/>
                          <a:pt x="80" y="64"/>
                          <a:pt x="80" y="64"/>
                        </a:cubicBezTo>
                        <a:cubicBezTo>
                          <a:pt x="85" y="64"/>
                          <a:pt x="85" y="64"/>
                          <a:pt x="85" y="64"/>
                        </a:cubicBezTo>
                        <a:cubicBezTo>
                          <a:pt x="86" y="64"/>
                          <a:pt x="87" y="65"/>
                          <a:pt x="87" y="66"/>
                        </a:cubicBezTo>
                        <a:cubicBezTo>
                          <a:pt x="87" y="66"/>
                          <a:pt x="87" y="66"/>
                          <a:pt x="87" y="66"/>
                        </a:cubicBezTo>
                        <a:cubicBezTo>
                          <a:pt x="87" y="66"/>
                          <a:pt x="89" y="71"/>
                          <a:pt x="90" y="72"/>
                        </a:cubicBezTo>
                        <a:cubicBezTo>
                          <a:pt x="90" y="73"/>
                          <a:pt x="89" y="74"/>
                          <a:pt x="88" y="74"/>
                        </a:cubicBezTo>
                        <a:cubicBezTo>
                          <a:pt x="4" y="74"/>
                          <a:pt x="4" y="74"/>
                          <a:pt x="4" y="74"/>
                        </a:cubicBezTo>
                        <a:cubicBezTo>
                          <a:pt x="3" y="74"/>
                          <a:pt x="2" y="73"/>
                          <a:pt x="2" y="72"/>
                        </a:cubicBezTo>
                        <a:cubicBezTo>
                          <a:pt x="3" y="71"/>
                          <a:pt x="5" y="66"/>
                          <a:pt x="5" y="66"/>
                        </a:cubicBezTo>
                        <a:cubicBezTo>
                          <a:pt x="5" y="66"/>
                          <a:pt x="5" y="66"/>
                          <a:pt x="5" y="66"/>
                        </a:cubicBezTo>
                        <a:cubicBezTo>
                          <a:pt x="5" y="65"/>
                          <a:pt x="6" y="64"/>
                          <a:pt x="7" y="64"/>
                        </a:cubicBezTo>
                        <a:cubicBezTo>
                          <a:pt x="12" y="64"/>
                          <a:pt x="12" y="64"/>
                          <a:pt x="12" y="64"/>
                        </a:cubicBezTo>
                        <a:cubicBezTo>
                          <a:pt x="12" y="64"/>
                          <a:pt x="14" y="59"/>
                          <a:pt x="15" y="58"/>
                        </a:cubicBezTo>
                        <a:cubicBezTo>
                          <a:pt x="17" y="58"/>
                          <a:pt x="26" y="58"/>
                          <a:pt x="26" y="58"/>
                        </a:cubicBezTo>
                        <a:cubicBezTo>
                          <a:pt x="26" y="58"/>
                          <a:pt x="26" y="54"/>
                          <a:pt x="26" y="54"/>
                        </a:cubicBezTo>
                        <a:cubicBezTo>
                          <a:pt x="30" y="54"/>
                          <a:pt x="62" y="54"/>
                          <a:pt x="66" y="54"/>
                        </a:cubicBezTo>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84" name="组合 83"/>
                  <p:cNvGrpSpPr/>
                  <p:nvPr/>
                </p:nvGrpSpPr>
                <p:grpSpPr>
                  <a:xfrm>
                    <a:off x="5791201" y="3090863"/>
                    <a:ext cx="655637" cy="681038"/>
                    <a:chOff x="5791201" y="3090863"/>
                    <a:chExt cx="655637" cy="681038"/>
                  </a:xfrm>
                </p:grpSpPr>
                <p:sp>
                  <p:nvSpPr>
                    <p:cNvPr id="46" name="Freeform 22"/>
                    <p:cNvSpPr/>
                    <p:nvPr/>
                  </p:nvSpPr>
                  <p:spPr bwMode="auto">
                    <a:xfrm>
                      <a:off x="6008688" y="3113088"/>
                      <a:ext cx="212725" cy="157163"/>
                    </a:xfrm>
                    <a:custGeom>
                      <a:avLst/>
                      <a:gdLst>
                        <a:gd name="T0" fmla="*/ 51 w 56"/>
                        <a:gd name="T1" fmla="*/ 0 h 41"/>
                        <a:gd name="T2" fmla="*/ 4 w 56"/>
                        <a:gd name="T3" fmla="*/ 0 h 41"/>
                        <a:gd name="T4" fmla="*/ 0 w 56"/>
                        <a:gd name="T5" fmla="*/ 5 h 41"/>
                        <a:gd name="T6" fmla="*/ 0 w 56"/>
                        <a:gd name="T7" fmla="*/ 36 h 41"/>
                        <a:gd name="T8" fmla="*/ 4 w 56"/>
                        <a:gd name="T9" fmla="*/ 41 h 41"/>
                        <a:gd name="T10" fmla="*/ 51 w 56"/>
                        <a:gd name="T11" fmla="*/ 41 h 41"/>
                        <a:gd name="T12" fmla="*/ 56 w 56"/>
                        <a:gd name="T13" fmla="*/ 36 h 41"/>
                        <a:gd name="T14" fmla="*/ 56 w 56"/>
                        <a:gd name="T15" fmla="*/ 5 h 41"/>
                        <a:gd name="T16" fmla="*/ 51 w 56"/>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1">
                          <a:moveTo>
                            <a:pt x="51" y="0"/>
                          </a:moveTo>
                          <a:cubicBezTo>
                            <a:pt x="4" y="0"/>
                            <a:pt x="4" y="0"/>
                            <a:pt x="4" y="0"/>
                          </a:cubicBezTo>
                          <a:cubicBezTo>
                            <a:pt x="2" y="0"/>
                            <a:pt x="0" y="2"/>
                            <a:pt x="0" y="5"/>
                          </a:cubicBezTo>
                          <a:cubicBezTo>
                            <a:pt x="0" y="36"/>
                            <a:pt x="0" y="36"/>
                            <a:pt x="0" y="36"/>
                          </a:cubicBezTo>
                          <a:cubicBezTo>
                            <a:pt x="0" y="39"/>
                            <a:pt x="2" y="41"/>
                            <a:pt x="4" y="41"/>
                          </a:cubicBezTo>
                          <a:cubicBezTo>
                            <a:pt x="51" y="41"/>
                            <a:pt x="51" y="41"/>
                            <a:pt x="51" y="41"/>
                          </a:cubicBezTo>
                          <a:cubicBezTo>
                            <a:pt x="54" y="41"/>
                            <a:pt x="56" y="39"/>
                            <a:pt x="56" y="36"/>
                          </a:cubicBezTo>
                          <a:cubicBezTo>
                            <a:pt x="56" y="5"/>
                            <a:pt x="56" y="5"/>
                            <a:pt x="56" y="5"/>
                          </a:cubicBezTo>
                          <a:cubicBezTo>
                            <a:pt x="56" y="2"/>
                            <a:pt x="54" y="0"/>
                            <a:pt x="51"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7" name="Freeform 23"/>
                    <p:cNvSpPr/>
                    <p:nvPr/>
                  </p:nvSpPr>
                  <p:spPr bwMode="auto">
                    <a:xfrm>
                      <a:off x="5984876" y="3351213"/>
                      <a:ext cx="31750" cy="11113"/>
                    </a:xfrm>
                    <a:custGeom>
                      <a:avLst/>
                      <a:gdLst>
                        <a:gd name="T0" fmla="*/ 6 w 8"/>
                        <a:gd name="T1" fmla="*/ 0 h 3"/>
                        <a:gd name="T2" fmla="*/ 1 w 8"/>
                        <a:gd name="T3" fmla="*/ 0 h 3"/>
                        <a:gd name="T4" fmla="*/ 0 w 8"/>
                        <a:gd name="T5" fmla="*/ 1 h 3"/>
                        <a:gd name="T6" fmla="*/ 1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1" y="0"/>
                            <a:pt x="1" y="0"/>
                            <a:pt x="1" y="0"/>
                          </a:cubicBezTo>
                          <a:cubicBezTo>
                            <a:pt x="0" y="0"/>
                            <a:pt x="0" y="1"/>
                            <a:pt x="0" y="1"/>
                          </a:cubicBezTo>
                          <a:cubicBezTo>
                            <a:pt x="0" y="2"/>
                            <a:pt x="0" y="3"/>
                            <a:pt x="1" y="3"/>
                          </a:cubicBezTo>
                          <a:cubicBezTo>
                            <a:pt x="6" y="3"/>
                            <a:pt x="6" y="3"/>
                            <a:pt x="6" y="3"/>
                          </a:cubicBezTo>
                          <a:cubicBezTo>
                            <a:pt x="7" y="3"/>
                            <a:pt x="8" y="2"/>
                            <a:pt x="8" y="1"/>
                          </a:cubicBezTo>
                          <a:cubicBezTo>
                            <a:pt x="8" y="1"/>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8" name="Freeform 24"/>
                    <p:cNvSpPr/>
                    <p:nvPr/>
                  </p:nvSpPr>
                  <p:spPr bwMode="auto">
                    <a:xfrm>
                      <a:off x="6030913" y="3351213"/>
                      <a:ext cx="30163" cy="11113"/>
                    </a:xfrm>
                    <a:custGeom>
                      <a:avLst/>
                      <a:gdLst>
                        <a:gd name="T0" fmla="*/ 6 w 8"/>
                        <a:gd name="T1" fmla="*/ 0 h 3"/>
                        <a:gd name="T2" fmla="*/ 1 w 8"/>
                        <a:gd name="T3" fmla="*/ 0 h 3"/>
                        <a:gd name="T4" fmla="*/ 0 w 8"/>
                        <a:gd name="T5" fmla="*/ 1 h 3"/>
                        <a:gd name="T6" fmla="*/ 1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1" y="0"/>
                            <a:pt x="1" y="0"/>
                            <a:pt x="1" y="0"/>
                          </a:cubicBezTo>
                          <a:cubicBezTo>
                            <a:pt x="0" y="0"/>
                            <a:pt x="0" y="1"/>
                            <a:pt x="0" y="1"/>
                          </a:cubicBezTo>
                          <a:cubicBezTo>
                            <a:pt x="0" y="2"/>
                            <a:pt x="0" y="3"/>
                            <a:pt x="1" y="3"/>
                          </a:cubicBezTo>
                          <a:cubicBezTo>
                            <a:pt x="6" y="3"/>
                            <a:pt x="6" y="3"/>
                            <a:pt x="6" y="3"/>
                          </a:cubicBezTo>
                          <a:cubicBezTo>
                            <a:pt x="7" y="3"/>
                            <a:pt x="8" y="2"/>
                            <a:pt x="8" y="1"/>
                          </a:cubicBezTo>
                          <a:cubicBezTo>
                            <a:pt x="8" y="1"/>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9" name="Freeform 25"/>
                    <p:cNvSpPr/>
                    <p:nvPr/>
                  </p:nvSpPr>
                  <p:spPr bwMode="auto">
                    <a:xfrm>
                      <a:off x="6076951" y="3351213"/>
                      <a:ext cx="30163" cy="11113"/>
                    </a:xfrm>
                    <a:custGeom>
                      <a:avLst/>
                      <a:gdLst>
                        <a:gd name="T0" fmla="*/ 6 w 8"/>
                        <a:gd name="T1" fmla="*/ 0 h 3"/>
                        <a:gd name="T2" fmla="*/ 2 w 8"/>
                        <a:gd name="T3" fmla="*/ 0 h 3"/>
                        <a:gd name="T4" fmla="*/ 0 w 8"/>
                        <a:gd name="T5" fmla="*/ 1 h 3"/>
                        <a:gd name="T6" fmla="*/ 2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0" y="0"/>
                            <a:pt x="0" y="1"/>
                            <a:pt x="0" y="1"/>
                          </a:cubicBezTo>
                          <a:cubicBezTo>
                            <a:pt x="0" y="2"/>
                            <a:pt x="0" y="3"/>
                            <a:pt x="2" y="3"/>
                          </a:cubicBezTo>
                          <a:cubicBezTo>
                            <a:pt x="6" y="3"/>
                            <a:pt x="6" y="3"/>
                            <a:pt x="6" y="3"/>
                          </a:cubicBezTo>
                          <a:cubicBezTo>
                            <a:pt x="7" y="3"/>
                            <a:pt x="8" y="2"/>
                            <a:pt x="8" y="1"/>
                          </a:cubicBezTo>
                          <a:cubicBezTo>
                            <a:pt x="8" y="1"/>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0" name="Freeform 26"/>
                    <p:cNvSpPr/>
                    <p:nvPr/>
                  </p:nvSpPr>
                  <p:spPr bwMode="auto">
                    <a:xfrm>
                      <a:off x="6122988" y="3351213"/>
                      <a:ext cx="30163" cy="11113"/>
                    </a:xfrm>
                    <a:custGeom>
                      <a:avLst/>
                      <a:gdLst>
                        <a:gd name="T0" fmla="*/ 6 w 8"/>
                        <a:gd name="T1" fmla="*/ 0 h 3"/>
                        <a:gd name="T2" fmla="*/ 2 w 8"/>
                        <a:gd name="T3" fmla="*/ 0 h 3"/>
                        <a:gd name="T4" fmla="*/ 0 w 8"/>
                        <a:gd name="T5" fmla="*/ 1 h 3"/>
                        <a:gd name="T6" fmla="*/ 2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0" y="0"/>
                            <a:pt x="0" y="1"/>
                            <a:pt x="0" y="1"/>
                          </a:cubicBezTo>
                          <a:cubicBezTo>
                            <a:pt x="0" y="2"/>
                            <a:pt x="0" y="3"/>
                            <a:pt x="2" y="3"/>
                          </a:cubicBezTo>
                          <a:cubicBezTo>
                            <a:pt x="6" y="3"/>
                            <a:pt x="6" y="3"/>
                            <a:pt x="6" y="3"/>
                          </a:cubicBezTo>
                          <a:cubicBezTo>
                            <a:pt x="7" y="3"/>
                            <a:pt x="8" y="2"/>
                            <a:pt x="8" y="1"/>
                          </a:cubicBezTo>
                          <a:cubicBezTo>
                            <a:pt x="8" y="1"/>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1" name="Freeform 27"/>
                    <p:cNvSpPr/>
                    <p:nvPr/>
                  </p:nvSpPr>
                  <p:spPr bwMode="auto">
                    <a:xfrm>
                      <a:off x="6169026" y="3351213"/>
                      <a:ext cx="30163" cy="11113"/>
                    </a:xfrm>
                    <a:custGeom>
                      <a:avLst/>
                      <a:gdLst>
                        <a:gd name="T0" fmla="*/ 6 w 8"/>
                        <a:gd name="T1" fmla="*/ 0 h 3"/>
                        <a:gd name="T2" fmla="*/ 2 w 8"/>
                        <a:gd name="T3" fmla="*/ 0 h 3"/>
                        <a:gd name="T4" fmla="*/ 0 w 8"/>
                        <a:gd name="T5" fmla="*/ 1 h 3"/>
                        <a:gd name="T6" fmla="*/ 2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1"/>
                          </a:cubicBezTo>
                          <a:cubicBezTo>
                            <a:pt x="0" y="2"/>
                            <a:pt x="1" y="3"/>
                            <a:pt x="2" y="3"/>
                          </a:cubicBezTo>
                          <a:cubicBezTo>
                            <a:pt x="6" y="3"/>
                            <a:pt x="6" y="3"/>
                            <a:pt x="6" y="3"/>
                          </a:cubicBezTo>
                          <a:cubicBezTo>
                            <a:pt x="7" y="3"/>
                            <a:pt x="8" y="2"/>
                            <a:pt x="8" y="1"/>
                          </a:cubicBezTo>
                          <a:cubicBezTo>
                            <a:pt x="8" y="1"/>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2" name="Freeform 28"/>
                    <p:cNvSpPr/>
                    <p:nvPr/>
                  </p:nvSpPr>
                  <p:spPr bwMode="auto">
                    <a:xfrm>
                      <a:off x="6213476" y="3351213"/>
                      <a:ext cx="30163" cy="11113"/>
                    </a:xfrm>
                    <a:custGeom>
                      <a:avLst/>
                      <a:gdLst>
                        <a:gd name="T0" fmla="*/ 6 w 8"/>
                        <a:gd name="T1" fmla="*/ 0 h 3"/>
                        <a:gd name="T2" fmla="*/ 2 w 8"/>
                        <a:gd name="T3" fmla="*/ 0 h 3"/>
                        <a:gd name="T4" fmla="*/ 0 w 8"/>
                        <a:gd name="T5" fmla="*/ 1 h 3"/>
                        <a:gd name="T6" fmla="*/ 2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1"/>
                          </a:cubicBezTo>
                          <a:cubicBezTo>
                            <a:pt x="0" y="2"/>
                            <a:pt x="1" y="3"/>
                            <a:pt x="2" y="3"/>
                          </a:cubicBezTo>
                          <a:cubicBezTo>
                            <a:pt x="6" y="3"/>
                            <a:pt x="6" y="3"/>
                            <a:pt x="6" y="3"/>
                          </a:cubicBezTo>
                          <a:cubicBezTo>
                            <a:pt x="7" y="3"/>
                            <a:pt x="8" y="2"/>
                            <a:pt x="8" y="1"/>
                          </a:cubicBezTo>
                          <a:cubicBezTo>
                            <a:pt x="8" y="1"/>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3" name="Freeform 29"/>
                    <p:cNvSpPr/>
                    <p:nvPr/>
                  </p:nvSpPr>
                  <p:spPr bwMode="auto">
                    <a:xfrm>
                      <a:off x="6008688" y="3335338"/>
                      <a:ext cx="30163" cy="7938"/>
                    </a:xfrm>
                    <a:custGeom>
                      <a:avLst/>
                      <a:gdLst>
                        <a:gd name="T0" fmla="*/ 1 w 8"/>
                        <a:gd name="T1" fmla="*/ 2 h 2"/>
                        <a:gd name="T2" fmla="*/ 6 w 8"/>
                        <a:gd name="T3" fmla="*/ 2 h 2"/>
                        <a:gd name="T4" fmla="*/ 8 w 8"/>
                        <a:gd name="T5" fmla="*/ 1 h 2"/>
                        <a:gd name="T6" fmla="*/ 6 w 8"/>
                        <a:gd name="T7" fmla="*/ 0 h 2"/>
                        <a:gd name="T8" fmla="*/ 1 w 8"/>
                        <a:gd name="T9" fmla="*/ 0 h 2"/>
                        <a:gd name="T10" fmla="*/ 0 w 8"/>
                        <a:gd name="T11" fmla="*/ 1 h 2"/>
                        <a:gd name="T12" fmla="*/ 1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1" y="2"/>
                          </a:moveTo>
                          <a:cubicBezTo>
                            <a:pt x="6" y="2"/>
                            <a:pt x="6" y="2"/>
                            <a:pt x="6" y="2"/>
                          </a:cubicBezTo>
                          <a:cubicBezTo>
                            <a:pt x="7" y="2"/>
                            <a:pt x="8" y="2"/>
                            <a:pt x="8" y="1"/>
                          </a:cubicBezTo>
                          <a:cubicBezTo>
                            <a:pt x="8" y="0"/>
                            <a:pt x="7" y="0"/>
                            <a:pt x="6" y="0"/>
                          </a:cubicBezTo>
                          <a:cubicBezTo>
                            <a:pt x="1" y="0"/>
                            <a:pt x="1" y="0"/>
                            <a:pt x="1" y="0"/>
                          </a:cubicBezTo>
                          <a:cubicBezTo>
                            <a:pt x="0" y="0"/>
                            <a:pt x="0" y="0"/>
                            <a:pt x="0" y="1"/>
                          </a:cubicBezTo>
                          <a:cubicBezTo>
                            <a:pt x="0" y="2"/>
                            <a:pt x="0" y="2"/>
                            <a:pt x="1" y="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4" name="Freeform 30"/>
                    <p:cNvSpPr/>
                    <p:nvPr/>
                  </p:nvSpPr>
                  <p:spPr bwMode="auto">
                    <a:xfrm>
                      <a:off x="6054726" y="3335338"/>
                      <a:ext cx="30163" cy="7938"/>
                    </a:xfrm>
                    <a:custGeom>
                      <a:avLst/>
                      <a:gdLst>
                        <a:gd name="T0" fmla="*/ 1 w 8"/>
                        <a:gd name="T1" fmla="*/ 2 h 2"/>
                        <a:gd name="T2" fmla="*/ 6 w 8"/>
                        <a:gd name="T3" fmla="*/ 2 h 2"/>
                        <a:gd name="T4" fmla="*/ 8 w 8"/>
                        <a:gd name="T5" fmla="*/ 1 h 2"/>
                        <a:gd name="T6" fmla="*/ 6 w 8"/>
                        <a:gd name="T7" fmla="*/ 0 h 2"/>
                        <a:gd name="T8" fmla="*/ 1 w 8"/>
                        <a:gd name="T9" fmla="*/ 0 h 2"/>
                        <a:gd name="T10" fmla="*/ 0 w 8"/>
                        <a:gd name="T11" fmla="*/ 1 h 2"/>
                        <a:gd name="T12" fmla="*/ 1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1" y="2"/>
                          </a:moveTo>
                          <a:cubicBezTo>
                            <a:pt x="6" y="2"/>
                            <a:pt x="6" y="2"/>
                            <a:pt x="6" y="2"/>
                          </a:cubicBezTo>
                          <a:cubicBezTo>
                            <a:pt x="7" y="2"/>
                            <a:pt x="8" y="2"/>
                            <a:pt x="8" y="1"/>
                          </a:cubicBezTo>
                          <a:cubicBezTo>
                            <a:pt x="8" y="0"/>
                            <a:pt x="7" y="0"/>
                            <a:pt x="6" y="0"/>
                          </a:cubicBezTo>
                          <a:cubicBezTo>
                            <a:pt x="1" y="0"/>
                            <a:pt x="1" y="0"/>
                            <a:pt x="1" y="0"/>
                          </a:cubicBezTo>
                          <a:cubicBezTo>
                            <a:pt x="0" y="0"/>
                            <a:pt x="0" y="0"/>
                            <a:pt x="0" y="1"/>
                          </a:cubicBezTo>
                          <a:cubicBezTo>
                            <a:pt x="0" y="2"/>
                            <a:pt x="0" y="2"/>
                            <a:pt x="1" y="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5" name="Freeform 31"/>
                    <p:cNvSpPr/>
                    <p:nvPr/>
                  </p:nvSpPr>
                  <p:spPr bwMode="auto">
                    <a:xfrm>
                      <a:off x="6099176" y="3335338"/>
                      <a:ext cx="31750" cy="7938"/>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0" y="0"/>
                            <a:pt x="0" y="0"/>
                            <a:pt x="0" y="1"/>
                          </a:cubicBezTo>
                          <a:cubicBezTo>
                            <a:pt x="0" y="2"/>
                            <a:pt x="0" y="2"/>
                            <a:pt x="2" y="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6" name="Freeform 32"/>
                    <p:cNvSpPr/>
                    <p:nvPr/>
                  </p:nvSpPr>
                  <p:spPr bwMode="auto">
                    <a:xfrm>
                      <a:off x="6145213" y="3335338"/>
                      <a:ext cx="30163" cy="7938"/>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0" y="0"/>
                            <a:pt x="0" y="0"/>
                            <a:pt x="0" y="1"/>
                          </a:cubicBezTo>
                          <a:cubicBezTo>
                            <a:pt x="0" y="2"/>
                            <a:pt x="0" y="2"/>
                            <a:pt x="2" y="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7" name="Freeform 33"/>
                    <p:cNvSpPr/>
                    <p:nvPr/>
                  </p:nvSpPr>
                  <p:spPr bwMode="auto">
                    <a:xfrm>
                      <a:off x="6191251" y="3335338"/>
                      <a:ext cx="30163" cy="7938"/>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0" y="0"/>
                            <a:pt x="0" y="0"/>
                            <a:pt x="0" y="1"/>
                          </a:cubicBezTo>
                          <a:cubicBezTo>
                            <a:pt x="0" y="2"/>
                            <a:pt x="0" y="2"/>
                            <a:pt x="2" y="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8" name="Freeform 34"/>
                    <p:cNvSpPr/>
                    <p:nvPr/>
                  </p:nvSpPr>
                  <p:spPr bwMode="auto">
                    <a:xfrm>
                      <a:off x="5815013" y="3427413"/>
                      <a:ext cx="212725" cy="152400"/>
                    </a:xfrm>
                    <a:custGeom>
                      <a:avLst/>
                      <a:gdLst>
                        <a:gd name="T0" fmla="*/ 52 w 56"/>
                        <a:gd name="T1" fmla="*/ 0 h 40"/>
                        <a:gd name="T2" fmla="*/ 4 w 56"/>
                        <a:gd name="T3" fmla="*/ 0 h 40"/>
                        <a:gd name="T4" fmla="*/ 0 w 56"/>
                        <a:gd name="T5" fmla="*/ 4 h 40"/>
                        <a:gd name="T6" fmla="*/ 0 w 56"/>
                        <a:gd name="T7" fmla="*/ 36 h 40"/>
                        <a:gd name="T8" fmla="*/ 4 w 56"/>
                        <a:gd name="T9" fmla="*/ 40 h 40"/>
                        <a:gd name="T10" fmla="*/ 52 w 56"/>
                        <a:gd name="T11" fmla="*/ 40 h 40"/>
                        <a:gd name="T12" fmla="*/ 56 w 56"/>
                        <a:gd name="T13" fmla="*/ 36 h 40"/>
                        <a:gd name="T14" fmla="*/ 56 w 56"/>
                        <a:gd name="T15" fmla="*/ 4 h 40"/>
                        <a:gd name="T16" fmla="*/ 52 w 56"/>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0">
                          <a:moveTo>
                            <a:pt x="52" y="0"/>
                          </a:moveTo>
                          <a:cubicBezTo>
                            <a:pt x="4" y="0"/>
                            <a:pt x="4" y="0"/>
                            <a:pt x="4" y="0"/>
                          </a:cubicBezTo>
                          <a:cubicBezTo>
                            <a:pt x="2" y="0"/>
                            <a:pt x="0" y="2"/>
                            <a:pt x="0" y="4"/>
                          </a:cubicBezTo>
                          <a:cubicBezTo>
                            <a:pt x="0" y="36"/>
                            <a:pt x="0" y="36"/>
                            <a:pt x="0" y="36"/>
                          </a:cubicBezTo>
                          <a:cubicBezTo>
                            <a:pt x="0" y="38"/>
                            <a:pt x="2" y="40"/>
                            <a:pt x="4" y="40"/>
                          </a:cubicBezTo>
                          <a:cubicBezTo>
                            <a:pt x="52" y="40"/>
                            <a:pt x="52" y="40"/>
                            <a:pt x="52" y="40"/>
                          </a:cubicBezTo>
                          <a:cubicBezTo>
                            <a:pt x="54" y="40"/>
                            <a:pt x="56" y="38"/>
                            <a:pt x="56" y="36"/>
                          </a:cubicBezTo>
                          <a:cubicBezTo>
                            <a:pt x="56" y="4"/>
                            <a:pt x="56" y="4"/>
                            <a:pt x="56" y="4"/>
                          </a:cubicBezTo>
                          <a:cubicBezTo>
                            <a:pt x="56" y="2"/>
                            <a:pt x="54" y="0"/>
                            <a:pt x="52"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0" name="Freeform 36"/>
                    <p:cNvSpPr/>
                    <p:nvPr/>
                  </p:nvSpPr>
                  <p:spPr bwMode="auto">
                    <a:xfrm>
                      <a:off x="5791201" y="3660776"/>
                      <a:ext cx="30163" cy="11113"/>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1" name="Freeform 37"/>
                    <p:cNvSpPr/>
                    <p:nvPr/>
                  </p:nvSpPr>
                  <p:spPr bwMode="auto">
                    <a:xfrm>
                      <a:off x="5837238" y="3660776"/>
                      <a:ext cx="30163" cy="11113"/>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2" name="Freeform 38"/>
                    <p:cNvSpPr/>
                    <p:nvPr/>
                  </p:nvSpPr>
                  <p:spPr bwMode="auto">
                    <a:xfrm>
                      <a:off x="5883276" y="3660776"/>
                      <a:ext cx="30163" cy="11113"/>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3" name="Freeform 39"/>
                    <p:cNvSpPr/>
                    <p:nvPr/>
                  </p:nvSpPr>
                  <p:spPr bwMode="auto">
                    <a:xfrm>
                      <a:off x="5929313" y="3660776"/>
                      <a:ext cx="30163" cy="11113"/>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4" name="Freeform 40"/>
                    <p:cNvSpPr/>
                    <p:nvPr/>
                  </p:nvSpPr>
                  <p:spPr bwMode="auto">
                    <a:xfrm>
                      <a:off x="5973763" y="3660776"/>
                      <a:ext cx="30163" cy="11113"/>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5" name="Freeform 41"/>
                    <p:cNvSpPr/>
                    <p:nvPr/>
                  </p:nvSpPr>
                  <p:spPr bwMode="auto">
                    <a:xfrm>
                      <a:off x="6019801" y="3660776"/>
                      <a:ext cx="30163" cy="11113"/>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6" name="Freeform 42"/>
                    <p:cNvSpPr/>
                    <p:nvPr/>
                  </p:nvSpPr>
                  <p:spPr bwMode="auto">
                    <a:xfrm>
                      <a:off x="5815013" y="3644901"/>
                      <a:ext cx="30163" cy="11113"/>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7" name="Freeform 43"/>
                    <p:cNvSpPr/>
                    <p:nvPr/>
                  </p:nvSpPr>
                  <p:spPr bwMode="auto">
                    <a:xfrm>
                      <a:off x="5859463" y="3644901"/>
                      <a:ext cx="31750" cy="11113"/>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8" name="Freeform 44"/>
                    <p:cNvSpPr/>
                    <p:nvPr/>
                  </p:nvSpPr>
                  <p:spPr bwMode="auto">
                    <a:xfrm>
                      <a:off x="5905501" y="3644901"/>
                      <a:ext cx="30163" cy="11113"/>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9" name="Freeform 45"/>
                    <p:cNvSpPr/>
                    <p:nvPr/>
                  </p:nvSpPr>
                  <p:spPr bwMode="auto">
                    <a:xfrm>
                      <a:off x="5951538" y="3644901"/>
                      <a:ext cx="30163" cy="11113"/>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0" name="Freeform 46"/>
                    <p:cNvSpPr/>
                    <p:nvPr/>
                  </p:nvSpPr>
                  <p:spPr bwMode="auto">
                    <a:xfrm>
                      <a:off x="5997576" y="3644901"/>
                      <a:ext cx="30163" cy="11113"/>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1" name="Freeform 47"/>
                    <p:cNvSpPr/>
                    <p:nvPr/>
                  </p:nvSpPr>
                  <p:spPr bwMode="auto">
                    <a:xfrm>
                      <a:off x="6164263" y="3500438"/>
                      <a:ext cx="212725" cy="152400"/>
                    </a:xfrm>
                    <a:custGeom>
                      <a:avLst/>
                      <a:gdLst>
                        <a:gd name="T0" fmla="*/ 52 w 56"/>
                        <a:gd name="T1" fmla="*/ 0 h 40"/>
                        <a:gd name="T2" fmla="*/ 4 w 56"/>
                        <a:gd name="T3" fmla="*/ 0 h 40"/>
                        <a:gd name="T4" fmla="*/ 0 w 56"/>
                        <a:gd name="T5" fmla="*/ 5 h 40"/>
                        <a:gd name="T6" fmla="*/ 0 w 56"/>
                        <a:gd name="T7" fmla="*/ 36 h 40"/>
                        <a:gd name="T8" fmla="*/ 4 w 56"/>
                        <a:gd name="T9" fmla="*/ 40 h 40"/>
                        <a:gd name="T10" fmla="*/ 52 w 56"/>
                        <a:gd name="T11" fmla="*/ 40 h 40"/>
                        <a:gd name="T12" fmla="*/ 56 w 56"/>
                        <a:gd name="T13" fmla="*/ 36 h 40"/>
                        <a:gd name="T14" fmla="*/ 56 w 56"/>
                        <a:gd name="T15" fmla="*/ 5 h 40"/>
                        <a:gd name="T16" fmla="*/ 52 w 56"/>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0">
                          <a:moveTo>
                            <a:pt x="52" y="0"/>
                          </a:moveTo>
                          <a:cubicBezTo>
                            <a:pt x="4" y="0"/>
                            <a:pt x="4" y="0"/>
                            <a:pt x="4" y="0"/>
                          </a:cubicBezTo>
                          <a:cubicBezTo>
                            <a:pt x="2" y="0"/>
                            <a:pt x="0" y="2"/>
                            <a:pt x="0" y="5"/>
                          </a:cubicBezTo>
                          <a:cubicBezTo>
                            <a:pt x="0" y="36"/>
                            <a:pt x="0" y="36"/>
                            <a:pt x="0" y="36"/>
                          </a:cubicBezTo>
                          <a:cubicBezTo>
                            <a:pt x="0" y="38"/>
                            <a:pt x="2" y="40"/>
                            <a:pt x="4" y="40"/>
                          </a:cubicBezTo>
                          <a:cubicBezTo>
                            <a:pt x="52" y="40"/>
                            <a:pt x="52" y="40"/>
                            <a:pt x="52" y="40"/>
                          </a:cubicBezTo>
                          <a:cubicBezTo>
                            <a:pt x="54" y="40"/>
                            <a:pt x="56" y="38"/>
                            <a:pt x="56" y="36"/>
                          </a:cubicBezTo>
                          <a:cubicBezTo>
                            <a:pt x="56" y="5"/>
                            <a:pt x="56" y="5"/>
                            <a:pt x="56" y="5"/>
                          </a:cubicBezTo>
                          <a:cubicBezTo>
                            <a:pt x="56" y="2"/>
                            <a:pt x="54" y="0"/>
                            <a:pt x="52"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2" name="Freeform 48"/>
                    <p:cNvSpPr>
                      <a:spLocks noEditPoints="1"/>
                    </p:cNvSpPr>
                    <p:nvPr/>
                  </p:nvSpPr>
                  <p:spPr bwMode="auto">
                    <a:xfrm>
                      <a:off x="5935663" y="3090863"/>
                      <a:ext cx="511175" cy="681038"/>
                    </a:xfrm>
                    <a:custGeom>
                      <a:avLst/>
                      <a:gdLst>
                        <a:gd name="T0" fmla="*/ 127 w 134"/>
                        <a:gd name="T1" fmla="*/ 163 h 178"/>
                        <a:gd name="T2" fmla="*/ 121 w 134"/>
                        <a:gd name="T3" fmla="*/ 156 h 178"/>
                        <a:gd name="T4" fmla="*/ 111 w 134"/>
                        <a:gd name="T5" fmla="*/ 153 h 178"/>
                        <a:gd name="T6" fmla="*/ 122 w 134"/>
                        <a:gd name="T7" fmla="*/ 149 h 178"/>
                        <a:gd name="T8" fmla="*/ 117 w 134"/>
                        <a:gd name="T9" fmla="*/ 101 h 178"/>
                        <a:gd name="T10" fmla="*/ 54 w 134"/>
                        <a:gd name="T11" fmla="*/ 105 h 178"/>
                        <a:gd name="T12" fmla="*/ 46 w 134"/>
                        <a:gd name="T13" fmla="*/ 112 h 178"/>
                        <a:gd name="T14" fmla="*/ 89 w 134"/>
                        <a:gd name="T15" fmla="*/ 77 h 178"/>
                        <a:gd name="T16" fmla="*/ 90 w 134"/>
                        <a:gd name="T17" fmla="*/ 66 h 178"/>
                        <a:gd name="T18" fmla="*/ 83 w 134"/>
                        <a:gd name="T19" fmla="*/ 62 h 178"/>
                        <a:gd name="T20" fmla="*/ 70 w 134"/>
                        <a:gd name="T21" fmla="*/ 55 h 178"/>
                        <a:gd name="T22" fmla="*/ 76 w 134"/>
                        <a:gd name="T23" fmla="*/ 53 h 178"/>
                        <a:gd name="T24" fmla="*/ 81 w 134"/>
                        <a:gd name="T25" fmla="*/ 4 h 178"/>
                        <a:gd name="T26" fmla="*/ 17 w 134"/>
                        <a:gd name="T27" fmla="*/ 0 h 178"/>
                        <a:gd name="T28" fmla="*/ 13 w 134"/>
                        <a:gd name="T29" fmla="*/ 49 h 178"/>
                        <a:gd name="T30" fmla="*/ 24 w 134"/>
                        <a:gd name="T31" fmla="*/ 53 h 178"/>
                        <a:gd name="T32" fmla="*/ 14 w 134"/>
                        <a:gd name="T33" fmla="*/ 55 h 178"/>
                        <a:gd name="T34" fmla="*/ 8 w 134"/>
                        <a:gd name="T35" fmla="*/ 62 h 178"/>
                        <a:gd name="T36" fmla="*/ 0 w 134"/>
                        <a:gd name="T37" fmla="*/ 73 h 178"/>
                        <a:gd name="T38" fmla="*/ 41 w 134"/>
                        <a:gd name="T39" fmla="*/ 77 h 178"/>
                        <a:gd name="T40" fmla="*/ 30 w 134"/>
                        <a:gd name="T41" fmla="*/ 112 h 178"/>
                        <a:gd name="T42" fmla="*/ 54 w 134"/>
                        <a:gd name="T43" fmla="*/ 116 h 178"/>
                        <a:gd name="T44" fmla="*/ 59 w 134"/>
                        <a:gd name="T45" fmla="*/ 153 h 178"/>
                        <a:gd name="T46" fmla="*/ 65 w 134"/>
                        <a:gd name="T47" fmla="*/ 156 h 178"/>
                        <a:gd name="T48" fmla="*/ 52 w 134"/>
                        <a:gd name="T49" fmla="*/ 163 h 178"/>
                        <a:gd name="T50" fmla="*/ 45 w 134"/>
                        <a:gd name="T51" fmla="*/ 167 h 178"/>
                        <a:gd name="T52" fmla="*/ 46 w 134"/>
                        <a:gd name="T53" fmla="*/ 178 h 178"/>
                        <a:gd name="T54" fmla="*/ 134 w 134"/>
                        <a:gd name="T55" fmla="*/ 173 h 178"/>
                        <a:gd name="T56" fmla="*/ 17 w 134"/>
                        <a:gd name="T57" fmla="*/ 50 h 178"/>
                        <a:gd name="T58" fmla="*/ 15 w 134"/>
                        <a:gd name="T59" fmla="*/ 4 h 178"/>
                        <a:gd name="T60" fmla="*/ 76 w 134"/>
                        <a:gd name="T61" fmla="*/ 3 h 178"/>
                        <a:gd name="T62" fmla="*/ 78 w 134"/>
                        <a:gd name="T63" fmla="*/ 49 h 178"/>
                        <a:gd name="T64" fmla="*/ 17 w 134"/>
                        <a:gd name="T65" fmla="*/ 50 h 178"/>
                        <a:gd name="T66" fmla="*/ 6 w 134"/>
                        <a:gd name="T67" fmla="*/ 67 h 178"/>
                        <a:gd name="T68" fmla="*/ 8 w 134"/>
                        <a:gd name="T69" fmla="*/ 64 h 178"/>
                        <a:gd name="T70" fmla="*/ 15 w 134"/>
                        <a:gd name="T71" fmla="*/ 58 h 178"/>
                        <a:gd name="T72" fmla="*/ 26 w 134"/>
                        <a:gd name="T73" fmla="*/ 54 h 178"/>
                        <a:gd name="T74" fmla="*/ 67 w 134"/>
                        <a:gd name="T75" fmla="*/ 58 h 178"/>
                        <a:gd name="T76" fmla="*/ 81 w 134"/>
                        <a:gd name="T77" fmla="*/ 64 h 178"/>
                        <a:gd name="T78" fmla="*/ 88 w 134"/>
                        <a:gd name="T79" fmla="*/ 66 h 178"/>
                        <a:gd name="T80" fmla="*/ 91 w 134"/>
                        <a:gd name="T81" fmla="*/ 73 h 178"/>
                        <a:gd name="T82" fmla="*/ 5 w 134"/>
                        <a:gd name="T83" fmla="*/ 74 h 178"/>
                        <a:gd name="T84" fmla="*/ 59 w 134"/>
                        <a:gd name="T85" fmla="*/ 151 h 178"/>
                        <a:gd name="T86" fmla="*/ 57 w 134"/>
                        <a:gd name="T87" fmla="*/ 105 h 178"/>
                        <a:gd name="T88" fmla="*/ 117 w 134"/>
                        <a:gd name="T89" fmla="*/ 104 h 178"/>
                        <a:gd name="T90" fmla="*/ 119 w 134"/>
                        <a:gd name="T91" fmla="*/ 149 h 178"/>
                        <a:gd name="T92" fmla="*/ 59 w 134"/>
                        <a:gd name="T93" fmla="*/ 151 h 178"/>
                        <a:gd name="T94" fmla="*/ 46 w 134"/>
                        <a:gd name="T95" fmla="*/ 175 h 178"/>
                        <a:gd name="T96" fmla="*/ 47 w 134"/>
                        <a:gd name="T97" fmla="*/ 167 h 178"/>
                        <a:gd name="T98" fmla="*/ 49 w 134"/>
                        <a:gd name="T99" fmla="*/ 165 h 178"/>
                        <a:gd name="T100" fmla="*/ 57 w 134"/>
                        <a:gd name="T101" fmla="*/ 159 h 178"/>
                        <a:gd name="T102" fmla="*/ 68 w 134"/>
                        <a:gd name="T103" fmla="*/ 155 h 178"/>
                        <a:gd name="T104" fmla="*/ 108 w 134"/>
                        <a:gd name="T105" fmla="*/ 159 h 178"/>
                        <a:gd name="T106" fmla="*/ 122 w 134"/>
                        <a:gd name="T107" fmla="*/ 165 h 178"/>
                        <a:gd name="T108" fmla="*/ 129 w 134"/>
                        <a:gd name="T109" fmla="*/ 167 h 178"/>
                        <a:gd name="T110" fmla="*/ 132 w 134"/>
                        <a:gd name="T111" fmla="*/ 17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4" h="178">
                          <a:moveTo>
                            <a:pt x="131" y="167"/>
                          </a:moveTo>
                          <a:cubicBezTo>
                            <a:pt x="131" y="165"/>
                            <a:pt x="130" y="163"/>
                            <a:pt x="127" y="163"/>
                          </a:cubicBezTo>
                          <a:cubicBezTo>
                            <a:pt x="124" y="163"/>
                            <a:pt x="124" y="163"/>
                            <a:pt x="124" y="163"/>
                          </a:cubicBezTo>
                          <a:cubicBezTo>
                            <a:pt x="121" y="156"/>
                            <a:pt x="121" y="156"/>
                            <a:pt x="121" y="156"/>
                          </a:cubicBezTo>
                          <a:cubicBezTo>
                            <a:pt x="111" y="156"/>
                            <a:pt x="111" y="156"/>
                            <a:pt x="111" y="156"/>
                          </a:cubicBezTo>
                          <a:cubicBezTo>
                            <a:pt x="111" y="153"/>
                            <a:pt x="111" y="153"/>
                            <a:pt x="111" y="153"/>
                          </a:cubicBezTo>
                          <a:cubicBezTo>
                            <a:pt x="117" y="153"/>
                            <a:pt x="117" y="153"/>
                            <a:pt x="117" y="153"/>
                          </a:cubicBezTo>
                          <a:cubicBezTo>
                            <a:pt x="120" y="153"/>
                            <a:pt x="122" y="152"/>
                            <a:pt x="122" y="149"/>
                          </a:cubicBezTo>
                          <a:cubicBezTo>
                            <a:pt x="122" y="105"/>
                            <a:pt x="122" y="105"/>
                            <a:pt x="122" y="105"/>
                          </a:cubicBezTo>
                          <a:cubicBezTo>
                            <a:pt x="122" y="103"/>
                            <a:pt x="120" y="101"/>
                            <a:pt x="117" y="101"/>
                          </a:cubicBezTo>
                          <a:cubicBezTo>
                            <a:pt x="59" y="101"/>
                            <a:pt x="59" y="101"/>
                            <a:pt x="59" y="101"/>
                          </a:cubicBezTo>
                          <a:cubicBezTo>
                            <a:pt x="56" y="101"/>
                            <a:pt x="54" y="103"/>
                            <a:pt x="54" y="105"/>
                          </a:cubicBezTo>
                          <a:cubicBezTo>
                            <a:pt x="54" y="112"/>
                            <a:pt x="54" y="112"/>
                            <a:pt x="54" y="112"/>
                          </a:cubicBezTo>
                          <a:cubicBezTo>
                            <a:pt x="46" y="112"/>
                            <a:pt x="46" y="112"/>
                            <a:pt x="46" y="112"/>
                          </a:cubicBezTo>
                          <a:cubicBezTo>
                            <a:pt x="46" y="77"/>
                            <a:pt x="46" y="77"/>
                            <a:pt x="46" y="77"/>
                          </a:cubicBezTo>
                          <a:cubicBezTo>
                            <a:pt x="89" y="77"/>
                            <a:pt x="89" y="77"/>
                            <a:pt x="89" y="77"/>
                          </a:cubicBezTo>
                          <a:cubicBezTo>
                            <a:pt x="91" y="77"/>
                            <a:pt x="93" y="75"/>
                            <a:pt x="93" y="73"/>
                          </a:cubicBezTo>
                          <a:cubicBezTo>
                            <a:pt x="90" y="66"/>
                            <a:pt x="90" y="66"/>
                            <a:pt x="90" y="66"/>
                          </a:cubicBezTo>
                          <a:cubicBezTo>
                            <a:pt x="90" y="64"/>
                            <a:pt x="88" y="62"/>
                            <a:pt x="86" y="62"/>
                          </a:cubicBezTo>
                          <a:cubicBezTo>
                            <a:pt x="83" y="62"/>
                            <a:pt x="83" y="62"/>
                            <a:pt x="83" y="62"/>
                          </a:cubicBezTo>
                          <a:cubicBezTo>
                            <a:pt x="80" y="55"/>
                            <a:pt x="80" y="55"/>
                            <a:pt x="80" y="55"/>
                          </a:cubicBezTo>
                          <a:cubicBezTo>
                            <a:pt x="70" y="55"/>
                            <a:pt x="70" y="55"/>
                            <a:pt x="70" y="55"/>
                          </a:cubicBezTo>
                          <a:cubicBezTo>
                            <a:pt x="70" y="53"/>
                            <a:pt x="70" y="53"/>
                            <a:pt x="70" y="53"/>
                          </a:cubicBezTo>
                          <a:cubicBezTo>
                            <a:pt x="76" y="53"/>
                            <a:pt x="76" y="53"/>
                            <a:pt x="76" y="53"/>
                          </a:cubicBezTo>
                          <a:cubicBezTo>
                            <a:pt x="79" y="53"/>
                            <a:pt x="81" y="51"/>
                            <a:pt x="81" y="49"/>
                          </a:cubicBezTo>
                          <a:cubicBezTo>
                            <a:pt x="81" y="4"/>
                            <a:pt x="81" y="4"/>
                            <a:pt x="81" y="4"/>
                          </a:cubicBezTo>
                          <a:cubicBezTo>
                            <a:pt x="81" y="2"/>
                            <a:pt x="79" y="0"/>
                            <a:pt x="76" y="0"/>
                          </a:cubicBezTo>
                          <a:cubicBezTo>
                            <a:pt x="17" y="0"/>
                            <a:pt x="17" y="0"/>
                            <a:pt x="17" y="0"/>
                          </a:cubicBezTo>
                          <a:cubicBezTo>
                            <a:pt x="15" y="0"/>
                            <a:pt x="13" y="2"/>
                            <a:pt x="13" y="4"/>
                          </a:cubicBezTo>
                          <a:cubicBezTo>
                            <a:pt x="13" y="49"/>
                            <a:pt x="13" y="49"/>
                            <a:pt x="13" y="49"/>
                          </a:cubicBezTo>
                          <a:cubicBezTo>
                            <a:pt x="13" y="51"/>
                            <a:pt x="15" y="53"/>
                            <a:pt x="17" y="53"/>
                          </a:cubicBezTo>
                          <a:cubicBezTo>
                            <a:pt x="24" y="53"/>
                            <a:pt x="24" y="53"/>
                            <a:pt x="24" y="53"/>
                          </a:cubicBezTo>
                          <a:cubicBezTo>
                            <a:pt x="24" y="55"/>
                            <a:pt x="24" y="55"/>
                            <a:pt x="24" y="55"/>
                          </a:cubicBezTo>
                          <a:cubicBezTo>
                            <a:pt x="14" y="55"/>
                            <a:pt x="14" y="55"/>
                            <a:pt x="14" y="55"/>
                          </a:cubicBezTo>
                          <a:cubicBezTo>
                            <a:pt x="11" y="62"/>
                            <a:pt x="11" y="62"/>
                            <a:pt x="11" y="62"/>
                          </a:cubicBezTo>
                          <a:cubicBezTo>
                            <a:pt x="8" y="62"/>
                            <a:pt x="8" y="62"/>
                            <a:pt x="8" y="62"/>
                          </a:cubicBezTo>
                          <a:cubicBezTo>
                            <a:pt x="5" y="62"/>
                            <a:pt x="3" y="64"/>
                            <a:pt x="3" y="66"/>
                          </a:cubicBezTo>
                          <a:cubicBezTo>
                            <a:pt x="0" y="73"/>
                            <a:pt x="0" y="73"/>
                            <a:pt x="0" y="73"/>
                          </a:cubicBezTo>
                          <a:cubicBezTo>
                            <a:pt x="0" y="75"/>
                            <a:pt x="2" y="77"/>
                            <a:pt x="5" y="77"/>
                          </a:cubicBezTo>
                          <a:cubicBezTo>
                            <a:pt x="41" y="77"/>
                            <a:pt x="41" y="77"/>
                            <a:pt x="41" y="77"/>
                          </a:cubicBezTo>
                          <a:cubicBezTo>
                            <a:pt x="41" y="112"/>
                            <a:pt x="41" y="112"/>
                            <a:pt x="41" y="112"/>
                          </a:cubicBezTo>
                          <a:cubicBezTo>
                            <a:pt x="30" y="112"/>
                            <a:pt x="30" y="112"/>
                            <a:pt x="30" y="112"/>
                          </a:cubicBezTo>
                          <a:cubicBezTo>
                            <a:pt x="30" y="116"/>
                            <a:pt x="30" y="116"/>
                            <a:pt x="30" y="116"/>
                          </a:cubicBezTo>
                          <a:cubicBezTo>
                            <a:pt x="54" y="116"/>
                            <a:pt x="54" y="116"/>
                            <a:pt x="54" y="116"/>
                          </a:cubicBezTo>
                          <a:cubicBezTo>
                            <a:pt x="54" y="149"/>
                            <a:pt x="54" y="149"/>
                            <a:pt x="54" y="149"/>
                          </a:cubicBezTo>
                          <a:cubicBezTo>
                            <a:pt x="54" y="152"/>
                            <a:pt x="56" y="153"/>
                            <a:pt x="59" y="153"/>
                          </a:cubicBezTo>
                          <a:cubicBezTo>
                            <a:pt x="65" y="153"/>
                            <a:pt x="65" y="153"/>
                            <a:pt x="65" y="153"/>
                          </a:cubicBezTo>
                          <a:cubicBezTo>
                            <a:pt x="65" y="156"/>
                            <a:pt x="65" y="156"/>
                            <a:pt x="65" y="156"/>
                          </a:cubicBezTo>
                          <a:cubicBezTo>
                            <a:pt x="55" y="156"/>
                            <a:pt x="55" y="156"/>
                            <a:pt x="55" y="156"/>
                          </a:cubicBezTo>
                          <a:cubicBezTo>
                            <a:pt x="52" y="163"/>
                            <a:pt x="52" y="163"/>
                            <a:pt x="52" y="163"/>
                          </a:cubicBezTo>
                          <a:cubicBezTo>
                            <a:pt x="49" y="163"/>
                            <a:pt x="49" y="163"/>
                            <a:pt x="49" y="163"/>
                          </a:cubicBezTo>
                          <a:cubicBezTo>
                            <a:pt x="46" y="163"/>
                            <a:pt x="45" y="165"/>
                            <a:pt x="45" y="167"/>
                          </a:cubicBezTo>
                          <a:cubicBezTo>
                            <a:pt x="42" y="173"/>
                            <a:pt x="42" y="173"/>
                            <a:pt x="42" y="173"/>
                          </a:cubicBezTo>
                          <a:cubicBezTo>
                            <a:pt x="42" y="176"/>
                            <a:pt x="43" y="178"/>
                            <a:pt x="46" y="178"/>
                          </a:cubicBezTo>
                          <a:cubicBezTo>
                            <a:pt x="130" y="178"/>
                            <a:pt x="130" y="178"/>
                            <a:pt x="130" y="178"/>
                          </a:cubicBezTo>
                          <a:cubicBezTo>
                            <a:pt x="133" y="178"/>
                            <a:pt x="134" y="176"/>
                            <a:pt x="134" y="173"/>
                          </a:cubicBezTo>
                          <a:lnTo>
                            <a:pt x="131" y="167"/>
                          </a:lnTo>
                          <a:close/>
                          <a:moveTo>
                            <a:pt x="17" y="50"/>
                          </a:moveTo>
                          <a:cubicBezTo>
                            <a:pt x="16" y="50"/>
                            <a:pt x="15" y="49"/>
                            <a:pt x="15" y="49"/>
                          </a:cubicBezTo>
                          <a:cubicBezTo>
                            <a:pt x="15" y="4"/>
                            <a:pt x="15" y="4"/>
                            <a:pt x="15" y="4"/>
                          </a:cubicBezTo>
                          <a:cubicBezTo>
                            <a:pt x="15" y="3"/>
                            <a:pt x="16" y="3"/>
                            <a:pt x="17" y="3"/>
                          </a:cubicBezTo>
                          <a:cubicBezTo>
                            <a:pt x="76" y="3"/>
                            <a:pt x="76" y="3"/>
                            <a:pt x="76" y="3"/>
                          </a:cubicBezTo>
                          <a:cubicBezTo>
                            <a:pt x="77" y="3"/>
                            <a:pt x="78" y="3"/>
                            <a:pt x="78" y="4"/>
                          </a:cubicBezTo>
                          <a:cubicBezTo>
                            <a:pt x="78" y="49"/>
                            <a:pt x="78" y="49"/>
                            <a:pt x="78" y="49"/>
                          </a:cubicBezTo>
                          <a:cubicBezTo>
                            <a:pt x="78" y="49"/>
                            <a:pt x="77" y="50"/>
                            <a:pt x="76" y="50"/>
                          </a:cubicBezTo>
                          <a:lnTo>
                            <a:pt x="17" y="50"/>
                          </a:lnTo>
                          <a:close/>
                          <a:moveTo>
                            <a:pt x="3" y="73"/>
                          </a:moveTo>
                          <a:cubicBezTo>
                            <a:pt x="3" y="72"/>
                            <a:pt x="6" y="67"/>
                            <a:pt x="6" y="67"/>
                          </a:cubicBezTo>
                          <a:cubicBezTo>
                            <a:pt x="6" y="66"/>
                            <a:pt x="6" y="66"/>
                            <a:pt x="6" y="66"/>
                          </a:cubicBezTo>
                          <a:cubicBezTo>
                            <a:pt x="6" y="65"/>
                            <a:pt x="7" y="64"/>
                            <a:pt x="8" y="64"/>
                          </a:cubicBezTo>
                          <a:cubicBezTo>
                            <a:pt x="12" y="64"/>
                            <a:pt x="12" y="64"/>
                            <a:pt x="12" y="64"/>
                          </a:cubicBezTo>
                          <a:cubicBezTo>
                            <a:pt x="12" y="64"/>
                            <a:pt x="15" y="60"/>
                            <a:pt x="15" y="58"/>
                          </a:cubicBezTo>
                          <a:cubicBezTo>
                            <a:pt x="18" y="58"/>
                            <a:pt x="26" y="58"/>
                            <a:pt x="26" y="58"/>
                          </a:cubicBezTo>
                          <a:cubicBezTo>
                            <a:pt x="26" y="58"/>
                            <a:pt x="26" y="55"/>
                            <a:pt x="26" y="54"/>
                          </a:cubicBezTo>
                          <a:cubicBezTo>
                            <a:pt x="31" y="54"/>
                            <a:pt x="63" y="54"/>
                            <a:pt x="67" y="54"/>
                          </a:cubicBezTo>
                          <a:cubicBezTo>
                            <a:pt x="67" y="55"/>
                            <a:pt x="67" y="58"/>
                            <a:pt x="67" y="58"/>
                          </a:cubicBezTo>
                          <a:cubicBezTo>
                            <a:pt x="67" y="58"/>
                            <a:pt x="76" y="58"/>
                            <a:pt x="78" y="58"/>
                          </a:cubicBezTo>
                          <a:cubicBezTo>
                            <a:pt x="79" y="60"/>
                            <a:pt x="81" y="64"/>
                            <a:pt x="81" y="64"/>
                          </a:cubicBezTo>
                          <a:cubicBezTo>
                            <a:pt x="86" y="64"/>
                            <a:pt x="86" y="64"/>
                            <a:pt x="86" y="64"/>
                          </a:cubicBezTo>
                          <a:cubicBezTo>
                            <a:pt x="87" y="64"/>
                            <a:pt x="88" y="65"/>
                            <a:pt x="88" y="66"/>
                          </a:cubicBezTo>
                          <a:cubicBezTo>
                            <a:pt x="88" y="67"/>
                            <a:pt x="88" y="67"/>
                            <a:pt x="88" y="67"/>
                          </a:cubicBezTo>
                          <a:cubicBezTo>
                            <a:pt x="88" y="67"/>
                            <a:pt x="90" y="72"/>
                            <a:pt x="91" y="73"/>
                          </a:cubicBezTo>
                          <a:cubicBezTo>
                            <a:pt x="90" y="74"/>
                            <a:pt x="90" y="74"/>
                            <a:pt x="89" y="74"/>
                          </a:cubicBezTo>
                          <a:cubicBezTo>
                            <a:pt x="5" y="74"/>
                            <a:pt x="5" y="74"/>
                            <a:pt x="5" y="74"/>
                          </a:cubicBezTo>
                          <a:cubicBezTo>
                            <a:pt x="4" y="74"/>
                            <a:pt x="3" y="74"/>
                            <a:pt x="3" y="73"/>
                          </a:cubicBezTo>
                          <a:close/>
                          <a:moveTo>
                            <a:pt x="59" y="151"/>
                          </a:moveTo>
                          <a:cubicBezTo>
                            <a:pt x="57" y="151"/>
                            <a:pt x="57" y="150"/>
                            <a:pt x="57" y="149"/>
                          </a:cubicBezTo>
                          <a:cubicBezTo>
                            <a:pt x="57" y="105"/>
                            <a:pt x="57" y="105"/>
                            <a:pt x="57" y="105"/>
                          </a:cubicBezTo>
                          <a:cubicBezTo>
                            <a:pt x="57" y="104"/>
                            <a:pt x="57" y="104"/>
                            <a:pt x="59" y="104"/>
                          </a:cubicBezTo>
                          <a:cubicBezTo>
                            <a:pt x="117" y="104"/>
                            <a:pt x="117" y="104"/>
                            <a:pt x="117" y="104"/>
                          </a:cubicBezTo>
                          <a:cubicBezTo>
                            <a:pt x="119" y="104"/>
                            <a:pt x="119" y="104"/>
                            <a:pt x="119" y="105"/>
                          </a:cubicBezTo>
                          <a:cubicBezTo>
                            <a:pt x="119" y="149"/>
                            <a:pt x="119" y="149"/>
                            <a:pt x="119" y="149"/>
                          </a:cubicBezTo>
                          <a:cubicBezTo>
                            <a:pt x="119" y="150"/>
                            <a:pt x="119" y="151"/>
                            <a:pt x="117" y="151"/>
                          </a:cubicBezTo>
                          <a:lnTo>
                            <a:pt x="59" y="151"/>
                          </a:lnTo>
                          <a:close/>
                          <a:moveTo>
                            <a:pt x="130" y="175"/>
                          </a:moveTo>
                          <a:cubicBezTo>
                            <a:pt x="46" y="175"/>
                            <a:pt x="46" y="175"/>
                            <a:pt x="46" y="175"/>
                          </a:cubicBezTo>
                          <a:cubicBezTo>
                            <a:pt x="45" y="175"/>
                            <a:pt x="44" y="175"/>
                            <a:pt x="44" y="174"/>
                          </a:cubicBezTo>
                          <a:cubicBezTo>
                            <a:pt x="45" y="173"/>
                            <a:pt x="47" y="167"/>
                            <a:pt x="47" y="167"/>
                          </a:cubicBezTo>
                          <a:cubicBezTo>
                            <a:pt x="47" y="167"/>
                            <a:pt x="47" y="167"/>
                            <a:pt x="47" y="167"/>
                          </a:cubicBezTo>
                          <a:cubicBezTo>
                            <a:pt x="47" y="166"/>
                            <a:pt x="48" y="165"/>
                            <a:pt x="49" y="165"/>
                          </a:cubicBezTo>
                          <a:cubicBezTo>
                            <a:pt x="54" y="165"/>
                            <a:pt x="54" y="165"/>
                            <a:pt x="54" y="165"/>
                          </a:cubicBezTo>
                          <a:cubicBezTo>
                            <a:pt x="54" y="165"/>
                            <a:pt x="56" y="161"/>
                            <a:pt x="57" y="159"/>
                          </a:cubicBezTo>
                          <a:cubicBezTo>
                            <a:pt x="59" y="159"/>
                            <a:pt x="68" y="159"/>
                            <a:pt x="68" y="159"/>
                          </a:cubicBezTo>
                          <a:cubicBezTo>
                            <a:pt x="68" y="159"/>
                            <a:pt x="68" y="155"/>
                            <a:pt x="68" y="155"/>
                          </a:cubicBezTo>
                          <a:cubicBezTo>
                            <a:pt x="72" y="155"/>
                            <a:pt x="104" y="155"/>
                            <a:pt x="108" y="155"/>
                          </a:cubicBezTo>
                          <a:cubicBezTo>
                            <a:pt x="108" y="155"/>
                            <a:pt x="108" y="159"/>
                            <a:pt x="108" y="159"/>
                          </a:cubicBezTo>
                          <a:cubicBezTo>
                            <a:pt x="108" y="159"/>
                            <a:pt x="117" y="159"/>
                            <a:pt x="119" y="159"/>
                          </a:cubicBezTo>
                          <a:cubicBezTo>
                            <a:pt x="120" y="161"/>
                            <a:pt x="122" y="165"/>
                            <a:pt x="122" y="165"/>
                          </a:cubicBezTo>
                          <a:cubicBezTo>
                            <a:pt x="127" y="165"/>
                            <a:pt x="127" y="165"/>
                            <a:pt x="127" y="165"/>
                          </a:cubicBezTo>
                          <a:cubicBezTo>
                            <a:pt x="128" y="165"/>
                            <a:pt x="129" y="166"/>
                            <a:pt x="129" y="167"/>
                          </a:cubicBezTo>
                          <a:cubicBezTo>
                            <a:pt x="129" y="167"/>
                            <a:pt x="129" y="167"/>
                            <a:pt x="129" y="167"/>
                          </a:cubicBezTo>
                          <a:cubicBezTo>
                            <a:pt x="129" y="167"/>
                            <a:pt x="131" y="173"/>
                            <a:pt x="132" y="174"/>
                          </a:cubicBezTo>
                          <a:cubicBezTo>
                            <a:pt x="132" y="175"/>
                            <a:pt x="131" y="175"/>
                            <a:pt x="130" y="17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3" name="Freeform 49"/>
                    <p:cNvSpPr/>
                    <p:nvPr/>
                  </p:nvSpPr>
                  <p:spPr bwMode="auto">
                    <a:xfrm>
                      <a:off x="6142038" y="3736976"/>
                      <a:ext cx="30163" cy="7938"/>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4" name="Freeform 50"/>
                    <p:cNvSpPr/>
                    <p:nvPr/>
                  </p:nvSpPr>
                  <p:spPr bwMode="auto">
                    <a:xfrm>
                      <a:off x="6188076" y="3736976"/>
                      <a:ext cx="30163" cy="7938"/>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5" name="Freeform 51"/>
                    <p:cNvSpPr/>
                    <p:nvPr/>
                  </p:nvSpPr>
                  <p:spPr bwMode="auto">
                    <a:xfrm>
                      <a:off x="6232526" y="3736976"/>
                      <a:ext cx="30163" cy="7938"/>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6" name="Freeform 52"/>
                    <p:cNvSpPr/>
                    <p:nvPr/>
                  </p:nvSpPr>
                  <p:spPr bwMode="auto">
                    <a:xfrm>
                      <a:off x="6278563" y="3736976"/>
                      <a:ext cx="30163" cy="7938"/>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7" name="Freeform 53"/>
                    <p:cNvSpPr/>
                    <p:nvPr/>
                  </p:nvSpPr>
                  <p:spPr bwMode="auto">
                    <a:xfrm>
                      <a:off x="6324601" y="3736976"/>
                      <a:ext cx="30163" cy="7938"/>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8" name="Freeform 54"/>
                    <p:cNvSpPr/>
                    <p:nvPr/>
                  </p:nvSpPr>
                  <p:spPr bwMode="auto">
                    <a:xfrm>
                      <a:off x="6370638" y="3736976"/>
                      <a:ext cx="30163" cy="7938"/>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9" name="Freeform 55"/>
                    <p:cNvSpPr/>
                    <p:nvPr/>
                  </p:nvSpPr>
                  <p:spPr bwMode="auto">
                    <a:xfrm>
                      <a:off x="6164263" y="3721101"/>
                      <a:ext cx="30163" cy="7938"/>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0" name="Freeform 56"/>
                    <p:cNvSpPr/>
                    <p:nvPr/>
                  </p:nvSpPr>
                  <p:spPr bwMode="auto">
                    <a:xfrm>
                      <a:off x="6210301" y="3721101"/>
                      <a:ext cx="30163" cy="7938"/>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1" name="Freeform 57"/>
                    <p:cNvSpPr/>
                    <p:nvPr/>
                  </p:nvSpPr>
                  <p:spPr bwMode="auto">
                    <a:xfrm>
                      <a:off x="6256338" y="3721101"/>
                      <a:ext cx="30163" cy="7938"/>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2" name="Freeform 58"/>
                    <p:cNvSpPr/>
                    <p:nvPr/>
                  </p:nvSpPr>
                  <p:spPr bwMode="auto">
                    <a:xfrm>
                      <a:off x="6300788" y="3721101"/>
                      <a:ext cx="31750" cy="7938"/>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3" name="Freeform 59"/>
                    <p:cNvSpPr/>
                    <p:nvPr/>
                  </p:nvSpPr>
                  <p:spPr bwMode="auto">
                    <a:xfrm>
                      <a:off x="6346826" y="3721101"/>
                      <a:ext cx="30163" cy="7938"/>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grpSp>
          <p:sp>
            <p:nvSpPr>
              <p:cNvPr id="13" name="文本框 12"/>
              <p:cNvSpPr txBox="1"/>
              <p:nvPr/>
            </p:nvSpPr>
            <p:spPr>
              <a:xfrm>
                <a:off x="3638290" y="5171221"/>
                <a:ext cx="1337824" cy="276999"/>
              </a:xfrm>
              <a:prstGeom prst="rect">
                <a:avLst/>
              </a:prstGeom>
              <a:noFill/>
            </p:spPr>
            <p:txBody>
              <a:bodyPr wrap="square" rtlCol="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大数据</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3232810" y="3734259"/>
              <a:ext cx="1337824" cy="940001"/>
              <a:chOff x="3851410" y="3786091"/>
              <a:chExt cx="1337824" cy="940001"/>
            </a:xfrm>
          </p:grpSpPr>
          <p:grpSp>
            <p:nvGrpSpPr>
              <p:cNvPr id="38" name="组合 37"/>
              <p:cNvGrpSpPr/>
              <p:nvPr/>
            </p:nvGrpSpPr>
            <p:grpSpPr>
              <a:xfrm>
                <a:off x="4048703" y="3786091"/>
                <a:ext cx="940001" cy="940001"/>
                <a:chOff x="4048703" y="3786091"/>
                <a:chExt cx="940001" cy="940001"/>
              </a:xfrm>
            </p:grpSpPr>
            <p:sp>
              <p:nvSpPr>
                <p:cNvPr id="17" name="椭圆 16"/>
                <p:cNvSpPr/>
                <p:nvPr/>
              </p:nvSpPr>
              <p:spPr>
                <a:xfrm>
                  <a:off x="4048703" y="3786091"/>
                  <a:ext cx="940001" cy="94000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18"/>
                <p:cNvSpPr/>
                <p:nvPr/>
              </p:nvSpPr>
              <p:spPr bwMode="auto">
                <a:xfrm>
                  <a:off x="4327758" y="3872570"/>
                  <a:ext cx="381890" cy="365445"/>
                </a:xfrm>
                <a:custGeom>
                  <a:avLst/>
                  <a:gdLst>
                    <a:gd name="T0" fmla="*/ 174 w 174"/>
                    <a:gd name="T1" fmla="*/ 139 h 166"/>
                    <a:gd name="T2" fmla="*/ 153 w 174"/>
                    <a:gd name="T3" fmla="*/ 126 h 166"/>
                    <a:gd name="T4" fmla="*/ 126 w 174"/>
                    <a:gd name="T5" fmla="*/ 115 h 166"/>
                    <a:gd name="T6" fmla="*/ 118 w 174"/>
                    <a:gd name="T7" fmla="*/ 112 h 166"/>
                    <a:gd name="T8" fmla="*/ 111 w 174"/>
                    <a:gd name="T9" fmla="*/ 100 h 166"/>
                    <a:gd name="T10" fmla="*/ 106 w 174"/>
                    <a:gd name="T11" fmla="*/ 100 h 166"/>
                    <a:gd name="T12" fmla="*/ 111 w 174"/>
                    <a:gd name="T13" fmla="*/ 90 h 166"/>
                    <a:gd name="T14" fmla="*/ 113 w 174"/>
                    <a:gd name="T15" fmla="*/ 79 h 166"/>
                    <a:gd name="T16" fmla="*/ 118 w 174"/>
                    <a:gd name="T17" fmla="*/ 74 h 166"/>
                    <a:gd name="T18" fmla="*/ 121 w 174"/>
                    <a:gd name="T19" fmla="*/ 67 h 166"/>
                    <a:gd name="T20" fmla="*/ 120 w 174"/>
                    <a:gd name="T21" fmla="*/ 54 h 166"/>
                    <a:gd name="T22" fmla="*/ 118 w 174"/>
                    <a:gd name="T23" fmla="*/ 49 h 166"/>
                    <a:gd name="T24" fmla="*/ 119 w 174"/>
                    <a:gd name="T25" fmla="*/ 32 h 166"/>
                    <a:gd name="T26" fmla="*/ 118 w 174"/>
                    <a:gd name="T27" fmla="*/ 20 h 166"/>
                    <a:gd name="T28" fmla="*/ 113 w 174"/>
                    <a:gd name="T29" fmla="*/ 13 h 166"/>
                    <a:gd name="T30" fmla="*/ 108 w 174"/>
                    <a:gd name="T31" fmla="*/ 12 h 166"/>
                    <a:gd name="T32" fmla="*/ 104 w 174"/>
                    <a:gd name="T33" fmla="*/ 9 h 166"/>
                    <a:gd name="T34" fmla="*/ 67 w 174"/>
                    <a:gd name="T35" fmla="*/ 9 h 166"/>
                    <a:gd name="T36" fmla="*/ 54 w 174"/>
                    <a:gd name="T37" fmla="*/ 48 h 166"/>
                    <a:gd name="T38" fmla="*/ 52 w 174"/>
                    <a:gd name="T39" fmla="*/ 57 h 166"/>
                    <a:gd name="T40" fmla="*/ 57 w 174"/>
                    <a:gd name="T41" fmla="*/ 76 h 166"/>
                    <a:gd name="T42" fmla="*/ 60 w 174"/>
                    <a:gd name="T43" fmla="*/ 77 h 166"/>
                    <a:gd name="T44" fmla="*/ 62 w 174"/>
                    <a:gd name="T45" fmla="*/ 91 h 166"/>
                    <a:gd name="T46" fmla="*/ 67 w 174"/>
                    <a:gd name="T47" fmla="*/ 99 h 166"/>
                    <a:gd name="T48" fmla="*/ 63 w 174"/>
                    <a:gd name="T49" fmla="*/ 100 h 166"/>
                    <a:gd name="T50" fmla="*/ 56 w 174"/>
                    <a:gd name="T51" fmla="*/ 112 h 166"/>
                    <a:gd name="T52" fmla="*/ 48 w 174"/>
                    <a:gd name="T53" fmla="*/ 115 h 166"/>
                    <a:gd name="T54" fmla="*/ 21 w 174"/>
                    <a:gd name="T55" fmla="*/ 126 h 166"/>
                    <a:gd name="T56" fmla="*/ 0 w 174"/>
                    <a:gd name="T57" fmla="*/ 139 h 166"/>
                    <a:gd name="T58" fmla="*/ 0 w 174"/>
                    <a:gd name="T59" fmla="*/ 166 h 166"/>
                    <a:gd name="T60" fmla="*/ 76 w 174"/>
                    <a:gd name="T61" fmla="*/ 166 h 166"/>
                    <a:gd name="T62" fmla="*/ 82 w 174"/>
                    <a:gd name="T63" fmla="*/ 127 h 166"/>
                    <a:gd name="T64" fmla="*/ 77 w 174"/>
                    <a:gd name="T65" fmla="*/ 117 h 166"/>
                    <a:gd name="T66" fmla="*/ 88 w 174"/>
                    <a:gd name="T67" fmla="*/ 112 h 166"/>
                    <a:gd name="T68" fmla="*/ 97 w 174"/>
                    <a:gd name="T69" fmla="*/ 117 h 166"/>
                    <a:gd name="T70" fmla="*/ 92 w 174"/>
                    <a:gd name="T71" fmla="*/ 128 h 166"/>
                    <a:gd name="T72" fmla="*/ 101 w 174"/>
                    <a:gd name="T73" fmla="*/ 166 h 166"/>
                    <a:gd name="T74" fmla="*/ 174 w 174"/>
                    <a:gd name="T75" fmla="*/ 166 h 166"/>
                    <a:gd name="T76" fmla="*/ 174 w 174"/>
                    <a:gd name="T77" fmla="*/ 13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18" name="文本框 17"/>
              <p:cNvSpPr txBox="1"/>
              <p:nvPr/>
            </p:nvSpPr>
            <p:spPr>
              <a:xfrm>
                <a:off x="3851410" y="4244860"/>
                <a:ext cx="1337824" cy="307777"/>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实名认证</a:t>
                </a:r>
                <a:endParaRPr lang="en-US" altLang="zh-CN" sz="1400" dirty="0">
                  <a:solidFill>
                    <a:schemeClr val="bg1"/>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2161100" y="1977800"/>
              <a:ext cx="1655673" cy="1655673"/>
              <a:chOff x="1693338" y="1856194"/>
              <a:chExt cx="1655673" cy="1655673"/>
            </a:xfrm>
          </p:grpSpPr>
          <p:sp>
            <p:nvSpPr>
              <p:cNvPr id="6" name="椭圆 5"/>
              <p:cNvSpPr/>
              <p:nvPr/>
            </p:nvSpPr>
            <p:spPr>
              <a:xfrm>
                <a:off x="1693338" y="1856194"/>
                <a:ext cx="1655673" cy="165567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839941" y="2935057"/>
                <a:ext cx="1337824"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云计算</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22" name="Freeform 5"/>
              <p:cNvSpPr>
                <a:spLocks noEditPoints="1"/>
              </p:cNvSpPr>
              <p:nvPr/>
            </p:nvSpPr>
            <p:spPr bwMode="auto">
              <a:xfrm>
                <a:off x="2038466" y="2092803"/>
                <a:ext cx="965415" cy="862840"/>
              </a:xfrm>
              <a:custGeom>
                <a:avLst/>
                <a:gdLst>
                  <a:gd name="T0" fmla="*/ 200 w 200"/>
                  <a:gd name="T1" fmla="*/ 62 h 178"/>
                  <a:gd name="T2" fmla="*/ 176 w 200"/>
                  <a:gd name="T3" fmla="*/ 39 h 178"/>
                  <a:gd name="T4" fmla="*/ 171 w 200"/>
                  <a:gd name="T5" fmla="*/ 39 h 178"/>
                  <a:gd name="T6" fmla="*/ 171 w 200"/>
                  <a:gd name="T7" fmla="*/ 38 h 178"/>
                  <a:gd name="T8" fmla="*/ 135 w 200"/>
                  <a:gd name="T9" fmla="*/ 3 h 178"/>
                  <a:gd name="T10" fmla="*/ 106 w 200"/>
                  <a:gd name="T11" fmla="*/ 16 h 178"/>
                  <a:gd name="T12" fmla="*/ 70 w 200"/>
                  <a:gd name="T13" fmla="*/ 0 h 178"/>
                  <a:gd name="T14" fmla="*/ 24 w 200"/>
                  <a:gd name="T15" fmla="*/ 45 h 178"/>
                  <a:gd name="T16" fmla="*/ 26 w 200"/>
                  <a:gd name="T17" fmla="*/ 59 h 178"/>
                  <a:gd name="T18" fmla="*/ 0 w 200"/>
                  <a:gd name="T19" fmla="*/ 89 h 178"/>
                  <a:gd name="T20" fmla="*/ 31 w 200"/>
                  <a:gd name="T21" fmla="*/ 119 h 178"/>
                  <a:gd name="T22" fmla="*/ 43 w 200"/>
                  <a:gd name="T23" fmla="*/ 117 h 178"/>
                  <a:gd name="T24" fmla="*/ 60 w 200"/>
                  <a:gd name="T25" fmla="*/ 133 h 178"/>
                  <a:gd name="T26" fmla="*/ 61 w 200"/>
                  <a:gd name="T27" fmla="*/ 133 h 178"/>
                  <a:gd name="T28" fmla="*/ 73 w 200"/>
                  <a:gd name="T29" fmla="*/ 143 h 178"/>
                  <a:gd name="T30" fmla="*/ 84 w 200"/>
                  <a:gd name="T31" fmla="*/ 131 h 178"/>
                  <a:gd name="T32" fmla="*/ 77 w 200"/>
                  <a:gd name="T33" fmla="*/ 122 h 178"/>
                  <a:gd name="T34" fmla="*/ 78 w 200"/>
                  <a:gd name="T35" fmla="*/ 116 h 178"/>
                  <a:gd name="T36" fmla="*/ 78 w 200"/>
                  <a:gd name="T37" fmla="*/ 115 h 178"/>
                  <a:gd name="T38" fmla="*/ 88 w 200"/>
                  <a:gd name="T39" fmla="*/ 117 h 178"/>
                  <a:gd name="T40" fmla="*/ 92 w 200"/>
                  <a:gd name="T41" fmla="*/ 117 h 178"/>
                  <a:gd name="T42" fmla="*/ 97 w 200"/>
                  <a:gd name="T43" fmla="*/ 131 h 178"/>
                  <a:gd name="T44" fmla="*/ 89 w 200"/>
                  <a:gd name="T45" fmla="*/ 141 h 178"/>
                  <a:gd name="T46" fmla="*/ 99 w 200"/>
                  <a:gd name="T47" fmla="*/ 151 h 178"/>
                  <a:gd name="T48" fmla="*/ 109 w 200"/>
                  <a:gd name="T49" fmla="*/ 140 h 178"/>
                  <a:gd name="T50" fmla="*/ 109 w 200"/>
                  <a:gd name="T51" fmla="*/ 139 h 178"/>
                  <a:gd name="T52" fmla="*/ 117 w 200"/>
                  <a:gd name="T53" fmla="*/ 140 h 178"/>
                  <a:gd name="T54" fmla="*/ 142 w 200"/>
                  <a:gd name="T55" fmla="*/ 116 h 178"/>
                  <a:gd name="T56" fmla="*/ 152 w 200"/>
                  <a:gd name="T57" fmla="*/ 117 h 178"/>
                  <a:gd name="T58" fmla="*/ 177 w 200"/>
                  <a:gd name="T59" fmla="*/ 93 h 178"/>
                  <a:gd name="T60" fmla="*/ 175 w 200"/>
                  <a:gd name="T61" fmla="*/ 84 h 178"/>
                  <a:gd name="T62" fmla="*/ 176 w 200"/>
                  <a:gd name="T63" fmla="*/ 84 h 178"/>
                  <a:gd name="T64" fmla="*/ 200 w 200"/>
                  <a:gd name="T65" fmla="*/ 62 h 178"/>
                  <a:gd name="T66" fmla="*/ 117 w 200"/>
                  <a:gd name="T67" fmla="*/ 147 h 178"/>
                  <a:gd name="T68" fmla="*/ 120 w 200"/>
                  <a:gd name="T69" fmla="*/ 145 h 178"/>
                  <a:gd name="T70" fmla="*/ 117 w 200"/>
                  <a:gd name="T71" fmla="*/ 143 h 178"/>
                  <a:gd name="T72" fmla="*/ 114 w 200"/>
                  <a:gd name="T73" fmla="*/ 145 h 178"/>
                  <a:gd name="T74" fmla="*/ 117 w 200"/>
                  <a:gd name="T75" fmla="*/ 147 h 178"/>
                  <a:gd name="T76" fmla="*/ 116 w 200"/>
                  <a:gd name="T77" fmla="*/ 168 h 178"/>
                  <a:gd name="T78" fmla="*/ 111 w 200"/>
                  <a:gd name="T79" fmla="*/ 173 h 178"/>
                  <a:gd name="T80" fmla="*/ 117 w 200"/>
                  <a:gd name="T81" fmla="*/ 178 h 178"/>
                  <a:gd name="T82" fmla="*/ 122 w 200"/>
                  <a:gd name="T83" fmla="*/ 173 h 178"/>
                  <a:gd name="T84" fmla="*/ 116 w 200"/>
                  <a:gd name="T85" fmla="*/ 168 h 178"/>
                  <a:gd name="T86" fmla="*/ 116 w 200"/>
                  <a:gd name="T87" fmla="*/ 155 h 178"/>
                  <a:gd name="T88" fmla="*/ 111 w 200"/>
                  <a:gd name="T89" fmla="*/ 150 h 178"/>
                  <a:gd name="T90" fmla="*/ 106 w 200"/>
                  <a:gd name="T91" fmla="*/ 155 h 178"/>
                  <a:gd name="T92" fmla="*/ 111 w 200"/>
                  <a:gd name="T93" fmla="*/ 160 h 178"/>
                  <a:gd name="T94" fmla="*/ 116 w 200"/>
                  <a:gd name="T95" fmla="*/ 155 h 178"/>
                  <a:gd name="T96" fmla="*/ 97 w 200"/>
                  <a:gd name="T97" fmla="*/ 156 h 178"/>
                  <a:gd name="T98" fmla="*/ 89 w 200"/>
                  <a:gd name="T99" fmla="*/ 164 h 178"/>
                  <a:gd name="T100" fmla="*/ 98 w 200"/>
                  <a:gd name="T101" fmla="*/ 172 h 178"/>
                  <a:gd name="T102" fmla="*/ 106 w 200"/>
                  <a:gd name="T103" fmla="*/ 163 h 178"/>
                  <a:gd name="T104" fmla="*/ 97 w 200"/>
                  <a:gd name="T105" fmla="*/ 15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178">
                    <a:moveTo>
                      <a:pt x="200" y="62"/>
                    </a:moveTo>
                    <a:cubicBezTo>
                      <a:pt x="200" y="49"/>
                      <a:pt x="189" y="39"/>
                      <a:pt x="176" y="39"/>
                    </a:cubicBezTo>
                    <a:cubicBezTo>
                      <a:pt x="174" y="39"/>
                      <a:pt x="172" y="39"/>
                      <a:pt x="171" y="39"/>
                    </a:cubicBezTo>
                    <a:cubicBezTo>
                      <a:pt x="171" y="39"/>
                      <a:pt x="171" y="38"/>
                      <a:pt x="171" y="38"/>
                    </a:cubicBezTo>
                    <a:cubicBezTo>
                      <a:pt x="171" y="18"/>
                      <a:pt x="155" y="3"/>
                      <a:pt x="135" y="3"/>
                    </a:cubicBezTo>
                    <a:cubicBezTo>
                      <a:pt x="123" y="3"/>
                      <a:pt x="113" y="8"/>
                      <a:pt x="106" y="16"/>
                    </a:cubicBezTo>
                    <a:cubicBezTo>
                      <a:pt x="98" y="6"/>
                      <a:pt x="85" y="0"/>
                      <a:pt x="70" y="0"/>
                    </a:cubicBezTo>
                    <a:cubicBezTo>
                      <a:pt x="45" y="0"/>
                      <a:pt x="24" y="20"/>
                      <a:pt x="24" y="45"/>
                    </a:cubicBezTo>
                    <a:cubicBezTo>
                      <a:pt x="24" y="50"/>
                      <a:pt x="25" y="55"/>
                      <a:pt x="26" y="59"/>
                    </a:cubicBezTo>
                    <a:cubicBezTo>
                      <a:pt x="11" y="62"/>
                      <a:pt x="0" y="74"/>
                      <a:pt x="0" y="89"/>
                    </a:cubicBezTo>
                    <a:cubicBezTo>
                      <a:pt x="0" y="106"/>
                      <a:pt x="14" y="119"/>
                      <a:pt x="31" y="119"/>
                    </a:cubicBezTo>
                    <a:cubicBezTo>
                      <a:pt x="36" y="119"/>
                      <a:pt x="39" y="119"/>
                      <a:pt x="43" y="117"/>
                    </a:cubicBezTo>
                    <a:cubicBezTo>
                      <a:pt x="44" y="126"/>
                      <a:pt x="51" y="133"/>
                      <a:pt x="60" y="133"/>
                    </a:cubicBezTo>
                    <a:cubicBezTo>
                      <a:pt x="61" y="133"/>
                      <a:pt x="61" y="133"/>
                      <a:pt x="61" y="133"/>
                    </a:cubicBezTo>
                    <a:cubicBezTo>
                      <a:pt x="62" y="138"/>
                      <a:pt x="67" y="143"/>
                      <a:pt x="73" y="143"/>
                    </a:cubicBezTo>
                    <a:cubicBezTo>
                      <a:pt x="79" y="143"/>
                      <a:pt x="84" y="137"/>
                      <a:pt x="84" y="131"/>
                    </a:cubicBezTo>
                    <a:cubicBezTo>
                      <a:pt x="84" y="127"/>
                      <a:pt x="81" y="123"/>
                      <a:pt x="77" y="122"/>
                    </a:cubicBezTo>
                    <a:cubicBezTo>
                      <a:pt x="78" y="120"/>
                      <a:pt x="78" y="118"/>
                      <a:pt x="78" y="116"/>
                    </a:cubicBezTo>
                    <a:cubicBezTo>
                      <a:pt x="78" y="115"/>
                      <a:pt x="78" y="115"/>
                      <a:pt x="78" y="115"/>
                    </a:cubicBezTo>
                    <a:cubicBezTo>
                      <a:pt x="81" y="116"/>
                      <a:pt x="84" y="117"/>
                      <a:pt x="88" y="117"/>
                    </a:cubicBezTo>
                    <a:cubicBezTo>
                      <a:pt x="89" y="117"/>
                      <a:pt x="90" y="117"/>
                      <a:pt x="92" y="117"/>
                    </a:cubicBezTo>
                    <a:cubicBezTo>
                      <a:pt x="92" y="122"/>
                      <a:pt x="94" y="127"/>
                      <a:pt x="97" y="131"/>
                    </a:cubicBezTo>
                    <a:cubicBezTo>
                      <a:pt x="92" y="132"/>
                      <a:pt x="88" y="136"/>
                      <a:pt x="89" y="141"/>
                    </a:cubicBezTo>
                    <a:cubicBezTo>
                      <a:pt x="89" y="146"/>
                      <a:pt x="93" y="151"/>
                      <a:pt x="99" y="151"/>
                    </a:cubicBezTo>
                    <a:cubicBezTo>
                      <a:pt x="105" y="150"/>
                      <a:pt x="109" y="146"/>
                      <a:pt x="109" y="140"/>
                    </a:cubicBezTo>
                    <a:cubicBezTo>
                      <a:pt x="109" y="140"/>
                      <a:pt x="109" y="139"/>
                      <a:pt x="109" y="139"/>
                    </a:cubicBezTo>
                    <a:cubicBezTo>
                      <a:pt x="111" y="140"/>
                      <a:pt x="114" y="140"/>
                      <a:pt x="117" y="140"/>
                    </a:cubicBezTo>
                    <a:cubicBezTo>
                      <a:pt x="131" y="140"/>
                      <a:pt x="142" y="129"/>
                      <a:pt x="142" y="116"/>
                    </a:cubicBezTo>
                    <a:cubicBezTo>
                      <a:pt x="145" y="117"/>
                      <a:pt x="148" y="117"/>
                      <a:pt x="152" y="117"/>
                    </a:cubicBezTo>
                    <a:cubicBezTo>
                      <a:pt x="166" y="117"/>
                      <a:pt x="177" y="106"/>
                      <a:pt x="177" y="93"/>
                    </a:cubicBezTo>
                    <a:cubicBezTo>
                      <a:pt x="177" y="90"/>
                      <a:pt x="176" y="87"/>
                      <a:pt x="175" y="84"/>
                    </a:cubicBezTo>
                    <a:cubicBezTo>
                      <a:pt x="176" y="84"/>
                      <a:pt x="176" y="84"/>
                      <a:pt x="176" y="84"/>
                    </a:cubicBezTo>
                    <a:cubicBezTo>
                      <a:pt x="189" y="84"/>
                      <a:pt x="200" y="74"/>
                      <a:pt x="200" y="62"/>
                    </a:cubicBezTo>
                    <a:close/>
                    <a:moveTo>
                      <a:pt x="117" y="147"/>
                    </a:moveTo>
                    <a:cubicBezTo>
                      <a:pt x="119" y="147"/>
                      <a:pt x="120" y="146"/>
                      <a:pt x="120" y="145"/>
                    </a:cubicBezTo>
                    <a:cubicBezTo>
                      <a:pt x="120" y="144"/>
                      <a:pt x="118" y="142"/>
                      <a:pt x="117" y="143"/>
                    </a:cubicBezTo>
                    <a:cubicBezTo>
                      <a:pt x="116" y="143"/>
                      <a:pt x="114" y="144"/>
                      <a:pt x="114" y="145"/>
                    </a:cubicBezTo>
                    <a:cubicBezTo>
                      <a:pt x="115" y="146"/>
                      <a:pt x="116" y="148"/>
                      <a:pt x="117" y="147"/>
                    </a:cubicBezTo>
                    <a:close/>
                    <a:moveTo>
                      <a:pt x="116" y="168"/>
                    </a:moveTo>
                    <a:cubicBezTo>
                      <a:pt x="113" y="168"/>
                      <a:pt x="111" y="170"/>
                      <a:pt x="111" y="173"/>
                    </a:cubicBezTo>
                    <a:cubicBezTo>
                      <a:pt x="111" y="176"/>
                      <a:pt x="114" y="178"/>
                      <a:pt x="117" y="178"/>
                    </a:cubicBezTo>
                    <a:cubicBezTo>
                      <a:pt x="120" y="178"/>
                      <a:pt x="122" y="175"/>
                      <a:pt x="122" y="173"/>
                    </a:cubicBezTo>
                    <a:cubicBezTo>
                      <a:pt x="122" y="170"/>
                      <a:pt x="119" y="167"/>
                      <a:pt x="116" y="168"/>
                    </a:cubicBezTo>
                    <a:close/>
                    <a:moveTo>
                      <a:pt x="116" y="155"/>
                    </a:moveTo>
                    <a:cubicBezTo>
                      <a:pt x="116" y="152"/>
                      <a:pt x="114" y="150"/>
                      <a:pt x="111" y="150"/>
                    </a:cubicBezTo>
                    <a:cubicBezTo>
                      <a:pt x="108" y="150"/>
                      <a:pt x="106" y="152"/>
                      <a:pt x="106" y="155"/>
                    </a:cubicBezTo>
                    <a:cubicBezTo>
                      <a:pt x="106" y="158"/>
                      <a:pt x="108" y="161"/>
                      <a:pt x="111" y="160"/>
                    </a:cubicBezTo>
                    <a:cubicBezTo>
                      <a:pt x="114" y="160"/>
                      <a:pt x="117" y="158"/>
                      <a:pt x="116" y="155"/>
                    </a:cubicBezTo>
                    <a:close/>
                    <a:moveTo>
                      <a:pt x="97" y="156"/>
                    </a:moveTo>
                    <a:cubicBezTo>
                      <a:pt x="92" y="156"/>
                      <a:pt x="89" y="159"/>
                      <a:pt x="89" y="164"/>
                    </a:cubicBezTo>
                    <a:cubicBezTo>
                      <a:pt x="89" y="168"/>
                      <a:pt x="93" y="172"/>
                      <a:pt x="98" y="172"/>
                    </a:cubicBezTo>
                    <a:cubicBezTo>
                      <a:pt x="102" y="172"/>
                      <a:pt x="106" y="168"/>
                      <a:pt x="106" y="163"/>
                    </a:cubicBezTo>
                    <a:cubicBezTo>
                      <a:pt x="106" y="159"/>
                      <a:pt x="102" y="155"/>
                      <a:pt x="97" y="15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40" name="组合 39"/>
            <p:cNvGrpSpPr/>
            <p:nvPr/>
          </p:nvGrpSpPr>
          <p:grpSpPr>
            <a:xfrm>
              <a:off x="4344596" y="2481320"/>
              <a:ext cx="996661" cy="996661"/>
              <a:chOff x="5323937" y="1118720"/>
              <a:chExt cx="996661" cy="996661"/>
            </a:xfrm>
          </p:grpSpPr>
          <p:sp>
            <p:nvSpPr>
              <p:cNvPr id="14" name="椭圆 13"/>
              <p:cNvSpPr/>
              <p:nvPr/>
            </p:nvSpPr>
            <p:spPr>
              <a:xfrm>
                <a:off x="5323937" y="1118720"/>
                <a:ext cx="996661" cy="996661"/>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378623" y="1669454"/>
                <a:ext cx="902811" cy="307777"/>
              </a:xfrm>
              <a:prstGeom prst="rect">
                <a:avLst/>
              </a:prstGeom>
            </p:spPr>
            <p:txBody>
              <a:bodyPr wrap="none">
                <a:spAutoFit/>
              </a:bodyPr>
              <a:lstStyle/>
              <a:p>
                <a:pPr algn="ct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智能推荐</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5585865" y="1222053"/>
                <a:ext cx="499202" cy="469980"/>
                <a:chOff x="5772150" y="3122613"/>
                <a:chExt cx="650876" cy="612775"/>
              </a:xfrm>
            </p:grpSpPr>
            <p:sp>
              <p:nvSpPr>
                <p:cNvPr id="31" name="Freeform 13"/>
                <p:cNvSpPr>
                  <a:spLocks noEditPoints="1"/>
                </p:cNvSpPr>
                <p:nvPr/>
              </p:nvSpPr>
              <p:spPr bwMode="auto">
                <a:xfrm>
                  <a:off x="5772150" y="3195638"/>
                  <a:ext cx="536575" cy="539750"/>
                </a:xfrm>
                <a:custGeom>
                  <a:avLst/>
                  <a:gdLst>
                    <a:gd name="T0" fmla="*/ 0 w 140"/>
                    <a:gd name="T1" fmla="*/ 115 h 141"/>
                    <a:gd name="T2" fmla="*/ 25 w 140"/>
                    <a:gd name="T3" fmla="*/ 130 h 141"/>
                    <a:gd name="T4" fmla="*/ 10 w 140"/>
                    <a:gd name="T5" fmla="*/ 60 h 141"/>
                    <a:gd name="T6" fmla="*/ 0 w 140"/>
                    <a:gd name="T7" fmla="*/ 81 h 141"/>
                    <a:gd name="T8" fmla="*/ 10 w 140"/>
                    <a:gd name="T9" fmla="*/ 60 h 141"/>
                    <a:gd name="T10" fmla="*/ 10 w 140"/>
                    <a:gd name="T11" fmla="*/ 26 h 141"/>
                    <a:gd name="T12" fmla="*/ 25 w 140"/>
                    <a:gd name="T13" fmla="*/ 0 h 141"/>
                    <a:gd name="T14" fmla="*/ 10 w 140"/>
                    <a:gd name="T15" fmla="*/ 87 h 141"/>
                    <a:gd name="T16" fmla="*/ 0 w 140"/>
                    <a:gd name="T17" fmla="*/ 108 h 141"/>
                    <a:gd name="T18" fmla="*/ 10 w 140"/>
                    <a:gd name="T19" fmla="*/ 87 h 141"/>
                    <a:gd name="T20" fmla="*/ 0 w 140"/>
                    <a:gd name="T21" fmla="*/ 33 h 141"/>
                    <a:gd name="T22" fmla="*/ 10 w 140"/>
                    <a:gd name="T23" fmla="*/ 54 h 141"/>
                    <a:gd name="T24" fmla="*/ 140 w 140"/>
                    <a:gd name="T25" fmla="*/ 42 h 141"/>
                    <a:gd name="T26" fmla="*/ 140 w 140"/>
                    <a:gd name="T27" fmla="*/ 54 h 141"/>
                    <a:gd name="T28" fmla="*/ 107 w 140"/>
                    <a:gd name="T29" fmla="*/ 9 h 141"/>
                    <a:gd name="T30" fmla="*/ 87 w 140"/>
                    <a:gd name="T31" fmla="*/ 0 h 141"/>
                    <a:gd name="T32" fmla="*/ 105 w 140"/>
                    <a:gd name="T33" fmla="*/ 10 h 141"/>
                    <a:gd name="T34" fmla="*/ 32 w 140"/>
                    <a:gd name="T35" fmla="*/ 141 h 141"/>
                    <a:gd name="T36" fmla="*/ 53 w 140"/>
                    <a:gd name="T37" fmla="*/ 131 h 141"/>
                    <a:gd name="T38" fmla="*/ 32 w 140"/>
                    <a:gd name="T39" fmla="*/ 141 h 141"/>
                    <a:gd name="T40" fmla="*/ 140 w 140"/>
                    <a:gd name="T41" fmla="*/ 108 h 141"/>
                    <a:gd name="T42" fmla="*/ 130 w 140"/>
                    <a:gd name="T43" fmla="*/ 87 h 141"/>
                    <a:gd name="T44" fmla="*/ 115 w 140"/>
                    <a:gd name="T45" fmla="*/ 130 h 141"/>
                    <a:gd name="T46" fmla="*/ 140 w 140"/>
                    <a:gd name="T47" fmla="*/ 115 h 141"/>
                    <a:gd name="T48" fmla="*/ 115 w 140"/>
                    <a:gd name="T49" fmla="*/ 130 h 141"/>
                    <a:gd name="T50" fmla="*/ 130 w 140"/>
                    <a:gd name="T51" fmla="*/ 81 h 141"/>
                    <a:gd name="T52" fmla="*/ 140 w 140"/>
                    <a:gd name="T53" fmla="*/ 60 h 141"/>
                    <a:gd name="T54" fmla="*/ 32 w 140"/>
                    <a:gd name="T55" fmla="*/ 10 h 141"/>
                    <a:gd name="T56" fmla="*/ 53 w 140"/>
                    <a:gd name="T57" fmla="*/ 0 h 141"/>
                    <a:gd name="T58" fmla="*/ 32 w 140"/>
                    <a:gd name="T59" fmla="*/ 10 h 141"/>
                    <a:gd name="T60" fmla="*/ 80 w 140"/>
                    <a:gd name="T61" fmla="*/ 10 h 141"/>
                    <a:gd name="T62" fmla="*/ 60 w 140"/>
                    <a:gd name="T63" fmla="*/ 0 h 141"/>
                    <a:gd name="T64" fmla="*/ 60 w 140"/>
                    <a:gd name="T65" fmla="*/ 141 h 141"/>
                    <a:gd name="T66" fmla="*/ 80 w 140"/>
                    <a:gd name="T67" fmla="*/ 131 h 141"/>
                    <a:gd name="T68" fmla="*/ 60 w 140"/>
                    <a:gd name="T69" fmla="*/ 141 h 141"/>
                    <a:gd name="T70" fmla="*/ 107 w 140"/>
                    <a:gd name="T71" fmla="*/ 141 h 141"/>
                    <a:gd name="T72" fmla="*/ 87 w 140"/>
                    <a:gd name="T73" fmla="*/ 13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141">
                      <a:moveTo>
                        <a:pt x="10" y="115"/>
                      </a:moveTo>
                      <a:cubicBezTo>
                        <a:pt x="0" y="115"/>
                        <a:pt x="0" y="115"/>
                        <a:pt x="0" y="115"/>
                      </a:cubicBezTo>
                      <a:cubicBezTo>
                        <a:pt x="0" y="129"/>
                        <a:pt x="11" y="140"/>
                        <a:pt x="25" y="140"/>
                      </a:cubicBezTo>
                      <a:cubicBezTo>
                        <a:pt x="25" y="130"/>
                        <a:pt x="25" y="130"/>
                        <a:pt x="25" y="130"/>
                      </a:cubicBezTo>
                      <a:cubicBezTo>
                        <a:pt x="17" y="130"/>
                        <a:pt x="10" y="124"/>
                        <a:pt x="10" y="115"/>
                      </a:cubicBezTo>
                      <a:close/>
                      <a:moveTo>
                        <a:pt x="10" y="60"/>
                      </a:moveTo>
                      <a:cubicBezTo>
                        <a:pt x="0" y="60"/>
                        <a:pt x="0" y="60"/>
                        <a:pt x="0" y="60"/>
                      </a:cubicBezTo>
                      <a:cubicBezTo>
                        <a:pt x="0" y="81"/>
                        <a:pt x="0" y="81"/>
                        <a:pt x="0" y="81"/>
                      </a:cubicBezTo>
                      <a:cubicBezTo>
                        <a:pt x="10" y="81"/>
                        <a:pt x="10" y="81"/>
                        <a:pt x="10" y="81"/>
                      </a:cubicBezTo>
                      <a:lnTo>
                        <a:pt x="10" y="60"/>
                      </a:lnTo>
                      <a:close/>
                      <a:moveTo>
                        <a:pt x="0" y="26"/>
                      </a:moveTo>
                      <a:cubicBezTo>
                        <a:pt x="10" y="26"/>
                        <a:pt x="10" y="26"/>
                        <a:pt x="10" y="26"/>
                      </a:cubicBezTo>
                      <a:cubicBezTo>
                        <a:pt x="10" y="17"/>
                        <a:pt x="17" y="10"/>
                        <a:pt x="25" y="10"/>
                      </a:cubicBezTo>
                      <a:cubicBezTo>
                        <a:pt x="25" y="0"/>
                        <a:pt x="25" y="0"/>
                        <a:pt x="25" y="0"/>
                      </a:cubicBezTo>
                      <a:cubicBezTo>
                        <a:pt x="11" y="0"/>
                        <a:pt x="0" y="12"/>
                        <a:pt x="0" y="26"/>
                      </a:cubicBezTo>
                      <a:close/>
                      <a:moveTo>
                        <a:pt x="10" y="87"/>
                      </a:moveTo>
                      <a:cubicBezTo>
                        <a:pt x="0" y="87"/>
                        <a:pt x="0" y="87"/>
                        <a:pt x="0" y="87"/>
                      </a:cubicBezTo>
                      <a:cubicBezTo>
                        <a:pt x="0" y="108"/>
                        <a:pt x="0" y="108"/>
                        <a:pt x="0" y="108"/>
                      </a:cubicBezTo>
                      <a:cubicBezTo>
                        <a:pt x="10" y="108"/>
                        <a:pt x="10" y="108"/>
                        <a:pt x="10" y="108"/>
                      </a:cubicBezTo>
                      <a:lnTo>
                        <a:pt x="10" y="87"/>
                      </a:lnTo>
                      <a:close/>
                      <a:moveTo>
                        <a:pt x="10" y="33"/>
                      </a:moveTo>
                      <a:cubicBezTo>
                        <a:pt x="0" y="33"/>
                        <a:pt x="0" y="33"/>
                        <a:pt x="0" y="33"/>
                      </a:cubicBezTo>
                      <a:cubicBezTo>
                        <a:pt x="0" y="54"/>
                        <a:pt x="0" y="54"/>
                        <a:pt x="0" y="54"/>
                      </a:cubicBezTo>
                      <a:cubicBezTo>
                        <a:pt x="10" y="54"/>
                        <a:pt x="10" y="54"/>
                        <a:pt x="10" y="54"/>
                      </a:cubicBezTo>
                      <a:lnTo>
                        <a:pt x="10" y="33"/>
                      </a:lnTo>
                      <a:close/>
                      <a:moveTo>
                        <a:pt x="140" y="42"/>
                      </a:moveTo>
                      <a:cubicBezTo>
                        <a:pt x="137" y="46"/>
                        <a:pt x="135" y="50"/>
                        <a:pt x="132" y="54"/>
                      </a:cubicBezTo>
                      <a:cubicBezTo>
                        <a:pt x="140" y="54"/>
                        <a:pt x="140" y="54"/>
                        <a:pt x="140" y="54"/>
                      </a:cubicBezTo>
                      <a:lnTo>
                        <a:pt x="140" y="42"/>
                      </a:lnTo>
                      <a:close/>
                      <a:moveTo>
                        <a:pt x="107" y="9"/>
                      </a:moveTo>
                      <a:cubicBezTo>
                        <a:pt x="107" y="0"/>
                        <a:pt x="107" y="0"/>
                        <a:pt x="107" y="0"/>
                      </a:cubicBezTo>
                      <a:cubicBezTo>
                        <a:pt x="87" y="0"/>
                        <a:pt x="87" y="0"/>
                        <a:pt x="87" y="0"/>
                      </a:cubicBezTo>
                      <a:cubicBezTo>
                        <a:pt x="87" y="10"/>
                        <a:pt x="87" y="10"/>
                        <a:pt x="87" y="10"/>
                      </a:cubicBezTo>
                      <a:cubicBezTo>
                        <a:pt x="105" y="10"/>
                        <a:pt x="105" y="10"/>
                        <a:pt x="105" y="10"/>
                      </a:cubicBezTo>
                      <a:cubicBezTo>
                        <a:pt x="106" y="10"/>
                        <a:pt x="106" y="9"/>
                        <a:pt x="107" y="9"/>
                      </a:cubicBezTo>
                      <a:close/>
                      <a:moveTo>
                        <a:pt x="32" y="141"/>
                      </a:moveTo>
                      <a:cubicBezTo>
                        <a:pt x="53" y="141"/>
                        <a:pt x="53" y="141"/>
                        <a:pt x="53" y="141"/>
                      </a:cubicBezTo>
                      <a:cubicBezTo>
                        <a:pt x="53" y="131"/>
                        <a:pt x="53" y="131"/>
                        <a:pt x="53" y="131"/>
                      </a:cubicBezTo>
                      <a:cubicBezTo>
                        <a:pt x="32" y="131"/>
                        <a:pt x="32" y="131"/>
                        <a:pt x="32" y="131"/>
                      </a:cubicBezTo>
                      <a:lnTo>
                        <a:pt x="32" y="141"/>
                      </a:lnTo>
                      <a:close/>
                      <a:moveTo>
                        <a:pt x="130" y="108"/>
                      </a:moveTo>
                      <a:cubicBezTo>
                        <a:pt x="140" y="108"/>
                        <a:pt x="140" y="108"/>
                        <a:pt x="140" y="108"/>
                      </a:cubicBezTo>
                      <a:cubicBezTo>
                        <a:pt x="140" y="87"/>
                        <a:pt x="140" y="87"/>
                        <a:pt x="140" y="87"/>
                      </a:cubicBezTo>
                      <a:cubicBezTo>
                        <a:pt x="130" y="87"/>
                        <a:pt x="130" y="87"/>
                        <a:pt x="130" y="87"/>
                      </a:cubicBezTo>
                      <a:lnTo>
                        <a:pt x="130" y="108"/>
                      </a:lnTo>
                      <a:close/>
                      <a:moveTo>
                        <a:pt x="115" y="130"/>
                      </a:moveTo>
                      <a:cubicBezTo>
                        <a:pt x="115" y="140"/>
                        <a:pt x="115" y="140"/>
                        <a:pt x="115" y="140"/>
                      </a:cubicBezTo>
                      <a:cubicBezTo>
                        <a:pt x="129" y="140"/>
                        <a:pt x="140" y="129"/>
                        <a:pt x="140" y="115"/>
                      </a:cubicBezTo>
                      <a:cubicBezTo>
                        <a:pt x="130" y="115"/>
                        <a:pt x="130" y="115"/>
                        <a:pt x="130" y="115"/>
                      </a:cubicBezTo>
                      <a:cubicBezTo>
                        <a:pt x="130" y="124"/>
                        <a:pt x="123" y="130"/>
                        <a:pt x="115" y="130"/>
                      </a:cubicBezTo>
                      <a:close/>
                      <a:moveTo>
                        <a:pt x="130" y="60"/>
                      </a:moveTo>
                      <a:cubicBezTo>
                        <a:pt x="130" y="81"/>
                        <a:pt x="130" y="81"/>
                        <a:pt x="130" y="81"/>
                      </a:cubicBezTo>
                      <a:cubicBezTo>
                        <a:pt x="140" y="81"/>
                        <a:pt x="140" y="81"/>
                        <a:pt x="140" y="81"/>
                      </a:cubicBezTo>
                      <a:cubicBezTo>
                        <a:pt x="140" y="60"/>
                        <a:pt x="140" y="60"/>
                        <a:pt x="140" y="60"/>
                      </a:cubicBezTo>
                      <a:lnTo>
                        <a:pt x="130" y="60"/>
                      </a:lnTo>
                      <a:close/>
                      <a:moveTo>
                        <a:pt x="32" y="10"/>
                      </a:moveTo>
                      <a:cubicBezTo>
                        <a:pt x="53" y="10"/>
                        <a:pt x="53" y="10"/>
                        <a:pt x="53" y="10"/>
                      </a:cubicBezTo>
                      <a:cubicBezTo>
                        <a:pt x="53" y="0"/>
                        <a:pt x="53" y="0"/>
                        <a:pt x="53" y="0"/>
                      </a:cubicBezTo>
                      <a:cubicBezTo>
                        <a:pt x="32" y="0"/>
                        <a:pt x="32" y="0"/>
                        <a:pt x="32" y="0"/>
                      </a:cubicBezTo>
                      <a:lnTo>
                        <a:pt x="32" y="10"/>
                      </a:lnTo>
                      <a:close/>
                      <a:moveTo>
                        <a:pt x="60" y="10"/>
                      </a:moveTo>
                      <a:cubicBezTo>
                        <a:pt x="80" y="10"/>
                        <a:pt x="80" y="10"/>
                        <a:pt x="80" y="10"/>
                      </a:cubicBezTo>
                      <a:cubicBezTo>
                        <a:pt x="80" y="0"/>
                        <a:pt x="80" y="0"/>
                        <a:pt x="80" y="0"/>
                      </a:cubicBezTo>
                      <a:cubicBezTo>
                        <a:pt x="60" y="0"/>
                        <a:pt x="60" y="0"/>
                        <a:pt x="60" y="0"/>
                      </a:cubicBezTo>
                      <a:lnTo>
                        <a:pt x="60" y="10"/>
                      </a:lnTo>
                      <a:close/>
                      <a:moveTo>
                        <a:pt x="60" y="141"/>
                      </a:moveTo>
                      <a:cubicBezTo>
                        <a:pt x="80" y="141"/>
                        <a:pt x="80" y="141"/>
                        <a:pt x="80" y="141"/>
                      </a:cubicBezTo>
                      <a:cubicBezTo>
                        <a:pt x="80" y="131"/>
                        <a:pt x="80" y="131"/>
                        <a:pt x="80" y="131"/>
                      </a:cubicBezTo>
                      <a:cubicBezTo>
                        <a:pt x="60" y="131"/>
                        <a:pt x="60" y="131"/>
                        <a:pt x="60" y="131"/>
                      </a:cubicBezTo>
                      <a:lnTo>
                        <a:pt x="60" y="141"/>
                      </a:lnTo>
                      <a:close/>
                      <a:moveTo>
                        <a:pt x="87" y="141"/>
                      </a:moveTo>
                      <a:cubicBezTo>
                        <a:pt x="107" y="141"/>
                        <a:pt x="107" y="141"/>
                        <a:pt x="107" y="141"/>
                      </a:cubicBezTo>
                      <a:cubicBezTo>
                        <a:pt x="107" y="131"/>
                        <a:pt x="107" y="131"/>
                        <a:pt x="107" y="131"/>
                      </a:cubicBezTo>
                      <a:cubicBezTo>
                        <a:pt x="87" y="131"/>
                        <a:pt x="87" y="131"/>
                        <a:pt x="87" y="131"/>
                      </a:cubicBezTo>
                      <a:lnTo>
                        <a:pt x="87" y="14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2" name="Freeform 14"/>
                <p:cNvSpPr/>
                <p:nvPr/>
              </p:nvSpPr>
              <p:spPr bwMode="auto">
                <a:xfrm>
                  <a:off x="5834063" y="3122613"/>
                  <a:ext cx="588963" cy="509588"/>
                </a:xfrm>
                <a:custGeom>
                  <a:avLst/>
                  <a:gdLst>
                    <a:gd name="T0" fmla="*/ 150 w 154"/>
                    <a:gd name="T1" fmla="*/ 0 h 133"/>
                    <a:gd name="T2" fmla="*/ 54 w 154"/>
                    <a:gd name="T3" fmla="*/ 84 h 133"/>
                    <a:gd name="T4" fmla="*/ 17 w 154"/>
                    <a:gd name="T5" fmla="*/ 54 h 133"/>
                    <a:gd name="T6" fmla="*/ 0 w 154"/>
                    <a:gd name="T7" fmla="*/ 68 h 133"/>
                    <a:gd name="T8" fmla="*/ 65 w 154"/>
                    <a:gd name="T9" fmla="*/ 133 h 133"/>
                    <a:gd name="T10" fmla="*/ 154 w 154"/>
                    <a:gd name="T11" fmla="*/ 9 h 133"/>
                    <a:gd name="T12" fmla="*/ 150 w 154"/>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4" h="133">
                      <a:moveTo>
                        <a:pt x="150" y="0"/>
                      </a:moveTo>
                      <a:cubicBezTo>
                        <a:pt x="104" y="29"/>
                        <a:pt x="69" y="65"/>
                        <a:pt x="54" y="84"/>
                      </a:cubicBezTo>
                      <a:cubicBezTo>
                        <a:pt x="17" y="54"/>
                        <a:pt x="17" y="54"/>
                        <a:pt x="17" y="54"/>
                      </a:cubicBezTo>
                      <a:cubicBezTo>
                        <a:pt x="0" y="68"/>
                        <a:pt x="0" y="68"/>
                        <a:pt x="0" y="68"/>
                      </a:cubicBezTo>
                      <a:cubicBezTo>
                        <a:pt x="65" y="133"/>
                        <a:pt x="65" y="133"/>
                        <a:pt x="65" y="133"/>
                      </a:cubicBezTo>
                      <a:cubicBezTo>
                        <a:pt x="76" y="105"/>
                        <a:pt x="111" y="49"/>
                        <a:pt x="154" y="9"/>
                      </a:cubicBezTo>
                      <a:lnTo>
                        <a:pt x="150"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grpSp>
          <p:nvGrpSpPr>
            <p:cNvPr id="91" name="组合 90"/>
            <p:cNvGrpSpPr/>
            <p:nvPr/>
          </p:nvGrpSpPr>
          <p:grpSpPr>
            <a:xfrm>
              <a:off x="696678" y="2685493"/>
              <a:ext cx="1337824" cy="940001"/>
              <a:chOff x="2207802" y="3912247"/>
              <a:chExt cx="1337824" cy="940001"/>
            </a:xfrm>
          </p:grpSpPr>
          <p:sp>
            <p:nvSpPr>
              <p:cNvPr id="15" name="椭圆 14"/>
              <p:cNvSpPr/>
              <p:nvPr/>
            </p:nvSpPr>
            <p:spPr>
              <a:xfrm>
                <a:off x="2406714" y="3912247"/>
                <a:ext cx="940001" cy="94000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2207802" y="4393594"/>
                <a:ext cx="1337824" cy="307777"/>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手机防盗</a:t>
                </a:r>
                <a:endParaRPr lang="en-US" altLang="zh-CN" sz="1400" dirty="0">
                  <a:solidFill>
                    <a:schemeClr val="bg1"/>
                  </a:solidFill>
                  <a:latin typeface="微软雅黑" panose="020B0503020204020204" pitchFamily="34" charset="-122"/>
                  <a:ea typeface="微软雅黑" panose="020B0503020204020204" pitchFamily="34" charset="-122"/>
                </a:endParaRPr>
              </a:p>
            </p:txBody>
          </p:sp>
          <p:grpSp>
            <p:nvGrpSpPr>
              <p:cNvPr id="87" name="Group 62"/>
              <p:cNvGrpSpPr>
                <a:grpSpLocks noChangeAspect="1"/>
              </p:cNvGrpSpPr>
              <p:nvPr/>
            </p:nvGrpSpPr>
            <p:grpSpPr bwMode="auto">
              <a:xfrm>
                <a:off x="2704946" y="4007758"/>
                <a:ext cx="374015" cy="403388"/>
                <a:chOff x="3649" y="1954"/>
                <a:chExt cx="382" cy="412"/>
              </a:xfrm>
            </p:grpSpPr>
            <p:sp>
              <p:nvSpPr>
                <p:cNvPr id="88" name="AutoShape 61"/>
                <p:cNvSpPr>
                  <a:spLocks noChangeAspect="1" noChangeArrowheads="1" noTextEdit="1"/>
                </p:cNvSpPr>
                <p:nvPr/>
              </p:nvSpPr>
              <p:spPr bwMode="auto">
                <a:xfrm>
                  <a:off x="3649" y="1954"/>
                  <a:ext cx="382"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9" name="Freeform 63"/>
                <p:cNvSpPr/>
                <p:nvPr/>
              </p:nvSpPr>
              <p:spPr bwMode="auto">
                <a:xfrm>
                  <a:off x="3779" y="1956"/>
                  <a:ext cx="252" cy="285"/>
                </a:xfrm>
                <a:custGeom>
                  <a:avLst/>
                  <a:gdLst>
                    <a:gd name="T0" fmla="*/ 32 w 105"/>
                    <a:gd name="T1" fmla="*/ 118 h 118"/>
                    <a:gd name="T2" fmla="*/ 1 w 105"/>
                    <a:gd name="T3" fmla="*/ 105 h 118"/>
                    <a:gd name="T4" fmla="*/ 1 w 105"/>
                    <a:gd name="T5" fmla="*/ 105 h 118"/>
                    <a:gd name="T6" fmla="*/ 0 w 105"/>
                    <a:gd name="T7" fmla="*/ 104 h 118"/>
                    <a:gd name="T8" fmla="*/ 19 w 105"/>
                    <a:gd name="T9" fmla="*/ 85 h 118"/>
                    <a:gd name="T10" fmla="*/ 20 w 105"/>
                    <a:gd name="T11" fmla="*/ 86 h 118"/>
                    <a:gd name="T12" fmla="*/ 32 w 105"/>
                    <a:gd name="T13" fmla="*/ 91 h 118"/>
                    <a:gd name="T14" fmla="*/ 32 w 105"/>
                    <a:gd name="T15" fmla="*/ 91 h 118"/>
                    <a:gd name="T16" fmla="*/ 43 w 105"/>
                    <a:gd name="T17" fmla="*/ 86 h 118"/>
                    <a:gd name="T18" fmla="*/ 43 w 105"/>
                    <a:gd name="T19" fmla="*/ 86 h 118"/>
                    <a:gd name="T20" fmla="*/ 74 w 105"/>
                    <a:gd name="T21" fmla="*/ 56 h 118"/>
                    <a:gd name="T22" fmla="*/ 79 w 105"/>
                    <a:gd name="T23" fmla="*/ 44 h 118"/>
                    <a:gd name="T24" fmla="*/ 79 w 105"/>
                    <a:gd name="T25" fmla="*/ 44 h 118"/>
                    <a:gd name="T26" fmla="*/ 74 w 105"/>
                    <a:gd name="T27" fmla="*/ 33 h 118"/>
                    <a:gd name="T28" fmla="*/ 74 w 105"/>
                    <a:gd name="T29" fmla="*/ 33 h 118"/>
                    <a:gd name="T30" fmla="*/ 73 w 105"/>
                    <a:gd name="T31" fmla="*/ 31 h 118"/>
                    <a:gd name="T32" fmla="*/ 61 w 105"/>
                    <a:gd name="T33" fmla="*/ 27 h 118"/>
                    <a:gd name="T34" fmla="*/ 61 w 105"/>
                    <a:gd name="T35" fmla="*/ 27 h 118"/>
                    <a:gd name="T36" fmla="*/ 49 w 105"/>
                    <a:gd name="T37" fmla="*/ 31 h 118"/>
                    <a:gd name="T38" fmla="*/ 49 w 105"/>
                    <a:gd name="T39" fmla="*/ 31 h 118"/>
                    <a:gd name="T40" fmla="*/ 37 w 105"/>
                    <a:gd name="T41" fmla="*/ 44 h 118"/>
                    <a:gd name="T42" fmla="*/ 18 w 105"/>
                    <a:gd name="T43" fmla="*/ 44 h 118"/>
                    <a:gd name="T44" fmla="*/ 18 w 105"/>
                    <a:gd name="T45" fmla="*/ 44 h 118"/>
                    <a:gd name="T46" fmla="*/ 18 w 105"/>
                    <a:gd name="T47" fmla="*/ 25 h 118"/>
                    <a:gd name="T48" fmla="*/ 18 w 105"/>
                    <a:gd name="T49" fmla="*/ 25 h 118"/>
                    <a:gd name="T50" fmla="*/ 31 w 105"/>
                    <a:gd name="T51" fmla="*/ 13 h 118"/>
                    <a:gd name="T52" fmla="*/ 61 w 105"/>
                    <a:gd name="T53" fmla="*/ 0 h 118"/>
                    <a:gd name="T54" fmla="*/ 61 w 105"/>
                    <a:gd name="T55" fmla="*/ 0 h 118"/>
                    <a:gd name="T56" fmla="*/ 91 w 105"/>
                    <a:gd name="T57" fmla="*/ 13 h 118"/>
                    <a:gd name="T58" fmla="*/ 91 w 105"/>
                    <a:gd name="T59" fmla="*/ 13 h 118"/>
                    <a:gd name="T60" fmla="*/ 93 w 105"/>
                    <a:gd name="T61" fmla="*/ 14 h 118"/>
                    <a:gd name="T62" fmla="*/ 105 w 105"/>
                    <a:gd name="T63" fmla="*/ 44 h 118"/>
                    <a:gd name="T64" fmla="*/ 105 w 105"/>
                    <a:gd name="T65" fmla="*/ 44 h 118"/>
                    <a:gd name="T66" fmla="*/ 93 w 105"/>
                    <a:gd name="T67" fmla="*/ 74 h 118"/>
                    <a:gd name="T68" fmla="*/ 93 w 105"/>
                    <a:gd name="T69" fmla="*/ 74 h 118"/>
                    <a:gd name="T70" fmla="*/ 62 w 105"/>
                    <a:gd name="T71" fmla="*/ 105 h 118"/>
                    <a:gd name="T72" fmla="*/ 32 w 105"/>
                    <a:gd name="T73" fmla="*/ 118 h 118"/>
                    <a:gd name="T74" fmla="*/ 32 w 105"/>
                    <a:gd name="T75" fmla="*/ 118 h 118"/>
                    <a:gd name="T76" fmla="*/ 32 w 105"/>
                    <a:gd name="T7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5" h="118">
                      <a:moveTo>
                        <a:pt x="32" y="118"/>
                      </a:moveTo>
                      <a:cubicBezTo>
                        <a:pt x="21" y="118"/>
                        <a:pt x="10" y="113"/>
                        <a:pt x="1" y="105"/>
                      </a:cubicBezTo>
                      <a:cubicBezTo>
                        <a:pt x="1" y="105"/>
                        <a:pt x="1" y="105"/>
                        <a:pt x="1" y="105"/>
                      </a:cubicBezTo>
                      <a:cubicBezTo>
                        <a:pt x="0" y="104"/>
                        <a:pt x="0" y="104"/>
                        <a:pt x="0" y="104"/>
                      </a:cubicBezTo>
                      <a:cubicBezTo>
                        <a:pt x="19" y="85"/>
                        <a:pt x="19" y="85"/>
                        <a:pt x="19" y="85"/>
                      </a:cubicBezTo>
                      <a:cubicBezTo>
                        <a:pt x="20" y="86"/>
                        <a:pt x="20" y="86"/>
                        <a:pt x="20" y="86"/>
                      </a:cubicBezTo>
                      <a:cubicBezTo>
                        <a:pt x="23" y="90"/>
                        <a:pt x="27" y="91"/>
                        <a:pt x="32" y="91"/>
                      </a:cubicBezTo>
                      <a:cubicBezTo>
                        <a:pt x="32" y="91"/>
                        <a:pt x="32" y="91"/>
                        <a:pt x="32" y="91"/>
                      </a:cubicBezTo>
                      <a:cubicBezTo>
                        <a:pt x="36" y="91"/>
                        <a:pt x="40" y="90"/>
                        <a:pt x="43" y="86"/>
                      </a:cubicBezTo>
                      <a:cubicBezTo>
                        <a:pt x="43" y="86"/>
                        <a:pt x="43" y="86"/>
                        <a:pt x="43" y="86"/>
                      </a:cubicBezTo>
                      <a:cubicBezTo>
                        <a:pt x="74" y="56"/>
                        <a:pt x="74" y="56"/>
                        <a:pt x="74" y="56"/>
                      </a:cubicBezTo>
                      <a:cubicBezTo>
                        <a:pt x="77" y="53"/>
                        <a:pt x="79" y="48"/>
                        <a:pt x="79" y="44"/>
                      </a:cubicBezTo>
                      <a:cubicBezTo>
                        <a:pt x="79" y="44"/>
                        <a:pt x="79" y="44"/>
                        <a:pt x="79" y="44"/>
                      </a:cubicBezTo>
                      <a:cubicBezTo>
                        <a:pt x="79" y="40"/>
                        <a:pt x="77" y="36"/>
                        <a:pt x="74" y="33"/>
                      </a:cubicBezTo>
                      <a:cubicBezTo>
                        <a:pt x="74" y="33"/>
                        <a:pt x="74" y="33"/>
                        <a:pt x="74" y="33"/>
                      </a:cubicBezTo>
                      <a:cubicBezTo>
                        <a:pt x="73" y="31"/>
                        <a:pt x="73" y="31"/>
                        <a:pt x="73" y="31"/>
                      </a:cubicBezTo>
                      <a:cubicBezTo>
                        <a:pt x="69" y="28"/>
                        <a:pt x="65" y="27"/>
                        <a:pt x="61" y="27"/>
                      </a:cubicBezTo>
                      <a:cubicBezTo>
                        <a:pt x="61" y="27"/>
                        <a:pt x="61" y="27"/>
                        <a:pt x="61" y="27"/>
                      </a:cubicBezTo>
                      <a:cubicBezTo>
                        <a:pt x="57" y="27"/>
                        <a:pt x="53" y="28"/>
                        <a:pt x="49" y="31"/>
                      </a:cubicBezTo>
                      <a:cubicBezTo>
                        <a:pt x="49" y="31"/>
                        <a:pt x="49" y="31"/>
                        <a:pt x="49" y="31"/>
                      </a:cubicBezTo>
                      <a:cubicBezTo>
                        <a:pt x="37" y="44"/>
                        <a:pt x="37" y="44"/>
                        <a:pt x="37" y="44"/>
                      </a:cubicBezTo>
                      <a:cubicBezTo>
                        <a:pt x="32" y="49"/>
                        <a:pt x="23" y="49"/>
                        <a:pt x="18" y="44"/>
                      </a:cubicBezTo>
                      <a:cubicBezTo>
                        <a:pt x="18" y="44"/>
                        <a:pt x="18" y="44"/>
                        <a:pt x="18" y="44"/>
                      </a:cubicBezTo>
                      <a:cubicBezTo>
                        <a:pt x="13" y="39"/>
                        <a:pt x="13" y="30"/>
                        <a:pt x="18" y="25"/>
                      </a:cubicBezTo>
                      <a:cubicBezTo>
                        <a:pt x="18" y="25"/>
                        <a:pt x="18" y="25"/>
                        <a:pt x="18" y="25"/>
                      </a:cubicBezTo>
                      <a:cubicBezTo>
                        <a:pt x="31" y="13"/>
                        <a:pt x="31" y="13"/>
                        <a:pt x="31" y="13"/>
                      </a:cubicBezTo>
                      <a:cubicBezTo>
                        <a:pt x="39" y="4"/>
                        <a:pt x="50" y="0"/>
                        <a:pt x="61" y="0"/>
                      </a:cubicBezTo>
                      <a:cubicBezTo>
                        <a:pt x="61" y="0"/>
                        <a:pt x="61" y="0"/>
                        <a:pt x="61" y="0"/>
                      </a:cubicBezTo>
                      <a:cubicBezTo>
                        <a:pt x="72" y="0"/>
                        <a:pt x="83" y="4"/>
                        <a:pt x="91" y="13"/>
                      </a:cubicBezTo>
                      <a:cubicBezTo>
                        <a:pt x="91" y="13"/>
                        <a:pt x="91" y="13"/>
                        <a:pt x="91" y="13"/>
                      </a:cubicBezTo>
                      <a:cubicBezTo>
                        <a:pt x="93" y="14"/>
                        <a:pt x="93" y="14"/>
                        <a:pt x="93" y="14"/>
                      </a:cubicBezTo>
                      <a:cubicBezTo>
                        <a:pt x="101" y="22"/>
                        <a:pt x="105" y="33"/>
                        <a:pt x="105" y="44"/>
                      </a:cubicBezTo>
                      <a:cubicBezTo>
                        <a:pt x="105" y="44"/>
                        <a:pt x="105" y="44"/>
                        <a:pt x="105" y="44"/>
                      </a:cubicBezTo>
                      <a:cubicBezTo>
                        <a:pt x="105" y="55"/>
                        <a:pt x="101" y="66"/>
                        <a:pt x="93" y="74"/>
                      </a:cubicBezTo>
                      <a:cubicBezTo>
                        <a:pt x="93" y="74"/>
                        <a:pt x="93" y="74"/>
                        <a:pt x="93" y="74"/>
                      </a:cubicBezTo>
                      <a:cubicBezTo>
                        <a:pt x="62" y="105"/>
                        <a:pt x="62" y="105"/>
                        <a:pt x="62" y="105"/>
                      </a:cubicBezTo>
                      <a:cubicBezTo>
                        <a:pt x="54" y="114"/>
                        <a:pt x="42" y="118"/>
                        <a:pt x="32" y="118"/>
                      </a:cubicBezTo>
                      <a:cubicBezTo>
                        <a:pt x="32" y="118"/>
                        <a:pt x="32" y="118"/>
                        <a:pt x="32" y="118"/>
                      </a:cubicBezTo>
                      <a:cubicBezTo>
                        <a:pt x="32" y="118"/>
                        <a:pt x="32" y="118"/>
                        <a:pt x="32" y="11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64"/>
                <p:cNvSpPr/>
                <p:nvPr/>
              </p:nvSpPr>
              <p:spPr bwMode="auto">
                <a:xfrm>
                  <a:off x="3647" y="2082"/>
                  <a:ext cx="252" cy="284"/>
                </a:xfrm>
                <a:custGeom>
                  <a:avLst/>
                  <a:gdLst>
                    <a:gd name="T0" fmla="*/ 44 w 105"/>
                    <a:gd name="T1" fmla="*/ 118 h 118"/>
                    <a:gd name="T2" fmla="*/ 14 w 105"/>
                    <a:gd name="T3" fmla="*/ 105 h 118"/>
                    <a:gd name="T4" fmla="*/ 14 w 105"/>
                    <a:gd name="T5" fmla="*/ 105 h 118"/>
                    <a:gd name="T6" fmla="*/ 12 w 105"/>
                    <a:gd name="T7" fmla="*/ 104 h 118"/>
                    <a:gd name="T8" fmla="*/ 0 w 105"/>
                    <a:gd name="T9" fmla="*/ 74 h 118"/>
                    <a:gd name="T10" fmla="*/ 0 w 105"/>
                    <a:gd name="T11" fmla="*/ 74 h 118"/>
                    <a:gd name="T12" fmla="*/ 12 w 105"/>
                    <a:gd name="T13" fmla="*/ 44 h 118"/>
                    <a:gd name="T14" fmla="*/ 12 w 105"/>
                    <a:gd name="T15" fmla="*/ 44 h 118"/>
                    <a:gd name="T16" fmla="*/ 43 w 105"/>
                    <a:gd name="T17" fmla="*/ 13 h 118"/>
                    <a:gd name="T18" fmla="*/ 73 w 105"/>
                    <a:gd name="T19" fmla="*/ 0 h 118"/>
                    <a:gd name="T20" fmla="*/ 73 w 105"/>
                    <a:gd name="T21" fmla="*/ 0 h 118"/>
                    <a:gd name="T22" fmla="*/ 98 w 105"/>
                    <a:gd name="T23" fmla="*/ 8 h 118"/>
                    <a:gd name="T24" fmla="*/ 98 w 105"/>
                    <a:gd name="T25" fmla="*/ 8 h 118"/>
                    <a:gd name="T26" fmla="*/ 101 w 105"/>
                    <a:gd name="T27" fmla="*/ 10 h 118"/>
                    <a:gd name="T28" fmla="*/ 101 w 105"/>
                    <a:gd name="T29" fmla="*/ 10 h 118"/>
                    <a:gd name="T30" fmla="*/ 104 w 105"/>
                    <a:gd name="T31" fmla="*/ 13 h 118"/>
                    <a:gd name="T32" fmla="*/ 105 w 105"/>
                    <a:gd name="T33" fmla="*/ 14 h 118"/>
                    <a:gd name="T34" fmla="*/ 105 w 105"/>
                    <a:gd name="T35" fmla="*/ 14 h 118"/>
                    <a:gd name="T36" fmla="*/ 105 w 105"/>
                    <a:gd name="T37" fmla="*/ 14 h 118"/>
                    <a:gd name="T38" fmla="*/ 86 w 105"/>
                    <a:gd name="T39" fmla="*/ 33 h 118"/>
                    <a:gd name="T40" fmla="*/ 86 w 105"/>
                    <a:gd name="T41" fmla="*/ 33 h 118"/>
                    <a:gd name="T42" fmla="*/ 85 w 105"/>
                    <a:gd name="T43" fmla="*/ 32 h 118"/>
                    <a:gd name="T44" fmla="*/ 73 w 105"/>
                    <a:gd name="T45" fmla="*/ 27 h 118"/>
                    <a:gd name="T46" fmla="*/ 73 w 105"/>
                    <a:gd name="T47" fmla="*/ 27 h 118"/>
                    <a:gd name="T48" fmla="*/ 62 w 105"/>
                    <a:gd name="T49" fmla="*/ 32 h 118"/>
                    <a:gd name="T50" fmla="*/ 62 w 105"/>
                    <a:gd name="T51" fmla="*/ 32 h 118"/>
                    <a:gd name="T52" fmla="*/ 31 w 105"/>
                    <a:gd name="T53" fmla="*/ 62 h 118"/>
                    <a:gd name="T54" fmla="*/ 26 w 105"/>
                    <a:gd name="T55" fmla="*/ 74 h 118"/>
                    <a:gd name="T56" fmla="*/ 26 w 105"/>
                    <a:gd name="T57" fmla="*/ 74 h 118"/>
                    <a:gd name="T58" fmla="*/ 31 w 105"/>
                    <a:gd name="T59" fmla="*/ 85 h 118"/>
                    <a:gd name="T60" fmla="*/ 31 w 105"/>
                    <a:gd name="T61" fmla="*/ 85 h 118"/>
                    <a:gd name="T62" fmla="*/ 32 w 105"/>
                    <a:gd name="T63" fmla="*/ 87 h 118"/>
                    <a:gd name="T64" fmla="*/ 44 w 105"/>
                    <a:gd name="T65" fmla="*/ 91 h 118"/>
                    <a:gd name="T66" fmla="*/ 44 w 105"/>
                    <a:gd name="T67" fmla="*/ 91 h 118"/>
                    <a:gd name="T68" fmla="*/ 56 w 105"/>
                    <a:gd name="T69" fmla="*/ 87 h 118"/>
                    <a:gd name="T70" fmla="*/ 56 w 105"/>
                    <a:gd name="T71" fmla="*/ 87 h 118"/>
                    <a:gd name="T72" fmla="*/ 69 w 105"/>
                    <a:gd name="T73" fmla="*/ 73 h 118"/>
                    <a:gd name="T74" fmla="*/ 87 w 105"/>
                    <a:gd name="T75" fmla="*/ 73 h 118"/>
                    <a:gd name="T76" fmla="*/ 87 w 105"/>
                    <a:gd name="T77" fmla="*/ 73 h 118"/>
                    <a:gd name="T78" fmla="*/ 87 w 105"/>
                    <a:gd name="T79" fmla="*/ 92 h 118"/>
                    <a:gd name="T80" fmla="*/ 87 w 105"/>
                    <a:gd name="T81" fmla="*/ 92 h 118"/>
                    <a:gd name="T82" fmla="*/ 74 w 105"/>
                    <a:gd name="T83" fmla="*/ 105 h 118"/>
                    <a:gd name="T84" fmla="*/ 44 w 105"/>
                    <a:gd name="T85" fmla="*/ 118 h 118"/>
                    <a:gd name="T86" fmla="*/ 44 w 105"/>
                    <a:gd name="T87" fmla="*/ 118 h 118"/>
                    <a:gd name="T88" fmla="*/ 44 w 105"/>
                    <a:gd name="T8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5" h="118">
                      <a:moveTo>
                        <a:pt x="44" y="118"/>
                      </a:moveTo>
                      <a:cubicBezTo>
                        <a:pt x="33" y="118"/>
                        <a:pt x="22" y="114"/>
                        <a:pt x="14" y="105"/>
                      </a:cubicBezTo>
                      <a:cubicBezTo>
                        <a:pt x="14" y="105"/>
                        <a:pt x="14" y="105"/>
                        <a:pt x="14" y="105"/>
                      </a:cubicBezTo>
                      <a:cubicBezTo>
                        <a:pt x="12" y="104"/>
                        <a:pt x="12" y="104"/>
                        <a:pt x="12" y="104"/>
                      </a:cubicBezTo>
                      <a:cubicBezTo>
                        <a:pt x="4" y="96"/>
                        <a:pt x="0" y="85"/>
                        <a:pt x="0" y="74"/>
                      </a:cubicBezTo>
                      <a:cubicBezTo>
                        <a:pt x="0" y="74"/>
                        <a:pt x="0" y="74"/>
                        <a:pt x="0" y="74"/>
                      </a:cubicBezTo>
                      <a:cubicBezTo>
                        <a:pt x="0" y="63"/>
                        <a:pt x="4" y="52"/>
                        <a:pt x="12" y="44"/>
                      </a:cubicBezTo>
                      <a:cubicBezTo>
                        <a:pt x="12" y="44"/>
                        <a:pt x="12" y="44"/>
                        <a:pt x="12" y="44"/>
                      </a:cubicBezTo>
                      <a:cubicBezTo>
                        <a:pt x="43" y="13"/>
                        <a:pt x="43" y="13"/>
                        <a:pt x="43" y="13"/>
                      </a:cubicBezTo>
                      <a:cubicBezTo>
                        <a:pt x="51" y="5"/>
                        <a:pt x="62" y="0"/>
                        <a:pt x="73" y="0"/>
                      </a:cubicBezTo>
                      <a:cubicBezTo>
                        <a:pt x="73" y="0"/>
                        <a:pt x="73" y="0"/>
                        <a:pt x="73" y="0"/>
                      </a:cubicBezTo>
                      <a:cubicBezTo>
                        <a:pt x="82" y="0"/>
                        <a:pt x="91" y="3"/>
                        <a:pt x="98" y="8"/>
                      </a:cubicBezTo>
                      <a:cubicBezTo>
                        <a:pt x="98" y="8"/>
                        <a:pt x="98" y="8"/>
                        <a:pt x="98" y="8"/>
                      </a:cubicBezTo>
                      <a:cubicBezTo>
                        <a:pt x="99" y="9"/>
                        <a:pt x="100" y="9"/>
                        <a:pt x="101" y="10"/>
                      </a:cubicBezTo>
                      <a:cubicBezTo>
                        <a:pt x="101" y="10"/>
                        <a:pt x="101" y="10"/>
                        <a:pt x="101" y="10"/>
                      </a:cubicBezTo>
                      <a:cubicBezTo>
                        <a:pt x="104" y="13"/>
                        <a:pt x="104" y="13"/>
                        <a:pt x="104" y="13"/>
                      </a:cubicBezTo>
                      <a:cubicBezTo>
                        <a:pt x="105" y="14"/>
                        <a:pt x="105" y="14"/>
                        <a:pt x="105" y="14"/>
                      </a:cubicBezTo>
                      <a:cubicBezTo>
                        <a:pt x="105" y="14"/>
                        <a:pt x="105" y="14"/>
                        <a:pt x="105" y="14"/>
                      </a:cubicBezTo>
                      <a:cubicBezTo>
                        <a:pt x="105" y="14"/>
                        <a:pt x="105" y="14"/>
                        <a:pt x="105" y="14"/>
                      </a:cubicBezTo>
                      <a:cubicBezTo>
                        <a:pt x="86" y="33"/>
                        <a:pt x="86" y="33"/>
                        <a:pt x="86" y="33"/>
                      </a:cubicBezTo>
                      <a:cubicBezTo>
                        <a:pt x="86" y="33"/>
                        <a:pt x="86" y="33"/>
                        <a:pt x="86" y="33"/>
                      </a:cubicBezTo>
                      <a:cubicBezTo>
                        <a:pt x="85" y="32"/>
                        <a:pt x="85" y="32"/>
                        <a:pt x="85" y="32"/>
                      </a:cubicBezTo>
                      <a:cubicBezTo>
                        <a:pt x="82" y="28"/>
                        <a:pt x="78" y="27"/>
                        <a:pt x="73" y="27"/>
                      </a:cubicBezTo>
                      <a:cubicBezTo>
                        <a:pt x="73" y="27"/>
                        <a:pt x="73" y="27"/>
                        <a:pt x="73" y="27"/>
                      </a:cubicBezTo>
                      <a:cubicBezTo>
                        <a:pt x="69" y="27"/>
                        <a:pt x="65" y="28"/>
                        <a:pt x="62" y="32"/>
                      </a:cubicBezTo>
                      <a:cubicBezTo>
                        <a:pt x="62" y="32"/>
                        <a:pt x="62" y="32"/>
                        <a:pt x="62" y="32"/>
                      </a:cubicBezTo>
                      <a:cubicBezTo>
                        <a:pt x="31" y="62"/>
                        <a:pt x="31" y="62"/>
                        <a:pt x="31" y="62"/>
                      </a:cubicBezTo>
                      <a:cubicBezTo>
                        <a:pt x="28" y="65"/>
                        <a:pt x="26" y="70"/>
                        <a:pt x="26" y="74"/>
                      </a:cubicBezTo>
                      <a:cubicBezTo>
                        <a:pt x="26" y="74"/>
                        <a:pt x="26" y="74"/>
                        <a:pt x="26" y="74"/>
                      </a:cubicBezTo>
                      <a:cubicBezTo>
                        <a:pt x="26" y="78"/>
                        <a:pt x="28" y="82"/>
                        <a:pt x="31" y="85"/>
                      </a:cubicBezTo>
                      <a:cubicBezTo>
                        <a:pt x="31" y="85"/>
                        <a:pt x="31" y="85"/>
                        <a:pt x="31" y="85"/>
                      </a:cubicBezTo>
                      <a:cubicBezTo>
                        <a:pt x="32" y="87"/>
                        <a:pt x="32" y="87"/>
                        <a:pt x="32" y="87"/>
                      </a:cubicBezTo>
                      <a:cubicBezTo>
                        <a:pt x="36" y="90"/>
                        <a:pt x="40" y="91"/>
                        <a:pt x="44" y="91"/>
                      </a:cubicBezTo>
                      <a:cubicBezTo>
                        <a:pt x="44" y="91"/>
                        <a:pt x="44" y="91"/>
                        <a:pt x="44" y="91"/>
                      </a:cubicBezTo>
                      <a:cubicBezTo>
                        <a:pt x="48" y="91"/>
                        <a:pt x="52" y="90"/>
                        <a:pt x="56" y="87"/>
                      </a:cubicBezTo>
                      <a:cubicBezTo>
                        <a:pt x="56" y="87"/>
                        <a:pt x="56" y="87"/>
                        <a:pt x="56" y="87"/>
                      </a:cubicBezTo>
                      <a:cubicBezTo>
                        <a:pt x="69" y="73"/>
                        <a:pt x="69" y="73"/>
                        <a:pt x="69" y="73"/>
                      </a:cubicBezTo>
                      <a:cubicBezTo>
                        <a:pt x="74" y="68"/>
                        <a:pt x="82" y="68"/>
                        <a:pt x="87" y="73"/>
                      </a:cubicBezTo>
                      <a:cubicBezTo>
                        <a:pt x="87" y="73"/>
                        <a:pt x="87" y="73"/>
                        <a:pt x="87" y="73"/>
                      </a:cubicBezTo>
                      <a:cubicBezTo>
                        <a:pt x="93" y="79"/>
                        <a:pt x="93" y="87"/>
                        <a:pt x="87" y="92"/>
                      </a:cubicBezTo>
                      <a:cubicBezTo>
                        <a:pt x="87" y="92"/>
                        <a:pt x="87" y="92"/>
                        <a:pt x="87" y="92"/>
                      </a:cubicBezTo>
                      <a:cubicBezTo>
                        <a:pt x="74" y="105"/>
                        <a:pt x="74" y="105"/>
                        <a:pt x="74" y="105"/>
                      </a:cubicBezTo>
                      <a:cubicBezTo>
                        <a:pt x="66" y="114"/>
                        <a:pt x="55" y="118"/>
                        <a:pt x="44" y="118"/>
                      </a:cubicBezTo>
                      <a:cubicBezTo>
                        <a:pt x="44" y="118"/>
                        <a:pt x="44" y="118"/>
                        <a:pt x="44" y="118"/>
                      </a:cubicBezTo>
                      <a:cubicBezTo>
                        <a:pt x="44" y="118"/>
                        <a:pt x="44" y="118"/>
                        <a:pt x="44" y="11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94" name="椭圆 93"/>
            <p:cNvSpPr/>
            <p:nvPr/>
          </p:nvSpPr>
          <p:spPr>
            <a:xfrm>
              <a:off x="1760548" y="3734259"/>
              <a:ext cx="1147584" cy="1147584"/>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文本框 94"/>
            <p:cNvSpPr txBox="1"/>
            <p:nvPr/>
          </p:nvSpPr>
          <p:spPr>
            <a:xfrm>
              <a:off x="1676511" y="4355355"/>
              <a:ext cx="1337824" cy="338554"/>
            </a:xfrm>
            <a:prstGeom prst="rect">
              <a:avLst/>
            </a:prstGeom>
            <a:noFill/>
          </p:spPr>
          <p:txBody>
            <a:bodyPr wrap="square" rtlCol="0">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智能仓储</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15" name="组合 114"/>
            <p:cNvGrpSpPr/>
            <p:nvPr/>
          </p:nvGrpSpPr>
          <p:grpSpPr>
            <a:xfrm>
              <a:off x="2092387" y="3886119"/>
              <a:ext cx="492532" cy="473497"/>
              <a:chOff x="5768975" y="3114675"/>
              <a:chExt cx="657225" cy="631825"/>
            </a:xfrm>
          </p:grpSpPr>
          <p:sp>
            <p:nvSpPr>
              <p:cNvPr id="99" name="Freeform 68"/>
              <p:cNvSpPr/>
              <p:nvPr/>
            </p:nvSpPr>
            <p:spPr bwMode="auto">
              <a:xfrm>
                <a:off x="5768975" y="3114675"/>
                <a:ext cx="657225" cy="174625"/>
              </a:xfrm>
              <a:custGeom>
                <a:avLst/>
                <a:gdLst>
                  <a:gd name="T0" fmla="*/ 207 w 414"/>
                  <a:gd name="T1" fmla="*/ 0 h 110"/>
                  <a:gd name="T2" fmla="*/ 311 w 414"/>
                  <a:gd name="T3" fmla="*/ 55 h 110"/>
                  <a:gd name="T4" fmla="*/ 414 w 414"/>
                  <a:gd name="T5" fmla="*/ 110 h 110"/>
                  <a:gd name="T6" fmla="*/ 207 w 414"/>
                  <a:gd name="T7" fmla="*/ 110 h 110"/>
                  <a:gd name="T8" fmla="*/ 0 w 414"/>
                  <a:gd name="T9" fmla="*/ 110 h 110"/>
                  <a:gd name="T10" fmla="*/ 103 w 414"/>
                  <a:gd name="T11" fmla="*/ 55 h 110"/>
                  <a:gd name="T12" fmla="*/ 207 w 414"/>
                  <a:gd name="T13" fmla="*/ 0 h 110"/>
                </a:gdLst>
                <a:ahLst/>
                <a:cxnLst>
                  <a:cxn ang="0">
                    <a:pos x="T0" y="T1"/>
                  </a:cxn>
                  <a:cxn ang="0">
                    <a:pos x="T2" y="T3"/>
                  </a:cxn>
                  <a:cxn ang="0">
                    <a:pos x="T4" y="T5"/>
                  </a:cxn>
                  <a:cxn ang="0">
                    <a:pos x="T6" y="T7"/>
                  </a:cxn>
                  <a:cxn ang="0">
                    <a:pos x="T8" y="T9"/>
                  </a:cxn>
                  <a:cxn ang="0">
                    <a:pos x="T10" y="T11"/>
                  </a:cxn>
                  <a:cxn ang="0">
                    <a:pos x="T12" y="T13"/>
                  </a:cxn>
                </a:cxnLst>
                <a:rect l="0" t="0" r="r" b="b"/>
                <a:pathLst>
                  <a:path w="414" h="110">
                    <a:moveTo>
                      <a:pt x="207" y="0"/>
                    </a:moveTo>
                    <a:lnTo>
                      <a:pt x="311" y="55"/>
                    </a:lnTo>
                    <a:lnTo>
                      <a:pt x="414" y="110"/>
                    </a:lnTo>
                    <a:lnTo>
                      <a:pt x="207" y="110"/>
                    </a:lnTo>
                    <a:lnTo>
                      <a:pt x="0" y="110"/>
                    </a:lnTo>
                    <a:lnTo>
                      <a:pt x="103" y="55"/>
                    </a:lnTo>
                    <a:lnTo>
                      <a:pt x="207"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0" name="Freeform 69"/>
              <p:cNvSpPr/>
              <p:nvPr/>
            </p:nvSpPr>
            <p:spPr bwMode="auto">
              <a:xfrm>
                <a:off x="5848350" y="3313113"/>
                <a:ext cx="65088" cy="334963"/>
              </a:xfrm>
              <a:custGeom>
                <a:avLst/>
                <a:gdLst>
                  <a:gd name="T0" fmla="*/ 17 w 17"/>
                  <a:gd name="T1" fmla="*/ 84 h 88"/>
                  <a:gd name="T2" fmla="*/ 14 w 17"/>
                  <a:gd name="T3" fmla="*/ 88 h 88"/>
                  <a:gd name="T4" fmla="*/ 3 w 17"/>
                  <a:gd name="T5" fmla="*/ 88 h 88"/>
                  <a:gd name="T6" fmla="*/ 0 w 17"/>
                  <a:gd name="T7" fmla="*/ 84 h 88"/>
                  <a:gd name="T8" fmla="*/ 0 w 17"/>
                  <a:gd name="T9" fmla="*/ 4 h 88"/>
                  <a:gd name="T10" fmla="*/ 3 w 17"/>
                  <a:gd name="T11" fmla="*/ 0 h 88"/>
                  <a:gd name="T12" fmla="*/ 14 w 17"/>
                  <a:gd name="T13" fmla="*/ 0 h 88"/>
                  <a:gd name="T14" fmla="*/ 17 w 17"/>
                  <a:gd name="T15" fmla="*/ 4 h 88"/>
                  <a:gd name="T16" fmla="*/ 17 w 17"/>
                  <a:gd name="T17" fmla="*/ 8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8">
                    <a:moveTo>
                      <a:pt x="17" y="84"/>
                    </a:moveTo>
                    <a:cubicBezTo>
                      <a:pt x="17" y="86"/>
                      <a:pt x="16" y="88"/>
                      <a:pt x="14" y="88"/>
                    </a:cubicBezTo>
                    <a:cubicBezTo>
                      <a:pt x="3" y="88"/>
                      <a:pt x="3" y="88"/>
                      <a:pt x="3" y="88"/>
                    </a:cubicBezTo>
                    <a:cubicBezTo>
                      <a:pt x="2" y="88"/>
                      <a:pt x="0" y="86"/>
                      <a:pt x="0" y="84"/>
                    </a:cubicBezTo>
                    <a:cubicBezTo>
                      <a:pt x="0" y="4"/>
                      <a:pt x="0" y="4"/>
                      <a:pt x="0" y="4"/>
                    </a:cubicBezTo>
                    <a:cubicBezTo>
                      <a:pt x="0" y="2"/>
                      <a:pt x="2" y="0"/>
                      <a:pt x="3" y="0"/>
                    </a:cubicBezTo>
                    <a:cubicBezTo>
                      <a:pt x="14" y="0"/>
                      <a:pt x="14" y="0"/>
                      <a:pt x="14" y="0"/>
                    </a:cubicBezTo>
                    <a:cubicBezTo>
                      <a:pt x="16" y="0"/>
                      <a:pt x="17" y="2"/>
                      <a:pt x="17" y="4"/>
                    </a:cubicBezTo>
                    <a:lnTo>
                      <a:pt x="17" y="8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1" name="Freeform 70"/>
              <p:cNvSpPr/>
              <p:nvPr/>
            </p:nvSpPr>
            <p:spPr bwMode="auto">
              <a:xfrm>
                <a:off x="5818188" y="3302000"/>
                <a:ext cx="127000" cy="33338"/>
              </a:xfrm>
              <a:custGeom>
                <a:avLst/>
                <a:gdLst>
                  <a:gd name="T0" fmla="*/ 33 w 33"/>
                  <a:gd name="T1" fmla="*/ 7 h 9"/>
                  <a:gd name="T2" fmla="*/ 31 w 33"/>
                  <a:gd name="T3" fmla="*/ 9 h 9"/>
                  <a:gd name="T4" fmla="*/ 2 w 33"/>
                  <a:gd name="T5" fmla="*/ 9 h 9"/>
                  <a:gd name="T6" fmla="*/ 0 w 33"/>
                  <a:gd name="T7" fmla="*/ 7 h 9"/>
                  <a:gd name="T8" fmla="*/ 0 w 33"/>
                  <a:gd name="T9" fmla="*/ 3 h 9"/>
                  <a:gd name="T10" fmla="*/ 2 w 33"/>
                  <a:gd name="T11" fmla="*/ 0 h 9"/>
                  <a:gd name="T12" fmla="*/ 31 w 33"/>
                  <a:gd name="T13" fmla="*/ 0 h 9"/>
                  <a:gd name="T14" fmla="*/ 33 w 33"/>
                  <a:gd name="T15" fmla="*/ 3 h 9"/>
                  <a:gd name="T16" fmla="*/ 33 w 33"/>
                  <a:gd name="T1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9">
                    <a:moveTo>
                      <a:pt x="33" y="7"/>
                    </a:moveTo>
                    <a:cubicBezTo>
                      <a:pt x="33" y="8"/>
                      <a:pt x="32" y="9"/>
                      <a:pt x="31" y="9"/>
                    </a:cubicBezTo>
                    <a:cubicBezTo>
                      <a:pt x="2" y="9"/>
                      <a:pt x="2" y="9"/>
                      <a:pt x="2" y="9"/>
                    </a:cubicBezTo>
                    <a:cubicBezTo>
                      <a:pt x="1" y="9"/>
                      <a:pt x="0" y="8"/>
                      <a:pt x="0" y="7"/>
                    </a:cubicBezTo>
                    <a:cubicBezTo>
                      <a:pt x="0" y="3"/>
                      <a:pt x="0" y="3"/>
                      <a:pt x="0" y="3"/>
                    </a:cubicBezTo>
                    <a:cubicBezTo>
                      <a:pt x="0" y="1"/>
                      <a:pt x="1" y="0"/>
                      <a:pt x="2" y="0"/>
                    </a:cubicBezTo>
                    <a:cubicBezTo>
                      <a:pt x="31" y="0"/>
                      <a:pt x="31" y="0"/>
                      <a:pt x="31" y="0"/>
                    </a:cubicBezTo>
                    <a:cubicBezTo>
                      <a:pt x="32" y="0"/>
                      <a:pt x="33" y="1"/>
                      <a:pt x="33" y="3"/>
                    </a:cubicBezTo>
                    <a:lnTo>
                      <a:pt x="33" y="7"/>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2" name="Oval 71"/>
              <p:cNvSpPr>
                <a:spLocks noChangeArrowheads="1"/>
              </p:cNvSpPr>
              <p:nvPr/>
            </p:nvSpPr>
            <p:spPr bwMode="auto">
              <a:xfrm>
                <a:off x="5799138" y="3302000"/>
                <a:ext cx="57150" cy="60325"/>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03" name="Oval 72"/>
              <p:cNvSpPr>
                <a:spLocks noChangeArrowheads="1"/>
              </p:cNvSpPr>
              <p:nvPr/>
            </p:nvSpPr>
            <p:spPr bwMode="auto">
              <a:xfrm>
                <a:off x="5907088" y="3302000"/>
                <a:ext cx="57150" cy="60325"/>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04" name="Freeform 73"/>
              <p:cNvSpPr/>
              <p:nvPr/>
            </p:nvSpPr>
            <p:spPr bwMode="auto">
              <a:xfrm>
                <a:off x="6062663" y="3313113"/>
                <a:ext cx="69850" cy="334963"/>
              </a:xfrm>
              <a:custGeom>
                <a:avLst/>
                <a:gdLst>
                  <a:gd name="T0" fmla="*/ 18 w 18"/>
                  <a:gd name="T1" fmla="*/ 84 h 88"/>
                  <a:gd name="T2" fmla="*/ 14 w 18"/>
                  <a:gd name="T3" fmla="*/ 88 h 88"/>
                  <a:gd name="T4" fmla="*/ 4 w 18"/>
                  <a:gd name="T5" fmla="*/ 88 h 88"/>
                  <a:gd name="T6" fmla="*/ 0 w 18"/>
                  <a:gd name="T7" fmla="*/ 84 h 88"/>
                  <a:gd name="T8" fmla="*/ 0 w 18"/>
                  <a:gd name="T9" fmla="*/ 4 h 88"/>
                  <a:gd name="T10" fmla="*/ 4 w 18"/>
                  <a:gd name="T11" fmla="*/ 0 h 88"/>
                  <a:gd name="T12" fmla="*/ 14 w 18"/>
                  <a:gd name="T13" fmla="*/ 0 h 88"/>
                  <a:gd name="T14" fmla="*/ 18 w 18"/>
                  <a:gd name="T15" fmla="*/ 4 h 88"/>
                  <a:gd name="T16" fmla="*/ 18 w 18"/>
                  <a:gd name="T17" fmla="*/ 8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88">
                    <a:moveTo>
                      <a:pt x="18" y="84"/>
                    </a:moveTo>
                    <a:cubicBezTo>
                      <a:pt x="18" y="86"/>
                      <a:pt x="16" y="88"/>
                      <a:pt x="14" y="88"/>
                    </a:cubicBezTo>
                    <a:cubicBezTo>
                      <a:pt x="4" y="88"/>
                      <a:pt x="4" y="88"/>
                      <a:pt x="4" y="88"/>
                    </a:cubicBezTo>
                    <a:cubicBezTo>
                      <a:pt x="2" y="88"/>
                      <a:pt x="0" y="86"/>
                      <a:pt x="0" y="84"/>
                    </a:cubicBezTo>
                    <a:cubicBezTo>
                      <a:pt x="0" y="4"/>
                      <a:pt x="0" y="4"/>
                      <a:pt x="0" y="4"/>
                    </a:cubicBezTo>
                    <a:cubicBezTo>
                      <a:pt x="0" y="2"/>
                      <a:pt x="2" y="0"/>
                      <a:pt x="4" y="0"/>
                    </a:cubicBezTo>
                    <a:cubicBezTo>
                      <a:pt x="14" y="0"/>
                      <a:pt x="14" y="0"/>
                      <a:pt x="14" y="0"/>
                    </a:cubicBezTo>
                    <a:cubicBezTo>
                      <a:pt x="16" y="0"/>
                      <a:pt x="18" y="2"/>
                      <a:pt x="18" y="4"/>
                    </a:cubicBezTo>
                    <a:lnTo>
                      <a:pt x="18" y="8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5" name="Freeform 74"/>
              <p:cNvSpPr/>
              <p:nvPr/>
            </p:nvSpPr>
            <p:spPr bwMode="auto">
              <a:xfrm>
                <a:off x="6037263" y="3302000"/>
                <a:ext cx="122238" cy="33338"/>
              </a:xfrm>
              <a:custGeom>
                <a:avLst/>
                <a:gdLst>
                  <a:gd name="T0" fmla="*/ 32 w 32"/>
                  <a:gd name="T1" fmla="*/ 7 h 9"/>
                  <a:gd name="T2" fmla="*/ 30 w 32"/>
                  <a:gd name="T3" fmla="*/ 9 h 9"/>
                  <a:gd name="T4" fmla="*/ 2 w 32"/>
                  <a:gd name="T5" fmla="*/ 9 h 9"/>
                  <a:gd name="T6" fmla="*/ 0 w 32"/>
                  <a:gd name="T7" fmla="*/ 7 h 9"/>
                  <a:gd name="T8" fmla="*/ 0 w 32"/>
                  <a:gd name="T9" fmla="*/ 3 h 9"/>
                  <a:gd name="T10" fmla="*/ 2 w 32"/>
                  <a:gd name="T11" fmla="*/ 0 h 9"/>
                  <a:gd name="T12" fmla="*/ 30 w 32"/>
                  <a:gd name="T13" fmla="*/ 0 h 9"/>
                  <a:gd name="T14" fmla="*/ 32 w 32"/>
                  <a:gd name="T15" fmla="*/ 3 h 9"/>
                  <a:gd name="T16" fmla="*/ 32 w 32"/>
                  <a:gd name="T1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9">
                    <a:moveTo>
                      <a:pt x="32" y="7"/>
                    </a:moveTo>
                    <a:cubicBezTo>
                      <a:pt x="32" y="8"/>
                      <a:pt x="31" y="9"/>
                      <a:pt x="30" y="9"/>
                    </a:cubicBezTo>
                    <a:cubicBezTo>
                      <a:pt x="2" y="9"/>
                      <a:pt x="2" y="9"/>
                      <a:pt x="2" y="9"/>
                    </a:cubicBezTo>
                    <a:cubicBezTo>
                      <a:pt x="1" y="9"/>
                      <a:pt x="0" y="8"/>
                      <a:pt x="0" y="7"/>
                    </a:cubicBezTo>
                    <a:cubicBezTo>
                      <a:pt x="0" y="3"/>
                      <a:pt x="0" y="3"/>
                      <a:pt x="0" y="3"/>
                    </a:cubicBezTo>
                    <a:cubicBezTo>
                      <a:pt x="0" y="1"/>
                      <a:pt x="1" y="0"/>
                      <a:pt x="2" y="0"/>
                    </a:cubicBezTo>
                    <a:cubicBezTo>
                      <a:pt x="30" y="0"/>
                      <a:pt x="30" y="0"/>
                      <a:pt x="30" y="0"/>
                    </a:cubicBezTo>
                    <a:cubicBezTo>
                      <a:pt x="31" y="0"/>
                      <a:pt x="32" y="1"/>
                      <a:pt x="32" y="3"/>
                    </a:cubicBezTo>
                    <a:lnTo>
                      <a:pt x="32" y="7"/>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6" name="Oval 75"/>
              <p:cNvSpPr>
                <a:spLocks noChangeArrowheads="1"/>
              </p:cNvSpPr>
              <p:nvPr/>
            </p:nvSpPr>
            <p:spPr bwMode="auto">
              <a:xfrm>
                <a:off x="6016625" y="3302000"/>
                <a:ext cx="53975" cy="60325"/>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07" name="Oval 76"/>
              <p:cNvSpPr>
                <a:spLocks noChangeArrowheads="1"/>
              </p:cNvSpPr>
              <p:nvPr/>
            </p:nvSpPr>
            <p:spPr bwMode="auto">
              <a:xfrm>
                <a:off x="6124575" y="3302000"/>
                <a:ext cx="53975" cy="60325"/>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08" name="Freeform 77"/>
              <p:cNvSpPr/>
              <p:nvPr/>
            </p:nvSpPr>
            <p:spPr bwMode="auto">
              <a:xfrm>
                <a:off x="6281738" y="3313113"/>
                <a:ext cx="65088" cy="334963"/>
              </a:xfrm>
              <a:custGeom>
                <a:avLst/>
                <a:gdLst>
                  <a:gd name="T0" fmla="*/ 17 w 17"/>
                  <a:gd name="T1" fmla="*/ 84 h 88"/>
                  <a:gd name="T2" fmla="*/ 14 w 17"/>
                  <a:gd name="T3" fmla="*/ 88 h 88"/>
                  <a:gd name="T4" fmla="*/ 3 w 17"/>
                  <a:gd name="T5" fmla="*/ 88 h 88"/>
                  <a:gd name="T6" fmla="*/ 0 w 17"/>
                  <a:gd name="T7" fmla="*/ 84 h 88"/>
                  <a:gd name="T8" fmla="*/ 0 w 17"/>
                  <a:gd name="T9" fmla="*/ 4 h 88"/>
                  <a:gd name="T10" fmla="*/ 3 w 17"/>
                  <a:gd name="T11" fmla="*/ 0 h 88"/>
                  <a:gd name="T12" fmla="*/ 14 w 17"/>
                  <a:gd name="T13" fmla="*/ 0 h 88"/>
                  <a:gd name="T14" fmla="*/ 17 w 17"/>
                  <a:gd name="T15" fmla="*/ 4 h 88"/>
                  <a:gd name="T16" fmla="*/ 17 w 17"/>
                  <a:gd name="T17" fmla="*/ 8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8">
                    <a:moveTo>
                      <a:pt x="17" y="84"/>
                    </a:moveTo>
                    <a:cubicBezTo>
                      <a:pt x="17" y="86"/>
                      <a:pt x="15" y="88"/>
                      <a:pt x="14" y="88"/>
                    </a:cubicBezTo>
                    <a:cubicBezTo>
                      <a:pt x="3" y="88"/>
                      <a:pt x="3" y="88"/>
                      <a:pt x="3" y="88"/>
                    </a:cubicBezTo>
                    <a:cubicBezTo>
                      <a:pt x="1" y="88"/>
                      <a:pt x="0" y="86"/>
                      <a:pt x="0" y="84"/>
                    </a:cubicBezTo>
                    <a:cubicBezTo>
                      <a:pt x="0" y="4"/>
                      <a:pt x="0" y="4"/>
                      <a:pt x="0" y="4"/>
                    </a:cubicBezTo>
                    <a:cubicBezTo>
                      <a:pt x="0" y="2"/>
                      <a:pt x="1" y="0"/>
                      <a:pt x="3" y="0"/>
                    </a:cubicBezTo>
                    <a:cubicBezTo>
                      <a:pt x="14" y="0"/>
                      <a:pt x="14" y="0"/>
                      <a:pt x="14" y="0"/>
                    </a:cubicBezTo>
                    <a:cubicBezTo>
                      <a:pt x="15" y="0"/>
                      <a:pt x="17" y="2"/>
                      <a:pt x="17" y="4"/>
                    </a:cubicBezTo>
                    <a:lnTo>
                      <a:pt x="17" y="8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9" name="Freeform 78"/>
              <p:cNvSpPr/>
              <p:nvPr/>
            </p:nvSpPr>
            <p:spPr bwMode="auto">
              <a:xfrm>
                <a:off x="6249988" y="3302000"/>
                <a:ext cx="127000" cy="33338"/>
              </a:xfrm>
              <a:custGeom>
                <a:avLst/>
                <a:gdLst>
                  <a:gd name="T0" fmla="*/ 33 w 33"/>
                  <a:gd name="T1" fmla="*/ 7 h 9"/>
                  <a:gd name="T2" fmla="*/ 31 w 33"/>
                  <a:gd name="T3" fmla="*/ 9 h 9"/>
                  <a:gd name="T4" fmla="*/ 2 w 33"/>
                  <a:gd name="T5" fmla="*/ 9 h 9"/>
                  <a:gd name="T6" fmla="*/ 0 w 33"/>
                  <a:gd name="T7" fmla="*/ 7 h 9"/>
                  <a:gd name="T8" fmla="*/ 0 w 33"/>
                  <a:gd name="T9" fmla="*/ 3 h 9"/>
                  <a:gd name="T10" fmla="*/ 2 w 33"/>
                  <a:gd name="T11" fmla="*/ 0 h 9"/>
                  <a:gd name="T12" fmla="*/ 31 w 33"/>
                  <a:gd name="T13" fmla="*/ 0 h 9"/>
                  <a:gd name="T14" fmla="*/ 33 w 33"/>
                  <a:gd name="T15" fmla="*/ 3 h 9"/>
                  <a:gd name="T16" fmla="*/ 33 w 33"/>
                  <a:gd name="T1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9">
                    <a:moveTo>
                      <a:pt x="33" y="7"/>
                    </a:moveTo>
                    <a:cubicBezTo>
                      <a:pt x="33" y="8"/>
                      <a:pt x="32" y="9"/>
                      <a:pt x="31" y="9"/>
                    </a:cubicBezTo>
                    <a:cubicBezTo>
                      <a:pt x="2" y="9"/>
                      <a:pt x="2" y="9"/>
                      <a:pt x="2" y="9"/>
                    </a:cubicBezTo>
                    <a:cubicBezTo>
                      <a:pt x="1" y="9"/>
                      <a:pt x="0" y="8"/>
                      <a:pt x="0" y="7"/>
                    </a:cubicBezTo>
                    <a:cubicBezTo>
                      <a:pt x="0" y="3"/>
                      <a:pt x="0" y="3"/>
                      <a:pt x="0" y="3"/>
                    </a:cubicBezTo>
                    <a:cubicBezTo>
                      <a:pt x="0" y="1"/>
                      <a:pt x="1" y="0"/>
                      <a:pt x="2" y="0"/>
                    </a:cubicBezTo>
                    <a:cubicBezTo>
                      <a:pt x="31" y="0"/>
                      <a:pt x="31" y="0"/>
                      <a:pt x="31" y="0"/>
                    </a:cubicBezTo>
                    <a:cubicBezTo>
                      <a:pt x="32" y="0"/>
                      <a:pt x="33" y="1"/>
                      <a:pt x="33" y="3"/>
                    </a:cubicBezTo>
                    <a:lnTo>
                      <a:pt x="33" y="7"/>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0" name="Oval 79"/>
              <p:cNvSpPr>
                <a:spLocks noChangeArrowheads="1"/>
              </p:cNvSpPr>
              <p:nvPr/>
            </p:nvSpPr>
            <p:spPr bwMode="auto">
              <a:xfrm>
                <a:off x="6230938" y="3302000"/>
                <a:ext cx="58738" cy="60325"/>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11" name="Oval 80"/>
              <p:cNvSpPr>
                <a:spLocks noChangeArrowheads="1"/>
              </p:cNvSpPr>
              <p:nvPr/>
            </p:nvSpPr>
            <p:spPr bwMode="auto">
              <a:xfrm>
                <a:off x="6338888" y="3302000"/>
                <a:ext cx="57150" cy="60325"/>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12" name="Freeform 81"/>
              <p:cNvSpPr/>
              <p:nvPr/>
            </p:nvSpPr>
            <p:spPr bwMode="auto">
              <a:xfrm>
                <a:off x="5834063" y="3663950"/>
                <a:ext cx="527050" cy="22225"/>
              </a:xfrm>
              <a:custGeom>
                <a:avLst/>
                <a:gdLst>
                  <a:gd name="T0" fmla="*/ 138 w 138"/>
                  <a:gd name="T1" fmla="*/ 3 h 6"/>
                  <a:gd name="T2" fmla="*/ 135 w 138"/>
                  <a:gd name="T3" fmla="*/ 6 h 6"/>
                  <a:gd name="T4" fmla="*/ 3 w 138"/>
                  <a:gd name="T5" fmla="*/ 6 h 6"/>
                  <a:gd name="T6" fmla="*/ 0 w 138"/>
                  <a:gd name="T7" fmla="*/ 3 h 6"/>
                  <a:gd name="T8" fmla="*/ 0 w 138"/>
                  <a:gd name="T9" fmla="*/ 3 h 6"/>
                  <a:gd name="T10" fmla="*/ 3 w 138"/>
                  <a:gd name="T11" fmla="*/ 0 h 6"/>
                  <a:gd name="T12" fmla="*/ 135 w 138"/>
                  <a:gd name="T13" fmla="*/ 0 h 6"/>
                  <a:gd name="T14" fmla="*/ 138 w 138"/>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6">
                    <a:moveTo>
                      <a:pt x="138" y="3"/>
                    </a:moveTo>
                    <a:cubicBezTo>
                      <a:pt x="138" y="5"/>
                      <a:pt x="137" y="6"/>
                      <a:pt x="135" y="6"/>
                    </a:cubicBezTo>
                    <a:cubicBezTo>
                      <a:pt x="3" y="6"/>
                      <a:pt x="3" y="6"/>
                      <a:pt x="3" y="6"/>
                    </a:cubicBezTo>
                    <a:cubicBezTo>
                      <a:pt x="1" y="6"/>
                      <a:pt x="0" y="5"/>
                      <a:pt x="0" y="3"/>
                    </a:cubicBezTo>
                    <a:cubicBezTo>
                      <a:pt x="0" y="3"/>
                      <a:pt x="0" y="3"/>
                      <a:pt x="0" y="3"/>
                    </a:cubicBezTo>
                    <a:cubicBezTo>
                      <a:pt x="0" y="1"/>
                      <a:pt x="1" y="0"/>
                      <a:pt x="3" y="0"/>
                    </a:cubicBezTo>
                    <a:cubicBezTo>
                      <a:pt x="135" y="0"/>
                      <a:pt x="135" y="0"/>
                      <a:pt x="135" y="0"/>
                    </a:cubicBezTo>
                    <a:cubicBezTo>
                      <a:pt x="137" y="0"/>
                      <a:pt x="138" y="1"/>
                      <a:pt x="138"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3" name="Freeform 82"/>
              <p:cNvSpPr/>
              <p:nvPr/>
            </p:nvSpPr>
            <p:spPr bwMode="auto">
              <a:xfrm>
                <a:off x="5834063" y="3694113"/>
                <a:ext cx="527050" cy="22225"/>
              </a:xfrm>
              <a:custGeom>
                <a:avLst/>
                <a:gdLst>
                  <a:gd name="T0" fmla="*/ 138 w 138"/>
                  <a:gd name="T1" fmla="*/ 3 h 6"/>
                  <a:gd name="T2" fmla="*/ 135 w 138"/>
                  <a:gd name="T3" fmla="*/ 6 h 6"/>
                  <a:gd name="T4" fmla="*/ 3 w 138"/>
                  <a:gd name="T5" fmla="*/ 6 h 6"/>
                  <a:gd name="T6" fmla="*/ 0 w 138"/>
                  <a:gd name="T7" fmla="*/ 3 h 6"/>
                  <a:gd name="T8" fmla="*/ 0 w 138"/>
                  <a:gd name="T9" fmla="*/ 3 h 6"/>
                  <a:gd name="T10" fmla="*/ 3 w 138"/>
                  <a:gd name="T11" fmla="*/ 0 h 6"/>
                  <a:gd name="T12" fmla="*/ 135 w 138"/>
                  <a:gd name="T13" fmla="*/ 0 h 6"/>
                  <a:gd name="T14" fmla="*/ 138 w 138"/>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6">
                    <a:moveTo>
                      <a:pt x="138" y="3"/>
                    </a:moveTo>
                    <a:cubicBezTo>
                      <a:pt x="138" y="5"/>
                      <a:pt x="137" y="6"/>
                      <a:pt x="135" y="6"/>
                    </a:cubicBezTo>
                    <a:cubicBezTo>
                      <a:pt x="3" y="6"/>
                      <a:pt x="3" y="6"/>
                      <a:pt x="3" y="6"/>
                    </a:cubicBezTo>
                    <a:cubicBezTo>
                      <a:pt x="1" y="6"/>
                      <a:pt x="0" y="5"/>
                      <a:pt x="0" y="3"/>
                    </a:cubicBezTo>
                    <a:cubicBezTo>
                      <a:pt x="0" y="3"/>
                      <a:pt x="0" y="3"/>
                      <a:pt x="0" y="3"/>
                    </a:cubicBezTo>
                    <a:cubicBezTo>
                      <a:pt x="0" y="1"/>
                      <a:pt x="1" y="0"/>
                      <a:pt x="3" y="0"/>
                    </a:cubicBezTo>
                    <a:cubicBezTo>
                      <a:pt x="135" y="0"/>
                      <a:pt x="135" y="0"/>
                      <a:pt x="135" y="0"/>
                    </a:cubicBezTo>
                    <a:cubicBezTo>
                      <a:pt x="137" y="0"/>
                      <a:pt x="138" y="1"/>
                      <a:pt x="138"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4" name="Freeform 83"/>
              <p:cNvSpPr/>
              <p:nvPr/>
            </p:nvSpPr>
            <p:spPr bwMode="auto">
              <a:xfrm>
                <a:off x="5834063" y="3724275"/>
                <a:ext cx="527050" cy="22225"/>
              </a:xfrm>
              <a:custGeom>
                <a:avLst/>
                <a:gdLst>
                  <a:gd name="T0" fmla="*/ 138 w 138"/>
                  <a:gd name="T1" fmla="*/ 3 h 6"/>
                  <a:gd name="T2" fmla="*/ 135 w 138"/>
                  <a:gd name="T3" fmla="*/ 6 h 6"/>
                  <a:gd name="T4" fmla="*/ 3 w 138"/>
                  <a:gd name="T5" fmla="*/ 6 h 6"/>
                  <a:gd name="T6" fmla="*/ 0 w 138"/>
                  <a:gd name="T7" fmla="*/ 3 h 6"/>
                  <a:gd name="T8" fmla="*/ 0 w 138"/>
                  <a:gd name="T9" fmla="*/ 3 h 6"/>
                  <a:gd name="T10" fmla="*/ 3 w 138"/>
                  <a:gd name="T11" fmla="*/ 0 h 6"/>
                  <a:gd name="T12" fmla="*/ 135 w 138"/>
                  <a:gd name="T13" fmla="*/ 0 h 6"/>
                  <a:gd name="T14" fmla="*/ 138 w 138"/>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6">
                    <a:moveTo>
                      <a:pt x="138" y="3"/>
                    </a:moveTo>
                    <a:cubicBezTo>
                      <a:pt x="138" y="4"/>
                      <a:pt x="137" y="6"/>
                      <a:pt x="135" y="6"/>
                    </a:cubicBezTo>
                    <a:cubicBezTo>
                      <a:pt x="3" y="6"/>
                      <a:pt x="3" y="6"/>
                      <a:pt x="3" y="6"/>
                    </a:cubicBezTo>
                    <a:cubicBezTo>
                      <a:pt x="1" y="6"/>
                      <a:pt x="0" y="4"/>
                      <a:pt x="0" y="3"/>
                    </a:cubicBezTo>
                    <a:cubicBezTo>
                      <a:pt x="0" y="3"/>
                      <a:pt x="0" y="3"/>
                      <a:pt x="0" y="3"/>
                    </a:cubicBezTo>
                    <a:cubicBezTo>
                      <a:pt x="0" y="1"/>
                      <a:pt x="1" y="0"/>
                      <a:pt x="3" y="0"/>
                    </a:cubicBezTo>
                    <a:cubicBezTo>
                      <a:pt x="135" y="0"/>
                      <a:pt x="135" y="0"/>
                      <a:pt x="135" y="0"/>
                    </a:cubicBezTo>
                    <a:cubicBezTo>
                      <a:pt x="137" y="0"/>
                      <a:pt x="138" y="1"/>
                      <a:pt x="138"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sp>
        <p:nvSpPr>
          <p:cNvPr id="117" name="矩形 116"/>
          <p:cNvSpPr/>
          <p:nvPr/>
        </p:nvSpPr>
        <p:spPr>
          <a:xfrm>
            <a:off x="642430" y="5389307"/>
            <a:ext cx="4508200" cy="923330"/>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电子商务（</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Electronic Commerce</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）是利用计算机技术、网络技术和远程通信技术，实现整个商务（买卖）过程中的电子化、数字化和网络化。</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 calcmode="lin" valueType="num">
                                      <p:cBhvr>
                                        <p:cTn id="12" dur="500" fill="hold"/>
                                        <p:tgtEl>
                                          <p:spTgt spid="118"/>
                                        </p:tgtEl>
                                        <p:attrNameLst>
                                          <p:attrName>ppt_w</p:attrName>
                                        </p:attrNameLst>
                                      </p:cBhvr>
                                      <p:tavLst>
                                        <p:tav tm="0">
                                          <p:val>
                                            <p:fltVal val="0"/>
                                          </p:val>
                                        </p:tav>
                                        <p:tav tm="100000">
                                          <p:val>
                                            <p:strVal val="#ppt_w"/>
                                          </p:val>
                                        </p:tav>
                                      </p:tavLst>
                                    </p:anim>
                                    <p:anim calcmode="lin" valueType="num">
                                      <p:cBhvr>
                                        <p:cTn id="13" dur="500" fill="hold"/>
                                        <p:tgtEl>
                                          <p:spTgt spid="118"/>
                                        </p:tgtEl>
                                        <p:attrNameLst>
                                          <p:attrName>ppt_h</p:attrName>
                                        </p:attrNameLst>
                                      </p:cBhvr>
                                      <p:tavLst>
                                        <p:tav tm="0">
                                          <p:val>
                                            <p:fltVal val="0"/>
                                          </p:val>
                                        </p:tav>
                                        <p:tav tm="100000">
                                          <p:val>
                                            <p:strVal val="#ppt_h"/>
                                          </p:val>
                                        </p:tav>
                                      </p:tavLst>
                                    </p:anim>
                                    <p:animEffect transition="in" filter="fade">
                                      <p:cBhvr>
                                        <p:cTn id="14" dur="500"/>
                                        <p:tgtEl>
                                          <p:spTgt spid="11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7"/>
                                        </p:tgtEl>
                                        <p:attrNameLst>
                                          <p:attrName>style.visibility</p:attrName>
                                        </p:attrNameLst>
                                      </p:cBhvr>
                                      <p:to>
                                        <p:strVal val="visible"/>
                                      </p:to>
                                    </p:set>
                                    <p:anim calcmode="lin" valueType="num">
                                      <p:cBhvr additive="base">
                                        <p:cTn id="19" dur="500" fill="hold"/>
                                        <p:tgtEl>
                                          <p:spTgt spid="117"/>
                                        </p:tgtEl>
                                        <p:attrNameLst>
                                          <p:attrName>ppt_x</p:attrName>
                                        </p:attrNameLst>
                                      </p:cBhvr>
                                      <p:tavLst>
                                        <p:tav tm="0">
                                          <p:val>
                                            <p:strVal val="#ppt_x"/>
                                          </p:val>
                                        </p:tav>
                                        <p:tav tm="100000">
                                          <p:val>
                                            <p:strVal val="#ppt_x"/>
                                          </p:val>
                                        </p:tav>
                                      </p:tavLst>
                                    </p:anim>
                                    <p:anim calcmode="lin" valueType="num">
                                      <p:cBhvr additive="base">
                                        <p:cTn id="20"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up)">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7" name="矩形 26"/>
          <p:cNvSpPr/>
          <p:nvPr/>
        </p:nvSpPr>
        <p:spPr>
          <a:xfrm rot="2968493">
            <a:off x="-570151" y="-2383222"/>
            <a:ext cx="3075252" cy="361333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图片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721634">
            <a:off x="-1932077" y="-2465728"/>
            <a:ext cx="5147800" cy="5664824"/>
          </a:xfrm>
          <a:prstGeom prst="rect">
            <a:avLst/>
          </a:prstGeom>
        </p:spPr>
      </p:pic>
      <p:sp>
        <p:nvSpPr>
          <p:cNvPr id="35" name="文本框 34"/>
          <p:cNvSpPr txBox="1"/>
          <p:nvPr/>
        </p:nvSpPr>
        <p:spPr>
          <a:xfrm>
            <a:off x="2190690" y="251965"/>
            <a:ext cx="3193965" cy="461665"/>
          </a:xfrm>
          <a:prstGeom prst="rect">
            <a:avLst/>
          </a:prstGeom>
          <a:noFill/>
        </p:spPr>
        <p:txBody>
          <a:bodyPr wrap="square" rtlCol="0">
            <a:spAutoFit/>
          </a:bodyPr>
          <a:lstStyle/>
          <a:p>
            <a:r>
              <a:rPr lang="en-US" altLang="zh-CN" sz="2400" dirty="0">
                <a:solidFill>
                  <a:srgbClr val="C00000"/>
                </a:solidFill>
                <a:latin typeface="微软雅黑" panose="020B0503020204020204" pitchFamily="34" charset="-122"/>
                <a:ea typeface="微软雅黑" panose="020B0503020204020204" pitchFamily="34" charset="-122"/>
              </a:rPr>
              <a:t>Promotion channels</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401176" y="271883"/>
            <a:ext cx="1604297" cy="461665"/>
          </a:xfrm>
          <a:prstGeom prst="rect">
            <a:avLst/>
          </a:prstGeom>
          <a:noFill/>
        </p:spPr>
        <p:txBody>
          <a:bodyPr wrap="square" rtlCol="0">
            <a:spAutoFit/>
          </a:bodyPr>
          <a:lstStyle>
            <a:defPPr>
              <a:defRPr lang="zh-CN"/>
            </a:defPPr>
            <a:lvl1pPr>
              <a:defRPr sz="2400">
                <a:solidFill>
                  <a:schemeClr val="bg1"/>
                </a:solidFill>
                <a:latin typeface="微软雅黑" panose="020B0503020204020204" pitchFamily="34" charset="-122"/>
                <a:ea typeface="微软雅黑" panose="020B0503020204020204" pitchFamily="34" charset="-122"/>
              </a:defRPr>
            </a:lvl1pPr>
          </a:lstStyle>
          <a:p>
            <a:r>
              <a:rPr lang="zh-CN" altLang="en-US" dirty="0"/>
              <a:t>推广渠道</a:t>
            </a:r>
          </a:p>
        </p:txBody>
      </p:sp>
      <p:sp>
        <p:nvSpPr>
          <p:cNvPr id="11" name="矩形 10"/>
          <p:cNvSpPr/>
          <p:nvPr/>
        </p:nvSpPr>
        <p:spPr>
          <a:xfrm>
            <a:off x="0" y="2070100"/>
            <a:ext cx="12192000" cy="20193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1203325" y="1708150"/>
            <a:ext cx="9785350" cy="3994150"/>
            <a:chOff x="1206500" y="1708150"/>
            <a:chExt cx="9785350" cy="3994150"/>
          </a:xfrm>
        </p:grpSpPr>
        <p:sp>
          <p:nvSpPr>
            <p:cNvPr id="7" name="矩形 6"/>
            <p:cNvSpPr/>
            <p:nvPr/>
          </p:nvSpPr>
          <p:spPr>
            <a:xfrm>
              <a:off x="1206500" y="1708150"/>
              <a:ext cx="2120900" cy="39941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761317" y="1708150"/>
              <a:ext cx="2120900" cy="39941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316134" y="1708150"/>
              <a:ext cx="2120900" cy="39941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8870950" y="1708150"/>
              <a:ext cx="2120900" cy="39941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p:cNvSpPr/>
          <p:nvPr/>
        </p:nvSpPr>
        <p:spPr>
          <a:xfrm>
            <a:off x="1222375" y="2070100"/>
            <a:ext cx="2120900" cy="2019300"/>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758141" y="2070100"/>
            <a:ext cx="2120900" cy="2019300"/>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312959" y="2070100"/>
            <a:ext cx="2120900" cy="2019300"/>
          </a:xfrm>
          <a:prstGeom prst="rect">
            <a:avLst/>
          </a:prstGeom>
          <a:blipFill dpi="0" rotWithShape="1">
            <a:blip r:embed="rId7">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8867775" y="2063750"/>
            <a:ext cx="2120900" cy="2019300"/>
          </a:xfrm>
          <a:prstGeom prst="rect">
            <a:avLst/>
          </a:prstGeom>
          <a:blipFill dpi="0" rotWithShape="1">
            <a:blip r:embed="rId8">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1623347" y="4138196"/>
            <a:ext cx="1337824" cy="400110"/>
          </a:xfrm>
          <a:prstGeom prst="rect">
            <a:avLst/>
          </a:prstGeom>
          <a:noFill/>
        </p:spPr>
        <p:txBody>
          <a:bodyPr wrap="square" rtlCol="0">
            <a:spAutoFit/>
          </a:bodyPr>
          <a:lstStyle/>
          <a:p>
            <a:pPr algn="ct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会员拉人</a:t>
            </a:r>
            <a:endPar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26" name="直接连接符 25"/>
          <p:cNvCxnSpPr/>
          <p:nvPr/>
        </p:nvCxnSpPr>
        <p:spPr>
          <a:xfrm>
            <a:off x="1428750" y="4538306"/>
            <a:ext cx="1676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1250155" y="4616908"/>
            <a:ext cx="2052639" cy="923330"/>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通过建立会员系统，把产品打造成客流量稳定，建立完善的日常运作平台。</a:t>
            </a:r>
          </a:p>
        </p:txBody>
      </p:sp>
      <p:sp>
        <p:nvSpPr>
          <p:cNvPr id="29" name="文本框 28"/>
          <p:cNvSpPr txBox="1"/>
          <p:nvPr/>
        </p:nvSpPr>
        <p:spPr>
          <a:xfrm>
            <a:off x="4162816" y="4138196"/>
            <a:ext cx="1337824" cy="400110"/>
          </a:xfrm>
          <a:prstGeom prst="rect">
            <a:avLst/>
          </a:prstGeom>
          <a:noFill/>
        </p:spPr>
        <p:txBody>
          <a:bodyPr wrap="square" rtlCol="0">
            <a:spAutoFit/>
          </a:bodyPr>
          <a:lstStyle/>
          <a:p>
            <a:pPr algn="ct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手机下载</a:t>
            </a:r>
            <a:endPar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30" name="直接连接符 29"/>
          <p:cNvCxnSpPr/>
          <p:nvPr/>
        </p:nvCxnSpPr>
        <p:spPr>
          <a:xfrm>
            <a:off x="3968219" y="4538306"/>
            <a:ext cx="1676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3789624" y="4616908"/>
            <a:ext cx="2052639" cy="923330"/>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通过建立会员系统，把产品打造成客流量稳定，建立完善的日常运作平台。</a:t>
            </a:r>
          </a:p>
        </p:txBody>
      </p:sp>
      <p:sp>
        <p:nvSpPr>
          <p:cNvPr id="32" name="文本框 31"/>
          <p:cNvSpPr txBox="1"/>
          <p:nvPr/>
        </p:nvSpPr>
        <p:spPr>
          <a:xfrm>
            <a:off x="6741712" y="4138196"/>
            <a:ext cx="1337824" cy="400110"/>
          </a:xfrm>
          <a:prstGeom prst="rect">
            <a:avLst/>
          </a:prstGeom>
          <a:noFill/>
        </p:spPr>
        <p:txBody>
          <a:bodyPr wrap="square" rtlCol="0">
            <a:spAutoFit/>
          </a:bodyPr>
          <a:lstStyle/>
          <a:p>
            <a:pPr algn="ct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软文推广</a:t>
            </a:r>
            <a:endPar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33" name="直接连接符 32"/>
          <p:cNvCxnSpPr/>
          <p:nvPr/>
        </p:nvCxnSpPr>
        <p:spPr>
          <a:xfrm>
            <a:off x="6547115" y="4538306"/>
            <a:ext cx="1676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6368520" y="4616908"/>
            <a:ext cx="2052639" cy="923330"/>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通过建立会员系统，把产品打造成客流量稳定，建立完善的日常运作平台。</a:t>
            </a:r>
          </a:p>
        </p:txBody>
      </p:sp>
      <p:cxnSp>
        <p:nvCxnSpPr>
          <p:cNvPr id="36" name="直接连接符 35"/>
          <p:cNvCxnSpPr/>
          <p:nvPr/>
        </p:nvCxnSpPr>
        <p:spPr>
          <a:xfrm>
            <a:off x="9079307" y="4538306"/>
            <a:ext cx="1676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8900712" y="4616908"/>
            <a:ext cx="2052639" cy="923330"/>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通过建立会员系统，把产品打造成客流量稳定，建立完善的日常运作平台。</a:t>
            </a:r>
          </a:p>
        </p:txBody>
      </p:sp>
      <p:sp>
        <p:nvSpPr>
          <p:cNvPr id="38" name="文本框 37"/>
          <p:cNvSpPr txBox="1"/>
          <p:nvPr/>
        </p:nvSpPr>
        <p:spPr>
          <a:xfrm>
            <a:off x="9273904" y="4138196"/>
            <a:ext cx="1337824" cy="400110"/>
          </a:xfrm>
          <a:prstGeom prst="rect">
            <a:avLst/>
          </a:prstGeom>
          <a:noFill/>
        </p:spPr>
        <p:txBody>
          <a:bodyPr wrap="square" rtlCol="0">
            <a:spAutoFit/>
          </a:bodyPr>
          <a:lstStyle/>
          <a:p>
            <a:pPr algn="ct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搜索推广</a:t>
            </a:r>
            <a:endPar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ppt_x"/>
                                          </p:val>
                                        </p:tav>
                                        <p:tav tm="100000">
                                          <p:val>
                                            <p:strVal val="#ppt_x"/>
                                          </p:val>
                                        </p:tav>
                                      </p:tavLst>
                                    </p:anim>
                                    <p:anim calcmode="lin" valueType="num">
                                      <p:cBhvr additive="base">
                                        <p:cTn id="22" dur="500" fill="hold"/>
                                        <p:tgtEl>
                                          <p:spTgt spid="2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ppt_x"/>
                                          </p:val>
                                        </p:tav>
                                        <p:tav tm="100000">
                                          <p:val>
                                            <p:strVal val="#ppt_x"/>
                                          </p:val>
                                        </p:tav>
                                      </p:tavLst>
                                    </p:anim>
                                    <p:anim calcmode="lin" valueType="num">
                                      <p:cBhvr additive="base">
                                        <p:cTn id="30" dur="500" fill="hold"/>
                                        <p:tgtEl>
                                          <p:spTgt spid="3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ppt_x"/>
                                          </p:val>
                                        </p:tav>
                                        <p:tav tm="100000">
                                          <p:val>
                                            <p:strVal val="#ppt_x"/>
                                          </p:val>
                                        </p:tav>
                                      </p:tavLst>
                                    </p:anim>
                                    <p:anim calcmode="lin" valueType="num">
                                      <p:cBhvr additive="base">
                                        <p:cTn id="34" dur="5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ppt_x"/>
                                          </p:val>
                                        </p:tav>
                                        <p:tav tm="100000">
                                          <p:val>
                                            <p:strVal val="#ppt_x"/>
                                          </p:val>
                                        </p:tav>
                                      </p:tavLst>
                                    </p:anim>
                                    <p:anim calcmode="lin" valueType="num">
                                      <p:cBhvr additive="base">
                                        <p:cTn id="38" dur="500" fill="hold"/>
                                        <p:tgtEl>
                                          <p:spTgt spid="3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ppt_x"/>
                                          </p:val>
                                        </p:tav>
                                        <p:tav tm="100000">
                                          <p:val>
                                            <p:strVal val="#ppt_x"/>
                                          </p:val>
                                        </p:tav>
                                      </p:tavLst>
                                    </p:anim>
                                    <p:anim calcmode="lin" valueType="num">
                                      <p:cBhvr additive="base">
                                        <p:cTn id="42" dur="500" fill="hold"/>
                                        <p:tgtEl>
                                          <p:spTgt spid="3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fill="hold"/>
                                        <p:tgtEl>
                                          <p:spTgt spid="34"/>
                                        </p:tgtEl>
                                        <p:attrNameLst>
                                          <p:attrName>ppt_x</p:attrName>
                                        </p:attrNameLst>
                                      </p:cBhvr>
                                      <p:tavLst>
                                        <p:tav tm="0">
                                          <p:val>
                                            <p:strVal val="#ppt_x"/>
                                          </p:val>
                                        </p:tav>
                                        <p:tav tm="100000">
                                          <p:val>
                                            <p:strVal val="#ppt_x"/>
                                          </p:val>
                                        </p:tav>
                                      </p:tavLst>
                                    </p:anim>
                                    <p:anim calcmode="lin" valueType="num">
                                      <p:cBhvr additive="base">
                                        <p:cTn id="46" dur="500" fill="hold"/>
                                        <p:tgtEl>
                                          <p:spTgt spid="34"/>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additive="base">
                                        <p:cTn id="49" dur="500" fill="hold"/>
                                        <p:tgtEl>
                                          <p:spTgt spid="36"/>
                                        </p:tgtEl>
                                        <p:attrNameLst>
                                          <p:attrName>ppt_x</p:attrName>
                                        </p:attrNameLst>
                                      </p:cBhvr>
                                      <p:tavLst>
                                        <p:tav tm="0">
                                          <p:val>
                                            <p:strVal val="#ppt_x"/>
                                          </p:val>
                                        </p:tav>
                                        <p:tav tm="100000">
                                          <p:val>
                                            <p:strVal val="#ppt_x"/>
                                          </p:val>
                                        </p:tav>
                                      </p:tavLst>
                                    </p:anim>
                                    <p:anim calcmode="lin" valueType="num">
                                      <p:cBhvr additive="base">
                                        <p:cTn id="50" dur="500" fill="hold"/>
                                        <p:tgtEl>
                                          <p:spTgt spid="3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additive="base">
                                        <p:cTn id="53" dur="500" fill="hold"/>
                                        <p:tgtEl>
                                          <p:spTgt spid="37"/>
                                        </p:tgtEl>
                                        <p:attrNameLst>
                                          <p:attrName>ppt_x</p:attrName>
                                        </p:attrNameLst>
                                      </p:cBhvr>
                                      <p:tavLst>
                                        <p:tav tm="0">
                                          <p:val>
                                            <p:strVal val="#ppt_x"/>
                                          </p:val>
                                        </p:tav>
                                        <p:tav tm="100000">
                                          <p:val>
                                            <p:strVal val="#ppt_x"/>
                                          </p:val>
                                        </p:tav>
                                      </p:tavLst>
                                    </p:anim>
                                    <p:anim calcmode="lin" valueType="num">
                                      <p:cBhvr additive="base">
                                        <p:cTn id="54" dur="500" fill="hold"/>
                                        <p:tgtEl>
                                          <p:spTgt spid="3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additive="base">
                                        <p:cTn id="57" dur="500" fill="hold"/>
                                        <p:tgtEl>
                                          <p:spTgt spid="38"/>
                                        </p:tgtEl>
                                        <p:attrNameLst>
                                          <p:attrName>ppt_x</p:attrName>
                                        </p:attrNameLst>
                                      </p:cBhvr>
                                      <p:tavLst>
                                        <p:tav tm="0">
                                          <p:val>
                                            <p:strVal val="#ppt_x"/>
                                          </p:val>
                                        </p:tav>
                                        <p:tav tm="100000">
                                          <p:val>
                                            <p:strVal val="#ppt_x"/>
                                          </p:val>
                                        </p:tav>
                                      </p:tavLst>
                                    </p:anim>
                                    <p:anim calcmode="lin" valueType="num">
                                      <p:cBhvr additive="base">
                                        <p:cTn id="5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4" grpId="0"/>
      <p:bldP spid="28" grpId="0"/>
      <p:bldP spid="29" grpId="0"/>
      <p:bldP spid="31" grpId="0"/>
      <p:bldP spid="32" grpId="0"/>
      <p:bldP spid="34" grpId="0"/>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矩形 5"/>
          <p:cNvSpPr/>
          <p:nvPr/>
        </p:nvSpPr>
        <p:spPr>
          <a:xfrm rot="2700000">
            <a:off x="4286965" y="2185362"/>
            <a:ext cx="370728" cy="3707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2700000">
            <a:off x="3958715" y="2000942"/>
            <a:ext cx="181545" cy="18154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3070710" y="2707247"/>
            <a:ext cx="1963492" cy="1427462"/>
            <a:chOff x="3070710" y="2707247"/>
            <a:chExt cx="1963492" cy="1427462"/>
          </a:xfrm>
        </p:grpSpPr>
        <p:sp>
          <p:nvSpPr>
            <p:cNvPr id="5" name="矩形 4"/>
            <p:cNvSpPr/>
            <p:nvPr/>
          </p:nvSpPr>
          <p:spPr>
            <a:xfrm rot="2700000">
              <a:off x="3365391" y="2707247"/>
              <a:ext cx="1368193" cy="13681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070710" y="2934380"/>
              <a:ext cx="1963492" cy="1200329"/>
            </a:xfrm>
            <a:prstGeom prst="rect">
              <a:avLst/>
            </a:prstGeom>
            <a:noFill/>
          </p:spPr>
          <p:txBody>
            <a:bodyPr wrap="square" rtlCol="0">
              <a:spAutoFit/>
            </a:bodyPr>
            <a:lstStyle/>
            <a:p>
              <a:pPr algn="ctr"/>
              <a:r>
                <a:rPr lang="en-US" altLang="zh-CN" sz="3600" dirty="0">
                  <a:solidFill>
                    <a:schemeClr val="bg1"/>
                  </a:solidFill>
                  <a:latin typeface="微软雅黑" panose="020B0503020204020204" pitchFamily="34" charset="-122"/>
                  <a:ea typeface="微软雅黑" panose="020B0503020204020204" pitchFamily="34" charset="-122"/>
                </a:rPr>
                <a:t>PART</a:t>
              </a:r>
            </a:p>
            <a:p>
              <a:pPr algn="ctr"/>
              <a:r>
                <a:rPr lang="en-US" altLang="zh-CN" sz="3600" dirty="0">
                  <a:solidFill>
                    <a:schemeClr val="bg1"/>
                  </a:solidFill>
                  <a:latin typeface="微软雅黑" panose="020B0503020204020204" pitchFamily="34" charset="-122"/>
                  <a:ea typeface="微软雅黑" panose="020B0503020204020204" pitchFamily="34" charset="-122"/>
                </a:rPr>
                <a:t>3</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sp>
        <p:nvSpPr>
          <p:cNvPr id="9" name="文本框 8"/>
          <p:cNvSpPr txBox="1"/>
          <p:nvPr/>
        </p:nvSpPr>
        <p:spPr>
          <a:xfrm>
            <a:off x="4734473" y="2465536"/>
            <a:ext cx="3208562" cy="830997"/>
          </a:xfrm>
          <a:prstGeom prst="rect">
            <a:avLst/>
          </a:prstGeom>
          <a:noFill/>
        </p:spPr>
        <p:txBody>
          <a:bodyPr wrap="square" rtlCol="0">
            <a:spAutoFit/>
          </a:bodyPr>
          <a:lstStyle/>
          <a:p>
            <a:pPr algn="ctr"/>
            <a:r>
              <a:rPr lang="zh-CN" altLang="en-US" sz="4800" b="1" dirty="0">
                <a:solidFill>
                  <a:srgbClr val="C00000"/>
                </a:solidFill>
                <a:latin typeface="微软雅黑" panose="020B0503020204020204" pitchFamily="34" charset="-122"/>
                <a:ea typeface="微软雅黑" panose="020B0503020204020204" pitchFamily="34" charset="-122"/>
              </a:rPr>
              <a:t>团队介绍</a:t>
            </a:r>
          </a:p>
        </p:txBody>
      </p:sp>
      <p:cxnSp>
        <p:nvCxnSpPr>
          <p:cNvPr id="10" name="直接连接符 9"/>
          <p:cNvCxnSpPr/>
          <p:nvPr/>
        </p:nvCxnSpPr>
        <p:spPr>
          <a:xfrm>
            <a:off x="5016947" y="3391343"/>
            <a:ext cx="717505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7422480" y="3505524"/>
            <a:ext cx="1340355" cy="338554"/>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发展历程</a:t>
            </a:r>
          </a:p>
        </p:txBody>
      </p:sp>
      <p:sp>
        <p:nvSpPr>
          <p:cNvPr id="12" name="文本框 11"/>
          <p:cNvSpPr txBox="1"/>
          <p:nvPr/>
        </p:nvSpPr>
        <p:spPr>
          <a:xfrm>
            <a:off x="8611815" y="3505524"/>
            <a:ext cx="1340355" cy="338554"/>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组织架构</a:t>
            </a:r>
          </a:p>
        </p:txBody>
      </p:sp>
      <p:sp>
        <p:nvSpPr>
          <p:cNvPr id="13" name="文本框 12"/>
          <p:cNvSpPr txBox="1"/>
          <p:nvPr/>
        </p:nvSpPr>
        <p:spPr>
          <a:xfrm>
            <a:off x="9783549" y="3505524"/>
            <a:ext cx="1340355" cy="338554"/>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团队成员</a:t>
            </a:r>
          </a:p>
        </p:txBody>
      </p:sp>
      <p:sp>
        <p:nvSpPr>
          <p:cNvPr id="14" name="文本框 13"/>
          <p:cNvSpPr txBox="1"/>
          <p:nvPr/>
        </p:nvSpPr>
        <p:spPr>
          <a:xfrm>
            <a:off x="10930719" y="3505524"/>
            <a:ext cx="1340355" cy="338554"/>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企业荣誉</a:t>
            </a:r>
          </a:p>
        </p:txBody>
      </p:sp>
      <p:cxnSp>
        <p:nvCxnSpPr>
          <p:cNvPr id="15" name="直接连接符 14"/>
          <p:cNvCxnSpPr/>
          <p:nvPr/>
        </p:nvCxnSpPr>
        <p:spPr>
          <a:xfrm>
            <a:off x="8002520" y="5276850"/>
            <a:ext cx="1949650" cy="2284833"/>
          </a:xfrm>
          <a:prstGeom prst="line">
            <a:avLst/>
          </a:prstGeom>
          <a:ln w="2540">
            <a:solidFill>
              <a:srgbClr val="C00000">
                <a:alpha val="21000"/>
              </a:srgb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729104" y="-1291071"/>
            <a:ext cx="6010738" cy="7327405"/>
          </a:xfrm>
          <a:prstGeom prst="line">
            <a:avLst/>
          </a:prstGeom>
          <a:ln w="2540">
            <a:solidFill>
              <a:srgbClr val="C00000">
                <a:alpha val="21000"/>
              </a:srgbClr>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519970">
            <a:off x="-648014" y="1090839"/>
            <a:ext cx="5024162" cy="550648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650"/>
                                        <p:tgtEl>
                                          <p:spTgt spid="4"/>
                                        </p:tgtEl>
                                      </p:cBhvr>
                                    </p:animEffect>
                                  </p:childTnLst>
                                </p:cTn>
                              </p:par>
                              <p:par>
                                <p:cTn id="8" presetID="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0-#ppt_w/2"/>
                                          </p:val>
                                        </p:tav>
                                        <p:tav tm="100000">
                                          <p:val>
                                            <p:strVal val="#ppt_x"/>
                                          </p:val>
                                        </p:tav>
                                      </p:tavLst>
                                    </p:anim>
                                    <p:anim calcmode="lin" valueType="num">
                                      <p:cBhvr additive="base">
                                        <p:cTn id="11"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1+#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1+#ppt_w/2"/>
                                          </p:val>
                                        </p:tav>
                                        <p:tav tm="100000">
                                          <p:val>
                                            <p:strVal val="#ppt_x"/>
                                          </p:val>
                                        </p:tav>
                                      </p:tavLst>
                                    </p:anim>
                                    <p:anim calcmode="lin" valueType="num">
                                      <p:cBhvr additive="base">
                                        <p:cTn id="42" dur="500" fill="hold"/>
                                        <p:tgtEl>
                                          <p:spTgt spid="12"/>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1+#ppt_w/2"/>
                                          </p:val>
                                        </p:tav>
                                        <p:tav tm="100000">
                                          <p:val>
                                            <p:strVal val="#ppt_x"/>
                                          </p:val>
                                        </p:tav>
                                      </p:tavLst>
                                    </p:anim>
                                    <p:anim calcmode="lin" valueType="num">
                                      <p:cBhvr additive="base">
                                        <p:cTn id="46" dur="500" fill="hold"/>
                                        <p:tgtEl>
                                          <p:spTgt spid="1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1+#ppt_w/2"/>
                                          </p:val>
                                        </p:tav>
                                        <p:tav tm="100000">
                                          <p:val>
                                            <p:strVal val="#ppt_x"/>
                                          </p:val>
                                        </p:tav>
                                      </p:tavLst>
                                    </p:anim>
                                    <p:anim calcmode="lin" valueType="num">
                                      <p:cBhvr additive="base">
                                        <p:cTn id="5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left)">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left)">
                                      <p:cBhvr>
                                        <p:cTn id="6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1"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 name="矩形 39"/>
          <p:cNvSpPr/>
          <p:nvPr/>
        </p:nvSpPr>
        <p:spPr>
          <a:xfrm rot="2968493">
            <a:off x="-570151" y="-2383222"/>
            <a:ext cx="3075252" cy="361333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2" name="图片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721634">
            <a:off x="-1932077" y="-2465728"/>
            <a:ext cx="5147800" cy="5664824"/>
          </a:xfrm>
          <a:prstGeom prst="rect">
            <a:avLst/>
          </a:prstGeom>
        </p:spPr>
      </p:pic>
      <p:sp>
        <p:nvSpPr>
          <p:cNvPr id="13" name="等腰三角形 12"/>
          <p:cNvSpPr/>
          <p:nvPr/>
        </p:nvSpPr>
        <p:spPr>
          <a:xfrm flipH="1">
            <a:off x="2266950" y="2012585"/>
            <a:ext cx="9925050" cy="4845415"/>
          </a:xfrm>
          <a:prstGeom prst="triangle">
            <a:avLst>
              <a:gd name="adj" fmla="val 0"/>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p:cNvCxnSpPr/>
          <p:nvPr/>
        </p:nvCxnSpPr>
        <p:spPr>
          <a:xfrm flipV="1">
            <a:off x="1476145" y="1961071"/>
            <a:ext cx="10867189" cy="5296215"/>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2190690" y="251965"/>
            <a:ext cx="3387640" cy="461665"/>
          </a:xfrm>
          <a:prstGeom prst="rect">
            <a:avLst/>
          </a:prstGeom>
          <a:noFill/>
        </p:spPr>
        <p:txBody>
          <a:bodyPr wrap="square" rtlCol="0">
            <a:spAutoFit/>
          </a:bodyPr>
          <a:lstStyle/>
          <a:p>
            <a:r>
              <a:rPr lang="en-US" altLang="zh-CN" sz="2400" dirty="0">
                <a:solidFill>
                  <a:srgbClr val="C00000"/>
                </a:solidFill>
                <a:latin typeface="微软雅黑" panose="020B0503020204020204" pitchFamily="34" charset="-122"/>
                <a:ea typeface="微软雅黑" panose="020B0503020204020204" pitchFamily="34" charset="-122"/>
              </a:rPr>
              <a:t>development history</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17039" y="251965"/>
            <a:ext cx="1457095" cy="461665"/>
          </a:xfrm>
          <a:prstGeom prst="rect">
            <a:avLst/>
          </a:prstGeom>
          <a:noFill/>
        </p:spPr>
        <p:txBody>
          <a:bodyPr wrap="square" rtlCol="0">
            <a:spAutoFit/>
          </a:bodyPr>
          <a:lstStyle>
            <a:defPPr>
              <a:defRPr lang="zh-CN"/>
            </a:defPPr>
            <a:lvl1pPr>
              <a:defRPr sz="2400">
                <a:solidFill>
                  <a:schemeClr val="bg1"/>
                </a:solidFill>
                <a:latin typeface="微软雅黑" panose="020B0503020204020204" pitchFamily="34" charset="-122"/>
                <a:ea typeface="微软雅黑" panose="020B0503020204020204" pitchFamily="34" charset="-122"/>
              </a:defRPr>
            </a:lvl1pPr>
          </a:lstStyle>
          <a:p>
            <a:r>
              <a:rPr lang="zh-CN" altLang="en-US" dirty="0"/>
              <a:t>发展历程</a:t>
            </a:r>
          </a:p>
        </p:txBody>
      </p:sp>
      <p:grpSp>
        <p:nvGrpSpPr>
          <p:cNvPr id="46" name="组合 45"/>
          <p:cNvGrpSpPr/>
          <p:nvPr/>
        </p:nvGrpSpPr>
        <p:grpSpPr>
          <a:xfrm>
            <a:off x="8894978" y="2397172"/>
            <a:ext cx="1119541" cy="1119541"/>
            <a:chOff x="8894978" y="2397172"/>
            <a:chExt cx="1119541" cy="1119541"/>
          </a:xfrm>
        </p:grpSpPr>
        <p:sp>
          <p:nvSpPr>
            <p:cNvPr id="15" name="矩形 14"/>
            <p:cNvSpPr/>
            <p:nvPr/>
          </p:nvSpPr>
          <p:spPr>
            <a:xfrm rot="2700000">
              <a:off x="8894978" y="2397172"/>
              <a:ext cx="1119541" cy="111954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8900796" y="2681477"/>
              <a:ext cx="1108449" cy="523220"/>
            </a:xfrm>
            <a:prstGeom prst="rect">
              <a:avLst/>
            </a:prstGeom>
            <a:noFill/>
          </p:spPr>
          <p:txBody>
            <a:bodyPr wrap="square" rtlCol="0">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爆发</a:t>
              </a:r>
            </a:p>
          </p:txBody>
        </p:sp>
      </p:grpSp>
      <p:grpSp>
        <p:nvGrpSpPr>
          <p:cNvPr id="45" name="组合 44"/>
          <p:cNvGrpSpPr/>
          <p:nvPr/>
        </p:nvGrpSpPr>
        <p:grpSpPr>
          <a:xfrm>
            <a:off x="7106687" y="3613912"/>
            <a:ext cx="1108449" cy="723900"/>
            <a:chOff x="7106687" y="3613912"/>
            <a:chExt cx="1108449" cy="723900"/>
          </a:xfrm>
        </p:grpSpPr>
        <p:sp>
          <p:nvSpPr>
            <p:cNvPr id="12" name="矩形 11"/>
            <p:cNvSpPr/>
            <p:nvPr/>
          </p:nvSpPr>
          <p:spPr>
            <a:xfrm rot="2700000">
              <a:off x="7308128" y="3613912"/>
              <a:ext cx="723900" cy="723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7106687" y="3791526"/>
              <a:ext cx="1108449"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壮大</a:t>
              </a:r>
            </a:p>
          </p:txBody>
        </p:sp>
      </p:grpSp>
      <p:grpSp>
        <p:nvGrpSpPr>
          <p:cNvPr id="44" name="组合 43"/>
          <p:cNvGrpSpPr/>
          <p:nvPr/>
        </p:nvGrpSpPr>
        <p:grpSpPr>
          <a:xfrm>
            <a:off x="5529462" y="4432084"/>
            <a:ext cx="1108449" cy="723900"/>
            <a:chOff x="5529462" y="4432084"/>
            <a:chExt cx="1108449" cy="723900"/>
          </a:xfrm>
        </p:grpSpPr>
        <p:sp>
          <p:nvSpPr>
            <p:cNvPr id="10" name="矩形 9"/>
            <p:cNvSpPr/>
            <p:nvPr/>
          </p:nvSpPr>
          <p:spPr>
            <a:xfrm rot="2700000">
              <a:off x="5728255" y="4432084"/>
              <a:ext cx="723900" cy="723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5529462" y="4609209"/>
              <a:ext cx="1108449"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发展</a:t>
              </a:r>
            </a:p>
          </p:txBody>
        </p:sp>
      </p:grpSp>
      <p:grpSp>
        <p:nvGrpSpPr>
          <p:cNvPr id="43" name="组合 42"/>
          <p:cNvGrpSpPr/>
          <p:nvPr/>
        </p:nvGrpSpPr>
        <p:grpSpPr>
          <a:xfrm>
            <a:off x="4002354" y="5159244"/>
            <a:ext cx="1108449" cy="723900"/>
            <a:chOff x="4002354" y="5159244"/>
            <a:chExt cx="1108449" cy="723900"/>
          </a:xfrm>
        </p:grpSpPr>
        <p:sp>
          <p:nvSpPr>
            <p:cNvPr id="7" name="矩形 6"/>
            <p:cNvSpPr/>
            <p:nvPr/>
          </p:nvSpPr>
          <p:spPr>
            <a:xfrm rot="2700000">
              <a:off x="4209938" y="5159244"/>
              <a:ext cx="723900" cy="723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4002354" y="5321139"/>
              <a:ext cx="1108449"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成立</a:t>
              </a:r>
            </a:p>
          </p:txBody>
        </p:sp>
      </p:grpSp>
      <p:cxnSp>
        <p:nvCxnSpPr>
          <p:cNvPr id="23" name="直接连接符 22"/>
          <p:cNvCxnSpPr/>
          <p:nvPr/>
        </p:nvCxnSpPr>
        <p:spPr>
          <a:xfrm>
            <a:off x="491363" y="5560185"/>
            <a:ext cx="3391914"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2266950" y="4413578"/>
            <a:ext cx="3413077"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4156512" y="3371682"/>
            <a:ext cx="2614411"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5680027" y="2249464"/>
            <a:ext cx="3097760"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449677" y="4921116"/>
            <a:ext cx="3581486" cy="646331"/>
          </a:xfrm>
          <a:prstGeom prst="rect">
            <a:avLst/>
          </a:prstGeom>
          <a:noFill/>
        </p:spPr>
        <p:txBody>
          <a:bodyPr wrap="square" rtlCol="0">
            <a:spAutoFit/>
          </a:bodyPr>
          <a:lstStyle/>
          <a:p>
            <a:pPr>
              <a:lnSpc>
                <a:spcPct val="150000"/>
              </a:lnSpc>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2012</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3</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月正式注册，经过团队一年多的发展，现已发展为注册资金</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1000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万的省级正规企业。</a:t>
            </a:r>
          </a:p>
        </p:txBody>
      </p:sp>
      <p:sp>
        <p:nvSpPr>
          <p:cNvPr id="29" name="矩形 28"/>
          <p:cNvSpPr/>
          <p:nvPr/>
        </p:nvSpPr>
        <p:spPr>
          <a:xfrm>
            <a:off x="2196403" y="3761844"/>
            <a:ext cx="3581486" cy="646331"/>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扩展业务领域，创建运营新格局，先后承接盛典分期，乐享购，快生活，奢小二等多个项目。</a:t>
            </a:r>
          </a:p>
        </p:txBody>
      </p:sp>
      <p:sp>
        <p:nvSpPr>
          <p:cNvPr id="30" name="矩形 29"/>
          <p:cNvSpPr/>
          <p:nvPr/>
        </p:nvSpPr>
        <p:spPr>
          <a:xfrm>
            <a:off x="4020382" y="2729653"/>
            <a:ext cx="2889009" cy="646331"/>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新官网上线，各项目顺利完成交付，</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经典案例在业界赢得良好口碑。</a:t>
            </a:r>
          </a:p>
        </p:txBody>
      </p:sp>
      <p:sp>
        <p:nvSpPr>
          <p:cNvPr id="31" name="矩形 30"/>
          <p:cNvSpPr/>
          <p:nvPr/>
        </p:nvSpPr>
        <p:spPr>
          <a:xfrm>
            <a:off x="5578330" y="1606202"/>
            <a:ext cx="3676490" cy="646331"/>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公司变更为</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XXXXX</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网络科技有限公司，搭建</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XX</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平台，目前注册用户</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万，逐步建立品牌影响力！</a:t>
            </a:r>
          </a:p>
        </p:txBody>
      </p:sp>
      <p:sp>
        <p:nvSpPr>
          <p:cNvPr id="36" name="文本框 35"/>
          <p:cNvSpPr txBox="1"/>
          <p:nvPr/>
        </p:nvSpPr>
        <p:spPr>
          <a:xfrm>
            <a:off x="5680027" y="1151634"/>
            <a:ext cx="1108449" cy="461665"/>
          </a:xfrm>
          <a:prstGeom prst="rect">
            <a:avLst/>
          </a:prstGeom>
          <a:solidFill>
            <a:srgbClr val="C00000"/>
          </a:solidFill>
        </p:spPr>
        <p:txBody>
          <a:bodyPr wrap="square"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2015</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4109711" y="2329215"/>
            <a:ext cx="1108449" cy="461665"/>
          </a:xfrm>
          <a:prstGeom prst="rect">
            <a:avLst/>
          </a:prstGeom>
          <a:solidFill>
            <a:srgbClr val="C00000"/>
          </a:solidFill>
        </p:spPr>
        <p:txBody>
          <a:bodyPr wrap="square"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2014</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2273549" y="3299054"/>
            <a:ext cx="1108449" cy="461665"/>
          </a:xfrm>
          <a:prstGeom prst="rect">
            <a:avLst/>
          </a:prstGeom>
          <a:solidFill>
            <a:srgbClr val="C00000"/>
          </a:solidFill>
        </p:spPr>
        <p:txBody>
          <a:bodyPr wrap="square"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2013</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491363" y="4487737"/>
            <a:ext cx="1108449" cy="461665"/>
          </a:xfrm>
          <a:prstGeom prst="rect">
            <a:avLst/>
          </a:prstGeom>
          <a:solidFill>
            <a:srgbClr val="C00000"/>
          </a:solidFill>
        </p:spPr>
        <p:txBody>
          <a:bodyPr wrap="square"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2012</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0-#ppt_w/2"/>
                                          </p:val>
                                        </p:tav>
                                        <p:tav tm="100000">
                                          <p:val>
                                            <p:strVal val="#ppt_x"/>
                                          </p:val>
                                        </p:tav>
                                      </p:tavLst>
                                    </p:anim>
                                    <p:anim calcmode="lin" valueType="num">
                                      <p:cBhvr additive="base">
                                        <p:cTn id="18" dur="500" fill="hold"/>
                                        <p:tgtEl>
                                          <p:spTgt spid="23"/>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0-#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500" fill="hold"/>
                                        <p:tgtEl>
                                          <p:spTgt spid="39"/>
                                        </p:tgtEl>
                                        <p:attrNameLst>
                                          <p:attrName>ppt_x</p:attrName>
                                        </p:attrNameLst>
                                      </p:cBhvr>
                                      <p:tavLst>
                                        <p:tav tm="0">
                                          <p:val>
                                            <p:strVal val="0-#ppt_w/2"/>
                                          </p:val>
                                        </p:tav>
                                        <p:tav tm="100000">
                                          <p:val>
                                            <p:strVal val="#ppt_x"/>
                                          </p:val>
                                        </p:tav>
                                      </p:tavLst>
                                    </p:anim>
                                    <p:anim calcmode="lin" valueType="num">
                                      <p:cBhvr additive="base">
                                        <p:cTn id="26"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ppt_x"/>
                                          </p:val>
                                        </p:tav>
                                        <p:tav tm="100000">
                                          <p:val>
                                            <p:strVal val="#ppt_x"/>
                                          </p:val>
                                        </p:tav>
                                      </p:tavLst>
                                    </p:anim>
                                    <p:anim calcmode="lin" valueType="num">
                                      <p:cBhvr additive="base">
                                        <p:cTn id="3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0-#ppt_w/2"/>
                                          </p:val>
                                        </p:tav>
                                        <p:tav tm="100000">
                                          <p:val>
                                            <p:strVal val="#ppt_x"/>
                                          </p:val>
                                        </p:tav>
                                      </p:tavLst>
                                    </p:anim>
                                    <p:anim calcmode="lin" valueType="num">
                                      <p:cBhvr additive="base">
                                        <p:cTn id="38" dur="500" fill="hold"/>
                                        <p:tgtEl>
                                          <p:spTgt spid="24"/>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fill="hold"/>
                                        <p:tgtEl>
                                          <p:spTgt spid="29"/>
                                        </p:tgtEl>
                                        <p:attrNameLst>
                                          <p:attrName>ppt_x</p:attrName>
                                        </p:attrNameLst>
                                      </p:cBhvr>
                                      <p:tavLst>
                                        <p:tav tm="0">
                                          <p:val>
                                            <p:strVal val="0-#ppt_w/2"/>
                                          </p:val>
                                        </p:tav>
                                        <p:tav tm="100000">
                                          <p:val>
                                            <p:strVal val="#ppt_x"/>
                                          </p:val>
                                        </p:tav>
                                      </p:tavLst>
                                    </p:anim>
                                    <p:anim calcmode="lin" valueType="num">
                                      <p:cBhvr additive="base">
                                        <p:cTn id="42" dur="500" fill="hold"/>
                                        <p:tgtEl>
                                          <p:spTgt spid="29"/>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0-#ppt_w/2"/>
                                          </p:val>
                                        </p:tav>
                                        <p:tav tm="100000">
                                          <p:val>
                                            <p:strVal val="#ppt_x"/>
                                          </p:val>
                                        </p:tav>
                                      </p:tavLst>
                                    </p:anim>
                                    <p:anim calcmode="lin" valueType="num">
                                      <p:cBhvr additive="base">
                                        <p:cTn id="46"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additive="base">
                                        <p:cTn id="51" dur="500" fill="hold"/>
                                        <p:tgtEl>
                                          <p:spTgt spid="44"/>
                                        </p:tgtEl>
                                        <p:attrNameLst>
                                          <p:attrName>ppt_x</p:attrName>
                                        </p:attrNameLst>
                                      </p:cBhvr>
                                      <p:tavLst>
                                        <p:tav tm="0">
                                          <p:val>
                                            <p:strVal val="#ppt_x"/>
                                          </p:val>
                                        </p:tav>
                                        <p:tav tm="100000">
                                          <p:val>
                                            <p:strVal val="#ppt_x"/>
                                          </p:val>
                                        </p:tav>
                                      </p:tavLst>
                                    </p:anim>
                                    <p:anim calcmode="lin" valueType="num">
                                      <p:cBhvr additive="base">
                                        <p:cTn id="5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0-#ppt_w/2"/>
                                          </p:val>
                                        </p:tav>
                                        <p:tav tm="100000">
                                          <p:val>
                                            <p:strVal val="#ppt_x"/>
                                          </p:val>
                                        </p:tav>
                                      </p:tavLst>
                                    </p:anim>
                                    <p:anim calcmode="lin" valueType="num">
                                      <p:cBhvr additive="base">
                                        <p:cTn id="58" dur="500" fill="hold"/>
                                        <p:tgtEl>
                                          <p:spTgt spid="25"/>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additive="base">
                                        <p:cTn id="61" dur="500" fill="hold"/>
                                        <p:tgtEl>
                                          <p:spTgt spid="30"/>
                                        </p:tgtEl>
                                        <p:attrNameLst>
                                          <p:attrName>ppt_x</p:attrName>
                                        </p:attrNameLst>
                                      </p:cBhvr>
                                      <p:tavLst>
                                        <p:tav tm="0">
                                          <p:val>
                                            <p:strVal val="0-#ppt_w/2"/>
                                          </p:val>
                                        </p:tav>
                                        <p:tav tm="100000">
                                          <p:val>
                                            <p:strVal val="#ppt_x"/>
                                          </p:val>
                                        </p:tav>
                                      </p:tavLst>
                                    </p:anim>
                                    <p:anim calcmode="lin" valueType="num">
                                      <p:cBhvr additive="base">
                                        <p:cTn id="62" dur="500" fill="hold"/>
                                        <p:tgtEl>
                                          <p:spTgt spid="30"/>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500" fill="hold"/>
                                        <p:tgtEl>
                                          <p:spTgt spid="37"/>
                                        </p:tgtEl>
                                        <p:attrNameLst>
                                          <p:attrName>ppt_x</p:attrName>
                                        </p:attrNameLst>
                                      </p:cBhvr>
                                      <p:tavLst>
                                        <p:tav tm="0">
                                          <p:val>
                                            <p:strVal val="0-#ppt_w/2"/>
                                          </p:val>
                                        </p:tav>
                                        <p:tav tm="100000">
                                          <p:val>
                                            <p:strVal val="#ppt_x"/>
                                          </p:val>
                                        </p:tav>
                                      </p:tavLst>
                                    </p:anim>
                                    <p:anim calcmode="lin" valueType="num">
                                      <p:cBhvr additive="base">
                                        <p:cTn id="66"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ppt_x"/>
                                          </p:val>
                                        </p:tav>
                                        <p:tav tm="100000">
                                          <p:val>
                                            <p:strVal val="#ppt_x"/>
                                          </p:val>
                                        </p:tav>
                                      </p:tavLst>
                                    </p:anim>
                                    <p:anim calcmode="lin" valueType="num">
                                      <p:cBhvr additive="base">
                                        <p:cTn id="7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nodeType="click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additive="base">
                                        <p:cTn id="77" dur="500" fill="hold"/>
                                        <p:tgtEl>
                                          <p:spTgt spid="26"/>
                                        </p:tgtEl>
                                        <p:attrNameLst>
                                          <p:attrName>ppt_x</p:attrName>
                                        </p:attrNameLst>
                                      </p:cBhvr>
                                      <p:tavLst>
                                        <p:tav tm="0">
                                          <p:val>
                                            <p:strVal val="0-#ppt_w/2"/>
                                          </p:val>
                                        </p:tav>
                                        <p:tav tm="100000">
                                          <p:val>
                                            <p:strVal val="#ppt_x"/>
                                          </p:val>
                                        </p:tav>
                                      </p:tavLst>
                                    </p:anim>
                                    <p:anim calcmode="lin" valueType="num">
                                      <p:cBhvr additive="base">
                                        <p:cTn id="78" dur="500" fill="hold"/>
                                        <p:tgtEl>
                                          <p:spTgt spid="26"/>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anim calcmode="lin" valueType="num">
                                      <p:cBhvr additive="base">
                                        <p:cTn id="81" dur="500" fill="hold"/>
                                        <p:tgtEl>
                                          <p:spTgt spid="31"/>
                                        </p:tgtEl>
                                        <p:attrNameLst>
                                          <p:attrName>ppt_x</p:attrName>
                                        </p:attrNameLst>
                                      </p:cBhvr>
                                      <p:tavLst>
                                        <p:tav tm="0">
                                          <p:val>
                                            <p:strVal val="0-#ppt_w/2"/>
                                          </p:val>
                                        </p:tav>
                                        <p:tav tm="100000">
                                          <p:val>
                                            <p:strVal val="#ppt_x"/>
                                          </p:val>
                                        </p:tav>
                                      </p:tavLst>
                                    </p:anim>
                                    <p:anim calcmode="lin" valueType="num">
                                      <p:cBhvr additive="base">
                                        <p:cTn id="82" dur="500" fill="hold"/>
                                        <p:tgtEl>
                                          <p:spTgt spid="31"/>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additive="base">
                                        <p:cTn id="85" dur="500" fill="hold"/>
                                        <p:tgtEl>
                                          <p:spTgt spid="36"/>
                                        </p:tgtEl>
                                        <p:attrNameLst>
                                          <p:attrName>ppt_x</p:attrName>
                                        </p:attrNameLst>
                                      </p:cBhvr>
                                      <p:tavLst>
                                        <p:tav tm="0">
                                          <p:val>
                                            <p:strVal val="0-#ppt_w/2"/>
                                          </p:val>
                                        </p:tav>
                                        <p:tav tm="100000">
                                          <p:val>
                                            <p:strVal val="#ppt_x"/>
                                          </p:val>
                                        </p:tav>
                                      </p:tavLst>
                                    </p:anim>
                                    <p:anim calcmode="lin" valueType="num">
                                      <p:cBhvr additive="base">
                                        <p:cTn id="86"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additive="base">
                                        <p:cTn id="91" dur="500" fill="hold"/>
                                        <p:tgtEl>
                                          <p:spTgt spid="46"/>
                                        </p:tgtEl>
                                        <p:attrNameLst>
                                          <p:attrName>ppt_x</p:attrName>
                                        </p:attrNameLst>
                                      </p:cBhvr>
                                      <p:tavLst>
                                        <p:tav tm="0">
                                          <p:val>
                                            <p:strVal val="#ppt_x"/>
                                          </p:val>
                                        </p:tav>
                                        <p:tav tm="100000">
                                          <p:val>
                                            <p:strVal val="#ppt_x"/>
                                          </p:val>
                                        </p:tav>
                                      </p:tavLst>
                                    </p:anim>
                                    <p:anim calcmode="lin" valueType="num">
                                      <p:cBhvr additive="base">
                                        <p:cTn id="9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8" grpId="0"/>
      <p:bldP spid="29" grpId="0"/>
      <p:bldP spid="30" grpId="0"/>
      <p:bldP spid="31" grpId="0"/>
      <p:bldP spid="36" grpId="0" animBg="1"/>
      <p:bldP spid="37" grpId="0" animBg="1"/>
      <p:bldP spid="38" grpId="0" animBg="1"/>
      <p:bldP spid="3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0" name="矩形 159"/>
          <p:cNvSpPr/>
          <p:nvPr/>
        </p:nvSpPr>
        <p:spPr>
          <a:xfrm rot="2968493">
            <a:off x="-570151" y="-2383222"/>
            <a:ext cx="3075252" cy="361333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6" name="图片 10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721634">
            <a:off x="-1932077" y="-2465728"/>
            <a:ext cx="5147800" cy="5664824"/>
          </a:xfrm>
          <a:prstGeom prst="rect">
            <a:avLst/>
          </a:prstGeom>
        </p:spPr>
      </p:pic>
      <p:sp>
        <p:nvSpPr>
          <p:cNvPr id="5" name="文本框 4"/>
          <p:cNvSpPr txBox="1"/>
          <p:nvPr/>
        </p:nvSpPr>
        <p:spPr>
          <a:xfrm>
            <a:off x="434073" y="264665"/>
            <a:ext cx="1503867" cy="461665"/>
          </a:xfrm>
          <a:prstGeom prst="rect">
            <a:avLst/>
          </a:prstGeom>
          <a:noFill/>
        </p:spPr>
        <p:txBody>
          <a:bodyPr wrap="square" rtlCol="0">
            <a:spAutoFit/>
          </a:bodyPr>
          <a:lstStyle>
            <a:defPPr>
              <a:defRPr lang="zh-CN"/>
            </a:defPPr>
            <a:lvl1pPr>
              <a:defRPr sz="2400">
                <a:solidFill>
                  <a:schemeClr val="bg1"/>
                </a:solidFill>
                <a:latin typeface="微软雅黑" panose="020B0503020204020204" pitchFamily="34" charset="-122"/>
                <a:ea typeface="微软雅黑" panose="020B0503020204020204" pitchFamily="34" charset="-122"/>
              </a:defRPr>
            </a:lvl1pPr>
          </a:lstStyle>
          <a:p>
            <a:r>
              <a:rPr lang="zh-CN" altLang="en-US" dirty="0"/>
              <a:t>组织架构</a:t>
            </a:r>
          </a:p>
        </p:txBody>
      </p:sp>
      <p:grpSp>
        <p:nvGrpSpPr>
          <p:cNvPr id="270" name="组合 269"/>
          <p:cNvGrpSpPr/>
          <p:nvPr/>
        </p:nvGrpSpPr>
        <p:grpSpPr>
          <a:xfrm>
            <a:off x="2266950" y="1109561"/>
            <a:ext cx="7783513" cy="4418012"/>
            <a:chOff x="2266950" y="1306513"/>
            <a:chExt cx="7783513" cy="4418012"/>
          </a:xfrm>
        </p:grpSpPr>
        <p:sp>
          <p:nvSpPr>
            <p:cNvPr id="38" name="Freeform 5"/>
            <p:cNvSpPr/>
            <p:nvPr/>
          </p:nvSpPr>
          <p:spPr bwMode="auto">
            <a:xfrm>
              <a:off x="2278063" y="3032125"/>
              <a:ext cx="1374775" cy="450850"/>
            </a:xfrm>
            <a:custGeom>
              <a:avLst/>
              <a:gdLst>
                <a:gd name="T0" fmla="*/ 728 w 866"/>
                <a:gd name="T1" fmla="*/ 284 h 284"/>
                <a:gd name="T2" fmla="*/ 0 w 866"/>
                <a:gd name="T3" fmla="*/ 284 h 284"/>
                <a:gd name="T4" fmla="*/ 137 w 866"/>
                <a:gd name="T5" fmla="*/ 0 h 284"/>
                <a:gd name="T6" fmla="*/ 866 w 866"/>
                <a:gd name="T7" fmla="*/ 0 h 284"/>
                <a:gd name="T8" fmla="*/ 728 w 866"/>
                <a:gd name="T9" fmla="*/ 284 h 284"/>
              </a:gdLst>
              <a:ahLst/>
              <a:cxnLst>
                <a:cxn ang="0">
                  <a:pos x="T0" y="T1"/>
                </a:cxn>
                <a:cxn ang="0">
                  <a:pos x="T2" y="T3"/>
                </a:cxn>
                <a:cxn ang="0">
                  <a:pos x="T4" y="T5"/>
                </a:cxn>
                <a:cxn ang="0">
                  <a:pos x="T6" y="T7"/>
                </a:cxn>
                <a:cxn ang="0">
                  <a:pos x="T8" y="T9"/>
                </a:cxn>
              </a:cxnLst>
              <a:rect l="0" t="0" r="r" b="b"/>
              <a:pathLst>
                <a:path w="866" h="284">
                  <a:moveTo>
                    <a:pt x="728" y="284"/>
                  </a:moveTo>
                  <a:lnTo>
                    <a:pt x="0" y="284"/>
                  </a:lnTo>
                  <a:lnTo>
                    <a:pt x="137" y="0"/>
                  </a:lnTo>
                  <a:lnTo>
                    <a:pt x="866" y="0"/>
                  </a:lnTo>
                  <a:lnTo>
                    <a:pt x="728" y="284"/>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39" name="Freeform 6"/>
            <p:cNvSpPr/>
            <p:nvPr/>
          </p:nvSpPr>
          <p:spPr bwMode="auto">
            <a:xfrm>
              <a:off x="3879850" y="2892425"/>
              <a:ext cx="1458913" cy="450850"/>
            </a:xfrm>
            <a:custGeom>
              <a:avLst/>
              <a:gdLst>
                <a:gd name="T0" fmla="*/ 782 w 919"/>
                <a:gd name="T1" fmla="*/ 284 h 284"/>
                <a:gd name="T2" fmla="*/ 0 w 919"/>
                <a:gd name="T3" fmla="*/ 284 h 284"/>
                <a:gd name="T4" fmla="*/ 137 w 919"/>
                <a:gd name="T5" fmla="*/ 0 h 284"/>
                <a:gd name="T6" fmla="*/ 919 w 919"/>
                <a:gd name="T7" fmla="*/ 0 h 284"/>
                <a:gd name="T8" fmla="*/ 782 w 919"/>
                <a:gd name="T9" fmla="*/ 284 h 284"/>
              </a:gdLst>
              <a:ahLst/>
              <a:cxnLst>
                <a:cxn ang="0">
                  <a:pos x="T0" y="T1"/>
                </a:cxn>
                <a:cxn ang="0">
                  <a:pos x="T2" y="T3"/>
                </a:cxn>
                <a:cxn ang="0">
                  <a:pos x="T4" y="T5"/>
                </a:cxn>
                <a:cxn ang="0">
                  <a:pos x="T6" y="T7"/>
                </a:cxn>
                <a:cxn ang="0">
                  <a:pos x="T8" y="T9"/>
                </a:cxn>
              </a:cxnLst>
              <a:rect l="0" t="0" r="r" b="b"/>
              <a:pathLst>
                <a:path w="919" h="284">
                  <a:moveTo>
                    <a:pt x="782" y="284"/>
                  </a:moveTo>
                  <a:lnTo>
                    <a:pt x="0" y="284"/>
                  </a:lnTo>
                  <a:lnTo>
                    <a:pt x="137" y="0"/>
                  </a:lnTo>
                  <a:lnTo>
                    <a:pt x="919" y="0"/>
                  </a:lnTo>
                  <a:lnTo>
                    <a:pt x="782" y="284"/>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40" name="Freeform 7"/>
            <p:cNvSpPr/>
            <p:nvPr/>
          </p:nvSpPr>
          <p:spPr bwMode="auto">
            <a:xfrm>
              <a:off x="2878138" y="5132388"/>
              <a:ext cx="1460500" cy="450850"/>
            </a:xfrm>
            <a:custGeom>
              <a:avLst/>
              <a:gdLst>
                <a:gd name="T0" fmla="*/ 782 w 920"/>
                <a:gd name="T1" fmla="*/ 284 h 284"/>
                <a:gd name="T2" fmla="*/ 0 w 920"/>
                <a:gd name="T3" fmla="*/ 284 h 284"/>
                <a:gd name="T4" fmla="*/ 137 w 920"/>
                <a:gd name="T5" fmla="*/ 0 h 284"/>
                <a:gd name="T6" fmla="*/ 920 w 920"/>
                <a:gd name="T7" fmla="*/ 0 h 284"/>
                <a:gd name="T8" fmla="*/ 782 w 920"/>
                <a:gd name="T9" fmla="*/ 284 h 284"/>
              </a:gdLst>
              <a:ahLst/>
              <a:cxnLst>
                <a:cxn ang="0">
                  <a:pos x="T0" y="T1"/>
                </a:cxn>
                <a:cxn ang="0">
                  <a:pos x="T2" y="T3"/>
                </a:cxn>
                <a:cxn ang="0">
                  <a:pos x="T4" y="T5"/>
                </a:cxn>
                <a:cxn ang="0">
                  <a:pos x="T6" y="T7"/>
                </a:cxn>
                <a:cxn ang="0">
                  <a:pos x="T8" y="T9"/>
                </a:cxn>
              </a:cxnLst>
              <a:rect l="0" t="0" r="r" b="b"/>
              <a:pathLst>
                <a:path w="920" h="284">
                  <a:moveTo>
                    <a:pt x="782" y="284"/>
                  </a:moveTo>
                  <a:lnTo>
                    <a:pt x="0" y="284"/>
                  </a:lnTo>
                  <a:lnTo>
                    <a:pt x="137" y="0"/>
                  </a:lnTo>
                  <a:lnTo>
                    <a:pt x="920" y="0"/>
                  </a:lnTo>
                  <a:lnTo>
                    <a:pt x="782" y="284"/>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41" name="Freeform 8"/>
            <p:cNvSpPr/>
            <p:nvPr/>
          </p:nvSpPr>
          <p:spPr bwMode="auto">
            <a:xfrm>
              <a:off x="3203575" y="4379913"/>
              <a:ext cx="1458913" cy="450850"/>
            </a:xfrm>
            <a:custGeom>
              <a:avLst/>
              <a:gdLst>
                <a:gd name="T0" fmla="*/ 782 w 919"/>
                <a:gd name="T1" fmla="*/ 284 h 284"/>
                <a:gd name="T2" fmla="*/ 0 w 919"/>
                <a:gd name="T3" fmla="*/ 284 h 284"/>
                <a:gd name="T4" fmla="*/ 137 w 919"/>
                <a:gd name="T5" fmla="*/ 0 h 284"/>
                <a:gd name="T6" fmla="*/ 919 w 919"/>
                <a:gd name="T7" fmla="*/ 0 h 284"/>
                <a:gd name="T8" fmla="*/ 782 w 919"/>
                <a:gd name="T9" fmla="*/ 284 h 284"/>
              </a:gdLst>
              <a:ahLst/>
              <a:cxnLst>
                <a:cxn ang="0">
                  <a:pos x="T0" y="T1"/>
                </a:cxn>
                <a:cxn ang="0">
                  <a:pos x="T2" y="T3"/>
                </a:cxn>
                <a:cxn ang="0">
                  <a:pos x="T4" y="T5"/>
                </a:cxn>
                <a:cxn ang="0">
                  <a:pos x="T6" y="T7"/>
                </a:cxn>
                <a:cxn ang="0">
                  <a:pos x="T8" y="T9"/>
                </a:cxn>
              </a:cxnLst>
              <a:rect l="0" t="0" r="r" b="b"/>
              <a:pathLst>
                <a:path w="919" h="284">
                  <a:moveTo>
                    <a:pt x="782" y="284"/>
                  </a:moveTo>
                  <a:lnTo>
                    <a:pt x="0" y="284"/>
                  </a:lnTo>
                  <a:lnTo>
                    <a:pt x="137" y="0"/>
                  </a:lnTo>
                  <a:lnTo>
                    <a:pt x="919" y="0"/>
                  </a:lnTo>
                  <a:lnTo>
                    <a:pt x="782" y="284"/>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42" name="Freeform 9"/>
            <p:cNvSpPr/>
            <p:nvPr/>
          </p:nvSpPr>
          <p:spPr bwMode="auto">
            <a:xfrm>
              <a:off x="4395788" y="1716088"/>
              <a:ext cx="1460500" cy="450850"/>
            </a:xfrm>
            <a:custGeom>
              <a:avLst/>
              <a:gdLst>
                <a:gd name="T0" fmla="*/ 783 w 920"/>
                <a:gd name="T1" fmla="*/ 284 h 284"/>
                <a:gd name="T2" fmla="*/ 0 w 920"/>
                <a:gd name="T3" fmla="*/ 284 h 284"/>
                <a:gd name="T4" fmla="*/ 138 w 920"/>
                <a:gd name="T5" fmla="*/ 0 h 284"/>
                <a:gd name="T6" fmla="*/ 920 w 920"/>
                <a:gd name="T7" fmla="*/ 0 h 284"/>
                <a:gd name="T8" fmla="*/ 783 w 920"/>
                <a:gd name="T9" fmla="*/ 284 h 284"/>
              </a:gdLst>
              <a:ahLst/>
              <a:cxnLst>
                <a:cxn ang="0">
                  <a:pos x="T0" y="T1"/>
                </a:cxn>
                <a:cxn ang="0">
                  <a:pos x="T2" y="T3"/>
                </a:cxn>
                <a:cxn ang="0">
                  <a:pos x="T4" y="T5"/>
                </a:cxn>
                <a:cxn ang="0">
                  <a:pos x="T6" y="T7"/>
                </a:cxn>
                <a:cxn ang="0">
                  <a:pos x="T8" y="T9"/>
                </a:cxn>
              </a:cxnLst>
              <a:rect l="0" t="0" r="r" b="b"/>
              <a:pathLst>
                <a:path w="920" h="284">
                  <a:moveTo>
                    <a:pt x="783" y="284"/>
                  </a:moveTo>
                  <a:lnTo>
                    <a:pt x="0" y="284"/>
                  </a:lnTo>
                  <a:lnTo>
                    <a:pt x="138" y="0"/>
                  </a:lnTo>
                  <a:lnTo>
                    <a:pt x="920" y="0"/>
                  </a:lnTo>
                  <a:lnTo>
                    <a:pt x="783" y="284"/>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43" name="Freeform 10"/>
            <p:cNvSpPr/>
            <p:nvPr/>
          </p:nvSpPr>
          <p:spPr bwMode="auto">
            <a:xfrm>
              <a:off x="6276975" y="1325563"/>
              <a:ext cx="984250" cy="303212"/>
            </a:xfrm>
            <a:custGeom>
              <a:avLst/>
              <a:gdLst>
                <a:gd name="T0" fmla="*/ 528 w 620"/>
                <a:gd name="T1" fmla="*/ 191 h 191"/>
                <a:gd name="T2" fmla="*/ 0 w 620"/>
                <a:gd name="T3" fmla="*/ 191 h 191"/>
                <a:gd name="T4" fmla="*/ 93 w 620"/>
                <a:gd name="T5" fmla="*/ 0 h 191"/>
                <a:gd name="T6" fmla="*/ 620 w 620"/>
                <a:gd name="T7" fmla="*/ 0 h 191"/>
                <a:gd name="T8" fmla="*/ 528 w 620"/>
                <a:gd name="T9" fmla="*/ 191 h 191"/>
              </a:gdLst>
              <a:ahLst/>
              <a:cxnLst>
                <a:cxn ang="0">
                  <a:pos x="T0" y="T1"/>
                </a:cxn>
                <a:cxn ang="0">
                  <a:pos x="T2" y="T3"/>
                </a:cxn>
                <a:cxn ang="0">
                  <a:pos x="T4" y="T5"/>
                </a:cxn>
                <a:cxn ang="0">
                  <a:pos x="T6" y="T7"/>
                </a:cxn>
                <a:cxn ang="0">
                  <a:pos x="T8" y="T9"/>
                </a:cxn>
              </a:cxnLst>
              <a:rect l="0" t="0" r="r" b="b"/>
              <a:pathLst>
                <a:path w="620" h="191">
                  <a:moveTo>
                    <a:pt x="528" y="191"/>
                  </a:moveTo>
                  <a:lnTo>
                    <a:pt x="0" y="191"/>
                  </a:lnTo>
                  <a:lnTo>
                    <a:pt x="93" y="0"/>
                  </a:lnTo>
                  <a:lnTo>
                    <a:pt x="620" y="0"/>
                  </a:lnTo>
                  <a:lnTo>
                    <a:pt x="528" y="191"/>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44" name="Freeform 11"/>
            <p:cNvSpPr/>
            <p:nvPr/>
          </p:nvSpPr>
          <p:spPr bwMode="auto">
            <a:xfrm>
              <a:off x="5922963" y="2068513"/>
              <a:ext cx="984250" cy="303212"/>
            </a:xfrm>
            <a:custGeom>
              <a:avLst/>
              <a:gdLst>
                <a:gd name="T0" fmla="*/ 528 w 620"/>
                <a:gd name="T1" fmla="*/ 191 h 191"/>
                <a:gd name="T2" fmla="*/ 0 w 620"/>
                <a:gd name="T3" fmla="*/ 191 h 191"/>
                <a:gd name="T4" fmla="*/ 93 w 620"/>
                <a:gd name="T5" fmla="*/ 0 h 191"/>
                <a:gd name="T6" fmla="*/ 620 w 620"/>
                <a:gd name="T7" fmla="*/ 0 h 191"/>
                <a:gd name="T8" fmla="*/ 528 w 620"/>
                <a:gd name="T9" fmla="*/ 191 h 191"/>
              </a:gdLst>
              <a:ahLst/>
              <a:cxnLst>
                <a:cxn ang="0">
                  <a:pos x="T0" y="T1"/>
                </a:cxn>
                <a:cxn ang="0">
                  <a:pos x="T2" y="T3"/>
                </a:cxn>
                <a:cxn ang="0">
                  <a:pos x="T4" y="T5"/>
                </a:cxn>
                <a:cxn ang="0">
                  <a:pos x="T6" y="T7"/>
                </a:cxn>
                <a:cxn ang="0">
                  <a:pos x="T8" y="T9"/>
                </a:cxn>
              </a:cxnLst>
              <a:rect l="0" t="0" r="r" b="b"/>
              <a:pathLst>
                <a:path w="620" h="191">
                  <a:moveTo>
                    <a:pt x="528" y="191"/>
                  </a:moveTo>
                  <a:lnTo>
                    <a:pt x="0" y="191"/>
                  </a:lnTo>
                  <a:lnTo>
                    <a:pt x="93" y="0"/>
                  </a:lnTo>
                  <a:lnTo>
                    <a:pt x="620" y="0"/>
                  </a:lnTo>
                  <a:lnTo>
                    <a:pt x="528" y="191"/>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45" name="Freeform 12"/>
            <p:cNvSpPr/>
            <p:nvPr/>
          </p:nvSpPr>
          <p:spPr bwMode="auto">
            <a:xfrm>
              <a:off x="5570538" y="2811463"/>
              <a:ext cx="985838" cy="304800"/>
            </a:xfrm>
            <a:custGeom>
              <a:avLst/>
              <a:gdLst>
                <a:gd name="T0" fmla="*/ 528 w 621"/>
                <a:gd name="T1" fmla="*/ 192 h 192"/>
                <a:gd name="T2" fmla="*/ 0 w 621"/>
                <a:gd name="T3" fmla="*/ 192 h 192"/>
                <a:gd name="T4" fmla="*/ 93 w 621"/>
                <a:gd name="T5" fmla="*/ 0 h 192"/>
                <a:gd name="T6" fmla="*/ 621 w 621"/>
                <a:gd name="T7" fmla="*/ 0 h 192"/>
                <a:gd name="T8" fmla="*/ 528 w 621"/>
                <a:gd name="T9" fmla="*/ 192 h 192"/>
              </a:gdLst>
              <a:ahLst/>
              <a:cxnLst>
                <a:cxn ang="0">
                  <a:pos x="T0" y="T1"/>
                </a:cxn>
                <a:cxn ang="0">
                  <a:pos x="T2" y="T3"/>
                </a:cxn>
                <a:cxn ang="0">
                  <a:pos x="T4" y="T5"/>
                </a:cxn>
                <a:cxn ang="0">
                  <a:pos x="T6" y="T7"/>
                </a:cxn>
                <a:cxn ang="0">
                  <a:pos x="T8" y="T9"/>
                </a:cxn>
              </a:cxnLst>
              <a:rect l="0" t="0" r="r" b="b"/>
              <a:pathLst>
                <a:path w="621" h="192">
                  <a:moveTo>
                    <a:pt x="528" y="192"/>
                  </a:moveTo>
                  <a:lnTo>
                    <a:pt x="0" y="192"/>
                  </a:lnTo>
                  <a:lnTo>
                    <a:pt x="93" y="0"/>
                  </a:lnTo>
                  <a:lnTo>
                    <a:pt x="621" y="0"/>
                  </a:lnTo>
                  <a:lnTo>
                    <a:pt x="528" y="192"/>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46" name="Freeform 13"/>
            <p:cNvSpPr/>
            <p:nvPr/>
          </p:nvSpPr>
          <p:spPr bwMode="auto">
            <a:xfrm>
              <a:off x="5216525" y="3556000"/>
              <a:ext cx="985838" cy="303212"/>
            </a:xfrm>
            <a:custGeom>
              <a:avLst/>
              <a:gdLst>
                <a:gd name="T0" fmla="*/ 528 w 621"/>
                <a:gd name="T1" fmla="*/ 191 h 191"/>
                <a:gd name="T2" fmla="*/ 0 w 621"/>
                <a:gd name="T3" fmla="*/ 191 h 191"/>
                <a:gd name="T4" fmla="*/ 93 w 621"/>
                <a:gd name="T5" fmla="*/ 0 h 191"/>
                <a:gd name="T6" fmla="*/ 621 w 621"/>
                <a:gd name="T7" fmla="*/ 0 h 191"/>
                <a:gd name="T8" fmla="*/ 528 w 621"/>
                <a:gd name="T9" fmla="*/ 191 h 191"/>
              </a:gdLst>
              <a:ahLst/>
              <a:cxnLst>
                <a:cxn ang="0">
                  <a:pos x="T0" y="T1"/>
                </a:cxn>
                <a:cxn ang="0">
                  <a:pos x="T2" y="T3"/>
                </a:cxn>
                <a:cxn ang="0">
                  <a:pos x="T4" y="T5"/>
                </a:cxn>
                <a:cxn ang="0">
                  <a:pos x="T6" y="T7"/>
                </a:cxn>
                <a:cxn ang="0">
                  <a:pos x="T8" y="T9"/>
                </a:cxn>
              </a:cxnLst>
              <a:rect l="0" t="0" r="r" b="b"/>
              <a:pathLst>
                <a:path w="621" h="191">
                  <a:moveTo>
                    <a:pt x="528" y="191"/>
                  </a:moveTo>
                  <a:lnTo>
                    <a:pt x="0" y="191"/>
                  </a:lnTo>
                  <a:lnTo>
                    <a:pt x="93" y="0"/>
                  </a:lnTo>
                  <a:lnTo>
                    <a:pt x="621" y="0"/>
                  </a:lnTo>
                  <a:lnTo>
                    <a:pt x="528" y="191"/>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47" name="Freeform 14"/>
            <p:cNvSpPr/>
            <p:nvPr/>
          </p:nvSpPr>
          <p:spPr bwMode="auto">
            <a:xfrm>
              <a:off x="4378325" y="5413375"/>
              <a:ext cx="985838" cy="304800"/>
            </a:xfrm>
            <a:custGeom>
              <a:avLst/>
              <a:gdLst>
                <a:gd name="T0" fmla="*/ 528 w 621"/>
                <a:gd name="T1" fmla="*/ 192 h 192"/>
                <a:gd name="T2" fmla="*/ 0 w 621"/>
                <a:gd name="T3" fmla="*/ 192 h 192"/>
                <a:gd name="T4" fmla="*/ 93 w 621"/>
                <a:gd name="T5" fmla="*/ 0 h 192"/>
                <a:gd name="T6" fmla="*/ 621 w 621"/>
                <a:gd name="T7" fmla="*/ 0 h 192"/>
                <a:gd name="T8" fmla="*/ 528 w 621"/>
                <a:gd name="T9" fmla="*/ 192 h 192"/>
              </a:gdLst>
              <a:ahLst/>
              <a:cxnLst>
                <a:cxn ang="0">
                  <a:pos x="T0" y="T1"/>
                </a:cxn>
                <a:cxn ang="0">
                  <a:pos x="T2" y="T3"/>
                </a:cxn>
                <a:cxn ang="0">
                  <a:pos x="T4" y="T5"/>
                </a:cxn>
                <a:cxn ang="0">
                  <a:pos x="T6" y="T7"/>
                </a:cxn>
                <a:cxn ang="0">
                  <a:pos x="T8" y="T9"/>
                </a:cxn>
              </a:cxnLst>
              <a:rect l="0" t="0" r="r" b="b"/>
              <a:pathLst>
                <a:path w="621" h="192">
                  <a:moveTo>
                    <a:pt x="528" y="192"/>
                  </a:moveTo>
                  <a:lnTo>
                    <a:pt x="0" y="192"/>
                  </a:lnTo>
                  <a:lnTo>
                    <a:pt x="93" y="0"/>
                  </a:lnTo>
                  <a:lnTo>
                    <a:pt x="621" y="0"/>
                  </a:lnTo>
                  <a:lnTo>
                    <a:pt x="528" y="192"/>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48" name="Freeform 15"/>
            <p:cNvSpPr/>
            <p:nvPr/>
          </p:nvSpPr>
          <p:spPr bwMode="auto">
            <a:xfrm>
              <a:off x="4745038" y="4670425"/>
              <a:ext cx="985838" cy="304800"/>
            </a:xfrm>
            <a:custGeom>
              <a:avLst/>
              <a:gdLst>
                <a:gd name="T0" fmla="*/ 528 w 621"/>
                <a:gd name="T1" fmla="*/ 192 h 192"/>
                <a:gd name="T2" fmla="*/ 0 w 621"/>
                <a:gd name="T3" fmla="*/ 192 h 192"/>
                <a:gd name="T4" fmla="*/ 93 w 621"/>
                <a:gd name="T5" fmla="*/ 0 h 192"/>
                <a:gd name="T6" fmla="*/ 621 w 621"/>
                <a:gd name="T7" fmla="*/ 0 h 192"/>
                <a:gd name="T8" fmla="*/ 528 w 621"/>
                <a:gd name="T9" fmla="*/ 192 h 192"/>
              </a:gdLst>
              <a:ahLst/>
              <a:cxnLst>
                <a:cxn ang="0">
                  <a:pos x="T0" y="T1"/>
                </a:cxn>
                <a:cxn ang="0">
                  <a:pos x="T2" y="T3"/>
                </a:cxn>
                <a:cxn ang="0">
                  <a:pos x="T4" y="T5"/>
                </a:cxn>
                <a:cxn ang="0">
                  <a:pos x="T6" y="T7"/>
                </a:cxn>
                <a:cxn ang="0">
                  <a:pos x="T8" y="T9"/>
                </a:cxn>
              </a:cxnLst>
              <a:rect l="0" t="0" r="r" b="b"/>
              <a:pathLst>
                <a:path w="621" h="192">
                  <a:moveTo>
                    <a:pt x="528" y="192"/>
                  </a:moveTo>
                  <a:lnTo>
                    <a:pt x="0" y="192"/>
                  </a:lnTo>
                  <a:lnTo>
                    <a:pt x="93" y="0"/>
                  </a:lnTo>
                  <a:lnTo>
                    <a:pt x="621" y="0"/>
                  </a:lnTo>
                  <a:lnTo>
                    <a:pt x="528" y="192"/>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50" name="Freeform 17"/>
            <p:cNvSpPr/>
            <p:nvPr/>
          </p:nvSpPr>
          <p:spPr bwMode="auto">
            <a:xfrm>
              <a:off x="7410450" y="1330325"/>
              <a:ext cx="2640013" cy="304800"/>
            </a:xfrm>
            <a:custGeom>
              <a:avLst/>
              <a:gdLst>
                <a:gd name="T0" fmla="*/ 1663 w 1663"/>
                <a:gd name="T1" fmla="*/ 0 h 192"/>
                <a:gd name="T2" fmla="*/ 1647 w 1663"/>
                <a:gd name="T3" fmla="*/ 0 h 192"/>
                <a:gd name="T4" fmla="*/ 1562 w 1663"/>
                <a:gd name="T5" fmla="*/ 176 h 192"/>
                <a:gd name="T6" fmla="*/ 7 w 1663"/>
                <a:gd name="T7" fmla="*/ 176 h 192"/>
                <a:gd name="T8" fmla="*/ 0 w 1663"/>
                <a:gd name="T9" fmla="*/ 192 h 192"/>
                <a:gd name="T10" fmla="*/ 1570 w 1663"/>
                <a:gd name="T11" fmla="*/ 192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1647" y="0"/>
                  </a:lnTo>
                  <a:lnTo>
                    <a:pt x="1562" y="176"/>
                  </a:lnTo>
                  <a:lnTo>
                    <a:pt x="7" y="176"/>
                  </a:lnTo>
                  <a:lnTo>
                    <a:pt x="0" y="192"/>
                  </a:lnTo>
                  <a:lnTo>
                    <a:pt x="1570" y="192"/>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9"/>
            <p:cNvSpPr/>
            <p:nvPr/>
          </p:nvSpPr>
          <p:spPr bwMode="auto">
            <a:xfrm>
              <a:off x="7237413" y="1703388"/>
              <a:ext cx="2640013" cy="303212"/>
            </a:xfrm>
            <a:custGeom>
              <a:avLst/>
              <a:gdLst>
                <a:gd name="T0" fmla="*/ 1663 w 1663"/>
                <a:gd name="T1" fmla="*/ 0 h 191"/>
                <a:gd name="T2" fmla="*/ 1647 w 1663"/>
                <a:gd name="T3" fmla="*/ 0 h 191"/>
                <a:gd name="T4" fmla="*/ 1563 w 1663"/>
                <a:gd name="T5" fmla="*/ 176 h 191"/>
                <a:gd name="T6" fmla="*/ 8 w 1663"/>
                <a:gd name="T7" fmla="*/ 176 h 191"/>
                <a:gd name="T8" fmla="*/ 0 w 1663"/>
                <a:gd name="T9" fmla="*/ 191 h 191"/>
                <a:gd name="T10" fmla="*/ 1570 w 1663"/>
                <a:gd name="T11" fmla="*/ 191 h 191"/>
                <a:gd name="T12" fmla="*/ 1663 w 166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3" h="191">
                  <a:moveTo>
                    <a:pt x="1663" y="0"/>
                  </a:moveTo>
                  <a:lnTo>
                    <a:pt x="1647" y="0"/>
                  </a:lnTo>
                  <a:lnTo>
                    <a:pt x="1563" y="176"/>
                  </a:lnTo>
                  <a:lnTo>
                    <a:pt x="8" y="176"/>
                  </a:lnTo>
                  <a:lnTo>
                    <a:pt x="0" y="191"/>
                  </a:lnTo>
                  <a:lnTo>
                    <a:pt x="1570" y="191"/>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1"/>
            <p:cNvSpPr/>
            <p:nvPr/>
          </p:nvSpPr>
          <p:spPr bwMode="auto">
            <a:xfrm>
              <a:off x="7073900" y="2074863"/>
              <a:ext cx="2640013" cy="303212"/>
            </a:xfrm>
            <a:custGeom>
              <a:avLst/>
              <a:gdLst>
                <a:gd name="T0" fmla="*/ 1663 w 1663"/>
                <a:gd name="T1" fmla="*/ 0 h 191"/>
                <a:gd name="T2" fmla="*/ 1648 w 1663"/>
                <a:gd name="T3" fmla="*/ 0 h 191"/>
                <a:gd name="T4" fmla="*/ 1563 w 1663"/>
                <a:gd name="T5" fmla="*/ 176 h 191"/>
                <a:gd name="T6" fmla="*/ 8 w 1663"/>
                <a:gd name="T7" fmla="*/ 176 h 191"/>
                <a:gd name="T8" fmla="*/ 0 w 1663"/>
                <a:gd name="T9" fmla="*/ 191 h 191"/>
                <a:gd name="T10" fmla="*/ 1571 w 1663"/>
                <a:gd name="T11" fmla="*/ 191 h 191"/>
                <a:gd name="T12" fmla="*/ 1663 w 166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3" h="191">
                  <a:moveTo>
                    <a:pt x="1663" y="0"/>
                  </a:moveTo>
                  <a:lnTo>
                    <a:pt x="1648" y="0"/>
                  </a:lnTo>
                  <a:lnTo>
                    <a:pt x="1563" y="176"/>
                  </a:lnTo>
                  <a:lnTo>
                    <a:pt x="8" y="176"/>
                  </a:lnTo>
                  <a:lnTo>
                    <a:pt x="0" y="191"/>
                  </a:lnTo>
                  <a:lnTo>
                    <a:pt x="1571" y="191"/>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3"/>
            <p:cNvSpPr/>
            <p:nvPr/>
          </p:nvSpPr>
          <p:spPr bwMode="auto">
            <a:xfrm>
              <a:off x="6886575" y="2447925"/>
              <a:ext cx="2640013" cy="304800"/>
            </a:xfrm>
            <a:custGeom>
              <a:avLst/>
              <a:gdLst>
                <a:gd name="T0" fmla="*/ 1663 w 1663"/>
                <a:gd name="T1" fmla="*/ 0 h 192"/>
                <a:gd name="T2" fmla="*/ 1647 w 1663"/>
                <a:gd name="T3" fmla="*/ 0 h 192"/>
                <a:gd name="T4" fmla="*/ 1562 w 1663"/>
                <a:gd name="T5" fmla="*/ 176 h 192"/>
                <a:gd name="T6" fmla="*/ 7 w 1663"/>
                <a:gd name="T7" fmla="*/ 176 h 192"/>
                <a:gd name="T8" fmla="*/ 0 w 1663"/>
                <a:gd name="T9" fmla="*/ 192 h 192"/>
                <a:gd name="T10" fmla="*/ 1570 w 1663"/>
                <a:gd name="T11" fmla="*/ 192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1647" y="0"/>
                  </a:lnTo>
                  <a:lnTo>
                    <a:pt x="1562" y="176"/>
                  </a:lnTo>
                  <a:lnTo>
                    <a:pt x="7" y="176"/>
                  </a:lnTo>
                  <a:lnTo>
                    <a:pt x="0" y="192"/>
                  </a:lnTo>
                  <a:lnTo>
                    <a:pt x="1570" y="192"/>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5"/>
            <p:cNvSpPr/>
            <p:nvPr/>
          </p:nvSpPr>
          <p:spPr bwMode="auto">
            <a:xfrm>
              <a:off x="6713538" y="2820988"/>
              <a:ext cx="2640013" cy="303212"/>
            </a:xfrm>
            <a:custGeom>
              <a:avLst/>
              <a:gdLst>
                <a:gd name="T0" fmla="*/ 1663 w 1663"/>
                <a:gd name="T1" fmla="*/ 0 h 191"/>
                <a:gd name="T2" fmla="*/ 1647 w 1663"/>
                <a:gd name="T3" fmla="*/ 0 h 191"/>
                <a:gd name="T4" fmla="*/ 1563 w 1663"/>
                <a:gd name="T5" fmla="*/ 176 h 191"/>
                <a:gd name="T6" fmla="*/ 8 w 1663"/>
                <a:gd name="T7" fmla="*/ 176 h 191"/>
                <a:gd name="T8" fmla="*/ 0 w 1663"/>
                <a:gd name="T9" fmla="*/ 191 h 191"/>
                <a:gd name="T10" fmla="*/ 1570 w 1663"/>
                <a:gd name="T11" fmla="*/ 191 h 191"/>
                <a:gd name="T12" fmla="*/ 1663 w 166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3" h="191">
                  <a:moveTo>
                    <a:pt x="1663" y="0"/>
                  </a:moveTo>
                  <a:lnTo>
                    <a:pt x="1647" y="0"/>
                  </a:lnTo>
                  <a:lnTo>
                    <a:pt x="1563" y="176"/>
                  </a:lnTo>
                  <a:lnTo>
                    <a:pt x="8" y="176"/>
                  </a:lnTo>
                  <a:lnTo>
                    <a:pt x="0" y="191"/>
                  </a:lnTo>
                  <a:lnTo>
                    <a:pt x="1570" y="191"/>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7"/>
            <p:cNvSpPr/>
            <p:nvPr/>
          </p:nvSpPr>
          <p:spPr bwMode="auto">
            <a:xfrm>
              <a:off x="6550025" y="3192463"/>
              <a:ext cx="2640013" cy="303212"/>
            </a:xfrm>
            <a:custGeom>
              <a:avLst/>
              <a:gdLst>
                <a:gd name="T0" fmla="*/ 1663 w 1663"/>
                <a:gd name="T1" fmla="*/ 0 h 191"/>
                <a:gd name="T2" fmla="*/ 1648 w 1663"/>
                <a:gd name="T3" fmla="*/ 0 h 191"/>
                <a:gd name="T4" fmla="*/ 1563 w 1663"/>
                <a:gd name="T5" fmla="*/ 176 h 191"/>
                <a:gd name="T6" fmla="*/ 8 w 1663"/>
                <a:gd name="T7" fmla="*/ 176 h 191"/>
                <a:gd name="T8" fmla="*/ 0 w 1663"/>
                <a:gd name="T9" fmla="*/ 191 h 191"/>
                <a:gd name="T10" fmla="*/ 1571 w 1663"/>
                <a:gd name="T11" fmla="*/ 191 h 191"/>
                <a:gd name="T12" fmla="*/ 1663 w 166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3" h="191">
                  <a:moveTo>
                    <a:pt x="1663" y="0"/>
                  </a:moveTo>
                  <a:lnTo>
                    <a:pt x="1648" y="0"/>
                  </a:lnTo>
                  <a:lnTo>
                    <a:pt x="1563" y="176"/>
                  </a:lnTo>
                  <a:lnTo>
                    <a:pt x="8" y="176"/>
                  </a:lnTo>
                  <a:lnTo>
                    <a:pt x="0" y="191"/>
                  </a:lnTo>
                  <a:lnTo>
                    <a:pt x="1571" y="191"/>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9"/>
            <p:cNvSpPr/>
            <p:nvPr/>
          </p:nvSpPr>
          <p:spPr bwMode="auto">
            <a:xfrm>
              <a:off x="6359525" y="3562350"/>
              <a:ext cx="2638425" cy="303212"/>
            </a:xfrm>
            <a:custGeom>
              <a:avLst/>
              <a:gdLst>
                <a:gd name="T0" fmla="*/ 1662 w 1662"/>
                <a:gd name="T1" fmla="*/ 0 h 191"/>
                <a:gd name="T2" fmla="*/ 1647 w 1662"/>
                <a:gd name="T3" fmla="*/ 0 h 191"/>
                <a:gd name="T4" fmla="*/ 1562 w 1662"/>
                <a:gd name="T5" fmla="*/ 176 h 191"/>
                <a:gd name="T6" fmla="*/ 7 w 1662"/>
                <a:gd name="T7" fmla="*/ 176 h 191"/>
                <a:gd name="T8" fmla="*/ 0 w 1662"/>
                <a:gd name="T9" fmla="*/ 191 h 191"/>
                <a:gd name="T10" fmla="*/ 1570 w 1662"/>
                <a:gd name="T11" fmla="*/ 191 h 191"/>
                <a:gd name="T12" fmla="*/ 1662 w 1662"/>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2" h="191">
                  <a:moveTo>
                    <a:pt x="1662" y="0"/>
                  </a:moveTo>
                  <a:lnTo>
                    <a:pt x="1647" y="0"/>
                  </a:lnTo>
                  <a:lnTo>
                    <a:pt x="1562" y="176"/>
                  </a:lnTo>
                  <a:lnTo>
                    <a:pt x="7" y="176"/>
                  </a:lnTo>
                  <a:lnTo>
                    <a:pt x="0" y="191"/>
                  </a:lnTo>
                  <a:lnTo>
                    <a:pt x="1570" y="191"/>
                  </a:lnTo>
                  <a:lnTo>
                    <a:pt x="16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31"/>
            <p:cNvSpPr/>
            <p:nvPr/>
          </p:nvSpPr>
          <p:spPr bwMode="auto">
            <a:xfrm>
              <a:off x="6186488" y="3933825"/>
              <a:ext cx="2640013" cy="304800"/>
            </a:xfrm>
            <a:custGeom>
              <a:avLst/>
              <a:gdLst>
                <a:gd name="T0" fmla="*/ 1663 w 1663"/>
                <a:gd name="T1" fmla="*/ 0 h 192"/>
                <a:gd name="T2" fmla="*/ 1647 w 1663"/>
                <a:gd name="T3" fmla="*/ 0 h 192"/>
                <a:gd name="T4" fmla="*/ 1562 w 1663"/>
                <a:gd name="T5" fmla="*/ 176 h 192"/>
                <a:gd name="T6" fmla="*/ 7 w 1663"/>
                <a:gd name="T7" fmla="*/ 176 h 192"/>
                <a:gd name="T8" fmla="*/ 0 w 1663"/>
                <a:gd name="T9" fmla="*/ 192 h 192"/>
                <a:gd name="T10" fmla="*/ 1570 w 1663"/>
                <a:gd name="T11" fmla="*/ 192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1647" y="0"/>
                  </a:lnTo>
                  <a:lnTo>
                    <a:pt x="1562" y="176"/>
                  </a:lnTo>
                  <a:lnTo>
                    <a:pt x="7" y="176"/>
                  </a:lnTo>
                  <a:lnTo>
                    <a:pt x="0" y="192"/>
                  </a:lnTo>
                  <a:lnTo>
                    <a:pt x="1570" y="192"/>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35"/>
            <p:cNvSpPr/>
            <p:nvPr/>
          </p:nvSpPr>
          <p:spPr bwMode="auto">
            <a:xfrm>
              <a:off x="5830888" y="4676775"/>
              <a:ext cx="2640013" cy="304800"/>
            </a:xfrm>
            <a:custGeom>
              <a:avLst/>
              <a:gdLst>
                <a:gd name="T0" fmla="*/ 1663 w 1663"/>
                <a:gd name="T1" fmla="*/ 0 h 192"/>
                <a:gd name="T2" fmla="*/ 1648 w 1663"/>
                <a:gd name="T3" fmla="*/ 0 h 192"/>
                <a:gd name="T4" fmla="*/ 1562 w 1663"/>
                <a:gd name="T5" fmla="*/ 176 h 192"/>
                <a:gd name="T6" fmla="*/ 8 w 1663"/>
                <a:gd name="T7" fmla="*/ 176 h 192"/>
                <a:gd name="T8" fmla="*/ 0 w 1663"/>
                <a:gd name="T9" fmla="*/ 192 h 192"/>
                <a:gd name="T10" fmla="*/ 1570 w 1663"/>
                <a:gd name="T11" fmla="*/ 192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1648" y="0"/>
                  </a:lnTo>
                  <a:lnTo>
                    <a:pt x="1562" y="176"/>
                  </a:lnTo>
                  <a:lnTo>
                    <a:pt x="8" y="176"/>
                  </a:lnTo>
                  <a:lnTo>
                    <a:pt x="0" y="192"/>
                  </a:lnTo>
                  <a:lnTo>
                    <a:pt x="1570" y="192"/>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37"/>
            <p:cNvSpPr/>
            <p:nvPr/>
          </p:nvSpPr>
          <p:spPr bwMode="auto">
            <a:xfrm>
              <a:off x="5657850" y="5048250"/>
              <a:ext cx="2640013" cy="304800"/>
            </a:xfrm>
            <a:custGeom>
              <a:avLst/>
              <a:gdLst>
                <a:gd name="T0" fmla="*/ 1663 w 1663"/>
                <a:gd name="T1" fmla="*/ 0 h 192"/>
                <a:gd name="T2" fmla="*/ 1648 w 1663"/>
                <a:gd name="T3" fmla="*/ 0 h 192"/>
                <a:gd name="T4" fmla="*/ 1563 w 1663"/>
                <a:gd name="T5" fmla="*/ 176 h 192"/>
                <a:gd name="T6" fmla="*/ 8 w 1663"/>
                <a:gd name="T7" fmla="*/ 176 h 192"/>
                <a:gd name="T8" fmla="*/ 0 w 1663"/>
                <a:gd name="T9" fmla="*/ 192 h 192"/>
                <a:gd name="T10" fmla="*/ 1570 w 1663"/>
                <a:gd name="T11" fmla="*/ 192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1648" y="0"/>
                  </a:lnTo>
                  <a:lnTo>
                    <a:pt x="1563" y="176"/>
                  </a:lnTo>
                  <a:lnTo>
                    <a:pt x="8" y="176"/>
                  </a:lnTo>
                  <a:lnTo>
                    <a:pt x="0" y="192"/>
                  </a:lnTo>
                  <a:lnTo>
                    <a:pt x="1570" y="192"/>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9"/>
            <p:cNvSpPr/>
            <p:nvPr/>
          </p:nvSpPr>
          <p:spPr bwMode="auto">
            <a:xfrm>
              <a:off x="5494338" y="5419725"/>
              <a:ext cx="2641600" cy="304800"/>
            </a:xfrm>
            <a:custGeom>
              <a:avLst/>
              <a:gdLst>
                <a:gd name="T0" fmla="*/ 1664 w 1664"/>
                <a:gd name="T1" fmla="*/ 0 h 192"/>
                <a:gd name="T2" fmla="*/ 1648 w 1664"/>
                <a:gd name="T3" fmla="*/ 0 h 192"/>
                <a:gd name="T4" fmla="*/ 1563 w 1664"/>
                <a:gd name="T5" fmla="*/ 176 h 192"/>
                <a:gd name="T6" fmla="*/ 8 w 1664"/>
                <a:gd name="T7" fmla="*/ 176 h 192"/>
                <a:gd name="T8" fmla="*/ 0 w 1664"/>
                <a:gd name="T9" fmla="*/ 192 h 192"/>
                <a:gd name="T10" fmla="*/ 1571 w 1664"/>
                <a:gd name="T11" fmla="*/ 192 h 192"/>
                <a:gd name="T12" fmla="*/ 1664 w 1664"/>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4" h="192">
                  <a:moveTo>
                    <a:pt x="1664" y="0"/>
                  </a:moveTo>
                  <a:lnTo>
                    <a:pt x="1648" y="0"/>
                  </a:lnTo>
                  <a:lnTo>
                    <a:pt x="1563" y="176"/>
                  </a:lnTo>
                  <a:lnTo>
                    <a:pt x="8" y="176"/>
                  </a:lnTo>
                  <a:lnTo>
                    <a:pt x="0" y="192"/>
                  </a:lnTo>
                  <a:lnTo>
                    <a:pt x="1571" y="192"/>
                  </a:lnTo>
                  <a:lnTo>
                    <a:pt x="16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40"/>
            <p:cNvSpPr/>
            <p:nvPr/>
          </p:nvSpPr>
          <p:spPr bwMode="auto">
            <a:xfrm>
              <a:off x="2266950" y="3006725"/>
              <a:ext cx="1374775" cy="450850"/>
            </a:xfrm>
            <a:custGeom>
              <a:avLst/>
              <a:gdLst>
                <a:gd name="T0" fmla="*/ 729 w 866"/>
                <a:gd name="T1" fmla="*/ 284 h 284"/>
                <a:gd name="T2" fmla="*/ 0 w 866"/>
                <a:gd name="T3" fmla="*/ 284 h 284"/>
                <a:gd name="T4" fmla="*/ 137 w 866"/>
                <a:gd name="T5" fmla="*/ 0 h 284"/>
                <a:gd name="T6" fmla="*/ 866 w 866"/>
                <a:gd name="T7" fmla="*/ 0 h 284"/>
                <a:gd name="T8" fmla="*/ 729 w 866"/>
                <a:gd name="T9" fmla="*/ 284 h 284"/>
              </a:gdLst>
              <a:ahLst/>
              <a:cxnLst>
                <a:cxn ang="0">
                  <a:pos x="T0" y="T1"/>
                </a:cxn>
                <a:cxn ang="0">
                  <a:pos x="T2" y="T3"/>
                </a:cxn>
                <a:cxn ang="0">
                  <a:pos x="T4" y="T5"/>
                </a:cxn>
                <a:cxn ang="0">
                  <a:pos x="T6" y="T7"/>
                </a:cxn>
                <a:cxn ang="0">
                  <a:pos x="T8" y="T9"/>
                </a:cxn>
              </a:cxnLst>
              <a:rect l="0" t="0" r="r" b="b"/>
              <a:pathLst>
                <a:path w="866" h="284">
                  <a:moveTo>
                    <a:pt x="729" y="284"/>
                  </a:moveTo>
                  <a:lnTo>
                    <a:pt x="0" y="284"/>
                  </a:lnTo>
                  <a:lnTo>
                    <a:pt x="137" y="0"/>
                  </a:lnTo>
                  <a:lnTo>
                    <a:pt x="866" y="0"/>
                  </a:lnTo>
                  <a:lnTo>
                    <a:pt x="729" y="284"/>
                  </a:lnTo>
                  <a:close/>
                </a:path>
              </a:pathLst>
            </a:custGeom>
            <a:solidFill>
              <a:schemeClr val="tx2">
                <a:lumMod val="40000"/>
                <a:lumOff val="60000"/>
              </a:schemeClr>
            </a:solidFill>
            <a:ln>
              <a:noFill/>
            </a:ln>
          </p:spPr>
          <p:txBody>
            <a:bodyPr vert="horz" wrap="square" lIns="91440" tIns="45720" rIns="91440" bIns="45720" numCol="1" anchor="t" anchorCtr="0" compatLnSpc="1"/>
            <a:lstStyle/>
            <a:p>
              <a:endParaRPr lang="zh-CN" altLang="en-US"/>
            </a:p>
          </p:txBody>
        </p:sp>
        <p:sp>
          <p:nvSpPr>
            <p:cNvPr id="74" name="Freeform 41"/>
            <p:cNvSpPr/>
            <p:nvPr/>
          </p:nvSpPr>
          <p:spPr bwMode="auto">
            <a:xfrm>
              <a:off x="3856038" y="2871788"/>
              <a:ext cx="1460500" cy="450850"/>
            </a:xfrm>
            <a:custGeom>
              <a:avLst/>
              <a:gdLst>
                <a:gd name="T0" fmla="*/ 782 w 920"/>
                <a:gd name="T1" fmla="*/ 284 h 284"/>
                <a:gd name="T2" fmla="*/ 0 w 920"/>
                <a:gd name="T3" fmla="*/ 284 h 284"/>
                <a:gd name="T4" fmla="*/ 138 w 920"/>
                <a:gd name="T5" fmla="*/ 0 h 284"/>
                <a:gd name="T6" fmla="*/ 920 w 920"/>
                <a:gd name="T7" fmla="*/ 0 h 284"/>
                <a:gd name="T8" fmla="*/ 782 w 920"/>
                <a:gd name="T9" fmla="*/ 284 h 284"/>
              </a:gdLst>
              <a:ahLst/>
              <a:cxnLst>
                <a:cxn ang="0">
                  <a:pos x="T0" y="T1"/>
                </a:cxn>
                <a:cxn ang="0">
                  <a:pos x="T2" y="T3"/>
                </a:cxn>
                <a:cxn ang="0">
                  <a:pos x="T4" y="T5"/>
                </a:cxn>
                <a:cxn ang="0">
                  <a:pos x="T6" y="T7"/>
                </a:cxn>
                <a:cxn ang="0">
                  <a:pos x="T8" y="T9"/>
                </a:cxn>
              </a:cxnLst>
              <a:rect l="0" t="0" r="r" b="b"/>
              <a:pathLst>
                <a:path w="920" h="284">
                  <a:moveTo>
                    <a:pt x="782" y="284"/>
                  </a:moveTo>
                  <a:lnTo>
                    <a:pt x="0" y="284"/>
                  </a:lnTo>
                  <a:lnTo>
                    <a:pt x="138" y="0"/>
                  </a:lnTo>
                  <a:lnTo>
                    <a:pt x="920" y="0"/>
                  </a:lnTo>
                  <a:lnTo>
                    <a:pt x="782" y="284"/>
                  </a:lnTo>
                  <a:close/>
                </a:path>
              </a:pathLst>
            </a:custGeom>
            <a:solidFill>
              <a:schemeClr val="tx2">
                <a:lumMod val="20000"/>
                <a:lumOff val="80000"/>
              </a:schemeClr>
            </a:solidFill>
            <a:ln>
              <a:noFill/>
            </a:ln>
          </p:spPr>
          <p:txBody>
            <a:bodyPr vert="horz" wrap="square" lIns="91440" tIns="45720" rIns="91440" bIns="45720" numCol="1" anchor="t" anchorCtr="0" compatLnSpc="1"/>
            <a:lstStyle/>
            <a:p>
              <a:endParaRPr lang="zh-CN" altLang="en-US"/>
            </a:p>
          </p:txBody>
        </p:sp>
        <p:sp>
          <p:nvSpPr>
            <p:cNvPr id="78" name="Freeform 45"/>
            <p:cNvSpPr/>
            <p:nvPr/>
          </p:nvSpPr>
          <p:spPr bwMode="auto">
            <a:xfrm>
              <a:off x="2855913" y="5111750"/>
              <a:ext cx="1458913" cy="450850"/>
            </a:xfrm>
            <a:custGeom>
              <a:avLst/>
              <a:gdLst>
                <a:gd name="T0" fmla="*/ 782 w 919"/>
                <a:gd name="T1" fmla="*/ 284 h 284"/>
                <a:gd name="T2" fmla="*/ 0 w 919"/>
                <a:gd name="T3" fmla="*/ 284 h 284"/>
                <a:gd name="T4" fmla="*/ 137 w 919"/>
                <a:gd name="T5" fmla="*/ 0 h 284"/>
                <a:gd name="T6" fmla="*/ 919 w 919"/>
                <a:gd name="T7" fmla="*/ 0 h 284"/>
                <a:gd name="T8" fmla="*/ 782 w 919"/>
                <a:gd name="T9" fmla="*/ 284 h 284"/>
              </a:gdLst>
              <a:ahLst/>
              <a:cxnLst>
                <a:cxn ang="0">
                  <a:pos x="T0" y="T1"/>
                </a:cxn>
                <a:cxn ang="0">
                  <a:pos x="T2" y="T3"/>
                </a:cxn>
                <a:cxn ang="0">
                  <a:pos x="T4" y="T5"/>
                </a:cxn>
                <a:cxn ang="0">
                  <a:pos x="T6" y="T7"/>
                </a:cxn>
                <a:cxn ang="0">
                  <a:pos x="T8" y="T9"/>
                </a:cxn>
              </a:cxnLst>
              <a:rect l="0" t="0" r="r" b="b"/>
              <a:pathLst>
                <a:path w="919" h="284">
                  <a:moveTo>
                    <a:pt x="782" y="284"/>
                  </a:moveTo>
                  <a:lnTo>
                    <a:pt x="0" y="284"/>
                  </a:lnTo>
                  <a:lnTo>
                    <a:pt x="137" y="0"/>
                  </a:lnTo>
                  <a:lnTo>
                    <a:pt x="919" y="0"/>
                  </a:lnTo>
                  <a:lnTo>
                    <a:pt x="782" y="284"/>
                  </a:lnTo>
                  <a:close/>
                </a:path>
              </a:pathLst>
            </a:custGeom>
            <a:solidFill>
              <a:schemeClr val="tx2">
                <a:lumMod val="20000"/>
                <a:lumOff val="80000"/>
              </a:schemeClr>
            </a:solidFill>
            <a:ln>
              <a:noFill/>
            </a:ln>
          </p:spPr>
          <p:txBody>
            <a:bodyPr vert="horz" wrap="square" lIns="91440" tIns="45720" rIns="91440" bIns="45720" numCol="1" anchor="t" anchorCtr="0" compatLnSpc="1"/>
            <a:lstStyle/>
            <a:p>
              <a:endParaRPr lang="zh-CN" altLang="en-US"/>
            </a:p>
          </p:txBody>
        </p:sp>
        <p:sp>
          <p:nvSpPr>
            <p:cNvPr id="87" name="Freeform 54"/>
            <p:cNvSpPr/>
            <p:nvPr/>
          </p:nvSpPr>
          <p:spPr bwMode="auto">
            <a:xfrm>
              <a:off x="3179763" y="4359275"/>
              <a:ext cx="1460500" cy="450850"/>
            </a:xfrm>
            <a:custGeom>
              <a:avLst/>
              <a:gdLst>
                <a:gd name="T0" fmla="*/ 782 w 920"/>
                <a:gd name="T1" fmla="*/ 284 h 284"/>
                <a:gd name="T2" fmla="*/ 0 w 920"/>
                <a:gd name="T3" fmla="*/ 284 h 284"/>
                <a:gd name="T4" fmla="*/ 138 w 920"/>
                <a:gd name="T5" fmla="*/ 0 h 284"/>
                <a:gd name="T6" fmla="*/ 920 w 920"/>
                <a:gd name="T7" fmla="*/ 0 h 284"/>
                <a:gd name="T8" fmla="*/ 782 w 920"/>
                <a:gd name="T9" fmla="*/ 284 h 284"/>
              </a:gdLst>
              <a:ahLst/>
              <a:cxnLst>
                <a:cxn ang="0">
                  <a:pos x="T0" y="T1"/>
                </a:cxn>
                <a:cxn ang="0">
                  <a:pos x="T2" y="T3"/>
                </a:cxn>
                <a:cxn ang="0">
                  <a:pos x="T4" y="T5"/>
                </a:cxn>
                <a:cxn ang="0">
                  <a:pos x="T6" y="T7"/>
                </a:cxn>
                <a:cxn ang="0">
                  <a:pos x="T8" y="T9"/>
                </a:cxn>
              </a:cxnLst>
              <a:rect l="0" t="0" r="r" b="b"/>
              <a:pathLst>
                <a:path w="920" h="284">
                  <a:moveTo>
                    <a:pt x="782" y="284"/>
                  </a:moveTo>
                  <a:lnTo>
                    <a:pt x="0" y="284"/>
                  </a:lnTo>
                  <a:lnTo>
                    <a:pt x="138" y="0"/>
                  </a:lnTo>
                  <a:lnTo>
                    <a:pt x="920" y="0"/>
                  </a:lnTo>
                  <a:lnTo>
                    <a:pt x="782" y="284"/>
                  </a:lnTo>
                  <a:close/>
                </a:path>
              </a:pathLst>
            </a:custGeom>
            <a:solidFill>
              <a:schemeClr val="tx2">
                <a:lumMod val="20000"/>
                <a:lumOff val="80000"/>
              </a:schemeClr>
            </a:solidFill>
            <a:ln>
              <a:noFill/>
            </a:ln>
          </p:spPr>
          <p:txBody>
            <a:bodyPr vert="horz" wrap="square" lIns="91440" tIns="45720" rIns="91440" bIns="45720" numCol="1" anchor="t" anchorCtr="0" compatLnSpc="1"/>
            <a:lstStyle/>
            <a:p>
              <a:endParaRPr lang="zh-CN" altLang="en-US"/>
            </a:p>
          </p:txBody>
        </p:sp>
        <p:sp>
          <p:nvSpPr>
            <p:cNvPr id="105" name="Freeform 72"/>
            <p:cNvSpPr/>
            <p:nvPr/>
          </p:nvSpPr>
          <p:spPr bwMode="auto">
            <a:xfrm>
              <a:off x="4373563" y="1695450"/>
              <a:ext cx="1460500" cy="450850"/>
            </a:xfrm>
            <a:custGeom>
              <a:avLst/>
              <a:gdLst>
                <a:gd name="T0" fmla="*/ 782 w 920"/>
                <a:gd name="T1" fmla="*/ 284 h 284"/>
                <a:gd name="T2" fmla="*/ 0 w 920"/>
                <a:gd name="T3" fmla="*/ 284 h 284"/>
                <a:gd name="T4" fmla="*/ 138 w 920"/>
                <a:gd name="T5" fmla="*/ 0 h 284"/>
                <a:gd name="T6" fmla="*/ 920 w 920"/>
                <a:gd name="T7" fmla="*/ 0 h 284"/>
                <a:gd name="T8" fmla="*/ 782 w 920"/>
                <a:gd name="T9" fmla="*/ 284 h 284"/>
              </a:gdLst>
              <a:ahLst/>
              <a:cxnLst>
                <a:cxn ang="0">
                  <a:pos x="T0" y="T1"/>
                </a:cxn>
                <a:cxn ang="0">
                  <a:pos x="T2" y="T3"/>
                </a:cxn>
                <a:cxn ang="0">
                  <a:pos x="T4" y="T5"/>
                </a:cxn>
                <a:cxn ang="0">
                  <a:pos x="T6" y="T7"/>
                </a:cxn>
                <a:cxn ang="0">
                  <a:pos x="T8" y="T9"/>
                </a:cxn>
              </a:cxnLst>
              <a:rect l="0" t="0" r="r" b="b"/>
              <a:pathLst>
                <a:path w="920" h="284">
                  <a:moveTo>
                    <a:pt x="782" y="284"/>
                  </a:moveTo>
                  <a:lnTo>
                    <a:pt x="0" y="284"/>
                  </a:lnTo>
                  <a:lnTo>
                    <a:pt x="138" y="0"/>
                  </a:lnTo>
                  <a:lnTo>
                    <a:pt x="920" y="0"/>
                  </a:lnTo>
                  <a:lnTo>
                    <a:pt x="782" y="284"/>
                  </a:lnTo>
                  <a:close/>
                </a:path>
              </a:pathLst>
            </a:custGeom>
            <a:solidFill>
              <a:schemeClr val="tx2">
                <a:lumMod val="20000"/>
                <a:lumOff val="80000"/>
              </a:schemeClr>
            </a:solidFill>
            <a:ln>
              <a:noFill/>
            </a:ln>
          </p:spPr>
          <p:txBody>
            <a:bodyPr vert="horz" wrap="square" lIns="91440" tIns="45720" rIns="91440" bIns="45720" numCol="1" anchor="t" anchorCtr="0" compatLnSpc="1"/>
            <a:lstStyle/>
            <a:p>
              <a:endParaRPr lang="zh-CN" altLang="en-US"/>
            </a:p>
          </p:txBody>
        </p:sp>
        <p:sp>
          <p:nvSpPr>
            <p:cNvPr id="110" name="Freeform 77"/>
            <p:cNvSpPr/>
            <p:nvPr/>
          </p:nvSpPr>
          <p:spPr bwMode="auto">
            <a:xfrm>
              <a:off x="6265863" y="1306513"/>
              <a:ext cx="985838" cy="303212"/>
            </a:xfrm>
            <a:custGeom>
              <a:avLst/>
              <a:gdLst>
                <a:gd name="T0" fmla="*/ 528 w 621"/>
                <a:gd name="T1" fmla="*/ 191 h 191"/>
                <a:gd name="T2" fmla="*/ 0 w 621"/>
                <a:gd name="T3" fmla="*/ 191 h 191"/>
                <a:gd name="T4" fmla="*/ 93 w 621"/>
                <a:gd name="T5" fmla="*/ 0 h 191"/>
                <a:gd name="T6" fmla="*/ 621 w 621"/>
                <a:gd name="T7" fmla="*/ 0 h 191"/>
                <a:gd name="T8" fmla="*/ 528 w 621"/>
                <a:gd name="T9" fmla="*/ 191 h 191"/>
              </a:gdLst>
              <a:ahLst/>
              <a:cxnLst>
                <a:cxn ang="0">
                  <a:pos x="T0" y="T1"/>
                </a:cxn>
                <a:cxn ang="0">
                  <a:pos x="T2" y="T3"/>
                </a:cxn>
                <a:cxn ang="0">
                  <a:pos x="T4" y="T5"/>
                </a:cxn>
                <a:cxn ang="0">
                  <a:pos x="T6" y="T7"/>
                </a:cxn>
                <a:cxn ang="0">
                  <a:pos x="T8" y="T9"/>
                </a:cxn>
              </a:cxnLst>
              <a:rect l="0" t="0" r="r" b="b"/>
              <a:pathLst>
                <a:path w="621" h="191">
                  <a:moveTo>
                    <a:pt x="528" y="191"/>
                  </a:moveTo>
                  <a:lnTo>
                    <a:pt x="0" y="191"/>
                  </a:lnTo>
                  <a:lnTo>
                    <a:pt x="93" y="0"/>
                  </a:lnTo>
                  <a:lnTo>
                    <a:pt x="621" y="0"/>
                  </a:lnTo>
                  <a:lnTo>
                    <a:pt x="528" y="191"/>
                  </a:lnTo>
                  <a:close/>
                </a:path>
              </a:pathLst>
            </a:custGeom>
            <a:solidFill>
              <a:schemeClr val="tx2">
                <a:lumMod val="20000"/>
                <a:lumOff val="80000"/>
              </a:schemeClr>
            </a:solidFill>
            <a:ln>
              <a:noFill/>
            </a:ln>
          </p:spPr>
          <p:txBody>
            <a:bodyPr vert="horz" wrap="square" lIns="91440" tIns="45720" rIns="91440" bIns="45720" numCol="1" anchor="t" anchorCtr="0" compatLnSpc="1"/>
            <a:lstStyle/>
            <a:p>
              <a:endParaRPr lang="zh-CN" altLang="en-US"/>
            </a:p>
          </p:txBody>
        </p:sp>
        <p:sp>
          <p:nvSpPr>
            <p:cNvPr id="112" name="Freeform 79"/>
            <p:cNvSpPr/>
            <p:nvPr/>
          </p:nvSpPr>
          <p:spPr bwMode="auto">
            <a:xfrm>
              <a:off x="7397750" y="1306513"/>
              <a:ext cx="2640013" cy="303212"/>
            </a:xfrm>
            <a:custGeom>
              <a:avLst/>
              <a:gdLst>
                <a:gd name="T0" fmla="*/ 1663 w 1663"/>
                <a:gd name="T1" fmla="*/ 0 h 191"/>
                <a:gd name="T2" fmla="*/ 93 w 1663"/>
                <a:gd name="T3" fmla="*/ 0 h 191"/>
                <a:gd name="T4" fmla="*/ 0 w 1663"/>
                <a:gd name="T5" fmla="*/ 191 h 191"/>
                <a:gd name="T6" fmla="*/ 15 w 1663"/>
                <a:gd name="T7" fmla="*/ 191 h 191"/>
                <a:gd name="T8" fmla="*/ 101 w 1663"/>
                <a:gd name="T9" fmla="*/ 15 h 191"/>
                <a:gd name="T10" fmla="*/ 1655 w 1663"/>
                <a:gd name="T11" fmla="*/ 15 h 191"/>
                <a:gd name="T12" fmla="*/ 1663 w 166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3" h="191">
                  <a:moveTo>
                    <a:pt x="1663" y="0"/>
                  </a:moveTo>
                  <a:lnTo>
                    <a:pt x="93" y="0"/>
                  </a:lnTo>
                  <a:lnTo>
                    <a:pt x="0" y="191"/>
                  </a:lnTo>
                  <a:lnTo>
                    <a:pt x="15" y="191"/>
                  </a:lnTo>
                  <a:lnTo>
                    <a:pt x="101" y="15"/>
                  </a:lnTo>
                  <a:lnTo>
                    <a:pt x="1655" y="15"/>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80"/>
            <p:cNvSpPr/>
            <p:nvPr/>
          </p:nvSpPr>
          <p:spPr bwMode="auto">
            <a:xfrm>
              <a:off x="7421563" y="1330325"/>
              <a:ext cx="2603500" cy="279400"/>
            </a:xfrm>
            <a:custGeom>
              <a:avLst/>
              <a:gdLst>
                <a:gd name="T0" fmla="*/ 1640 w 1640"/>
                <a:gd name="T1" fmla="*/ 0 h 176"/>
                <a:gd name="T2" fmla="*/ 86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6" y="0"/>
                  </a:lnTo>
                  <a:lnTo>
                    <a:pt x="0" y="176"/>
                  </a:lnTo>
                  <a:lnTo>
                    <a:pt x="1555" y="176"/>
                  </a:lnTo>
                  <a:lnTo>
                    <a:pt x="1640" y="0"/>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114" name="Freeform 81"/>
            <p:cNvSpPr/>
            <p:nvPr/>
          </p:nvSpPr>
          <p:spPr bwMode="auto">
            <a:xfrm>
              <a:off x="7421563" y="1330325"/>
              <a:ext cx="2603500" cy="279400"/>
            </a:xfrm>
            <a:custGeom>
              <a:avLst/>
              <a:gdLst>
                <a:gd name="T0" fmla="*/ 1640 w 1640"/>
                <a:gd name="T1" fmla="*/ 0 h 176"/>
                <a:gd name="T2" fmla="*/ 86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6" y="0"/>
                  </a:lnTo>
                  <a:lnTo>
                    <a:pt x="0" y="176"/>
                  </a:lnTo>
                  <a:lnTo>
                    <a:pt x="1555" y="176"/>
                  </a:lnTo>
                  <a:lnTo>
                    <a:pt x="16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83"/>
            <p:cNvSpPr/>
            <p:nvPr/>
          </p:nvSpPr>
          <p:spPr bwMode="auto">
            <a:xfrm>
              <a:off x="7224713" y="1677988"/>
              <a:ext cx="2640013" cy="304800"/>
            </a:xfrm>
            <a:custGeom>
              <a:avLst/>
              <a:gdLst>
                <a:gd name="T0" fmla="*/ 1663 w 1663"/>
                <a:gd name="T1" fmla="*/ 0 h 192"/>
                <a:gd name="T2" fmla="*/ 93 w 1663"/>
                <a:gd name="T3" fmla="*/ 0 h 192"/>
                <a:gd name="T4" fmla="*/ 0 w 1663"/>
                <a:gd name="T5" fmla="*/ 192 h 192"/>
                <a:gd name="T6" fmla="*/ 16 w 1663"/>
                <a:gd name="T7" fmla="*/ 192 h 192"/>
                <a:gd name="T8" fmla="*/ 101 w 1663"/>
                <a:gd name="T9" fmla="*/ 16 h 192"/>
                <a:gd name="T10" fmla="*/ 1655 w 1663"/>
                <a:gd name="T11" fmla="*/ 16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93" y="0"/>
                  </a:lnTo>
                  <a:lnTo>
                    <a:pt x="0" y="192"/>
                  </a:lnTo>
                  <a:lnTo>
                    <a:pt x="16" y="192"/>
                  </a:lnTo>
                  <a:lnTo>
                    <a:pt x="101" y="16"/>
                  </a:lnTo>
                  <a:lnTo>
                    <a:pt x="1655" y="16"/>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84"/>
            <p:cNvSpPr/>
            <p:nvPr/>
          </p:nvSpPr>
          <p:spPr bwMode="auto">
            <a:xfrm>
              <a:off x="7250113" y="1703388"/>
              <a:ext cx="2601913" cy="279400"/>
            </a:xfrm>
            <a:custGeom>
              <a:avLst/>
              <a:gdLst>
                <a:gd name="T0" fmla="*/ 1639 w 1639"/>
                <a:gd name="T1" fmla="*/ 0 h 176"/>
                <a:gd name="T2" fmla="*/ 85 w 1639"/>
                <a:gd name="T3" fmla="*/ 0 h 176"/>
                <a:gd name="T4" fmla="*/ 0 w 1639"/>
                <a:gd name="T5" fmla="*/ 176 h 176"/>
                <a:gd name="T6" fmla="*/ 1555 w 1639"/>
                <a:gd name="T7" fmla="*/ 176 h 176"/>
                <a:gd name="T8" fmla="*/ 1639 w 1639"/>
                <a:gd name="T9" fmla="*/ 0 h 176"/>
              </a:gdLst>
              <a:ahLst/>
              <a:cxnLst>
                <a:cxn ang="0">
                  <a:pos x="T0" y="T1"/>
                </a:cxn>
                <a:cxn ang="0">
                  <a:pos x="T2" y="T3"/>
                </a:cxn>
                <a:cxn ang="0">
                  <a:pos x="T4" y="T5"/>
                </a:cxn>
                <a:cxn ang="0">
                  <a:pos x="T6" y="T7"/>
                </a:cxn>
                <a:cxn ang="0">
                  <a:pos x="T8" y="T9"/>
                </a:cxn>
              </a:cxnLst>
              <a:rect l="0" t="0" r="r" b="b"/>
              <a:pathLst>
                <a:path w="1639" h="176">
                  <a:moveTo>
                    <a:pt x="1639" y="0"/>
                  </a:moveTo>
                  <a:lnTo>
                    <a:pt x="85" y="0"/>
                  </a:lnTo>
                  <a:lnTo>
                    <a:pt x="0" y="176"/>
                  </a:lnTo>
                  <a:lnTo>
                    <a:pt x="1555" y="176"/>
                  </a:lnTo>
                  <a:lnTo>
                    <a:pt x="1639" y="0"/>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118" name="Freeform 85"/>
            <p:cNvSpPr/>
            <p:nvPr/>
          </p:nvSpPr>
          <p:spPr bwMode="auto">
            <a:xfrm>
              <a:off x="7250113" y="1703388"/>
              <a:ext cx="2601913" cy="279400"/>
            </a:xfrm>
            <a:custGeom>
              <a:avLst/>
              <a:gdLst>
                <a:gd name="T0" fmla="*/ 1639 w 1639"/>
                <a:gd name="T1" fmla="*/ 0 h 176"/>
                <a:gd name="T2" fmla="*/ 85 w 1639"/>
                <a:gd name="T3" fmla="*/ 0 h 176"/>
                <a:gd name="T4" fmla="*/ 0 w 1639"/>
                <a:gd name="T5" fmla="*/ 176 h 176"/>
                <a:gd name="T6" fmla="*/ 1555 w 1639"/>
                <a:gd name="T7" fmla="*/ 176 h 176"/>
                <a:gd name="T8" fmla="*/ 1639 w 1639"/>
                <a:gd name="T9" fmla="*/ 0 h 176"/>
              </a:gdLst>
              <a:ahLst/>
              <a:cxnLst>
                <a:cxn ang="0">
                  <a:pos x="T0" y="T1"/>
                </a:cxn>
                <a:cxn ang="0">
                  <a:pos x="T2" y="T3"/>
                </a:cxn>
                <a:cxn ang="0">
                  <a:pos x="T4" y="T5"/>
                </a:cxn>
                <a:cxn ang="0">
                  <a:pos x="T6" y="T7"/>
                </a:cxn>
                <a:cxn ang="0">
                  <a:pos x="T8" y="T9"/>
                </a:cxn>
              </a:cxnLst>
              <a:rect l="0" t="0" r="r" b="b"/>
              <a:pathLst>
                <a:path w="1639" h="176">
                  <a:moveTo>
                    <a:pt x="1639" y="0"/>
                  </a:moveTo>
                  <a:lnTo>
                    <a:pt x="85" y="0"/>
                  </a:lnTo>
                  <a:lnTo>
                    <a:pt x="0" y="176"/>
                  </a:lnTo>
                  <a:lnTo>
                    <a:pt x="1555" y="176"/>
                  </a:lnTo>
                  <a:lnTo>
                    <a:pt x="16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87"/>
            <p:cNvSpPr/>
            <p:nvPr/>
          </p:nvSpPr>
          <p:spPr bwMode="auto">
            <a:xfrm>
              <a:off x="7061200" y="2049463"/>
              <a:ext cx="2640013" cy="304800"/>
            </a:xfrm>
            <a:custGeom>
              <a:avLst/>
              <a:gdLst>
                <a:gd name="T0" fmla="*/ 1663 w 1663"/>
                <a:gd name="T1" fmla="*/ 0 h 192"/>
                <a:gd name="T2" fmla="*/ 93 w 1663"/>
                <a:gd name="T3" fmla="*/ 0 h 192"/>
                <a:gd name="T4" fmla="*/ 0 w 1663"/>
                <a:gd name="T5" fmla="*/ 192 h 192"/>
                <a:gd name="T6" fmla="*/ 16 w 1663"/>
                <a:gd name="T7" fmla="*/ 192 h 192"/>
                <a:gd name="T8" fmla="*/ 101 w 1663"/>
                <a:gd name="T9" fmla="*/ 16 h 192"/>
                <a:gd name="T10" fmla="*/ 1656 w 1663"/>
                <a:gd name="T11" fmla="*/ 16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93" y="0"/>
                  </a:lnTo>
                  <a:lnTo>
                    <a:pt x="0" y="192"/>
                  </a:lnTo>
                  <a:lnTo>
                    <a:pt x="16" y="192"/>
                  </a:lnTo>
                  <a:lnTo>
                    <a:pt x="101" y="16"/>
                  </a:lnTo>
                  <a:lnTo>
                    <a:pt x="1656" y="16"/>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88"/>
            <p:cNvSpPr/>
            <p:nvPr/>
          </p:nvSpPr>
          <p:spPr bwMode="auto">
            <a:xfrm>
              <a:off x="7086600" y="2074863"/>
              <a:ext cx="2603500" cy="279400"/>
            </a:xfrm>
            <a:custGeom>
              <a:avLst/>
              <a:gdLst>
                <a:gd name="T0" fmla="*/ 1640 w 1640"/>
                <a:gd name="T1" fmla="*/ 0 h 176"/>
                <a:gd name="T2" fmla="*/ 85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5" y="176"/>
                  </a:lnTo>
                  <a:lnTo>
                    <a:pt x="1640" y="0"/>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122" name="Freeform 89"/>
            <p:cNvSpPr/>
            <p:nvPr/>
          </p:nvSpPr>
          <p:spPr bwMode="auto">
            <a:xfrm>
              <a:off x="7086600" y="2074863"/>
              <a:ext cx="2603500" cy="279400"/>
            </a:xfrm>
            <a:custGeom>
              <a:avLst/>
              <a:gdLst>
                <a:gd name="T0" fmla="*/ 1640 w 1640"/>
                <a:gd name="T1" fmla="*/ 0 h 176"/>
                <a:gd name="T2" fmla="*/ 85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5" y="176"/>
                  </a:lnTo>
                  <a:lnTo>
                    <a:pt x="16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91"/>
            <p:cNvSpPr/>
            <p:nvPr/>
          </p:nvSpPr>
          <p:spPr bwMode="auto">
            <a:xfrm>
              <a:off x="6873875" y="2424113"/>
              <a:ext cx="2640013" cy="303212"/>
            </a:xfrm>
            <a:custGeom>
              <a:avLst/>
              <a:gdLst>
                <a:gd name="T0" fmla="*/ 1663 w 1663"/>
                <a:gd name="T1" fmla="*/ 0 h 191"/>
                <a:gd name="T2" fmla="*/ 93 w 1663"/>
                <a:gd name="T3" fmla="*/ 0 h 191"/>
                <a:gd name="T4" fmla="*/ 0 w 1663"/>
                <a:gd name="T5" fmla="*/ 191 h 191"/>
                <a:gd name="T6" fmla="*/ 15 w 1663"/>
                <a:gd name="T7" fmla="*/ 191 h 191"/>
                <a:gd name="T8" fmla="*/ 101 w 1663"/>
                <a:gd name="T9" fmla="*/ 15 h 191"/>
                <a:gd name="T10" fmla="*/ 1655 w 1663"/>
                <a:gd name="T11" fmla="*/ 15 h 191"/>
                <a:gd name="T12" fmla="*/ 1663 w 166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3" h="191">
                  <a:moveTo>
                    <a:pt x="1663" y="0"/>
                  </a:moveTo>
                  <a:lnTo>
                    <a:pt x="93" y="0"/>
                  </a:lnTo>
                  <a:lnTo>
                    <a:pt x="0" y="191"/>
                  </a:lnTo>
                  <a:lnTo>
                    <a:pt x="15" y="191"/>
                  </a:lnTo>
                  <a:lnTo>
                    <a:pt x="101" y="15"/>
                  </a:lnTo>
                  <a:lnTo>
                    <a:pt x="1655" y="15"/>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92"/>
            <p:cNvSpPr/>
            <p:nvPr/>
          </p:nvSpPr>
          <p:spPr bwMode="auto">
            <a:xfrm>
              <a:off x="6897688" y="2447925"/>
              <a:ext cx="2603500" cy="279400"/>
            </a:xfrm>
            <a:custGeom>
              <a:avLst/>
              <a:gdLst>
                <a:gd name="T0" fmla="*/ 1640 w 1640"/>
                <a:gd name="T1" fmla="*/ 0 h 176"/>
                <a:gd name="T2" fmla="*/ 86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6" y="0"/>
                  </a:lnTo>
                  <a:lnTo>
                    <a:pt x="0" y="176"/>
                  </a:lnTo>
                  <a:lnTo>
                    <a:pt x="1555" y="176"/>
                  </a:lnTo>
                  <a:lnTo>
                    <a:pt x="1640" y="0"/>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126" name="Freeform 93"/>
            <p:cNvSpPr/>
            <p:nvPr/>
          </p:nvSpPr>
          <p:spPr bwMode="auto">
            <a:xfrm>
              <a:off x="6897688" y="2447925"/>
              <a:ext cx="2603500" cy="279400"/>
            </a:xfrm>
            <a:custGeom>
              <a:avLst/>
              <a:gdLst>
                <a:gd name="T0" fmla="*/ 1640 w 1640"/>
                <a:gd name="T1" fmla="*/ 0 h 176"/>
                <a:gd name="T2" fmla="*/ 86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6" y="0"/>
                  </a:lnTo>
                  <a:lnTo>
                    <a:pt x="0" y="176"/>
                  </a:lnTo>
                  <a:lnTo>
                    <a:pt x="1555" y="176"/>
                  </a:lnTo>
                  <a:lnTo>
                    <a:pt x="16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95"/>
            <p:cNvSpPr/>
            <p:nvPr/>
          </p:nvSpPr>
          <p:spPr bwMode="auto">
            <a:xfrm>
              <a:off x="6700838" y="2795588"/>
              <a:ext cx="2640013" cy="304800"/>
            </a:xfrm>
            <a:custGeom>
              <a:avLst/>
              <a:gdLst>
                <a:gd name="T0" fmla="*/ 1663 w 1663"/>
                <a:gd name="T1" fmla="*/ 0 h 192"/>
                <a:gd name="T2" fmla="*/ 93 w 1663"/>
                <a:gd name="T3" fmla="*/ 0 h 192"/>
                <a:gd name="T4" fmla="*/ 0 w 1663"/>
                <a:gd name="T5" fmla="*/ 192 h 192"/>
                <a:gd name="T6" fmla="*/ 16 w 1663"/>
                <a:gd name="T7" fmla="*/ 192 h 192"/>
                <a:gd name="T8" fmla="*/ 101 w 1663"/>
                <a:gd name="T9" fmla="*/ 16 h 192"/>
                <a:gd name="T10" fmla="*/ 1655 w 1663"/>
                <a:gd name="T11" fmla="*/ 16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93" y="0"/>
                  </a:lnTo>
                  <a:lnTo>
                    <a:pt x="0" y="192"/>
                  </a:lnTo>
                  <a:lnTo>
                    <a:pt x="16" y="192"/>
                  </a:lnTo>
                  <a:lnTo>
                    <a:pt x="101" y="16"/>
                  </a:lnTo>
                  <a:lnTo>
                    <a:pt x="1655" y="16"/>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96"/>
            <p:cNvSpPr/>
            <p:nvPr/>
          </p:nvSpPr>
          <p:spPr bwMode="auto">
            <a:xfrm>
              <a:off x="6726238" y="2820988"/>
              <a:ext cx="2601913" cy="279400"/>
            </a:xfrm>
            <a:custGeom>
              <a:avLst/>
              <a:gdLst>
                <a:gd name="T0" fmla="*/ 1639 w 1639"/>
                <a:gd name="T1" fmla="*/ 0 h 176"/>
                <a:gd name="T2" fmla="*/ 85 w 1639"/>
                <a:gd name="T3" fmla="*/ 0 h 176"/>
                <a:gd name="T4" fmla="*/ 0 w 1639"/>
                <a:gd name="T5" fmla="*/ 176 h 176"/>
                <a:gd name="T6" fmla="*/ 1555 w 1639"/>
                <a:gd name="T7" fmla="*/ 176 h 176"/>
                <a:gd name="T8" fmla="*/ 1639 w 1639"/>
                <a:gd name="T9" fmla="*/ 0 h 176"/>
              </a:gdLst>
              <a:ahLst/>
              <a:cxnLst>
                <a:cxn ang="0">
                  <a:pos x="T0" y="T1"/>
                </a:cxn>
                <a:cxn ang="0">
                  <a:pos x="T2" y="T3"/>
                </a:cxn>
                <a:cxn ang="0">
                  <a:pos x="T4" y="T5"/>
                </a:cxn>
                <a:cxn ang="0">
                  <a:pos x="T6" y="T7"/>
                </a:cxn>
                <a:cxn ang="0">
                  <a:pos x="T8" y="T9"/>
                </a:cxn>
              </a:cxnLst>
              <a:rect l="0" t="0" r="r" b="b"/>
              <a:pathLst>
                <a:path w="1639" h="176">
                  <a:moveTo>
                    <a:pt x="1639" y="0"/>
                  </a:moveTo>
                  <a:lnTo>
                    <a:pt x="85" y="0"/>
                  </a:lnTo>
                  <a:lnTo>
                    <a:pt x="0" y="176"/>
                  </a:lnTo>
                  <a:lnTo>
                    <a:pt x="1555" y="176"/>
                  </a:lnTo>
                  <a:lnTo>
                    <a:pt x="1639" y="0"/>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130" name="Freeform 97"/>
            <p:cNvSpPr/>
            <p:nvPr/>
          </p:nvSpPr>
          <p:spPr bwMode="auto">
            <a:xfrm>
              <a:off x="6726238" y="2820988"/>
              <a:ext cx="2601913" cy="279400"/>
            </a:xfrm>
            <a:custGeom>
              <a:avLst/>
              <a:gdLst>
                <a:gd name="T0" fmla="*/ 1639 w 1639"/>
                <a:gd name="T1" fmla="*/ 0 h 176"/>
                <a:gd name="T2" fmla="*/ 85 w 1639"/>
                <a:gd name="T3" fmla="*/ 0 h 176"/>
                <a:gd name="T4" fmla="*/ 0 w 1639"/>
                <a:gd name="T5" fmla="*/ 176 h 176"/>
                <a:gd name="T6" fmla="*/ 1555 w 1639"/>
                <a:gd name="T7" fmla="*/ 176 h 176"/>
                <a:gd name="T8" fmla="*/ 1639 w 1639"/>
                <a:gd name="T9" fmla="*/ 0 h 176"/>
              </a:gdLst>
              <a:ahLst/>
              <a:cxnLst>
                <a:cxn ang="0">
                  <a:pos x="T0" y="T1"/>
                </a:cxn>
                <a:cxn ang="0">
                  <a:pos x="T2" y="T3"/>
                </a:cxn>
                <a:cxn ang="0">
                  <a:pos x="T4" y="T5"/>
                </a:cxn>
                <a:cxn ang="0">
                  <a:pos x="T6" y="T7"/>
                </a:cxn>
                <a:cxn ang="0">
                  <a:pos x="T8" y="T9"/>
                </a:cxn>
              </a:cxnLst>
              <a:rect l="0" t="0" r="r" b="b"/>
              <a:pathLst>
                <a:path w="1639" h="176">
                  <a:moveTo>
                    <a:pt x="1639" y="0"/>
                  </a:moveTo>
                  <a:lnTo>
                    <a:pt x="85" y="0"/>
                  </a:lnTo>
                  <a:lnTo>
                    <a:pt x="0" y="176"/>
                  </a:lnTo>
                  <a:lnTo>
                    <a:pt x="1555" y="176"/>
                  </a:lnTo>
                  <a:lnTo>
                    <a:pt x="16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99"/>
            <p:cNvSpPr/>
            <p:nvPr/>
          </p:nvSpPr>
          <p:spPr bwMode="auto">
            <a:xfrm>
              <a:off x="6538913" y="3167063"/>
              <a:ext cx="2638425" cy="304800"/>
            </a:xfrm>
            <a:custGeom>
              <a:avLst/>
              <a:gdLst>
                <a:gd name="T0" fmla="*/ 1662 w 1662"/>
                <a:gd name="T1" fmla="*/ 0 h 192"/>
                <a:gd name="T2" fmla="*/ 92 w 1662"/>
                <a:gd name="T3" fmla="*/ 0 h 192"/>
                <a:gd name="T4" fmla="*/ 0 w 1662"/>
                <a:gd name="T5" fmla="*/ 192 h 192"/>
                <a:gd name="T6" fmla="*/ 15 w 1662"/>
                <a:gd name="T7" fmla="*/ 192 h 192"/>
                <a:gd name="T8" fmla="*/ 100 w 1662"/>
                <a:gd name="T9" fmla="*/ 16 h 192"/>
                <a:gd name="T10" fmla="*/ 1655 w 1662"/>
                <a:gd name="T11" fmla="*/ 16 h 192"/>
                <a:gd name="T12" fmla="*/ 1662 w 1662"/>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2" h="192">
                  <a:moveTo>
                    <a:pt x="1662" y="0"/>
                  </a:moveTo>
                  <a:lnTo>
                    <a:pt x="92" y="0"/>
                  </a:lnTo>
                  <a:lnTo>
                    <a:pt x="0" y="192"/>
                  </a:lnTo>
                  <a:lnTo>
                    <a:pt x="15" y="192"/>
                  </a:lnTo>
                  <a:lnTo>
                    <a:pt x="100" y="16"/>
                  </a:lnTo>
                  <a:lnTo>
                    <a:pt x="1655" y="16"/>
                  </a:lnTo>
                  <a:lnTo>
                    <a:pt x="16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00"/>
            <p:cNvSpPr/>
            <p:nvPr/>
          </p:nvSpPr>
          <p:spPr bwMode="auto">
            <a:xfrm>
              <a:off x="6562725" y="3192463"/>
              <a:ext cx="2603500" cy="279400"/>
            </a:xfrm>
            <a:custGeom>
              <a:avLst/>
              <a:gdLst>
                <a:gd name="T0" fmla="*/ 1640 w 1640"/>
                <a:gd name="T1" fmla="*/ 0 h 176"/>
                <a:gd name="T2" fmla="*/ 85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5" y="176"/>
                  </a:lnTo>
                  <a:lnTo>
                    <a:pt x="1640" y="0"/>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134" name="Freeform 101"/>
            <p:cNvSpPr/>
            <p:nvPr/>
          </p:nvSpPr>
          <p:spPr bwMode="auto">
            <a:xfrm>
              <a:off x="6562725" y="3192463"/>
              <a:ext cx="2603500" cy="279400"/>
            </a:xfrm>
            <a:custGeom>
              <a:avLst/>
              <a:gdLst>
                <a:gd name="T0" fmla="*/ 1640 w 1640"/>
                <a:gd name="T1" fmla="*/ 0 h 176"/>
                <a:gd name="T2" fmla="*/ 85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5" y="176"/>
                  </a:lnTo>
                  <a:lnTo>
                    <a:pt x="16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103"/>
            <p:cNvSpPr/>
            <p:nvPr/>
          </p:nvSpPr>
          <p:spPr bwMode="auto">
            <a:xfrm>
              <a:off x="6346825" y="3536950"/>
              <a:ext cx="2638425" cy="304800"/>
            </a:xfrm>
            <a:custGeom>
              <a:avLst/>
              <a:gdLst>
                <a:gd name="T0" fmla="*/ 1662 w 1662"/>
                <a:gd name="T1" fmla="*/ 0 h 192"/>
                <a:gd name="T2" fmla="*/ 92 w 1662"/>
                <a:gd name="T3" fmla="*/ 0 h 192"/>
                <a:gd name="T4" fmla="*/ 0 w 1662"/>
                <a:gd name="T5" fmla="*/ 192 h 192"/>
                <a:gd name="T6" fmla="*/ 15 w 1662"/>
                <a:gd name="T7" fmla="*/ 192 h 192"/>
                <a:gd name="T8" fmla="*/ 100 w 1662"/>
                <a:gd name="T9" fmla="*/ 16 h 192"/>
                <a:gd name="T10" fmla="*/ 1655 w 1662"/>
                <a:gd name="T11" fmla="*/ 16 h 192"/>
                <a:gd name="T12" fmla="*/ 1662 w 1662"/>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2" h="192">
                  <a:moveTo>
                    <a:pt x="1662" y="0"/>
                  </a:moveTo>
                  <a:lnTo>
                    <a:pt x="92" y="0"/>
                  </a:lnTo>
                  <a:lnTo>
                    <a:pt x="0" y="192"/>
                  </a:lnTo>
                  <a:lnTo>
                    <a:pt x="15" y="192"/>
                  </a:lnTo>
                  <a:lnTo>
                    <a:pt x="100" y="16"/>
                  </a:lnTo>
                  <a:lnTo>
                    <a:pt x="1655" y="16"/>
                  </a:lnTo>
                  <a:lnTo>
                    <a:pt x="16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104"/>
            <p:cNvSpPr/>
            <p:nvPr/>
          </p:nvSpPr>
          <p:spPr bwMode="auto">
            <a:xfrm>
              <a:off x="6370638" y="3562350"/>
              <a:ext cx="2603500" cy="279400"/>
            </a:xfrm>
            <a:custGeom>
              <a:avLst/>
              <a:gdLst>
                <a:gd name="T0" fmla="*/ 1640 w 1640"/>
                <a:gd name="T1" fmla="*/ 0 h 176"/>
                <a:gd name="T2" fmla="*/ 85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5" y="176"/>
                  </a:lnTo>
                  <a:lnTo>
                    <a:pt x="1640" y="0"/>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138" name="Freeform 105"/>
            <p:cNvSpPr/>
            <p:nvPr/>
          </p:nvSpPr>
          <p:spPr bwMode="auto">
            <a:xfrm>
              <a:off x="6370638" y="3562350"/>
              <a:ext cx="2603500" cy="279400"/>
            </a:xfrm>
            <a:custGeom>
              <a:avLst/>
              <a:gdLst>
                <a:gd name="T0" fmla="*/ 1640 w 1640"/>
                <a:gd name="T1" fmla="*/ 0 h 176"/>
                <a:gd name="T2" fmla="*/ 85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5" y="176"/>
                  </a:lnTo>
                  <a:lnTo>
                    <a:pt x="16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107"/>
            <p:cNvSpPr/>
            <p:nvPr/>
          </p:nvSpPr>
          <p:spPr bwMode="auto">
            <a:xfrm>
              <a:off x="6173788" y="3908425"/>
              <a:ext cx="2640013" cy="304800"/>
            </a:xfrm>
            <a:custGeom>
              <a:avLst/>
              <a:gdLst>
                <a:gd name="T0" fmla="*/ 1663 w 1663"/>
                <a:gd name="T1" fmla="*/ 0 h 192"/>
                <a:gd name="T2" fmla="*/ 93 w 1663"/>
                <a:gd name="T3" fmla="*/ 0 h 192"/>
                <a:gd name="T4" fmla="*/ 0 w 1663"/>
                <a:gd name="T5" fmla="*/ 192 h 192"/>
                <a:gd name="T6" fmla="*/ 15 w 1663"/>
                <a:gd name="T7" fmla="*/ 192 h 192"/>
                <a:gd name="T8" fmla="*/ 100 w 1663"/>
                <a:gd name="T9" fmla="*/ 16 h 192"/>
                <a:gd name="T10" fmla="*/ 1655 w 1663"/>
                <a:gd name="T11" fmla="*/ 16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93" y="0"/>
                  </a:lnTo>
                  <a:lnTo>
                    <a:pt x="0" y="192"/>
                  </a:lnTo>
                  <a:lnTo>
                    <a:pt x="15" y="192"/>
                  </a:lnTo>
                  <a:lnTo>
                    <a:pt x="100" y="16"/>
                  </a:lnTo>
                  <a:lnTo>
                    <a:pt x="1655" y="16"/>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08"/>
            <p:cNvSpPr/>
            <p:nvPr/>
          </p:nvSpPr>
          <p:spPr bwMode="auto">
            <a:xfrm>
              <a:off x="6197600" y="3933825"/>
              <a:ext cx="2603500" cy="279400"/>
            </a:xfrm>
            <a:custGeom>
              <a:avLst/>
              <a:gdLst>
                <a:gd name="T0" fmla="*/ 1640 w 1640"/>
                <a:gd name="T1" fmla="*/ 0 h 176"/>
                <a:gd name="T2" fmla="*/ 85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5" y="176"/>
                  </a:lnTo>
                  <a:lnTo>
                    <a:pt x="1640" y="0"/>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142" name="Freeform 109"/>
            <p:cNvSpPr/>
            <p:nvPr/>
          </p:nvSpPr>
          <p:spPr bwMode="auto">
            <a:xfrm>
              <a:off x="6197600" y="3933825"/>
              <a:ext cx="2603500" cy="279400"/>
            </a:xfrm>
            <a:custGeom>
              <a:avLst/>
              <a:gdLst>
                <a:gd name="T0" fmla="*/ 1640 w 1640"/>
                <a:gd name="T1" fmla="*/ 0 h 176"/>
                <a:gd name="T2" fmla="*/ 85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5" y="176"/>
                  </a:lnTo>
                  <a:lnTo>
                    <a:pt x="16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111"/>
            <p:cNvSpPr/>
            <p:nvPr/>
          </p:nvSpPr>
          <p:spPr bwMode="auto">
            <a:xfrm>
              <a:off x="6010275" y="4279900"/>
              <a:ext cx="2640013" cy="304800"/>
            </a:xfrm>
            <a:custGeom>
              <a:avLst/>
              <a:gdLst>
                <a:gd name="T0" fmla="*/ 1663 w 1663"/>
                <a:gd name="T1" fmla="*/ 0 h 192"/>
                <a:gd name="T2" fmla="*/ 93 w 1663"/>
                <a:gd name="T3" fmla="*/ 0 h 192"/>
                <a:gd name="T4" fmla="*/ 0 w 1663"/>
                <a:gd name="T5" fmla="*/ 192 h 192"/>
                <a:gd name="T6" fmla="*/ 16 w 1663"/>
                <a:gd name="T7" fmla="*/ 192 h 192"/>
                <a:gd name="T8" fmla="*/ 101 w 1663"/>
                <a:gd name="T9" fmla="*/ 16 h 192"/>
                <a:gd name="T10" fmla="*/ 1656 w 1663"/>
                <a:gd name="T11" fmla="*/ 16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93" y="0"/>
                  </a:lnTo>
                  <a:lnTo>
                    <a:pt x="0" y="192"/>
                  </a:lnTo>
                  <a:lnTo>
                    <a:pt x="16" y="192"/>
                  </a:lnTo>
                  <a:lnTo>
                    <a:pt x="101" y="16"/>
                  </a:lnTo>
                  <a:lnTo>
                    <a:pt x="1656" y="16"/>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112"/>
            <p:cNvSpPr/>
            <p:nvPr/>
          </p:nvSpPr>
          <p:spPr bwMode="auto">
            <a:xfrm>
              <a:off x="6038850" y="4303713"/>
              <a:ext cx="2603500" cy="279400"/>
            </a:xfrm>
            <a:custGeom>
              <a:avLst/>
              <a:gdLst>
                <a:gd name="T0" fmla="*/ 1640 w 1640"/>
                <a:gd name="T1" fmla="*/ 0 h 176"/>
                <a:gd name="T2" fmla="*/ 85 w 1640"/>
                <a:gd name="T3" fmla="*/ 0 h 176"/>
                <a:gd name="T4" fmla="*/ 0 w 1640"/>
                <a:gd name="T5" fmla="*/ 176 h 176"/>
                <a:gd name="T6" fmla="*/ 1554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4" y="176"/>
                  </a:lnTo>
                  <a:lnTo>
                    <a:pt x="1640" y="0"/>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146" name="Freeform 113"/>
            <p:cNvSpPr/>
            <p:nvPr/>
          </p:nvSpPr>
          <p:spPr bwMode="auto">
            <a:xfrm>
              <a:off x="6035675" y="4305300"/>
              <a:ext cx="2603500" cy="279400"/>
            </a:xfrm>
            <a:custGeom>
              <a:avLst/>
              <a:gdLst>
                <a:gd name="T0" fmla="*/ 1640 w 1640"/>
                <a:gd name="T1" fmla="*/ 0 h 176"/>
                <a:gd name="T2" fmla="*/ 85 w 1640"/>
                <a:gd name="T3" fmla="*/ 0 h 176"/>
                <a:gd name="T4" fmla="*/ 0 w 1640"/>
                <a:gd name="T5" fmla="*/ 176 h 176"/>
                <a:gd name="T6" fmla="*/ 1554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4" y="176"/>
                  </a:lnTo>
                  <a:lnTo>
                    <a:pt x="16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115"/>
            <p:cNvSpPr/>
            <p:nvPr/>
          </p:nvSpPr>
          <p:spPr bwMode="auto">
            <a:xfrm>
              <a:off x="5818188" y="4651375"/>
              <a:ext cx="2640013" cy="304800"/>
            </a:xfrm>
            <a:custGeom>
              <a:avLst/>
              <a:gdLst>
                <a:gd name="T0" fmla="*/ 1663 w 1663"/>
                <a:gd name="T1" fmla="*/ 0 h 192"/>
                <a:gd name="T2" fmla="*/ 93 w 1663"/>
                <a:gd name="T3" fmla="*/ 0 h 192"/>
                <a:gd name="T4" fmla="*/ 0 w 1663"/>
                <a:gd name="T5" fmla="*/ 192 h 192"/>
                <a:gd name="T6" fmla="*/ 16 w 1663"/>
                <a:gd name="T7" fmla="*/ 192 h 192"/>
                <a:gd name="T8" fmla="*/ 101 w 1663"/>
                <a:gd name="T9" fmla="*/ 16 h 192"/>
                <a:gd name="T10" fmla="*/ 1656 w 1663"/>
                <a:gd name="T11" fmla="*/ 16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93" y="0"/>
                  </a:lnTo>
                  <a:lnTo>
                    <a:pt x="0" y="192"/>
                  </a:lnTo>
                  <a:lnTo>
                    <a:pt x="16" y="192"/>
                  </a:lnTo>
                  <a:lnTo>
                    <a:pt x="101" y="16"/>
                  </a:lnTo>
                  <a:lnTo>
                    <a:pt x="1656" y="16"/>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116"/>
            <p:cNvSpPr/>
            <p:nvPr/>
          </p:nvSpPr>
          <p:spPr bwMode="auto">
            <a:xfrm>
              <a:off x="5843588" y="4676775"/>
              <a:ext cx="2603500" cy="279400"/>
            </a:xfrm>
            <a:custGeom>
              <a:avLst/>
              <a:gdLst>
                <a:gd name="T0" fmla="*/ 1640 w 1640"/>
                <a:gd name="T1" fmla="*/ 0 h 176"/>
                <a:gd name="T2" fmla="*/ 85 w 1640"/>
                <a:gd name="T3" fmla="*/ 0 h 176"/>
                <a:gd name="T4" fmla="*/ 0 w 1640"/>
                <a:gd name="T5" fmla="*/ 176 h 176"/>
                <a:gd name="T6" fmla="*/ 1554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4" y="176"/>
                  </a:lnTo>
                  <a:lnTo>
                    <a:pt x="1640" y="0"/>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150" name="Freeform 117"/>
            <p:cNvSpPr/>
            <p:nvPr/>
          </p:nvSpPr>
          <p:spPr bwMode="auto">
            <a:xfrm>
              <a:off x="5843588" y="4676775"/>
              <a:ext cx="2603500" cy="279400"/>
            </a:xfrm>
            <a:custGeom>
              <a:avLst/>
              <a:gdLst>
                <a:gd name="T0" fmla="*/ 1640 w 1640"/>
                <a:gd name="T1" fmla="*/ 0 h 176"/>
                <a:gd name="T2" fmla="*/ 85 w 1640"/>
                <a:gd name="T3" fmla="*/ 0 h 176"/>
                <a:gd name="T4" fmla="*/ 0 w 1640"/>
                <a:gd name="T5" fmla="*/ 176 h 176"/>
                <a:gd name="T6" fmla="*/ 1554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4" y="176"/>
                  </a:lnTo>
                  <a:lnTo>
                    <a:pt x="16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19"/>
            <p:cNvSpPr/>
            <p:nvPr/>
          </p:nvSpPr>
          <p:spPr bwMode="auto">
            <a:xfrm>
              <a:off x="5645150" y="5024438"/>
              <a:ext cx="2640013" cy="303212"/>
            </a:xfrm>
            <a:custGeom>
              <a:avLst/>
              <a:gdLst>
                <a:gd name="T0" fmla="*/ 1663 w 1663"/>
                <a:gd name="T1" fmla="*/ 0 h 191"/>
                <a:gd name="T2" fmla="*/ 93 w 1663"/>
                <a:gd name="T3" fmla="*/ 0 h 191"/>
                <a:gd name="T4" fmla="*/ 0 w 1663"/>
                <a:gd name="T5" fmla="*/ 191 h 191"/>
                <a:gd name="T6" fmla="*/ 16 w 1663"/>
                <a:gd name="T7" fmla="*/ 191 h 191"/>
                <a:gd name="T8" fmla="*/ 101 w 1663"/>
                <a:gd name="T9" fmla="*/ 15 h 191"/>
                <a:gd name="T10" fmla="*/ 1656 w 1663"/>
                <a:gd name="T11" fmla="*/ 15 h 191"/>
                <a:gd name="T12" fmla="*/ 1663 w 166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3" h="191">
                  <a:moveTo>
                    <a:pt x="1663" y="0"/>
                  </a:moveTo>
                  <a:lnTo>
                    <a:pt x="93" y="0"/>
                  </a:lnTo>
                  <a:lnTo>
                    <a:pt x="0" y="191"/>
                  </a:lnTo>
                  <a:lnTo>
                    <a:pt x="16" y="191"/>
                  </a:lnTo>
                  <a:lnTo>
                    <a:pt x="101" y="15"/>
                  </a:lnTo>
                  <a:lnTo>
                    <a:pt x="1656" y="15"/>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20"/>
            <p:cNvSpPr/>
            <p:nvPr/>
          </p:nvSpPr>
          <p:spPr bwMode="auto">
            <a:xfrm>
              <a:off x="5670550" y="5048250"/>
              <a:ext cx="2603500" cy="279400"/>
            </a:xfrm>
            <a:custGeom>
              <a:avLst/>
              <a:gdLst>
                <a:gd name="T0" fmla="*/ 1640 w 1640"/>
                <a:gd name="T1" fmla="*/ 0 h 176"/>
                <a:gd name="T2" fmla="*/ 85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5" y="176"/>
                  </a:lnTo>
                  <a:lnTo>
                    <a:pt x="1640" y="0"/>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154" name="Freeform 121"/>
            <p:cNvSpPr/>
            <p:nvPr/>
          </p:nvSpPr>
          <p:spPr bwMode="auto">
            <a:xfrm>
              <a:off x="5670550" y="5048250"/>
              <a:ext cx="2603500" cy="279400"/>
            </a:xfrm>
            <a:custGeom>
              <a:avLst/>
              <a:gdLst>
                <a:gd name="T0" fmla="*/ 1640 w 1640"/>
                <a:gd name="T1" fmla="*/ 0 h 176"/>
                <a:gd name="T2" fmla="*/ 85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5" y="176"/>
                  </a:lnTo>
                  <a:lnTo>
                    <a:pt x="16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123"/>
            <p:cNvSpPr/>
            <p:nvPr/>
          </p:nvSpPr>
          <p:spPr bwMode="auto">
            <a:xfrm>
              <a:off x="5483225" y="5395913"/>
              <a:ext cx="2640013" cy="303212"/>
            </a:xfrm>
            <a:custGeom>
              <a:avLst/>
              <a:gdLst>
                <a:gd name="T0" fmla="*/ 1663 w 1663"/>
                <a:gd name="T1" fmla="*/ 0 h 191"/>
                <a:gd name="T2" fmla="*/ 92 w 1663"/>
                <a:gd name="T3" fmla="*/ 0 h 191"/>
                <a:gd name="T4" fmla="*/ 0 w 1663"/>
                <a:gd name="T5" fmla="*/ 191 h 191"/>
                <a:gd name="T6" fmla="*/ 15 w 1663"/>
                <a:gd name="T7" fmla="*/ 191 h 191"/>
                <a:gd name="T8" fmla="*/ 100 w 1663"/>
                <a:gd name="T9" fmla="*/ 15 h 191"/>
                <a:gd name="T10" fmla="*/ 1655 w 1663"/>
                <a:gd name="T11" fmla="*/ 15 h 191"/>
                <a:gd name="T12" fmla="*/ 1663 w 166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3" h="191">
                  <a:moveTo>
                    <a:pt x="1663" y="0"/>
                  </a:moveTo>
                  <a:lnTo>
                    <a:pt x="92" y="0"/>
                  </a:lnTo>
                  <a:lnTo>
                    <a:pt x="0" y="191"/>
                  </a:lnTo>
                  <a:lnTo>
                    <a:pt x="15" y="191"/>
                  </a:lnTo>
                  <a:lnTo>
                    <a:pt x="100" y="15"/>
                  </a:lnTo>
                  <a:lnTo>
                    <a:pt x="1655" y="15"/>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124"/>
            <p:cNvSpPr/>
            <p:nvPr/>
          </p:nvSpPr>
          <p:spPr bwMode="auto">
            <a:xfrm>
              <a:off x="5507038" y="5419725"/>
              <a:ext cx="2603500" cy="279400"/>
            </a:xfrm>
            <a:custGeom>
              <a:avLst/>
              <a:gdLst>
                <a:gd name="T0" fmla="*/ 1640 w 1640"/>
                <a:gd name="T1" fmla="*/ 0 h 176"/>
                <a:gd name="T2" fmla="*/ 85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5" y="176"/>
                  </a:lnTo>
                  <a:lnTo>
                    <a:pt x="1640" y="0"/>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158" name="Freeform 125"/>
            <p:cNvSpPr/>
            <p:nvPr/>
          </p:nvSpPr>
          <p:spPr bwMode="auto">
            <a:xfrm>
              <a:off x="5507038" y="5419725"/>
              <a:ext cx="2603500" cy="279400"/>
            </a:xfrm>
            <a:custGeom>
              <a:avLst/>
              <a:gdLst>
                <a:gd name="T0" fmla="*/ 1640 w 1640"/>
                <a:gd name="T1" fmla="*/ 0 h 176"/>
                <a:gd name="T2" fmla="*/ 85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5" y="176"/>
                  </a:lnTo>
                  <a:lnTo>
                    <a:pt x="16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126"/>
            <p:cNvSpPr/>
            <p:nvPr/>
          </p:nvSpPr>
          <p:spPr bwMode="auto">
            <a:xfrm>
              <a:off x="5911850" y="2049463"/>
              <a:ext cx="985838" cy="304800"/>
            </a:xfrm>
            <a:custGeom>
              <a:avLst/>
              <a:gdLst>
                <a:gd name="T0" fmla="*/ 528 w 621"/>
                <a:gd name="T1" fmla="*/ 192 h 192"/>
                <a:gd name="T2" fmla="*/ 0 w 621"/>
                <a:gd name="T3" fmla="*/ 192 h 192"/>
                <a:gd name="T4" fmla="*/ 93 w 621"/>
                <a:gd name="T5" fmla="*/ 0 h 192"/>
                <a:gd name="T6" fmla="*/ 621 w 621"/>
                <a:gd name="T7" fmla="*/ 0 h 192"/>
                <a:gd name="T8" fmla="*/ 528 w 621"/>
                <a:gd name="T9" fmla="*/ 192 h 192"/>
              </a:gdLst>
              <a:ahLst/>
              <a:cxnLst>
                <a:cxn ang="0">
                  <a:pos x="T0" y="T1"/>
                </a:cxn>
                <a:cxn ang="0">
                  <a:pos x="T2" y="T3"/>
                </a:cxn>
                <a:cxn ang="0">
                  <a:pos x="T4" y="T5"/>
                </a:cxn>
                <a:cxn ang="0">
                  <a:pos x="T6" y="T7"/>
                </a:cxn>
                <a:cxn ang="0">
                  <a:pos x="T8" y="T9"/>
                </a:cxn>
              </a:cxnLst>
              <a:rect l="0" t="0" r="r" b="b"/>
              <a:pathLst>
                <a:path w="621" h="192">
                  <a:moveTo>
                    <a:pt x="528" y="192"/>
                  </a:moveTo>
                  <a:lnTo>
                    <a:pt x="0" y="192"/>
                  </a:lnTo>
                  <a:lnTo>
                    <a:pt x="93" y="0"/>
                  </a:lnTo>
                  <a:lnTo>
                    <a:pt x="621" y="0"/>
                  </a:lnTo>
                  <a:lnTo>
                    <a:pt x="528" y="192"/>
                  </a:lnTo>
                  <a:close/>
                </a:path>
              </a:pathLst>
            </a:custGeom>
            <a:solidFill>
              <a:schemeClr val="tx2">
                <a:lumMod val="20000"/>
                <a:lumOff val="80000"/>
              </a:schemeClr>
            </a:solidFill>
            <a:ln>
              <a:noFill/>
            </a:ln>
          </p:spPr>
          <p:txBody>
            <a:bodyPr vert="horz" wrap="square" lIns="91440" tIns="45720" rIns="91440" bIns="45720" numCol="1" anchor="t" anchorCtr="0" compatLnSpc="1"/>
            <a:lstStyle/>
            <a:p>
              <a:endParaRPr lang="zh-CN" altLang="en-US"/>
            </a:p>
          </p:txBody>
        </p:sp>
        <p:sp>
          <p:nvSpPr>
            <p:cNvPr id="168" name="Freeform 135"/>
            <p:cNvSpPr/>
            <p:nvPr/>
          </p:nvSpPr>
          <p:spPr bwMode="auto">
            <a:xfrm>
              <a:off x="5559425" y="2794000"/>
              <a:ext cx="985838" cy="303212"/>
            </a:xfrm>
            <a:custGeom>
              <a:avLst/>
              <a:gdLst>
                <a:gd name="T0" fmla="*/ 528 w 621"/>
                <a:gd name="T1" fmla="*/ 191 h 191"/>
                <a:gd name="T2" fmla="*/ 0 w 621"/>
                <a:gd name="T3" fmla="*/ 191 h 191"/>
                <a:gd name="T4" fmla="*/ 93 w 621"/>
                <a:gd name="T5" fmla="*/ 0 h 191"/>
                <a:gd name="T6" fmla="*/ 621 w 621"/>
                <a:gd name="T7" fmla="*/ 0 h 191"/>
                <a:gd name="T8" fmla="*/ 528 w 621"/>
                <a:gd name="T9" fmla="*/ 191 h 191"/>
              </a:gdLst>
              <a:ahLst/>
              <a:cxnLst>
                <a:cxn ang="0">
                  <a:pos x="T0" y="T1"/>
                </a:cxn>
                <a:cxn ang="0">
                  <a:pos x="T2" y="T3"/>
                </a:cxn>
                <a:cxn ang="0">
                  <a:pos x="T4" y="T5"/>
                </a:cxn>
                <a:cxn ang="0">
                  <a:pos x="T6" y="T7"/>
                </a:cxn>
                <a:cxn ang="0">
                  <a:pos x="T8" y="T9"/>
                </a:cxn>
              </a:cxnLst>
              <a:rect l="0" t="0" r="r" b="b"/>
              <a:pathLst>
                <a:path w="621" h="191">
                  <a:moveTo>
                    <a:pt x="528" y="191"/>
                  </a:moveTo>
                  <a:lnTo>
                    <a:pt x="0" y="191"/>
                  </a:lnTo>
                  <a:lnTo>
                    <a:pt x="93" y="0"/>
                  </a:lnTo>
                  <a:lnTo>
                    <a:pt x="621" y="0"/>
                  </a:lnTo>
                  <a:lnTo>
                    <a:pt x="528" y="191"/>
                  </a:lnTo>
                  <a:close/>
                </a:path>
              </a:pathLst>
            </a:custGeom>
            <a:solidFill>
              <a:schemeClr val="tx2">
                <a:lumMod val="20000"/>
                <a:lumOff val="80000"/>
              </a:schemeClr>
            </a:solidFill>
            <a:ln>
              <a:noFill/>
            </a:ln>
          </p:spPr>
          <p:txBody>
            <a:bodyPr vert="horz" wrap="square" lIns="91440" tIns="45720" rIns="91440" bIns="45720" numCol="1" anchor="t" anchorCtr="0" compatLnSpc="1"/>
            <a:lstStyle/>
            <a:p>
              <a:endParaRPr lang="zh-CN" altLang="en-US"/>
            </a:p>
          </p:txBody>
        </p:sp>
        <p:sp>
          <p:nvSpPr>
            <p:cNvPr id="177" name="Freeform 144"/>
            <p:cNvSpPr/>
            <p:nvPr/>
          </p:nvSpPr>
          <p:spPr bwMode="auto">
            <a:xfrm>
              <a:off x="5207000" y="3536950"/>
              <a:ext cx="984250" cy="304800"/>
            </a:xfrm>
            <a:custGeom>
              <a:avLst/>
              <a:gdLst>
                <a:gd name="T0" fmla="*/ 528 w 620"/>
                <a:gd name="T1" fmla="*/ 192 h 192"/>
                <a:gd name="T2" fmla="*/ 0 w 620"/>
                <a:gd name="T3" fmla="*/ 192 h 192"/>
                <a:gd name="T4" fmla="*/ 93 w 620"/>
                <a:gd name="T5" fmla="*/ 0 h 192"/>
                <a:gd name="T6" fmla="*/ 620 w 620"/>
                <a:gd name="T7" fmla="*/ 0 h 192"/>
                <a:gd name="T8" fmla="*/ 528 w 620"/>
                <a:gd name="T9" fmla="*/ 192 h 192"/>
              </a:gdLst>
              <a:ahLst/>
              <a:cxnLst>
                <a:cxn ang="0">
                  <a:pos x="T0" y="T1"/>
                </a:cxn>
                <a:cxn ang="0">
                  <a:pos x="T2" y="T3"/>
                </a:cxn>
                <a:cxn ang="0">
                  <a:pos x="T4" y="T5"/>
                </a:cxn>
                <a:cxn ang="0">
                  <a:pos x="T6" y="T7"/>
                </a:cxn>
                <a:cxn ang="0">
                  <a:pos x="T8" y="T9"/>
                </a:cxn>
              </a:cxnLst>
              <a:rect l="0" t="0" r="r" b="b"/>
              <a:pathLst>
                <a:path w="620" h="192">
                  <a:moveTo>
                    <a:pt x="528" y="192"/>
                  </a:moveTo>
                  <a:lnTo>
                    <a:pt x="0" y="192"/>
                  </a:lnTo>
                  <a:lnTo>
                    <a:pt x="93" y="0"/>
                  </a:lnTo>
                  <a:lnTo>
                    <a:pt x="620" y="0"/>
                  </a:lnTo>
                  <a:lnTo>
                    <a:pt x="528" y="192"/>
                  </a:lnTo>
                  <a:close/>
                </a:path>
              </a:pathLst>
            </a:custGeom>
            <a:solidFill>
              <a:schemeClr val="tx2">
                <a:lumMod val="20000"/>
                <a:lumOff val="80000"/>
              </a:schemeClr>
            </a:solidFill>
            <a:ln>
              <a:noFill/>
            </a:ln>
          </p:spPr>
          <p:txBody>
            <a:bodyPr vert="horz" wrap="square" lIns="91440" tIns="45720" rIns="91440" bIns="45720" numCol="1" anchor="t" anchorCtr="0" compatLnSpc="1"/>
            <a:lstStyle/>
            <a:p>
              <a:endParaRPr lang="zh-CN" altLang="en-US"/>
            </a:p>
          </p:txBody>
        </p:sp>
        <p:sp>
          <p:nvSpPr>
            <p:cNvPr id="182" name="Freeform 149"/>
            <p:cNvSpPr/>
            <p:nvPr/>
          </p:nvSpPr>
          <p:spPr bwMode="auto">
            <a:xfrm>
              <a:off x="4368800" y="5395913"/>
              <a:ext cx="984250" cy="303212"/>
            </a:xfrm>
            <a:custGeom>
              <a:avLst/>
              <a:gdLst>
                <a:gd name="T0" fmla="*/ 528 w 620"/>
                <a:gd name="T1" fmla="*/ 191 h 191"/>
                <a:gd name="T2" fmla="*/ 0 w 620"/>
                <a:gd name="T3" fmla="*/ 191 h 191"/>
                <a:gd name="T4" fmla="*/ 92 w 620"/>
                <a:gd name="T5" fmla="*/ 0 h 191"/>
                <a:gd name="T6" fmla="*/ 620 w 620"/>
                <a:gd name="T7" fmla="*/ 0 h 191"/>
                <a:gd name="T8" fmla="*/ 528 w 620"/>
                <a:gd name="T9" fmla="*/ 191 h 191"/>
              </a:gdLst>
              <a:ahLst/>
              <a:cxnLst>
                <a:cxn ang="0">
                  <a:pos x="T0" y="T1"/>
                </a:cxn>
                <a:cxn ang="0">
                  <a:pos x="T2" y="T3"/>
                </a:cxn>
                <a:cxn ang="0">
                  <a:pos x="T4" y="T5"/>
                </a:cxn>
                <a:cxn ang="0">
                  <a:pos x="T6" y="T7"/>
                </a:cxn>
                <a:cxn ang="0">
                  <a:pos x="T8" y="T9"/>
                </a:cxn>
              </a:cxnLst>
              <a:rect l="0" t="0" r="r" b="b"/>
              <a:pathLst>
                <a:path w="620" h="191">
                  <a:moveTo>
                    <a:pt x="528" y="191"/>
                  </a:moveTo>
                  <a:lnTo>
                    <a:pt x="0" y="191"/>
                  </a:lnTo>
                  <a:lnTo>
                    <a:pt x="92" y="0"/>
                  </a:lnTo>
                  <a:lnTo>
                    <a:pt x="620" y="0"/>
                  </a:lnTo>
                  <a:lnTo>
                    <a:pt x="528" y="191"/>
                  </a:lnTo>
                  <a:close/>
                </a:path>
              </a:pathLst>
            </a:custGeom>
            <a:solidFill>
              <a:schemeClr val="tx2">
                <a:lumMod val="20000"/>
                <a:lumOff val="80000"/>
              </a:schemeClr>
            </a:solidFill>
            <a:ln>
              <a:noFill/>
            </a:ln>
          </p:spPr>
          <p:txBody>
            <a:bodyPr vert="horz" wrap="square" lIns="91440" tIns="45720" rIns="91440" bIns="45720" numCol="1" anchor="t" anchorCtr="0" compatLnSpc="1"/>
            <a:lstStyle/>
            <a:p>
              <a:endParaRPr lang="zh-CN" altLang="en-US"/>
            </a:p>
          </p:txBody>
        </p:sp>
        <p:sp>
          <p:nvSpPr>
            <p:cNvPr id="185" name="Freeform 152"/>
            <p:cNvSpPr/>
            <p:nvPr/>
          </p:nvSpPr>
          <p:spPr bwMode="auto">
            <a:xfrm>
              <a:off x="4735513" y="4651375"/>
              <a:ext cx="984250" cy="304800"/>
            </a:xfrm>
            <a:custGeom>
              <a:avLst/>
              <a:gdLst>
                <a:gd name="T0" fmla="*/ 528 w 620"/>
                <a:gd name="T1" fmla="*/ 192 h 192"/>
                <a:gd name="T2" fmla="*/ 0 w 620"/>
                <a:gd name="T3" fmla="*/ 192 h 192"/>
                <a:gd name="T4" fmla="*/ 92 w 620"/>
                <a:gd name="T5" fmla="*/ 0 h 192"/>
                <a:gd name="T6" fmla="*/ 620 w 620"/>
                <a:gd name="T7" fmla="*/ 0 h 192"/>
                <a:gd name="T8" fmla="*/ 528 w 620"/>
                <a:gd name="T9" fmla="*/ 192 h 192"/>
              </a:gdLst>
              <a:ahLst/>
              <a:cxnLst>
                <a:cxn ang="0">
                  <a:pos x="T0" y="T1"/>
                </a:cxn>
                <a:cxn ang="0">
                  <a:pos x="T2" y="T3"/>
                </a:cxn>
                <a:cxn ang="0">
                  <a:pos x="T4" y="T5"/>
                </a:cxn>
                <a:cxn ang="0">
                  <a:pos x="T6" y="T7"/>
                </a:cxn>
                <a:cxn ang="0">
                  <a:pos x="T8" y="T9"/>
                </a:cxn>
              </a:cxnLst>
              <a:rect l="0" t="0" r="r" b="b"/>
              <a:pathLst>
                <a:path w="620" h="192">
                  <a:moveTo>
                    <a:pt x="528" y="192"/>
                  </a:moveTo>
                  <a:lnTo>
                    <a:pt x="0" y="192"/>
                  </a:lnTo>
                  <a:lnTo>
                    <a:pt x="92" y="0"/>
                  </a:lnTo>
                  <a:lnTo>
                    <a:pt x="620" y="0"/>
                  </a:lnTo>
                  <a:lnTo>
                    <a:pt x="528" y="192"/>
                  </a:lnTo>
                  <a:close/>
                </a:path>
              </a:pathLst>
            </a:custGeom>
            <a:solidFill>
              <a:schemeClr val="tx2">
                <a:lumMod val="20000"/>
                <a:lumOff val="80000"/>
              </a:schemeClr>
            </a:solidFill>
            <a:ln>
              <a:noFill/>
            </a:ln>
          </p:spPr>
          <p:txBody>
            <a:bodyPr vert="horz" wrap="square" lIns="91440" tIns="45720" rIns="91440" bIns="45720" numCol="1" anchor="t" anchorCtr="0" compatLnSpc="1"/>
            <a:lstStyle/>
            <a:p>
              <a:endParaRPr lang="zh-CN" altLang="en-US"/>
            </a:p>
          </p:txBody>
        </p:sp>
        <p:sp>
          <p:nvSpPr>
            <p:cNvPr id="238" name="文本框 237"/>
            <p:cNvSpPr txBox="1"/>
            <p:nvPr/>
          </p:nvSpPr>
          <p:spPr>
            <a:xfrm>
              <a:off x="4528577" y="1746421"/>
              <a:ext cx="1108449" cy="338554"/>
            </a:xfrm>
            <a:prstGeom prst="rect">
              <a:avLst/>
            </a:prstGeom>
            <a:noFill/>
          </p:spPr>
          <p:txBody>
            <a:bodyPr wrap="square" rtlCol="0">
              <a:spAutoFit/>
            </a:bodyPr>
            <a:lstStyle/>
            <a:p>
              <a:pPr algn="ct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运营部</a:t>
              </a:r>
            </a:p>
          </p:txBody>
        </p:sp>
        <p:sp>
          <p:nvSpPr>
            <p:cNvPr id="240" name="文本框 239"/>
            <p:cNvSpPr txBox="1"/>
            <p:nvPr/>
          </p:nvSpPr>
          <p:spPr>
            <a:xfrm>
              <a:off x="4004889" y="2925079"/>
              <a:ext cx="1108449" cy="338554"/>
            </a:xfrm>
            <a:prstGeom prst="rect">
              <a:avLst/>
            </a:prstGeom>
            <a:noFill/>
          </p:spPr>
          <p:txBody>
            <a:bodyPr wrap="square" rtlCol="0">
              <a:spAutoFit/>
            </a:bodyPr>
            <a:lstStyle/>
            <a:p>
              <a:pPr algn="ct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技术部</a:t>
              </a:r>
            </a:p>
          </p:txBody>
        </p:sp>
        <p:sp>
          <p:nvSpPr>
            <p:cNvPr id="242" name="文本框 241"/>
            <p:cNvSpPr txBox="1"/>
            <p:nvPr/>
          </p:nvSpPr>
          <p:spPr>
            <a:xfrm>
              <a:off x="3585369" y="3859590"/>
              <a:ext cx="1108449" cy="338554"/>
            </a:xfrm>
            <a:prstGeom prst="rect">
              <a:avLst/>
            </a:prstGeom>
            <a:noFill/>
          </p:spPr>
          <p:txBody>
            <a:bodyPr wrap="square" rtlCol="0">
              <a:spAutoFit/>
            </a:bodyPr>
            <a:lstStyle/>
            <a:p>
              <a:pPr algn="ct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设计部</a:t>
              </a:r>
            </a:p>
          </p:txBody>
        </p:sp>
        <p:sp>
          <p:nvSpPr>
            <p:cNvPr id="243" name="文本框 242"/>
            <p:cNvSpPr txBox="1"/>
            <p:nvPr/>
          </p:nvSpPr>
          <p:spPr>
            <a:xfrm>
              <a:off x="3325625" y="4422091"/>
              <a:ext cx="1108449" cy="338554"/>
            </a:xfrm>
            <a:prstGeom prst="rect">
              <a:avLst/>
            </a:prstGeom>
            <a:noFill/>
          </p:spPr>
          <p:txBody>
            <a:bodyPr wrap="square" rtlCol="0">
              <a:spAutoFit/>
            </a:bodyPr>
            <a:lstStyle/>
            <a:p>
              <a:pPr algn="ct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推广部</a:t>
              </a:r>
            </a:p>
          </p:txBody>
        </p:sp>
        <p:sp>
          <p:nvSpPr>
            <p:cNvPr id="244" name="文本框 243"/>
            <p:cNvSpPr txBox="1"/>
            <p:nvPr/>
          </p:nvSpPr>
          <p:spPr>
            <a:xfrm>
              <a:off x="3011486" y="5156994"/>
              <a:ext cx="1108449" cy="338554"/>
            </a:xfrm>
            <a:prstGeom prst="rect">
              <a:avLst/>
            </a:prstGeom>
            <a:noFill/>
          </p:spPr>
          <p:txBody>
            <a:bodyPr wrap="square" rtlCol="0">
              <a:spAutoFit/>
            </a:bodyPr>
            <a:lstStyle/>
            <a:p>
              <a:pPr algn="ct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客服部</a:t>
              </a:r>
            </a:p>
          </p:txBody>
        </p:sp>
        <p:sp>
          <p:nvSpPr>
            <p:cNvPr id="245" name="文本框 244"/>
            <p:cNvSpPr txBox="1"/>
            <p:nvPr/>
          </p:nvSpPr>
          <p:spPr>
            <a:xfrm>
              <a:off x="6205538" y="1317626"/>
              <a:ext cx="1108449" cy="276999"/>
            </a:xfrm>
            <a:prstGeom prst="rect">
              <a:avLst/>
            </a:prstGeom>
            <a:noFill/>
          </p:spPr>
          <p:txBody>
            <a:bodyPr wrap="square" rtlCol="0">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产品运营</a:t>
              </a:r>
            </a:p>
          </p:txBody>
        </p:sp>
        <p:sp>
          <p:nvSpPr>
            <p:cNvPr id="246" name="文本框 245"/>
            <p:cNvSpPr txBox="1"/>
            <p:nvPr/>
          </p:nvSpPr>
          <p:spPr>
            <a:xfrm>
              <a:off x="5992626" y="1707763"/>
              <a:ext cx="1108449" cy="276999"/>
            </a:xfrm>
            <a:prstGeom prst="rect">
              <a:avLst/>
            </a:prstGeom>
            <a:noFill/>
          </p:spPr>
          <p:txBody>
            <a:bodyPr wrap="square" rtlCol="0">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类目运营</a:t>
              </a:r>
            </a:p>
          </p:txBody>
        </p:sp>
        <p:sp>
          <p:nvSpPr>
            <p:cNvPr id="247" name="文本框 246"/>
            <p:cNvSpPr txBox="1"/>
            <p:nvPr/>
          </p:nvSpPr>
          <p:spPr>
            <a:xfrm>
              <a:off x="5840413" y="2059395"/>
              <a:ext cx="1108449" cy="276999"/>
            </a:xfrm>
            <a:prstGeom prst="rect">
              <a:avLst/>
            </a:prstGeom>
            <a:noFill/>
          </p:spPr>
          <p:txBody>
            <a:bodyPr wrap="square" rtlCol="0">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商品运营</a:t>
              </a:r>
            </a:p>
          </p:txBody>
        </p:sp>
        <p:sp>
          <p:nvSpPr>
            <p:cNvPr id="248" name="文本框 247"/>
            <p:cNvSpPr txBox="1"/>
            <p:nvPr/>
          </p:nvSpPr>
          <p:spPr>
            <a:xfrm>
              <a:off x="5595750" y="2478109"/>
              <a:ext cx="1108449" cy="276999"/>
            </a:xfrm>
            <a:prstGeom prst="rect">
              <a:avLst/>
            </a:prstGeom>
            <a:noFill/>
          </p:spPr>
          <p:txBody>
            <a:bodyPr wrap="square" rtlCol="0">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开发组</a:t>
              </a:r>
            </a:p>
          </p:txBody>
        </p:sp>
        <p:sp>
          <p:nvSpPr>
            <p:cNvPr id="249" name="文本框 248"/>
            <p:cNvSpPr txBox="1"/>
            <p:nvPr/>
          </p:nvSpPr>
          <p:spPr>
            <a:xfrm>
              <a:off x="5481265" y="2799974"/>
              <a:ext cx="1108449" cy="276999"/>
            </a:xfrm>
            <a:prstGeom prst="rect">
              <a:avLst/>
            </a:prstGeom>
            <a:noFill/>
          </p:spPr>
          <p:txBody>
            <a:bodyPr wrap="square" rtlCol="0">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测试组</a:t>
              </a:r>
            </a:p>
          </p:txBody>
        </p:sp>
        <p:sp>
          <p:nvSpPr>
            <p:cNvPr id="250" name="文本框 249"/>
            <p:cNvSpPr txBox="1"/>
            <p:nvPr/>
          </p:nvSpPr>
          <p:spPr>
            <a:xfrm>
              <a:off x="5276663" y="3190114"/>
              <a:ext cx="1108449" cy="276999"/>
            </a:xfrm>
            <a:prstGeom prst="rect">
              <a:avLst/>
            </a:prstGeom>
            <a:noFill/>
          </p:spPr>
          <p:txBody>
            <a:bodyPr wrap="square" rtlCol="0">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前端组</a:t>
              </a:r>
            </a:p>
          </p:txBody>
        </p:sp>
        <p:sp>
          <p:nvSpPr>
            <p:cNvPr id="251" name="文本框 250"/>
            <p:cNvSpPr txBox="1"/>
            <p:nvPr/>
          </p:nvSpPr>
          <p:spPr>
            <a:xfrm>
              <a:off x="5116513" y="3552825"/>
              <a:ext cx="1108449" cy="276999"/>
            </a:xfrm>
            <a:prstGeom prst="rect">
              <a:avLst/>
            </a:prstGeom>
            <a:noFill/>
          </p:spPr>
          <p:txBody>
            <a:bodyPr wrap="square" rtlCol="0">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接口组</a:t>
              </a:r>
            </a:p>
          </p:txBody>
        </p:sp>
        <p:sp>
          <p:nvSpPr>
            <p:cNvPr id="252" name="文本框 251"/>
            <p:cNvSpPr txBox="1"/>
            <p:nvPr/>
          </p:nvSpPr>
          <p:spPr>
            <a:xfrm>
              <a:off x="4981388" y="3896870"/>
              <a:ext cx="1108449" cy="276999"/>
            </a:xfrm>
            <a:prstGeom prst="rect">
              <a:avLst/>
            </a:prstGeom>
            <a:noFill/>
          </p:spPr>
          <p:txBody>
            <a:bodyPr wrap="square" rtlCol="0">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设计中心</a:t>
              </a:r>
            </a:p>
          </p:txBody>
        </p:sp>
        <p:sp>
          <p:nvSpPr>
            <p:cNvPr id="253" name="文本框 252"/>
            <p:cNvSpPr txBox="1"/>
            <p:nvPr/>
          </p:nvSpPr>
          <p:spPr>
            <a:xfrm>
              <a:off x="4819463" y="4296336"/>
              <a:ext cx="1108449" cy="276999"/>
            </a:xfrm>
            <a:prstGeom prst="rect">
              <a:avLst/>
            </a:prstGeom>
            <a:noFill/>
          </p:spPr>
          <p:txBody>
            <a:bodyPr wrap="square" rtlCol="0">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线上推广</a:t>
              </a:r>
            </a:p>
          </p:txBody>
        </p:sp>
        <p:sp>
          <p:nvSpPr>
            <p:cNvPr id="254" name="文本框 253"/>
            <p:cNvSpPr txBox="1"/>
            <p:nvPr/>
          </p:nvSpPr>
          <p:spPr>
            <a:xfrm>
              <a:off x="4705163" y="4657862"/>
              <a:ext cx="1108449" cy="276999"/>
            </a:xfrm>
            <a:prstGeom prst="rect">
              <a:avLst/>
            </a:prstGeom>
            <a:noFill/>
          </p:spPr>
          <p:txBody>
            <a:bodyPr wrap="square" rtlCol="0">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地面推广</a:t>
              </a:r>
            </a:p>
          </p:txBody>
        </p:sp>
        <p:sp>
          <p:nvSpPr>
            <p:cNvPr id="255" name="文本框 254"/>
            <p:cNvSpPr txBox="1"/>
            <p:nvPr/>
          </p:nvSpPr>
          <p:spPr>
            <a:xfrm>
              <a:off x="4449201" y="5057597"/>
              <a:ext cx="1108449" cy="276999"/>
            </a:xfrm>
            <a:prstGeom prst="rect">
              <a:avLst/>
            </a:prstGeom>
            <a:noFill/>
          </p:spPr>
          <p:txBody>
            <a:bodyPr wrap="square" rtlCol="0">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售前服务</a:t>
              </a:r>
            </a:p>
          </p:txBody>
        </p:sp>
        <p:sp>
          <p:nvSpPr>
            <p:cNvPr id="256" name="文本框 255"/>
            <p:cNvSpPr txBox="1"/>
            <p:nvPr/>
          </p:nvSpPr>
          <p:spPr>
            <a:xfrm>
              <a:off x="4332287" y="5410200"/>
              <a:ext cx="1108449" cy="276999"/>
            </a:xfrm>
            <a:prstGeom prst="rect">
              <a:avLst/>
            </a:prstGeom>
            <a:noFill/>
          </p:spPr>
          <p:txBody>
            <a:bodyPr wrap="square" rtlCol="0">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售后服务</a:t>
              </a:r>
            </a:p>
          </p:txBody>
        </p:sp>
        <p:sp>
          <p:nvSpPr>
            <p:cNvPr id="257" name="文本框 256"/>
            <p:cNvSpPr txBox="1"/>
            <p:nvPr/>
          </p:nvSpPr>
          <p:spPr>
            <a:xfrm>
              <a:off x="7935633" y="1348195"/>
              <a:ext cx="1416237" cy="276999"/>
            </a:xfrm>
            <a:prstGeom prst="rect">
              <a:avLst/>
            </a:prstGeom>
            <a:noFill/>
          </p:spPr>
          <p:txBody>
            <a:bodyPr wrap="square" rtlCol="0">
              <a:sp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XX</a:t>
              </a:r>
              <a:r>
                <a:rPr lang="zh-CN" altLang="en-US" sz="1200" dirty="0">
                  <a:solidFill>
                    <a:schemeClr val="bg1"/>
                  </a:solidFill>
                  <a:latin typeface="微软雅黑" panose="020B0503020204020204" pitchFamily="34" charset="-122"/>
                  <a:ea typeface="微软雅黑" panose="020B0503020204020204" pitchFamily="34" charset="-122"/>
                </a:rPr>
                <a:t>经理 </a:t>
              </a:r>
              <a:r>
                <a:rPr lang="en-US" altLang="zh-CN" sz="1200" dirty="0">
                  <a:solidFill>
                    <a:schemeClr val="bg1"/>
                  </a:solidFill>
                  <a:latin typeface="微软雅黑" panose="020B0503020204020204" pitchFamily="34" charset="-122"/>
                  <a:ea typeface="微软雅黑" panose="020B0503020204020204" pitchFamily="34" charset="-122"/>
                </a:rPr>
                <a:t>/ XX</a:t>
              </a:r>
              <a:r>
                <a:rPr lang="zh-CN" altLang="en-US" sz="1200" dirty="0">
                  <a:solidFill>
                    <a:schemeClr val="bg1"/>
                  </a:solidFill>
                  <a:latin typeface="微软雅黑" panose="020B0503020204020204" pitchFamily="34" charset="-122"/>
                  <a:ea typeface="微软雅黑" panose="020B0503020204020204" pitchFamily="34" charset="-122"/>
                </a:rPr>
                <a:t>专员</a:t>
              </a:r>
            </a:p>
          </p:txBody>
        </p:sp>
        <p:sp>
          <p:nvSpPr>
            <p:cNvPr id="258" name="文本框 257"/>
            <p:cNvSpPr txBox="1"/>
            <p:nvPr/>
          </p:nvSpPr>
          <p:spPr>
            <a:xfrm>
              <a:off x="7812181" y="1720711"/>
              <a:ext cx="1416237" cy="276999"/>
            </a:xfrm>
            <a:prstGeom prst="rect">
              <a:avLst/>
            </a:prstGeom>
            <a:noFill/>
          </p:spPr>
          <p:txBody>
            <a:bodyPr wrap="square" rtlCol="0">
              <a:sp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XX</a:t>
              </a:r>
              <a:r>
                <a:rPr lang="zh-CN" altLang="en-US" sz="1200" dirty="0">
                  <a:solidFill>
                    <a:schemeClr val="bg1"/>
                  </a:solidFill>
                  <a:latin typeface="微软雅黑" panose="020B0503020204020204" pitchFamily="34" charset="-122"/>
                  <a:ea typeface="微软雅黑" panose="020B0503020204020204" pitchFamily="34" charset="-122"/>
                </a:rPr>
                <a:t>经理 </a:t>
              </a:r>
              <a:r>
                <a:rPr lang="en-US" altLang="zh-CN" sz="1200" dirty="0">
                  <a:solidFill>
                    <a:schemeClr val="bg1"/>
                  </a:solidFill>
                  <a:latin typeface="微软雅黑" panose="020B0503020204020204" pitchFamily="34" charset="-122"/>
                  <a:ea typeface="微软雅黑" panose="020B0503020204020204" pitchFamily="34" charset="-122"/>
                </a:rPr>
                <a:t>/ XX</a:t>
              </a:r>
              <a:r>
                <a:rPr lang="zh-CN" altLang="en-US" sz="1200" dirty="0">
                  <a:solidFill>
                    <a:schemeClr val="bg1"/>
                  </a:solidFill>
                  <a:latin typeface="微软雅黑" panose="020B0503020204020204" pitchFamily="34" charset="-122"/>
                  <a:ea typeface="微软雅黑" panose="020B0503020204020204" pitchFamily="34" charset="-122"/>
                </a:rPr>
                <a:t>专员</a:t>
              </a:r>
            </a:p>
          </p:txBody>
        </p:sp>
        <p:sp>
          <p:nvSpPr>
            <p:cNvPr id="259" name="文本框 258"/>
            <p:cNvSpPr txBox="1"/>
            <p:nvPr/>
          </p:nvSpPr>
          <p:spPr>
            <a:xfrm>
              <a:off x="7689756" y="2092344"/>
              <a:ext cx="1416237" cy="276999"/>
            </a:xfrm>
            <a:prstGeom prst="rect">
              <a:avLst/>
            </a:prstGeom>
            <a:noFill/>
          </p:spPr>
          <p:txBody>
            <a:bodyPr wrap="square" rtlCol="0">
              <a:sp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XX</a:t>
              </a:r>
              <a:r>
                <a:rPr lang="zh-CN" altLang="en-US" sz="1200" dirty="0">
                  <a:solidFill>
                    <a:schemeClr val="bg1"/>
                  </a:solidFill>
                  <a:latin typeface="微软雅黑" panose="020B0503020204020204" pitchFamily="34" charset="-122"/>
                  <a:ea typeface="微软雅黑" panose="020B0503020204020204" pitchFamily="34" charset="-122"/>
                </a:rPr>
                <a:t>经理 </a:t>
              </a:r>
              <a:r>
                <a:rPr lang="en-US" altLang="zh-CN" sz="1200" dirty="0">
                  <a:solidFill>
                    <a:schemeClr val="bg1"/>
                  </a:solidFill>
                  <a:latin typeface="微软雅黑" panose="020B0503020204020204" pitchFamily="34" charset="-122"/>
                  <a:ea typeface="微软雅黑" panose="020B0503020204020204" pitchFamily="34" charset="-122"/>
                </a:rPr>
                <a:t>/ XX</a:t>
              </a:r>
              <a:r>
                <a:rPr lang="zh-CN" altLang="en-US" sz="1200" dirty="0">
                  <a:solidFill>
                    <a:schemeClr val="bg1"/>
                  </a:solidFill>
                  <a:latin typeface="微软雅黑" panose="020B0503020204020204" pitchFamily="34" charset="-122"/>
                  <a:ea typeface="微软雅黑" panose="020B0503020204020204" pitchFamily="34" charset="-122"/>
                </a:rPr>
                <a:t>专员</a:t>
              </a:r>
            </a:p>
          </p:txBody>
        </p:sp>
        <p:sp>
          <p:nvSpPr>
            <p:cNvPr id="260" name="文本框 259"/>
            <p:cNvSpPr txBox="1"/>
            <p:nvPr/>
          </p:nvSpPr>
          <p:spPr>
            <a:xfrm>
              <a:off x="7498462" y="2453501"/>
              <a:ext cx="1416237" cy="276999"/>
            </a:xfrm>
            <a:prstGeom prst="rect">
              <a:avLst/>
            </a:prstGeom>
            <a:noFill/>
          </p:spPr>
          <p:txBody>
            <a:bodyPr wrap="square" rtlCol="0">
              <a:sp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XX</a:t>
              </a:r>
              <a:r>
                <a:rPr lang="zh-CN" altLang="en-US" sz="1200" dirty="0">
                  <a:solidFill>
                    <a:schemeClr val="bg1"/>
                  </a:solidFill>
                  <a:latin typeface="微软雅黑" panose="020B0503020204020204" pitchFamily="34" charset="-122"/>
                  <a:ea typeface="微软雅黑" panose="020B0503020204020204" pitchFamily="34" charset="-122"/>
                </a:rPr>
                <a:t>经理 </a:t>
              </a:r>
              <a:r>
                <a:rPr lang="en-US" altLang="zh-CN" sz="1200" dirty="0">
                  <a:solidFill>
                    <a:schemeClr val="bg1"/>
                  </a:solidFill>
                  <a:latin typeface="微软雅黑" panose="020B0503020204020204" pitchFamily="34" charset="-122"/>
                  <a:ea typeface="微软雅黑" panose="020B0503020204020204" pitchFamily="34" charset="-122"/>
                </a:rPr>
                <a:t>/ XX</a:t>
              </a:r>
              <a:r>
                <a:rPr lang="zh-CN" altLang="en-US" sz="1200" dirty="0">
                  <a:solidFill>
                    <a:schemeClr val="bg1"/>
                  </a:solidFill>
                  <a:latin typeface="微软雅黑" panose="020B0503020204020204" pitchFamily="34" charset="-122"/>
                  <a:ea typeface="微软雅黑" panose="020B0503020204020204" pitchFamily="34" charset="-122"/>
                </a:rPr>
                <a:t>专员</a:t>
              </a:r>
            </a:p>
          </p:txBody>
        </p:sp>
        <p:sp>
          <p:nvSpPr>
            <p:cNvPr id="261" name="文本框 260"/>
            <p:cNvSpPr txBox="1"/>
            <p:nvPr/>
          </p:nvSpPr>
          <p:spPr>
            <a:xfrm>
              <a:off x="7300026" y="2815452"/>
              <a:ext cx="1416237" cy="276999"/>
            </a:xfrm>
            <a:prstGeom prst="rect">
              <a:avLst/>
            </a:prstGeom>
            <a:noFill/>
          </p:spPr>
          <p:txBody>
            <a:bodyPr wrap="square" rtlCol="0">
              <a:sp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XX</a:t>
              </a:r>
              <a:r>
                <a:rPr lang="zh-CN" altLang="en-US" sz="1200" dirty="0">
                  <a:solidFill>
                    <a:schemeClr val="bg1"/>
                  </a:solidFill>
                  <a:latin typeface="微软雅黑" panose="020B0503020204020204" pitchFamily="34" charset="-122"/>
                  <a:ea typeface="微软雅黑" panose="020B0503020204020204" pitchFamily="34" charset="-122"/>
                </a:rPr>
                <a:t>经理 </a:t>
              </a:r>
              <a:r>
                <a:rPr lang="en-US" altLang="zh-CN" sz="1200" dirty="0">
                  <a:solidFill>
                    <a:schemeClr val="bg1"/>
                  </a:solidFill>
                  <a:latin typeface="微软雅黑" panose="020B0503020204020204" pitchFamily="34" charset="-122"/>
                  <a:ea typeface="微软雅黑" panose="020B0503020204020204" pitchFamily="34" charset="-122"/>
                </a:rPr>
                <a:t>/ XX</a:t>
              </a:r>
              <a:r>
                <a:rPr lang="zh-CN" altLang="en-US" sz="1200" dirty="0">
                  <a:solidFill>
                    <a:schemeClr val="bg1"/>
                  </a:solidFill>
                  <a:latin typeface="微软雅黑" panose="020B0503020204020204" pitchFamily="34" charset="-122"/>
                  <a:ea typeface="微软雅黑" panose="020B0503020204020204" pitchFamily="34" charset="-122"/>
                </a:rPr>
                <a:t>专员</a:t>
              </a:r>
            </a:p>
          </p:txBody>
        </p:sp>
        <p:sp>
          <p:nvSpPr>
            <p:cNvPr id="262" name="文本框 261"/>
            <p:cNvSpPr txBox="1"/>
            <p:nvPr/>
          </p:nvSpPr>
          <p:spPr>
            <a:xfrm>
              <a:off x="7079551" y="3196064"/>
              <a:ext cx="1416237" cy="276999"/>
            </a:xfrm>
            <a:prstGeom prst="rect">
              <a:avLst/>
            </a:prstGeom>
            <a:noFill/>
          </p:spPr>
          <p:txBody>
            <a:bodyPr wrap="square" rtlCol="0">
              <a:spAutoFit/>
            </a:bodyPr>
            <a:lstStyle>
              <a:defPPr>
                <a:defRPr lang="zh-CN"/>
              </a:defPPr>
              <a:lvl1pPr algn="ctr">
                <a:defRPr sz="1200">
                  <a:solidFill>
                    <a:schemeClr val="bg1"/>
                  </a:solidFill>
                  <a:latin typeface="微软雅黑" panose="020B0503020204020204" pitchFamily="34" charset="-122"/>
                  <a:ea typeface="微软雅黑" panose="020B0503020204020204" pitchFamily="34" charset="-122"/>
                </a:defRPr>
              </a:lvl1pPr>
            </a:lstStyle>
            <a:p>
              <a:r>
                <a:rPr lang="en-US" altLang="zh-CN" dirty="0"/>
                <a:t>XX</a:t>
              </a:r>
              <a:r>
                <a:rPr lang="zh-CN" altLang="en-US" dirty="0"/>
                <a:t>经理 </a:t>
              </a:r>
              <a:r>
                <a:rPr lang="en-US" altLang="zh-CN" dirty="0"/>
                <a:t>/ XX</a:t>
              </a:r>
              <a:r>
                <a:rPr lang="zh-CN" altLang="en-US" dirty="0"/>
                <a:t>专员</a:t>
              </a:r>
            </a:p>
          </p:txBody>
        </p:sp>
        <p:sp>
          <p:nvSpPr>
            <p:cNvPr id="263" name="文本框 262"/>
            <p:cNvSpPr txBox="1"/>
            <p:nvPr/>
          </p:nvSpPr>
          <p:spPr>
            <a:xfrm>
              <a:off x="6920099" y="3577065"/>
              <a:ext cx="1416237" cy="276999"/>
            </a:xfrm>
            <a:prstGeom prst="rect">
              <a:avLst/>
            </a:prstGeom>
            <a:noFill/>
          </p:spPr>
          <p:txBody>
            <a:bodyPr wrap="square" rtlCol="0">
              <a:spAutoFit/>
            </a:bodyPr>
            <a:lstStyle>
              <a:defPPr>
                <a:defRPr lang="zh-CN"/>
              </a:defPPr>
              <a:lvl1pPr algn="ctr">
                <a:defRPr sz="1200">
                  <a:solidFill>
                    <a:schemeClr val="bg1"/>
                  </a:solidFill>
                  <a:latin typeface="微软雅黑" panose="020B0503020204020204" pitchFamily="34" charset="-122"/>
                  <a:ea typeface="微软雅黑" panose="020B0503020204020204" pitchFamily="34" charset="-122"/>
                </a:defRPr>
              </a:lvl1pPr>
            </a:lstStyle>
            <a:p>
              <a:r>
                <a:rPr lang="en-US" altLang="zh-CN" dirty="0"/>
                <a:t>XX</a:t>
              </a:r>
              <a:r>
                <a:rPr lang="zh-CN" altLang="en-US" dirty="0"/>
                <a:t>经理 </a:t>
              </a:r>
              <a:r>
                <a:rPr lang="en-US" altLang="zh-CN" dirty="0"/>
                <a:t>/ XX</a:t>
              </a:r>
              <a:r>
                <a:rPr lang="zh-CN" altLang="en-US" dirty="0"/>
                <a:t>专员</a:t>
              </a:r>
            </a:p>
          </p:txBody>
        </p:sp>
        <p:sp>
          <p:nvSpPr>
            <p:cNvPr id="264" name="文本框 263"/>
            <p:cNvSpPr txBox="1"/>
            <p:nvPr/>
          </p:nvSpPr>
          <p:spPr>
            <a:xfrm>
              <a:off x="6729413" y="3948749"/>
              <a:ext cx="1416237" cy="276999"/>
            </a:xfrm>
            <a:prstGeom prst="rect">
              <a:avLst/>
            </a:prstGeom>
            <a:noFill/>
          </p:spPr>
          <p:txBody>
            <a:bodyPr wrap="square" rtlCol="0">
              <a:spAutoFit/>
            </a:bodyPr>
            <a:lstStyle>
              <a:defPPr>
                <a:defRPr lang="zh-CN"/>
              </a:defPPr>
              <a:lvl1pPr algn="ctr">
                <a:defRPr sz="1200">
                  <a:solidFill>
                    <a:schemeClr val="bg1"/>
                  </a:solidFill>
                  <a:latin typeface="微软雅黑" panose="020B0503020204020204" pitchFamily="34" charset="-122"/>
                  <a:ea typeface="微软雅黑" panose="020B0503020204020204" pitchFamily="34" charset="-122"/>
                </a:defRPr>
              </a:lvl1pPr>
            </a:lstStyle>
            <a:p>
              <a:r>
                <a:rPr lang="en-US" altLang="zh-CN" dirty="0"/>
                <a:t>XX</a:t>
              </a:r>
              <a:r>
                <a:rPr lang="zh-CN" altLang="en-US" dirty="0"/>
                <a:t>经理 </a:t>
              </a:r>
              <a:r>
                <a:rPr lang="en-US" altLang="zh-CN" dirty="0"/>
                <a:t>/ XX</a:t>
              </a:r>
              <a:r>
                <a:rPr lang="zh-CN" altLang="en-US" dirty="0"/>
                <a:t>专员</a:t>
              </a:r>
            </a:p>
          </p:txBody>
        </p:sp>
        <p:sp>
          <p:nvSpPr>
            <p:cNvPr id="265" name="文本框 264"/>
            <p:cNvSpPr txBox="1"/>
            <p:nvPr/>
          </p:nvSpPr>
          <p:spPr>
            <a:xfrm>
              <a:off x="6580280" y="4319398"/>
              <a:ext cx="1416237" cy="276999"/>
            </a:xfrm>
            <a:prstGeom prst="rect">
              <a:avLst/>
            </a:prstGeom>
            <a:noFill/>
          </p:spPr>
          <p:txBody>
            <a:bodyPr wrap="square" rtlCol="0">
              <a:spAutoFit/>
            </a:bodyPr>
            <a:lstStyle>
              <a:defPPr>
                <a:defRPr lang="zh-CN"/>
              </a:defPPr>
              <a:lvl1pPr algn="ctr">
                <a:defRPr sz="1200">
                  <a:solidFill>
                    <a:schemeClr val="bg1"/>
                  </a:solidFill>
                  <a:latin typeface="微软雅黑" panose="020B0503020204020204" pitchFamily="34" charset="-122"/>
                  <a:ea typeface="微软雅黑" panose="020B0503020204020204" pitchFamily="34" charset="-122"/>
                </a:defRPr>
              </a:lvl1pPr>
            </a:lstStyle>
            <a:p>
              <a:r>
                <a:rPr lang="en-US" altLang="zh-CN" dirty="0"/>
                <a:t>XX</a:t>
              </a:r>
              <a:r>
                <a:rPr lang="zh-CN" altLang="en-US" dirty="0"/>
                <a:t>经理 </a:t>
              </a:r>
              <a:r>
                <a:rPr lang="en-US" altLang="zh-CN" dirty="0"/>
                <a:t>/ XX</a:t>
              </a:r>
              <a:r>
                <a:rPr lang="zh-CN" altLang="en-US" dirty="0"/>
                <a:t>专员</a:t>
              </a:r>
            </a:p>
          </p:txBody>
        </p:sp>
        <p:sp>
          <p:nvSpPr>
            <p:cNvPr id="266" name="文本框 265"/>
            <p:cNvSpPr txBox="1"/>
            <p:nvPr/>
          </p:nvSpPr>
          <p:spPr>
            <a:xfrm>
              <a:off x="6437219" y="4690467"/>
              <a:ext cx="1416237" cy="276999"/>
            </a:xfrm>
            <a:prstGeom prst="rect">
              <a:avLst/>
            </a:prstGeom>
            <a:noFill/>
          </p:spPr>
          <p:txBody>
            <a:bodyPr wrap="square" rtlCol="0">
              <a:spAutoFit/>
            </a:bodyPr>
            <a:lstStyle>
              <a:defPPr>
                <a:defRPr lang="zh-CN"/>
              </a:defPPr>
              <a:lvl1pPr algn="ctr">
                <a:defRPr sz="1200">
                  <a:solidFill>
                    <a:schemeClr val="bg1"/>
                  </a:solidFill>
                  <a:latin typeface="微软雅黑" panose="020B0503020204020204" pitchFamily="34" charset="-122"/>
                  <a:ea typeface="微软雅黑" panose="020B0503020204020204" pitchFamily="34" charset="-122"/>
                </a:defRPr>
              </a:lvl1pPr>
            </a:lstStyle>
            <a:p>
              <a:r>
                <a:rPr lang="en-US" altLang="zh-CN" dirty="0"/>
                <a:t>XX</a:t>
              </a:r>
              <a:r>
                <a:rPr lang="zh-CN" altLang="en-US" dirty="0"/>
                <a:t>经理 </a:t>
              </a:r>
              <a:r>
                <a:rPr lang="en-US" altLang="zh-CN" dirty="0"/>
                <a:t>/ XX</a:t>
              </a:r>
              <a:r>
                <a:rPr lang="zh-CN" altLang="en-US" dirty="0"/>
                <a:t>专员</a:t>
              </a:r>
            </a:p>
          </p:txBody>
        </p:sp>
        <p:sp>
          <p:nvSpPr>
            <p:cNvPr id="267" name="文本框 266"/>
            <p:cNvSpPr txBox="1"/>
            <p:nvPr/>
          </p:nvSpPr>
          <p:spPr>
            <a:xfrm>
              <a:off x="6279264" y="5061179"/>
              <a:ext cx="1416237" cy="276999"/>
            </a:xfrm>
            <a:prstGeom prst="rect">
              <a:avLst/>
            </a:prstGeom>
            <a:noFill/>
          </p:spPr>
          <p:txBody>
            <a:bodyPr wrap="square" rtlCol="0">
              <a:spAutoFit/>
            </a:bodyPr>
            <a:lstStyle>
              <a:defPPr>
                <a:defRPr lang="zh-CN"/>
              </a:defPPr>
              <a:lvl1pPr algn="ctr">
                <a:defRPr sz="1200">
                  <a:solidFill>
                    <a:schemeClr val="bg1"/>
                  </a:solidFill>
                  <a:latin typeface="微软雅黑" panose="020B0503020204020204" pitchFamily="34" charset="-122"/>
                  <a:ea typeface="微软雅黑" panose="020B0503020204020204" pitchFamily="34" charset="-122"/>
                </a:defRPr>
              </a:lvl1pPr>
            </a:lstStyle>
            <a:p>
              <a:r>
                <a:rPr lang="en-US" altLang="zh-CN" dirty="0"/>
                <a:t>XX</a:t>
              </a:r>
              <a:r>
                <a:rPr lang="zh-CN" altLang="en-US" dirty="0"/>
                <a:t>经理 </a:t>
              </a:r>
              <a:r>
                <a:rPr lang="en-US" altLang="zh-CN" dirty="0"/>
                <a:t>/ XX</a:t>
              </a:r>
              <a:r>
                <a:rPr lang="zh-CN" altLang="en-US" dirty="0"/>
                <a:t>专员</a:t>
              </a:r>
            </a:p>
          </p:txBody>
        </p:sp>
        <p:sp>
          <p:nvSpPr>
            <p:cNvPr id="268" name="文本框 267"/>
            <p:cNvSpPr txBox="1"/>
            <p:nvPr/>
          </p:nvSpPr>
          <p:spPr>
            <a:xfrm>
              <a:off x="6095112" y="5431970"/>
              <a:ext cx="1416237" cy="276999"/>
            </a:xfrm>
            <a:prstGeom prst="rect">
              <a:avLst/>
            </a:prstGeom>
            <a:noFill/>
          </p:spPr>
          <p:txBody>
            <a:bodyPr wrap="square" rtlCol="0">
              <a:spAutoFit/>
            </a:bodyPr>
            <a:lstStyle>
              <a:defPPr>
                <a:defRPr lang="zh-CN"/>
              </a:defPPr>
              <a:lvl1pPr algn="ctr">
                <a:defRPr sz="1200">
                  <a:solidFill>
                    <a:schemeClr val="bg1"/>
                  </a:solidFill>
                  <a:latin typeface="微软雅黑" panose="020B0503020204020204" pitchFamily="34" charset="-122"/>
                  <a:ea typeface="微软雅黑" panose="020B0503020204020204" pitchFamily="34" charset="-122"/>
                </a:defRPr>
              </a:lvl1pPr>
            </a:lstStyle>
            <a:p>
              <a:r>
                <a:rPr lang="en-US" altLang="zh-CN" dirty="0"/>
                <a:t>XX</a:t>
              </a:r>
              <a:r>
                <a:rPr lang="zh-CN" altLang="en-US" dirty="0"/>
                <a:t>经理 </a:t>
              </a:r>
              <a:r>
                <a:rPr lang="en-US" altLang="zh-CN" dirty="0"/>
                <a:t>/ XX</a:t>
              </a:r>
              <a:r>
                <a:rPr lang="zh-CN" altLang="en-US" dirty="0"/>
                <a:t>专员</a:t>
              </a:r>
            </a:p>
          </p:txBody>
        </p:sp>
        <p:sp>
          <p:nvSpPr>
            <p:cNvPr id="269" name="文本框 268"/>
            <p:cNvSpPr txBox="1"/>
            <p:nvPr/>
          </p:nvSpPr>
          <p:spPr>
            <a:xfrm>
              <a:off x="2408471" y="3051573"/>
              <a:ext cx="1108449" cy="369332"/>
            </a:xfrm>
            <a:prstGeom prst="rect">
              <a:avLst/>
            </a:prstGeom>
            <a:noFill/>
          </p:spPr>
          <p:txBody>
            <a:bodyPr wrap="square" rtlCol="0">
              <a:spAutoFit/>
            </a:bodyPr>
            <a:lstStyle/>
            <a:p>
              <a:pPr algn="ct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XX</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公司</a:t>
              </a:r>
            </a:p>
          </p:txBody>
        </p:sp>
      </p:grpSp>
      <p:sp>
        <p:nvSpPr>
          <p:cNvPr id="271" name="矩形 270"/>
          <p:cNvSpPr/>
          <p:nvPr/>
        </p:nvSpPr>
        <p:spPr>
          <a:xfrm>
            <a:off x="1937940" y="5768059"/>
            <a:ext cx="8316120" cy="646331"/>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组织结构是企业的流程运转、部门设置及职能规划等最基本的结构依据，常见的组织结构形式包括直线制、职能制、直线职能制、矩阵制、事业部制等。</a:t>
            </a:r>
          </a:p>
        </p:txBody>
      </p:sp>
      <p:sp>
        <p:nvSpPr>
          <p:cNvPr id="161" name="文本框 160"/>
          <p:cNvSpPr txBox="1"/>
          <p:nvPr/>
        </p:nvSpPr>
        <p:spPr>
          <a:xfrm>
            <a:off x="2190690" y="251965"/>
            <a:ext cx="3899147" cy="461665"/>
          </a:xfrm>
          <a:prstGeom prst="rect">
            <a:avLst/>
          </a:prstGeom>
          <a:noFill/>
        </p:spPr>
        <p:txBody>
          <a:bodyPr wrap="square" rtlCol="0">
            <a:spAutoFit/>
          </a:bodyPr>
          <a:lstStyle/>
          <a:p>
            <a:r>
              <a:rPr lang="en-US" altLang="zh-CN" sz="2400" dirty="0">
                <a:solidFill>
                  <a:srgbClr val="C00000"/>
                </a:solidFill>
                <a:latin typeface="微软雅黑" panose="020B0503020204020204" pitchFamily="34" charset="-122"/>
                <a:ea typeface="微软雅黑" panose="020B0503020204020204" pitchFamily="34" charset="-122"/>
              </a:rPr>
              <a:t>organizational structure</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0"/>
                                        </p:tgtEl>
                                        <p:attrNameLst>
                                          <p:attrName>style.visibility</p:attrName>
                                        </p:attrNameLst>
                                      </p:cBhvr>
                                      <p:to>
                                        <p:strVal val="visible"/>
                                      </p:to>
                                    </p:set>
                                    <p:anim calcmode="lin" valueType="num">
                                      <p:cBhvr additive="base">
                                        <p:cTn id="7" dur="500" fill="hold"/>
                                        <p:tgtEl>
                                          <p:spTgt spid="270"/>
                                        </p:tgtEl>
                                        <p:attrNameLst>
                                          <p:attrName>ppt_x</p:attrName>
                                        </p:attrNameLst>
                                      </p:cBhvr>
                                      <p:tavLst>
                                        <p:tav tm="0">
                                          <p:val>
                                            <p:strVal val="#ppt_x"/>
                                          </p:val>
                                        </p:tav>
                                        <p:tav tm="100000">
                                          <p:val>
                                            <p:strVal val="#ppt_x"/>
                                          </p:val>
                                        </p:tav>
                                      </p:tavLst>
                                    </p:anim>
                                    <p:anim calcmode="lin" valueType="num">
                                      <p:cBhvr additive="base">
                                        <p:cTn id="8" dur="500" fill="hold"/>
                                        <p:tgtEl>
                                          <p:spTgt spid="2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1"/>
                                        </p:tgtEl>
                                        <p:attrNameLst>
                                          <p:attrName>style.visibility</p:attrName>
                                        </p:attrNameLst>
                                      </p:cBhvr>
                                      <p:to>
                                        <p:strVal val="visible"/>
                                      </p:to>
                                    </p:set>
                                    <p:anim calcmode="lin" valueType="num">
                                      <p:cBhvr additive="base">
                                        <p:cTn id="13" dur="500" fill="hold"/>
                                        <p:tgtEl>
                                          <p:spTgt spid="271"/>
                                        </p:tgtEl>
                                        <p:attrNameLst>
                                          <p:attrName>ppt_x</p:attrName>
                                        </p:attrNameLst>
                                      </p:cBhvr>
                                      <p:tavLst>
                                        <p:tav tm="0">
                                          <p:val>
                                            <p:strVal val="#ppt_x"/>
                                          </p:val>
                                        </p:tav>
                                        <p:tav tm="100000">
                                          <p:val>
                                            <p:strVal val="#ppt_x"/>
                                          </p:val>
                                        </p:tav>
                                      </p:tavLst>
                                    </p:anim>
                                    <p:anim calcmode="lin" valueType="num">
                                      <p:cBhvr additive="base">
                                        <p:cTn id="14" dur="500" fill="hold"/>
                                        <p:tgtEl>
                                          <p:spTgt spid="2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矩形 22"/>
          <p:cNvSpPr/>
          <p:nvPr/>
        </p:nvSpPr>
        <p:spPr>
          <a:xfrm rot="2968493">
            <a:off x="-570151" y="-2383222"/>
            <a:ext cx="3075252" cy="361333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721634">
            <a:off x="-1932077" y="-2465728"/>
            <a:ext cx="5147800" cy="5664824"/>
          </a:xfrm>
          <a:prstGeom prst="rect">
            <a:avLst/>
          </a:prstGeom>
        </p:spPr>
      </p:pic>
      <p:sp>
        <p:nvSpPr>
          <p:cNvPr id="2" name="矩形 1"/>
          <p:cNvSpPr/>
          <p:nvPr/>
        </p:nvSpPr>
        <p:spPr>
          <a:xfrm>
            <a:off x="0" y="3231574"/>
            <a:ext cx="12192000" cy="362642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18938" y="251964"/>
            <a:ext cx="1472966" cy="461665"/>
          </a:xfrm>
          <a:prstGeom prst="rect">
            <a:avLst/>
          </a:prstGeom>
          <a:noFill/>
        </p:spPr>
        <p:txBody>
          <a:bodyPr wrap="square" rtlCol="0">
            <a:spAutoFit/>
          </a:bodyPr>
          <a:lstStyle>
            <a:defPPr>
              <a:defRPr lang="zh-CN"/>
            </a:defPPr>
            <a:lvl1pPr>
              <a:defRPr sz="2400">
                <a:solidFill>
                  <a:schemeClr val="bg1"/>
                </a:solidFill>
                <a:latin typeface="微软雅黑" panose="020B0503020204020204" pitchFamily="34" charset="-122"/>
                <a:ea typeface="微软雅黑" panose="020B0503020204020204" pitchFamily="34" charset="-122"/>
              </a:defRPr>
            </a:lvl1pPr>
          </a:lstStyle>
          <a:p>
            <a:r>
              <a:rPr lang="zh-CN" altLang="en-US" dirty="0"/>
              <a:t>团队成员</a:t>
            </a:r>
          </a:p>
        </p:txBody>
      </p:sp>
      <p:grpSp>
        <p:nvGrpSpPr>
          <p:cNvPr id="9" name="组合 8"/>
          <p:cNvGrpSpPr/>
          <p:nvPr/>
        </p:nvGrpSpPr>
        <p:grpSpPr>
          <a:xfrm>
            <a:off x="1407408" y="1519981"/>
            <a:ext cx="2133600" cy="2501033"/>
            <a:chOff x="1407408" y="1519981"/>
            <a:chExt cx="2133600" cy="2501033"/>
          </a:xfrm>
        </p:grpSpPr>
        <p:sp>
          <p:nvSpPr>
            <p:cNvPr id="10" name="矩形 9"/>
            <p:cNvSpPr/>
            <p:nvPr/>
          </p:nvSpPr>
          <p:spPr>
            <a:xfrm>
              <a:off x="1407408" y="1688122"/>
              <a:ext cx="2133600" cy="233289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407408" y="1887414"/>
              <a:ext cx="2133600" cy="21336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407408" y="1519981"/>
              <a:ext cx="2133600" cy="937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1805296" y="4126521"/>
            <a:ext cx="1337824" cy="584775"/>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运营总监 </a:t>
            </a:r>
            <a:r>
              <a:rPr lang="en-US" altLang="zh-CN" sz="1600" b="1" dirty="0">
                <a:solidFill>
                  <a:schemeClr val="bg1"/>
                </a:solidFill>
                <a:latin typeface="微软雅黑" panose="020B0503020204020204" pitchFamily="34" charset="-122"/>
                <a:ea typeface="微软雅黑" panose="020B0503020204020204" pitchFamily="34" charset="-122"/>
              </a:rPr>
              <a:t>XXX</a:t>
            </a:r>
          </a:p>
        </p:txBody>
      </p:sp>
      <p:sp>
        <p:nvSpPr>
          <p:cNvPr id="15" name="文本框 14"/>
          <p:cNvSpPr txBox="1"/>
          <p:nvPr/>
        </p:nvSpPr>
        <p:spPr>
          <a:xfrm>
            <a:off x="4196803" y="4126521"/>
            <a:ext cx="1337824" cy="584775"/>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技术总监 </a:t>
            </a:r>
            <a:r>
              <a:rPr lang="en-US" altLang="zh-CN" sz="1600" b="1" dirty="0">
                <a:solidFill>
                  <a:schemeClr val="bg1"/>
                </a:solidFill>
                <a:latin typeface="微软雅黑" panose="020B0503020204020204" pitchFamily="34" charset="-122"/>
                <a:ea typeface="微软雅黑" panose="020B0503020204020204" pitchFamily="34" charset="-122"/>
              </a:rPr>
              <a:t>XXX</a:t>
            </a:r>
          </a:p>
        </p:txBody>
      </p:sp>
      <p:sp>
        <p:nvSpPr>
          <p:cNvPr id="16" name="文本框 15"/>
          <p:cNvSpPr txBox="1"/>
          <p:nvPr/>
        </p:nvSpPr>
        <p:spPr>
          <a:xfrm>
            <a:off x="6588310" y="4126521"/>
            <a:ext cx="1337824" cy="584775"/>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市场总监 </a:t>
            </a:r>
            <a:r>
              <a:rPr lang="en-US" altLang="zh-CN" sz="1600" b="1" dirty="0">
                <a:solidFill>
                  <a:schemeClr val="bg1"/>
                </a:solidFill>
                <a:latin typeface="微软雅黑" panose="020B0503020204020204" pitchFamily="34" charset="-122"/>
                <a:ea typeface="微软雅黑" panose="020B0503020204020204" pitchFamily="34" charset="-122"/>
              </a:rPr>
              <a:t>XXX</a:t>
            </a:r>
          </a:p>
        </p:txBody>
      </p:sp>
      <p:sp>
        <p:nvSpPr>
          <p:cNvPr id="17" name="文本框 16"/>
          <p:cNvSpPr txBox="1"/>
          <p:nvPr/>
        </p:nvSpPr>
        <p:spPr>
          <a:xfrm>
            <a:off x="9008845" y="4099079"/>
            <a:ext cx="1337824" cy="584775"/>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客服经理 </a:t>
            </a:r>
            <a:r>
              <a:rPr lang="en-US" altLang="zh-CN" sz="1600" b="1" dirty="0">
                <a:solidFill>
                  <a:schemeClr val="bg1"/>
                </a:solidFill>
                <a:latin typeface="微软雅黑" panose="020B0503020204020204" pitchFamily="34" charset="-122"/>
                <a:ea typeface="微软雅黑" panose="020B0503020204020204" pitchFamily="34" charset="-122"/>
              </a:rPr>
              <a:t>XXX</a:t>
            </a:r>
          </a:p>
        </p:txBody>
      </p:sp>
      <p:sp>
        <p:nvSpPr>
          <p:cNvPr id="18" name="矩形 17"/>
          <p:cNvSpPr/>
          <p:nvPr/>
        </p:nvSpPr>
        <p:spPr>
          <a:xfrm>
            <a:off x="1492016" y="4850591"/>
            <a:ext cx="1964384" cy="923330"/>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     曾任职国内某上市互联网公司运营中心经理</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成功运营</a:t>
            </a:r>
            <a:r>
              <a:rPr lang="en-US" altLang="zh-CN" sz="1200" dirty="0">
                <a:solidFill>
                  <a:schemeClr val="bg1"/>
                </a:solidFill>
                <a:latin typeface="微软雅黑" panose="020B0503020204020204" pitchFamily="34" charset="-122"/>
                <a:ea typeface="微软雅黑" panose="020B0503020204020204" pitchFamily="34" charset="-122"/>
              </a:rPr>
              <a:t>XX</a:t>
            </a:r>
            <a:r>
              <a:rPr lang="zh-CN" altLang="en-US" sz="1200" dirty="0">
                <a:solidFill>
                  <a:schemeClr val="bg1"/>
                </a:solidFill>
                <a:latin typeface="微软雅黑" panose="020B0503020204020204" pitchFamily="34" charset="-122"/>
                <a:ea typeface="微软雅黑" panose="020B0503020204020204" pitchFamily="34" charset="-122"/>
              </a:rPr>
              <a:t>项目。</a:t>
            </a:r>
          </a:p>
        </p:txBody>
      </p:sp>
      <p:sp>
        <p:nvSpPr>
          <p:cNvPr id="19" name="矩形 18"/>
          <p:cNvSpPr/>
          <p:nvPr/>
        </p:nvSpPr>
        <p:spPr>
          <a:xfrm>
            <a:off x="3673206" y="4850591"/>
            <a:ext cx="2271729" cy="923330"/>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     曾任职国内某上市互联网公司开发中心经理</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成功开发</a:t>
            </a:r>
            <a:r>
              <a:rPr lang="en-US" altLang="zh-CN" sz="1200" dirty="0">
                <a:solidFill>
                  <a:schemeClr val="bg1"/>
                </a:solidFill>
                <a:latin typeface="微软雅黑" panose="020B0503020204020204" pitchFamily="34" charset="-122"/>
                <a:ea typeface="微软雅黑" panose="020B0503020204020204" pitchFamily="34" charset="-122"/>
              </a:rPr>
              <a:t>XX</a:t>
            </a:r>
            <a:r>
              <a:rPr lang="zh-CN" altLang="en-US" sz="1200" dirty="0">
                <a:solidFill>
                  <a:schemeClr val="bg1"/>
                </a:solidFill>
                <a:latin typeface="微软雅黑" panose="020B0503020204020204" pitchFamily="34" charset="-122"/>
                <a:ea typeface="微软雅黑" panose="020B0503020204020204" pitchFamily="34" charset="-122"/>
              </a:rPr>
              <a:t>项目，保证项目稳定上线。</a:t>
            </a:r>
          </a:p>
        </p:txBody>
      </p:sp>
      <p:sp>
        <p:nvSpPr>
          <p:cNvPr id="20" name="矩形 19"/>
          <p:cNvSpPr/>
          <p:nvPr/>
        </p:nvSpPr>
        <p:spPr>
          <a:xfrm>
            <a:off x="6161741" y="4850591"/>
            <a:ext cx="2271729" cy="923330"/>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     曾任职国内某上市互联网公司市场推广总监，成功推广</a:t>
            </a:r>
            <a:r>
              <a:rPr lang="en-US" altLang="zh-CN" sz="1200" dirty="0">
                <a:solidFill>
                  <a:schemeClr val="bg1"/>
                </a:solidFill>
                <a:latin typeface="微软雅黑" panose="020B0503020204020204" pitchFamily="34" charset="-122"/>
                <a:ea typeface="微软雅黑" panose="020B0503020204020204" pitchFamily="34" charset="-122"/>
              </a:rPr>
              <a:t>XX</a:t>
            </a:r>
            <a:r>
              <a:rPr lang="zh-CN" altLang="en-US" sz="1200" dirty="0">
                <a:solidFill>
                  <a:schemeClr val="bg1"/>
                </a:solidFill>
                <a:latin typeface="微软雅黑" panose="020B0503020204020204" pitchFamily="34" charset="-122"/>
                <a:ea typeface="微软雅黑" panose="020B0503020204020204" pitchFamily="34" charset="-122"/>
              </a:rPr>
              <a:t>项目，开拓用户</a:t>
            </a:r>
            <a:r>
              <a:rPr lang="en-US" altLang="zh-CN" sz="1200" dirty="0">
                <a:solidFill>
                  <a:schemeClr val="bg1"/>
                </a:solidFill>
                <a:latin typeface="微软雅黑" panose="020B0503020204020204" pitchFamily="34" charset="-122"/>
                <a:ea typeface="微软雅黑" panose="020B0503020204020204" pitchFamily="34" charset="-122"/>
              </a:rPr>
              <a:t>XX</a:t>
            </a:r>
            <a:r>
              <a:rPr lang="zh-CN" altLang="en-US" sz="1200" dirty="0">
                <a:solidFill>
                  <a:schemeClr val="bg1"/>
                </a:solidFill>
                <a:latin typeface="微软雅黑" panose="020B0503020204020204" pitchFamily="34" charset="-122"/>
                <a:ea typeface="微软雅黑" panose="020B0503020204020204" pitchFamily="34" charset="-122"/>
              </a:rPr>
              <a:t>万人。</a:t>
            </a:r>
          </a:p>
        </p:txBody>
      </p:sp>
      <p:sp>
        <p:nvSpPr>
          <p:cNvPr id="21" name="矩形 20"/>
          <p:cNvSpPr/>
          <p:nvPr/>
        </p:nvSpPr>
        <p:spPr>
          <a:xfrm>
            <a:off x="8541892" y="4846125"/>
            <a:ext cx="2271729" cy="923330"/>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     曾任职国内某上市互联网公司金牌售后中心督导，接待售后人次</a:t>
            </a:r>
            <a:r>
              <a:rPr lang="en-US" altLang="zh-CN" sz="1200" dirty="0">
                <a:solidFill>
                  <a:schemeClr val="bg1"/>
                </a:solidFill>
                <a:latin typeface="微软雅黑" panose="020B0503020204020204" pitchFamily="34" charset="-122"/>
                <a:ea typeface="微软雅黑" panose="020B0503020204020204" pitchFamily="34" charset="-122"/>
              </a:rPr>
              <a:t>XX</a:t>
            </a:r>
            <a:r>
              <a:rPr lang="zh-CN" altLang="en-US" sz="1200" dirty="0">
                <a:solidFill>
                  <a:schemeClr val="bg1"/>
                </a:solidFill>
                <a:latin typeface="微软雅黑" panose="020B0503020204020204" pitchFamily="34" charset="-122"/>
                <a:ea typeface="微软雅黑" panose="020B0503020204020204" pitchFamily="34" charset="-122"/>
              </a:rPr>
              <a:t>万。</a:t>
            </a:r>
          </a:p>
        </p:txBody>
      </p:sp>
      <p:sp>
        <p:nvSpPr>
          <p:cNvPr id="24" name="文本框 23"/>
          <p:cNvSpPr txBox="1"/>
          <p:nvPr/>
        </p:nvSpPr>
        <p:spPr>
          <a:xfrm>
            <a:off x="2190690" y="251965"/>
            <a:ext cx="3193965" cy="461665"/>
          </a:xfrm>
          <a:prstGeom prst="rect">
            <a:avLst/>
          </a:prstGeom>
          <a:noFill/>
        </p:spPr>
        <p:txBody>
          <a:bodyPr wrap="square" rtlCol="0">
            <a:spAutoFit/>
          </a:bodyPr>
          <a:lstStyle/>
          <a:p>
            <a:r>
              <a:rPr lang="en-US" altLang="zh-CN" sz="2400" dirty="0">
                <a:solidFill>
                  <a:srgbClr val="C00000"/>
                </a:solidFill>
                <a:latin typeface="微软雅黑" panose="020B0503020204020204" pitchFamily="34" charset="-122"/>
                <a:ea typeface="微软雅黑" panose="020B0503020204020204" pitchFamily="34" charset="-122"/>
              </a:rPr>
              <a:t>Team members</a:t>
            </a:r>
            <a:endParaRPr lang="zh-CN" altLang="en-US" sz="2400" dirty="0">
              <a:solidFill>
                <a:srgbClr val="C00000"/>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3831293" y="1519981"/>
            <a:ext cx="2133600" cy="2501033"/>
            <a:chOff x="1407408" y="1519981"/>
            <a:chExt cx="2133600" cy="2501033"/>
          </a:xfrm>
        </p:grpSpPr>
        <p:sp>
          <p:nvSpPr>
            <p:cNvPr id="26" name="矩形 25"/>
            <p:cNvSpPr/>
            <p:nvPr/>
          </p:nvSpPr>
          <p:spPr>
            <a:xfrm>
              <a:off x="1407408" y="1688122"/>
              <a:ext cx="2133600" cy="233289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407408" y="1887414"/>
              <a:ext cx="2133600" cy="21336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407408" y="1519981"/>
              <a:ext cx="2133600" cy="937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6240664" y="1519981"/>
            <a:ext cx="2133600" cy="2501033"/>
            <a:chOff x="1407408" y="1519981"/>
            <a:chExt cx="2133600" cy="2501033"/>
          </a:xfrm>
        </p:grpSpPr>
        <p:sp>
          <p:nvSpPr>
            <p:cNvPr id="30" name="矩形 29"/>
            <p:cNvSpPr/>
            <p:nvPr/>
          </p:nvSpPr>
          <p:spPr>
            <a:xfrm>
              <a:off x="1407408" y="1688122"/>
              <a:ext cx="2133600" cy="233289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1407408" y="1887414"/>
              <a:ext cx="2133600" cy="21336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407408" y="1519981"/>
              <a:ext cx="2133600" cy="937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8621007" y="1519981"/>
            <a:ext cx="2133600" cy="2501033"/>
            <a:chOff x="1407408" y="1519981"/>
            <a:chExt cx="2133600" cy="2501033"/>
          </a:xfrm>
        </p:grpSpPr>
        <p:sp>
          <p:nvSpPr>
            <p:cNvPr id="34" name="矩形 33"/>
            <p:cNvSpPr/>
            <p:nvPr/>
          </p:nvSpPr>
          <p:spPr>
            <a:xfrm>
              <a:off x="1407408" y="1688122"/>
              <a:ext cx="2133600" cy="233289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407408" y="1887414"/>
              <a:ext cx="2133600" cy="21336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1407408" y="1519981"/>
              <a:ext cx="2133600" cy="937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000" fill="hold"/>
                                        <p:tgtEl>
                                          <p:spTgt spid="25"/>
                                        </p:tgtEl>
                                        <p:attrNameLst>
                                          <p:attrName>ppt_x</p:attrName>
                                        </p:attrNameLst>
                                      </p:cBhvr>
                                      <p:tavLst>
                                        <p:tav tm="0">
                                          <p:val>
                                            <p:strVal val="#ppt_x"/>
                                          </p:val>
                                        </p:tav>
                                        <p:tav tm="100000">
                                          <p:val>
                                            <p:strVal val="#ppt_x"/>
                                          </p:val>
                                        </p:tav>
                                      </p:tavLst>
                                    </p:anim>
                                    <p:anim calcmode="lin" valueType="num">
                                      <p:cBhvr additive="base">
                                        <p:cTn id="12" dur="10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500" fill="hold"/>
                                        <p:tgtEl>
                                          <p:spTgt spid="29"/>
                                        </p:tgtEl>
                                        <p:attrNameLst>
                                          <p:attrName>ppt_x</p:attrName>
                                        </p:attrNameLst>
                                      </p:cBhvr>
                                      <p:tavLst>
                                        <p:tav tm="0">
                                          <p:val>
                                            <p:strVal val="#ppt_x"/>
                                          </p:val>
                                        </p:tav>
                                        <p:tav tm="100000">
                                          <p:val>
                                            <p:strVal val="#ppt_x"/>
                                          </p:val>
                                        </p:tav>
                                      </p:tavLst>
                                    </p:anim>
                                    <p:anim calcmode="lin" valueType="num">
                                      <p:cBhvr additive="base">
                                        <p:cTn id="16" dur="150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2000" fill="hold"/>
                                        <p:tgtEl>
                                          <p:spTgt spid="33"/>
                                        </p:tgtEl>
                                        <p:attrNameLst>
                                          <p:attrName>ppt_x</p:attrName>
                                        </p:attrNameLst>
                                      </p:cBhvr>
                                      <p:tavLst>
                                        <p:tav tm="0">
                                          <p:val>
                                            <p:strVal val="#ppt_x"/>
                                          </p:val>
                                        </p:tav>
                                        <p:tav tm="100000">
                                          <p:val>
                                            <p:strVal val="#ppt_x"/>
                                          </p:val>
                                        </p:tav>
                                      </p:tavLst>
                                    </p:anim>
                                    <p:anim calcmode="lin" valueType="num">
                                      <p:cBhvr additive="base">
                                        <p:cTn id="20" dur="20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3" name="矩形 52"/>
          <p:cNvSpPr/>
          <p:nvPr/>
        </p:nvSpPr>
        <p:spPr>
          <a:xfrm rot="2968493">
            <a:off x="-570151" y="-2383222"/>
            <a:ext cx="3075252" cy="361333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5" name="图片 5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721634">
            <a:off x="-1932077" y="-2465728"/>
            <a:ext cx="5147800" cy="5664824"/>
          </a:xfrm>
          <a:prstGeom prst="rect">
            <a:avLst/>
          </a:prstGeom>
        </p:spPr>
      </p:pic>
      <p:sp>
        <p:nvSpPr>
          <p:cNvPr id="5" name="文本框 4"/>
          <p:cNvSpPr txBox="1"/>
          <p:nvPr/>
        </p:nvSpPr>
        <p:spPr>
          <a:xfrm>
            <a:off x="438150" y="251964"/>
            <a:ext cx="1492250" cy="461665"/>
          </a:xfrm>
          <a:prstGeom prst="rect">
            <a:avLst/>
          </a:prstGeom>
          <a:noFill/>
        </p:spPr>
        <p:txBody>
          <a:bodyPr wrap="square" rtlCol="0">
            <a:spAutoFit/>
          </a:bodyPr>
          <a:lstStyle>
            <a:defPPr>
              <a:defRPr lang="zh-CN"/>
            </a:defPPr>
            <a:lvl1pPr>
              <a:defRPr sz="2400">
                <a:solidFill>
                  <a:schemeClr val="bg1"/>
                </a:solidFill>
                <a:latin typeface="微软雅黑" panose="020B0503020204020204" pitchFamily="34" charset="-122"/>
                <a:ea typeface="微软雅黑" panose="020B0503020204020204" pitchFamily="34" charset="-122"/>
              </a:defRPr>
            </a:lvl1pPr>
          </a:lstStyle>
          <a:p>
            <a:r>
              <a:rPr lang="zh-CN" altLang="en-US" dirty="0"/>
              <a:t>企业荣誉</a:t>
            </a:r>
          </a:p>
        </p:txBody>
      </p:sp>
      <p:grpSp>
        <p:nvGrpSpPr>
          <p:cNvPr id="3" name="组合 2"/>
          <p:cNvGrpSpPr/>
          <p:nvPr/>
        </p:nvGrpSpPr>
        <p:grpSpPr>
          <a:xfrm>
            <a:off x="2120050" y="1767238"/>
            <a:ext cx="1782082" cy="2432730"/>
            <a:chOff x="2120050" y="1767238"/>
            <a:chExt cx="1782082" cy="2432730"/>
          </a:xfrm>
        </p:grpSpPr>
        <p:sp>
          <p:nvSpPr>
            <p:cNvPr id="73" name="椭圆 72"/>
            <p:cNvSpPr/>
            <p:nvPr/>
          </p:nvSpPr>
          <p:spPr>
            <a:xfrm>
              <a:off x="2120050" y="1767238"/>
              <a:ext cx="1782082" cy="178208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Group 44"/>
            <p:cNvGrpSpPr>
              <a:grpSpLocks noChangeAspect="1"/>
            </p:cNvGrpSpPr>
            <p:nvPr/>
          </p:nvGrpSpPr>
          <p:grpSpPr bwMode="auto">
            <a:xfrm>
              <a:off x="2216321" y="1863170"/>
              <a:ext cx="1597025" cy="1597025"/>
              <a:chOff x="763" y="1656"/>
              <a:chExt cx="1006" cy="1006"/>
            </a:xfrm>
          </p:grpSpPr>
          <p:sp>
            <p:nvSpPr>
              <p:cNvPr id="69" name="Oval 45"/>
              <p:cNvSpPr>
                <a:spLocks noChangeArrowheads="1"/>
              </p:cNvSpPr>
              <p:nvPr/>
            </p:nvSpPr>
            <p:spPr bwMode="auto">
              <a:xfrm>
                <a:off x="763" y="1656"/>
                <a:ext cx="1006" cy="1006"/>
              </a:xfrm>
              <a:prstGeom prst="ellipse">
                <a:avLst/>
              </a:pr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46"/>
              <p:cNvSpPr/>
              <p:nvPr/>
            </p:nvSpPr>
            <p:spPr bwMode="auto">
              <a:xfrm>
                <a:off x="1170" y="2179"/>
                <a:ext cx="195" cy="300"/>
              </a:xfrm>
              <a:custGeom>
                <a:avLst/>
                <a:gdLst>
                  <a:gd name="T0" fmla="*/ 76 w 82"/>
                  <a:gd name="T1" fmla="*/ 105 h 126"/>
                  <a:gd name="T2" fmla="*/ 61 w 82"/>
                  <a:gd name="T3" fmla="*/ 105 h 126"/>
                  <a:gd name="T4" fmla="*/ 63 w 82"/>
                  <a:gd name="T5" fmla="*/ 53 h 126"/>
                  <a:gd name="T6" fmla="*/ 64 w 82"/>
                  <a:gd name="T7" fmla="*/ 53 h 126"/>
                  <a:gd name="T8" fmla="*/ 68 w 82"/>
                  <a:gd name="T9" fmla="*/ 49 h 126"/>
                  <a:gd name="T10" fmla="*/ 68 w 82"/>
                  <a:gd name="T11" fmla="*/ 40 h 126"/>
                  <a:gd name="T12" fmla="*/ 64 w 82"/>
                  <a:gd name="T13" fmla="*/ 36 h 126"/>
                  <a:gd name="T14" fmla="*/ 62 w 82"/>
                  <a:gd name="T15" fmla="*/ 36 h 126"/>
                  <a:gd name="T16" fmla="*/ 57 w 82"/>
                  <a:gd name="T17" fmla="*/ 9 h 126"/>
                  <a:gd name="T18" fmla="*/ 41 w 82"/>
                  <a:gd name="T19" fmla="*/ 0 h 126"/>
                  <a:gd name="T20" fmla="*/ 25 w 82"/>
                  <a:gd name="T21" fmla="*/ 8 h 126"/>
                  <a:gd name="T22" fmla="*/ 20 w 82"/>
                  <a:gd name="T23" fmla="*/ 36 h 126"/>
                  <a:gd name="T24" fmla="*/ 18 w 82"/>
                  <a:gd name="T25" fmla="*/ 36 h 126"/>
                  <a:gd name="T26" fmla="*/ 14 w 82"/>
                  <a:gd name="T27" fmla="*/ 40 h 126"/>
                  <a:gd name="T28" fmla="*/ 14 w 82"/>
                  <a:gd name="T29" fmla="*/ 49 h 126"/>
                  <a:gd name="T30" fmla="*/ 18 w 82"/>
                  <a:gd name="T31" fmla="*/ 53 h 126"/>
                  <a:gd name="T32" fmla="*/ 19 w 82"/>
                  <a:gd name="T33" fmla="*/ 53 h 126"/>
                  <a:gd name="T34" fmla="*/ 21 w 82"/>
                  <a:gd name="T35" fmla="*/ 105 h 126"/>
                  <a:gd name="T36" fmla="*/ 5 w 82"/>
                  <a:gd name="T37" fmla="*/ 105 h 126"/>
                  <a:gd name="T38" fmla="*/ 0 w 82"/>
                  <a:gd name="T39" fmla="*/ 114 h 126"/>
                  <a:gd name="T40" fmla="*/ 0 w 82"/>
                  <a:gd name="T41" fmla="*/ 126 h 126"/>
                  <a:gd name="T42" fmla="*/ 82 w 82"/>
                  <a:gd name="T43" fmla="*/ 126 h 126"/>
                  <a:gd name="T44" fmla="*/ 82 w 82"/>
                  <a:gd name="T45" fmla="*/ 114 h 126"/>
                  <a:gd name="T46" fmla="*/ 76 w 82"/>
                  <a:gd name="T47" fmla="*/ 10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 h="126">
                    <a:moveTo>
                      <a:pt x="76" y="105"/>
                    </a:moveTo>
                    <a:cubicBezTo>
                      <a:pt x="61" y="105"/>
                      <a:pt x="61" y="105"/>
                      <a:pt x="61" y="105"/>
                    </a:cubicBezTo>
                    <a:cubicBezTo>
                      <a:pt x="54" y="88"/>
                      <a:pt x="55" y="70"/>
                      <a:pt x="63" y="53"/>
                    </a:cubicBezTo>
                    <a:cubicBezTo>
                      <a:pt x="64" y="53"/>
                      <a:pt x="64" y="53"/>
                      <a:pt x="64" y="53"/>
                    </a:cubicBezTo>
                    <a:cubicBezTo>
                      <a:pt x="66" y="53"/>
                      <a:pt x="68" y="51"/>
                      <a:pt x="68" y="49"/>
                    </a:cubicBezTo>
                    <a:cubicBezTo>
                      <a:pt x="68" y="40"/>
                      <a:pt x="68" y="40"/>
                      <a:pt x="68" y="40"/>
                    </a:cubicBezTo>
                    <a:cubicBezTo>
                      <a:pt x="68" y="37"/>
                      <a:pt x="66" y="36"/>
                      <a:pt x="64" y="36"/>
                    </a:cubicBezTo>
                    <a:cubicBezTo>
                      <a:pt x="62" y="36"/>
                      <a:pt x="62" y="36"/>
                      <a:pt x="62" y="36"/>
                    </a:cubicBezTo>
                    <a:cubicBezTo>
                      <a:pt x="57" y="27"/>
                      <a:pt x="55" y="18"/>
                      <a:pt x="57" y="9"/>
                    </a:cubicBezTo>
                    <a:cubicBezTo>
                      <a:pt x="41" y="0"/>
                      <a:pt x="41" y="0"/>
                      <a:pt x="41" y="0"/>
                    </a:cubicBezTo>
                    <a:cubicBezTo>
                      <a:pt x="25" y="8"/>
                      <a:pt x="25" y="8"/>
                      <a:pt x="25" y="8"/>
                    </a:cubicBezTo>
                    <a:cubicBezTo>
                      <a:pt x="27" y="17"/>
                      <a:pt x="25" y="27"/>
                      <a:pt x="20" y="36"/>
                    </a:cubicBezTo>
                    <a:cubicBezTo>
                      <a:pt x="18" y="36"/>
                      <a:pt x="18" y="36"/>
                      <a:pt x="18" y="36"/>
                    </a:cubicBezTo>
                    <a:cubicBezTo>
                      <a:pt x="16" y="36"/>
                      <a:pt x="14" y="37"/>
                      <a:pt x="14" y="40"/>
                    </a:cubicBezTo>
                    <a:cubicBezTo>
                      <a:pt x="14" y="49"/>
                      <a:pt x="14" y="49"/>
                      <a:pt x="14" y="49"/>
                    </a:cubicBezTo>
                    <a:cubicBezTo>
                      <a:pt x="14" y="51"/>
                      <a:pt x="16" y="53"/>
                      <a:pt x="18" y="53"/>
                    </a:cubicBezTo>
                    <a:cubicBezTo>
                      <a:pt x="19" y="53"/>
                      <a:pt x="19" y="53"/>
                      <a:pt x="19" y="53"/>
                    </a:cubicBezTo>
                    <a:cubicBezTo>
                      <a:pt x="27" y="70"/>
                      <a:pt x="28" y="88"/>
                      <a:pt x="21" y="105"/>
                    </a:cubicBezTo>
                    <a:cubicBezTo>
                      <a:pt x="5" y="105"/>
                      <a:pt x="5" y="105"/>
                      <a:pt x="5" y="105"/>
                    </a:cubicBezTo>
                    <a:cubicBezTo>
                      <a:pt x="2" y="105"/>
                      <a:pt x="0" y="109"/>
                      <a:pt x="0" y="114"/>
                    </a:cubicBezTo>
                    <a:cubicBezTo>
                      <a:pt x="0" y="126"/>
                      <a:pt x="0" y="126"/>
                      <a:pt x="0" y="126"/>
                    </a:cubicBezTo>
                    <a:cubicBezTo>
                      <a:pt x="82" y="126"/>
                      <a:pt x="82" y="126"/>
                      <a:pt x="82" y="126"/>
                    </a:cubicBezTo>
                    <a:cubicBezTo>
                      <a:pt x="82" y="114"/>
                      <a:pt x="82" y="114"/>
                      <a:pt x="82" y="114"/>
                    </a:cubicBezTo>
                    <a:cubicBezTo>
                      <a:pt x="82" y="109"/>
                      <a:pt x="79" y="105"/>
                      <a:pt x="76" y="10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47"/>
              <p:cNvSpPr>
                <a:spLocks noEditPoints="1"/>
              </p:cNvSpPr>
              <p:nvPr/>
            </p:nvSpPr>
            <p:spPr bwMode="auto">
              <a:xfrm>
                <a:off x="1063" y="1839"/>
                <a:ext cx="406" cy="385"/>
              </a:xfrm>
              <a:custGeom>
                <a:avLst/>
                <a:gdLst>
                  <a:gd name="T0" fmla="*/ 170 w 171"/>
                  <a:gd name="T1" fmla="*/ 61 h 162"/>
                  <a:gd name="T2" fmla="*/ 163 w 171"/>
                  <a:gd name="T3" fmla="*/ 55 h 162"/>
                  <a:gd name="T4" fmla="*/ 115 w 171"/>
                  <a:gd name="T5" fmla="*/ 48 h 162"/>
                  <a:gd name="T6" fmla="*/ 93 w 171"/>
                  <a:gd name="T7" fmla="*/ 5 h 162"/>
                  <a:gd name="T8" fmla="*/ 86 w 171"/>
                  <a:gd name="T9" fmla="*/ 0 h 162"/>
                  <a:gd name="T10" fmla="*/ 78 w 171"/>
                  <a:gd name="T11" fmla="*/ 5 h 162"/>
                  <a:gd name="T12" fmla="*/ 56 w 171"/>
                  <a:gd name="T13" fmla="*/ 48 h 162"/>
                  <a:gd name="T14" fmla="*/ 8 w 171"/>
                  <a:gd name="T15" fmla="*/ 55 h 162"/>
                  <a:gd name="T16" fmla="*/ 1 w 171"/>
                  <a:gd name="T17" fmla="*/ 61 h 162"/>
                  <a:gd name="T18" fmla="*/ 4 w 171"/>
                  <a:gd name="T19" fmla="*/ 70 h 162"/>
                  <a:gd name="T20" fmla="*/ 38 w 171"/>
                  <a:gd name="T21" fmla="*/ 104 h 162"/>
                  <a:gd name="T22" fmla="*/ 30 w 171"/>
                  <a:gd name="T23" fmla="*/ 151 h 162"/>
                  <a:gd name="T24" fmla="*/ 34 w 171"/>
                  <a:gd name="T25" fmla="*/ 160 h 162"/>
                  <a:gd name="T26" fmla="*/ 43 w 171"/>
                  <a:gd name="T27" fmla="*/ 161 h 162"/>
                  <a:gd name="T28" fmla="*/ 86 w 171"/>
                  <a:gd name="T29" fmla="*/ 138 h 162"/>
                  <a:gd name="T30" fmla="*/ 129 w 171"/>
                  <a:gd name="T31" fmla="*/ 160 h 162"/>
                  <a:gd name="T32" fmla="*/ 133 w 171"/>
                  <a:gd name="T33" fmla="*/ 161 h 162"/>
                  <a:gd name="T34" fmla="*/ 133 w 171"/>
                  <a:gd name="T35" fmla="*/ 161 h 162"/>
                  <a:gd name="T36" fmla="*/ 141 w 171"/>
                  <a:gd name="T37" fmla="*/ 153 h 162"/>
                  <a:gd name="T38" fmla="*/ 141 w 171"/>
                  <a:gd name="T39" fmla="*/ 151 h 162"/>
                  <a:gd name="T40" fmla="*/ 133 w 171"/>
                  <a:gd name="T41" fmla="*/ 104 h 162"/>
                  <a:gd name="T42" fmla="*/ 168 w 171"/>
                  <a:gd name="T43" fmla="*/ 70 h 162"/>
                  <a:gd name="T44" fmla="*/ 170 w 171"/>
                  <a:gd name="T45" fmla="*/ 61 h 162"/>
                  <a:gd name="T46" fmla="*/ 118 w 171"/>
                  <a:gd name="T47" fmla="*/ 94 h 162"/>
                  <a:gd name="T48" fmla="*/ 115 w 171"/>
                  <a:gd name="T49" fmla="*/ 102 h 162"/>
                  <a:gd name="T50" fmla="*/ 121 w 171"/>
                  <a:gd name="T51" fmla="*/ 137 h 162"/>
                  <a:gd name="T52" fmla="*/ 90 w 171"/>
                  <a:gd name="T53" fmla="*/ 121 h 162"/>
                  <a:gd name="T54" fmla="*/ 82 w 171"/>
                  <a:gd name="T55" fmla="*/ 121 h 162"/>
                  <a:gd name="T56" fmla="*/ 50 w 171"/>
                  <a:gd name="T57" fmla="*/ 137 h 162"/>
                  <a:gd name="T58" fmla="*/ 56 w 171"/>
                  <a:gd name="T59" fmla="*/ 102 h 162"/>
                  <a:gd name="T60" fmla="*/ 54 w 171"/>
                  <a:gd name="T61" fmla="*/ 94 h 162"/>
                  <a:gd name="T62" fmla="*/ 28 w 171"/>
                  <a:gd name="T63" fmla="*/ 70 h 162"/>
                  <a:gd name="T64" fmla="*/ 63 w 171"/>
                  <a:gd name="T65" fmla="*/ 65 h 162"/>
                  <a:gd name="T66" fmla="*/ 70 w 171"/>
                  <a:gd name="T67" fmla="*/ 60 h 162"/>
                  <a:gd name="T68" fmla="*/ 86 w 171"/>
                  <a:gd name="T69" fmla="*/ 28 h 162"/>
                  <a:gd name="T70" fmla="*/ 101 w 171"/>
                  <a:gd name="T71" fmla="*/ 60 h 162"/>
                  <a:gd name="T72" fmla="*/ 108 w 171"/>
                  <a:gd name="T73" fmla="*/ 65 h 162"/>
                  <a:gd name="T74" fmla="*/ 143 w 171"/>
                  <a:gd name="T75" fmla="*/ 70 h 162"/>
                  <a:gd name="T76" fmla="*/ 118 w 171"/>
                  <a:gd name="T77" fmla="*/ 9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1" h="162">
                    <a:moveTo>
                      <a:pt x="170" y="61"/>
                    </a:moveTo>
                    <a:cubicBezTo>
                      <a:pt x="169" y="58"/>
                      <a:pt x="166" y="56"/>
                      <a:pt x="163" y="55"/>
                    </a:cubicBezTo>
                    <a:cubicBezTo>
                      <a:pt x="115" y="48"/>
                      <a:pt x="115" y="48"/>
                      <a:pt x="115" y="48"/>
                    </a:cubicBezTo>
                    <a:cubicBezTo>
                      <a:pt x="93" y="5"/>
                      <a:pt x="93" y="5"/>
                      <a:pt x="93" y="5"/>
                    </a:cubicBezTo>
                    <a:cubicBezTo>
                      <a:pt x="92" y="2"/>
                      <a:pt x="89" y="0"/>
                      <a:pt x="86" y="0"/>
                    </a:cubicBezTo>
                    <a:cubicBezTo>
                      <a:pt x="82" y="0"/>
                      <a:pt x="79" y="2"/>
                      <a:pt x="78" y="5"/>
                    </a:cubicBezTo>
                    <a:cubicBezTo>
                      <a:pt x="56" y="48"/>
                      <a:pt x="56" y="48"/>
                      <a:pt x="56" y="48"/>
                    </a:cubicBezTo>
                    <a:cubicBezTo>
                      <a:pt x="8" y="55"/>
                      <a:pt x="8" y="55"/>
                      <a:pt x="8" y="55"/>
                    </a:cubicBezTo>
                    <a:cubicBezTo>
                      <a:pt x="5" y="56"/>
                      <a:pt x="3" y="58"/>
                      <a:pt x="1" y="61"/>
                    </a:cubicBezTo>
                    <a:cubicBezTo>
                      <a:pt x="0" y="64"/>
                      <a:pt x="1" y="68"/>
                      <a:pt x="4" y="70"/>
                    </a:cubicBezTo>
                    <a:cubicBezTo>
                      <a:pt x="38" y="104"/>
                      <a:pt x="38" y="104"/>
                      <a:pt x="38" y="104"/>
                    </a:cubicBezTo>
                    <a:cubicBezTo>
                      <a:pt x="30" y="151"/>
                      <a:pt x="30" y="151"/>
                      <a:pt x="30" y="151"/>
                    </a:cubicBezTo>
                    <a:cubicBezTo>
                      <a:pt x="30" y="155"/>
                      <a:pt x="31" y="158"/>
                      <a:pt x="34" y="160"/>
                    </a:cubicBezTo>
                    <a:cubicBezTo>
                      <a:pt x="36" y="162"/>
                      <a:pt x="40" y="162"/>
                      <a:pt x="43" y="161"/>
                    </a:cubicBezTo>
                    <a:cubicBezTo>
                      <a:pt x="86" y="138"/>
                      <a:pt x="86" y="138"/>
                      <a:pt x="86" y="138"/>
                    </a:cubicBezTo>
                    <a:cubicBezTo>
                      <a:pt x="129" y="160"/>
                      <a:pt x="129" y="160"/>
                      <a:pt x="129" y="160"/>
                    </a:cubicBezTo>
                    <a:cubicBezTo>
                      <a:pt x="130" y="161"/>
                      <a:pt x="131" y="161"/>
                      <a:pt x="133" y="161"/>
                    </a:cubicBezTo>
                    <a:cubicBezTo>
                      <a:pt x="133" y="161"/>
                      <a:pt x="133" y="161"/>
                      <a:pt x="133" y="161"/>
                    </a:cubicBezTo>
                    <a:cubicBezTo>
                      <a:pt x="137" y="161"/>
                      <a:pt x="141" y="158"/>
                      <a:pt x="141" y="153"/>
                    </a:cubicBezTo>
                    <a:cubicBezTo>
                      <a:pt x="141" y="152"/>
                      <a:pt x="141" y="152"/>
                      <a:pt x="141" y="151"/>
                    </a:cubicBezTo>
                    <a:cubicBezTo>
                      <a:pt x="133" y="104"/>
                      <a:pt x="133" y="104"/>
                      <a:pt x="133" y="104"/>
                    </a:cubicBezTo>
                    <a:cubicBezTo>
                      <a:pt x="168" y="70"/>
                      <a:pt x="168" y="70"/>
                      <a:pt x="168" y="70"/>
                    </a:cubicBezTo>
                    <a:cubicBezTo>
                      <a:pt x="170" y="68"/>
                      <a:pt x="171" y="64"/>
                      <a:pt x="170" y="61"/>
                    </a:cubicBezTo>
                    <a:close/>
                    <a:moveTo>
                      <a:pt x="118" y="94"/>
                    </a:moveTo>
                    <a:cubicBezTo>
                      <a:pt x="116" y="96"/>
                      <a:pt x="115" y="99"/>
                      <a:pt x="115" y="102"/>
                    </a:cubicBezTo>
                    <a:cubicBezTo>
                      <a:pt x="121" y="137"/>
                      <a:pt x="121" y="137"/>
                      <a:pt x="121" y="137"/>
                    </a:cubicBezTo>
                    <a:cubicBezTo>
                      <a:pt x="90" y="121"/>
                      <a:pt x="90" y="121"/>
                      <a:pt x="90" y="121"/>
                    </a:cubicBezTo>
                    <a:cubicBezTo>
                      <a:pt x="87" y="119"/>
                      <a:pt x="84" y="119"/>
                      <a:pt x="82" y="121"/>
                    </a:cubicBezTo>
                    <a:cubicBezTo>
                      <a:pt x="50" y="137"/>
                      <a:pt x="50" y="137"/>
                      <a:pt x="50" y="137"/>
                    </a:cubicBezTo>
                    <a:cubicBezTo>
                      <a:pt x="56" y="102"/>
                      <a:pt x="56" y="102"/>
                      <a:pt x="56" y="102"/>
                    </a:cubicBezTo>
                    <a:cubicBezTo>
                      <a:pt x="57" y="99"/>
                      <a:pt x="56" y="96"/>
                      <a:pt x="54" y="94"/>
                    </a:cubicBezTo>
                    <a:cubicBezTo>
                      <a:pt x="28" y="70"/>
                      <a:pt x="28" y="70"/>
                      <a:pt x="28" y="70"/>
                    </a:cubicBezTo>
                    <a:cubicBezTo>
                      <a:pt x="63" y="65"/>
                      <a:pt x="63" y="65"/>
                      <a:pt x="63" y="65"/>
                    </a:cubicBezTo>
                    <a:cubicBezTo>
                      <a:pt x="66" y="64"/>
                      <a:pt x="69" y="62"/>
                      <a:pt x="70" y="60"/>
                    </a:cubicBezTo>
                    <a:cubicBezTo>
                      <a:pt x="86" y="28"/>
                      <a:pt x="86" y="28"/>
                      <a:pt x="86" y="28"/>
                    </a:cubicBezTo>
                    <a:cubicBezTo>
                      <a:pt x="101" y="60"/>
                      <a:pt x="101" y="60"/>
                      <a:pt x="101" y="60"/>
                    </a:cubicBezTo>
                    <a:cubicBezTo>
                      <a:pt x="103" y="62"/>
                      <a:pt x="105" y="64"/>
                      <a:pt x="108" y="65"/>
                    </a:cubicBezTo>
                    <a:cubicBezTo>
                      <a:pt x="143" y="70"/>
                      <a:pt x="143" y="70"/>
                      <a:pt x="143" y="70"/>
                    </a:cubicBezTo>
                    <a:lnTo>
                      <a:pt x="118" y="9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cxnSp>
          <p:nvCxnSpPr>
            <p:cNvPr id="78" name="直接连接符 77"/>
            <p:cNvCxnSpPr>
              <a:stCxn id="73" idx="4"/>
            </p:cNvCxnSpPr>
            <p:nvPr/>
          </p:nvCxnSpPr>
          <p:spPr>
            <a:xfrm>
              <a:off x="3011091" y="3549320"/>
              <a:ext cx="0" cy="46015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2" name="矩形 81"/>
            <p:cNvSpPr/>
            <p:nvPr/>
          </p:nvSpPr>
          <p:spPr>
            <a:xfrm>
              <a:off x="2324271" y="3997222"/>
              <a:ext cx="1361621" cy="1013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82"/>
            <p:cNvSpPr/>
            <p:nvPr/>
          </p:nvSpPr>
          <p:spPr>
            <a:xfrm>
              <a:off x="2324271" y="4098595"/>
              <a:ext cx="1361621" cy="10137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4145249" y="1767014"/>
            <a:ext cx="1782082" cy="2430688"/>
            <a:chOff x="4145249" y="1767014"/>
            <a:chExt cx="1782082" cy="2430688"/>
          </a:xfrm>
        </p:grpSpPr>
        <p:sp>
          <p:nvSpPr>
            <p:cNvPr id="74" name="椭圆 73"/>
            <p:cNvSpPr/>
            <p:nvPr/>
          </p:nvSpPr>
          <p:spPr>
            <a:xfrm>
              <a:off x="4145249" y="1767014"/>
              <a:ext cx="1782082" cy="178208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8" name="Group 30"/>
            <p:cNvGrpSpPr>
              <a:grpSpLocks noChangeAspect="1"/>
            </p:cNvGrpSpPr>
            <p:nvPr/>
          </p:nvGrpSpPr>
          <p:grpSpPr bwMode="auto">
            <a:xfrm>
              <a:off x="4234940" y="1864758"/>
              <a:ext cx="1597025" cy="1597025"/>
              <a:chOff x="2126" y="1657"/>
              <a:chExt cx="1006" cy="1006"/>
            </a:xfrm>
          </p:grpSpPr>
          <p:sp>
            <p:nvSpPr>
              <p:cNvPr id="49" name="AutoShape 29"/>
              <p:cNvSpPr>
                <a:spLocks noChangeAspect="1" noChangeArrowheads="1" noTextEdit="1"/>
              </p:cNvSpPr>
              <p:nvPr/>
            </p:nvSpPr>
            <p:spPr bwMode="auto">
              <a:xfrm>
                <a:off x="2126" y="1657"/>
                <a:ext cx="1006" cy="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 name="Oval 31"/>
              <p:cNvSpPr>
                <a:spLocks noChangeArrowheads="1"/>
              </p:cNvSpPr>
              <p:nvPr/>
            </p:nvSpPr>
            <p:spPr bwMode="auto">
              <a:xfrm>
                <a:off x="2128" y="1657"/>
                <a:ext cx="1006" cy="1006"/>
              </a:xfrm>
              <a:prstGeom prst="ellipse">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2"/>
              <p:cNvSpPr>
                <a:spLocks noEditPoints="1"/>
              </p:cNvSpPr>
              <p:nvPr/>
            </p:nvSpPr>
            <p:spPr bwMode="auto">
              <a:xfrm>
                <a:off x="2490" y="1866"/>
                <a:ext cx="285" cy="83"/>
              </a:xfrm>
              <a:custGeom>
                <a:avLst/>
                <a:gdLst>
                  <a:gd name="T0" fmla="*/ 60 w 120"/>
                  <a:gd name="T1" fmla="*/ 35 h 35"/>
                  <a:gd name="T2" fmla="*/ 119 w 120"/>
                  <a:gd name="T3" fmla="*/ 19 h 35"/>
                  <a:gd name="T4" fmla="*/ 120 w 120"/>
                  <a:gd name="T5" fmla="*/ 18 h 35"/>
                  <a:gd name="T6" fmla="*/ 60 w 120"/>
                  <a:gd name="T7" fmla="*/ 0 h 35"/>
                  <a:gd name="T8" fmla="*/ 0 w 120"/>
                  <a:gd name="T9" fmla="*/ 18 h 35"/>
                  <a:gd name="T10" fmla="*/ 1 w 120"/>
                  <a:gd name="T11" fmla="*/ 19 h 35"/>
                  <a:gd name="T12" fmla="*/ 60 w 120"/>
                  <a:gd name="T13" fmla="*/ 35 h 35"/>
                  <a:gd name="T14" fmla="*/ 10 w 120"/>
                  <a:gd name="T15" fmla="*/ 15 h 35"/>
                  <a:gd name="T16" fmla="*/ 22 w 120"/>
                  <a:gd name="T17" fmla="*/ 11 h 35"/>
                  <a:gd name="T18" fmla="*/ 60 w 120"/>
                  <a:gd name="T19" fmla="*/ 7 h 35"/>
                  <a:gd name="T20" fmla="*/ 98 w 120"/>
                  <a:gd name="T21" fmla="*/ 11 h 35"/>
                  <a:gd name="T22" fmla="*/ 109 w 120"/>
                  <a:gd name="T23" fmla="*/ 15 h 35"/>
                  <a:gd name="T24" fmla="*/ 113 w 120"/>
                  <a:gd name="T25" fmla="*/ 18 h 35"/>
                  <a:gd name="T26" fmla="*/ 109 w 120"/>
                  <a:gd name="T27" fmla="*/ 20 h 35"/>
                  <a:gd name="T28" fmla="*/ 98 w 120"/>
                  <a:gd name="T29" fmla="*/ 24 h 35"/>
                  <a:gd name="T30" fmla="*/ 60 w 120"/>
                  <a:gd name="T31" fmla="*/ 28 h 35"/>
                  <a:gd name="T32" fmla="*/ 22 w 120"/>
                  <a:gd name="T33" fmla="*/ 24 h 35"/>
                  <a:gd name="T34" fmla="*/ 10 w 120"/>
                  <a:gd name="T35" fmla="*/ 20 h 35"/>
                  <a:gd name="T36" fmla="*/ 7 w 120"/>
                  <a:gd name="T37" fmla="*/ 18 h 35"/>
                  <a:gd name="T38" fmla="*/ 10 w 120"/>
                  <a:gd name="T39" fmla="*/ 1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35">
                    <a:moveTo>
                      <a:pt x="60" y="35"/>
                    </a:moveTo>
                    <a:cubicBezTo>
                      <a:pt x="91" y="35"/>
                      <a:pt x="116" y="28"/>
                      <a:pt x="119" y="19"/>
                    </a:cubicBezTo>
                    <a:cubicBezTo>
                      <a:pt x="120" y="19"/>
                      <a:pt x="120" y="18"/>
                      <a:pt x="120" y="18"/>
                    </a:cubicBezTo>
                    <a:cubicBezTo>
                      <a:pt x="120" y="8"/>
                      <a:pt x="93" y="0"/>
                      <a:pt x="60" y="0"/>
                    </a:cubicBezTo>
                    <a:cubicBezTo>
                      <a:pt x="27" y="0"/>
                      <a:pt x="0" y="8"/>
                      <a:pt x="0" y="18"/>
                    </a:cubicBezTo>
                    <a:cubicBezTo>
                      <a:pt x="0" y="18"/>
                      <a:pt x="0" y="19"/>
                      <a:pt x="1" y="19"/>
                    </a:cubicBezTo>
                    <a:cubicBezTo>
                      <a:pt x="4" y="28"/>
                      <a:pt x="29" y="35"/>
                      <a:pt x="60" y="35"/>
                    </a:cubicBezTo>
                    <a:close/>
                    <a:moveTo>
                      <a:pt x="10" y="15"/>
                    </a:moveTo>
                    <a:cubicBezTo>
                      <a:pt x="13" y="14"/>
                      <a:pt x="17" y="12"/>
                      <a:pt x="22" y="11"/>
                    </a:cubicBezTo>
                    <a:cubicBezTo>
                      <a:pt x="33" y="9"/>
                      <a:pt x="46" y="7"/>
                      <a:pt x="60" y="7"/>
                    </a:cubicBezTo>
                    <a:cubicBezTo>
                      <a:pt x="74" y="7"/>
                      <a:pt x="87" y="9"/>
                      <a:pt x="98" y="11"/>
                    </a:cubicBezTo>
                    <a:cubicBezTo>
                      <a:pt x="102" y="12"/>
                      <a:pt x="106" y="14"/>
                      <a:pt x="109" y="15"/>
                    </a:cubicBezTo>
                    <a:cubicBezTo>
                      <a:pt x="111" y="16"/>
                      <a:pt x="112" y="17"/>
                      <a:pt x="113" y="18"/>
                    </a:cubicBezTo>
                    <a:cubicBezTo>
                      <a:pt x="112" y="18"/>
                      <a:pt x="111" y="19"/>
                      <a:pt x="109" y="20"/>
                    </a:cubicBezTo>
                    <a:cubicBezTo>
                      <a:pt x="106" y="22"/>
                      <a:pt x="102" y="23"/>
                      <a:pt x="98" y="24"/>
                    </a:cubicBezTo>
                    <a:cubicBezTo>
                      <a:pt x="87" y="27"/>
                      <a:pt x="74" y="28"/>
                      <a:pt x="60" y="28"/>
                    </a:cubicBezTo>
                    <a:cubicBezTo>
                      <a:pt x="46" y="28"/>
                      <a:pt x="33" y="27"/>
                      <a:pt x="22" y="24"/>
                    </a:cubicBezTo>
                    <a:cubicBezTo>
                      <a:pt x="17" y="23"/>
                      <a:pt x="13" y="22"/>
                      <a:pt x="10" y="20"/>
                    </a:cubicBezTo>
                    <a:cubicBezTo>
                      <a:pt x="9" y="19"/>
                      <a:pt x="8" y="18"/>
                      <a:pt x="7" y="18"/>
                    </a:cubicBezTo>
                    <a:cubicBezTo>
                      <a:pt x="8" y="17"/>
                      <a:pt x="9" y="16"/>
                      <a:pt x="10"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3"/>
              <p:cNvSpPr>
                <a:spLocks noEditPoints="1"/>
              </p:cNvSpPr>
              <p:nvPr/>
            </p:nvSpPr>
            <p:spPr bwMode="auto">
              <a:xfrm>
                <a:off x="2395" y="1926"/>
                <a:ext cx="473" cy="566"/>
              </a:xfrm>
              <a:custGeom>
                <a:avLst/>
                <a:gdLst>
                  <a:gd name="T0" fmla="*/ 198 w 199"/>
                  <a:gd name="T1" fmla="*/ 11 h 238"/>
                  <a:gd name="T2" fmla="*/ 191 w 199"/>
                  <a:gd name="T3" fmla="*/ 5 h 238"/>
                  <a:gd name="T4" fmla="*/ 160 w 199"/>
                  <a:gd name="T5" fmla="*/ 5 h 238"/>
                  <a:gd name="T6" fmla="*/ 160 w 199"/>
                  <a:gd name="T7" fmla="*/ 0 h 238"/>
                  <a:gd name="T8" fmla="*/ 141 w 199"/>
                  <a:gd name="T9" fmla="*/ 9 h 238"/>
                  <a:gd name="T10" fmla="*/ 100 w 199"/>
                  <a:gd name="T11" fmla="*/ 14 h 238"/>
                  <a:gd name="T12" fmla="*/ 59 w 199"/>
                  <a:gd name="T13" fmla="*/ 9 h 238"/>
                  <a:gd name="T14" fmla="*/ 40 w 199"/>
                  <a:gd name="T15" fmla="*/ 0 h 238"/>
                  <a:gd name="T16" fmla="*/ 40 w 199"/>
                  <a:gd name="T17" fmla="*/ 5 h 238"/>
                  <a:gd name="T18" fmla="*/ 8 w 199"/>
                  <a:gd name="T19" fmla="*/ 5 h 238"/>
                  <a:gd name="T20" fmla="*/ 1 w 199"/>
                  <a:gd name="T21" fmla="*/ 11 h 238"/>
                  <a:gd name="T22" fmla="*/ 1 w 199"/>
                  <a:gd name="T23" fmla="*/ 38 h 238"/>
                  <a:gd name="T24" fmla="*/ 7 w 199"/>
                  <a:gd name="T25" fmla="*/ 62 h 238"/>
                  <a:gd name="T26" fmla="*/ 20 w 199"/>
                  <a:gd name="T27" fmla="*/ 85 h 238"/>
                  <a:gd name="T28" fmla="*/ 60 w 199"/>
                  <a:gd name="T29" fmla="*/ 102 h 238"/>
                  <a:gd name="T30" fmla="*/ 90 w 199"/>
                  <a:gd name="T31" fmla="*/ 125 h 238"/>
                  <a:gd name="T32" fmla="*/ 90 w 199"/>
                  <a:gd name="T33" fmla="*/ 150 h 238"/>
                  <a:gd name="T34" fmla="*/ 68 w 199"/>
                  <a:gd name="T35" fmla="*/ 150 h 238"/>
                  <a:gd name="T36" fmla="*/ 59 w 199"/>
                  <a:gd name="T37" fmla="*/ 158 h 238"/>
                  <a:gd name="T38" fmla="*/ 56 w 199"/>
                  <a:gd name="T39" fmla="*/ 161 h 238"/>
                  <a:gd name="T40" fmla="*/ 49 w 199"/>
                  <a:gd name="T41" fmla="*/ 161 h 238"/>
                  <a:gd name="T42" fmla="*/ 41 w 199"/>
                  <a:gd name="T43" fmla="*/ 169 h 238"/>
                  <a:gd name="T44" fmla="*/ 41 w 199"/>
                  <a:gd name="T45" fmla="*/ 230 h 238"/>
                  <a:gd name="T46" fmla="*/ 49 w 199"/>
                  <a:gd name="T47" fmla="*/ 238 h 238"/>
                  <a:gd name="T48" fmla="*/ 149 w 199"/>
                  <a:gd name="T49" fmla="*/ 238 h 238"/>
                  <a:gd name="T50" fmla="*/ 157 w 199"/>
                  <a:gd name="T51" fmla="*/ 230 h 238"/>
                  <a:gd name="T52" fmla="*/ 157 w 199"/>
                  <a:gd name="T53" fmla="*/ 169 h 238"/>
                  <a:gd name="T54" fmla="*/ 149 w 199"/>
                  <a:gd name="T55" fmla="*/ 161 h 238"/>
                  <a:gd name="T56" fmla="*/ 144 w 199"/>
                  <a:gd name="T57" fmla="*/ 161 h 238"/>
                  <a:gd name="T58" fmla="*/ 139 w 199"/>
                  <a:gd name="T59" fmla="*/ 158 h 238"/>
                  <a:gd name="T60" fmla="*/ 131 w 199"/>
                  <a:gd name="T61" fmla="*/ 150 h 238"/>
                  <a:gd name="T62" fmla="*/ 110 w 199"/>
                  <a:gd name="T63" fmla="*/ 150 h 238"/>
                  <a:gd name="T64" fmla="*/ 110 w 199"/>
                  <a:gd name="T65" fmla="*/ 125 h 238"/>
                  <a:gd name="T66" fmla="*/ 140 w 199"/>
                  <a:gd name="T67" fmla="*/ 102 h 238"/>
                  <a:gd name="T68" fmla="*/ 178 w 199"/>
                  <a:gd name="T69" fmla="*/ 85 h 238"/>
                  <a:gd name="T70" fmla="*/ 192 w 199"/>
                  <a:gd name="T71" fmla="*/ 62 h 238"/>
                  <a:gd name="T72" fmla="*/ 197 w 199"/>
                  <a:gd name="T73" fmla="*/ 38 h 238"/>
                  <a:gd name="T74" fmla="*/ 198 w 199"/>
                  <a:gd name="T75" fmla="*/ 11 h 238"/>
                  <a:gd name="T76" fmla="*/ 43 w 199"/>
                  <a:gd name="T77" fmla="*/ 84 h 238"/>
                  <a:gd name="T78" fmla="*/ 31 w 199"/>
                  <a:gd name="T79" fmla="*/ 76 h 238"/>
                  <a:gd name="T80" fmla="*/ 15 w 199"/>
                  <a:gd name="T81" fmla="*/ 19 h 238"/>
                  <a:gd name="T82" fmla="*/ 40 w 199"/>
                  <a:gd name="T83" fmla="*/ 19 h 238"/>
                  <a:gd name="T84" fmla="*/ 52 w 199"/>
                  <a:gd name="T85" fmla="*/ 87 h 238"/>
                  <a:gd name="T86" fmla="*/ 43 w 199"/>
                  <a:gd name="T87" fmla="*/ 84 h 238"/>
                  <a:gd name="T88" fmla="*/ 135 w 199"/>
                  <a:gd name="T89" fmla="*/ 177 h 238"/>
                  <a:gd name="T90" fmla="*/ 135 w 199"/>
                  <a:gd name="T91" fmla="*/ 219 h 238"/>
                  <a:gd name="T92" fmla="*/ 64 w 199"/>
                  <a:gd name="T93" fmla="*/ 219 h 238"/>
                  <a:gd name="T94" fmla="*/ 64 w 199"/>
                  <a:gd name="T95" fmla="*/ 177 h 238"/>
                  <a:gd name="T96" fmla="*/ 135 w 199"/>
                  <a:gd name="T97" fmla="*/ 177 h 238"/>
                  <a:gd name="T98" fmla="*/ 168 w 199"/>
                  <a:gd name="T99" fmla="*/ 76 h 238"/>
                  <a:gd name="T100" fmla="*/ 156 w 199"/>
                  <a:gd name="T101" fmla="*/ 84 h 238"/>
                  <a:gd name="T102" fmla="*/ 148 w 199"/>
                  <a:gd name="T103" fmla="*/ 87 h 238"/>
                  <a:gd name="T104" fmla="*/ 159 w 199"/>
                  <a:gd name="T105" fmla="*/ 19 h 238"/>
                  <a:gd name="T106" fmla="*/ 184 w 199"/>
                  <a:gd name="T107" fmla="*/ 19 h 238"/>
                  <a:gd name="T108" fmla="*/ 168 w 199"/>
                  <a:gd name="T109" fmla="*/ 76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 h="238">
                    <a:moveTo>
                      <a:pt x="198" y="11"/>
                    </a:moveTo>
                    <a:cubicBezTo>
                      <a:pt x="198" y="8"/>
                      <a:pt x="194" y="5"/>
                      <a:pt x="191" y="5"/>
                    </a:cubicBezTo>
                    <a:cubicBezTo>
                      <a:pt x="160" y="5"/>
                      <a:pt x="160" y="5"/>
                      <a:pt x="160" y="5"/>
                    </a:cubicBezTo>
                    <a:cubicBezTo>
                      <a:pt x="160" y="3"/>
                      <a:pt x="160" y="1"/>
                      <a:pt x="160" y="0"/>
                    </a:cubicBezTo>
                    <a:cubicBezTo>
                      <a:pt x="156" y="3"/>
                      <a:pt x="150" y="6"/>
                      <a:pt x="141" y="9"/>
                    </a:cubicBezTo>
                    <a:cubicBezTo>
                      <a:pt x="130" y="12"/>
                      <a:pt x="115" y="14"/>
                      <a:pt x="100" y="14"/>
                    </a:cubicBezTo>
                    <a:cubicBezTo>
                      <a:pt x="85" y="14"/>
                      <a:pt x="70" y="12"/>
                      <a:pt x="59" y="9"/>
                    </a:cubicBezTo>
                    <a:cubicBezTo>
                      <a:pt x="50" y="6"/>
                      <a:pt x="44" y="3"/>
                      <a:pt x="40" y="0"/>
                    </a:cubicBezTo>
                    <a:cubicBezTo>
                      <a:pt x="40" y="1"/>
                      <a:pt x="40" y="3"/>
                      <a:pt x="40" y="5"/>
                    </a:cubicBezTo>
                    <a:cubicBezTo>
                      <a:pt x="8" y="5"/>
                      <a:pt x="8" y="5"/>
                      <a:pt x="8" y="5"/>
                    </a:cubicBezTo>
                    <a:cubicBezTo>
                      <a:pt x="4" y="5"/>
                      <a:pt x="1" y="8"/>
                      <a:pt x="1" y="11"/>
                    </a:cubicBezTo>
                    <a:cubicBezTo>
                      <a:pt x="1" y="12"/>
                      <a:pt x="0" y="23"/>
                      <a:pt x="1" y="38"/>
                    </a:cubicBezTo>
                    <a:cubicBezTo>
                      <a:pt x="3" y="47"/>
                      <a:pt x="4" y="55"/>
                      <a:pt x="7" y="62"/>
                    </a:cubicBezTo>
                    <a:cubicBezTo>
                      <a:pt x="10" y="71"/>
                      <a:pt x="15" y="79"/>
                      <a:pt x="20" y="85"/>
                    </a:cubicBezTo>
                    <a:cubicBezTo>
                      <a:pt x="30" y="96"/>
                      <a:pt x="43" y="102"/>
                      <a:pt x="60" y="102"/>
                    </a:cubicBezTo>
                    <a:cubicBezTo>
                      <a:pt x="67" y="113"/>
                      <a:pt x="77" y="122"/>
                      <a:pt x="90" y="125"/>
                    </a:cubicBezTo>
                    <a:cubicBezTo>
                      <a:pt x="91" y="133"/>
                      <a:pt x="91" y="142"/>
                      <a:pt x="90" y="150"/>
                    </a:cubicBezTo>
                    <a:cubicBezTo>
                      <a:pt x="68" y="150"/>
                      <a:pt x="68" y="150"/>
                      <a:pt x="68" y="150"/>
                    </a:cubicBezTo>
                    <a:cubicBezTo>
                      <a:pt x="63" y="150"/>
                      <a:pt x="60" y="154"/>
                      <a:pt x="59" y="158"/>
                    </a:cubicBezTo>
                    <a:cubicBezTo>
                      <a:pt x="58" y="159"/>
                      <a:pt x="57" y="160"/>
                      <a:pt x="56" y="161"/>
                    </a:cubicBezTo>
                    <a:cubicBezTo>
                      <a:pt x="49" y="161"/>
                      <a:pt x="49" y="161"/>
                      <a:pt x="49" y="161"/>
                    </a:cubicBezTo>
                    <a:cubicBezTo>
                      <a:pt x="45" y="161"/>
                      <a:pt x="41" y="165"/>
                      <a:pt x="41" y="169"/>
                    </a:cubicBezTo>
                    <a:cubicBezTo>
                      <a:pt x="41" y="230"/>
                      <a:pt x="41" y="230"/>
                      <a:pt x="41" y="230"/>
                    </a:cubicBezTo>
                    <a:cubicBezTo>
                      <a:pt x="41" y="234"/>
                      <a:pt x="45" y="238"/>
                      <a:pt x="49" y="238"/>
                    </a:cubicBezTo>
                    <a:cubicBezTo>
                      <a:pt x="149" y="238"/>
                      <a:pt x="149" y="238"/>
                      <a:pt x="149" y="238"/>
                    </a:cubicBezTo>
                    <a:cubicBezTo>
                      <a:pt x="154" y="238"/>
                      <a:pt x="157" y="234"/>
                      <a:pt x="157" y="230"/>
                    </a:cubicBezTo>
                    <a:cubicBezTo>
                      <a:pt x="157" y="169"/>
                      <a:pt x="157" y="169"/>
                      <a:pt x="157" y="169"/>
                    </a:cubicBezTo>
                    <a:cubicBezTo>
                      <a:pt x="157" y="165"/>
                      <a:pt x="154" y="161"/>
                      <a:pt x="149" y="161"/>
                    </a:cubicBezTo>
                    <a:cubicBezTo>
                      <a:pt x="144" y="161"/>
                      <a:pt x="144" y="161"/>
                      <a:pt x="144" y="161"/>
                    </a:cubicBezTo>
                    <a:cubicBezTo>
                      <a:pt x="143" y="160"/>
                      <a:pt x="141" y="159"/>
                      <a:pt x="139" y="158"/>
                    </a:cubicBezTo>
                    <a:cubicBezTo>
                      <a:pt x="138" y="154"/>
                      <a:pt x="135" y="150"/>
                      <a:pt x="131" y="150"/>
                    </a:cubicBezTo>
                    <a:cubicBezTo>
                      <a:pt x="110" y="150"/>
                      <a:pt x="110" y="150"/>
                      <a:pt x="110" y="150"/>
                    </a:cubicBezTo>
                    <a:cubicBezTo>
                      <a:pt x="109" y="142"/>
                      <a:pt x="109" y="133"/>
                      <a:pt x="110" y="125"/>
                    </a:cubicBezTo>
                    <a:cubicBezTo>
                      <a:pt x="123" y="122"/>
                      <a:pt x="133" y="113"/>
                      <a:pt x="140" y="102"/>
                    </a:cubicBezTo>
                    <a:cubicBezTo>
                      <a:pt x="156" y="101"/>
                      <a:pt x="169" y="96"/>
                      <a:pt x="178" y="85"/>
                    </a:cubicBezTo>
                    <a:cubicBezTo>
                      <a:pt x="184" y="79"/>
                      <a:pt x="189" y="71"/>
                      <a:pt x="192" y="62"/>
                    </a:cubicBezTo>
                    <a:cubicBezTo>
                      <a:pt x="194" y="55"/>
                      <a:pt x="196" y="47"/>
                      <a:pt x="197" y="38"/>
                    </a:cubicBezTo>
                    <a:cubicBezTo>
                      <a:pt x="199" y="23"/>
                      <a:pt x="198" y="12"/>
                      <a:pt x="198" y="11"/>
                    </a:cubicBezTo>
                    <a:close/>
                    <a:moveTo>
                      <a:pt x="43" y="84"/>
                    </a:moveTo>
                    <a:cubicBezTo>
                      <a:pt x="38" y="82"/>
                      <a:pt x="34" y="79"/>
                      <a:pt x="31" y="76"/>
                    </a:cubicBezTo>
                    <a:cubicBezTo>
                      <a:pt x="16" y="60"/>
                      <a:pt x="15" y="32"/>
                      <a:pt x="15" y="19"/>
                    </a:cubicBezTo>
                    <a:cubicBezTo>
                      <a:pt x="40" y="19"/>
                      <a:pt x="40" y="19"/>
                      <a:pt x="40" y="19"/>
                    </a:cubicBezTo>
                    <a:cubicBezTo>
                      <a:pt x="41" y="39"/>
                      <a:pt x="44" y="65"/>
                      <a:pt x="52" y="87"/>
                    </a:cubicBezTo>
                    <a:cubicBezTo>
                      <a:pt x="49" y="86"/>
                      <a:pt x="46" y="85"/>
                      <a:pt x="43" y="84"/>
                    </a:cubicBezTo>
                    <a:close/>
                    <a:moveTo>
                      <a:pt x="135" y="177"/>
                    </a:moveTo>
                    <a:cubicBezTo>
                      <a:pt x="135" y="219"/>
                      <a:pt x="135" y="219"/>
                      <a:pt x="135" y="219"/>
                    </a:cubicBezTo>
                    <a:cubicBezTo>
                      <a:pt x="64" y="219"/>
                      <a:pt x="64" y="219"/>
                      <a:pt x="64" y="219"/>
                    </a:cubicBezTo>
                    <a:cubicBezTo>
                      <a:pt x="64" y="177"/>
                      <a:pt x="64" y="177"/>
                      <a:pt x="64" y="177"/>
                    </a:cubicBezTo>
                    <a:lnTo>
                      <a:pt x="135" y="177"/>
                    </a:lnTo>
                    <a:close/>
                    <a:moveTo>
                      <a:pt x="168" y="76"/>
                    </a:moveTo>
                    <a:cubicBezTo>
                      <a:pt x="164" y="79"/>
                      <a:pt x="160" y="82"/>
                      <a:pt x="156" y="84"/>
                    </a:cubicBezTo>
                    <a:cubicBezTo>
                      <a:pt x="153" y="85"/>
                      <a:pt x="151" y="86"/>
                      <a:pt x="148" y="87"/>
                    </a:cubicBezTo>
                    <a:cubicBezTo>
                      <a:pt x="156" y="65"/>
                      <a:pt x="159" y="39"/>
                      <a:pt x="159" y="19"/>
                    </a:cubicBezTo>
                    <a:cubicBezTo>
                      <a:pt x="184" y="19"/>
                      <a:pt x="184" y="19"/>
                      <a:pt x="184" y="19"/>
                    </a:cubicBezTo>
                    <a:cubicBezTo>
                      <a:pt x="184" y="32"/>
                      <a:pt x="182" y="60"/>
                      <a:pt x="168" y="7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cxnSp>
          <p:nvCxnSpPr>
            <p:cNvPr id="79" name="直接连接符 78"/>
            <p:cNvCxnSpPr/>
            <p:nvPr/>
          </p:nvCxnSpPr>
          <p:spPr>
            <a:xfrm>
              <a:off x="5048079" y="3532765"/>
              <a:ext cx="0" cy="46015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4" name="矩形 83"/>
            <p:cNvSpPr/>
            <p:nvPr/>
          </p:nvSpPr>
          <p:spPr>
            <a:xfrm>
              <a:off x="4367268" y="3994956"/>
              <a:ext cx="1361621" cy="1013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p:nvSpPr>
          <p:spPr>
            <a:xfrm>
              <a:off x="4367268" y="4096329"/>
              <a:ext cx="1361621" cy="10137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6199928" y="1765541"/>
            <a:ext cx="1782082" cy="2445994"/>
            <a:chOff x="6199928" y="1765541"/>
            <a:chExt cx="1782082" cy="2445994"/>
          </a:xfrm>
        </p:grpSpPr>
        <p:sp>
          <p:nvSpPr>
            <p:cNvPr id="75" name="椭圆 74"/>
            <p:cNvSpPr/>
            <p:nvPr/>
          </p:nvSpPr>
          <p:spPr>
            <a:xfrm>
              <a:off x="6199928" y="1765541"/>
              <a:ext cx="1782082" cy="178208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Group 24"/>
            <p:cNvGrpSpPr>
              <a:grpSpLocks noChangeAspect="1"/>
            </p:cNvGrpSpPr>
            <p:nvPr/>
          </p:nvGrpSpPr>
          <p:grpSpPr bwMode="auto">
            <a:xfrm>
              <a:off x="6302546" y="1864758"/>
              <a:ext cx="1597025" cy="1597025"/>
              <a:chOff x="3337" y="1657"/>
              <a:chExt cx="1006" cy="1006"/>
            </a:xfrm>
          </p:grpSpPr>
          <p:sp>
            <p:nvSpPr>
              <p:cNvPr id="38" name="AutoShape 23"/>
              <p:cNvSpPr>
                <a:spLocks noChangeAspect="1" noChangeArrowheads="1" noTextEdit="1"/>
              </p:cNvSpPr>
              <p:nvPr/>
            </p:nvSpPr>
            <p:spPr bwMode="auto">
              <a:xfrm>
                <a:off x="3337" y="1657"/>
                <a:ext cx="1006" cy="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9" name="Oval 25"/>
              <p:cNvSpPr>
                <a:spLocks noChangeArrowheads="1"/>
              </p:cNvSpPr>
              <p:nvPr/>
            </p:nvSpPr>
            <p:spPr bwMode="auto">
              <a:xfrm>
                <a:off x="3337" y="1657"/>
                <a:ext cx="1006" cy="1006"/>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6"/>
              <p:cNvSpPr>
                <a:spLocks noEditPoints="1"/>
              </p:cNvSpPr>
              <p:nvPr/>
            </p:nvSpPr>
            <p:spPr bwMode="auto">
              <a:xfrm>
                <a:off x="3675" y="1876"/>
                <a:ext cx="328" cy="95"/>
              </a:xfrm>
              <a:custGeom>
                <a:avLst/>
                <a:gdLst>
                  <a:gd name="T0" fmla="*/ 69 w 138"/>
                  <a:gd name="T1" fmla="*/ 40 h 40"/>
                  <a:gd name="T2" fmla="*/ 138 w 138"/>
                  <a:gd name="T3" fmla="*/ 22 h 40"/>
                  <a:gd name="T4" fmla="*/ 138 w 138"/>
                  <a:gd name="T5" fmla="*/ 20 h 40"/>
                  <a:gd name="T6" fmla="*/ 69 w 138"/>
                  <a:gd name="T7" fmla="*/ 0 h 40"/>
                  <a:gd name="T8" fmla="*/ 0 w 138"/>
                  <a:gd name="T9" fmla="*/ 20 h 40"/>
                  <a:gd name="T10" fmla="*/ 1 w 138"/>
                  <a:gd name="T11" fmla="*/ 22 h 40"/>
                  <a:gd name="T12" fmla="*/ 69 w 138"/>
                  <a:gd name="T13" fmla="*/ 40 h 40"/>
                  <a:gd name="T14" fmla="*/ 12 w 138"/>
                  <a:gd name="T15" fmla="*/ 17 h 40"/>
                  <a:gd name="T16" fmla="*/ 26 w 138"/>
                  <a:gd name="T17" fmla="*/ 13 h 40"/>
                  <a:gd name="T18" fmla="*/ 69 w 138"/>
                  <a:gd name="T19" fmla="*/ 8 h 40"/>
                  <a:gd name="T20" fmla="*/ 113 w 138"/>
                  <a:gd name="T21" fmla="*/ 13 h 40"/>
                  <a:gd name="T22" fmla="*/ 126 w 138"/>
                  <a:gd name="T23" fmla="*/ 17 h 40"/>
                  <a:gd name="T24" fmla="*/ 130 w 138"/>
                  <a:gd name="T25" fmla="*/ 20 h 40"/>
                  <a:gd name="T26" fmla="*/ 126 w 138"/>
                  <a:gd name="T27" fmla="*/ 23 h 40"/>
                  <a:gd name="T28" fmla="*/ 113 w 138"/>
                  <a:gd name="T29" fmla="*/ 28 h 40"/>
                  <a:gd name="T30" fmla="*/ 69 w 138"/>
                  <a:gd name="T31" fmla="*/ 32 h 40"/>
                  <a:gd name="T32" fmla="*/ 26 w 138"/>
                  <a:gd name="T33" fmla="*/ 28 h 40"/>
                  <a:gd name="T34" fmla="*/ 12 w 138"/>
                  <a:gd name="T35" fmla="*/ 23 h 40"/>
                  <a:gd name="T36" fmla="*/ 8 w 138"/>
                  <a:gd name="T37" fmla="*/ 20 h 40"/>
                  <a:gd name="T38" fmla="*/ 12 w 138"/>
                  <a:gd name="T39"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0">
                    <a:moveTo>
                      <a:pt x="69" y="40"/>
                    </a:moveTo>
                    <a:cubicBezTo>
                      <a:pt x="105" y="40"/>
                      <a:pt x="134" y="32"/>
                      <a:pt x="138" y="22"/>
                    </a:cubicBezTo>
                    <a:cubicBezTo>
                      <a:pt x="138" y="21"/>
                      <a:pt x="138" y="21"/>
                      <a:pt x="138" y="20"/>
                    </a:cubicBezTo>
                    <a:cubicBezTo>
                      <a:pt x="138" y="9"/>
                      <a:pt x="107" y="0"/>
                      <a:pt x="69" y="0"/>
                    </a:cubicBezTo>
                    <a:cubicBezTo>
                      <a:pt x="31" y="0"/>
                      <a:pt x="0" y="9"/>
                      <a:pt x="0" y="20"/>
                    </a:cubicBezTo>
                    <a:cubicBezTo>
                      <a:pt x="0" y="21"/>
                      <a:pt x="0" y="21"/>
                      <a:pt x="1" y="22"/>
                    </a:cubicBezTo>
                    <a:cubicBezTo>
                      <a:pt x="4" y="32"/>
                      <a:pt x="33" y="40"/>
                      <a:pt x="69" y="40"/>
                    </a:cubicBezTo>
                    <a:close/>
                    <a:moveTo>
                      <a:pt x="12" y="17"/>
                    </a:moveTo>
                    <a:cubicBezTo>
                      <a:pt x="15" y="16"/>
                      <a:pt x="20" y="14"/>
                      <a:pt x="26" y="13"/>
                    </a:cubicBezTo>
                    <a:cubicBezTo>
                      <a:pt x="38" y="9"/>
                      <a:pt x="53" y="8"/>
                      <a:pt x="69" y="8"/>
                    </a:cubicBezTo>
                    <a:cubicBezTo>
                      <a:pt x="85" y="8"/>
                      <a:pt x="101" y="9"/>
                      <a:pt x="113" y="13"/>
                    </a:cubicBezTo>
                    <a:cubicBezTo>
                      <a:pt x="118" y="14"/>
                      <a:pt x="123" y="16"/>
                      <a:pt x="126" y="17"/>
                    </a:cubicBezTo>
                    <a:cubicBezTo>
                      <a:pt x="128" y="19"/>
                      <a:pt x="130" y="19"/>
                      <a:pt x="130" y="20"/>
                    </a:cubicBezTo>
                    <a:cubicBezTo>
                      <a:pt x="130" y="21"/>
                      <a:pt x="128" y="22"/>
                      <a:pt x="126" y="23"/>
                    </a:cubicBezTo>
                    <a:cubicBezTo>
                      <a:pt x="123" y="25"/>
                      <a:pt x="118" y="26"/>
                      <a:pt x="113" y="28"/>
                    </a:cubicBezTo>
                    <a:cubicBezTo>
                      <a:pt x="101" y="31"/>
                      <a:pt x="85" y="32"/>
                      <a:pt x="69" y="32"/>
                    </a:cubicBezTo>
                    <a:cubicBezTo>
                      <a:pt x="53" y="32"/>
                      <a:pt x="38" y="31"/>
                      <a:pt x="26" y="28"/>
                    </a:cubicBezTo>
                    <a:cubicBezTo>
                      <a:pt x="20" y="26"/>
                      <a:pt x="15" y="25"/>
                      <a:pt x="12" y="23"/>
                    </a:cubicBezTo>
                    <a:cubicBezTo>
                      <a:pt x="10" y="22"/>
                      <a:pt x="9" y="21"/>
                      <a:pt x="8" y="20"/>
                    </a:cubicBezTo>
                    <a:cubicBezTo>
                      <a:pt x="9" y="19"/>
                      <a:pt x="10" y="19"/>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7"/>
              <p:cNvSpPr>
                <a:spLocks noEditPoints="1"/>
              </p:cNvSpPr>
              <p:nvPr/>
            </p:nvSpPr>
            <p:spPr bwMode="auto">
              <a:xfrm>
                <a:off x="3539" y="1942"/>
                <a:ext cx="599" cy="502"/>
              </a:xfrm>
              <a:custGeom>
                <a:avLst/>
                <a:gdLst>
                  <a:gd name="T0" fmla="*/ 236 w 252"/>
                  <a:gd name="T1" fmla="*/ 8 h 211"/>
                  <a:gd name="T2" fmla="*/ 220 w 252"/>
                  <a:gd name="T3" fmla="*/ 6 h 211"/>
                  <a:gd name="T4" fmla="*/ 195 w 252"/>
                  <a:gd name="T5" fmla="*/ 0 h 211"/>
                  <a:gd name="T6" fmla="*/ 126 w 252"/>
                  <a:gd name="T7" fmla="*/ 16 h 211"/>
                  <a:gd name="T8" fmla="*/ 57 w 252"/>
                  <a:gd name="T9" fmla="*/ 0 h 211"/>
                  <a:gd name="T10" fmla="*/ 32 w 252"/>
                  <a:gd name="T11" fmla="*/ 6 h 211"/>
                  <a:gd name="T12" fmla="*/ 16 w 252"/>
                  <a:gd name="T13" fmla="*/ 8 h 211"/>
                  <a:gd name="T14" fmla="*/ 1 w 252"/>
                  <a:gd name="T15" fmla="*/ 32 h 211"/>
                  <a:gd name="T16" fmla="*/ 23 w 252"/>
                  <a:gd name="T17" fmla="*/ 53 h 211"/>
                  <a:gd name="T18" fmla="*/ 58 w 252"/>
                  <a:gd name="T19" fmla="*/ 91 h 211"/>
                  <a:gd name="T20" fmla="*/ 46 w 252"/>
                  <a:gd name="T21" fmla="*/ 97 h 211"/>
                  <a:gd name="T22" fmla="*/ 40 w 252"/>
                  <a:gd name="T23" fmla="*/ 95 h 211"/>
                  <a:gd name="T24" fmla="*/ 28 w 252"/>
                  <a:gd name="T25" fmla="*/ 101 h 211"/>
                  <a:gd name="T26" fmla="*/ 42 w 252"/>
                  <a:gd name="T27" fmla="*/ 112 h 211"/>
                  <a:gd name="T28" fmla="*/ 59 w 252"/>
                  <a:gd name="T29" fmla="*/ 109 h 211"/>
                  <a:gd name="T30" fmla="*/ 112 w 252"/>
                  <a:gd name="T31" fmla="*/ 144 h 211"/>
                  <a:gd name="T32" fmla="*/ 96 w 252"/>
                  <a:gd name="T33" fmla="*/ 184 h 211"/>
                  <a:gd name="T34" fmla="*/ 86 w 252"/>
                  <a:gd name="T35" fmla="*/ 194 h 211"/>
                  <a:gd name="T36" fmla="*/ 75 w 252"/>
                  <a:gd name="T37" fmla="*/ 211 h 211"/>
                  <a:gd name="T38" fmla="*/ 177 w 252"/>
                  <a:gd name="T39" fmla="*/ 204 h 211"/>
                  <a:gd name="T40" fmla="*/ 167 w 252"/>
                  <a:gd name="T41" fmla="*/ 194 h 211"/>
                  <a:gd name="T42" fmla="*/ 144 w 252"/>
                  <a:gd name="T43" fmla="*/ 184 h 211"/>
                  <a:gd name="T44" fmla="*/ 182 w 252"/>
                  <a:gd name="T45" fmla="*/ 98 h 211"/>
                  <a:gd name="T46" fmla="*/ 206 w 252"/>
                  <a:gd name="T47" fmla="*/ 111 h 211"/>
                  <a:gd name="T48" fmla="*/ 222 w 252"/>
                  <a:gd name="T49" fmla="*/ 108 h 211"/>
                  <a:gd name="T50" fmla="*/ 222 w 252"/>
                  <a:gd name="T51" fmla="*/ 96 h 211"/>
                  <a:gd name="T52" fmla="*/ 210 w 252"/>
                  <a:gd name="T53" fmla="*/ 98 h 211"/>
                  <a:gd name="T54" fmla="*/ 199 w 252"/>
                  <a:gd name="T55" fmla="*/ 96 h 211"/>
                  <a:gd name="T56" fmla="*/ 205 w 252"/>
                  <a:gd name="T57" fmla="*/ 71 h 211"/>
                  <a:gd name="T58" fmla="*/ 245 w 252"/>
                  <a:gd name="T59" fmla="*/ 42 h 211"/>
                  <a:gd name="T60" fmla="*/ 250 w 252"/>
                  <a:gd name="T61" fmla="*/ 19 h 211"/>
                  <a:gd name="T62" fmla="*/ 29 w 252"/>
                  <a:gd name="T63" fmla="*/ 40 h 211"/>
                  <a:gd name="T64" fmla="*/ 15 w 252"/>
                  <a:gd name="T65" fmla="*/ 25 h 211"/>
                  <a:gd name="T66" fmla="*/ 32 w 252"/>
                  <a:gd name="T67" fmla="*/ 19 h 211"/>
                  <a:gd name="T68" fmla="*/ 49 w 252"/>
                  <a:gd name="T69" fmla="*/ 27 h 211"/>
                  <a:gd name="T70" fmla="*/ 58 w 252"/>
                  <a:gd name="T71" fmla="*/ 36 h 211"/>
                  <a:gd name="T72" fmla="*/ 58 w 252"/>
                  <a:gd name="T73" fmla="*/ 62 h 211"/>
                  <a:gd name="T74" fmla="*/ 223 w 252"/>
                  <a:gd name="T75" fmla="*/ 40 h 211"/>
                  <a:gd name="T76" fmla="*/ 190 w 252"/>
                  <a:gd name="T77" fmla="*/ 66 h 211"/>
                  <a:gd name="T78" fmla="*/ 199 w 252"/>
                  <a:gd name="T79" fmla="*/ 36 h 211"/>
                  <a:gd name="T80" fmla="*/ 204 w 252"/>
                  <a:gd name="T81" fmla="*/ 24 h 211"/>
                  <a:gd name="T82" fmla="*/ 220 w 252"/>
                  <a:gd name="T83" fmla="*/ 19 h 211"/>
                  <a:gd name="T84" fmla="*/ 235 w 252"/>
                  <a:gd name="T85" fmla="*/ 32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211">
                    <a:moveTo>
                      <a:pt x="250" y="19"/>
                    </a:moveTo>
                    <a:cubicBezTo>
                      <a:pt x="248" y="16"/>
                      <a:pt x="245" y="11"/>
                      <a:pt x="236" y="8"/>
                    </a:cubicBezTo>
                    <a:cubicBezTo>
                      <a:pt x="231" y="6"/>
                      <a:pt x="226" y="6"/>
                      <a:pt x="220" y="6"/>
                    </a:cubicBezTo>
                    <a:cubicBezTo>
                      <a:pt x="220" y="6"/>
                      <a:pt x="220" y="6"/>
                      <a:pt x="220" y="6"/>
                    </a:cubicBezTo>
                    <a:cubicBezTo>
                      <a:pt x="209" y="6"/>
                      <a:pt x="200" y="8"/>
                      <a:pt x="195" y="13"/>
                    </a:cubicBezTo>
                    <a:cubicBezTo>
                      <a:pt x="195" y="8"/>
                      <a:pt x="195" y="3"/>
                      <a:pt x="195" y="0"/>
                    </a:cubicBezTo>
                    <a:cubicBezTo>
                      <a:pt x="191" y="4"/>
                      <a:pt x="184" y="8"/>
                      <a:pt x="173" y="11"/>
                    </a:cubicBezTo>
                    <a:cubicBezTo>
                      <a:pt x="160" y="14"/>
                      <a:pt x="144" y="16"/>
                      <a:pt x="126" y="16"/>
                    </a:cubicBezTo>
                    <a:cubicBezTo>
                      <a:pt x="109" y="16"/>
                      <a:pt x="92" y="14"/>
                      <a:pt x="79" y="11"/>
                    </a:cubicBezTo>
                    <a:cubicBezTo>
                      <a:pt x="69" y="8"/>
                      <a:pt x="61" y="4"/>
                      <a:pt x="57" y="0"/>
                    </a:cubicBezTo>
                    <a:cubicBezTo>
                      <a:pt x="57" y="3"/>
                      <a:pt x="57" y="8"/>
                      <a:pt x="57" y="13"/>
                    </a:cubicBezTo>
                    <a:cubicBezTo>
                      <a:pt x="52" y="8"/>
                      <a:pt x="44" y="6"/>
                      <a:pt x="32" y="6"/>
                    </a:cubicBezTo>
                    <a:cubicBezTo>
                      <a:pt x="32" y="6"/>
                      <a:pt x="32" y="6"/>
                      <a:pt x="32" y="6"/>
                    </a:cubicBezTo>
                    <a:cubicBezTo>
                      <a:pt x="26" y="6"/>
                      <a:pt x="21" y="6"/>
                      <a:pt x="16" y="8"/>
                    </a:cubicBezTo>
                    <a:cubicBezTo>
                      <a:pt x="8" y="11"/>
                      <a:pt x="4" y="16"/>
                      <a:pt x="2" y="20"/>
                    </a:cubicBezTo>
                    <a:cubicBezTo>
                      <a:pt x="0" y="24"/>
                      <a:pt x="0" y="28"/>
                      <a:pt x="1" y="32"/>
                    </a:cubicBezTo>
                    <a:cubicBezTo>
                      <a:pt x="2" y="36"/>
                      <a:pt x="5" y="39"/>
                      <a:pt x="7" y="42"/>
                    </a:cubicBezTo>
                    <a:cubicBezTo>
                      <a:pt x="12" y="47"/>
                      <a:pt x="18" y="50"/>
                      <a:pt x="23" y="53"/>
                    </a:cubicBezTo>
                    <a:cubicBezTo>
                      <a:pt x="33" y="58"/>
                      <a:pt x="41" y="64"/>
                      <a:pt x="48" y="71"/>
                    </a:cubicBezTo>
                    <a:cubicBezTo>
                      <a:pt x="54" y="78"/>
                      <a:pt x="58" y="86"/>
                      <a:pt x="58" y="91"/>
                    </a:cubicBezTo>
                    <a:cubicBezTo>
                      <a:pt x="57" y="92"/>
                      <a:pt x="57" y="94"/>
                      <a:pt x="53" y="96"/>
                    </a:cubicBezTo>
                    <a:cubicBezTo>
                      <a:pt x="52" y="96"/>
                      <a:pt x="50" y="97"/>
                      <a:pt x="46" y="97"/>
                    </a:cubicBezTo>
                    <a:cubicBezTo>
                      <a:pt x="44" y="98"/>
                      <a:pt x="43" y="98"/>
                      <a:pt x="42" y="98"/>
                    </a:cubicBezTo>
                    <a:cubicBezTo>
                      <a:pt x="41" y="97"/>
                      <a:pt x="41" y="96"/>
                      <a:pt x="40" y="95"/>
                    </a:cubicBezTo>
                    <a:cubicBezTo>
                      <a:pt x="37" y="92"/>
                      <a:pt x="32" y="93"/>
                      <a:pt x="30" y="96"/>
                    </a:cubicBezTo>
                    <a:cubicBezTo>
                      <a:pt x="29" y="98"/>
                      <a:pt x="28" y="99"/>
                      <a:pt x="28" y="101"/>
                    </a:cubicBezTo>
                    <a:cubicBezTo>
                      <a:pt x="28" y="104"/>
                      <a:pt x="28" y="106"/>
                      <a:pt x="30" y="108"/>
                    </a:cubicBezTo>
                    <a:cubicBezTo>
                      <a:pt x="32" y="110"/>
                      <a:pt x="36" y="112"/>
                      <a:pt x="42" y="112"/>
                    </a:cubicBezTo>
                    <a:cubicBezTo>
                      <a:pt x="43" y="112"/>
                      <a:pt x="45" y="112"/>
                      <a:pt x="46" y="111"/>
                    </a:cubicBezTo>
                    <a:cubicBezTo>
                      <a:pt x="50" y="111"/>
                      <a:pt x="56" y="110"/>
                      <a:pt x="59" y="109"/>
                    </a:cubicBezTo>
                    <a:cubicBezTo>
                      <a:pt x="65" y="106"/>
                      <a:pt x="69" y="101"/>
                      <a:pt x="70" y="98"/>
                    </a:cubicBezTo>
                    <a:cubicBezTo>
                      <a:pt x="78" y="120"/>
                      <a:pt x="91" y="138"/>
                      <a:pt x="112" y="144"/>
                    </a:cubicBezTo>
                    <a:cubicBezTo>
                      <a:pt x="113" y="147"/>
                      <a:pt x="116" y="174"/>
                      <a:pt x="108" y="184"/>
                    </a:cubicBezTo>
                    <a:cubicBezTo>
                      <a:pt x="96" y="184"/>
                      <a:pt x="96" y="184"/>
                      <a:pt x="96" y="184"/>
                    </a:cubicBezTo>
                    <a:cubicBezTo>
                      <a:pt x="90" y="184"/>
                      <a:pt x="86" y="188"/>
                      <a:pt x="86" y="194"/>
                    </a:cubicBezTo>
                    <a:cubicBezTo>
                      <a:pt x="86" y="194"/>
                      <a:pt x="86" y="194"/>
                      <a:pt x="86" y="194"/>
                    </a:cubicBezTo>
                    <a:cubicBezTo>
                      <a:pt x="80" y="194"/>
                      <a:pt x="75" y="199"/>
                      <a:pt x="75" y="204"/>
                    </a:cubicBezTo>
                    <a:cubicBezTo>
                      <a:pt x="75" y="211"/>
                      <a:pt x="75" y="211"/>
                      <a:pt x="75" y="211"/>
                    </a:cubicBezTo>
                    <a:cubicBezTo>
                      <a:pt x="177" y="211"/>
                      <a:pt x="177" y="211"/>
                      <a:pt x="177" y="211"/>
                    </a:cubicBezTo>
                    <a:cubicBezTo>
                      <a:pt x="177" y="204"/>
                      <a:pt x="177" y="204"/>
                      <a:pt x="177" y="204"/>
                    </a:cubicBezTo>
                    <a:cubicBezTo>
                      <a:pt x="177" y="199"/>
                      <a:pt x="173" y="195"/>
                      <a:pt x="167" y="194"/>
                    </a:cubicBezTo>
                    <a:cubicBezTo>
                      <a:pt x="167" y="194"/>
                      <a:pt x="167" y="194"/>
                      <a:pt x="167" y="194"/>
                    </a:cubicBezTo>
                    <a:cubicBezTo>
                      <a:pt x="167" y="188"/>
                      <a:pt x="162" y="184"/>
                      <a:pt x="157" y="184"/>
                    </a:cubicBezTo>
                    <a:cubicBezTo>
                      <a:pt x="144" y="184"/>
                      <a:pt x="144" y="184"/>
                      <a:pt x="144" y="184"/>
                    </a:cubicBezTo>
                    <a:cubicBezTo>
                      <a:pt x="136" y="174"/>
                      <a:pt x="140" y="147"/>
                      <a:pt x="140" y="144"/>
                    </a:cubicBezTo>
                    <a:cubicBezTo>
                      <a:pt x="161" y="138"/>
                      <a:pt x="174" y="120"/>
                      <a:pt x="182" y="98"/>
                    </a:cubicBezTo>
                    <a:cubicBezTo>
                      <a:pt x="184" y="101"/>
                      <a:pt x="187" y="106"/>
                      <a:pt x="193" y="109"/>
                    </a:cubicBezTo>
                    <a:cubicBezTo>
                      <a:pt x="196" y="110"/>
                      <a:pt x="203" y="111"/>
                      <a:pt x="206" y="111"/>
                    </a:cubicBezTo>
                    <a:cubicBezTo>
                      <a:pt x="208" y="112"/>
                      <a:pt x="209" y="112"/>
                      <a:pt x="210" y="112"/>
                    </a:cubicBezTo>
                    <a:cubicBezTo>
                      <a:pt x="216" y="112"/>
                      <a:pt x="220" y="110"/>
                      <a:pt x="222" y="108"/>
                    </a:cubicBezTo>
                    <a:cubicBezTo>
                      <a:pt x="224" y="106"/>
                      <a:pt x="225" y="104"/>
                      <a:pt x="224" y="101"/>
                    </a:cubicBezTo>
                    <a:cubicBezTo>
                      <a:pt x="224" y="99"/>
                      <a:pt x="223" y="98"/>
                      <a:pt x="222" y="96"/>
                    </a:cubicBezTo>
                    <a:cubicBezTo>
                      <a:pt x="220" y="93"/>
                      <a:pt x="216" y="92"/>
                      <a:pt x="213" y="95"/>
                    </a:cubicBezTo>
                    <a:cubicBezTo>
                      <a:pt x="212" y="96"/>
                      <a:pt x="211" y="97"/>
                      <a:pt x="210" y="98"/>
                    </a:cubicBezTo>
                    <a:cubicBezTo>
                      <a:pt x="209" y="98"/>
                      <a:pt x="208" y="98"/>
                      <a:pt x="206" y="97"/>
                    </a:cubicBezTo>
                    <a:cubicBezTo>
                      <a:pt x="203" y="97"/>
                      <a:pt x="200" y="96"/>
                      <a:pt x="199" y="96"/>
                    </a:cubicBezTo>
                    <a:cubicBezTo>
                      <a:pt x="196" y="94"/>
                      <a:pt x="195" y="92"/>
                      <a:pt x="195" y="91"/>
                    </a:cubicBezTo>
                    <a:cubicBezTo>
                      <a:pt x="194" y="86"/>
                      <a:pt x="198" y="78"/>
                      <a:pt x="205" y="71"/>
                    </a:cubicBezTo>
                    <a:cubicBezTo>
                      <a:pt x="212" y="64"/>
                      <a:pt x="219" y="58"/>
                      <a:pt x="229" y="53"/>
                    </a:cubicBezTo>
                    <a:cubicBezTo>
                      <a:pt x="234" y="50"/>
                      <a:pt x="240" y="47"/>
                      <a:pt x="245" y="42"/>
                    </a:cubicBezTo>
                    <a:cubicBezTo>
                      <a:pt x="248" y="39"/>
                      <a:pt x="250" y="36"/>
                      <a:pt x="251" y="32"/>
                    </a:cubicBezTo>
                    <a:cubicBezTo>
                      <a:pt x="252" y="28"/>
                      <a:pt x="252" y="24"/>
                      <a:pt x="250" y="19"/>
                    </a:cubicBezTo>
                    <a:close/>
                    <a:moveTo>
                      <a:pt x="58" y="62"/>
                    </a:moveTo>
                    <a:cubicBezTo>
                      <a:pt x="50" y="53"/>
                      <a:pt x="41" y="46"/>
                      <a:pt x="29" y="40"/>
                    </a:cubicBezTo>
                    <a:cubicBezTo>
                      <a:pt x="26" y="38"/>
                      <a:pt x="21" y="35"/>
                      <a:pt x="17" y="32"/>
                    </a:cubicBezTo>
                    <a:cubicBezTo>
                      <a:pt x="14" y="28"/>
                      <a:pt x="15" y="26"/>
                      <a:pt x="15" y="25"/>
                    </a:cubicBezTo>
                    <a:cubicBezTo>
                      <a:pt x="17" y="21"/>
                      <a:pt x="25" y="19"/>
                      <a:pt x="32" y="19"/>
                    </a:cubicBezTo>
                    <a:cubicBezTo>
                      <a:pt x="32" y="19"/>
                      <a:pt x="32" y="19"/>
                      <a:pt x="32" y="19"/>
                    </a:cubicBezTo>
                    <a:cubicBezTo>
                      <a:pt x="40" y="19"/>
                      <a:pt x="46" y="21"/>
                      <a:pt x="48" y="24"/>
                    </a:cubicBezTo>
                    <a:cubicBezTo>
                      <a:pt x="49" y="25"/>
                      <a:pt x="49" y="27"/>
                      <a:pt x="49" y="27"/>
                    </a:cubicBezTo>
                    <a:cubicBezTo>
                      <a:pt x="48" y="31"/>
                      <a:pt x="50" y="35"/>
                      <a:pt x="53" y="36"/>
                    </a:cubicBezTo>
                    <a:cubicBezTo>
                      <a:pt x="55" y="37"/>
                      <a:pt x="57" y="36"/>
                      <a:pt x="58" y="36"/>
                    </a:cubicBezTo>
                    <a:cubicBezTo>
                      <a:pt x="59" y="45"/>
                      <a:pt x="60" y="56"/>
                      <a:pt x="62" y="67"/>
                    </a:cubicBezTo>
                    <a:cubicBezTo>
                      <a:pt x="61" y="65"/>
                      <a:pt x="59" y="63"/>
                      <a:pt x="58" y="62"/>
                    </a:cubicBezTo>
                    <a:close/>
                    <a:moveTo>
                      <a:pt x="235" y="32"/>
                    </a:moveTo>
                    <a:cubicBezTo>
                      <a:pt x="232" y="35"/>
                      <a:pt x="227" y="38"/>
                      <a:pt x="223" y="40"/>
                    </a:cubicBezTo>
                    <a:cubicBezTo>
                      <a:pt x="211" y="46"/>
                      <a:pt x="203" y="53"/>
                      <a:pt x="194" y="62"/>
                    </a:cubicBezTo>
                    <a:cubicBezTo>
                      <a:pt x="193" y="63"/>
                      <a:pt x="192" y="65"/>
                      <a:pt x="190" y="66"/>
                    </a:cubicBezTo>
                    <a:cubicBezTo>
                      <a:pt x="192" y="56"/>
                      <a:pt x="193" y="45"/>
                      <a:pt x="194" y="36"/>
                    </a:cubicBezTo>
                    <a:cubicBezTo>
                      <a:pt x="196" y="36"/>
                      <a:pt x="197" y="37"/>
                      <a:pt x="199" y="36"/>
                    </a:cubicBezTo>
                    <a:cubicBezTo>
                      <a:pt x="203" y="35"/>
                      <a:pt x="205" y="31"/>
                      <a:pt x="203" y="27"/>
                    </a:cubicBezTo>
                    <a:cubicBezTo>
                      <a:pt x="203" y="27"/>
                      <a:pt x="203" y="25"/>
                      <a:pt x="204" y="24"/>
                    </a:cubicBezTo>
                    <a:cubicBezTo>
                      <a:pt x="206" y="21"/>
                      <a:pt x="212" y="19"/>
                      <a:pt x="220" y="19"/>
                    </a:cubicBezTo>
                    <a:cubicBezTo>
                      <a:pt x="220" y="19"/>
                      <a:pt x="220" y="19"/>
                      <a:pt x="220" y="19"/>
                    </a:cubicBezTo>
                    <a:cubicBezTo>
                      <a:pt x="227" y="19"/>
                      <a:pt x="235" y="21"/>
                      <a:pt x="237" y="25"/>
                    </a:cubicBezTo>
                    <a:cubicBezTo>
                      <a:pt x="238" y="26"/>
                      <a:pt x="239" y="28"/>
                      <a:pt x="235"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cxnSp>
          <p:nvCxnSpPr>
            <p:cNvPr id="80" name="直接连接符 79"/>
            <p:cNvCxnSpPr/>
            <p:nvPr/>
          </p:nvCxnSpPr>
          <p:spPr>
            <a:xfrm>
              <a:off x="7098677" y="3513147"/>
              <a:ext cx="0" cy="46015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6417866" y="4008789"/>
              <a:ext cx="1361621" cy="1013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p:cNvSpPr/>
            <p:nvPr/>
          </p:nvSpPr>
          <p:spPr>
            <a:xfrm>
              <a:off x="6417866" y="4110162"/>
              <a:ext cx="1361621" cy="10137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8272179" y="1780055"/>
            <a:ext cx="1782082" cy="2417647"/>
            <a:chOff x="8272179" y="1780055"/>
            <a:chExt cx="1782082" cy="2417647"/>
          </a:xfrm>
        </p:grpSpPr>
        <p:sp>
          <p:nvSpPr>
            <p:cNvPr id="76" name="椭圆 75"/>
            <p:cNvSpPr/>
            <p:nvPr/>
          </p:nvSpPr>
          <p:spPr>
            <a:xfrm>
              <a:off x="8272179" y="1780055"/>
              <a:ext cx="1782082" cy="178208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9" name="Group 36"/>
            <p:cNvGrpSpPr>
              <a:grpSpLocks noChangeAspect="1"/>
            </p:cNvGrpSpPr>
            <p:nvPr/>
          </p:nvGrpSpPr>
          <p:grpSpPr bwMode="auto">
            <a:xfrm>
              <a:off x="8366296" y="1864758"/>
              <a:ext cx="1598612" cy="1597025"/>
              <a:chOff x="4637" y="1657"/>
              <a:chExt cx="1007" cy="1006"/>
            </a:xfrm>
          </p:grpSpPr>
          <p:sp>
            <p:nvSpPr>
              <p:cNvPr id="60" name="AutoShape 35"/>
              <p:cNvSpPr>
                <a:spLocks noChangeAspect="1" noChangeArrowheads="1" noTextEdit="1"/>
              </p:cNvSpPr>
              <p:nvPr/>
            </p:nvSpPr>
            <p:spPr bwMode="auto">
              <a:xfrm>
                <a:off x="4637" y="1657"/>
                <a:ext cx="1007" cy="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Oval 37"/>
              <p:cNvSpPr>
                <a:spLocks noChangeArrowheads="1"/>
              </p:cNvSpPr>
              <p:nvPr/>
            </p:nvSpPr>
            <p:spPr bwMode="auto">
              <a:xfrm>
                <a:off x="4637" y="1659"/>
                <a:ext cx="1007" cy="1006"/>
              </a:xfrm>
              <a:prstGeom prst="ellipse">
                <a:avLst/>
              </a:pr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38"/>
              <p:cNvSpPr/>
              <p:nvPr/>
            </p:nvSpPr>
            <p:spPr bwMode="auto">
              <a:xfrm>
                <a:off x="4932" y="1888"/>
                <a:ext cx="414" cy="325"/>
              </a:xfrm>
              <a:custGeom>
                <a:avLst/>
                <a:gdLst>
                  <a:gd name="T0" fmla="*/ 16 w 174"/>
                  <a:gd name="T1" fmla="*/ 137 h 137"/>
                  <a:gd name="T2" fmla="*/ 24 w 174"/>
                  <a:gd name="T3" fmla="*/ 133 h 137"/>
                  <a:gd name="T4" fmla="*/ 28 w 174"/>
                  <a:gd name="T5" fmla="*/ 133 h 137"/>
                  <a:gd name="T6" fmla="*/ 12 w 174"/>
                  <a:gd name="T7" fmla="*/ 87 h 137"/>
                  <a:gd name="T8" fmla="*/ 34 w 174"/>
                  <a:gd name="T9" fmla="*/ 34 h 137"/>
                  <a:gd name="T10" fmla="*/ 87 w 174"/>
                  <a:gd name="T11" fmla="*/ 12 h 137"/>
                  <a:gd name="T12" fmla="*/ 140 w 174"/>
                  <a:gd name="T13" fmla="*/ 34 h 137"/>
                  <a:gd name="T14" fmla="*/ 162 w 174"/>
                  <a:gd name="T15" fmla="*/ 87 h 137"/>
                  <a:gd name="T16" fmla="*/ 146 w 174"/>
                  <a:gd name="T17" fmla="*/ 133 h 137"/>
                  <a:gd name="T18" fmla="*/ 151 w 174"/>
                  <a:gd name="T19" fmla="*/ 133 h 137"/>
                  <a:gd name="T20" fmla="*/ 159 w 174"/>
                  <a:gd name="T21" fmla="*/ 137 h 137"/>
                  <a:gd name="T22" fmla="*/ 168 w 174"/>
                  <a:gd name="T23" fmla="*/ 121 h 137"/>
                  <a:gd name="T24" fmla="*/ 174 w 174"/>
                  <a:gd name="T25" fmla="*/ 87 h 137"/>
                  <a:gd name="T26" fmla="*/ 168 w 174"/>
                  <a:gd name="T27" fmla="*/ 53 h 137"/>
                  <a:gd name="T28" fmla="*/ 149 w 174"/>
                  <a:gd name="T29" fmla="*/ 25 h 137"/>
                  <a:gd name="T30" fmla="*/ 121 w 174"/>
                  <a:gd name="T31" fmla="*/ 6 h 137"/>
                  <a:gd name="T32" fmla="*/ 87 w 174"/>
                  <a:gd name="T33" fmla="*/ 0 h 137"/>
                  <a:gd name="T34" fmla="*/ 53 w 174"/>
                  <a:gd name="T35" fmla="*/ 6 h 137"/>
                  <a:gd name="T36" fmla="*/ 26 w 174"/>
                  <a:gd name="T37" fmla="*/ 25 h 137"/>
                  <a:gd name="T38" fmla="*/ 7 w 174"/>
                  <a:gd name="T39" fmla="*/ 53 h 137"/>
                  <a:gd name="T40" fmla="*/ 0 w 174"/>
                  <a:gd name="T41" fmla="*/ 87 h 137"/>
                  <a:gd name="T42" fmla="*/ 7 w 174"/>
                  <a:gd name="T43" fmla="*/ 121 h 137"/>
                  <a:gd name="T44" fmla="*/ 16 w 174"/>
                  <a:gd name="T45"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4" h="137">
                    <a:moveTo>
                      <a:pt x="16" y="137"/>
                    </a:moveTo>
                    <a:cubicBezTo>
                      <a:pt x="18" y="134"/>
                      <a:pt x="20" y="133"/>
                      <a:pt x="24" y="133"/>
                    </a:cubicBezTo>
                    <a:cubicBezTo>
                      <a:pt x="28" y="133"/>
                      <a:pt x="28" y="133"/>
                      <a:pt x="28" y="133"/>
                    </a:cubicBezTo>
                    <a:cubicBezTo>
                      <a:pt x="18" y="120"/>
                      <a:pt x="12" y="104"/>
                      <a:pt x="12" y="87"/>
                    </a:cubicBezTo>
                    <a:cubicBezTo>
                      <a:pt x="12" y="67"/>
                      <a:pt x="20" y="48"/>
                      <a:pt x="34" y="34"/>
                    </a:cubicBezTo>
                    <a:cubicBezTo>
                      <a:pt x="48" y="20"/>
                      <a:pt x="67" y="12"/>
                      <a:pt x="87" y="12"/>
                    </a:cubicBezTo>
                    <a:cubicBezTo>
                      <a:pt x="107" y="12"/>
                      <a:pt x="126" y="20"/>
                      <a:pt x="140" y="34"/>
                    </a:cubicBezTo>
                    <a:cubicBezTo>
                      <a:pt x="154" y="48"/>
                      <a:pt x="162" y="67"/>
                      <a:pt x="162" y="87"/>
                    </a:cubicBezTo>
                    <a:cubicBezTo>
                      <a:pt x="162" y="104"/>
                      <a:pt x="157" y="120"/>
                      <a:pt x="146" y="133"/>
                    </a:cubicBezTo>
                    <a:cubicBezTo>
                      <a:pt x="151" y="133"/>
                      <a:pt x="151" y="133"/>
                      <a:pt x="151" y="133"/>
                    </a:cubicBezTo>
                    <a:cubicBezTo>
                      <a:pt x="154" y="133"/>
                      <a:pt x="157" y="134"/>
                      <a:pt x="159" y="137"/>
                    </a:cubicBezTo>
                    <a:cubicBezTo>
                      <a:pt x="162" y="132"/>
                      <a:pt x="165" y="126"/>
                      <a:pt x="168" y="121"/>
                    </a:cubicBezTo>
                    <a:cubicBezTo>
                      <a:pt x="172" y="110"/>
                      <a:pt x="174" y="99"/>
                      <a:pt x="174" y="87"/>
                    </a:cubicBezTo>
                    <a:cubicBezTo>
                      <a:pt x="174" y="75"/>
                      <a:pt x="172" y="64"/>
                      <a:pt x="168" y="53"/>
                    </a:cubicBezTo>
                    <a:cubicBezTo>
                      <a:pt x="163" y="42"/>
                      <a:pt x="157" y="33"/>
                      <a:pt x="149" y="25"/>
                    </a:cubicBezTo>
                    <a:cubicBezTo>
                      <a:pt x="141" y="17"/>
                      <a:pt x="132" y="11"/>
                      <a:pt x="121" y="6"/>
                    </a:cubicBezTo>
                    <a:cubicBezTo>
                      <a:pt x="110" y="2"/>
                      <a:pt x="99" y="0"/>
                      <a:pt x="87" y="0"/>
                    </a:cubicBezTo>
                    <a:cubicBezTo>
                      <a:pt x="75" y="0"/>
                      <a:pt x="64" y="2"/>
                      <a:pt x="53" y="6"/>
                    </a:cubicBezTo>
                    <a:cubicBezTo>
                      <a:pt x="43" y="11"/>
                      <a:pt x="34" y="17"/>
                      <a:pt x="26" y="25"/>
                    </a:cubicBezTo>
                    <a:cubicBezTo>
                      <a:pt x="18" y="33"/>
                      <a:pt x="11" y="42"/>
                      <a:pt x="7" y="53"/>
                    </a:cubicBezTo>
                    <a:cubicBezTo>
                      <a:pt x="2" y="64"/>
                      <a:pt x="0" y="75"/>
                      <a:pt x="0" y="87"/>
                    </a:cubicBezTo>
                    <a:cubicBezTo>
                      <a:pt x="0" y="99"/>
                      <a:pt x="2" y="110"/>
                      <a:pt x="7" y="121"/>
                    </a:cubicBezTo>
                    <a:cubicBezTo>
                      <a:pt x="9" y="126"/>
                      <a:pt x="12" y="132"/>
                      <a:pt x="16" y="1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9"/>
              <p:cNvSpPr/>
              <p:nvPr/>
            </p:nvSpPr>
            <p:spPr bwMode="auto">
              <a:xfrm>
                <a:off x="4975" y="1930"/>
                <a:ext cx="329" cy="274"/>
              </a:xfrm>
              <a:custGeom>
                <a:avLst/>
                <a:gdLst>
                  <a:gd name="T0" fmla="*/ 110 w 138"/>
                  <a:gd name="T1" fmla="*/ 115 h 115"/>
                  <a:gd name="T2" fmla="*/ 121 w 138"/>
                  <a:gd name="T3" fmla="*/ 115 h 115"/>
                  <a:gd name="T4" fmla="*/ 138 w 138"/>
                  <a:gd name="T5" fmla="*/ 69 h 115"/>
                  <a:gd name="T6" fmla="*/ 118 w 138"/>
                  <a:gd name="T7" fmla="*/ 20 h 115"/>
                  <a:gd name="T8" fmla="*/ 69 w 138"/>
                  <a:gd name="T9" fmla="*/ 0 h 115"/>
                  <a:gd name="T10" fmla="*/ 20 w 138"/>
                  <a:gd name="T11" fmla="*/ 20 h 115"/>
                  <a:gd name="T12" fmla="*/ 0 w 138"/>
                  <a:gd name="T13" fmla="*/ 69 h 115"/>
                  <a:gd name="T14" fmla="*/ 18 w 138"/>
                  <a:gd name="T15" fmla="*/ 115 h 115"/>
                  <a:gd name="T16" fmla="*/ 28 w 138"/>
                  <a:gd name="T17" fmla="*/ 115 h 115"/>
                  <a:gd name="T18" fmla="*/ 26 w 138"/>
                  <a:gd name="T19" fmla="*/ 112 h 115"/>
                  <a:gd name="T20" fmla="*/ 8 w 138"/>
                  <a:gd name="T21" fmla="*/ 69 h 115"/>
                  <a:gd name="T22" fmla="*/ 26 w 138"/>
                  <a:gd name="T23" fmla="*/ 25 h 115"/>
                  <a:gd name="T24" fmla="*/ 69 w 138"/>
                  <a:gd name="T25" fmla="*/ 7 h 115"/>
                  <a:gd name="T26" fmla="*/ 113 w 138"/>
                  <a:gd name="T27" fmla="*/ 25 h 115"/>
                  <a:gd name="T28" fmla="*/ 131 w 138"/>
                  <a:gd name="T29" fmla="*/ 69 h 115"/>
                  <a:gd name="T30" fmla="*/ 113 w 138"/>
                  <a:gd name="T31" fmla="*/ 112 h 115"/>
                  <a:gd name="T32" fmla="*/ 110 w 138"/>
                  <a:gd name="T33"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115">
                    <a:moveTo>
                      <a:pt x="110" y="115"/>
                    </a:moveTo>
                    <a:cubicBezTo>
                      <a:pt x="121" y="115"/>
                      <a:pt x="121" y="115"/>
                      <a:pt x="121" y="115"/>
                    </a:cubicBezTo>
                    <a:cubicBezTo>
                      <a:pt x="132" y="102"/>
                      <a:pt x="138" y="86"/>
                      <a:pt x="138" y="69"/>
                    </a:cubicBezTo>
                    <a:cubicBezTo>
                      <a:pt x="138" y="50"/>
                      <a:pt x="131" y="33"/>
                      <a:pt x="118" y="20"/>
                    </a:cubicBezTo>
                    <a:cubicBezTo>
                      <a:pt x="105" y="7"/>
                      <a:pt x="88" y="0"/>
                      <a:pt x="69" y="0"/>
                    </a:cubicBezTo>
                    <a:cubicBezTo>
                      <a:pt x="51" y="0"/>
                      <a:pt x="33" y="7"/>
                      <a:pt x="20" y="20"/>
                    </a:cubicBezTo>
                    <a:cubicBezTo>
                      <a:pt x="7" y="33"/>
                      <a:pt x="0" y="50"/>
                      <a:pt x="0" y="69"/>
                    </a:cubicBezTo>
                    <a:cubicBezTo>
                      <a:pt x="0" y="86"/>
                      <a:pt x="6" y="102"/>
                      <a:pt x="18" y="115"/>
                    </a:cubicBezTo>
                    <a:cubicBezTo>
                      <a:pt x="28" y="115"/>
                      <a:pt x="28" y="115"/>
                      <a:pt x="28" y="115"/>
                    </a:cubicBezTo>
                    <a:cubicBezTo>
                      <a:pt x="27" y="114"/>
                      <a:pt x="26" y="113"/>
                      <a:pt x="26" y="112"/>
                    </a:cubicBezTo>
                    <a:cubicBezTo>
                      <a:pt x="14" y="101"/>
                      <a:pt x="8" y="85"/>
                      <a:pt x="8" y="69"/>
                    </a:cubicBezTo>
                    <a:cubicBezTo>
                      <a:pt x="8" y="52"/>
                      <a:pt x="14" y="37"/>
                      <a:pt x="26" y="25"/>
                    </a:cubicBezTo>
                    <a:cubicBezTo>
                      <a:pt x="37" y="14"/>
                      <a:pt x="53" y="7"/>
                      <a:pt x="69" y="7"/>
                    </a:cubicBezTo>
                    <a:cubicBezTo>
                      <a:pt x="86" y="7"/>
                      <a:pt x="101" y="14"/>
                      <a:pt x="113" y="25"/>
                    </a:cubicBezTo>
                    <a:cubicBezTo>
                      <a:pt x="124" y="37"/>
                      <a:pt x="131" y="52"/>
                      <a:pt x="131" y="69"/>
                    </a:cubicBezTo>
                    <a:cubicBezTo>
                      <a:pt x="131" y="85"/>
                      <a:pt x="124" y="101"/>
                      <a:pt x="113" y="112"/>
                    </a:cubicBezTo>
                    <a:cubicBezTo>
                      <a:pt x="112" y="113"/>
                      <a:pt x="111" y="114"/>
                      <a:pt x="11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40"/>
              <p:cNvSpPr>
                <a:spLocks noEditPoints="1"/>
              </p:cNvSpPr>
              <p:nvPr/>
            </p:nvSpPr>
            <p:spPr bwMode="auto">
              <a:xfrm>
                <a:off x="4827" y="2211"/>
                <a:ext cx="624" cy="226"/>
              </a:xfrm>
              <a:custGeom>
                <a:avLst/>
                <a:gdLst>
                  <a:gd name="T0" fmla="*/ 259 w 262"/>
                  <a:gd name="T1" fmla="*/ 84 h 95"/>
                  <a:gd name="T2" fmla="*/ 224 w 262"/>
                  <a:gd name="T3" fmla="*/ 59 h 95"/>
                  <a:gd name="T4" fmla="*/ 259 w 262"/>
                  <a:gd name="T5" fmla="*/ 35 h 95"/>
                  <a:gd name="T6" fmla="*/ 261 w 262"/>
                  <a:gd name="T7" fmla="*/ 28 h 95"/>
                  <a:gd name="T8" fmla="*/ 256 w 262"/>
                  <a:gd name="T9" fmla="*/ 23 h 95"/>
                  <a:gd name="T10" fmla="*/ 201 w 262"/>
                  <a:gd name="T11" fmla="*/ 23 h 95"/>
                  <a:gd name="T12" fmla="*/ 201 w 262"/>
                  <a:gd name="T13" fmla="*/ 6 h 95"/>
                  <a:gd name="T14" fmla="*/ 195 w 262"/>
                  <a:gd name="T15" fmla="*/ 0 h 95"/>
                  <a:gd name="T16" fmla="*/ 68 w 262"/>
                  <a:gd name="T17" fmla="*/ 0 h 95"/>
                  <a:gd name="T18" fmla="*/ 62 w 262"/>
                  <a:gd name="T19" fmla="*/ 6 h 95"/>
                  <a:gd name="T20" fmla="*/ 62 w 262"/>
                  <a:gd name="T21" fmla="*/ 23 h 95"/>
                  <a:gd name="T22" fmla="*/ 7 w 262"/>
                  <a:gd name="T23" fmla="*/ 23 h 95"/>
                  <a:gd name="T24" fmla="*/ 1 w 262"/>
                  <a:gd name="T25" fmla="*/ 28 h 95"/>
                  <a:gd name="T26" fmla="*/ 3 w 262"/>
                  <a:gd name="T27" fmla="*/ 35 h 95"/>
                  <a:gd name="T28" fmla="*/ 39 w 262"/>
                  <a:gd name="T29" fmla="*/ 59 h 95"/>
                  <a:gd name="T30" fmla="*/ 4 w 262"/>
                  <a:gd name="T31" fmla="*/ 84 h 95"/>
                  <a:gd name="T32" fmla="*/ 1 w 262"/>
                  <a:gd name="T33" fmla="*/ 91 h 95"/>
                  <a:gd name="T34" fmla="*/ 7 w 262"/>
                  <a:gd name="T35" fmla="*/ 95 h 95"/>
                  <a:gd name="T36" fmla="*/ 84 w 262"/>
                  <a:gd name="T37" fmla="*/ 95 h 95"/>
                  <a:gd name="T38" fmla="*/ 90 w 262"/>
                  <a:gd name="T39" fmla="*/ 89 h 95"/>
                  <a:gd name="T40" fmla="*/ 90 w 262"/>
                  <a:gd name="T41" fmla="*/ 72 h 95"/>
                  <a:gd name="T42" fmla="*/ 172 w 262"/>
                  <a:gd name="T43" fmla="*/ 72 h 95"/>
                  <a:gd name="T44" fmla="*/ 172 w 262"/>
                  <a:gd name="T45" fmla="*/ 89 h 95"/>
                  <a:gd name="T46" fmla="*/ 179 w 262"/>
                  <a:gd name="T47" fmla="*/ 95 h 95"/>
                  <a:gd name="T48" fmla="*/ 255 w 262"/>
                  <a:gd name="T49" fmla="*/ 95 h 95"/>
                  <a:gd name="T50" fmla="*/ 261 w 262"/>
                  <a:gd name="T51" fmla="*/ 91 h 95"/>
                  <a:gd name="T52" fmla="*/ 259 w 262"/>
                  <a:gd name="T53" fmla="*/ 84 h 95"/>
                  <a:gd name="T54" fmla="*/ 78 w 262"/>
                  <a:gd name="T55" fmla="*/ 83 h 95"/>
                  <a:gd name="T56" fmla="*/ 27 w 262"/>
                  <a:gd name="T57" fmla="*/ 83 h 95"/>
                  <a:gd name="T58" fmla="*/ 53 w 262"/>
                  <a:gd name="T59" fmla="*/ 64 h 95"/>
                  <a:gd name="T60" fmla="*/ 56 w 262"/>
                  <a:gd name="T61" fmla="*/ 59 h 95"/>
                  <a:gd name="T62" fmla="*/ 53 w 262"/>
                  <a:gd name="T63" fmla="*/ 54 h 95"/>
                  <a:gd name="T64" fmla="*/ 27 w 262"/>
                  <a:gd name="T65" fmla="*/ 36 h 95"/>
                  <a:gd name="T66" fmla="*/ 62 w 262"/>
                  <a:gd name="T67" fmla="*/ 36 h 95"/>
                  <a:gd name="T68" fmla="*/ 62 w 262"/>
                  <a:gd name="T69" fmla="*/ 66 h 95"/>
                  <a:gd name="T70" fmla="*/ 68 w 262"/>
                  <a:gd name="T71" fmla="*/ 72 h 95"/>
                  <a:gd name="T72" fmla="*/ 78 w 262"/>
                  <a:gd name="T73" fmla="*/ 72 h 95"/>
                  <a:gd name="T74" fmla="*/ 78 w 262"/>
                  <a:gd name="T75" fmla="*/ 83 h 95"/>
                  <a:gd name="T76" fmla="*/ 74 w 262"/>
                  <a:gd name="T77" fmla="*/ 60 h 95"/>
                  <a:gd name="T78" fmla="*/ 74 w 262"/>
                  <a:gd name="T79" fmla="*/ 12 h 95"/>
                  <a:gd name="T80" fmla="*/ 188 w 262"/>
                  <a:gd name="T81" fmla="*/ 12 h 95"/>
                  <a:gd name="T82" fmla="*/ 188 w 262"/>
                  <a:gd name="T83" fmla="*/ 60 h 95"/>
                  <a:gd name="T84" fmla="*/ 74 w 262"/>
                  <a:gd name="T85" fmla="*/ 60 h 95"/>
                  <a:gd name="T86" fmla="*/ 185 w 262"/>
                  <a:gd name="T87" fmla="*/ 83 h 95"/>
                  <a:gd name="T88" fmla="*/ 185 w 262"/>
                  <a:gd name="T89" fmla="*/ 72 h 95"/>
                  <a:gd name="T90" fmla="*/ 195 w 262"/>
                  <a:gd name="T91" fmla="*/ 72 h 95"/>
                  <a:gd name="T92" fmla="*/ 201 w 262"/>
                  <a:gd name="T93" fmla="*/ 66 h 95"/>
                  <a:gd name="T94" fmla="*/ 201 w 262"/>
                  <a:gd name="T95" fmla="*/ 36 h 95"/>
                  <a:gd name="T96" fmla="*/ 236 w 262"/>
                  <a:gd name="T97" fmla="*/ 36 h 95"/>
                  <a:gd name="T98" fmla="*/ 209 w 262"/>
                  <a:gd name="T99" fmla="*/ 54 h 95"/>
                  <a:gd name="T100" fmla="*/ 207 w 262"/>
                  <a:gd name="T101" fmla="*/ 59 h 95"/>
                  <a:gd name="T102" fmla="*/ 209 w 262"/>
                  <a:gd name="T103" fmla="*/ 64 h 95"/>
                  <a:gd name="T104" fmla="*/ 236 w 262"/>
                  <a:gd name="T105" fmla="*/ 83 h 95"/>
                  <a:gd name="T106" fmla="*/ 185 w 262"/>
                  <a:gd name="T107" fmla="*/ 8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2" h="95">
                    <a:moveTo>
                      <a:pt x="259" y="84"/>
                    </a:moveTo>
                    <a:cubicBezTo>
                      <a:pt x="224" y="59"/>
                      <a:pt x="224" y="59"/>
                      <a:pt x="224" y="59"/>
                    </a:cubicBezTo>
                    <a:cubicBezTo>
                      <a:pt x="259" y="35"/>
                      <a:pt x="259" y="35"/>
                      <a:pt x="259" y="35"/>
                    </a:cubicBezTo>
                    <a:cubicBezTo>
                      <a:pt x="261" y="33"/>
                      <a:pt x="262" y="30"/>
                      <a:pt x="261" y="28"/>
                    </a:cubicBezTo>
                    <a:cubicBezTo>
                      <a:pt x="261" y="25"/>
                      <a:pt x="258" y="23"/>
                      <a:pt x="256" y="23"/>
                    </a:cubicBezTo>
                    <a:cubicBezTo>
                      <a:pt x="201" y="23"/>
                      <a:pt x="201" y="23"/>
                      <a:pt x="201" y="23"/>
                    </a:cubicBezTo>
                    <a:cubicBezTo>
                      <a:pt x="201" y="6"/>
                      <a:pt x="201" y="6"/>
                      <a:pt x="201" y="6"/>
                    </a:cubicBezTo>
                    <a:cubicBezTo>
                      <a:pt x="201" y="3"/>
                      <a:pt x="198" y="0"/>
                      <a:pt x="195" y="0"/>
                    </a:cubicBezTo>
                    <a:cubicBezTo>
                      <a:pt x="68" y="0"/>
                      <a:pt x="68" y="0"/>
                      <a:pt x="68" y="0"/>
                    </a:cubicBezTo>
                    <a:cubicBezTo>
                      <a:pt x="64" y="0"/>
                      <a:pt x="62" y="3"/>
                      <a:pt x="62" y="6"/>
                    </a:cubicBezTo>
                    <a:cubicBezTo>
                      <a:pt x="62" y="23"/>
                      <a:pt x="62" y="23"/>
                      <a:pt x="62" y="23"/>
                    </a:cubicBezTo>
                    <a:cubicBezTo>
                      <a:pt x="7" y="23"/>
                      <a:pt x="7" y="23"/>
                      <a:pt x="7" y="23"/>
                    </a:cubicBezTo>
                    <a:cubicBezTo>
                      <a:pt x="4" y="23"/>
                      <a:pt x="2" y="25"/>
                      <a:pt x="1" y="28"/>
                    </a:cubicBezTo>
                    <a:cubicBezTo>
                      <a:pt x="0" y="30"/>
                      <a:pt x="1" y="33"/>
                      <a:pt x="3" y="35"/>
                    </a:cubicBezTo>
                    <a:cubicBezTo>
                      <a:pt x="39" y="59"/>
                      <a:pt x="39" y="59"/>
                      <a:pt x="39" y="59"/>
                    </a:cubicBezTo>
                    <a:cubicBezTo>
                      <a:pt x="4" y="84"/>
                      <a:pt x="4" y="84"/>
                      <a:pt x="4" y="84"/>
                    </a:cubicBezTo>
                    <a:cubicBezTo>
                      <a:pt x="2" y="85"/>
                      <a:pt x="1" y="88"/>
                      <a:pt x="1" y="91"/>
                    </a:cubicBezTo>
                    <a:cubicBezTo>
                      <a:pt x="2" y="93"/>
                      <a:pt x="5" y="95"/>
                      <a:pt x="7" y="95"/>
                    </a:cubicBezTo>
                    <a:cubicBezTo>
                      <a:pt x="84" y="95"/>
                      <a:pt x="84" y="95"/>
                      <a:pt x="84" y="95"/>
                    </a:cubicBezTo>
                    <a:cubicBezTo>
                      <a:pt x="87" y="95"/>
                      <a:pt x="90" y="92"/>
                      <a:pt x="90" y="89"/>
                    </a:cubicBezTo>
                    <a:cubicBezTo>
                      <a:pt x="90" y="72"/>
                      <a:pt x="90" y="72"/>
                      <a:pt x="90" y="72"/>
                    </a:cubicBezTo>
                    <a:cubicBezTo>
                      <a:pt x="172" y="72"/>
                      <a:pt x="172" y="72"/>
                      <a:pt x="172" y="72"/>
                    </a:cubicBezTo>
                    <a:cubicBezTo>
                      <a:pt x="172" y="89"/>
                      <a:pt x="172" y="89"/>
                      <a:pt x="172" y="89"/>
                    </a:cubicBezTo>
                    <a:cubicBezTo>
                      <a:pt x="172" y="92"/>
                      <a:pt x="175" y="95"/>
                      <a:pt x="179" y="95"/>
                    </a:cubicBezTo>
                    <a:cubicBezTo>
                      <a:pt x="255" y="95"/>
                      <a:pt x="255" y="95"/>
                      <a:pt x="255" y="95"/>
                    </a:cubicBezTo>
                    <a:cubicBezTo>
                      <a:pt x="258" y="95"/>
                      <a:pt x="260" y="93"/>
                      <a:pt x="261" y="91"/>
                    </a:cubicBezTo>
                    <a:cubicBezTo>
                      <a:pt x="262" y="88"/>
                      <a:pt x="261" y="85"/>
                      <a:pt x="259" y="84"/>
                    </a:cubicBezTo>
                    <a:close/>
                    <a:moveTo>
                      <a:pt x="78" y="83"/>
                    </a:moveTo>
                    <a:cubicBezTo>
                      <a:pt x="27" y="83"/>
                      <a:pt x="27" y="83"/>
                      <a:pt x="27" y="83"/>
                    </a:cubicBezTo>
                    <a:cubicBezTo>
                      <a:pt x="53" y="64"/>
                      <a:pt x="53" y="64"/>
                      <a:pt x="53" y="64"/>
                    </a:cubicBezTo>
                    <a:cubicBezTo>
                      <a:pt x="55" y="63"/>
                      <a:pt x="56" y="61"/>
                      <a:pt x="56" y="59"/>
                    </a:cubicBezTo>
                    <a:cubicBezTo>
                      <a:pt x="56" y="57"/>
                      <a:pt x="55" y="56"/>
                      <a:pt x="53" y="54"/>
                    </a:cubicBezTo>
                    <a:cubicBezTo>
                      <a:pt x="27" y="36"/>
                      <a:pt x="27" y="36"/>
                      <a:pt x="27" y="36"/>
                    </a:cubicBezTo>
                    <a:cubicBezTo>
                      <a:pt x="62" y="36"/>
                      <a:pt x="62" y="36"/>
                      <a:pt x="62" y="36"/>
                    </a:cubicBezTo>
                    <a:cubicBezTo>
                      <a:pt x="62" y="66"/>
                      <a:pt x="62" y="66"/>
                      <a:pt x="62" y="66"/>
                    </a:cubicBezTo>
                    <a:cubicBezTo>
                      <a:pt x="62" y="69"/>
                      <a:pt x="64" y="72"/>
                      <a:pt x="68" y="72"/>
                    </a:cubicBezTo>
                    <a:cubicBezTo>
                      <a:pt x="78" y="72"/>
                      <a:pt x="78" y="72"/>
                      <a:pt x="78" y="72"/>
                    </a:cubicBezTo>
                    <a:lnTo>
                      <a:pt x="78" y="83"/>
                    </a:lnTo>
                    <a:close/>
                    <a:moveTo>
                      <a:pt x="74" y="60"/>
                    </a:moveTo>
                    <a:cubicBezTo>
                      <a:pt x="74" y="12"/>
                      <a:pt x="74" y="12"/>
                      <a:pt x="74" y="12"/>
                    </a:cubicBezTo>
                    <a:cubicBezTo>
                      <a:pt x="188" y="12"/>
                      <a:pt x="188" y="12"/>
                      <a:pt x="188" y="12"/>
                    </a:cubicBezTo>
                    <a:cubicBezTo>
                      <a:pt x="188" y="60"/>
                      <a:pt x="188" y="60"/>
                      <a:pt x="188" y="60"/>
                    </a:cubicBezTo>
                    <a:lnTo>
                      <a:pt x="74" y="60"/>
                    </a:lnTo>
                    <a:close/>
                    <a:moveTo>
                      <a:pt x="185" y="83"/>
                    </a:moveTo>
                    <a:cubicBezTo>
                      <a:pt x="185" y="72"/>
                      <a:pt x="185" y="72"/>
                      <a:pt x="185" y="72"/>
                    </a:cubicBezTo>
                    <a:cubicBezTo>
                      <a:pt x="195" y="72"/>
                      <a:pt x="195" y="72"/>
                      <a:pt x="195" y="72"/>
                    </a:cubicBezTo>
                    <a:cubicBezTo>
                      <a:pt x="198" y="72"/>
                      <a:pt x="201" y="69"/>
                      <a:pt x="201" y="66"/>
                    </a:cubicBezTo>
                    <a:cubicBezTo>
                      <a:pt x="201" y="36"/>
                      <a:pt x="201" y="36"/>
                      <a:pt x="201" y="36"/>
                    </a:cubicBezTo>
                    <a:cubicBezTo>
                      <a:pt x="236" y="36"/>
                      <a:pt x="236" y="36"/>
                      <a:pt x="236" y="36"/>
                    </a:cubicBezTo>
                    <a:cubicBezTo>
                      <a:pt x="209" y="54"/>
                      <a:pt x="209" y="54"/>
                      <a:pt x="209" y="54"/>
                    </a:cubicBezTo>
                    <a:cubicBezTo>
                      <a:pt x="208" y="56"/>
                      <a:pt x="207" y="57"/>
                      <a:pt x="207" y="59"/>
                    </a:cubicBezTo>
                    <a:cubicBezTo>
                      <a:pt x="207" y="61"/>
                      <a:pt x="208" y="63"/>
                      <a:pt x="209" y="64"/>
                    </a:cubicBezTo>
                    <a:cubicBezTo>
                      <a:pt x="236" y="83"/>
                      <a:pt x="236" y="83"/>
                      <a:pt x="236" y="83"/>
                    </a:cubicBezTo>
                    <a:lnTo>
                      <a:pt x="185" y="8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41"/>
              <p:cNvSpPr/>
              <p:nvPr/>
            </p:nvSpPr>
            <p:spPr bwMode="auto">
              <a:xfrm>
                <a:off x="5077" y="2011"/>
                <a:ext cx="127" cy="164"/>
              </a:xfrm>
              <a:custGeom>
                <a:avLst/>
                <a:gdLst>
                  <a:gd name="T0" fmla="*/ 0 w 53"/>
                  <a:gd name="T1" fmla="*/ 53 h 69"/>
                  <a:gd name="T2" fmla="*/ 0 w 53"/>
                  <a:gd name="T3" fmla="*/ 69 h 69"/>
                  <a:gd name="T4" fmla="*/ 53 w 53"/>
                  <a:gd name="T5" fmla="*/ 69 h 69"/>
                  <a:gd name="T6" fmla="*/ 53 w 53"/>
                  <a:gd name="T7" fmla="*/ 53 h 69"/>
                  <a:gd name="T8" fmla="*/ 39 w 53"/>
                  <a:gd name="T9" fmla="*/ 53 h 69"/>
                  <a:gd name="T10" fmla="*/ 39 w 53"/>
                  <a:gd name="T11" fmla="*/ 0 h 69"/>
                  <a:gd name="T12" fmla="*/ 16 w 53"/>
                  <a:gd name="T13" fmla="*/ 0 h 69"/>
                  <a:gd name="T14" fmla="*/ 13 w 53"/>
                  <a:gd name="T15" fmla="*/ 8 h 69"/>
                  <a:gd name="T16" fmla="*/ 0 w 53"/>
                  <a:gd name="T17" fmla="*/ 9 h 69"/>
                  <a:gd name="T18" fmla="*/ 0 w 53"/>
                  <a:gd name="T19" fmla="*/ 24 h 69"/>
                  <a:gd name="T20" fmla="*/ 14 w 53"/>
                  <a:gd name="T21" fmla="*/ 24 h 69"/>
                  <a:gd name="T22" fmla="*/ 14 w 53"/>
                  <a:gd name="T23" fmla="*/ 53 h 69"/>
                  <a:gd name="T24" fmla="*/ 0 w 53"/>
                  <a:gd name="T25" fmla="*/ 5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69">
                    <a:moveTo>
                      <a:pt x="0" y="53"/>
                    </a:moveTo>
                    <a:cubicBezTo>
                      <a:pt x="0" y="69"/>
                      <a:pt x="0" y="69"/>
                      <a:pt x="0" y="69"/>
                    </a:cubicBezTo>
                    <a:cubicBezTo>
                      <a:pt x="53" y="69"/>
                      <a:pt x="53" y="69"/>
                      <a:pt x="53" y="69"/>
                    </a:cubicBezTo>
                    <a:cubicBezTo>
                      <a:pt x="53" y="53"/>
                      <a:pt x="53" y="53"/>
                      <a:pt x="53" y="53"/>
                    </a:cubicBezTo>
                    <a:cubicBezTo>
                      <a:pt x="39" y="53"/>
                      <a:pt x="39" y="53"/>
                      <a:pt x="39" y="53"/>
                    </a:cubicBezTo>
                    <a:cubicBezTo>
                      <a:pt x="39" y="0"/>
                      <a:pt x="39" y="0"/>
                      <a:pt x="39" y="0"/>
                    </a:cubicBezTo>
                    <a:cubicBezTo>
                      <a:pt x="16" y="0"/>
                      <a:pt x="16" y="0"/>
                      <a:pt x="16" y="0"/>
                    </a:cubicBezTo>
                    <a:cubicBezTo>
                      <a:pt x="15" y="4"/>
                      <a:pt x="15" y="7"/>
                      <a:pt x="13" y="8"/>
                    </a:cubicBezTo>
                    <a:cubicBezTo>
                      <a:pt x="11" y="9"/>
                      <a:pt x="5" y="9"/>
                      <a:pt x="0" y="9"/>
                    </a:cubicBezTo>
                    <a:cubicBezTo>
                      <a:pt x="0" y="24"/>
                      <a:pt x="0" y="24"/>
                      <a:pt x="0" y="24"/>
                    </a:cubicBezTo>
                    <a:cubicBezTo>
                      <a:pt x="14" y="24"/>
                      <a:pt x="14" y="24"/>
                      <a:pt x="14" y="24"/>
                    </a:cubicBezTo>
                    <a:cubicBezTo>
                      <a:pt x="14" y="53"/>
                      <a:pt x="14" y="53"/>
                      <a:pt x="14" y="53"/>
                    </a:cubicBezTo>
                    <a:lnTo>
                      <a:pt x="0" y="5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cxnSp>
          <p:nvCxnSpPr>
            <p:cNvPr id="81" name="直接连接符 80"/>
            <p:cNvCxnSpPr/>
            <p:nvPr/>
          </p:nvCxnSpPr>
          <p:spPr>
            <a:xfrm>
              <a:off x="9186919" y="3537072"/>
              <a:ext cx="0" cy="46015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8" name="矩形 87"/>
            <p:cNvSpPr/>
            <p:nvPr/>
          </p:nvSpPr>
          <p:spPr>
            <a:xfrm>
              <a:off x="8510420" y="3994956"/>
              <a:ext cx="1361621" cy="1013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p:cNvSpPr/>
            <p:nvPr/>
          </p:nvSpPr>
          <p:spPr>
            <a:xfrm>
              <a:off x="8510420" y="4096329"/>
              <a:ext cx="1361621" cy="10137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0" name="矩形 89"/>
          <p:cNvSpPr/>
          <p:nvPr/>
        </p:nvSpPr>
        <p:spPr>
          <a:xfrm>
            <a:off x="2031146" y="4546497"/>
            <a:ext cx="1947870" cy="923330"/>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2013</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5</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月</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XX</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平台获得</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XXX</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奖项，获得百万消费者一致好评。</a:t>
            </a:r>
          </a:p>
        </p:txBody>
      </p:sp>
      <p:sp>
        <p:nvSpPr>
          <p:cNvPr id="91" name="矩形 90"/>
          <p:cNvSpPr/>
          <p:nvPr/>
        </p:nvSpPr>
        <p:spPr>
          <a:xfrm>
            <a:off x="4074143" y="4542189"/>
            <a:ext cx="1947870" cy="923330"/>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2013</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5</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月</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XX</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平台获得</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XXX</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奖项，获得百万消费者一致好评。</a:t>
            </a:r>
          </a:p>
        </p:txBody>
      </p:sp>
      <p:sp>
        <p:nvSpPr>
          <p:cNvPr id="92" name="矩形 91"/>
          <p:cNvSpPr/>
          <p:nvPr/>
        </p:nvSpPr>
        <p:spPr>
          <a:xfrm>
            <a:off x="6124741" y="4542189"/>
            <a:ext cx="1947870" cy="923330"/>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2013</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5</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月</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XX</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平台获得</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XXX</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奖项，获得百万消费者一致好评。</a:t>
            </a:r>
          </a:p>
        </p:txBody>
      </p:sp>
      <p:sp>
        <p:nvSpPr>
          <p:cNvPr id="93" name="矩形 92"/>
          <p:cNvSpPr/>
          <p:nvPr/>
        </p:nvSpPr>
        <p:spPr>
          <a:xfrm>
            <a:off x="8212984" y="4542189"/>
            <a:ext cx="1947870" cy="923330"/>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2013</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5</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月</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XX</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平台获得</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XXX</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奖项，获得百万消费者一致好评。</a:t>
            </a:r>
          </a:p>
        </p:txBody>
      </p:sp>
      <p:sp>
        <p:nvSpPr>
          <p:cNvPr id="54" name="文本框 53"/>
          <p:cNvSpPr txBox="1"/>
          <p:nvPr/>
        </p:nvSpPr>
        <p:spPr>
          <a:xfrm>
            <a:off x="2190690" y="251965"/>
            <a:ext cx="3193965" cy="461665"/>
          </a:xfrm>
          <a:prstGeom prst="rect">
            <a:avLst/>
          </a:prstGeom>
          <a:noFill/>
        </p:spPr>
        <p:txBody>
          <a:bodyPr wrap="square" rtlCol="0">
            <a:spAutoFit/>
          </a:bodyPr>
          <a:lstStyle/>
          <a:p>
            <a:r>
              <a:rPr lang="en-US" altLang="zh-CN" sz="2400" dirty="0">
                <a:solidFill>
                  <a:srgbClr val="C00000"/>
                </a:solidFill>
                <a:latin typeface="微软雅黑" panose="020B0503020204020204" pitchFamily="34" charset="-122"/>
                <a:ea typeface="微软雅黑" panose="020B0503020204020204" pitchFamily="34" charset="-122"/>
              </a:rPr>
              <a:t>Enterprise honor</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750" fill="hold"/>
                                        <p:tgtEl>
                                          <p:spTgt spid="6"/>
                                        </p:tgtEl>
                                        <p:attrNameLst>
                                          <p:attrName>ppt_w</p:attrName>
                                        </p:attrNameLst>
                                      </p:cBhvr>
                                      <p:tavLst>
                                        <p:tav tm="0">
                                          <p:val>
                                            <p:fltVal val="0"/>
                                          </p:val>
                                        </p:tav>
                                        <p:tav tm="100000">
                                          <p:val>
                                            <p:strVal val="#ppt_w"/>
                                          </p:val>
                                        </p:tav>
                                      </p:tavLst>
                                    </p:anim>
                                    <p:anim calcmode="lin" valueType="num">
                                      <p:cBhvr>
                                        <p:cTn id="13" dur="750" fill="hold"/>
                                        <p:tgtEl>
                                          <p:spTgt spid="6"/>
                                        </p:tgtEl>
                                        <p:attrNameLst>
                                          <p:attrName>ppt_h</p:attrName>
                                        </p:attrNameLst>
                                      </p:cBhvr>
                                      <p:tavLst>
                                        <p:tav tm="0">
                                          <p:val>
                                            <p:fltVal val="0"/>
                                          </p:val>
                                        </p:tav>
                                        <p:tav tm="100000">
                                          <p:val>
                                            <p:strVal val="#ppt_h"/>
                                          </p:val>
                                        </p:tav>
                                      </p:tavLst>
                                    </p:anim>
                                    <p:animEffect transition="in" filter="fade">
                                      <p:cBhvr>
                                        <p:cTn id="14" dur="75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Effect transition="in" filter="fade">
                                      <p:cBhvr>
                                        <p:cTn id="19" dur="1000"/>
                                        <p:tgtEl>
                                          <p:spTgt spid="7"/>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250" fill="hold"/>
                                        <p:tgtEl>
                                          <p:spTgt spid="8"/>
                                        </p:tgtEl>
                                        <p:attrNameLst>
                                          <p:attrName>ppt_w</p:attrName>
                                        </p:attrNameLst>
                                      </p:cBhvr>
                                      <p:tavLst>
                                        <p:tav tm="0">
                                          <p:val>
                                            <p:fltVal val="0"/>
                                          </p:val>
                                        </p:tav>
                                        <p:tav tm="100000">
                                          <p:val>
                                            <p:strVal val="#ppt_w"/>
                                          </p:val>
                                        </p:tav>
                                      </p:tavLst>
                                    </p:anim>
                                    <p:anim calcmode="lin" valueType="num">
                                      <p:cBhvr>
                                        <p:cTn id="23" dur="1250" fill="hold"/>
                                        <p:tgtEl>
                                          <p:spTgt spid="8"/>
                                        </p:tgtEl>
                                        <p:attrNameLst>
                                          <p:attrName>ppt_h</p:attrName>
                                        </p:attrNameLst>
                                      </p:cBhvr>
                                      <p:tavLst>
                                        <p:tav tm="0">
                                          <p:val>
                                            <p:fltVal val="0"/>
                                          </p:val>
                                        </p:tav>
                                        <p:tav tm="100000">
                                          <p:val>
                                            <p:strVal val="#ppt_h"/>
                                          </p:val>
                                        </p:tav>
                                      </p:tavLst>
                                    </p:anim>
                                    <p:animEffect transition="in" filter="fade">
                                      <p:cBhvr>
                                        <p:cTn id="24" dur="125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0"/>
                                        </p:tgtEl>
                                        <p:attrNameLst>
                                          <p:attrName>style.visibility</p:attrName>
                                        </p:attrNameLst>
                                      </p:cBhvr>
                                      <p:to>
                                        <p:strVal val="visible"/>
                                      </p:to>
                                    </p:set>
                                    <p:anim calcmode="lin" valueType="num">
                                      <p:cBhvr additive="base">
                                        <p:cTn id="29" dur="500" fill="hold"/>
                                        <p:tgtEl>
                                          <p:spTgt spid="90"/>
                                        </p:tgtEl>
                                        <p:attrNameLst>
                                          <p:attrName>ppt_x</p:attrName>
                                        </p:attrNameLst>
                                      </p:cBhvr>
                                      <p:tavLst>
                                        <p:tav tm="0">
                                          <p:val>
                                            <p:strVal val="#ppt_x"/>
                                          </p:val>
                                        </p:tav>
                                        <p:tav tm="100000">
                                          <p:val>
                                            <p:strVal val="#ppt_x"/>
                                          </p:val>
                                        </p:tav>
                                      </p:tavLst>
                                    </p:anim>
                                    <p:anim calcmode="lin" valueType="num">
                                      <p:cBhvr additive="base">
                                        <p:cTn id="30" dur="500" fill="hold"/>
                                        <p:tgtEl>
                                          <p:spTgt spid="9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1"/>
                                        </p:tgtEl>
                                        <p:attrNameLst>
                                          <p:attrName>style.visibility</p:attrName>
                                        </p:attrNameLst>
                                      </p:cBhvr>
                                      <p:to>
                                        <p:strVal val="visible"/>
                                      </p:to>
                                    </p:set>
                                    <p:anim calcmode="lin" valueType="num">
                                      <p:cBhvr additive="base">
                                        <p:cTn id="33" dur="750" fill="hold"/>
                                        <p:tgtEl>
                                          <p:spTgt spid="91"/>
                                        </p:tgtEl>
                                        <p:attrNameLst>
                                          <p:attrName>ppt_x</p:attrName>
                                        </p:attrNameLst>
                                      </p:cBhvr>
                                      <p:tavLst>
                                        <p:tav tm="0">
                                          <p:val>
                                            <p:strVal val="#ppt_x"/>
                                          </p:val>
                                        </p:tav>
                                        <p:tav tm="100000">
                                          <p:val>
                                            <p:strVal val="#ppt_x"/>
                                          </p:val>
                                        </p:tav>
                                      </p:tavLst>
                                    </p:anim>
                                    <p:anim calcmode="lin" valueType="num">
                                      <p:cBhvr additive="base">
                                        <p:cTn id="34" dur="750" fill="hold"/>
                                        <p:tgtEl>
                                          <p:spTgt spid="9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2"/>
                                        </p:tgtEl>
                                        <p:attrNameLst>
                                          <p:attrName>style.visibility</p:attrName>
                                        </p:attrNameLst>
                                      </p:cBhvr>
                                      <p:to>
                                        <p:strVal val="visible"/>
                                      </p:to>
                                    </p:set>
                                    <p:anim calcmode="lin" valueType="num">
                                      <p:cBhvr additive="base">
                                        <p:cTn id="37" dur="1000" fill="hold"/>
                                        <p:tgtEl>
                                          <p:spTgt spid="92"/>
                                        </p:tgtEl>
                                        <p:attrNameLst>
                                          <p:attrName>ppt_x</p:attrName>
                                        </p:attrNameLst>
                                      </p:cBhvr>
                                      <p:tavLst>
                                        <p:tav tm="0">
                                          <p:val>
                                            <p:strVal val="#ppt_x"/>
                                          </p:val>
                                        </p:tav>
                                        <p:tav tm="100000">
                                          <p:val>
                                            <p:strVal val="#ppt_x"/>
                                          </p:val>
                                        </p:tav>
                                      </p:tavLst>
                                    </p:anim>
                                    <p:anim calcmode="lin" valueType="num">
                                      <p:cBhvr additive="base">
                                        <p:cTn id="38" dur="1000" fill="hold"/>
                                        <p:tgtEl>
                                          <p:spTgt spid="9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3"/>
                                        </p:tgtEl>
                                        <p:attrNameLst>
                                          <p:attrName>style.visibility</p:attrName>
                                        </p:attrNameLst>
                                      </p:cBhvr>
                                      <p:to>
                                        <p:strVal val="visible"/>
                                      </p:to>
                                    </p:set>
                                    <p:anim calcmode="lin" valueType="num">
                                      <p:cBhvr additive="base">
                                        <p:cTn id="41" dur="1250" fill="hold"/>
                                        <p:tgtEl>
                                          <p:spTgt spid="93"/>
                                        </p:tgtEl>
                                        <p:attrNameLst>
                                          <p:attrName>ppt_x</p:attrName>
                                        </p:attrNameLst>
                                      </p:cBhvr>
                                      <p:tavLst>
                                        <p:tav tm="0">
                                          <p:val>
                                            <p:strVal val="#ppt_x"/>
                                          </p:val>
                                        </p:tav>
                                        <p:tav tm="100000">
                                          <p:val>
                                            <p:strVal val="#ppt_x"/>
                                          </p:val>
                                        </p:tav>
                                      </p:tavLst>
                                    </p:anim>
                                    <p:anim calcmode="lin" valueType="num">
                                      <p:cBhvr additive="base">
                                        <p:cTn id="42" dur="1250" fill="hold"/>
                                        <p:tgtEl>
                                          <p:spTgt spid="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1" grpId="0"/>
      <p:bldP spid="92" grpId="0"/>
      <p:bldP spid="9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7163736" y="2915065"/>
            <a:ext cx="1963492" cy="1427462"/>
            <a:chOff x="7163736" y="2915065"/>
            <a:chExt cx="1963492" cy="1427462"/>
          </a:xfrm>
        </p:grpSpPr>
        <p:sp>
          <p:nvSpPr>
            <p:cNvPr id="5" name="矩形 4"/>
            <p:cNvSpPr/>
            <p:nvPr/>
          </p:nvSpPr>
          <p:spPr>
            <a:xfrm rot="2700000">
              <a:off x="7458417" y="2915065"/>
              <a:ext cx="1368193" cy="13681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7163736" y="3142198"/>
              <a:ext cx="1963492" cy="1200329"/>
            </a:xfrm>
            <a:prstGeom prst="rect">
              <a:avLst/>
            </a:prstGeom>
            <a:noFill/>
          </p:spPr>
          <p:txBody>
            <a:bodyPr wrap="square" rtlCol="0">
              <a:spAutoFit/>
            </a:bodyPr>
            <a:lstStyle/>
            <a:p>
              <a:pPr algn="ctr"/>
              <a:r>
                <a:rPr lang="en-US" altLang="zh-CN" sz="3600" dirty="0">
                  <a:solidFill>
                    <a:schemeClr val="bg1"/>
                  </a:solidFill>
                  <a:latin typeface="微软雅黑" panose="020B0503020204020204" pitchFamily="34" charset="-122"/>
                  <a:ea typeface="微软雅黑" panose="020B0503020204020204" pitchFamily="34" charset="-122"/>
                </a:rPr>
                <a:t>PART</a:t>
              </a:r>
            </a:p>
            <a:p>
              <a:pPr algn="ctr"/>
              <a:r>
                <a:rPr lang="en-US" altLang="zh-CN" sz="3600" dirty="0">
                  <a:solidFill>
                    <a:schemeClr val="bg1"/>
                  </a:solidFill>
                  <a:latin typeface="微软雅黑" panose="020B0503020204020204" pitchFamily="34" charset="-122"/>
                  <a:ea typeface="微软雅黑" panose="020B0503020204020204" pitchFamily="34" charset="-122"/>
                </a:rPr>
                <a:t>4</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cxnSp>
        <p:nvCxnSpPr>
          <p:cNvPr id="7" name="直接连接符 6"/>
          <p:cNvCxnSpPr/>
          <p:nvPr/>
        </p:nvCxnSpPr>
        <p:spPr>
          <a:xfrm>
            <a:off x="1" y="3585307"/>
            <a:ext cx="717505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rot="2700000">
            <a:off x="7339648" y="4293575"/>
            <a:ext cx="370728" cy="3707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2700000">
            <a:off x="7874063" y="4695522"/>
            <a:ext cx="181545" cy="18154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223239" y="2743643"/>
            <a:ext cx="3208562" cy="830997"/>
          </a:xfrm>
          <a:prstGeom prst="rect">
            <a:avLst/>
          </a:prstGeom>
          <a:noFill/>
        </p:spPr>
        <p:txBody>
          <a:bodyPr wrap="square" rtlCol="0">
            <a:spAutoFit/>
          </a:bodyPr>
          <a:lstStyle/>
          <a:p>
            <a:pPr algn="ctr"/>
            <a:r>
              <a:rPr lang="zh-CN" altLang="en-US" sz="4800" b="1" dirty="0">
                <a:solidFill>
                  <a:srgbClr val="C00000"/>
                </a:solidFill>
                <a:latin typeface="微软雅黑" panose="020B0503020204020204" pitchFamily="34" charset="-122"/>
                <a:ea typeface="微软雅黑" panose="020B0503020204020204" pitchFamily="34" charset="-122"/>
              </a:rPr>
              <a:t>风险管控</a:t>
            </a:r>
          </a:p>
        </p:txBody>
      </p:sp>
      <p:sp>
        <p:nvSpPr>
          <p:cNvPr id="11" name="文本框 10"/>
          <p:cNvSpPr txBox="1"/>
          <p:nvPr/>
        </p:nvSpPr>
        <p:spPr>
          <a:xfrm>
            <a:off x="53509" y="3639877"/>
            <a:ext cx="1340355" cy="338554"/>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危机预测</a:t>
            </a:r>
          </a:p>
        </p:txBody>
      </p:sp>
      <p:sp>
        <p:nvSpPr>
          <p:cNvPr id="12" name="文本框 11"/>
          <p:cNvSpPr txBox="1"/>
          <p:nvPr/>
        </p:nvSpPr>
        <p:spPr>
          <a:xfrm>
            <a:off x="1242844" y="3639877"/>
            <a:ext cx="1340355" cy="338554"/>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解决方案</a:t>
            </a:r>
          </a:p>
        </p:txBody>
      </p:sp>
      <p:sp>
        <p:nvSpPr>
          <p:cNvPr id="13" name="文本框 12"/>
          <p:cNvSpPr txBox="1"/>
          <p:nvPr/>
        </p:nvSpPr>
        <p:spPr>
          <a:xfrm>
            <a:off x="2414578" y="3639877"/>
            <a:ext cx="1340355" cy="338554"/>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财务计划</a:t>
            </a:r>
          </a:p>
        </p:txBody>
      </p:sp>
      <p:sp>
        <p:nvSpPr>
          <p:cNvPr id="14" name="文本框 13"/>
          <p:cNvSpPr txBox="1"/>
          <p:nvPr/>
        </p:nvSpPr>
        <p:spPr>
          <a:xfrm>
            <a:off x="3650648" y="3639877"/>
            <a:ext cx="1340355" cy="338554"/>
          </a:xfrm>
          <a:prstGeom prst="rect">
            <a:avLst/>
          </a:prstGeom>
          <a:noFill/>
        </p:spPr>
        <p:txBody>
          <a:bodyPr wrap="square" rtlCol="0">
            <a:spAutoFit/>
          </a:bodyPr>
          <a:lstStyle/>
          <a:p>
            <a:pPr algn="ctr"/>
            <a:r>
              <a:rPr lang="en-US" altLang="zh-CN" sz="1600" dirty="0">
                <a:latin typeface="微软雅黑" panose="020B0503020204020204" pitchFamily="34" charset="-122"/>
                <a:ea typeface="微软雅黑" panose="020B0503020204020204" pitchFamily="34" charset="-122"/>
              </a:rPr>
              <a:t>SWOT</a:t>
            </a:r>
            <a:r>
              <a:rPr lang="zh-CN" altLang="en-US" sz="1600" dirty="0">
                <a:latin typeface="微软雅黑" panose="020B0503020204020204" pitchFamily="34" charset="-122"/>
                <a:ea typeface="微软雅黑" panose="020B0503020204020204" pitchFamily="34" charset="-122"/>
              </a:rPr>
              <a:t>分析</a:t>
            </a:r>
          </a:p>
        </p:txBody>
      </p:sp>
      <p:cxnSp>
        <p:nvCxnSpPr>
          <p:cNvPr id="15" name="直接连接符 14"/>
          <p:cNvCxnSpPr/>
          <p:nvPr/>
        </p:nvCxnSpPr>
        <p:spPr>
          <a:xfrm>
            <a:off x="3839590" y="4263784"/>
            <a:ext cx="1110798" cy="1301766"/>
          </a:xfrm>
          <a:prstGeom prst="line">
            <a:avLst/>
          </a:prstGeom>
          <a:ln w="2540">
            <a:solidFill>
              <a:srgbClr val="C00000">
                <a:alpha val="21000"/>
              </a:srgb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873816" y="-363812"/>
            <a:ext cx="2995768" cy="3510800"/>
          </a:xfrm>
          <a:prstGeom prst="line">
            <a:avLst/>
          </a:prstGeom>
          <a:ln w="2540">
            <a:solidFill>
              <a:srgbClr val="C00000">
                <a:alpha val="21000"/>
              </a:srgbClr>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7489862" y="903303"/>
            <a:ext cx="5209105" cy="5342674"/>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650"/>
                                        <p:tgtEl>
                                          <p:spTgt spid="4"/>
                                        </p:tgtEl>
                                      </p:cBhvr>
                                    </p:animEffect>
                                  </p:childTnLst>
                                </p:cTn>
                              </p:par>
                              <p:par>
                                <p:cTn id="8" presetID="2" presetClass="entr" presetSubtype="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1+#ppt_w/2"/>
                                          </p:val>
                                        </p:tav>
                                        <p:tav tm="100000">
                                          <p:val>
                                            <p:strVal val="#ppt_x"/>
                                          </p:val>
                                        </p:tav>
                                      </p:tavLst>
                                    </p:anim>
                                    <p:anim calcmode="lin" valueType="num">
                                      <p:cBhvr additive="base">
                                        <p:cTn id="11"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0-#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0-#ppt_w/2"/>
                                          </p:val>
                                        </p:tav>
                                        <p:tav tm="100000">
                                          <p:val>
                                            <p:strVal val="#ppt_x"/>
                                          </p:val>
                                        </p:tav>
                                      </p:tavLst>
                                    </p:anim>
                                    <p:anim calcmode="lin" valueType="num">
                                      <p:cBhvr additive="base">
                                        <p:cTn id="42" dur="500" fill="hold"/>
                                        <p:tgtEl>
                                          <p:spTgt spid="1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0-#ppt_w/2"/>
                                          </p:val>
                                        </p:tav>
                                        <p:tav tm="100000">
                                          <p:val>
                                            <p:strVal val="#ppt_x"/>
                                          </p:val>
                                        </p:tav>
                                      </p:tavLst>
                                    </p:anim>
                                    <p:anim calcmode="lin" valueType="num">
                                      <p:cBhvr additive="base">
                                        <p:cTn id="46" dur="500" fill="hold"/>
                                        <p:tgtEl>
                                          <p:spTgt spid="1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0-#ppt_w/2"/>
                                          </p:val>
                                        </p:tav>
                                        <p:tav tm="100000">
                                          <p:val>
                                            <p:strVal val="#ppt_x"/>
                                          </p:val>
                                        </p:tav>
                                      </p:tavLst>
                                    </p:anim>
                                    <p:anim calcmode="lin" valueType="num">
                                      <p:cBhvr additive="base">
                                        <p:cTn id="5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left)">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left)">
                                      <p:cBhvr>
                                        <p:cTn id="6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1" name="矩形 50"/>
          <p:cNvSpPr/>
          <p:nvPr/>
        </p:nvSpPr>
        <p:spPr>
          <a:xfrm>
            <a:off x="0" y="0"/>
            <a:ext cx="91440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0-1" fmla="*/ 0 w 9144000"/>
              <a:gd name="connsiteY0-2" fmla="*/ 0 h 6858000"/>
              <a:gd name="connsiteX1-3" fmla="*/ 9144000 w 9144000"/>
              <a:gd name="connsiteY1-4" fmla="*/ 0 h 6858000"/>
              <a:gd name="connsiteX2-5" fmla="*/ 2686050 w 9144000"/>
              <a:gd name="connsiteY2-6" fmla="*/ 6400800 h 6858000"/>
              <a:gd name="connsiteX3-7" fmla="*/ 0 w 9144000"/>
              <a:gd name="connsiteY3-8" fmla="*/ 6858000 h 6858000"/>
              <a:gd name="connsiteX4-9" fmla="*/ 0 w 9144000"/>
              <a:gd name="connsiteY4-10" fmla="*/ 0 h 6858000"/>
              <a:gd name="connsiteX0-11" fmla="*/ 0 w 9144000"/>
              <a:gd name="connsiteY0-12" fmla="*/ 0 h 6858000"/>
              <a:gd name="connsiteX1-13" fmla="*/ 9144000 w 9144000"/>
              <a:gd name="connsiteY1-14" fmla="*/ 0 h 6858000"/>
              <a:gd name="connsiteX2-15" fmla="*/ 2305050 w 9144000"/>
              <a:gd name="connsiteY2-16" fmla="*/ 6858000 h 6858000"/>
              <a:gd name="connsiteX3-17" fmla="*/ 0 w 9144000"/>
              <a:gd name="connsiteY3-18" fmla="*/ 6858000 h 6858000"/>
              <a:gd name="connsiteX4-19" fmla="*/ 0 w 9144000"/>
              <a:gd name="connsiteY4-20" fmla="*/ 0 h 6858000"/>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9144000" h="6858000">
                <a:moveTo>
                  <a:pt x="0" y="0"/>
                </a:moveTo>
                <a:lnTo>
                  <a:pt x="9144000" y="0"/>
                </a:lnTo>
                <a:lnTo>
                  <a:pt x="2305050" y="6858000"/>
                </a:lnTo>
                <a:lnTo>
                  <a:pt x="0" y="6858000"/>
                </a:lnTo>
                <a:lnTo>
                  <a:pt x="0" y="0"/>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968493">
            <a:off x="598521" y="-1742596"/>
            <a:ext cx="3075252" cy="361333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461405" y="613219"/>
            <a:ext cx="1712686" cy="769441"/>
          </a:xfrm>
          <a:prstGeom prst="rect">
            <a:avLst/>
          </a:prstGeom>
          <a:noFill/>
        </p:spPr>
        <p:txBody>
          <a:bodyPr wrap="square" rtlCol="0">
            <a:spAutoFit/>
          </a:bodyPr>
          <a:lstStyle/>
          <a:p>
            <a:r>
              <a:rPr lang="zh-CN" altLang="en-US" sz="4400" dirty="0">
                <a:solidFill>
                  <a:schemeClr val="bg1"/>
                </a:solidFill>
                <a:latin typeface="微软雅黑" panose="020B0503020204020204" pitchFamily="34" charset="-122"/>
                <a:ea typeface="微软雅黑" panose="020B0503020204020204" pitchFamily="34" charset="-122"/>
              </a:rPr>
              <a:t>目 录</a:t>
            </a:r>
          </a:p>
        </p:txBody>
      </p:sp>
      <p:sp>
        <p:nvSpPr>
          <p:cNvPr id="7" name="矩形 6"/>
          <p:cNvSpPr/>
          <p:nvPr/>
        </p:nvSpPr>
        <p:spPr>
          <a:xfrm>
            <a:off x="1480455" y="1382660"/>
            <a:ext cx="2528108" cy="369332"/>
          </a:xfrm>
          <a:prstGeom prst="rect">
            <a:avLst/>
          </a:prstGeom>
        </p:spPr>
        <p:txBody>
          <a:bodyPr wrap="square">
            <a:spAutoFit/>
          </a:bodyPr>
          <a:lstStyle/>
          <a:p>
            <a:pPr algn="dist"/>
            <a:r>
              <a:rPr lang="en-US" altLang="zh-CN" dirty="0">
                <a:solidFill>
                  <a:schemeClr val="bg1"/>
                </a:solidFill>
                <a:latin typeface="+mj-ea"/>
                <a:ea typeface="+mj-ea"/>
              </a:rPr>
              <a:t>CONT</a:t>
            </a:r>
            <a:r>
              <a:rPr lang="en-US" altLang="zh-CN" dirty="0">
                <a:solidFill>
                  <a:schemeClr val="accent2"/>
                </a:solidFill>
                <a:latin typeface="+mj-ea"/>
                <a:ea typeface="+mj-ea"/>
              </a:rPr>
              <a:t>ENTS</a:t>
            </a:r>
            <a:endParaRPr lang="zh-CN" altLang="en-US" dirty="0">
              <a:solidFill>
                <a:schemeClr val="accent2"/>
              </a:solidFill>
              <a:latin typeface="+mj-ea"/>
              <a:ea typeface="+mj-ea"/>
            </a:endParaRPr>
          </a:p>
        </p:txBody>
      </p:sp>
      <p:cxnSp>
        <p:nvCxnSpPr>
          <p:cNvPr id="44" name="直接连接符 43"/>
          <p:cNvCxnSpPr/>
          <p:nvPr/>
        </p:nvCxnSpPr>
        <p:spPr>
          <a:xfrm flipV="1">
            <a:off x="1763225" y="-621672"/>
            <a:ext cx="7974977" cy="7974972"/>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7221194" y="1193276"/>
            <a:ext cx="723900" cy="723900"/>
            <a:chOff x="7221194" y="1193276"/>
            <a:chExt cx="723900" cy="723900"/>
          </a:xfrm>
        </p:grpSpPr>
        <p:sp>
          <p:nvSpPr>
            <p:cNvPr id="30" name="矩形 29"/>
            <p:cNvSpPr/>
            <p:nvPr/>
          </p:nvSpPr>
          <p:spPr>
            <a:xfrm rot="2700000">
              <a:off x="7221194" y="1193276"/>
              <a:ext cx="723900" cy="723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7261340" y="1201283"/>
              <a:ext cx="666750" cy="707886"/>
            </a:xfrm>
            <a:prstGeom prst="rect">
              <a:avLst/>
            </a:prstGeom>
            <a:noFill/>
          </p:spPr>
          <p:txBody>
            <a:bodyPr wrap="square" rtlCol="0">
              <a:spAutoFit/>
            </a:bodyPr>
            <a:lstStyle/>
            <a:p>
              <a:pPr algn="ctr"/>
              <a:r>
                <a:rPr lang="en-US" altLang="zh-CN" sz="4000" dirty="0">
                  <a:solidFill>
                    <a:schemeClr val="bg1"/>
                  </a:solidFill>
                  <a:latin typeface="微软雅黑" panose="020B0503020204020204" pitchFamily="34" charset="-122"/>
                  <a:ea typeface="微软雅黑" panose="020B0503020204020204" pitchFamily="34" charset="-122"/>
                </a:rPr>
                <a:t>1</a:t>
              </a:r>
              <a:endParaRPr lang="zh-CN" altLang="en-US" sz="40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5973659" y="2455119"/>
            <a:ext cx="723900" cy="723900"/>
            <a:chOff x="5973659" y="2455119"/>
            <a:chExt cx="723900" cy="723900"/>
          </a:xfrm>
        </p:grpSpPr>
        <p:sp>
          <p:nvSpPr>
            <p:cNvPr id="28" name="矩形 27"/>
            <p:cNvSpPr/>
            <p:nvPr/>
          </p:nvSpPr>
          <p:spPr>
            <a:xfrm rot="2700000">
              <a:off x="5973659" y="2455119"/>
              <a:ext cx="723900" cy="723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p:cNvSpPr txBox="1"/>
            <p:nvPr/>
          </p:nvSpPr>
          <p:spPr>
            <a:xfrm>
              <a:off x="6002234" y="2463126"/>
              <a:ext cx="666750" cy="707886"/>
            </a:xfrm>
            <a:prstGeom prst="rect">
              <a:avLst/>
            </a:prstGeom>
            <a:noFill/>
          </p:spPr>
          <p:txBody>
            <a:bodyPr wrap="square" rtlCol="0">
              <a:spAutoFit/>
            </a:bodyPr>
            <a:lstStyle/>
            <a:p>
              <a:pPr algn="ctr"/>
              <a:r>
                <a:rPr lang="en-US" altLang="zh-CN" sz="4000" dirty="0">
                  <a:solidFill>
                    <a:schemeClr val="bg1"/>
                  </a:solidFill>
                  <a:latin typeface="微软雅黑" panose="020B0503020204020204" pitchFamily="34" charset="-122"/>
                  <a:ea typeface="微软雅黑" panose="020B0503020204020204" pitchFamily="34" charset="-122"/>
                </a:rPr>
                <a:t>2</a:t>
              </a:r>
              <a:endParaRPr lang="zh-CN" altLang="en-US" sz="4000" dirty="0">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4725240" y="3712543"/>
            <a:ext cx="723900" cy="723900"/>
            <a:chOff x="4725240" y="3712543"/>
            <a:chExt cx="723900" cy="723900"/>
          </a:xfrm>
        </p:grpSpPr>
        <p:sp>
          <p:nvSpPr>
            <p:cNvPr id="27" name="矩形 26"/>
            <p:cNvSpPr/>
            <p:nvPr/>
          </p:nvSpPr>
          <p:spPr>
            <a:xfrm rot="2700000">
              <a:off x="4725240" y="3712543"/>
              <a:ext cx="723900" cy="723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4753815" y="3720550"/>
              <a:ext cx="666750" cy="707886"/>
            </a:xfrm>
            <a:prstGeom prst="rect">
              <a:avLst/>
            </a:prstGeom>
            <a:noFill/>
          </p:spPr>
          <p:txBody>
            <a:bodyPr wrap="square" rtlCol="0">
              <a:spAutoFit/>
            </a:bodyPr>
            <a:lstStyle/>
            <a:p>
              <a:pPr algn="ctr"/>
              <a:r>
                <a:rPr lang="en-US" altLang="zh-CN" sz="4000" dirty="0">
                  <a:solidFill>
                    <a:schemeClr val="bg1"/>
                  </a:solidFill>
                  <a:latin typeface="微软雅黑" panose="020B0503020204020204" pitchFamily="34" charset="-122"/>
                  <a:ea typeface="微软雅黑" panose="020B0503020204020204" pitchFamily="34" charset="-122"/>
                </a:rPr>
                <a:t>3</a:t>
              </a:r>
              <a:endParaRPr lang="zh-CN" altLang="en-US" sz="4000" dirty="0">
                <a:solidFill>
                  <a:schemeClr val="bg1"/>
                </a:solidFill>
                <a:latin typeface="微软雅黑" panose="020B0503020204020204" pitchFamily="34" charset="-122"/>
                <a:ea typeface="微软雅黑" panose="020B0503020204020204" pitchFamily="34" charset="-122"/>
              </a:endParaRPr>
            </a:p>
          </p:txBody>
        </p:sp>
      </p:grpSp>
      <p:sp>
        <p:nvSpPr>
          <p:cNvPr id="19" name="文本框 18"/>
          <p:cNvSpPr txBox="1"/>
          <p:nvPr/>
        </p:nvSpPr>
        <p:spPr>
          <a:xfrm>
            <a:off x="8754382" y="1034089"/>
            <a:ext cx="2346557" cy="400110"/>
          </a:xfrm>
          <a:prstGeom prst="rect">
            <a:avLst/>
          </a:prstGeom>
          <a:noFill/>
        </p:spPr>
        <p:txBody>
          <a:bodyPr wrap="square" rtlCol="0">
            <a:spAutoFit/>
          </a:bodyPr>
          <a:lstStyle/>
          <a:p>
            <a:pPr algn="ctr"/>
            <a:r>
              <a:rPr lang="zh-CN" altLang="en-US" sz="2000" b="1" dirty="0">
                <a:solidFill>
                  <a:srgbClr val="C00000"/>
                </a:solidFill>
                <a:latin typeface="微软雅黑" panose="020B0503020204020204" pitchFamily="34" charset="-122"/>
                <a:ea typeface="微软雅黑" panose="020B0503020204020204" pitchFamily="34" charset="-122"/>
              </a:rPr>
              <a:t>项目介绍</a:t>
            </a:r>
          </a:p>
        </p:txBody>
      </p:sp>
      <p:sp>
        <p:nvSpPr>
          <p:cNvPr id="2" name="椭圆 1"/>
          <p:cNvSpPr/>
          <p:nvPr/>
        </p:nvSpPr>
        <p:spPr>
          <a:xfrm>
            <a:off x="9082729" y="1583241"/>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1" name="文本框 20"/>
          <p:cNvSpPr txBox="1"/>
          <p:nvPr/>
        </p:nvSpPr>
        <p:spPr>
          <a:xfrm>
            <a:off x="9153505" y="1473962"/>
            <a:ext cx="1340355" cy="338554"/>
          </a:xfrm>
          <a:prstGeom prst="rect">
            <a:avLst/>
          </a:prstGeom>
          <a:noFill/>
        </p:spPr>
        <p:txBody>
          <a:bodyPr wrap="square" rtlCol="0">
            <a:spAutoFit/>
          </a:bodyPr>
          <a:lstStyle/>
          <a:p>
            <a:pPr algn="ctr"/>
            <a:r>
              <a:rPr lang="zh-CN" altLang="en-US" sz="1600" dirty="0">
                <a:solidFill>
                  <a:schemeClr val="bg2">
                    <a:lumMod val="50000"/>
                  </a:schemeClr>
                </a:solidFill>
                <a:latin typeface="微软雅黑" panose="020B0503020204020204" pitchFamily="34" charset="-122"/>
                <a:ea typeface="微软雅黑" panose="020B0503020204020204" pitchFamily="34" charset="-122"/>
              </a:rPr>
              <a:t>行业前景</a:t>
            </a:r>
          </a:p>
        </p:txBody>
      </p:sp>
      <p:sp>
        <p:nvSpPr>
          <p:cNvPr id="22" name="椭圆 21"/>
          <p:cNvSpPr/>
          <p:nvPr/>
        </p:nvSpPr>
        <p:spPr>
          <a:xfrm>
            <a:off x="10547836" y="1583241"/>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3" name="文本框 22"/>
          <p:cNvSpPr txBox="1"/>
          <p:nvPr/>
        </p:nvSpPr>
        <p:spPr>
          <a:xfrm>
            <a:off x="10618612" y="1473962"/>
            <a:ext cx="1340355" cy="338554"/>
          </a:xfrm>
          <a:prstGeom prst="rect">
            <a:avLst/>
          </a:prstGeom>
          <a:noFill/>
        </p:spPr>
        <p:txBody>
          <a:bodyPr wrap="square" rtlCol="0">
            <a:spAutoFit/>
          </a:bodyPr>
          <a:lstStyle/>
          <a:p>
            <a:pPr algn="ctr"/>
            <a:r>
              <a:rPr lang="zh-CN" altLang="en-US" sz="1600" dirty="0">
                <a:solidFill>
                  <a:schemeClr val="bg2">
                    <a:lumMod val="50000"/>
                  </a:schemeClr>
                </a:solidFill>
                <a:latin typeface="微软雅黑" panose="020B0503020204020204" pitchFamily="34" charset="-122"/>
                <a:ea typeface="微软雅黑" panose="020B0503020204020204" pitchFamily="34" charset="-122"/>
              </a:rPr>
              <a:t>需求分析</a:t>
            </a:r>
          </a:p>
        </p:txBody>
      </p:sp>
      <p:sp>
        <p:nvSpPr>
          <p:cNvPr id="24" name="椭圆 23"/>
          <p:cNvSpPr/>
          <p:nvPr/>
        </p:nvSpPr>
        <p:spPr>
          <a:xfrm>
            <a:off x="8754382" y="1904289"/>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5" name="文本框 24"/>
          <p:cNvSpPr txBox="1"/>
          <p:nvPr/>
        </p:nvSpPr>
        <p:spPr>
          <a:xfrm>
            <a:off x="8825158" y="1795010"/>
            <a:ext cx="1340355" cy="338554"/>
          </a:xfrm>
          <a:prstGeom prst="rect">
            <a:avLst/>
          </a:prstGeom>
          <a:noFill/>
        </p:spPr>
        <p:txBody>
          <a:bodyPr wrap="square" rtlCol="0">
            <a:spAutoFit/>
          </a:bodyPr>
          <a:lstStyle/>
          <a:p>
            <a:pPr algn="ctr"/>
            <a:r>
              <a:rPr lang="zh-CN" altLang="en-US" sz="1600" dirty="0">
                <a:solidFill>
                  <a:schemeClr val="bg2">
                    <a:lumMod val="50000"/>
                  </a:schemeClr>
                </a:solidFill>
                <a:latin typeface="微软雅黑" panose="020B0503020204020204" pitchFamily="34" charset="-122"/>
                <a:ea typeface="微软雅黑" panose="020B0503020204020204" pitchFamily="34" charset="-122"/>
              </a:rPr>
              <a:t>盈利模式</a:t>
            </a:r>
          </a:p>
        </p:txBody>
      </p:sp>
      <p:sp>
        <p:nvSpPr>
          <p:cNvPr id="29" name="椭圆 28"/>
          <p:cNvSpPr/>
          <p:nvPr/>
        </p:nvSpPr>
        <p:spPr>
          <a:xfrm>
            <a:off x="10219489" y="1904289"/>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1" name="文本框 30"/>
          <p:cNvSpPr txBox="1"/>
          <p:nvPr/>
        </p:nvSpPr>
        <p:spPr>
          <a:xfrm>
            <a:off x="10290265" y="1795010"/>
            <a:ext cx="1340355" cy="338554"/>
          </a:xfrm>
          <a:prstGeom prst="rect">
            <a:avLst/>
          </a:prstGeom>
          <a:noFill/>
        </p:spPr>
        <p:txBody>
          <a:bodyPr wrap="square" rtlCol="0">
            <a:spAutoFit/>
          </a:bodyPr>
          <a:lstStyle/>
          <a:p>
            <a:pPr algn="ctr"/>
            <a:r>
              <a:rPr lang="zh-CN" altLang="en-US" sz="1600" dirty="0">
                <a:solidFill>
                  <a:schemeClr val="bg2">
                    <a:lumMod val="50000"/>
                  </a:schemeClr>
                </a:solidFill>
                <a:latin typeface="微软雅黑" panose="020B0503020204020204" pitchFamily="34" charset="-122"/>
                <a:ea typeface="微软雅黑" panose="020B0503020204020204" pitchFamily="34" charset="-122"/>
              </a:rPr>
              <a:t>核心优势</a:t>
            </a:r>
          </a:p>
        </p:txBody>
      </p:sp>
      <p:sp>
        <p:nvSpPr>
          <p:cNvPr id="33" name="文本框 32"/>
          <p:cNvSpPr txBox="1"/>
          <p:nvPr/>
        </p:nvSpPr>
        <p:spPr>
          <a:xfrm>
            <a:off x="6229478" y="3701109"/>
            <a:ext cx="2346557" cy="400110"/>
          </a:xfrm>
          <a:prstGeom prst="rect">
            <a:avLst/>
          </a:prstGeom>
          <a:noFill/>
        </p:spPr>
        <p:txBody>
          <a:bodyPr wrap="square" rtlCol="0">
            <a:spAutoFit/>
          </a:bodyPr>
          <a:lstStyle/>
          <a:p>
            <a:pPr algn="ctr"/>
            <a:r>
              <a:rPr lang="zh-CN" altLang="en-US" sz="2000" b="1" dirty="0">
                <a:solidFill>
                  <a:srgbClr val="C00000"/>
                </a:solidFill>
                <a:latin typeface="微软雅黑" panose="020B0503020204020204" pitchFamily="34" charset="-122"/>
                <a:ea typeface="微软雅黑" panose="020B0503020204020204" pitchFamily="34" charset="-122"/>
              </a:rPr>
              <a:t>团队介绍</a:t>
            </a:r>
          </a:p>
        </p:txBody>
      </p:sp>
      <p:sp>
        <p:nvSpPr>
          <p:cNvPr id="34" name="椭圆 33"/>
          <p:cNvSpPr/>
          <p:nvPr/>
        </p:nvSpPr>
        <p:spPr>
          <a:xfrm>
            <a:off x="6512269" y="4264135"/>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5" name="文本框 34"/>
          <p:cNvSpPr txBox="1"/>
          <p:nvPr/>
        </p:nvSpPr>
        <p:spPr>
          <a:xfrm>
            <a:off x="6583045" y="4154856"/>
            <a:ext cx="1340355" cy="338554"/>
          </a:xfrm>
          <a:prstGeom prst="rect">
            <a:avLst/>
          </a:prstGeom>
          <a:noFill/>
        </p:spPr>
        <p:txBody>
          <a:bodyPr wrap="square" rtlCol="0">
            <a:spAutoFit/>
          </a:bodyPr>
          <a:lstStyle/>
          <a:p>
            <a:pPr algn="ctr"/>
            <a:r>
              <a:rPr lang="zh-CN" altLang="en-US" sz="1600" dirty="0">
                <a:solidFill>
                  <a:schemeClr val="bg2">
                    <a:lumMod val="50000"/>
                  </a:schemeClr>
                </a:solidFill>
                <a:latin typeface="微软雅黑" panose="020B0503020204020204" pitchFamily="34" charset="-122"/>
                <a:ea typeface="微软雅黑" panose="020B0503020204020204" pitchFamily="34" charset="-122"/>
              </a:rPr>
              <a:t>发展历程</a:t>
            </a:r>
          </a:p>
        </p:txBody>
      </p:sp>
      <p:sp>
        <p:nvSpPr>
          <p:cNvPr id="36" name="椭圆 35"/>
          <p:cNvSpPr/>
          <p:nvPr/>
        </p:nvSpPr>
        <p:spPr>
          <a:xfrm>
            <a:off x="7977376" y="4264135"/>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8" name="文本框 37"/>
          <p:cNvSpPr txBox="1"/>
          <p:nvPr/>
        </p:nvSpPr>
        <p:spPr>
          <a:xfrm>
            <a:off x="8048152" y="4154856"/>
            <a:ext cx="1340355" cy="338554"/>
          </a:xfrm>
          <a:prstGeom prst="rect">
            <a:avLst/>
          </a:prstGeom>
          <a:noFill/>
        </p:spPr>
        <p:txBody>
          <a:bodyPr wrap="square" rtlCol="0">
            <a:spAutoFit/>
          </a:bodyPr>
          <a:lstStyle/>
          <a:p>
            <a:pPr algn="ctr"/>
            <a:r>
              <a:rPr lang="zh-CN" altLang="en-US" sz="1600" dirty="0">
                <a:solidFill>
                  <a:schemeClr val="bg2">
                    <a:lumMod val="50000"/>
                  </a:schemeClr>
                </a:solidFill>
                <a:latin typeface="微软雅黑" panose="020B0503020204020204" pitchFamily="34" charset="-122"/>
                <a:ea typeface="微软雅黑" panose="020B0503020204020204" pitchFamily="34" charset="-122"/>
              </a:rPr>
              <a:t>组织架构</a:t>
            </a:r>
          </a:p>
        </p:txBody>
      </p:sp>
      <p:sp>
        <p:nvSpPr>
          <p:cNvPr id="40" name="椭圆 39"/>
          <p:cNvSpPr/>
          <p:nvPr/>
        </p:nvSpPr>
        <p:spPr>
          <a:xfrm>
            <a:off x="6076790" y="4585183"/>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1" name="文本框 40"/>
          <p:cNvSpPr txBox="1"/>
          <p:nvPr/>
        </p:nvSpPr>
        <p:spPr>
          <a:xfrm>
            <a:off x="6147566" y="4475904"/>
            <a:ext cx="1340355" cy="338554"/>
          </a:xfrm>
          <a:prstGeom prst="rect">
            <a:avLst/>
          </a:prstGeom>
          <a:noFill/>
        </p:spPr>
        <p:txBody>
          <a:bodyPr wrap="square" rtlCol="0">
            <a:spAutoFit/>
          </a:bodyPr>
          <a:lstStyle/>
          <a:p>
            <a:pPr algn="ctr"/>
            <a:r>
              <a:rPr lang="zh-CN" altLang="en-US" sz="1600" dirty="0">
                <a:solidFill>
                  <a:schemeClr val="bg2">
                    <a:lumMod val="50000"/>
                  </a:schemeClr>
                </a:solidFill>
                <a:latin typeface="微软雅黑" panose="020B0503020204020204" pitchFamily="34" charset="-122"/>
                <a:ea typeface="微软雅黑" panose="020B0503020204020204" pitchFamily="34" charset="-122"/>
              </a:rPr>
              <a:t>团队成员</a:t>
            </a:r>
          </a:p>
        </p:txBody>
      </p:sp>
      <p:sp>
        <p:nvSpPr>
          <p:cNvPr id="45" name="椭圆 44"/>
          <p:cNvSpPr/>
          <p:nvPr/>
        </p:nvSpPr>
        <p:spPr>
          <a:xfrm>
            <a:off x="7541897" y="4585183"/>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6" name="文本框 45"/>
          <p:cNvSpPr txBox="1"/>
          <p:nvPr/>
        </p:nvSpPr>
        <p:spPr>
          <a:xfrm>
            <a:off x="7612673" y="4475904"/>
            <a:ext cx="1340355" cy="338554"/>
          </a:xfrm>
          <a:prstGeom prst="rect">
            <a:avLst/>
          </a:prstGeom>
          <a:noFill/>
        </p:spPr>
        <p:txBody>
          <a:bodyPr wrap="square" rtlCol="0">
            <a:spAutoFit/>
          </a:bodyPr>
          <a:lstStyle/>
          <a:p>
            <a:pPr algn="ctr"/>
            <a:r>
              <a:rPr lang="zh-CN" altLang="en-US" sz="1600" dirty="0">
                <a:solidFill>
                  <a:schemeClr val="bg2">
                    <a:lumMod val="50000"/>
                  </a:schemeClr>
                </a:solidFill>
                <a:latin typeface="微软雅黑" panose="020B0503020204020204" pitchFamily="34" charset="-122"/>
                <a:ea typeface="微软雅黑" panose="020B0503020204020204" pitchFamily="34" charset="-122"/>
              </a:rPr>
              <a:t>企业荣誉</a:t>
            </a:r>
          </a:p>
        </p:txBody>
      </p:sp>
      <p:sp>
        <p:nvSpPr>
          <p:cNvPr id="53" name="文本框 52"/>
          <p:cNvSpPr txBox="1"/>
          <p:nvPr/>
        </p:nvSpPr>
        <p:spPr>
          <a:xfrm>
            <a:off x="7779749" y="2398831"/>
            <a:ext cx="2346557" cy="400110"/>
          </a:xfrm>
          <a:prstGeom prst="rect">
            <a:avLst/>
          </a:prstGeom>
          <a:noFill/>
        </p:spPr>
        <p:txBody>
          <a:bodyPr wrap="square" rtlCol="0">
            <a:spAutoFit/>
          </a:bodyPr>
          <a:lstStyle/>
          <a:p>
            <a:pPr algn="ctr"/>
            <a:r>
              <a:rPr lang="zh-CN" altLang="en-US" sz="2000" b="1" dirty="0">
                <a:solidFill>
                  <a:srgbClr val="C00000"/>
                </a:solidFill>
                <a:latin typeface="微软雅黑" panose="020B0503020204020204" pitchFamily="34" charset="-122"/>
                <a:ea typeface="微软雅黑" panose="020B0503020204020204" pitchFamily="34" charset="-122"/>
              </a:rPr>
              <a:t>产品运营</a:t>
            </a:r>
          </a:p>
        </p:txBody>
      </p:sp>
      <p:sp>
        <p:nvSpPr>
          <p:cNvPr id="54" name="椭圆 53"/>
          <p:cNvSpPr/>
          <p:nvPr/>
        </p:nvSpPr>
        <p:spPr>
          <a:xfrm>
            <a:off x="7878832" y="2976685"/>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5" name="文本框 54"/>
          <p:cNvSpPr txBox="1"/>
          <p:nvPr/>
        </p:nvSpPr>
        <p:spPr>
          <a:xfrm>
            <a:off x="7949608" y="2867406"/>
            <a:ext cx="1340355" cy="338554"/>
          </a:xfrm>
          <a:prstGeom prst="rect">
            <a:avLst/>
          </a:prstGeom>
          <a:noFill/>
        </p:spPr>
        <p:txBody>
          <a:bodyPr wrap="square" rtlCol="0">
            <a:spAutoFit/>
          </a:bodyPr>
          <a:lstStyle/>
          <a:p>
            <a:pPr algn="ctr"/>
            <a:r>
              <a:rPr lang="zh-CN" altLang="en-US" sz="1600" dirty="0">
                <a:solidFill>
                  <a:schemeClr val="bg2">
                    <a:lumMod val="50000"/>
                  </a:schemeClr>
                </a:solidFill>
                <a:latin typeface="微软雅黑" panose="020B0503020204020204" pitchFamily="34" charset="-122"/>
                <a:ea typeface="微软雅黑" panose="020B0503020204020204" pitchFamily="34" charset="-122"/>
              </a:rPr>
              <a:t>产品介绍</a:t>
            </a:r>
          </a:p>
        </p:txBody>
      </p:sp>
      <p:sp>
        <p:nvSpPr>
          <p:cNvPr id="56" name="椭圆 55"/>
          <p:cNvSpPr/>
          <p:nvPr/>
        </p:nvSpPr>
        <p:spPr>
          <a:xfrm>
            <a:off x="9343939" y="2976685"/>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7" name="文本框 56"/>
          <p:cNvSpPr txBox="1"/>
          <p:nvPr/>
        </p:nvSpPr>
        <p:spPr>
          <a:xfrm>
            <a:off x="9414715" y="2867406"/>
            <a:ext cx="1340355" cy="338554"/>
          </a:xfrm>
          <a:prstGeom prst="rect">
            <a:avLst/>
          </a:prstGeom>
          <a:noFill/>
        </p:spPr>
        <p:txBody>
          <a:bodyPr wrap="square" rtlCol="0">
            <a:spAutoFit/>
          </a:bodyPr>
          <a:lstStyle/>
          <a:p>
            <a:pPr algn="ctr"/>
            <a:r>
              <a:rPr lang="zh-CN" altLang="en-US" sz="1600" dirty="0">
                <a:solidFill>
                  <a:schemeClr val="bg2">
                    <a:lumMod val="50000"/>
                  </a:schemeClr>
                </a:solidFill>
                <a:latin typeface="微软雅黑" panose="020B0503020204020204" pitchFamily="34" charset="-122"/>
                <a:ea typeface="微软雅黑" panose="020B0503020204020204" pitchFamily="34" charset="-122"/>
              </a:rPr>
              <a:t>销售渠道</a:t>
            </a:r>
          </a:p>
        </p:txBody>
      </p:sp>
      <p:sp>
        <p:nvSpPr>
          <p:cNvPr id="58" name="椭圆 57"/>
          <p:cNvSpPr/>
          <p:nvPr/>
        </p:nvSpPr>
        <p:spPr>
          <a:xfrm>
            <a:off x="7405376" y="3297733"/>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9" name="文本框 58"/>
          <p:cNvSpPr txBox="1"/>
          <p:nvPr/>
        </p:nvSpPr>
        <p:spPr>
          <a:xfrm>
            <a:off x="7476152" y="3188454"/>
            <a:ext cx="1340355" cy="338554"/>
          </a:xfrm>
          <a:prstGeom prst="rect">
            <a:avLst/>
          </a:prstGeom>
          <a:noFill/>
        </p:spPr>
        <p:txBody>
          <a:bodyPr wrap="square" rtlCol="0">
            <a:spAutoFit/>
          </a:bodyPr>
          <a:lstStyle/>
          <a:p>
            <a:pPr algn="ctr"/>
            <a:r>
              <a:rPr lang="zh-CN" altLang="en-US" sz="1600" dirty="0">
                <a:solidFill>
                  <a:schemeClr val="bg2">
                    <a:lumMod val="50000"/>
                  </a:schemeClr>
                </a:solidFill>
                <a:latin typeface="微软雅黑" panose="020B0503020204020204" pitchFamily="34" charset="-122"/>
                <a:ea typeface="微软雅黑" panose="020B0503020204020204" pitchFamily="34" charset="-122"/>
              </a:rPr>
              <a:t>技术核心</a:t>
            </a:r>
          </a:p>
        </p:txBody>
      </p:sp>
      <p:sp>
        <p:nvSpPr>
          <p:cNvPr id="60" name="椭圆 59"/>
          <p:cNvSpPr/>
          <p:nvPr/>
        </p:nvSpPr>
        <p:spPr>
          <a:xfrm>
            <a:off x="8870483" y="3297733"/>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1" name="文本框 60"/>
          <p:cNvSpPr txBox="1"/>
          <p:nvPr/>
        </p:nvSpPr>
        <p:spPr>
          <a:xfrm>
            <a:off x="8941259" y="3188454"/>
            <a:ext cx="1340355" cy="338554"/>
          </a:xfrm>
          <a:prstGeom prst="rect">
            <a:avLst/>
          </a:prstGeom>
          <a:noFill/>
        </p:spPr>
        <p:txBody>
          <a:bodyPr wrap="square" rtlCol="0">
            <a:spAutoFit/>
          </a:bodyPr>
          <a:lstStyle/>
          <a:p>
            <a:pPr algn="ctr"/>
            <a:r>
              <a:rPr lang="zh-CN" altLang="en-US" sz="1600" dirty="0">
                <a:solidFill>
                  <a:schemeClr val="bg2">
                    <a:lumMod val="50000"/>
                  </a:schemeClr>
                </a:solidFill>
                <a:latin typeface="微软雅黑" panose="020B0503020204020204" pitchFamily="34" charset="-122"/>
                <a:ea typeface="微软雅黑" panose="020B0503020204020204" pitchFamily="34" charset="-122"/>
              </a:rPr>
              <a:t>推广渠道</a:t>
            </a:r>
          </a:p>
        </p:txBody>
      </p:sp>
      <p:sp>
        <p:nvSpPr>
          <p:cNvPr id="63" name="文本框 62"/>
          <p:cNvSpPr txBox="1"/>
          <p:nvPr/>
        </p:nvSpPr>
        <p:spPr>
          <a:xfrm>
            <a:off x="4978950" y="5107027"/>
            <a:ext cx="2346557" cy="400110"/>
          </a:xfrm>
          <a:prstGeom prst="rect">
            <a:avLst/>
          </a:prstGeom>
          <a:noFill/>
        </p:spPr>
        <p:txBody>
          <a:bodyPr wrap="square" rtlCol="0">
            <a:spAutoFit/>
          </a:bodyPr>
          <a:lstStyle/>
          <a:p>
            <a:pPr algn="ctr"/>
            <a:r>
              <a:rPr lang="zh-CN" altLang="en-US" sz="2000" b="1" dirty="0">
                <a:solidFill>
                  <a:srgbClr val="C00000"/>
                </a:solidFill>
                <a:latin typeface="微软雅黑" panose="020B0503020204020204" pitchFamily="34" charset="-122"/>
                <a:ea typeface="微软雅黑" panose="020B0503020204020204" pitchFamily="34" charset="-122"/>
              </a:rPr>
              <a:t>风险管控</a:t>
            </a:r>
          </a:p>
        </p:txBody>
      </p:sp>
      <p:sp>
        <p:nvSpPr>
          <p:cNvPr id="64" name="椭圆 63"/>
          <p:cNvSpPr/>
          <p:nvPr/>
        </p:nvSpPr>
        <p:spPr>
          <a:xfrm>
            <a:off x="5119447" y="5670053"/>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5" name="文本框 64"/>
          <p:cNvSpPr txBox="1"/>
          <p:nvPr/>
        </p:nvSpPr>
        <p:spPr>
          <a:xfrm>
            <a:off x="5190223" y="5560774"/>
            <a:ext cx="1340355" cy="338554"/>
          </a:xfrm>
          <a:prstGeom prst="rect">
            <a:avLst/>
          </a:prstGeom>
          <a:noFill/>
        </p:spPr>
        <p:txBody>
          <a:bodyPr wrap="square" rtlCol="0">
            <a:spAutoFit/>
          </a:bodyPr>
          <a:lstStyle/>
          <a:p>
            <a:pPr algn="ctr"/>
            <a:r>
              <a:rPr lang="zh-CN" altLang="en-US" sz="1600" dirty="0">
                <a:solidFill>
                  <a:schemeClr val="bg2">
                    <a:lumMod val="50000"/>
                  </a:schemeClr>
                </a:solidFill>
                <a:latin typeface="微软雅黑" panose="020B0503020204020204" pitchFamily="34" charset="-122"/>
                <a:ea typeface="微软雅黑" panose="020B0503020204020204" pitchFamily="34" charset="-122"/>
              </a:rPr>
              <a:t>危机预测</a:t>
            </a:r>
          </a:p>
        </p:txBody>
      </p:sp>
      <p:sp>
        <p:nvSpPr>
          <p:cNvPr id="66" name="椭圆 65"/>
          <p:cNvSpPr/>
          <p:nvPr/>
        </p:nvSpPr>
        <p:spPr>
          <a:xfrm>
            <a:off x="6584554" y="5670053"/>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7" name="文本框 66"/>
          <p:cNvSpPr txBox="1"/>
          <p:nvPr/>
        </p:nvSpPr>
        <p:spPr>
          <a:xfrm>
            <a:off x="6655330" y="5589802"/>
            <a:ext cx="1340355" cy="338554"/>
          </a:xfrm>
          <a:prstGeom prst="rect">
            <a:avLst/>
          </a:prstGeom>
          <a:noFill/>
        </p:spPr>
        <p:txBody>
          <a:bodyPr wrap="square" rtlCol="0">
            <a:spAutoFit/>
          </a:bodyPr>
          <a:lstStyle/>
          <a:p>
            <a:pPr algn="ctr"/>
            <a:r>
              <a:rPr lang="zh-CN" altLang="en-US" sz="1600" dirty="0">
                <a:solidFill>
                  <a:schemeClr val="bg2">
                    <a:lumMod val="50000"/>
                  </a:schemeClr>
                </a:solidFill>
                <a:latin typeface="微软雅黑" panose="020B0503020204020204" pitchFamily="34" charset="-122"/>
                <a:ea typeface="微软雅黑" panose="020B0503020204020204" pitchFamily="34" charset="-122"/>
              </a:rPr>
              <a:t>解决方案</a:t>
            </a:r>
          </a:p>
        </p:txBody>
      </p:sp>
      <p:grpSp>
        <p:nvGrpSpPr>
          <p:cNvPr id="11" name="组合 10"/>
          <p:cNvGrpSpPr/>
          <p:nvPr/>
        </p:nvGrpSpPr>
        <p:grpSpPr>
          <a:xfrm>
            <a:off x="3481424" y="4898199"/>
            <a:ext cx="723900" cy="728593"/>
            <a:chOff x="3481424" y="4898199"/>
            <a:chExt cx="723900" cy="728593"/>
          </a:xfrm>
        </p:grpSpPr>
        <p:sp>
          <p:nvSpPr>
            <p:cNvPr id="26" name="矩形 25"/>
            <p:cNvSpPr/>
            <p:nvPr/>
          </p:nvSpPr>
          <p:spPr>
            <a:xfrm rot="2700000">
              <a:off x="3481424" y="4898199"/>
              <a:ext cx="723900" cy="723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49"/>
            <p:cNvSpPr txBox="1"/>
            <p:nvPr/>
          </p:nvSpPr>
          <p:spPr>
            <a:xfrm>
              <a:off x="3484599" y="4918906"/>
              <a:ext cx="666750" cy="707886"/>
            </a:xfrm>
            <a:prstGeom prst="rect">
              <a:avLst/>
            </a:prstGeom>
            <a:noFill/>
          </p:spPr>
          <p:txBody>
            <a:bodyPr wrap="square" rtlCol="0">
              <a:spAutoFit/>
            </a:bodyPr>
            <a:lstStyle/>
            <a:p>
              <a:pPr algn="ctr"/>
              <a:r>
                <a:rPr lang="en-US" altLang="zh-CN" sz="4000" dirty="0">
                  <a:solidFill>
                    <a:schemeClr val="bg1"/>
                  </a:solidFill>
                  <a:latin typeface="微软雅黑" panose="020B0503020204020204" pitchFamily="34" charset="-122"/>
                  <a:ea typeface="微软雅黑" panose="020B0503020204020204" pitchFamily="34" charset="-122"/>
                </a:rPr>
                <a:t>4</a:t>
              </a:r>
              <a:endParaRPr lang="zh-CN" altLang="en-US" sz="4000" dirty="0">
                <a:solidFill>
                  <a:schemeClr val="bg1"/>
                </a:solidFill>
                <a:latin typeface="微软雅黑" panose="020B0503020204020204" pitchFamily="34" charset="-122"/>
                <a:ea typeface="微软雅黑" panose="020B0503020204020204" pitchFamily="34" charset="-122"/>
              </a:endParaRPr>
            </a:p>
          </p:txBody>
        </p:sp>
      </p:grpSp>
      <p:sp>
        <p:nvSpPr>
          <p:cNvPr id="68" name="椭圆 67"/>
          <p:cNvSpPr/>
          <p:nvPr/>
        </p:nvSpPr>
        <p:spPr>
          <a:xfrm>
            <a:off x="4595068" y="6155202"/>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9" name="文本框 68"/>
          <p:cNvSpPr txBox="1"/>
          <p:nvPr/>
        </p:nvSpPr>
        <p:spPr>
          <a:xfrm>
            <a:off x="4665844" y="6045923"/>
            <a:ext cx="1340355" cy="338554"/>
          </a:xfrm>
          <a:prstGeom prst="rect">
            <a:avLst/>
          </a:prstGeom>
          <a:noFill/>
        </p:spPr>
        <p:txBody>
          <a:bodyPr wrap="square" rtlCol="0">
            <a:spAutoFit/>
          </a:bodyPr>
          <a:lstStyle/>
          <a:p>
            <a:pPr algn="ctr"/>
            <a:r>
              <a:rPr lang="zh-CN" altLang="en-US" sz="1600" dirty="0">
                <a:solidFill>
                  <a:schemeClr val="bg2">
                    <a:lumMod val="50000"/>
                  </a:schemeClr>
                </a:solidFill>
                <a:latin typeface="微软雅黑" panose="020B0503020204020204" pitchFamily="34" charset="-122"/>
                <a:ea typeface="微软雅黑" panose="020B0503020204020204" pitchFamily="34" charset="-122"/>
              </a:rPr>
              <a:t>财务计划</a:t>
            </a:r>
          </a:p>
        </p:txBody>
      </p:sp>
      <p:sp>
        <p:nvSpPr>
          <p:cNvPr id="70" name="椭圆 69"/>
          <p:cNvSpPr/>
          <p:nvPr/>
        </p:nvSpPr>
        <p:spPr>
          <a:xfrm>
            <a:off x="6060175" y="6155202"/>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71" name="文本框 70"/>
          <p:cNvSpPr txBox="1"/>
          <p:nvPr/>
        </p:nvSpPr>
        <p:spPr>
          <a:xfrm>
            <a:off x="6219851" y="6074951"/>
            <a:ext cx="1340355" cy="338554"/>
          </a:xfrm>
          <a:prstGeom prst="rect">
            <a:avLst/>
          </a:prstGeom>
          <a:noFill/>
        </p:spPr>
        <p:txBody>
          <a:bodyPr wrap="square" rtlCol="0">
            <a:spAutoFit/>
          </a:bodyPr>
          <a:lstStyle/>
          <a:p>
            <a:pPr algn="ctr"/>
            <a:r>
              <a:rPr lang="en-US" altLang="zh-CN" sz="1600" dirty="0">
                <a:solidFill>
                  <a:schemeClr val="bg2">
                    <a:lumMod val="50000"/>
                  </a:schemeClr>
                </a:solidFill>
                <a:latin typeface="微软雅黑" panose="020B0503020204020204" pitchFamily="34" charset="-122"/>
                <a:ea typeface="微软雅黑" panose="020B0503020204020204" pitchFamily="34" charset="-122"/>
              </a:rPr>
              <a:t>SWOT</a:t>
            </a:r>
            <a:r>
              <a:rPr lang="zh-CN" altLang="en-US" sz="1600" dirty="0">
                <a:solidFill>
                  <a:schemeClr val="bg2">
                    <a:lumMod val="50000"/>
                  </a:schemeClr>
                </a:solidFill>
                <a:latin typeface="微软雅黑" panose="020B0503020204020204" pitchFamily="34" charset="-122"/>
                <a:ea typeface="微软雅黑" panose="020B0503020204020204" pitchFamily="34" charset="-122"/>
              </a:rPr>
              <a:t>分析</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1+#ppt_w/2"/>
                                          </p:val>
                                        </p:tav>
                                        <p:tav tm="100000">
                                          <p:val>
                                            <p:strVal val="#ppt_x"/>
                                          </p:val>
                                        </p:tav>
                                      </p:tavLst>
                                    </p:anim>
                                    <p:anim calcmode="lin" valueType="num">
                                      <p:cBhvr additive="base">
                                        <p:cTn id="40" dur="500" fill="hold"/>
                                        <p:tgtEl>
                                          <p:spTgt spid="2"/>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1+#ppt_w/2"/>
                                          </p:val>
                                        </p:tav>
                                        <p:tav tm="100000">
                                          <p:val>
                                            <p:strVal val="#ppt_x"/>
                                          </p:val>
                                        </p:tav>
                                      </p:tavLst>
                                    </p:anim>
                                    <p:anim calcmode="lin" valueType="num">
                                      <p:cBhvr additive="base">
                                        <p:cTn id="44" dur="500" fill="hold"/>
                                        <p:tgtEl>
                                          <p:spTgt spid="21"/>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1+#ppt_w/2"/>
                                          </p:val>
                                        </p:tav>
                                        <p:tav tm="100000">
                                          <p:val>
                                            <p:strVal val="#ppt_x"/>
                                          </p:val>
                                        </p:tav>
                                      </p:tavLst>
                                    </p:anim>
                                    <p:anim calcmode="lin" valueType="num">
                                      <p:cBhvr additive="base">
                                        <p:cTn id="48" dur="500" fill="hold"/>
                                        <p:tgtEl>
                                          <p:spTgt spid="22"/>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1+#ppt_w/2"/>
                                          </p:val>
                                        </p:tav>
                                        <p:tav tm="100000">
                                          <p:val>
                                            <p:strVal val="#ppt_x"/>
                                          </p:val>
                                        </p:tav>
                                      </p:tavLst>
                                    </p:anim>
                                    <p:anim calcmode="lin" valueType="num">
                                      <p:cBhvr additive="base">
                                        <p:cTn id="52" dur="500" fill="hold"/>
                                        <p:tgtEl>
                                          <p:spTgt spid="23"/>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1+#ppt_w/2"/>
                                          </p:val>
                                        </p:tav>
                                        <p:tav tm="100000">
                                          <p:val>
                                            <p:strVal val="#ppt_x"/>
                                          </p:val>
                                        </p:tav>
                                      </p:tavLst>
                                    </p:anim>
                                    <p:anim calcmode="lin" valueType="num">
                                      <p:cBhvr additive="base">
                                        <p:cTn id="56" dur="500" fill="hold"/>
                                        <p:tgtEl>
                                          <p:spTgt spid="24"/>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1+#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1+#ppt_w/2"/>
                                          </p:val>
                                        </p:tav>
                                        <p:tav tm="100000">
                                          <p:val>
                                            <p:strVal val="#ppt_x"/>
                                          </p:val>
                                        </p:tav>
                                      </p:tavLst>
                                    </p:anim>
                                    <p:anim calcmode="lin" valueType="num">
                                      <p:cBhvr additive="base">
                                        <p:cTn id="64" dur="500" fill="hold"/>
                                        <p:tgtEl>
                                          <p:spTgt spid="29"/>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additive="base">
                                        <p:cTn id="67" dur="500" fill="hold"/>
                                        <p:tgtEl>
                                          <p:spTgt spid="31"/>
                                        </p:tgtEl>
                                        <p:attrNameLst>
                                          <p:attrName>ppt_x</p:attrName>
                                        </p:attrNameLst>
                                      </p:cBhvr>
                                      <p:tavLst>
                                        <p:tav tm="0">
                                          <p:val>
                                            <p:strVal val="1+#ppt_w/2"/>
                                          </p:val>
                                        </p:tav>
                                        <p:tav tm="100000">
                                          <p:val>
                                            <p:strVal val="#ppt_x"/>
                                          </p:val>
                                        </p:tav>
                                      </p:tavLst>
                                    </p:anim>
                                    <p:anim calcmode="lin" valueType="num">
                                      <p:cBhvr additive="base">
                                        <p:cTn id="68"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additive="base">
                                        <p:cTn id="73" dur="500" fill="hold"/>
                                        <p:tgtEl>
                                          <p:spTgt spid="8"/>
                                        </p:tgtEl>
                                        <p:attrNameLst>
                                          <p:attrName>ppt_x</p:attrName>
                                        </p:attrNameLst>
                                      </p:cBhvr>
                                      <p:tavLst>
                                        <p:tav tm="0">
                                          <p:val>
                                            <p:strVal val="#ppt_x"/>
                                          </p:val>
                                        </p:tav>
                                        <p:tav tm="100000">
                                          <p:val>
                                            <p:strVal val="#ppt_x"/>
                                          </p:val>
                                        </p:tav>
                                      </p:tavLst>
                                    </p:anim>
                                    <p:anim calcmode="lin" valueType="num">
                                      <p:cBhvr additive="base">
                                        <p:cTn id="7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53"/>
                                        </p:tgtEl>
                                        <p:attrNameLst>
                                          <p:attrName>style.visibility</p:attrName>
                                        </p:attrNameLst>
                                      </p:cBhvr>
                                      <p:to>
                                        <p:strVal val="visible"/>
                                      </p:to>
                                    </p:set>
                                    <p:anim calcmode="lin" valueType="num">
                                      <p:cBhvr additive="base">
                                        <p:cTn id="79" dur="500" fill="hold"/>
                                        <p:tgtEl>
                                          <p:spTgt spid="53"/>
                                        </p:tgtEl>
                                        <p:attrNameLst>
                                          <p:attrName>ppt_x</p:attrName>
                                        </p:attrNameLst>
                                      </p:cBhvr>
                                      <p:tavLst>
                                        <p:tav tm="0">
                                          <p:val>
                                            <p:strVal val="1+#ppt_w/2"/>
                                          </p:val>
                                        </p:tav>
                                        <p:tav tm="100000">
                                          <p:val>
                                            <p:strVal val="#ppt_x"/>
                                          </p:val>
                                        </p:tav>
                                      </p:tavLst>
                                    </p:anim>
                                    <p:anim calcmode="lin" valueType="num">
                                      <p:cBhvr additive="base">
                                        <p:cTn id="80" dur="500" fill="hold"/>
                                        <p:tgtEl>
                                          <p:spTgt spid="53"/>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additive="base">
                                        <p:cTn id="83" dur="500" fill="hold"/>
                                        <p:tgtEl>
                                          <p:spTgt spid="54"/>
                                        </p:tgtEl>
                                        <p:attrNameLst>
                                          <p:attrName>ppt_x</p:attrName>
                                        </p:attrNameLst>
                                      </p:cBhvr>
                                      <p:tavLst>
                                        <p:tav tm="0">
                                          <p:val>
                                            <p:strVal val="1+#ppt_w/2"/>
                                          </p:val>
                                        </p:tav>
                                        <p:tav tm="100000">
                                          <p:val>
                                            <p:strVal val="#ppt_x"/>
                                          </p:val>
                                        </p:tav>
                                      </p:tavLst>
                                    </p:anim>
                                    <p:anim calcmode="lin" valueType="num">
                                      <p:cBhvr additive="base">
                                        <p:cTn id="84" dur="500" fill="hold"/>
                                        <p:tgtEl>
                                          <p:spTgt spid="54"/>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55"/>
                                        </p:tgtEl>
                                        <p:attrNameLst>
                                          <p:attrName>style.visibility</p:attrName>
                                        </p:attrNameLst>
                                      </p:cBhvr>
                                      <p:to>
                                        <p:strVal val="visible"/>
                                      </p:to>
                                    </p:set>
                                    <p:anim calcmode="lin" valueType="num">
                                      <p:cBhvr additive="base">
                                        <p:cTn id="87" dur="500" fill="hold"/>
                                        <p:tgtEl>
                                          <p:spTgt spid="55"/>
                                        </p:tgtEl>
                                        <p:attrNameLst>
                                          <p:attrName>ppt_x</p:attrName>
                                        </p:attrNameLst>
                                      </p:cBhvr>
                                      <p:tavLst>
                                        <p:tav tm="0">
                                          <p:val>
                                            <p:strVal val="1+#ppt_w/2"/>
                                          </p:val>
                                        </p:tav>
                                        <p:tav tm="100000">
                                          <p:val>
                                            <p:strVal val="#ppt_x"/>
                                          </p:val>
                                        </p:tav>
                                      </p:tavLst>
                                    </p:anim>
                                    <p:anim calcmode="lin" valueType="num">
                                      <p:cBhvr additive="base">
                                        <p:cTn id="88" dur="500" fill="hold"/>
                                        <p:tgtEl>
                                          <p:spTgt spid="55"/>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additive="base">
                                        <p:cTn id="91" dur="500" fill="hold"/>
                                        <p:tgtEl>
                                          <p:spTgt spid="56"/>
                                        </p:tgtEl>
                                        <p:attrNameLst>
                                          <p:attrName>ppt_x</p:attrName>
                                        </p:attrNameLst>
                                      </p:cBhvr>
                                      <p:tavLst>
                                        <p:tav tm="0">
                                          <p:val>
                                            <p:strVal val="1+#ppt_w/2"/>
                                          </p:val>
                                        </p:tav>
                                        <p:tav tm="100000">
                                          <p:val>
                                            <p:strVal val="#ppt_x"/>
                                          </p:val>
                                        </p:tav>
                                      </p:tavLst>
                                    </p:anim>
                                    <p:anim calcmode="lin" valueType="num">
                                      <p:cBhvr additive="base">
                                        <p:cTn id="92" dur="500" fill="hold"/>
                                        <p:tgtEl>
                                          <p:spTgt spid="56"/>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1+#ppt_w/2"/>
                                          </p:val>
                                        </p:tav>
                                        <p:tav tm="100000">
                                          <p:val>
                                            <p:strVal val="#ppt_x"/>
                                          </p:val>
                                        </p:tav>
                                      </p:tavLst>
                                    </p:anim>
                                    <p:anim calcmode="lin" valueType="num">
                                      <p:cBhvr additive="base">
                                        <p:cTn id="96" dur="500" fill="hold"/>
                                        <p:tgtEl>
                                          <p:spTgt spid="57"/>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 calcmode="lin" valueType="num">
                                      <p:cBhvr additive="base">
                                        <p:cTn id="99" dur="500" fill="hold"/>
                                        <p:tgtEl>
                                          <p:spTgt spid="58"/>
                                        </p:tgtEl>
                                        <p:attrNameLst>
                                          <p:attrName>ppt_x</p:attrName>
                                        </p:attrNameLst>
                                      </p:cBhvr>
                                      <p:tavLst>
                                        <p:tav tm="0">
                                          <p:val>
                                            <p:strVal val="1+#ppt_w/2"/>
                                          </p:val>
                                        </p:tav>
                                        <p:tav tm="100000">
                                          <p:val>
                                            <p:strVal val="#ppt_x"/>
                                          </p:val>
                                        </p:tav>
                                      </p:tavLst>
                                    </p:anim>
                                    <p:anim calcmode="lin" valueType="num">
                                      <p:cBhvr additive="base">
                                        <p:cTn id="100" dur="500" fill="hold"/>
                                        <p:tgtEl>
                                          <p:spTgt spid="58"/>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59"/>
                                        </p:tgtEl>
                                        <p:attrNameLst>
                                          <p:attrName>style.visibility</p:attrName>
                                        </p:attrNameLst>
                                      </p:cBhvr>
                                      <p:to>
                                        <p:strVal val="visible"/>
                                      </p:to>
                                    </p:set>
                                    <p:anim calcmode="lin" valueType="num">
                                      <p:cBhvr additive="base">
                                        <p:cTn id="103" dur="500" fill="hold"/>
                                        <p:tgtEl>
                                          <p:spTgt spid="59"/>
                                        </p:tgtEl>
                                        <p:attrNameLst>
                                          <p:attrName>ppt_x</p:attrName>
                                        </p:attrNameLst>
                                      </p:cBhvr>
                                      <p:tavLst>
                                        <p:tav tm="0">
                                          <p:val>
                                            <p:strVal val="1+#ppt_w/2"/>
                                          </p:val>
                                        </p:tav>
                                        <p:tav tm="100000">
                                          <p:val>
                                            <p:strVal val="#ppt_x"/>
                                          </p:val>
                                        </p:tav>
                                      </p:tavLst>
                                    </p:anim>
                                    <p:anim calcmode="lin" valueType="num">
                                      <p:cBhvr additive="base">
                                        <p:cTn id="104" dur="500" fill="hold"/>
                                        <p:tgtEl>
                                          <p:spTgt spid="59"/>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60"/>
                                        </p:tgtEl>
                                        <p:attrNameLst>
                                          <p:attrName>style.visibility</p:attrName>
                                        </p:attrNameLst>
                                      </p:cBhvr>
                                      <p:to>
                                        <p:strVal val="visible"/>
                                      </p:to>
                                    </p:set>
                                    <p:anim calcmode="lin" valueType="num">
                                      <p:cBhvr additive="base">
                                        <p:cTn id="107" dur="500" fill="hold"/>
                                        <p:tgtEl>
                                          <p:spTgt spid="60"/>
                                        </p:tgtEl>
                                        <p:attrNameLst>
                                          <p:attrName>ppt_x</p:attrName>
                                        </p:attrNameLst>
                                      </p:cBhvr>
                                      <p:tavLst>
                                        <p:tav tm="0">
                                          <p:val>
                                            <p:strVal val="1+#ppt_w/2"/>
                                          </p:val>
                                        </p:tav>
                                        <p:tav tm="100000">
                                          <p:val>
                                            <p:strVal val="#ppt_x"/>
                                          </p:val>
                                        </p:tav>
                                      </p:tavLst>
                                    </p:anim>
                                    <p:anim calcmode="lin" valueType="num">
                                      <p:cBhvr additive="base">
                                        <p:cTn id="108" dur="500" fill="hold"/>
                                        <p:tgtEl>
                                          <p:spTgt spid="60"/>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61"/>
                                        </p:tgtEl>
                                        <p:attrNameLst>
                                          <p:attrName>style.visibility</p:attrName>
                                        </p:attrNameLst>
                                      </p:cBhvr>
                                      <p:to>
                                        <p:strVal val="visible"/>
                                      </p:to>
                                    </p:set>
                                    <p:anim calcmode="lin" valueType="num">
                                      <p:cBhvr additive="base">
                                        <p:cTn id="111" dur="500" fill="hold"/>
                                        <p:tgtEl>
                                          <p:spTgt spid="61"/>
                                        </p:tgtEl>
                                        <p:attrNameLst>
                                          <p:attrName>ppt_x</p:attrName>
                                        </p:attrNameLst>
                                      </p:cBhvr>
                                      <p:tavLst>
                                        <p:tav tm="0">
                                          <p:val>
                                            <p:strVal val="1+#ppt_w/2"/>
                                          </p:val>
                                        </p:tav>
                                        <p:tav tm="100000">
                                          <p:val>
                                            <p:strVal val="#ppt_x"/>
                                          </p:val>
                                        </p:tav>
                                      </p:tavLst>
                                    </p:anim>
                                    <p:anim calcmode="lin" valueType="num">
                                      <p:cBhvr additive="base">
                                        <p:cTn id="112"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nodeType="clickEffect">
                                  <p:stCondLst>
                                    <p:cond delay="0"/>
                                  </p:stCondLst>
                                  <p:childTnLst>
                                    <p:set>
                                      <p:cBhvr>
                                        <p:cTn id="116" dur="1" fill="hold">
                                          <p:stCondLst>
                                            <p:cond delay="0"/>
                                          </p:stCondLst>
                                        </p:cTn>
                                        <p:tgtEl>
                                          <p:spTgt spid="9"/>
                                        </p:tgtEl>
                                        <p:attrNameLst>
                                          <p:attrName>style.visibility</p:attrName>
                                        </p:attrNameLst>
                                      </p:cBhvr>
                                      <p:to>
                                        <p:strVal val="visible"/>
                                      </p:to>
                                    </p:set>
                                    <p:anim calcmode="lin" valueType="num">
                                      <p:cBhvr additive="base">
                                        <p:cTn id="117" dur="500" fill="hold"/>
                                        <p:tgtEl>
                                          <p:spTgt spid="9"/>
                                        </p:tgtEl>
                                        <p:attrNameLst>
                                          <p:attrName>ppt_x</p:attrName>
                                        </p:attrNameLst>
                                      </p:cBhvr>
                                      <p:tavLst>
                                        <p:tav tm="0">
                                          <p:val>
                                            <p:strVal val="#ppt_x"/>
                                          </p:val>
                                        </p:tav>
                                        <p:tav tm="100000">
                                          <p:val>
                                            <p:strVal val="#ppt_x"/>
                                          </p:val>
                                        </p:tav>
                                      </p:tavLst>
                                    </p:anim>
                                    <p:anim calcmode="lin" valueType="num">
                                      <p:cBhvr additive="base">
                                        <p:cTn id="1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2" fill="hold" grpId="0" nodeType="clickEffect">
                                  <p:stCondLst>
                                    <p:cond delay="0"/>
                                  </p:stCondLst>
                                  <p:childTnLst>
                                    <p:set>
                                      <p:cBhvr>
                                        <p:cTn id="122" dur="1" fill="hold">
                                          <p:stCondLst>
                                            <p:cond delay="0"/>
                                          </p:stCondLst>
                                        </p:cTn>
                                        <p:tgtEl>
                                          <p:spTgt spid="33"/>
                                        </p:tgtEl>
                                        <p:attrNameLst>
                                          <p:attrName>style.visibility</p:attrName>
                                        </p:attrNameLst>
                                      </p:cBhvr>
                                      <p:to>
                                        <p:strVal val="visible"/>
                                      </p:to>
                                    </p:set>
                                    <p:anim calcmode="lin" valueType="num">
                                      <p:cBhvr additive="base">
                                        <p:cTn id="123" dur="500" fill="hold"/>
                                        <p:tgtEl>
                                          <p:spTgt spid="33"/>
                                        </p:tgtEl>
                                        <p:attrNameLst>
                                          <p:attrName>ppt_x</p:attrName>
                                        </p:attrNameLst>
                                      </p:cBhvr>
                                      <p:tavLst>
                                        <p:tav tm="0">
                                          <p:val>
                                            <p:strVal val="1+#ppt_w/2"/>
                                          </p:val>
                                        </p:tav>
                                        <p:tav tm="100000">
                                          <p:val>
                                            <p:strVal val="#ppt_x"/>
                                          </p:val>
                                        </p:tav>
                                      </p:tavLst>
                                    </p:anim>
                                    <p:anim calcmode="lin" valueType="num">
                                      <p:cBhvr additive="base">
                                        <p:cTn id="124" dur="500" fill="hold"/>
                                        <p:tgtEl>
                                          <p:spTgt spid="33"/>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34"/>
                                        </p:tgtEl>
                                        <p:attrNameLst>
                                          <p:attrName>style.visibility</p:attrName>
                                        </p:attrNameLst>
                                      </p:cBhvr>
                                      <p:to>
                                        <p:strVal val="visible"/>
                                      </p:to>
                                    </p:set>
                                    <p:anim calcmode="lin" valueType="num">
                                      <p:cBhvr additive="base">
                                        <p:cTn id="127" dur="500" fill="hold"/>
                                        <p:tgtEl>
                                          <p:spTgt spid="34"/>
                                        </p:tgtEl>
                                        <p:attrNameLst>
                                          <p:attrName>ppt_x</p:attrName>
                                        </p:attrNameLst>
                                      </p:cBhvr>
                                      <p:tavLst>
                                        <p:tav tm="0">
                                          <p:val>
                                            <p:strVal val="1+#ppt_w/2"/>
                                          </p:val>
                                        </p:tav>
                                        <p:tav tm="100000">
                                          <p:val>
                                            <p:strVal val="#ppt_x"/>
                                          </p:val>
                                        </p:tav>
                                      </p:tavLst>
                                    </p:anim>
                                    <p:anim calcmode="lin" valueType="num">
                                      <p:cBhvr additive="base">
                                        <p:cTn id="128" dur="500" fill="hold"/>
                                        <p:tgtEl>
                                          <p:spTgt spid="34"/>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35"/>
                                        </p:tgtEl>
                                        <p:attrNameLst>
                                          <p:attrName>style.visibility</p:attrName>
                                        </p:attrNameLst>
                                      </p:cBhvr>
                                      <p:to>
                                        <p:strVal val="visible"/>
                                      </p:to>
                                    </p:set>
                                    <p:anim calcmode="lin" valueType="num">
                                      <p:cBhvr additive="base">
                                        <p:cTn id="131" dur="500" fill="hold"/>
                                        <p:tgtEl>
                                          <p:spTgt spid="35"/>
                                        </p:tgtEl>
                                        <p:attrNameLst>
                                          <p:attrName>ppt_x</p:attrName>
                                        </p:attrNameLst>
                                      </p:cBhvr>
                                      <p:tavLst>
                                        <p:tav tm="0">
                                          <p:val>
                                            <p:strVal val="1+#ppt_w/2"/>
                                          </p:val>
                                        </p:tav>
                                        <p:tav tm="100000">
                                          <p:val>
                                            <p:strVal val="#ppt_x"/>
                                          </p:val>
                                        </p:tav>
                                      </p:tavLst>
                                    </p:anim>
                                    <p:anim calcmode="lin" valueType="num">
                                      <p:cBhvr additive="base">
                                        <p:cTn id="132" dur="500" fill="hold"/>
                                        <p:tgtEl>
                                          <p:spTgt spid="35"/>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36"/>
                                        </p:tgtEl>
                                        <p:attrNameLst>
                                          <p:attrName>style.visibility</p:attrName>
                                        </p:attrNameLst>
                                      </p:cBhvr>
                                      <p:to>
                                        <p:strVal val="visible"/>
                                      </p:to>
                                    </p:set>
                                    <p:anim calcmode="lin" valueType="num">
                                      <p:cBhvr additive="base">
                                        <p:cTn id="135" dur="500" fill="hold"/>
                                        <p:tgtEl>
                                          <p:spTgt spid="36"/>
                                        </p:tgtEl>
                                        <p:attrNameLst>
                                          <p:attrName>ppt_x</p:attrName>
                                        </p:attrNameLst>
                                      </p:cBhvr>
                                      <p:tavLst>
                                        <p:tav tm="0">
                                          <p:val>
                                            <p:strVal val="1+#ppt_w/2"/>
                                          </p:val>
                                        </p:tav>
                                        <p:tav tm="100000">
                                          <p:val>
                                            <p:strVal val="#ppt_x"/>
                                          </p:val>
                                        </p:tav>
                                      </p:tavLst>
                                    </p:anim>
                                    <p:anim calcmode="lin" valueType="num">
                                      <p:cBhvr additive="base">
                                        <p:cTn id="136" dur="500" fill="hold"/>
                                        <p:tgtEl>
                                          <p:spTgt spid="36"/>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38"/>
                                        </p:tgtEl>
                                        <p:attrNameLst>
                                          <p:attrName>style.visibility</p:attrName>
                                        </p:attrNameLst>
                                      </p:cBhvr>
                                      <p:to>
                                        <p:strVal val="visible"/>
                                      </p:to>
                                    </p:set>
                                    <p:anim calcmode="lin" valueType="num">
                                      <p:cBhvr additive="base">
                                        <p:cTn id="139" dur="500" fill="hold"/>
                                        <p:tgtEl>
                                          <p:spTgt spid="38"/>
                                        </p:tgtEl>
                                        <p:attrNameLst>
                                          <p:attrName>ppt_x</p:attrName>
                                        </p:attrNameLst>
                                      </p:cBhvr>
                                      <p:tavLst>
                                        <p:tav tm="0">
                                          <p:val>
                                            <p:strVal val="1+#ppt_w/2"/>
                                          </p:val>
                                        </p:tav>
                                        <p:tav tm="100000">
                                          <p:val>
                                            <p:strVal val="#ppt_x"/>
                                          </p:val>
                                        </p:tav>
                                      </p:tavLst>
                                    </p:anim>
                                    <p:anim calcmode="lin" valueType="num">
                                      <p:cBhvr additive="base">
                                        <p:cTn id="140" dur="500" fill="hold"/>
                                        <p:tgtEl>
                                          <p:spTgt spid="38"/>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additive="base">
                                        <p:cTn id="143" dur="500" fill="hold"/>
                                        <p:tgtEl>
                                          <p:spTgt spid="40"/>
                                        </p:tgtEl>
                                        <p:attrNameLst>
                                          <p:attrName>ppt_x</p:attrName>
                                        </p:attrNameLst>
                                      </p:cBhvr>
                                      <p:tavLst>
                                        <p:tav tm="0">
                                          <p:val>
                                            <p:strVal val="1+#ppt_w/2"/>
                                          </p:val>
                                        </p:tav>
                                        <p:tav tm="100000">
                                          <p:val>
                                            <p:strVal val="#ppt_x"/>
                                          </p:val>
                                        </p:tav>
                                      </p:tavLst>
                                    </p:anim>
                                    <p:anim calcmode="lin" valueType="num">
                                      <p:cBhvr additive="base">
                                        <p:cTn id="144" dur="500" fill="hold"/>
                                        <p:tgtEl>
                                          <p:spTgt spid="4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41"/>
                                        </p:tgtEl>
                                        <p:attrNameLst>
                                          <p:attrName>style.visibility</p:attrName>
                                        </p:attrNameLst>
                                      </p:cBhvr>
                                      <p:to>
                                        <p:strVal val="visible"/>
                                      </p:to>
                                    </p:set>
                                    <p:anim calcmode="lin" valueType="num">
                                      <p:cBhvr additive="base">
                                        <p:cTn id="147" dur="500" fill="hold"/>
                                        <p:tgtEl>
                                          <p:spTgt spid="41"/>
                                        </p:tgtEl>
                                        <p:attrNameLst>
                                          <p:attrName>ppt_x</p:attrName>
                                        </p:attrNameLst>
                                      </p:cBhvr>
                                      <p:tavLst>
                                        <p:tav tm="0">
                                          <p:val>
                                            <p:strVal val="1+#ppt_w/2"/>
                                          </p:val>
                                        </p:tav>
                                        <p:tav tm="100000">
                                          <p:val>
                                            <p:strVal val="#ppt_x"/>
                                          </p:val>
                                        </p:tav>
                                      </p:tavLst>
                                    </p:anim>
                                    <p:anim calcmode="lin" valueType="num">
                                      <p:cBhvr additive="base">
                                        <p:cTn id="148" dur="500" fill="hold"/>
                                        <p:tgtEl>
                                          <p:spTgt spid="4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45"/>
                                        </p:tgtEl>
                                        <p:attrNameLst>
                                          <p:attrName>style.visibility</p:attrName>
                                        </p:attrNameLst>
                                      </p:cBhvr>
                                      <p:to>
                                        <p:strVal val="visible"/>
                                      </p:to>
                                    </p:set>
                                    <p:anim calcmode="lin" valueType="num">
                                      <p:cBhvr additive="base">
                                        <p:cTn id="151" dur="500" fill="hold"/>
                                        <p:tgtEl>
                                          <p:spTgt spid="45"/>
                                        </p:tgtEl>
                                        <p:attrNameLst>
                                          <p:attrName>ppt_x</p:attrName>
                                        </p:attrNameLst>
                                      </p:cBhvr>
                                      <p:tavLst>
                                        <p:tav tm="0">
                                          <p:val>
                                            <p:strVal val="1+#ppt_w/2"/>
                                          </p:val>
                                        </p:tav>
                                        <p:tav tm="100000">
                                          <p:val>
                                            <p:strVal val="#ppt_x"/>
                                          </p:val>
                                        </p:tav>
                                      </p:tavLst>
                                    </p:anim>
                                    <p:anim calcmode="lin" valueType="num">
                                      <p:cBhvr additive="base">
                                        <p:cTn id="152" dur="500" fill="hold"/>
                                        <p:tgtEl>
                                          <p:spTgt spid="45"/>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46"/>
                                        </p:tgtEl>
                                        <p:attrNameLst>
                                          <p:attrName>style.visibility</p:attrName>
                                        </p:attrNameLst>
                                      </p:cBhvr>
                                      <p:to>
                                        <p:strVal val="visible"/>
                                      </p:to>
                                    </p:set>
                                    <p:anim calcmode="lin" valueType="num">
                                      <p:cBhvr additive="base">
                                        <p:cTn id="155" dur="500" fill="hold"/>
                                        <p:tgtEl>
                                          <p:spTgt spid="46"/>
                                        </p:tgtEl>
                                        <p:attrNameLst>
                                          <p:attrName>ppt_x</p:attrName>
                                        </p:attrNameLst>
                                      </p:cBhvr>
                                      <p:tavLst>
                                        <p:tav tm="0">
                                          <p:val>
                                            <p:strVal val="1+#ppt_w/2"/>
                                          </p:val>
                                        </p:tav>
                                        <p:tav tm="100000">
                                          <p:val>
                                            <p:strVal val="#ppt_x"/>
                                          </p:val>
                                        </p:tav>
                                      </p:tavLst>
                                    </p:anim>
                                    <p:anim calcmode="lin" valueType="num">
                                      <p:cBhvr additive="base">
                                        <p:cTn id="156"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2" presetClass="entr" presetSubtype="4" fill="hold" nodeType="clickEffect">
                                  <p:stCondLst>
                                    <p:cond delay="0"/>
                                  </p:stCondLst>
                                  <p:childTnLst>
                                    <p:set>
                                      <p:cBhvr>
                                        <p:cTn id="160" dur="1" fill="hold">
                                          <p:stCondLst>
                                            <p:cond delay="0"/>
                                          </p:stCondLst>
                                        </p:cTn>
                                        <p:tgtEl>
                                          <p:spTgt spid="11"/>
                                        </p:tgtEl>
                                        <p:attrNameLst>
                                          <p:attrName>style.visibility</p:attrName>
                                        </p:attrNameLst>
                                      </p:cBhvr>
                                      <p:to>
                                        <p:strVal val="visible"/>
                                      </p:to>
                                    </p:set>
                                    <p:anim calcmode="lin" valueType="num">
                                      <p:cBhvr additive="base">
                                        <p:cTn id="161" dur="500" fill="hold"/>
                                        <p:tgtEl>
                                          <p:spTgt spid="11"/>
                                        </p:tgtEl>
                                        <p:attrNameLst>
                                          <p:attrName>ppt_x</p:attrName>
                                        </p:attrNameLst>
                                      </p:cBhvr>
                                      <p:tavLst>
                                        <p:tav tm="0">
                                          <p:val>
                                            <p:strVal val="#ppt_x"/>
                                          </p:val>
                                        </p:tav>
                                        <p:tav tm="100000">
                                          <p:val>
                                            <p:strVal val="#ppt_x"/>
                                          </p:val>
                                        </p:tav>
                                      </p:tavLst>
                                    </p:anim>
                                    <p:anim calcmode="lin" valueType="num">
                                      <p:cBhvr additive="base">
                                        <p:cTn id="1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 presetClass="entr" presetSubtype="2" fill="hold" grpId="0" nodeType="clickEffect">
                                  <p:stCondLst>
                                    <p:cond delay="0"/>
                                  </p:stCondLst>
                                  <p:childTnLst>
                                    <p:set>
                                      <p:cBhvr>
                                        <p:cTn id="166" dur="1" fill="hold">
                                          <p:stCondLst>
                                            <p:cond delay="0"/>
                                          </p:stCondLst>
                                        </p:cTn>
                                        <p:tgtEl>
                                          <p:spTgt spid="63"/>
                                        </p:tgtEl>
                                        <p:attrNameLst>
                                          <p:attrName>style.visibility</p:attrName>
                                        </p:attrNameLst>
                                      </p:cBhvr>
                                      <p:to>
                                        <p:strVal val="visible"/>
                                      </p:to>
                                    </p:set>
                                    <p:anim calcmode="lin" valueType="num">
                                      <p:cBhvr additive="base">
                                        <p:cTn id="167" dur="500" fill="hold"/>
                                        <p:tgtEl>
                                          <p:spTgt spid="63"/>
                                        </p:tgtEl>
                                        <p:attrNameLst>
                                          <p:attrName>ppt_x</p:attrName>
                                        </p:attrNameLst>
                                      </p:cBhvr>
                                      <p:tavLst>
                                        <p:tav tm="0">
                                          <p:val>
                                            <p:strVal val="1+#ppt_w/2"/>
                                          </p:val>
                                        </p:tav>
                                        <p:tav tm="100000">
                                          <p:val>
                                            <p:strVal val="#ppt_x"/>
                                          </p:val>
                                        </p:tav>
                                      </p:tavLst>
                                    </p:anim>
                                    <p:anim calcmode="lin" valueType="num">
                                      <p:cBhvr additive="base">
                                        <p:cTn id="168" dur="500" fill="hold"/>
                                        <p:tgtEl>
                                          <p:spTgt spid="63"/>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64"/>
                                        </p:tgtEl>
                                        <p:attrNameLst>
                                          <p:attrName>style.visibility</p:attrName>
                                        </p:attrNameLst>
                                      </p:cBhvr>
                                      <p:to>
                                        <p:strVal val="visible"/>
                                      </p:to>
                                    </p:set>
                                    <p:anim calcmode="lin" valueType="num">
                                      <p:cBhvr additive="base">
                                        <p:cTn id="171" dur="500" fill="hold"/>
                                        <p:tgtEl>
                                          <p:spTgt spid="64"/>
                                        </p:tgtEl>
                                        <p:attrNameLst>
                                          <p:attrName>ppt_x</p:attrName>
                                        </p:attrNameLst>
                                      </p:cBhvr>
                                      <p:tavLst>
                                        <p:tav tm="0">
                                          <p:val>
                                            <p:strVal val="1+#ppt_w/2"/>
                                          </p:val>
                                        </p:tav>
                                        <p:tav tm="100000">
                                          <p:val>
                                            <p:strVal val="#ppt_x"/>
                                          </p:val>
                                        </p:tav>
                                      </p:tavLst>
                                    </p:anim>
                                    <p:anim calcmode="lin" valueType="num">
                                      <p:cBhvr additive="base">
                                        <p:cTn id="172" dur="500" fill="hold"/>
                                        <p:tgtEl>
                                          <p:spTgt spid="64"/>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65"/>
                                        </p:tgtEl>
                                        <p:attrNameLst>
                                          <p:attrName>style.visibility</p:attrName>
                                        </p:attrNameLst>
                                      </p:cBhvr>
                                      <p:to>
                                        <p:strVal val="visible"/>
                                      </p:to>
                                    </p:set>
                                    <p:anim calcmode="lin" valueType="num">
                                      <p:cBhvr additive="base">
                                        <p:cTn id="175" dur="500" fill="hold"/>
                                        <p:tgtEl>
                                          <p:spTgt spid="65"/>
                                        </p:tgtEl>
                                        <p:attrNameLst>
                                          <p:attrName>ppt_x</p:attrName>
                                        </p:attrNameLst>
                                      </p:cBhvr>
                                      <p:tavLst>
                                        <p:tav tm="0">
                                          <p:val>
                                            <p:strVal val="1+#ppt_w/2"/>
                                          </p:val>
                                        </p:tav>
                                        <p:tav tm="100000">
                                          <p:val>
                                            <p:strVal val="#ppt_x"/>
                                          </p:val>
                                        </p:tav>
                                      </p:tavLst>
                                    </p:anim>
                                    <p:anim calcmode="lin" valueType="num">
                                      <p:cBhvr additive="base">
                                        <p:cTn id="176" dur="500" fill="hold"/>
                                        <p:tgtEl>
                                          <p:spTgt spid="65"/>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66"/>
                                        </p:tgtEl>
                                        <p:attrNameLst>
                                          <p:attrName>style.visibility</p:attrName>
                                        </p:attrNameLst>
                                      </p:cBhvr>
                                      <p:to>
                                        <p:strVal val="visible"/>
                                      </p:to>
                                    </p:set>
                                    <p:anim calcmode="lin" valueType="num">
                                      <p:cBhvr additive="base">
                                        <p:cTn id="179" dur="500" fill="hold"/>
                                        <p:tgtEl>
                                          <p:spTgt spid="66"/>
                                        </p:tgtEl>
                                        <p:attrNameLst>
                                          <p:attrName>ppt_x</p:attrName>
                                        </p:attrNameLst>
                                      </p:cBhvr>
                                      <p:tavLst>
                                        <p:tav tm="0">
                                          <p:val>
                                            <p:strVal val="1+#ppt_w/2"/>
                                          </p:val>
                                        </p:tav>
                                        <p:tav tm="100000">
                                          <p:val>
                                            <p:strVal val="#ppt_x"/>
                                          </p:val>
                                        </p:tav>
                                      </p:tavLst>
                                    </p:anim>
                                    <p:anim calcmode="lin" valueType="num">
                                      <p:cBhvr additive="base">
                                        <p:cTn id="180" dur="500" fill="hold"/>
                                        <p:tgtEl>
                                          <p:spTgt spid="66"/>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7"/>
                                        </p:tgtEl>
                                        <p:attrNameLst>
                                          <p:attrName>style.visibility</p:attrName>
                                        </p:attrNameLst>
                                      </p:cBhvr>
                                      <p:to>
                                        <p:strVal val="visible"/>
                                      </p:to>
                                    </p:set>
                                    <p:anim calcmode="lin" valueType="num">
                                      <p:cBhvr additive="base">
                                        <p:cTn id="183" dur="500" fill="hold"/>
                                        <p:tgtEl>
                                          <p:spTgt spid="67"/>
                                        </p:tgtEl>
                                        <p:attrNameLst>
                                          <p:attrName>ppt_x</p:attrName>
                                        </p:attrNameLst>
                                      </p:cBhvr>
                                      <p:tavLst>
                                        <p:tav tm="0">
                                          <p:val>
                                            <p:strVal val="1+#ppt_w/2"/>
                                          </p:val>
                                        </p:tav>
                                        <p:tav tm="100000">
                                          <p:val>
                                            <p:strVal val="#ppt_x"/>
                                          </p:val>
                                        </p:tav>
                                      </p:tavLst>
                                    </p:anim>
                                    <p:anim calcmode="lin" valueType="num">
                                      <p:cBhvr additive="base">
                                        <p:cTn id="184" dur="500" fill="hold"/>
                                        <p:tgtEl>
                                          <p:spTgt spid="67"/>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68"/>
                                        </p:tgtEl>
                                        <p:attrNameLst>
                                          <p:attrName>style.visibility</p:attrName>
                                        </p:attrNameLst>
                                      </p:cBhvr>
                                      <p:to>
                                        <p:strVal val="visible"/>
                                      </p:to>
                                    </p:set>
                                    <p:anim calcmode="lin" valueType="num">
                                      <p:cBhvr additive="base">
                                        <p:cTn id="187" dur="500" fill="hold"/>
                                        <p:tgtEl>
                                          <p:spTgt spid="68"/>
                                        </p:tgtEl>
                                        <p:attrNameLst>
                                          <p:attrName>ppt_x</p:attrName>
                                        </p:attrNameLst>
                                      </p:cBhvr>
                                      <p:tavLst>
                                        <p:tav tm="0">
                                          <p:val>
                                            <p:strVal val="1+#ppt_w/2"/>
                                          </p:val>
                                        </p:tav>
                                        <p:tav tm="100000">
                                          <p:val>
                                            <p:strVal val="#ppt_x"/>
                                          </p:val>
                                        </p:tav>
                                      </p:tavLst>
                                    </p:anim>
                                    <p:anim calcmode="lin" valueType="num">
                                      <p:cBhvr additive="base">
                                        <p:cTn id="188" dur="500" fill="hold"/>
                                        <p:tgtEl>
                                          <p:spTgt spid="68"/>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69"/>
                                        </p:tgtEl>
                                        <p:attrNameLst>
                                          <p:attrName>style.visibility</p:attrName>
                                        </p:attrNameLst>
                                      </p:cBhvr>
                                      <p:to>
                                        <p:strVal val="visible"/>
                                      </p:to>
                                    </p:set>
                                    <p:anim calcmode="lin" valueType="num">
                                      <p:cBhvr additive="base">
                                        <p:cTn id="191" dur="500" fill="hold"/>
                                        <p:tgtEl>
                                          <p:spTgt spid="69"/>
                                        </p:tgtEl>
                                        <p:attrNameLst>
                                          <p:attrName>ppt_x</p:attrName>
                                        </p:attrNameLst>
                                      </p:cBhvr>
                                      <p:tavLst>
                                        <p:tav tm="0">
                                          <p:val>
                                            <p:strVal val="1+#ppt_w/2"/>
                                          </p:val>
                                        </p:tav>
                                        <p:tav tm="100000">
                                          <p:val>
                                            <p:strVal val="#ppt_x"/>
                                          </p:val>
                                        </p:tav>
                                      </p:tavLst>
                                    </p:anim>
                                    <p:anim calcmode="lin" valueType="num">
                                      <p:cBhvr additive="base">
                                        <p:cTn id="192" dur="500" fill="hold"/>
                                        <p:tgtEl>
                                          <p:spTgt spid="69"/>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70"/>
                                        </p:tgtEl>
                                        <p:attrNameLst>
                                          <p:attrName>style.visibility</p:attrName>
                                        </p:attrNameLst>
                                      </p:cBhvr>
                                      <p:to>
                                        <p:strVal val="visible"/>
                                      </p:to>
                                    </p:set>
                                    <p:anim calcmode="lin" valueType="num">
                                      <p:cBhvr additive="base">
                                        <p:cTn id="195" dur="500" fill="hold"/>
                                        <p:tgtEl>
                                          <p:spTgt spid="70"/>
                                        </p:tgtEl>
                                        <p:attrNameLst>
                                          <p:attrName>ppt_x</p:attrName>
                                        </p:attrNameLst>
                                      </p:cBhvr>
                                      <p:tavLst>
                                        <p:tav tm="0">
                                          <p:val>
                                            <p:strVal val="1+#ppt_w/2"/>
                                          </p:val>
                                        </p:tav>
                                        <p:tav tm="100000">
                                          <p:val>
                                            <p:strVal val="#ppt_x"/>
                                          </p:val>
                                        </p:tav>
                                      </p:tavLst>
                                    </p:anim>
                                    <p:anim calcmode="lin" valueType="num">
                                      <p:cBhvr additive="base">
                                        <p:cTn id="196" dur="500" fill="hold"/>
                                        <p:tgtEl>
                                          <p:spTgt spid="70"/>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71"/>
                                        </p:tgtEl>
                                        <p:attrNameLst>
                                          <p:attrName>style.visibility</p:attrName>
                                        </p:attrNameLst>
                                      </p:cBhvr>
                                      <p:to>
                                        <p:strVal val="visible"/>
                                      </p:to>
                                    </p:set>
                                    <p:anim calcmode="lin" valueType="num">
                                      <p:cBhvr additive="base">
                                        <p:cTn id="199" dur="500" fill="hold"/>
                                        <p:tgtEl>
                                          <p:spTgt spid="71"/>
                                        </p:tgtEl>
                                        <p:attrNameLst>
                                          <p:attrName>ppt_x</p:attrName>
                                        </p:attrNameLst>
                                      </p:cBhvr>
                                      <p:tavLst>
                                        <p:tav tm="0">
                                          <p:val>
                                            <p:strVal val="1+#ppt_w/2"/>
                                          </p:val>
                                        </p:tav>
                                        <p:tav tm="100000">
                                          <p:val>
                                            <p:strVal val="#ppt_x"/>
                                          </p:val>
                                        </p:tav>
                                      </p:tavLst>
                                    </p:anim>
                                    <p:anim calcmode="lin" valueType="num">
                                      <p:cBhvr additive="base">
                                        <p:cTn id="200"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 grpId="0" animBg="1"/>
      <p:bldP spid="6" grpId="0"/>
      <p:bldP spid="7" grpId="0"/>
      <p:bldP spid="19" grpId="0"/>
      <p:bldP spid="2" grpId="0" animBg="1"/>
      <p:bldP spid="21" grpId="0"/>
      <p:bldP spid="22" grpId="0" animBg="1"/>
      <p:bldP spid="23" grpId="0"/>
      <p:bldP spid="24" grpId="0" animBg="1"/>
      <p:bldP spid="25" grpId="0"/>
      <p:bldP spid="29" grpId="0" animBg="1"/>
      <p:bldP spid="31" grpId="0"/>
      <p:bldP spid="33" grpId="0"/>
      <p:bldP spid="34" grpId="0" animBg="1"/>
      <p:bldP spid="35" grpId="0"/>
      <p:bldP spid="36" grpId="0" animBg="1"/>
      <p:bldP spid="38" grpId="0"/>
      <p:bldP spid="40" grpId="0" animBg="1"/>
      <p:bldP spid="41" grpId="0"/>
      <p:bldP spid="45" grpId="0" animBg="1"/>
      <p:bldP spid="46" grpId="0"/>
      <p:bldP spid="53" grpId="0"/>
      <p:bldP spid="54" grpId="0" animBg="1"/>
      <p:bldP spid="55" grpId="0"/>
      <p:bldP spid="56" grpId="0" animBg="1"/>
      <p:bldP spid="57" grpId="0"/>
      <p:bldP spid="58" grpId="0" animBg="1"/>
      <p:bldP spid="59" grpId="0"/>
      <p:bldP spid="60" grpId="0" animBg="1"/>
      <p:bldP spid="61" grpId="0"/>
      <p:bldP spid="63" grpId="0"/>
      <p:bldP spid="64" grpId="0" animBg="1"/>
      <p:bldP spid="65" grpId="0"/>
      <p:bldP spid="66" grpId="0" animBg="1"/>
      <p:bldP spid="67" grpId="0"/>
      <p:bldP spid="68" grpId="0" animBg="1"/>
      <p:bldP spid="69" grpId="0"/>
      <p:bldP spid="70" grpId="0" animBg="1"/>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7" name="矩形 46"/>
          <p:cNvSpPr/>
          <p:nvPr/>
        </p:nvSpPr>
        <p:spPr>
          <a:xfrm rot="2968493">
            <a:off x="-570151" y="-2383222"/>
            <a:ext cx="3075252" cy="361333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721634">
            <a:off x="-1932077" y="-2465728"/>
            <a:ext cx="5147800" cy="5664824"/>
          </a:xfrm>
          <a:prstGeom prst="rect">
            <a:avLst/>
          </a:prstGeom>
        </p:spPr>
      </p:pic>
      <p:sp>
        <p:nvSpPr>
          <p:cNvPr id="6" name="文本框 5"/>
          <p:cNvSpPr txBox="1"/>
          <p:nvPr/>
        </p:nvSpPr>
        <p:spPr>
          <a:xfrm>
            <a:off x="463550" y="267656"/>
            <a:ext cx="1517650" cy="461665"/>
          </a:xfrm>
          <a:prstGeom prst="rect">
            <a:avLst/>
          </a:prstGeom>
          <a:noFill/>
        </p:spPr>
        <p:txBody>
          <a:bodyPr wrap="square" rtlCol="0">
            <a:spAutoFit/>
          </a:bodyPr>
          <a:lstStyle>
            <a:defPPr>
              <a:defRPr lang="zh-CN"/>
            </a:defPPr>
            <a:lvl1pPr>
              <a:defRPr sz="2400">
                <a:solidFill>
                  <a:schemeClr val="bg1"/>
                </a:solidFill>
                <a:latin typeface="微软雅黑" panose="020B0503020204020204" pitchFamily="34" charset="-122"/>
                <a:ea typeface="微软雅黑" panose="020B0503020204020204" pitchFamily="34" charset="-122"/>
              </a:defRPr>
            </a:lvl1pPr>
          </a:lstStyle>
          <a:p>
            <a:r>
              <a:rPr lang="zh-CN" altLang="en-US" dirty="0"/>
              <a:t>危机预测</a:t>
            </a:r>
          </a:p>
        </p:txBody>
      </p:sp>
      <p:grpSp>
        <p:nvGrpSpPr>
          <p:cNvPr id="65" name="组合 64"/>
          <p:cNvGrpSpPr/>
          <p:nvPr/>
        </p:nvGrpSpPr>
        <p:grpSpPr>
          <a:xfrm>
            <a:off x="6129037" y="853659"/>
            <a:ext cx="5485098" cy="5113994"/>
            <a:chOff x="5323495" y="1276946"/>
            <a:chExt cx="5485098" cy="5113994"/>
          </a:xfrm>
        </p:grpSpPr>
        <p:grpSp>
          <p:nvGrpSpPr>
            <p:cNvPr id="32" name="组合 31"/>
            <p:cNvGrpSpPr/>
            <p:nvPr/>
          </p:nvGrpSpPr>
          <p:grpSpPr>
            <a:xfrm>
              <a:off x="5631111" y="1276946"/>
              <a:ext cx="4848251" cy="5113994"/>
              <a:chOff x="1741850" y="89958"/>
              <a:chExt cx="6037808" cy="6368753"/>
            </a:xfrm>
          </p:grpSpPr>
          <p:sp>
            <p:nvSpPr>
              <p:cNvPr id="23" name="矩形 22"/>
              <p:cNvSpPr/>
              <p:nvPr/>
            </p:nvSpPr>
            <p:spPr>
              <a:xfrm rot="2718682">
                <a:off x="2711429" y="1694543"/>
                <a:ext cx="1204686" cy="120468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rot="2718682">
                <a:off x="4615543" y="3624944"/>
                <a:ext cx="1204686" cy="120468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rot="2718682">
                <a:off x="1741850" y="2652484"/>
                <a:ext cx="1204686" cy="120468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rot="2718682">
                <a:off x="3957295" y="89958"/>
                <a:ext cx="2546004" cy="2546004"/>
              </a:xfrm>
              <a:prstGeom prst="rect">
                <a:avLst/>
              </a:prstGeom>
              <a:blipFill dpi="0" rotWithShape="0">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rot="2718682">
                <a:off x="5595257" y="2659744"/>
                <a:ext cx="1204686" cy="120468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rot="2718682">
                <a:off x="6574972" y="1709057"/>
                <a:ext cx="1204686" cy="120468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rot="2718682">
                <a:off x="6541428" y="3639458"/>
                <a:ext cx="1204686" cy="1204686"/>
              </a:xfrm>
              <a:prstGeom prst="rect">
                <a:avLst/>
              </a:prstGeom>
              <a:blipFill dpi="0" rotWithShape="0">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rot="2718682">
                <a:off x="3669601" y="2659744"/>
                <a:ext cx="1204686" cy="1204686"/>
              </a:xfrm>
              <a:prstGeom prst="rect">
                <a:avLst/>
              </a:prstGeom>
              <a:blipFill dpi="0" rotWithShape="0">
                <a:blip r:embed="rId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rot="2718682">
                <a:off x="2043450" y="3904437"/>
                <a:ext cx="2554274" cy="2554274"/>
              </a:xfrm>
              <a:prstGeom prst="rect">
                <a:avLst/>
              </a:prstGeom>
              <a:blipFill dpi="0" rotWithShape="0">
                <a:blip r:embed="rId8"/>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文本框 32"/>
            <p:cNvSpPr txBox="1"/>
            <p:nvPr/>
          </p:nvSpPr>
          <p:spPr>
            <a:xfrm>
              <a:off x="5323495" y="3651972"/>
              <a:ext cx="1553029" cy="338554"/>
            </a:xfrm>
            <a:prstGeom prst="rect">
              <a:avLst/>
            </a:prstGeom>
            <a:noFill/>
          </p:spPr>
          <p:txBody>
            <a:bodyPr wrap="square" rtlCol="0">
              <a:spAutoFit/>
            </a:bodyPr>
            <a:lstStyle/>
            <a:p>
              <a:pPr algn="ct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用户流失</a:t>
              </a:r>
            </a:p>
          </p:txBody>
        </p:sp>
        <p:sp>
          <p:nvSpPr>
            <p:cNvPr id="34" name="文本框 33"/>
            <p:cNvSpPr txBox="1"/>
            <p:nvPr/>
          </p:nvSpPr>
          <p:spPr>
            <a:xfrm>
              <a:off x="6129054" y="2871801"/>
              <a:ext cx="1553029"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成本增加</a:t>
              </a:r>
            </a:p>
          </p:txBody>
        </p:sp>
        <p:sp>
          <p:nvSpPr>
            <p:cNvPr id="35" name="文本框 34"/>
            <p:cNvSpPr txBox="1"/>
            <p:nvPr/>
          </p:nvSpPr>
          <p:spPr>
            <a:xfrm>
              <a:off x="8430235" y="3645826"/>
              <a:ext cx="1553029" cy="338554"/>
            </a:xfrm>
            <a:prstGeom prst="rect">
              <a:avLst/>
            </a:prstGeom>
            <a:noFill/>
          </p:spPr>
          <p:txBody>
            <a:bodyPr wrap="square" rtlCol="0">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行业转型</a:t>
              </a:r>
            </a:p>
          </p:txBody>
        </p:sp>
        <p:sp>
          <p:nvSpPr>
            <p:cNvPr id="36" name="文本框 35"/>
            <p:cNvSpPr txBox="1"/>
            <p:nvPr/>
          </p:nvSpPr>
          <p:spPr>
            <a:xfrm>
              <a:off x="7652129" y="4418710"/>
              <a:ext cx="1553029"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流量减少</a:t>
              </a:r>
            </a:p>
          </p:txBody>
        </p:sp>
        <p:sp>
          <p:nvSpPr>
            <p:cNvPr id="37" name="文本框 36"/>
            <p:cNvSpPr txBox="1"/>
            <p:nvPr/>
          </p:nvSpPr>
          <p:spPr>
            <a:xfrm>
              <a:off x="9255564" y="2887788"/>
              <a:ext cx="1553029"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恶意竞争</a:t>
              </a:r>
            </a:p>
          </p:txBody>
        </p:sp>
      </p:grpSp>
      <p:grpSp>
        <p:nvGrpSpPr>
          <p:cNvPr id="64" name="组合 63"/>
          <p:cNvGrpSpPr/>
          <p:nvPr/>
        </p:nvGrpSpPr>
        <p:grpSpPr>
          <a:xfrm>
            <a:off x="776875" y="1816443"/>
            <a:ext cx="5086565" cy="705414"/>
            <a:chOff x="817967" y="2023012"/>
            <a:chExt cx="5086565" cy="705414"/>
          </a:xfrm>
        </p:grpSpPr>
        <p:grpSp>
          <p:nvGrpSpPr>
            <p:cNvPr id="50" name="组合 49"/>
            <p:cNvGrpSpPr/>
            <p:nvPr/>
          </p:nvGrpSpPr>
          <p:grpSpPr>
            <a:xfrm>
              <a:off x="882648" y="2023012"/>
              <a:ext cx="1553029" cy="369332"/>
              <a:chOff x="882648" y="2023012"/>
              <a:chExt cx="1553029" cy="369332"/>
            </a:xfrm>
          </p:grpSpPr>
          <p:sp>
            <p:nvSpPr>
              <p:cNvPr id="38" name="椭圆 37"/>
              <p:cNvSpPr/>
              <p:nvPr/>
            </p:nvSpPr>
            <p:spPr>
              <a:xfrm>
                <a:off x="931632" y="2188382"/>
                <a:ext cx="134257" cy="134257"/>
              </a:xfrm>
              <a:prstGeom prst="ellipse">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882648" y="2023012"/>
                <a:ext cx="1553029" cy="369332"/>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成本增加</a:t>
                </a:r>
              </a:p>
            </p:txBody>
          </p:sp>
        </p:grpSp>
        <p:sp>
          <p:nvSpPr>
            <p:cNvPr id="55" name="矩形 54"/>
            <p:cNvSpPr/>
            <p:nvPr/>
          </p:nvSpPr>
          <p:spPr>
            <a:xfrm>
              <a:off x="817967" y="2359094"/>
              <a:ext cx="5086565" cy="369332"/>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危机预测是危机管理的一个重要环节，或者说是危机管理的起点。</a:t>
              </a:r>
            </a:p>
          </p:txBody>
        </p:sp>
      </p:grpSp>
      <p:grpSp>
        <p:nvGrpSpPr>
          <p:cNvPr id="58" name="组合 57"/>
          <p:cNvGrpSpPr/>
          <p:nvPr/>
        </p:nvGrpSpPr>
        <p:grpSpPr>
          <a:xfrm>
            <a:off x="776876" y="2629918"/>
            <a:ext cx="4916024" cy="672677"/>
            <a:chOff x="817968" y="3051575"/>
            <a:chExt cx="4916024" cy="672677"/>
          </a:xfrm>
        </p:grpSpPr>
        <p:grpSp>
          <p:nvGrpSpPr>
            <p:cNvPr id="51" name="组合 50"/>
            <p:cNvGrpSpPr/>
            <p:nvPr/>
          </p:nvGrpSpPr>
          <p:grpSpPr>
            <a:xfrm>
              <a:off x="882648" y="3051575"/>
              <a:ext cx="1553029" cy="369332"/>
              <a:chOff x="882648" y="2764944"/>
              <a:chExt cx="1553029" cy="369332"/>
            </a:xfrm>
          </p:grpSpPr>
          <p:sp>
            <p:nvSpPr>
              <p:cNvPr id="40" name="椭圆 39"/>
              <p:cNvSpPr/>
              <p:nvPr/>
            </p:nvSpPr>
            <p:spPr>
              <a:xfrm>
                <a:off x="931632" y="2930314"/>
                <a:ext cx="134257" cy="134257"/>
              </a:xfrm>
              <a:prstGeom prst="ellipse">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882648" y="2764944"/>
                <a:ext cx="1553029" cy="369332"/>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用户流失</a:t>
                </a:r>
              </a:p>
            </p:txBody>
          </p:sp>
        </p:grpSp>
        <p:sp>
          <p:nvSpPr>
            <p:cNvPr id="56" name="矩形 55"/>
            <p:cNvSpPr/>
            <p:nvPr/>
          </p:nvSpPr>
          <p:spPr>
            <a:xfrm>
              <a:off x="817968" y="3354920"/>
              <a:ext cx="4916024" cy="369332"/>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危机预测是危机管理的一个重要环节，或者说是危机管理的起点。</a:t>
              </a:r>
            </a:p>
          </p:txBody>
        </p:sp>
      </p:grpSp>
      <p:grpSp>
        <p:nvGrpSpPr>
          <p:cNvPr id="59" name="组合 58"/>
          <p:cNvGrpSpPr/>
          <p:nvPr/>
        </p:nvGrpSpPr>
        <p:grpSpPr>
          <a:xfrm>
            <a:off x="776876" y="3410656"/>
            <a:ext cx="4916024" cy="667490"/>
            <a:chOff x="843247" y="4003991"/>
            <a:chExt cx="4916024" cy="667490"/>
          </a:xfrm>
        </p:grpSpPr>
        <p:grpSp>
          <p:nvGrpSpPr>
            <p:cNvPr id="52" name="组合 51"/>
            <p:cNvGrpSpPr/>
            <p:nvPr/>
          </p:nvGrpSpPr>
          <p:grpSpPr>
            <a:xfrm>
              <a:off x="901159" y="4003991"/>
              <a:ext cx="1553029" cy="369332"/>
              <a:chOff x="882648" y="3461160"/>
              <a:chExt cx="1553029" cy="369332"/>
            </a:xfrm>
          </p:grpSpPr>
          <p:sp>
            <p:nvSpPr>
              <p:cNvPr id="42" name="椭圆 41"/>
              <p:cNvSpPr/>
              <p:nvPr/>
            </p:nvSpPr>
            <p:spPr>
              <a:xfrm>
                <a:off x="931632" y="3626530"/>
                <a:ext cx="134257" cy="134257"/>
              </a:xfrm>
              <a:prstGeom prst="ellipse">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882648" y="3461160"/>
                <a:ext cx="1553029" cy="369332"/>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流量减少</a:t>
                </a:r>
              </a:p>
            </p:txBody>
          </p:sp>
        </p:grpSp>
        <p:sp>
          <p:nvSpPr>
            <p:cNvPr id="57" name="矩形 56"/>
            <p:cNvSpPr/>
            <p:nvPr/>
          </p:nvSpPr>
          <p:spPr>
            <a:xfrm>
              <a:off x="843247" y="4302149"/>
              <a:ext cx="4916024" cy="369332"/>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危机预测是危机管理的一个重要环节，或者说是危机管理的起点。</a:t>
              </a:r>
            </a:p>
          </p:txBody>
        </p:sp>
      </p:grpSp>
      <p:grpSp>
        <p:nvGrpSpPr>
          <p:cNvPr id="61" name="组合 60"/>
          <p:cNvGrpSpPr/>
          <p:nvPr/>
        </p:nvGrpSpPr>
        <p:grpSpPr>
          <a:xfrm>
            <a:off x="776876" y="4186207"/>
            <a:ext cx="4916024" cy="663140"/>
            <a:chOff x="901159" y="5110139"/>
            <a:chExt cx="4916024" cy="663140"/>
          </a:xfrm>
        </p:grpSpPr>
        <p:grpSp>
          <p:nvGrpSpPr>
            <p:cNvPr id="53" name="组合 52"/>
            <p:cNvGrpSpPr/>
            <p:nvPr/>
          </p:nvGrpSpPr>
          <p:grpSpPr>
            <a:xfrm>
              <a:off x="908682" y="5110139"/>
              <a:ext cx="1553029" cy="369332"/>
              <a:chOff x="887721" y="4131379"/>
              <a:chExt cx="1553029" cy="369332"/>
            </a:xfrm>
          </p:grpSpPr>
          <p:sp>
            <p:nvSpPr>
              <p:cNvPr id="44" name="椭圆 43"/>
              <p:cNvSpPr/>
              <p:nvPr/>
            </p:nvSpPr>
            <p:spPr>
              <a:xfrm>
                <a:off x="936705" y="4296749"/>
                <a:ext cx="134257" cy="134257"/>
              </a:xfrm>
              <a:prstGeom prst="ellipse">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887721" y="4131379"/>
                <a:ext cx="1553029" cy="369332"/>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行业转型</a:t>
                </a:r>
              </a:p>
            </p:txBody>
          </p:sp>
        </p:grpSp>
        <p:sp>
          <p:nvSpPr>
            <p:cNvPr id="60" name="矩形 59"/>
            <p:cNvSpPr/>
            <p:nvPr/>
          </p:nvSpPr>
          <p:spPr>
            <a:xfrm>
              <a:off x="901159" y="5403947"/>
              <a:ext cx="4916024" cy="369332"/>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危机预测是危机管理的一个重要环节，或者说是危机管理的起点。</a:t>
              </a:r>
            </a:p>
          </p:txBody>
        </p:sp>
      </p:grpSp>
      <p:grpSp>
        <p:nvGrpSpPr>
          <p:cNvPr id="63" name="组合 62"/>
          <p:cNvGrpSpPr/>
          <p:nvPr/>
        </p:nvGrpSpPr>
        <p:grpSpPr>
          <a:xfrm>
            <a:off x="776876" y="4957409"/>
            <a:ext cx="4916024" cy="656797"/>
            <a:chOff x="870161" y="5777327"/>
            <a:chExt cx="4916024" cy="656797"/>
          </a:xfrm>
        </p:grpSpPr>
        <p:grpSp>
          <p:nvGrpSpPr>
            <p:cNvPr id="54" name="组合 53"/>
            <p:cNvGrpSpPr/>
            <p:nvPr/>
          </p:nvGrpSpPr>
          <p:grpSpPr>
            <a:xfrm>
              <a:off x="901425" y="5777327"/>
              <a:ext cx="1553029" cy="369332"/>
              <a:chOff x="880464" y="4798567"/>
              <a:chExt cx="1553029" cy="369332"/>
            </a:xfrm>
          </p:grpSpPr>
          <p:sp>
            <p:nvSpPr>
              <p:cNvPr id="48" name="椭圆 47"/>
              <p:cNvSpPr/>
              <p:nvPr/>
            </p:nvSpPr>
            <p:spPr>
              <a:xfrm>
                <a:off x="929448" y="4963937"/>
                <a:ext cx="134257" cy="134257"/>
              </a:xfrm>
              <a:prstGeom prst="ellipse">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880464" y="4798567"/>
                <a:ext cx="1553029" cy="369332"/>
              </a:xfrm>
              <a:prstGeom prst="rect">
                <a:avLst/>
              </a:prstGeom>
              <a:noFill/>
            </p:spPr>
            <p:txBody>
              <a:bodyPr wrap="square" rtlCol="0">
                <a:spAutoFit/>
              </a:bodyPr>
              <a:lstStyle/>
              <a:p>
                <a:pPr algn="ct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恶意竞争</a:t>
                </a:r>
              </a:p>
            </p:txBody>
          </p:sp>
        </p:grpSp>
        <p:sp>
          <p:nvSpPr>
            <p:cNvPr id="62" name="矩形 61"/>
            <p:cNvSpPr/>
            <p:nvPr/>
          </p:nvSpPr>
          <p:spPr>
            <a:xfrm>
              <a:off x="870161" y="6064792"/>
              <a:ext cx="4916024" cy="369332"/>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危机预测是危机管理的一个重要环节，或者说是危机管理的起点。</a:t>
              </a:r>
            </a:p>
          </p:txBody>
        </p:sp>
      </p:grpSp>
      <p:sp>
        <p:nvSpPr>
          <p:cNvPr id="66" name="文本框 65"/>
          <p:cNvSpPr txBox="1"/>
          <p:nvPr/>
        </p:nvSpPr>
        <p:spPr>
          <a:xfrm>
            <a:off x="2190690" y="251965"/>
            <a:ext cx="3193965" cy="461665"/>
          </a:xfrm>
          <a:prstGeom prst="rect">
            <a:avLst/>
          </a:prstGeom>
          <a:noFill/>
        </p:spPr>
        <p:txBody>
          <a:bodyPr wrap="square" rtlCol="0">
            <a:spAutoFit/>
          </a:bodyPr>
          <a:lstStyle/>
          <a:p>
            <a:r>
              <a:rPr lang="en-US" altLang="zh-CN" sz="2400" dirty="0">
                <a:solidFill>
                  <a:srgbClr val="C00000"/>
                </a:solidFill>
                <a:latin typeface="微软雅黑" panose="020B0503020204020204" pitchFamily="34" charset="-122"/>
                <a:ea typeface="微软雅黑" panose="020B0503020204020204" pitchFamily="34" charset="-122"/>
              </a:rPr>
              <a:t>Crisis prediction</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500" fill="hold"/>
                                        <p:tgtEl>
                                          <p:spTgt spid="65"/>
                                        </p:tgtEl>
                                        <p:attrNameLst>
                                          <p:attrName>ppt_w</p:attrName>
                                        </p:attrNameLst>
                                      </p:cBhvr>
                                      <p:tavLst>
                                        <p:tav tm="0">
                                          <p:val>
                                            <p:fltVal val="0"/>
                                          </p:val>
                                        </p:tav>
                                        <p:tav tm="100000">
                                          <p:val>
                                            <p:strVal val="#ppt_w"/>
                                          </p:val>
                                        </p:tav>
                                      </p:tavLst>
                                    </p:anim>
                                    <p:anim calcmode="lin" valueType="num">
                                      <p:cBhvr>
                                        <p:cTn id="8" dur="500" fill="hold"/>
                                        <p:tgtEl>
                                          <p:spTgt spid="65"/>
                                        </p:tgtEl>
                                        <p:attrNameLst>
                                          <p:attrName>ppt_h</p:attrName>
                                        </p:attrNameLst>
                                      </p:cBhvr>
                                      <p:tavLst>
                                        <p:tav tm="0">
                                          <p:val>
                                            <p:fltVal val="0"/>
                                          </p:val>
                                        </p:tav>
                                        <p:tav tm="100000">
                                          <p:val>
                                            <p:strVal val="#ppt_h"/>
                                          </p:val>
                                        </p:tav>
                                      </p:tavLst>
                                    </p:anim>
                                    <p:animEffect transition="in" filter="fade">
                                      <p:cBhvr>
                                        <p:cTn id="9" dur="500"/>
                                        <p:tgtEl>
                                          <p:spTgt spid="6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64"/>
                                        </p:tgtEl>
                                        <p:attrNameLst>
                                          <p:attrName>style.visibility</p:attrName>
                                        </p:attrNameLst>
                                      </p:cBhvr>
                                      <p:to>
                                        <p:strVal val="visible"/>
                                      </p:to>
                                    </p:set>
                                    <p:anim calcmode="lin" valueType="num">
                                      <p:cBhvr additive="base">
                                        <p:cTn id="14" dur="500" fill="hold"/>
                                        <p:tgtEl>
                                          <p:spTgt spid="64"/>
                                        </p:tgtEl>
                                        <p:attrNameLst>
                                          <p:attrName>ppt_x</p:attrName>
                                        </p:attrNameLst>
                                      </p:cBhvr>
                                      <p:tavLst>
                                        <p:tav tm="0">
                                          <p:val>
                                            <p:strVal val="0-#ppt_w/2"/>
                                          </p:val>
                                        </p:tav>
                                        <p:tav tm="100000">
                                          <p:val>
                                            <p:strVal val="#ppt_x"/>
                                          </p:val>
                                        </p:tav>
                                      </p:tavLst>
                                    </p:anim>
                                    <p:anim calcmode="lin" valueType="num">
                                      <p:cBhvr additive="base">
                                        <p:cTn id="15" dur="500" fill="hold"/>
                                        <p:tgtEl>
                                          <p:spTgt spid="64"/>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58"/>
                                        </p:tgtEl>
                                        <p:attrNameLst>
                                          <p:attrName>style.visibility</p:attrName>
                                        </p:attrNameLst>
                                      </p:cBhvr>
                                      <p:to>
                                        <p:strVal val="visible"/>
                                      </p:to>
                                    </p:set>
                                    <p:anim calcmode="lin" valueType="num">
                                      <p:cBhvr additive="base">
                                        <p:cTn id="18" dur="750" fill="hold"/>
                                        <p:tgtEl>
                                          <p:spTgt spid="58"/>
                                        </p:tgtEl>
                                        <p:attrNameLst>
                                          <p:attrName>ppt_x</p:attrName>
                                        </p:attrNameLst>
                                      </p:cBhvr>
                                      <p:tavLst>
                                        <p:tav tm="0">
                                          <p:val>
                                            <p:strVal val="0-#ppt_w/2"/>
                                          </p:val>
                                        </p:tav>
                                        <p:tav tm="100000">
                                          <p:val>
                                            <p:strVal val="#ppt_x"/>
                                          </p:val>
                                        </p:tav>
                                      </p:tavLst>
                                    </p:anim>
                                    <p:anim calcmode="lin" valueType="num">
                                      <p:cBhvr additive="base">
                                        <p:cTn id="19" dur="750" fill="hold"/>
                                        <p:tgtEl>
                                          <p:spTgt spid="58"/>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59"/>
                                        </p:tgtEl>
                                        <p:attrNameLst>
                                          <p:attrName>style.visibility</p:attrName>
                                        </p:attrNameLst>
                                      </p:cBhvr>
                                      <p:to>
                                        <p:strVal val="visible"/>
                                      </p:to>
                                    </p:set>
                                    <p:anim calcmode="lin" valueType="num">
                                      <p:cBhvr additive="base">
                                        <p:cTn id="22" dur="1000" fill="hold"/>
                                        <p:tgtEl>
                                          <p:spTgt spid="59"/>
                                        </p:tgtEl>
                                        <p:attrNameLst>
                                          <p:attrName>ppt_x</p:attrName>
                                        </p:attrNameLst>
                                      </p:cBhvr>
                                      <p:tavLst>
                                        <p:tav tm="0">
                                          <p:val>
                                            <p:strVal val="0-#ppt_w/2"/>
                                          </p:val>
                                        </p:tav>
                                        <p:tav tm="100000">
                                          <p:val>
                                            <p:strVal val="#ppt_x"/>
                                          </p:val>
                                        </p:tav>
                                      </p:tavLst>
                                    </p:anim>
                                    <p:anim calcmode="lin" valueType="num">
                                      <p:cBhvr additive="base">
                                        <p:cTn id="23" dur="1000" fill="hold"/>
                                        <p:tgtEl>
                                          <p:spTgt spid="59"/>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61"/>
                                        </p:tgtEl>
                                        <p:attrNameLst>
                                          <p:attrName>style.visibility</p:attrName>
                                        </p:attrNameLst>
                                      </p:cBhvr>
                                      <p:to>
                                        <p:strVal val="visible"/>
                                      </p:to>
                                    </p:set>
                                    <p:anim calcmode="lin" valueType="num">
                                      <p:cBhvr additive="base">
                                        <p:cTn id="26" dur="1250" fill="hold"/>
                                        <p:tgtEl>
                                          <p:spTgt spid="61"/>
                                        </p:tgtEl>
                                        <p:attrNameLst>
                                          <p:attrName>ppt_x</p:attrName>
                                        </p:attrNameLst>
                                      </p:cBhvr>
                                      <p:tavLst>
                                        <p:tav tm="0">
                                          <p:val>
                                            <p:strVal val="0-#ppt_w/2"/>
                                          </p:val>
                                        </p:tav>
                                        <p:tav tm="100000">
                                          <p:val>
                                            <p:strVal val="#ppt_x"/>
                                          </p:val>
                                        </p:tav>
                                      </p:tavLst>
                                    </p:anim>
                                    <p:anim calcmode="lin" valueType="num">
                                      <p:cBhvr additive="base">
                                        <p:cTn id="27" dur="1250" fill="hold"/>
                                        <p:tgtEl>
                                          <p:spTgt spid="61"/>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63"/>
                                        </p:tgtEl>
                                        <p:attrNameLst>
                                          <p:attrName>style.visibility</p:attrName>
                                        </p:attrNameLst>
                                      </p:cBhvr>
                                      <p:to>
                                        <p:strVal val="visible"/>
                                      </p:to>
                                    </p:set>
                                    <p:anim calcmode="lin" valueType="num">
                                      <p:cBhvr additive="base">
                                        <p:cTn id="30" dur="1500" fill="hold"/>
                                        <p:tgtEl>
                                          <p:spTgt spid="63"/>
                                        </p:tgtEl>
                                        <p:attrNameLst>
                                          <p:attrName>ppt_x</p:attrName>
                                        </p:attrNameLst>
                                      </p:cBhvr>
                                      <p:tavLst>
                                        <p:tav tm="0">
                                          <p:val>
                                            <p:strVal val="0-#ppt_w/2"/>
                                          </p:val>
                                        </p:tav>
                                        <p:tav tm="100000">
                                          <p:val>
                                            <p:strVal val="#ppt_x"/>
                                          </p:val>
                                        </p:tav>
                                      </p:tavLst>
                                    </p:anim>
                                    <p:anim calcmode="lin" valueType="num">
                                      <p:cBhvr additive="base">
                                        <p:cTn id="31" dur="150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 name="矩形 37"/>
          <p:cNvSpPr/>
          <p:nvPr/>
        </p:nvSpPr>
        <p:spPr>
          <a:xfrm rot="2968493">
            <a:off x="-570151" y="-2383222"/>
            <a:ext cx="3075252" cy="361333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9" name="图片 4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721634">
            <a:off x="-1932077" y="-2465728"/>
            <a:ext cx="5147800" cy="5664824"/>
          </a:xfrm>
          <a:prstGeom prst="rect">
            <a:avLst/>
          </a:prstGeom>
        </p:spPr>
      </p:pic>
      <p:sp>
        <p:nvSpPr>
          <p:cNvPr id="48" name="文本框 47"/>
          <p:cNvSpPr txBox="1"/>
          <p:nvPr/>
        </p:nvSpPr>
        <p:spPr>
          <a:xfrm>
            <a:off x="2190690" y="251965"/>
            <a:ext cx="3193965" cy="461665"/>
          </a:xfrm>
          <a:prstGeom prst="rect">
            <a:avLst/>
          </a:prstGeom>
          <a:noFill/>
        </p:spPr>
        <p:txBody>
          <a:bodyPr wrap="square" rtlCol="0">
            <a:spAutoFit/>
          </a:bodyPr>
          <a:lstStyle/>
          <a:p>
            <a:r>
              <a:rPr lang="en-US" altLang="zh-CN" sz="2400" dirty="0">
                <a:solidFill>
                  <a:srgbClr val="C00000"/>
                </a:solidFill>
                <a:latin typeface="微软雅黑" panose="020B0503020204020204" pitchFamily="34" charset="-122"/>
                <a:ea typeface="微软雅黑" panose="020B0503020204020204" pitchFamily="34" charset="-122"/>
              </a:rPr>
              <a:t>Solution</a:t>
            </a:r>
            <a:endParaRPr lang="zh-CN" altLang="en-US" sz="2400" dirty="0">
              <a:solidFill>
                <a:srgbClr val="C00000"/>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3126" y="0"/>
            <a:ext cx="5637496" cy="7650051"/>
          </a:xfrm>
          <a:prstGeom prst="rect">
            <a:avLst/>
          </a:prstGeom>
        </p:spPr>
      </p:pic>
      <p:sp>
        <p:nvSpPr>
          <p:cNvPr id="6" name="文本框 5"/>
          <p:cNvSpPr txBox="1"/>
          <p:nvPr/>
        </p:nvSpPr>
        <p:spPr>
          <a:xfrm>
            <a:off x="387825" y="251964"/>
            <a:ext cx="1522891" cy="461665"/>
          </a:xfrm>
          <a:prstGeom prst="rect">
            <a:avLst/>
          </a:prstGeom>
          <a:noFill/>
        </p:spPr>
        <p:txBody>
          <a:bodyPr wrap="square" rtlCol="0">
            <a:spAutoFit/>
          </a:bodyPr>
          <a:lstStyle>
            <a:defPPr>
              <a:defRPr lang="zh-CN"/>
            </a:defPPr>
            <a:lvl1pPr>
              <a:defRPr sz="2400">
                <a:solidFill>
                  <a:schemeClr val="bg1"/>
                </a:solidFill>
                <a:latin typeface="微软雅黑" panose="020B0503020204020204" pitchFamily="34" charset="-122"/>
                <a:ea typeface="微软雅黑" panose="020B0503020204020204" pitchFamily="34" charset="-122"/>
              </a:defRPr>
            </a:lvl1pPr>
          </a:lstStyle>
          <a:p>
            <a:r>
              <a:rPr lang="zh-CN" altLang="en-US" dirty="0"/>
              <a:t>解决方案</a:t>
            </a:r>
          </a:p>
        </p:txBody>
      </p:sp>
      <p:grpSp>
        <p:nvGrpSpPr>
          <p:cNvPr id="2" name="组合 1"/>
          <p:cNvGrpSpPr/>
          <p:nvPr/>
        </p:nvGrpSpPr>
        <p:grpSpPr>
          <a:xfrm>
            <a:off x="1111172" y="1596566"/>
            <a:ext cx="6740140" cy="725719"/>
            <a:chOff x="1111172" y="1596566"/>
            <a:chExt cx="6740140" cy="725719"/>
          </a:xfrm>
        </p:grpSpPr>
        <p:sp>
          <p:nvSpPr>
            <p:cNvPr id="9" name="矩形 8"/>
            <p:cNvSpPr/>
            <p:nvPr/>
          </p:nvSpPr>
          <p:spPr>
            <a:xfrm>
              <a:off x="1111172" y="1726283"/>
              <a:ext cx="2973688" cy="46663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607374" y="1596566"/>
              <a:ext cx="3243938" cy="72571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梯形 22"/>
            <p:cNvSpPr/>
            <p:nvPr/>
          </p:nvSpPr>
          <p:spPr>
            <a:xfrm rot="16200000">
              <a:off x="3985074" y="1699984"/>
              <a:ext cx="722086" cy="522515"/>
            </a:xfrm>
            <a:prstGeom prst="trapezoid">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356718" y="1766165"/>
              <a:ext cx="1107996" cy="369332"/>
            </a:xfrm>
            <a:prstGeom prst="rect">
              <a:avLst/>
            </a:prstGeom>
          </p:spPr>
          <p:txBody>
            <a:bodyPr wrap="none">
              <a:spAutoFit/>
            </a:bodyPr>
            <a:lstStyle/>
            <a:p>
              <a:pPr algn="ctr"/>
              <a:r>
                <a:rPr lang="zh-CN" altLang="en-US" dirty="0">
                  <a:latin typeface="微软雅黑" panose="020B0503020204020204" pitchFamily="34" charset="-122"/>
                  <a:ea typeface="微软雅黑" panose="020B0503020204020204" pitchFamily="34" charset="-122"/>
                </a:rPr>
                <a:t>成本增加</a:t>
              </a:r>
            </a:p>
          </p:txBody>
        </p:sp>
        <p:sp>
          <p:nvSpPr>
            <p:cNvPr id="33" name="矩形 32"/>
            <p:cNvSpPr/>
            <p:nvPr/>
          </p:nvSpPr>
          <p:spPr>
            <a:xfrm>
              <a:off x="4607373" y="1621183"/>
              <a:ext cx="2723823" cy="369332"/>
            </a:xfrm>
            <a:prstGeom prst="rect">
              <a:avLst/>
            </a:prstGeom>
          </p:spPr>
          <p:txBody>
            <a:bodyPr wrap="none">
              <a:spAutoFit/>
            </a:bodyPr>
            <a:lstStyle/>
            <a:p>
              <a:pPr algn="ctr"/>
              <a:r>
                <a:rPr lang="zh-CN" altLang="en-US" dirty="0">
                  <a:latin typeface="微软雅黑" panose="020B0503020204020204" pitchFamily="34" charset="-122"/>
                  <a:ea typeface="微软雅黑" panose="020B0503020204020204" pitchFamily="34" charset="-122"/>
                </a:rPr>
                <a:t>如何解决成本增加问题？</a:t>
              </a:r>
            </a:p>
          </p:txBody>
        </p:sp>
        <p:sp>
          <p:nvSpPr>
            <p:cNvPr id="34" name="矩形 33"/>
            <p:cNvSpPr/>
            <p:nvPr/>
          </p:nvSpPr>
          <p:spPr>
            <a:xfrm>
              <a:off x="4376698" y="1917034"/>
              <a:ext cx="3474613" cy="336695"/>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      建立价格审核制度、压缩人工成本来对应。</a:t>
              </a:r>
            </a:p>
          </p:txBody>
        </p:sp>
      </p:grpSp>
      <p:grpSp>
        <p:nvGrpSpPr>
          <p:cNvPr id="3" name="组合 2"/>
          <p:cNvGrpSpPr/>
          <p:nvPr/>
        </p:nvGrpSpPr>
        <p:grpSpPr>
          <a:xfrm>
            <a:off x="1111171" y="2537153"/>
            <a:ext cx="7141104" cy="734003"/>
            <a:chOff x="1111171" y="2537153"/>
            <a:chExt cx="7141104" cy="734003"/>
          </a:xfrm>
        </p:grpSpPr>
        <p:sp>
          <p:nvSpPr>
            <p:cNvPr id="16" name="矩形 15"/>
            <p:cNvSpPr/>
            <p:nvPr/>
          </p:nvSpPr>
          <p:spPr>
            <a:xfrm>
              <a:off x="4607374" y="2545437"/>
              <a:ext cx="3243938" cy="72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111171" y="2675937"/>
              <a:ext cx="2973687" cy="46663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梯形 24"/>
            <p:cNvSpPr/>
            <p:nvPr/>
          </p:nvSpPr>
          <p:spPr>
            <a:xfrm rot="16200000">
              <a:off x="3985073" y="2636938"/>
              <a:ext cx="722086" cy="522515"/>
            </a:xfrm>
            <a:prstGeom prst="trapezoid">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368703" y="2711272"/>
              <a:ext cx="1107996" cy="369332"/>
            </a:xfrm>
            <a:prstGeom prst="rect">
              <a:avLst/>
            </a:prstGeom>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用户流失</a:t>
              </a:r>
            </a:p>
          </p:txBody>
        </p:sp>
        <p:sp>
          <p:nvSpPr>
            <p:cNvPr id="36" name="矩形 35"/>
            <p:cNvSpPr/>
            <p:nvPr/>
          </p:nvSpPr>
          <p:spPr>
            <a:xfrm>
              <a:off x="4594673" y="2600445"/>
              <a:ext cx="2723824" cy="369332"/>
            </a:xfrm>
            <a:prstGeom prst="rect">
              <a:avLst/>
            </a:prstGeom>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如何解决用户流失问题？</a:t>
              </a:r>
            </a:p>
          </p:txBody>
        </p:sp>
        <p:sp>
          <p:nvSpPr>
            <p:cNvPr id="37" name="矩形 36"/>
            <p:cNvSpPr/>
            <p:nvPr/>
          </p:nvSpPr>
          <p:spPr>
            <a:xfrm>
              <a:off x="4338599" y="2896296"/>
              <a:ext cx="3913676" cy="369332"/>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      绑定会员、建立会员更新机制。</a:t>
              </a:r>
            </a:p>
          </p:txBody>
        </p:sp>
      </p:grpSp>
      <p:grpSp>
        <p:nvGrpSpPr>
          <p:cNvPr id="7" name="组合 6"/>
          <p:cNvGrpSpPr/>
          <p:nvPr/>
        </p:nvGrpSpPr>
        <p:grpSpPr>
          <a:xfrm>
            <a:off x="1111171" y="3494308"/>
            <a:ext cx="6740141" cy="726501"/>
            <a:chOff x="1111171" y="3494308"/>
            <a:chExt cx="6740141" cy="726501"/>
          </a:xfrm>
        </p:grpSpPr>
        <p:sp>
          <p:nvSpPr>
            <p:cNvPr id="17" name="矩形 16"/>
            <p:cNvSpPr/>
            <p:nvPr/>
          </p:nvSpPr>
          <p:spPr>
            <a:xfrm>
              <a:off x="4607374" y="3494308"/>
              <a:ext cx="3243938" cy="72571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111171" y="3624807"/>
              <a:ext cx="2973687" cy="46663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梯形 26"/>
            <p:cNvSpPr/>
            <p:nvPr/>
          </p:nvSpPr>
          <p:spPr>
            <a:xfrm rot="16200000">
              <a:off x="3985073" y="3598508"/>
              <a:ext cx="722086" cy="522515"/>
            </a:xfrm>
            <a:prstGeom prst="trapezoid">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1375294" y="3667075"/>
              <a:ext cx="1107996" cy="369332"/>
            </a:xfrm>
            <a:prstGeom prst="rect">
              <a:avLst/>
            </a:prstGeom>
          </p:spPr>
          <p:txBody>
            <a:bodyPr wrap="none">
              <a:spAutoFit/>
            </a:bodyPr>
            <a:lstStyle/>
            <a:p>
              <a:pPr algn="ctr"/>
              <a:r>
                <a:rPr lang="zh-CN" altLang="en-US" dirty="0">
                  <a:latin typeface="微软雅黑" panose="020B0503020204020204" pitchFamily="34" charset="-122"/>
                  <a:ea typeface="微软雅黑" panose="020B0503020204020204" pitchFamily="34" charset="-122"/>
                </a:rPr>
                <a:t>流量减少</a:t>
              </a:r>
            </a:p>
          </p:txBody>
        </p:sp>
        <p:sp>
          <p:nvSpPr>
            <p:cNvPr id="40" name="矩形 39"/>
            <p:cNvSpPr/>
            <p:nvPr/>
          </p:nvSpPr>
          <p:spPr>
            <a:xfrm>
              <a:off x="4598739" y="3543190"/>
              <a:ext cx="2723824" cy="369332"/>
            </a:xfrm>
            <a:prstGeom prst="rect">
              <a:avLst/>
            </a:prstGeom>
          </p:spPr>
          <p:txBody>
            <a:bodyPr wrap="none">
              <a:spAutoFit/>
            </a:bodyPr>
            <a:lstStyle/>
            <a:p>
              <a:pPr algn="ctr"/>
              <a:r>
                <a:rPr lang="zh-CN" altLang="en-US" dirty="0">
                  <a:latin typeface="微软雅黑" panose="020B0503020204020204" pitchFamily="34" charset="-122"/>
                  <a:ea typeface="微软雅黑" panose="020B0503020204020204" pitchFamily="34" charset="-122"/>
                </a:rPr>
                <a:t>如何解决流量减少问题？</a:t>
              </a:r>
            </a:p>
          </p:txBody>
        </p:sp>
        <p:sp>
          <p:nvSpPr>
            <p:cNvPr id="41" name="矩形 40"/>
            <p:cNvSpPr/>
            <p:nvPr/>
          </p:nvSpPr>
          <p:spPr>
            <a:xfrm>
              <a:off x="4342665" y="3839041"/>
              <a:ext cx="3238396" cy="336695"/>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     创造内容、不间断进行流量变现的调整。</a:t>
              </a:r>
            </a:p>
          </p:txBody>
        </p:sp>
      </p:grpSp>
      <p:grpSp>
        <p:nvGrpSpPr>
          <p:cNvPr id="10" name="组合 9"/>
          <p:cNvGrpSpPr/>
          <p:nvPr/>
        </p:nvGrpSpPr>
        <p:grpSpPr>
          <a:xfrm>
            <a:off x="1111172" y="4443179"/>
            <a:ext cx="6740140" cy="725719"/>
            <a:chOff x="1111172" y="4443179"/>
            <a:chExt cx="6740140" cy="725719"/>
          </a:xfrm>
        </p:grpSpPr>
        <p:sp>
          <p:nvSpPr>
            <p:cNvPr id="18" name="矩形 17"/>
            <p:cNvSpPr/>
            <p:nvPr/>
          </p:nvSpPr>
          <p:spPr>
            <a:xfrm>
              <a:off x="4607374" y="4443179"/>
              <a:ext cx="3243938" cy="72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111172" y="4572896"/>
              <a:ext cx="2973688" cy="46663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梯形 28"/>
            <p:cNvSpPr/>
            <p:nvPr/>
          </p:nvSpPr>
          <p:spPr>
            <a:xfrm rot="16200000">
              <a:off x="3985074" y="4546597"/>
              <a:ext cx="722086" cy="522515"/>
            </a:xfrm>
            <a:prstGeom prst="trapezoid">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1368703" y="4621372"/>
              <a:ext cx="1107996" cy="369332"/>
            </a:xfrm>
            <a:prstGeom prst="rect">
              <a:avLst/>
            </a:prstGeom>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行业转型</a:t>
              </a:r>
            </a:p>
          </p:txBody>
        </p:sp>
        <p:sp>
          <p:nvSpPr>
            <p:cNvPr id="43" name="矩形 42"/>
            <p:cNvSpPr/>
            <p:nvPr/>
          </p:nvSpPr>
          <p:spPr>
            <a:xfrm>
              <a:off x="4614627" y="4496899"/>
              <a:ext cx="2723823" cy="369332"/>
            </a:xfrm>
            <a:prstGeom prst="rect">
              <a:avLst/>
            </a:prstGeom>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如何面对行业转型问题？</a:t>
              </a:r>
            </a:p>
          </p:txBody>
        </p:sp>
        <p:sp>
          <p:nvSpPr>
            <p:cNvPr id="44" name="矩形 43"/>
            <p:cNvSpPr/>
            <p:nvPr/>
          </p:nvSpPr>
          <p:spPr>
            <a:xfrm>
              <a:off x="4663352" y="4792750"/>
              <a:ext cx="3187960" cy="369332"/>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紧跟市场步伐，随机应变做出调整。</a:t>
              </a:r>
            </a:p>
          </p:txBody>
        </p:sp>
      </p:grpSp>
      <p:grpSp>
        <p:nvGrpSpPr>
          <p:cNvPr id="11" name="组合 10"/>
          <p:cNvGrpSpPr/>
          <p:nvPr/>
        </p:nvGrpSpPr>
        <p:grpSpPr>
          <a:xfrm>
            <a:off x="1111171" y="5390490"/>
            <a:ext cx="6781613" cy="728060"/>
            <a:chOff x="1111171" y="5390490"/>
            <a:chExt cx="6781613" cy="728060"/>
          </a:xfrm>
        </p:grpSpPr>
        <p:sp>
          <p:nvSpPr>
            <p:cNvPr id="19" name="矩形 18"/>
            <p:cNvSpPr/>
            <p:nvPr/>
          </p:nvSpPr>
          <p:spPr>
            <a:xfrm>
              <a:off x="4607374" y="5391268"/>
              <a:ext cx="3243938" cy="72728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111171" y="5529550"/>
              <a:ext cx="2973688" cy="46764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梯形 30"/>
            <p:cNvSpPr/>
            <p:nvPr/>
          </p:nvSpPr>
          <p:spPr>
            <a:xfrm rot="16200000">
              <a:off x="3984296" y="5491053"/>
              <a:ext cx="723642" cy="522515"/>
            </a:xfrm>
            <a:prstGeom prst="trapezoid">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1416490" y="5567644"/>
              <a:ext cx="1107996" cy="369332"/>
            </a:xfrm>
            <a:prstGeom prst="rect">
              <a:avLst/>
            </a:prstGeom>
          </p:spPr>
          <p:txBody>
            <a:bodyPr wrap="none">
              <a:spAutoFit/>
            </a:bodyPr>
            <a:lstStyle/>
            <a:p>
              <a:pPr algn="ctr"/>
              <a:r>
                <a:rPr lang="zh-CN" altLang="en-US" dirty="0">
                  <a:latin typeface="微软雅黑" panose="020B0503020204020204" pitchFamily="34" charset="-122"/>
                  <a:ea typeface="微软雅黑" panose="020B0503020204020204" pitchFamily="34" charset="-122"/>
                </a:rPr>
                <a:t>恶意竞争</a:t>
              </a:r>
            </a:p>
          </p:txBody>
        </p:sp>
        <p:sp>
          <p:nvSpPr>
            <p:cNvPr id="46" name="矩形 45"/>
            <p:cNvSpPr/>
            <p:nvPr/>
          </p:nvSpPr>
          <p:spPr>
            <a:xfrm>
              <a:off x="4656099" y="5423073"/>
              <a:ext cx="2723824" cy="369332"/>
            </a:xfrm>
            <a:prstGeom prst="rect">
              <a:avLst/>
            </a:prstGeom>
          </p:spPr>
          <p:txBody>
            <a:bodyPr wrap="none">
              <a:spAutoFit/>
            </a:bodyPr>
            <a:lstStyle/>
            <a:p>
              <a:pPr algn="ctr"/>
              <a:r>
                <a:rPr lang="zh-CN" altLang="en-US" dirty="0">
                  <a:latin typeface="微软雅黑" panose="020B0503020204020204" pitchFamily="34" charset="-122"/>
                  <a:ea typeface="微软雅黑" panose="020B0503020204020204" pitchFamily="34" charset="-122"/>
                </a:rPr>
                <a:t>如何面对恶意竞争问题？</a:t>
              </a:r>
            </a:p>
          </p:txBody>
        </p:sp>
        <p:sp>
          <p:nvSpPr>
            <p:cNvPr id="47" name="矩形 46"/>
            <p:cNvSpPr/>
            <p:nvPr/>
          </p:nvSpPr>
          <p:spPr>
            <a:xfrm>
              <a:off x="4704824" y="5718924"/>
              <a:ext cx="3187960" cy="336695"/>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保持行业领先地位，建立创新机制保持活力。</a:t>
              </a:r>
            </a:p>
          </p:txBody>
        </p:sp>
      </p:grpSp>
      <p:sp>
        <p:nvSpPr>
          <p:cNvPr id="50" name="任意多边形 49"/>
          <p:cNvSpPr/>
          <p:nvPr/>
        </p:nvSpPr>
        <p:spPr>
          <a:xfrm>
            <a:off x="8503313" y="-572333"/>
            <a:ext cx="4677138" cy="8641363"/>
          </a:xfrm>
          <a:custGeom>
            <a:avLst/>
            <a:gdLst/>
            <a:ahLst/>
            <a:cxnLst/>
            <a:rect l="l" t="t" r="r" b="b"/>
            <a:pathLst>
              <a:path w="3834333" h="7084218">
                <a:moveTo>
                  <a:pt x="1496541" y="5605388"/>
                </a:moveTo>
                <a:cubicBezTo>
                  <a:pt x="1720875" y="5605388"/>
                  <a:pt x="1912739" y="5677706"/>
                  <a:pt x="2072133" y="5822342"/>
                </a:cubicBezTo>
                <a:cubicBezTo>
                  <a:pt x="2231528" y="5966978"/>
                  <a:pt x="2311225" y="6142607"/>
                  <a:pt x="2311225" y="6349231"/>
                </a:cubicBezTo>
                <a:cubicBezTo>
                  <a:pt x="2311225" y="6549950"/>
                  <a:pt x="2231528" y="6722628"/>
                  <a:pt x="2072133" y="6867264"/>
                </a:cubicBezTo>
                <a:cubicBezTo>
                  <a:pt x="1912739" y="7011900"/>
                  <a:pt x="1720875" y="7084218"/>
                  <a:pt x="1496541" y="7084218"/>
                </a:cubicBezTo>
                <a:cubicBezTo>
                  <a:pt x="1269255" y="7084218"/>
                  <a:pt x="1077391" y="7011162"/>
                  <a:pt x="920948" y="6865050"/>
                </a:cubicBezTo>
                <a:cubicBezTo>
                  <a:pt x="764505" y="6718938"/>
                  <a:pt x="686283" y="6546999"/>
                  <a:pt x="686283" y="6349231"/>
                </a:cubicBezTo>
                <a:cubicBezTo>
                  <a:pt x="686283" y="6145559"/>
                  <a:pt x="764505" y="5970667"/>
                  <a:pt x="920948" y="5824556"/>
                </a:cubicBezTo>
                <a:cubicBezTo>
                  <a:pt x="1077391" y="5678444"/>
                  <a:pt x="1269255" y="5605388"/>
                  <a:pt x="1496541" y="5605388"/>
                </a:cubicBezTo>
                <a:close/>
                <a:moveTo>
                  <a:pt x="1695785" y="0"/>
                </a:moveTo>
                <a:cubicBezTo>
                  <a:pt x="2371737" y="0"/>
                  <a:pt x="2897150" y="154967"/>
                  <a:pt x="3272023" y="464902"/>
                </a:cubicBezTo>
                <a:cubicBezTo>
                  <a:pt x="3646896" y="774836"/>
                  <a:pt x="3834333" y="1193985"/>
                  <a:pt x="3834333" y="1722350"/>
                </a:cubicBezTo>
                <a:cubicBezTo>
                  <a:pt x="3834333" y="2061802"/>
                  <a:pt x="3757587" y="2374689"/>
                  <a:pt x="3604095" y="2661009"/>
                </a:cubicBezTo>
                <a:cubicBezTo>
                  <a:pt x="3450605" y="2947330"/>
                  <a:pt x="3186421" y="3242506"/>
                  <a:pt x="2811549" y="3546537"/>
                </a:cubicBezTo>
                <a:cubicBezTo>
                  <a:pt x="2495711" y="3797436"/>
                  <a:pt x="2294253" y="3994466"/>
                  <a:pt x="2207176" y="4137626"/>
                </a:cubicBezTo>
                <a:cubicBezTo>
                  <a:pt x="2120099" y="4280787"/>
                  <a:pt x="2076561" y="4452727"/>
                  <a:pt x="2076561" y="4653446"/>
                </a:cubicBezTo>
                <a:lnTo>
                  <a:pt x="2076561" y="4958953"/>
                </a:lnTo>
                <a:lnTo>
                  <a:pt x="907665" y="4958953"/>
                </a:lnTo>
                <a:lnTo>
                  <a:pt x="907665" y="4542755"/>
                </a:lnTo>
                <a:cubicBezTo>
                  <a:pt x="907665" y="4226917"/>
                  <a:pt x="965224" y="3957569"/>
                  <a:pt x="1080343" y="3734711"/>
                </a:cubicBezTo>
                <a:cubicBezTo>
                  <a:pt x="1195461" y="3511854"/>
                  <a:pt x="1388801" y="3288258"/>
                  <a:pt x="1660363" y="3063924"/>
                </a:cubicBezTo>
                <a:cubicBezTo>
                  <a:pt x="1973249" y="2807121"/>
                  <a:pt x="2181348" y="2596809"/>
                  <a:pt x="2284660" y="2432986"/>
                </a:cubicBezTo>
                <a:cubicBezTo>
                  <a:pt x="2387971" y="2269164"/>
                  <a:pt x="2439627" y="2092796"/>
                  <a:pt x="2439627" y="1903883"/>
                </a:cubicBezTo>
                <a:cubicBezTo>
                  <a:pt x="2439627" y="1685453"/>
                  <a:pt x="2362881" y="1511300"/>
                  <a:pt x="2209390" y="1381422"/>
                </a:cubicBezTo>
                <a:cubicBezTo>
                  <a:pt x="2055899" y="1251545"/>
                  <a:pt x="1835993" y="1186606"/>
                  <a:pt x="1549673" y="1186606"/>
                </a:cubicBezTo>
                <a:cubicBezTo>
                  <a:pt x="994742" y="1186606"/>
                  <a:pt x="478184" y="1393229"/>
                  <a:pt x="0" y="1806475"/>
                </a:cubicBezTo>
                <a:lnTo>
                  <a:pt x="0" y="442764"/>
                </a:lnTo>
                <a:cubicBezTo>
                  <a:pt x="528364" y="147588"/>
                  <a:pt x="1093626" y="0"/>
                  <a:pt x="1695785" y="0"/>
                </a:cubicBezTo>
                <a:close/>
              </a:path>
            </a:pathLst>
          </a:custGeom>
          <a:solidFill>
            <a:schemeClr val="bg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500" fill="hold"/>
                                        <p:tgtEl>
                                          <p:spTgt spid="50"/>
                                        </p:tgtEl>
                                        <p:attrNameLst>
                                          <p:attrName>ppt_x</p:attrName>
                                        </p:attrNameLst>
                                      </p:cBhvr>
                                      <p:tavLst>
                                        <p:tav tm="0">
                                          <p:val>
                                            <p:strVal val="#ppt_x"/>
                                          </p:val>
                                        </p:tav>
                                        <p:tav tm="100000">
                                          <p:val>
                                            <p:strVal val="#ppt_x"/>
                                          </p:val>
                                        </p:tav>
                                      </p:tavLst>
                                    </p:anim>
                                    <p:anim calcmode="lin" valueType="num">
                                      <p:cBhvr additive="base">
                                        <p:cTn id="14"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750" fill="hold"/>
                                        <p:tgtEl>
                                          <p:spTgt spid="3"/>
                                        </p:tgtEl>
                                        <p:attrNameLst>
                                          <p:attrName>ppt_x</p:attrName>
                                        </p:attrNameLst>
                                      </p:cBhvr>
                                      <p:tavLst>
                                        <p:tav tm="0">
                                          <p:val>
                                            <p:strVal val="0-#ppt_w/2"/>
                                          </p:val>
                                        </p:tav>
                                        <p:tav tm="100000">
                                          <p:val>
                                            <p:strVal val="#ppt_x"/>
                                          </p:val>
                                        </p:tav>
                                      </p:tavLst>
                                    </p:anim>
                                    <p:anim calcmode="lin" valueType="num">
                                      <p:cBhvr additive="base">
                                        <p:cTn id="24" dur="750" fill="hold"/>
                                        <p:tgtEl>
                                          <p:spTgt spid="3"/>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0-#ppt_w/2"/>
                                          </p:val>
                                        </p:tav>
                                        <p:tav tm="100000">
                                          <p:val>
                                            <p:strVal val="#ppt_x"/>
                                          </p:val>
                                        </p:tav>
                                      </p:tavLst>
                                    </p:anim>
                                    <p:anim calcmode="lin" valueType="num">
                                      <p:cBhvr additive="base">
                                        <p:cTn id="28" dur="10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250" fill="hold"/>
                                        <p:tgtEl>
                                          <p:spTgt spid="10"/>
                                        </p:tgtEl>
                                        <p:attrNameLst>
                                          <p:attrName>ppt_x</p:attrName>
                                        </p:attrNameLst>
                                      </p:cBhvr>
                                      <p:tavLst>
                                        <p:tav tm="0">
                                          <p:val>
                                            <p:strVal val="0-#ppt_w/2"/>
                                          </p:val>
                                        </p:tav>
                                        <p:tav tm="100000">
                                          <p:val>
                                            <p:strVal val="#ppt_x"/>
                                          </p:val>
                                        </p:tav>
                                      </p:tavLst>
                                    </p:anim>
                                    <p:anim calcmode="lin" valueType="num">
                                      <p:cBhvr additive="base">
                                        <p:cTn id="32" dur="1250" fill="hold"/>
                                        <p:tgtEl>
                                          <p:spTgt spid="10"/>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500" fill="hold"/>
                                        <p:tgtEl>
                                          <p:spTgt spid="11"/>
                                        </p:tgtEl>
                                        <p:attrNameLst>
                                          <p:attrName>ppt_x</p:attrName>
                                        </p:attrNameLst>
                                      </p:cBhvr>
                                      <p:tavLst>
                                        <p:tav tm="0">
                                          <p:val>
                                            <p:strVal val="0-#ppt_w/2"/>
                                          </p:val>
                                        </p:tav>
                                        <p:tav tm="100000">
                                          <p:val>
                                            <p:strVal val="#ppt_x"/>
                                          </p:val>
                                        </p:tav>
                                      </p:tavLst>
                                    </p:anim>
                                    <p:anim calcmode="lin" valueType="num">
                                      <p:cBhvr additive="base">
                                        <p:cTn id="36" dur="1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0" name="矩形 29"/>
          <p:cNvSpPr/>
          <p:nvPr/>
        </p:nvSpPr>
        <p:spPr>
          <a:xfrm rot="2968493">
            <a:off x="-570151" y="-2383222"/>
            <a:ext cx="3075252" cy="361333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9" name="图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721634">
            <a:off x="-1932077" y="-2465728"/>
            <a:ext cx="5147800" cy="5664824"/>
          </a:xfrm>
          <a:prstGeom prst="rect">
            <a:avLst/>
          </a:prstGeom>
        </p:spPr>
      </p:pic>
      <p:sp>
        <p:nvSpPr>
          <p:cNvPr id="31" name="文本框 30"/>
          <p:cNvSpPr txBox="1"/>
          <p:nvPr/>
        </p:nvSpPr>
        <p:spPr>
          <a:xfrm>
            <a:off x="2190690" y="251965"/>
            <a:ext cx="3193965" cy="461665"/>
          </a:xfrm>
          <a:prstGeom prst="rect">
            <a:avLst/>
          </a:prstGeom>
          <a:noFill/>
        </p:spPr>
        <p:txBody>
          <a:bodyPr wrap="square" rtlCol="0">
            <a:spAutoFit/>
          </a:bodyPr>
          <a:lstStyle/>
          <a:p>
            <a:r>
              <a:rPr lang="en-US" altLang="zh-CN" sz="2400" dirty="0">
                <a:solidFill>
                  <a:srgbClr val="C00000"/>
                </a:solidFill>
                <a:latin typeface="微软雅黑" panose="020B0503020204020204" pitchFamily="34" charset="-122"/>
                <a:ea typeface="微软雅黑" panose="020B0503020204020204" pitchFamily="34" charset="-122"/>
              </a:rPr>
              <a:t>Financial planning</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387350" y="252939"/>
            <a:ext cx="1466850" cy="461665"/>
          </a:xfrm>
          <a:prstGeom prst="rect">
            <a:avLst/>
          </a:prstGeom>
          <a:noFill/>
        </p:spPr>
        <p:txBody>
          <a:bodyPr wrap="square" rtlCol="0">
            <a:spAutoFit/>
          </a:bodyPr>
          <a:lstStyle>
            <a:defPPr>
              <a:defRPr lang="zh-CN"/>
            </a:defPPr>
            <a:lvl1pPr>
              <a:defRPr sz="2400">
                <a:solidFill>
                  <a:schemeClr val="bg1"/>
                </a:solidFill>
                <a:latin typeface="微软雅黑" panose="020B0503020204020204" pitchFamily="34" charset="-122"/>
                <a:ea typeface="微软雅黑" panose="020B0503020204020204" pitchFamily="34" charset="-122"/>
              </a:defRPr>
            </a:lvl1pPr>
          </a:lstStyle>
          <a:p>
            <a:r>
              <a:rPr lang="zh-CN" altLang="en-US" dirty="0"/>
              <a:t>财务计划</a:t>
            </a:r>
          </a:p>
        </p:txBody>
      </p:sp>
      <p:cxnSp>
        <p:nvCxnSpPr>
          <p:cNvPr id="8" name="直接连接符 7"/>
          <p:cNvCxnSpPr/>
          <p:nvPr/>
        </p:nvCxnSpPr>
        <p:spPr>
          <a:xfrm>
            <a:off x="6096000" y="1879600"/>
            <a:ext cx="0" cy="28575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1587500" y="1387688"/>
            <a:ext cx="4508500" cy="338554"/>
          </a:xfrm>
          <a:prstGeom prst="rect">
            <a:avLst/>
          </a:prstGeom>
          <a:solidFill>
            <a:srgbClr val="C00000"/>
          </a:solid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资金投入情况</a:t>
            </a:r>
          </a:p>
        </p:txBody>
      </p:sp>
      <p:sp>
        <p:nvSpPr>
          <p:cNvPr id="21" name="文本框 20"/>
          <p:cNvSpPr txBox="1"/>
          <p:nvPr/>
        </p:nvSpPr>
        <p:spPr>
          <a:xfrm>
            <a:off x="6096000" y="1392251"/>
            <a:ext cx="4737100" cy="338554"/>
          </a:xfrm>
          <a:prstGeom prst="rect">
            <a:avLst/>
          </a:prstGeom>
          <a:solidFill>
            <a:schemeClr val="tx2">
              <a:lumMod val="20000"/>
              <a:lumOff val="80000"/>
            </a:schemeClr>
          </a:solidFill>
        </p:spPr>
        <p:txBody>
          <a:bodyPr wrap="square" rtlCol="0">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资金使用计划占比</a:t>
            </a:r>
          </a:p>
        </p:txBody>
      </p:sp>
      <p:grpSp>
        <p:nvGrpSpPr>
          <p:cNvPr id="4" name="组合 3"/>
          <p:cNvGrpSpPr/>
          <p:nvPr/>
        </p:nvGrpSpPr>
        <p:grpSpPr>
          <a:xfrm>
            <a:off x="1485900" y="2400300"/>
            <a:ext cx="2146300" cy="2146300"/>
            <a:chOff x="1485900" y="2400300"/>
            <a:chExt cx="2146300" cy="2146300"/>
          </a:xfrm>
        </p:grpSpPr>
        <p:sp>
          <p:nvSpPr>
            <p:cNvPr id="9" name="椭圆 8"/>
            <p:cNvSpPr/>
            <p:nvPr/>
          </p:nvSpPr>
          <p:spPr>
            <a:xfrm>
              <a:off x="1485900" y="2400300"/>
              <a:ext cx="2146300" cy="21463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1866900" y="3730595"/>
              <a:ext cx="1371600"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第一期</a:t>
              </a:r>
            </a:p>
          </p:txBody>
        </p:sp>
        <p:sp>
          <p:nvSpPr>
            <p:cNvPr id="24" name="文本框 23"/>
            <p:cNvSpPr txBox="1"/>
            <p:nvPr/>
          </p:nvSpPr>
          <p:spPr>
            <a:xfrm>
              <a:off x="1587500" y="2926889"/>
              <a:ext cx="1968500" cy="769441"/>
            </a:xfrm>
            <a:prstGeom prst="rect">
              <a:avLst/>
            </a:prstGeom>
            <a:noFill/>
          </p:spPr>
          <p:txBody>
            <a:bodyPr wrap="square" rtlCol="0">
              <a:spAutoFit/>
            </a:bodyPr>
            <a:lstStyle/>
            <a:p>
              <a:pPr algn="ctr"/>
              <a:r>
                <a:rPr lang="en-US" altLang="zh-CN" sz="4400" dirty="0">
                  <a:solidFill>
                    <a:schemeClr val="bg1"/>
                  </a:solidFill>
                  <a:latin typeface="微软雅黑" panose="020B0503020204020204" pitchFamily="34" charset="-122"/>
                  <a:ea typeface="微软雅黑" panose="020B0503020204020204" pitchFamily="34" charset="-122"/>
                </a:rPr>
                <a:t>500</a:t>
              </a:r>
              <a:r>
                <a:rPr lang="zh-CN" altLang="en-US" sz="4400" dirty="0">
                  <a:solidFill>
                    <a:schemeClr val="bg1"/>
                  </a:solidFill>
                  <a:latin typeface="微软雅黑" panose="020B0503020204020204" pitchFamily="34" charset="-122"/>
                  <a:ea typeface="微软雅黑" panose="020B0503020204020204" pitchFamily="34" charset="-122"/>
                </a:rPr>
                <a:t>万</a:t>
              </a:r>
            </a:p>
          </p:txBody>
        </p:sp>
        <p:cxnSp>
          <p:nvCxnSpPr>
            <p:cNvPr id="27" name="直接连接符 26"/>
            <p:cNvCxnSpPr/>
            <p:nvPr/>
          </p:nvCxnSpPr>
          <p:spPr>
            <a:xfrm>
              <a:off x="1778000" y="3651250"/>
              <a:ext cx="15875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3067050" y="3213100"/>
            <a:ext cx="1968500" cy="1333500"/>
            <a:chOff x="3067050" y="3213100"/>
            <a:chExt cx="1968500" cy="1333500"/>
          </a:xfrm>
        </p:grpSpPr>
        <p:sp>
          <p:nvSpPr>
            <p:cNvPr id="10" name="椭圆 9"/>
            <p:cNvSpPr/>
            <p:nvPr/>
          </p:nvSpPr>
          <p:spPr>
            <a:xfrm>
              <a:off x="3365500" y="3213100"/>
              <a:ext cx="1333500" cy="1333500"/>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3340100" y="4006850"/>
              <a:ext cx="1371600" cy="369332"/>
            </a:xfrm>
            <a:prstGeom prst="rect">
              <a:avLst/>
            </a:prstGeom>
            <a:noFill/>
          </p:spPr>
          <p:txBody>
            <a:bodyPr wrap="square" rtlCol="0">
              <a:spAutoFit/>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第一期</a:t>
              </a:r>
            </a:p>
          </p:txBody>
        </p:sp>
        <p:sp>
          <p:nvSpPr>
            <p:cNvPr id="25" name="文本框 24"/>
            <p:cNvSpPr txBox="1"/>
            <p:nvPr/>
          </p:nvSpPr>
          <p:spPr>
            <a:xfrm>
              <a:off x="3067050" y="3487519"/>
              <a:ext cx="1968500" cy="523220"/>
            </a:xfrm>
            <a:prstGeom prst="rect">
              <a:avLst/>
            </a:prstGeom>
            <a:noFill/>
          </p:spPr>
          <p:txBody>
            <a:bodyPr wrap="square" rtlCol="0">
              <a:spAutoFit/>
            </a:bodyPr>
            <a:lstStyle/>
            <a:p>
              <a:pPr algn="ctr"/>
              <a:r>
                <a:rPr lang="en-US" altLang="zh-CN" sz="28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rPr>
                <a:t>万</a:t>
              </a:r>
            </a:p>
          </p:txBody>
        </p:sp>
        <p:cxnSp>
          <p:nvCxnSpPr>
            <p:cNvPr id="28" name="直接连接符 27"/>
            <p:cNvCxnSpPr/>
            <p:nvPr/>
          </p:nvCxnSpPr>
          <p:spPr>
            <a:xfrm>
              <a:off x="3594100" y="3975100"/>
              <a:ext cx="8636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6670674" y="2028825"/>
            <a:ext cx="4524375" cy="3016250"/>
            <a:chOff x="6670674" y="2193925"/>
            <a:chExt cx="4524375" cy="3016250"/>
          </a:xfrm>
        </p:grpSpPr>
        <p:graphicFrame>
          <p:nvGraphicFramePr>
            <p:cNvPr id="15" name="图表 14"/>
            <p:cNvGraphicFramePr/>
            <p:nvPr/>
          </p:nvGraphicFramePr>
          <p:xfrm>
            <a:off x="6670674" y="2193925"/>
            <a:ext cx="4524375" cy="3016250"/>
          </p:xfrm>
          <a:graphic>
            <a:graphicData uri="http://schemas.openxmlformats.org/drawingml/2006/chart">
              <c:chart xmlns:c="http://schemas.openxmlformats.org/drawingml/2006/chart" xmlns:r="http://schemas.openxmlformats.org/officeDocument/2006/relationships" r:id="rId5"/>
            </a:graphicData>
          </a:graphic>
        </p:graphicFrame>
        <p:sp>
          <p:nvSpPr>
            <p:cNvPr id="33" name="文本框 32"/>
            <p:cNvSpPr txBox="1"/>
            <p:nvPr/>
          </p:nvSpPr>
          <p:spPr>
            <a:xfrm>
              <a:off x="9702800" y="3470131"/>
              <a:ext cx="749300" cy="276999"/>
            </a:xfrm>
            <a:prstGeom prst="rect">
              <a:avLst/>
            </a:prstGeom>
            <a:noFill/>
          </p:spPr>
          <p:txBody>
            <a:bodyPr wrap="square" rtlCol="0">
              <a:spAutoFit/>
            </a:bodyPr>
            <a:lstStyle/>
            <a:p>
              <a:r>
                <a:rPr lang="en-US" altLang="zh-CN" sz="1200" dirty="0">
                  <a:solidFill>
                    <a:schemeClr val="bg1"/>
                  </a:solidFill>
                  <a:latin typeface="微软雅黑" panose="020B0503020204020204" pitchFamily="34" charset="-122"/>
                  <a:ea typeface="微软雅黑" panose="020B0503020204020204" pitchFamily="34" charset="-122"/>
                </a:rPr>
                <a:t>60%</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7937501" y="2801089"/>
              <a:ext cx="749300" cy="276999"/>
            </a:xfrm>
            <a:prstGeom prst="rect">
              <a:avLst/>
            </a:prstGeom>
            <a:noFill/>
          </p:spPr>
          <p:txBody>
            <a:bodyPr wrap="square" rtlCol="0">
              <a:spAutoFit/>
            </a:bodyPr>
            <a:lstStyle/>
            <a:p>
              <a:r>
                <a:rPr lang="en-US" altLang="zh-CN" sz="1200" dirty="0">
                  <a:solidFill>
                    <a:schemeClr val="bg1"/>
                  </a:solidFill>
                  <a:latin typeface="微软雅黑" panose="020B0503020204020204" pitchFamily="34" charset="-122"/>
                  <a:ea typeface="微软雅黑" panose="020B0503020204020204" pitchFamily="34" charset="-122"/>
                </a:rPr>
                <a:t>10%</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8445501" y="2477636"/>
              <a:ext cx="749300" cy="276999"/>
            </a:xfrm>
            <a:prstGeom prst="rect">
              <a:avLst/>
            </a:prstGeom>
            <a:noFill/>
          </p:spPr>
          <p:txBody>
            <a:bodyPr wrap="square" rtlCol="0">
              <a:spAutoFit/>
            </a:bodyPr>
            <a:lstStyle/>
            <a:p>
              <a:r>
                <a:rPr lang="en-US" altLang="zh-CN" sz="1200" dirty="0">
                  <a:latin typeface="微软雅黑" panose="020B0503020204020204" pitchFamily="34" charset="-122"/>
                  <a:ea typeface="微软雅黑" panose="020B0503020204020204" pitchFamily="34" charset="-122"/>
                </a:rPr>
                <a:t>10%</a:t>
              </a:r>
              <a:endParaRPr lang="zh-CN" altLang="en-US" sz="1200" dirty="0">
                <a:latin typeface="微软雅黑" panose="020B0503020204020204" pitchFamily="34" charset="-122"/>
                <a:ea typeface="微软雅黑" panose="020B0503020204020204" pitchFamily="34" charset="-122"/>
              </a:endParaRPr>
            </a:p>
          </p:txBody>
        </p:sp>
        <p:sp>
          <p:nvSpPr>
            <p:cNvPr id="36" name="文本框 35"/>
            <p:cNvSpPr txBox="1"/>
            <p:nvPr/>
          </p:nvSpPr>
          <p:spPr>
            <a:xfrm>
              <a:off x="7715250" y="3674129"/>
              <a:ext cx="749300" cy="276999"/>
            </a:xfrm>
            <a:prstGeom prst="rect">
              <a:avLst/>
            </a:prstGeom>
            <a:noFill/>
          </p:spPr>
          <p:txBody>
            <a:bodyPr wrap="square" rtlCol="0">
              <a:spAutoFit/>
            </a:bodyPr>
            <a:lstStyle/>
            <a:p>
              <a:r>
                <a:rPr lang="en-US" altLang="zh-CN" sz="1200" dirty="0">
                  <a:solidFill>
                    <a:schemeClr val="bg1"/>
                  </a:solidFill>
                  <a:latin typeface="微软雅黑" panose="020B0503020204020204" pitchFamily="34" charset="-122"/>
                  <a:ea typeface="微软雅黑" panose="020B0503020204020204" pitchFamily="34" charset="-122"/>
                </a:rPr>
                <a:t>20%</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38" name="Group 4"/>
            <p:cNvGrpSpPr>
              <a:grpSpLocks noChangeAspect="1"/>
            </p:cNvGrpSpPr>
            <p:nvPr/>
          </p:nvGrpSpPr>
          <p:grpSpPr bwMode="auto">
            <a:xfrm>
              <a:off x="8629649" y="3178874"/>
              <a:ext cx="606426" cy="734095"/>
              <a:chOff x="3688" y="1976"/>
              <a:chExt cx="304" cy="368"/>
            </a:xfrm>
          </p:grpSpPr>
          <p:sp>
            <p:nvSpPr>
              <p:cNvPr id="39" name="AutoShape 3"/>
              <p:cNvSpPr>
                <a:spLocks noChangeAspect="1" noChangeArrowheads="1" noTextEdit="1"/>
              </p:cNvSpPr>
              <p:nvPr/>
            </p:nvSpPr>
            <p:spPr bwMode="auto">
              <a:xfrm>
                <a:off x="3688" y="1976"/>
                <a:ext cx="3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 name="Freeform 5"/>
              <p:cNvSpPr>
                <a:spLocks noEditPoints="1"/>
              </p:cNvSpPr>
              <p:nvPr/>
            </p:nvSpPr>
            <p:spPr bwMode="auto">
              <a:xfrm>
                <a:off x="3628" y="1969"/>
                <a:ext cx="424" cy="378"/>
              </a:xfrm>
              <a:custGeom>
                <a:avLst/>
                <a:gdLst>
                  <a:gd name="T0" fmla="*/ 85 w 176"/>
                  <a:gd name="T1" fmla="*/ 125 h 157"/>
                  <a:gd name="T2" fmla="*/ 91 w 176"/>
                  <a:gd name="T3" fmla="*/ 125 h 157"/>
                  <a:gd name="T4" fmla="*/ 89 w 176"/>
                  <a:gd name="T5" fmla="*/ 108 h 157"/>
                  <a:gd name="T6" fmla="*/ 73 w 176"/>
                  <a:gd name="T7" fmla="*/ 85 h 157"/>
                  <a:gd name="T8" fmla="*/ 76 w 176"/>
                  <a:gd name="T9" fmla="*/ 90 h 157"/>
                  <a:gd name="T10" fmla="*/ 73 w 176"/>
                  <a:gd name="T11" fmla="*/ 85 h 157"/>
                  <a:gd name="T12" fmla="*/ 85 w 176"/>
                  <a:gd name="T13" fmla="*/ 76 h 157"/>
                  <a:gd name="T14" fmla="*/ 89 w 176"/>
                  <a:gd name="T15" fmla="*/ 95 h 157"/>
                  <a:gd name="T16" fmla="*/ 91 w 176"/>
                  <a:gd name="T17" fmla="*/ 77 h 157"/>
                  <a:gd name="T18" fmla="*/ 129 w 176"/>
                  <a:gd name="T19" fmla="*/ 55 h 157"/>
                  <a:gd name="T20" fmla="*/ 104 w 176"/>
                  <a:gd name="T21" fmla="*/ 32 h 157"/>
                  <a:gd name="T22" fmla="*/ 103 w 176"/>
                  <a:gd name="T23" fmla="*/ 28 h 157"/>
                  <a:gd name="T24" fmla="*/ 112 w 176"/>
                  <a:gd name="T25" fmla="*/ 6 h 157"/>
                  <a:gd name="T26" fmla="*/ 60 w 176"/>
                  <a:gd name="T27" fmla="*/ 6 h 157"/>
                  <a:gd name="T28" fmla="*/ 70 w 176"/>
                  <a:gd name="T29" fmla="*/ 30 h 157"/>
                  <a:gd name="T30" fmla="*/ 73 w 176"/>
                  <a:gd name="T31" fmla="*/ 33 h 157"/>
                  <a:gd name="T32" fmla="*/ 57 w 176"/>
                  <a:gd name="T33" fmla="*/ 156 h 157"/>
                  <a:gd name="T34" fmla="*/ 118 w 176"/>
                  <a:gd name="T35" fmla="*/ 156 h 157"/>
                  <a:gd name="T36" fmla="*/ 114 w 176"/>
                  <a:gd name="T37" fmla="*/ 114 h 157"/>
                  <a:gd name="T38" fmla="*/ 101 w 176"/>
                  <a:gd name="T39" fmla="*/ 129 h 157"/>
                  <a:gd name="T40" fmla="*/ 98 w 176"/>
                  <a:gd name="T41" fmla="*/ 136 h 157"/>
                  <a:gd name="T42" fmla="*/ 91 w 176"/>
                  <a:gd name="T43" fmla="*/ 136 h 157"/>
                  <a:gd name="T44" fmla="*/ 89 w 176"/>
                  <a:gd name="T45" fmla="*/ 132 h 157"/>
                  <a:gd name="T46" fmla="*/ 86 w 176"/>
                  <a:gd name="T47" fmla="*/ 136 h 157"/>
                  <a:gd name="T48" fmla="*/ 78 w 176"/>
                  <a:gd name="T49" fmla="*/ 136 h 157"/>
                  <a:gd name="T50" fmla="*/ 71 w 176"/>
                  <a:gd name="T51" fmla="*/ 127 h 157"/>
                  <a:gd name="T52" fmla="*/ 67 w 176"/>
                  <a:gd name="T53" fmla="*/ 108 h 157"/>
                  <a:gd name="T54" fmla="*/ 77 w 176"/>
                  <a:gd name="T55" fmla="*/ 122 h 157"/>
                  <a:gd name="T56" fmla="*/ 72 w 176"/>
                  <a:gd name="T57" fmla="*/ 102 h 157"/>
                  <a:gd name="T58" fmla="*/ 63 w 176"/>
                  <a:gd name="T59" fmla="*/ 87 h 157"/>
                  <a:gd name="T60" fmla="*/ 71 w 176"/>
                  <a:gd name="T61" fmla="*/ 73 h 157"/>
                  <a:gd name="T62" fmla="*/ 77 w 176"/>
                  <a:gd name="T63" fmla="*/ 63 h 157"/>
                  <a:gd name="T64" fmla="*/ 85 w 176"/>
                  <a:gd name="T65" fmla="*/ 63 h 157"/>
                  <a:gd name="T66" fmla="*/ 87 w 176"/>
                  <a:gd name="T67" fmla="*/ 68 h 157"/>
                  <a:gd name="T68" fmla="*/ 91 w 176"/>
                  <a:gd name="T69" fmla="*/ 63 h 157"/>
                  <a:gd name="T70" fmla="*/ 99 w 176"/>
                  <a:gd name="T71" fmla="*/ 63 h 157"/>
                  <a:gd name="T72" fmla="*/ 100 w 176"/>
                  <a:gd name="T73" fmla="*/ 71 h 157"/>
                  <a:gd name="T74" fmla="*/ 112 w 176"/>
                  <a:gd name="T75" fmla="*/ 87 h 157"/>
                  <a:gd name="T76" fmla="*/ 103 w 176"/>
                  <a:gd name="T77" fmla="*/ 86 h 157"/>
                  <a:gd name="T78" fmla="*/ 100 w 176"/>
                  <a:gd name="T79" fmla="*/ 98 h 157"/>
                  <a:gd name="T80" fmla="*/ 112 w 176"/>
                  <a:gd name="T81" fmla="*/ 106 h 157"/>
                  <a:gd name="T82" fmla="*/ 101 w 176"/>
                  <a:gd name="T83" fmla="*/ 111 h 157"/>
                  <a:gd name="T84" fmla="*/ 99 w 176"/>
                  <a:gd name="T85" fmla="*/ 123 h 157"/>
                  <a:gd name="T86" fmla="*/ 104 w 176"/>
                  <a:gd name="T87" fmla="*/ 11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57">
                    <a:moveTo>
                      <a:pt x="85" y="106"/>
                    </a:moveTo>
                    <a:cubicBezTo>
                      <a:pt x="85" y="125"/>
                      <a:pt x="85" y="125"/>
                      <a:pt x="85" y="125"/>
                    </a:cubicBezTo>
                    <a:cubicBezTo>
                      <a:pt x="87" y="125"/>
                      <a:pt x="88" y="125"/>
                      <a:pt x="89" y="125"/>
                    </a:cubicBezTo>
                    <a:cubicBezTo>
                      <a:pt x="90" y="125"/>
                      <a:pt x="90" y="125"/>
                      <a:pt x="91" y="125"/>
                    </a:cubicBezTo>
                    <a:cubicBezTo>
                      <a:pt x="91" y="108"/>
                      <a:pt x="91" y="108"/>
                      <a:pt x="91" y="108"/>
                    </a:cubicBezTo>
                    <a:cubicBezTo>
                      <a:pt x="90" y="108"/>
                      <a:pt x="90" y="108"/>
                      <a:pt x="89" y="108"/>
                    </a:cubicBezTo>
                    <a:cubicBezTo>
                      <a:pt x="88" y="107"/>
                      <a:pt x="86" y="107"/>
                      <a:pt x="85" y="106"/>
                    </a:cubicBezTo>
                    <a:close/>
                    <a:moveTo>
                      <a:pt x="73" y="85"/>
                    </a:moveTo>
                    <a:cubicBezTo>
                      <a:pt x="73" y="86"/>
                      <a:pt x="73" y="88"/>
                      <a:pt x="74" y="89"/>
                    </a:cubicBezTo>
                    <a:cubicBezTo>
                      <a:pt x="75" y="89"/>
                      <a:pt x="75" y="90"/>
                      <a:pt x="76" y="90"/>
                    </a:cubicBezTo>
                    <a:cubicBezTo>
                      <a:pt x="76" y="79"/>
                      <a:pt x="76" y="79"/>
                      <a:pt x="76" y="79"/>
                    </a:cubicBezTo>
                    <a:cubicBezTo>
                      <a:pt x="74" y="81"/>
                      <a:pt x="73" y="83"/>
                      <a:pt x="73" y="85"/>
                    </a:cubicBezTo>
                    <a:close/>
                    <a:moveTo>
                      <a:pt x="88" y="76"/>
                    </a:moveTo>
                    <a:cubicBezTo>
                      <a:pt x="87" y="76"/>
                      <a:pt x="86" y="76"/>
                      <a:pt x="85" y="76"/>
                    </a:cubicBezTo>
                    <a:cubicBezTo>
                      <a:pt x="85" y="94"/>
                      <a:pt x="85" y="94"/>
                      <a:pt x="85" y="94"/>
                    </a:cubicBezTo>
                    <a:cubicBezTo>
                      <a:pt x="86" y="94"/>
                      <a:pt x="87" y="94"/>
                      <a:pt x="89" y="95"/>
                    </a:cubicBezTo>
                    <a:cubicBezTo>
                      <a:pt x="90" y="95"/>
                      <a:pt x="90" y="95"/>
                      <a:pt x="91" y="95"/>
                    </a:cubicBezTo>
                    <a:cubicBezTo>
                      <a:pt x="91" y="77"/>
                      <a:pt x="91" y="77"/>
                      <a:pt x="91" y="77"/>
                    </a:cubicBezTo>
                    <a:cubicBezTo>
                      <a:pt x="90" y="76"/>
                      <a:pt x="89" y="76"/>
                      <a:pt x="88" y="76"/>
                    </a:cubicBezTo>
                    <a:close/>
                    <a:moveTo>
                      <a:pt x="129" y="55"/>
                    </a:moveTo>
                    <a:cubicBezTo>
                      <a:pt x="122" y="48"/>
                      <a:pt x="105" y="38"/>
                      <a:pt x="104" y="33"/>
                    </a:cubicBezTo>
                    <a:cubicBezTo>
                      <a:pt x="104" y="33"/>
                      <a:pt x="104" y="32"/>
                      <a:pt x="104" y="32"/>
                    </a:cubicBezTo>
                    <a:cubicBezTo>
                      <a:pt x="105" y="32"/>
                      <a:pt x="106" y="31"/>
                      <a:pt x="106" y="30"/>
                    </a:cubicBezTo>
                    <a:cubicBezTo>
                      <a:pt x="106" y="29"/>
                      <a:pt x="105" y="28"/>
                      <a:pt x="103" y="28"/>
                    </a:cubicBezTo>
                    <a:cubicBezTo>
                      <a:pt x="103" y="28"/>
                      <a:pt x="103" y="28"/>
                      <a:pt x="103" y="28"/>
                    </a:cubicBezTo>
                    <a:cubicBezTo>
                      <a:pt x="103" y="23"/>
                      <a:pt x="108" y="21"/>
                      <a:pt x="112" y="6"/>
                    </a:cubicBezTo>
                    <a:cubicBezTo>
                      <a:pt x="95" y="1"/>
                      <a:pt x="95" y="5"/>
                      <a:pt x="82" y="11"/>
                    </a:cubicBezTo>
                    <a:cubicBezTo>
                      <a:pt x="72" y="13"/>
                      <a:pt x="73" y="0"/>
                      <a:pt x="60" y="6"/>
                    </a:cubicBezTo>
                    <a:cubicBezTo>
                      <a:pt x="67" y="19"/>
                      <a:pt x="72" y="23"/>
                      <a:pt x="73" y="28"/>
                    </a:cubicBezTo>
                    <a:cubicBezTo>
                      <a:pt x="71" y="28"/>
                      <a:pt x="70" y="29"/>
                      <a:pt x="70" y="30"/>
                    </a:cubicBezTo>
                    <a:cubicBezTo>
                      <a:pt x="70" y="31"/>
                      <a:pt x="71" y="32"/>
                      <a:pt x="73" y="32"/>
                    </a:cubicBezTo>
                    <a:cubicBezTo>
                      <a:pt x="73" y="32"/>
                      <a:pt x="73" y="32"/>
                      <a:pt x="73" y="33"/>
                    </a:cubicBezTo>
                    <a:cubicBezTo>
                      <a:pt x="71" y="38"/>
                      <a:pt x="54" y="48"/>
                      <a:pt x="47" y="55"/>
                    </a:cubicBezTo>
                    <a:cubicBezTo>
                      <a:pt x="31" y="70"/>
                      <a:pt x="0" y="154"/>
                      <a:pt x="57" y="156"/>
                    </a:cubicBezTo>
                    <a:cubicBezTo>
                      <a:pt x="84" y="157"/>
                      <a:pt x="88" y="157"/>
                      <a:pt x="88" y="157"/>
                    </a:cubicBezTo>
                    <a:cubicBezTo>
                      <a:pt x="88" y="157"/>
                      <a:pt x="91" y="157"/>
                      <a:pt x="118" y="156"/>
                    </a:cubicBezTo>
                    <a:cubicBezTo>
                      <a:pt x="176" y="154"/>
                      <a:pt x="144" y="70"/>
                      <a:pt x="129" y="55"/>
                    </a:cubicBezTo>
                    <a:close/>
                    <a:moveTo>
                      <a:pt x="114" y="114"/>
                    </a:moveTo>
                    <a:cubicBezTo>
                      <a:pt x="113" y="117"/>
                      <a:pt x="112" y="120"/>
                      <a:pt x="110" y="123"/>
                    </a:cubicBezTo>
                    <a:cubicBezTo>
                      <a:pt x="108" y="126"/>
                      <a:pt x="105" y="128"/>
                      <a:pt x="101" y="129"/>
                    </a:cubicBezTo>
                    <a:cubicBezTo>
                      <a:pt x="100" y="130"/>
                      <a:pt x="99" y="130"/>
                      <a:pt x="99" y="130"/>
                    </a:cubicBezTo>
                    <a:cubicBezTo>
                      <a:pt x="98" y="136"/>
                      <a:pt x="98" y="136"/>
                      <a:pt x="98" y="136"/>
                    </a:cubicBezTo>
                    <a:cubicBezTo>
                      <a:pt x="98" y="138"/>
                      <a:pt x="96" y="139"/>
                      <a:pt x="94" y="139"/>
                    </a:cubicBezTo>
                    <a:cubicBezTo>
                      <a:pt x="92" y="139"/>
                      <a:pt x="91" y="138"/>
                      <a:pt x="91" y="136"/>
                    </a:cubicBezTo>
                    <a:cubicBezTo>
                      <a:pt x="91" y="132"/>
                      <a:pt x="91" y="132"/>
                      <a:pt x="91" y="132"/>
                    </a:cubicBezTo>
                    <a:cubicBezTo>
                      <a:pt x="90" y="132"/>
                      <a:pt x="89" y="132"/>
                      <a:pt x="89" y="132"/>
                    </a:cubicBezTo>
                    <a:cubicBezTo>
                      <a:pt x="88" y="132"/>
                      <a:pt x="87" y="132"/>
                      <a:pt x="86" y="132"/>
                    </a:cubicBezTo>
                    <a:cubicBezTo>
                      <a:pt x="86" y="136"/>
                      <a:pt x="86" y="136"/>
                      <a:pt x="86" y="136"/>
                    </a:cubicBezTo>
                    <a:cubicBezTo>
                      <a:pt x="86" y="138"/>
                      <a:pt x="84" y="139"/>
                      <a:pt x="82" y="139"/>
                    </a:cubicBezTo>
                    <a:cubicBezTo>
                      <a:pt x="80" y="139"/>
                      <a:pt x="78" y="138"/>
                      <a:pt x="78" y="136"/>
                    </a:cubicBezTo>
                    <a:cubicBezTo>
                      <a:pt x="78" y="130"/>
                      <a:pt x="78" y="130"/>
                      <a:pt x="78" y="130"/>
                    </a:cubicBezTo>
                    <a:cubicBezTo>
                      <a:pt x="75" y="129"/>
                      <a:pt x="73" y="128"/>
                      <a:pt x="71" y="127"/>
                    </a:cubicBezTo>
                    <a:cubicBezTo>
                      <a:pt x="67" y="124"/>
                      <a:pt x="64" y="119"/>
                      <a:pt x="63" y="113"/>
                    </a:cubicBezTo>
                    <a:cubicBezTo>
                      <a:pt x="62" y="110"/>
                      <a:pt x="64" y="108"/>
                      <a:pt x="67" y="108"/>
                    </a:cubicBezTo>
                    <a:cubicBezTo>
                      <a:pt x="69" y="109"/>
                      <a:pt x="72" y="111"/>
                      <a:pt x="72" y="114"/>
                    </a:cubicBezTo>
                    <a:cubicBezTo>
                      <a:pt x="73" y="117"/>
                      <a:pt x="75" y="120"/>
                      <a:pt x="77" y="122"/>
                    </a:cubicBezTo>
                    <a:cubicBezTo>
                      <a:pt x="76" y="103"/>
                      <a:pt x="76" y="103"/>
                      <a:pt x="76" y="103"/>
                    </a:cubicBezTo>
                    <a:cubicBezTo>
                      <a:pt x="74" y="103"/>
                      <a:pt x="73" y="102"/>
                      <a:pt x="72" y="102"/>
                    </a:cubicBezTo>
                    <a:cubicBezTo>
                      <a:pt x="69" y="100"/>
                      <a:pt x="67" y="98"/>
                      <a:pt x="65" y="95"/>
                    </a:cubicBezTo>
                    <a:cubicBezTo>
                      <a:pt x="64" y="93"/>
                      <a:pt x="63" y="90"/>
                      <a:pt x="63" y="87"/>
                    </a:cubicBezTo>
                    <a:cubicBezTo>
                      <a:pt x="64" y="84"/>
                      <a:pt x="64" y="81"/>
                      <a:pt x="66" y="79"/>
                    </a:cubicBezTo>
                    <a:cubicBezTo>
                      <a:pt x="67" y="77"/>
                      <a:pt x="69" y="75"/>
                      <a:pt x="71" y="73"/>
                    </a:cubicBezTo>
                    <a:cubicBezTo>
                      <a:pt x="72" y="72"/>
                      <a:pt x="74" y="71"/>
                      <a:pt x="77" y="70"/>
                    </a:cubicBezTo>
                    <a:cubicBezTo>
                      <a:pt x="77" y="63"/>
                      <a:pt x="77" y="63"/>
                      <a:pt x="77" y="63"/>
                    </a:cubicBezTo>
                    <a:cubicBezTo>
                      <a:pt x="78" y="62"/>
                      <a:pt x="79" y="60"/>
                      <a:pt x="82" y="60"/>
                    </a:cubicBezTo>
                    <a:cubicBezTo>
                      <a:pt x="84" y="60"/>
                      <a:pt x="85" y="61"/>
                      <a:pt x="85" y="63"/>
                    </a:cubicBezTo>
                    <a:cubicBezTo>
                      <a:pt x="85" y="68"/>
                      <a:pt x="85" y="68"/>
                      <a:pt x="85" y="68"/>
                    </a:cubicBezTo>
                    <a:cubicBezTo>
                      <a:pt x="86" y="68"/>
                      <a:pt x="86" y="68"/>
                      <a:pt x="87" y="68"/>
                    </a:cubicBezTo>
                    <a:cubicBezTo>
                      <a:pt x="88" y="68"/>
                      <a:pt x="90" y="68"/>
                      <a:pt x="91" y="69"/>
                    </a:cubicBezTo>
                    <a:cubicBezTo>
                      <a:pt x="91" y="63"/>
                      <a:pt x="91" y="63"/>
                      <a:pt x="91" y="63"/>
                    </a:cubicBezTo>
                    <a:cubicBezTo>
                      <a:pt x="91" y="61"/>
                      <a:pt x="92" y="60"/>
                      <a:pt x="95" y="60"/>
                    </a:cubicBezTo>
                    <a:cubicBezTo>
                      <a:pt x="97" y="60"/>
                      <a:pt x="99" y="62"/>
                      <a:pt x="99" y="63"/>
                    </a:cubicBezTo>
                    <a:cubicBezTo>
                      <a:pt x="99" y="70"/>
                      <a:pt x="99" y="70"/>
                      <a:pt x="99" y="70"/>
                    </a:cubicBezTo>
                    <a:cubicBezTo>
                      <a:pt x="100" y="70"/>
                      <a:pt x="100" y="70"/>
                      <a:pt x="100" y="71"/>
                    </a:cubicBezTo>
                    <a:cubicBezTo>
                      <a:pt x="104" y="72"/>
                      <a:pt x="106" y="74"/>
                      <a:pt x="108" y="76"/>
                    </a:cubicBezTo>
                    <a:cubicBezTo>
                      <a:pt x="110" y="79"/>
                      <a:pt x="112" y="83"/>
                      <a:pt x="112" y="87"/>
                    </a:cubicBezTo>
                    <a:cubicBezTo>
                      <a:pt x="113" y="90"/>
                      <a:pt x="111" y="92"/>
                      <a:pt x="108" y="92"/>
                    </a:cubicBezTo>
                    <a:cubicBezTo>
                      <a:pt x="105" y="92"/>
                      <a:pt x="103" y="89"/>
                      <a:pt x="103" y="86"/>
                    </a:cubicBezTo>
                    <a:cubicBezTo>
                      <a:pt x="102" y="84"/>
                      <a:pt x="101" y="83"/>
                      <a:pt x="100" y="81"/>
                    </a:cubicBezTo>
                    <a:cubicBezTo>
                      <a:pt x="100" y="98"/>
                      <a:pt x="100" y="98"/>
                      <a:pt x="100" y="98"/>
                    </a:cubicBezTo>
                    <a:cubicBezTo>
                      <a:pt x="103" y="99"/>
                      <a:pt x="105" y="100"/>
                      <a:pt x="106" y="100"/>
                    </a:cubicBezTo>
                    <a:cubicBezTo>
                      <a:pt x="109" y="101"/>
                      <a:pt x="111" y="103"/>
                      <a:pt x="112" y="106"/>
                    </a:cubicBezTo>
                    <a:cubicBezTo>
                      <a:pt x="113" y="108"/>
                      <a:pt x="114" y="111"/>
                      <a:pt x="114" y="114"/>
                    </a:cubicBezTo>
                    <a:close/>
                    <a:moveTo>
                      <a:pt x="101" y="111"/>
                    </a:moveTo>
                    <a:cubicBezTo>
                      <a:pt x="101" y="111"/>
                      <a:pt x="100" y="111"/>
                      <a:pt x="100" y="111"/>
                    </a:cubicBezTo>
                    <a:cubicBezTo>
                      <a:pt x="99" y="123"/>
                      <a:pt x="99" y="123"/>
                      <a:pt x="99" y="123"/>
                    </a:cubicBezTo>
                    <a:cubicBezTo>
                      <a:pt x="99" y="123"/>
                      <a:pt x="99" y="123"/>
                      <a:pt x="100" y="122"/>
                    </a:cubicBezTo>
                    <a:cubicBezTo>
                      <a:pt x="102" y="121"/>
                      <a:pt x="103" y="118"/>
                      <a:pt x="104" y="116"/>
                    </a:cubicBezTo>
                    <a:cubicBezTo>
                      <a:pt x="104" y="114"/>
                      <a:pt x="103" y="112"/>
                      <a:pt x="101" y="111"/>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41" name="矩形 40"/>
          <p:cNvSpPr/>
          <p:nvPr/>
        </p:nvSpPr>
        <p:spPr>
          <a:xfrm>
            <a:off x="1352550" y="5206772"/>
            <a:ext cx="3759200" cy="923330"/>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第一期投资将于</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2015</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5</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月</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13</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日进入，用于</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XXX</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开发与推广，第二期预计将</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2016</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3</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月</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日进入，具体占比视第一期财务状况决定。</a:t>
            </a:r>
          </a:p>
        </p:txBody>
      </p:sp>
      <p:sp>
        <p:nvSpPr>
          <p:cNvPr id="42" name="矩形 41"/>
          <p:cNvSpPr/>
          <p:nvPr/>
        </p:nvSpPr>
        <p:spPr>
          <a:xfrm>
            <a:off x="6733778" y="5301782"/>
            <a:ext cx="4398168" cy="646331"/>
          </a:xfrm>
          <a:prstGeom prst="rect">
            <a:avLst/>
          </a:prstGeom>
          <a:noFill/>
        </p:spPr>
        <p:txBody>
          <a:bodyPr wrap="square" rtlCol="0">
            <a:spAutoFit/>
          </a:bodyPr>
          <a:lstStyle/>
          <a:p>
            <a:pPr>
              <a:lnSpc>
                <a:spcPct val="150000"/>
              </a:lnSpc>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第一期投资将主要用在以下方面：技术开发占比为</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60%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、推广拓展占比为</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、设计成本占比</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10%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、人力占比</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10%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ppt_x"/>
                                          </p:val>
                                        </p:tav>
                                        <p:tav tm="100000">
                                          <p:val>
                                            <p:strVal val="#ppt_x"/>
                                          </p:val>
                                        </p:tav>
                                      </p:tavLst>
                                    </p:anim>
                                    <p:anim calcmode="lin" valueType="num">
                                      <p:cBhvr additive="base">
                                        <p:cTn id="2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42"/>
                                        </p:tgtEl>
                                        <p:attrNameLst>
                                          <p:attrName>style.visibility</p:attrName>
                                        </p:attrNameLst>
                                      </p:cBhvr>
                                      <p:to>
                                        <p:strVal val="visible"/>
                                      </p:to>
                                    </p:set>
                                    <p:anim calcmode="lin" valueType="num">
                                      <p:cBhvr additive="base">
                                        <p:cTn id="46" dur="500" fill="hold"/>
                                        <p:tgtEl>
                                          <p:spTgt spid="42"/>
                                        </p:tgtEl>
                                        <p:attrNameLst>
                                          <p:attrName>ppt_x</p:attrName>
                                        </p:attrNameLst>
                                      </p:cBhvr>
                                      <p:tavLst>
                                        <p:tav tm="0">
                                          <p:val>
                                            <p:strVal val="#ppt_x"/>
                                          </p:val>
                                        </p:tav>
                                        <p:tav tm="100000">
                                          <p:val>
                                            <p:strVal val="#ppt_x"/>
                                          </p:val>
                                        </p:tav>
                                      </p:tavLst>
                                    </p:anim>
                                    <p:anim calcmode="lin" valueType="num">
                                      <p:cBhvr additive="base">
                                        <p:cTn id="47"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down)">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41" grpId="0"/>
      <p:bldP spid="4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矩形 28"/>
          <p:cNvSpPr/>
          <p:nvPr/>
        </p:nvSpPr>
        <p:spPr>
          <a:xfrm rot="2968493">
            <a:off x="-570151" y="-2383222"/>
            <a:ext cx="3075252" cy="361333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6" name="图片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721634">
            <a:off x="-1932077" y="-2465728"/>
            <a:ext cx="5147800" cy="5664824"/>
          </a:xfrm>
          <a:prstGeom prst="rect">
            <a:avLst/>
          </a:prstGeom>
        </p:spPr>
      </p:pic>
      <p:grpSp>
        <p:nvGrpSpPr>
          <p:cNvPr id="20" name="组合 19"/>
          <p:cNvGrpSpPr/>
          <p:nvPr/>
        </p:nvGrpSpPr>
        <p:grpSpPr>
          <a:xfrm>
            <a:off x="6070600" y="3703995"/>
            <a:ext cx="4645025" cy="1968500"/>
            <a:chOff x="6070600" y="3703995"/>
            <a:chExt cx="4645025" cy="1968500"/>
          </a:xfrm>
        </p:grpSpPr>
        <p:sp>
          <p:nvSpPr>
            <p:cNvPr id="7" name="矩形 6"/>
            <p:cNvSpPr/>
            <p:nvPr/>
          </p:nvSpPr>
          <p:spPr>
            <a:xfrm>
              <a:off x="6070600" y="3703995"/>
              <a:ext cx="4610100" cy="19685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9483725" y="4131646"/>
              <a:ext cx="1231900" cy="1200329"/>
            </a:xfrm>
            <a:prstGeom prst="rect">
              <a:avLst/>
            </a:prstGeom>
            <a:noFill/>
          </p:spPr>
          <p:txBody>
            <a:bodyPr wrap="square" rtlCol="0">
              <a:spAutoFit/>
            </a:bodyPr>
            <a:lstStyle>
              <a:defPPr>
                <a:defRPr lang="zh-CN"/>
              </a:defPPr>
              <a:lvl1pPr algn="ctr">
                <a:defRPr sz="7200">
                  <a:solidFill>
                    <a:schemeClr val="bg1"/>
                  </a:solidFill>
                  <a:latin typeface="微软雅黑" panose="020B0503020204020204" pitchFamily="34" charset="-122"/>
                  <a:ea typeface="微软雅黑" panose="020B0503020204020204" pitchFamily="34" charset="-122"/>
                </a:defRPr>
              </a:lvl1pPr>
            </a:lstStyle>
            <a:p>
              <a:r>
                <a:rPr lang="en-US" altLang="zh-CN" dirty="0"/>
                <a:t>T</a:t>
              </a:r>
              <a:endParaRPr lang="zh-CN" altLang="en-US" dirty="0"/>
            </a:p>
          </p:txBody>
        </p:sp>
        <p:sp>
          <p:nvSpPr>
            <p:cNvPr id="24" name="矩形 23"/>
            <p:cNvSpPr/>
            <p:nvPr/>
          </p:nvSpPr>
          <p:spPr>
            <a:xfrm>
              <a:off x="6262687" y="4897697"/>
              <a:ext cx="2495550" cy="499624"/>
            </a:xfrm>
            <a:prstGeom prst="rect">
              <a:avLst/>
            </a:prstGeom>
            <a:noFill/>
          </p:spPr>
          <p:txBody>
            <a:bodyPr wrap="square" rtlCol="0">
              <a:spAutoFit/>
            </a:bodyPr>
            <a:lstStyle/>
            <a:p>
              <a:pPr>
                <a:lnSpc>
                  <a:spcPct val="150000"/>
                </a:lnSpc>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我们的威胁有哪些？</a:t>
              </a:r>
            </a:p>
          </p:txBody>
        </p:sp>
        <p:sp>
          <p:nvSpPr>
            <p:cNvPr id="34" name="矩形 33"/>
            <p:cNvSpPr/>
            <p:nvPr/>
          </p:nvSpPr>
          <p:spPr>
            <a:xfrm>
              <a:off x="6278563" y="3841383"/>
              <a:ext cx="3048000" cy="923330"/>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国内外许多公司采用高薪、高福利等政策吸引移动互联网人才，造成</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XX</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行业人才严重流失。</a:t>
              </a:r>
            </a:p>
          </p:txBody>
        </p:sp>
        <p:cxnSp>
          <p:nvCxnSpPr>
            <p:cNvPr id="35" name="直接连接符 34"/>
            <p:cNvCxnSpPr/>
            <p:nvPr/>
          </p:nvCxnSpPr>
          <p:spPr>
            <a:xfrm>
              <a:off x="9483725" y="3929975"/>
              <a:ext cx="0" cy="15165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6070600" y="1739900"/>
            <a:ext cx="4708525" cy="2277705"/>
            <a:chOff x="6070600" y="1739900"/>
            <a:chExt cx="4708525" cy="2277705"/>
          </a:xfrm>
        </p:grpSpPr>
        <p:sp>
          <p:nvSpPr>
            <p:cNvPr id="8" name="矩形 7"/>
            <p:cNvSpPr/>
            <p:nvPr/>
          </p:nvSpPr>
          <p:spPr>
            <a:xfrm>
              <a:off x="6070600" y="1739900"/>
              <a:ext cx="4610100" cy="1968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10800000">
              <a:off x="9817101" y="3703995"/>
              <a:ext cx="581025" cy="31361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547225" y="2177176"/>
              <a:ext cx="1231900" cy="1200329"/>
            </a:xfrm>
            <a:prstGeom prst="rect">
              <a:avLst/>
            </a:prstGeom>
            <a:noFill/>
          </p:spPr>
          <p:txBody>
            <a:bodyPr wrap="square" rtlCol="0">
              <a:spAutoFit/>
            </a:bodyPr>
            <a:lstStyle/>
            <a:p>
              <a:r>
                <a:rPr lang="en-US" altLang="zh-CN" sz="7200" dirty="0">
                  <a:solidFill>
                    <a:schemeClr val="bg1"/>
                  </a:solidFill>
                  <a:latin typeface="微软雅黑" panose="020B0503020204020204" pitchFamily="34" charset="-122"/>
                  <a:ea typeface="微软雅黑" panose="020B0503020204020204" pitchFamily="34" charset="-122"/>
                </a:rPr>
                <a:t>W</a:t>
              </a:r>
              <a:endParaRPr lang="zh-CN" altLang="en-US" sz="7200"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6699250" y="1828760"/>
              <a:ext cx="2495550" cy="553998"/>
            </a:xfrm>
            <a:prstGeom prst="rect">
              <a:avLst/>
            </a:prstGeom>
            <a:noFill/>
          </p:spPr>
          <p:txBody>
            <a:bodyPr wrap="square" rtlCol="0">
              <a:spAutoFit/>
            </a:bodyPr>
            <a:lstStyle/>
            <a:p>
              <a:pPr>
                <a:lnSpc>
                  <a:spcPct val="150000"/>
                </a:lnSpc>
              </a:pPr>
              <a:r>
                <a:rPr lang="zh-CN" altLang="en-US" sz="2000" dirty="0">
                  <a:solidFill>
                    <a:schemeClr val="bg1"/>
                  </a:solidFill>
                  <a:latin typeface="微软雅黑" panose="020B0503020204020204" pitchFamily="34" charset="-122"/>
                  <a:ea typeface="微软雅黑" panose="020B0503020204020204" pitchFamily="34" charset="-122"/>
                </a:rPr>
                <a:t>我们的劣势有哪些？</a:t>
              </a:r>
            </a:p>
          </p:txBody>
        </p:sp>
        <p:sp>
          <p:nvSpPr>
            <p:cNvPr id="26" name="矩形 25"/>
            <p:cNvSpPr/>
            <p:nvPr/>
          </p:nvSpPr>
          <p:spPr>
            <a:xfrm>
              <a:off x="6345238" y="2617420"/>
              <a:ext cx="2981325" cy="923330"/>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       企业决策层只重视当前战术和策略，忽视长远战略，湮没在日常经营性事物中，不能统观大局。</a:t>
              </a:r>
            </a:p>
          </p:txBody>
        </p:sp>
        <p:cxnSp>
          <p:nvCxnSpPr>
            <p:cNvPr id="32" name="直接连接符 31"/>
            <p:cNvCxnSpPr/>
            <p:nvPr/>
          </p:nvCxnSpPr>
          <p:spPr>
            <a:xfrm>
              <a:off x="9486900" y="2014061"/>
              <a:ext cx="0" cy="15165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 name="文本框 4"/>
          <p:cNvSpPr txBox="1"/>
          <p:nvPr/>
        </p:nvSpPr>
        <p:spPr>
          <a:xfrm>
            <a:off x="329300" y="251964"/>
            <a:ext cx="1733550" cy="461665"/>
          </a:xfrm>
          <a:prstGeom prst="rect">
            <a:avLst/>
          </a:prstGeom>
          <a:noFill/>
        </p:spPr>
        <p:txBody>
          <a:bodyPr wrap="square" rtlCol="0">
            <a:spAutoFit/>
          </a:bodyPr>
          <a:lstStyle>
            <a:defPPr>
              <a:defRPr lang="zh-CN"/>
            </a:defPPr>
            <a:lvl1pPr>
              <a:defRPr sz="2400">
                <a:solidFill>
                  <a:schemeClr val="bg1"/>
                </a:solidFill>
                <a:latin typeface="微软雅黑" panose="020B0503020204020204" pitchFamily="34" charset="-122"/>
                <a:ea typeface="微软雅黑" panose="020B0503020204020204" pitchFamily="34" charset="-122"/>
              </a:defRPr>
            </a:lvl1pPr>
          </a:lstStyle>
          <a:p>
            <a:r>
              <a:rPr lang="en-US" altLang="zh-CN" dirty="0"/>
              <a:t>SWOT</a:t>
            </a:r>
            <a:r>
              <a:rPr lang="zh-CN" altLang="en-US" dirty="0"/>
              <a:t>分析</a:t>
            </a:r>
          </a:p>
        </p:txBody>
      </p:sp>
      <p:grpSp>
        <p:nvGrpSpPr>
          <p:cNvPr id="11" name="组合 10"/>
          <p:cNvGrpSpPr/>
          <p:nvPr/>
        </p:nvGrpSpPr>
        <p:grpSpPr>
          <a:xfrm>
            <a:off x="1350963" y="1739900"/>
            <a:ext cx="5103811" cy="1968500"/>
            <a:chOff x="1350963" y="1739900"/>
            <a:chExt cx="5103811" cy="1968500"/>
          </a:xfrm>
        </p:grpSpPr>
        <p:sp>
          <p:nvSpPr>
            <p:cNvPr id="6" name="矩形 5"/>
            <p:cNvSpPr/>
            <p:nvPr/>
          </p:nvSpPr>
          <p:spPr>
            <a:xfrm>
              <a:off x="1460500" y="1739900"/>
              <a:ext cx="4610100" cy="19685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5400000">
              <a:off x="5947311" y="2108736"/>
              <a:ext cx="630752" cy="384175"/>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350963" y="2074346"/>
              <a:ext cx="1231900" cy="1200329"/>
            </a:xfrm>
            <a:prstGeom prst="rect">
              <a:avLst/>
            </a:prstGeom>
            <a:noFill/>
          </p:spPr>
          <p:txBody>
            <a:bodyPr wrap="square" rtlCol="0">
              <a:spAutoFit/>
            </a:bodyPr>
            <a:lstStyle/>
            <a:p>
              <a:pPr algn="ctr"/>
              <a:r>
                <a:rPr lang="en-US" altLang="zh-CN" sz="7200" dirty="0">
                  <a:solidFill>
                    <a:schemeClr val="bg1"/>
                  </a:solidFill>
                  <a:latin typeface="微软雅黑" panose="020B0503020204020204" pitchFamily="34" charset="-122"/>
                  <a:ea typeface="微软雅黑" panose="020B0503020204020204" pitchFamily="34" charset="-122"/>
                </a:rPr>
                <a:t>S</a:t>
              </a:r>
              <a:endParaRPr lang="zh-CN" altLang="en-US" sz="7200"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2736850" y="1890951"/>
              <a:ext cx="2495550" cy="553998"/>
            </a:xfrm>
            <a:prstGeom prst="rect">
              <a:avLst/>
            </a:prstGeom>
            <a:noFill/>
          </p:spPr>
          <p:txBody>
            <a:bodyPr wrap="square" rtlCol="0">
              <a:spAutoFit/>
            </a:bodyPr>
            <a:lstStyle/>
            <a:p>
              <a:pPr>
                <a:lnSpc>
                  <a:spcPct val="150000"/>
                </a:lnSpc>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我们的优势有哪些？</a:t>
              </a:r>
            </a:p>
          </p:txBody>
        </p:sp>
        <p:sp>
          <p:nvSpPr>
            <p:cNvPr id="27" name="矩形 26"/>
            <p:cNvSpPr/>
            <p:nvPr/>
          </p:nvSpPr>
          <p:spPr>
            <a:xfrm>
              <a:off x="2579687" y="2484160"/>
              <a:ext cx="3246438" cy="1200329"/>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在保留原有大部分</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XX</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业务和实现业绩稳步增长的同时，继承了绝大部分的客户资源、保持良好的客户关系，在市场上占领了绝对的优势。</a:t>
              </a:r>
            </a:p>
          </p:txBody>
        </p:sp>
        <p:cxnSp>
          <p:nvCxnSpPr>
            <p:cNvPr id="30" name="直接连接符 29"/>
            <p:cNvCxnSpPr/>
            <p:nvPr/>
          </p:nvCxnSpPr>
          <p:spPr>
            <a:xfrm>
              <a:off x="2517775" y="1890951"/>
              <a:ext cx="0" cy="15165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1385888" y="3411894"/>
            <a:ext cx="4684712" cy="2260601"/>
            <a:chOff x="1385888" y="3411894"/>
            <a:chExt cx="4684712" cy="2260601"/>
          </a:xfrm>
        </p:grpSpPr>
        <p:sp>
          <p:nvSpPr>
            <p:cNvPr id="9" name="矩形 8"/>
            <p:cNvSpPr/>
            <p:nvPr/>
          </p:nvSpPr>
          <p:spPr>
            <a:xfrm>
              <a:off x="1460500" y="3703995"/>
              <a:ext cx="4610100" cy="19685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a:off x="1555750" y="3411894"/>
              <a:ext cx="830262" cy="405409"/>
            </a:xfrm>
            <a:prstGeom prs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385888" y="4182557"/>
              <a:ext cx="1231900" cy="1200329"/>
            </a:xfrm>
            <a:prstGeom prst="rect">
              <a:avLst/>
            </a:prstGeom>
            <a:noFill/>
          </p:spPr>
          <p:txBody>
            <a:bodyPr wrap="square" rtlCol="0">
              <a:spAutoFit/>
            </a:bodyPr>
            <a:lstStyle/>
            <a:p>
              <a:pPr algn="ctr"/>
              <a:r>
                <a:rPr lang="en-US" altLang="zh-CN" sz="7200" dirty="0">
                  <a:solidFill>
                    <a:schemeClr val="bg1"/>
                  </a:solidFill>
                  <a:latin typeface="微软雅黑" panose="020B0503020204020204" pitchFamily="34" charset="-122"/>
                  <a:ea typeface="微软雅黑" panose="020B0503020204020204" pitchFamily="34" charset="-122"/>
                </a:rPr>
                <a:t>O</a:t>
              </a:r>
              <a:endParaRPr lang="zh-CN" altLang="en-US" sz="7200"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2539897" y="4995763"/>
              <a:ext cx="2495550" cy="553998"/>
            </a:xfrm>
            <a:prstGeom prst="rect">
              <a:avLst/>
            </a:prstGeom>
            <a:noFill/>
          </p:spPr>
          <p:txBody>
            <a:bodyPr wrap="square" rtlCol="0">
              <a:spAutoFit/>
            </a:bodyPr>
            <a:lstStyle/>
            <a:p>
              <a:pPr>
                <a:lnSpc>
                  <a:spcPct val="150000"/>
                </a:lnSpc>
              </a:pPr>
              <a:r>
                <a:rPr lang="zh-CN" altLang="en-US" sz="2000" dirty="0">
                  <a:solidFill>
                    <a:schemeClr val="bg1"/>
                  </a:solidFill>
                  <a:latin typeface="微软雅黑" panose="020B0503020204020204" pitchFamily="34" charset="-122"/>
                  <a:ea typeface="微软雅黑" panose="020B0503020204020204" pitchFamily="34" charset="-122"/>
                </a:rPr>
                <a:t>我们的机会有哪些？</a:t>
              </a:r>
            </a:p>
          </p:txBody>
        </p:sp>
        <p:sp>
          <p:nvSpPr>
            <p:cNvPr id="28" name="矩形 27"/>
            <p:cNvSpPr/>
            <p:nvPr/>
          </p:nvSpPr>
          <p:spPr>
            <a:xfrm>
              <a:off x="2598738" y="4015682"/>
              <a:ext cx="3298825" cy="923330"/>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      中国加入</a:t>
              </a:r>
              <a:r>
                <a:rPr lang="en-US" altLang="zh-CN" sz="1200" dirty="0">
                  <a:solidFill>
                    <a:schemeClr val="bg1"/>
                  </a:solidFill>
                  <a:latin typeface="微软雅黑" panose="020B0503020204020204" pitchFamily="34" charset="-122"/>
                  <a:ea typeface="微软雅黑" panose="020B0503020204020204" pitchFamily="34" charset="-122"/>
                </a:rPr>
                <a:t>WTO</a:t>
              </a:r>
              <a:r>
                <a:rPr lang="zh-CN" altLang="en-US" sz="1200" dirty="0">
                  <a:solidFill>
                    <a:schemeClr val="bg1"/>
                  </a:solidFill>
                  <a:latin typeface="微软雅黑" panose="020B0503020204020204" pitchFamily="34" charset="-122"/>
                  <a:ea typeface="微软雅黑" panose="020B0503020204020204" pitchFamily="34" charset="-122"/>
                </a:rPr>
                <a:t>后市场逐步对外开放，将加快企业的国际化进程，有利于企业的经营管理、运作机制、人才培养与国际接轨。</a:t>
              </a:r>
            </a:p>
          </p:txBody>
        </p:sp>
        <p:cxnSp>
          <p:nvCxnSpPr>
            <p:cNvPr id="33" name="直接连接符 32"/>
            <p:cNvCxnSpPr/>
            <p:nvPr/>
          </p:nvCxnSpPr>
          <p:spPr>
            <a:xfrm>
              <a:off x="2492375" y="4017605"/>
              <a:ext cx="0" cy="15165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1" name="文本框 30"/>
          <p:cNvSpPr txBox="1"/>
          <p:nvPr/>
        </p:nvSpPr>
        <p:spPr>
          <a:xfrm>
            <a:off x="2190690" y="251965"/>
            <a:ext cx="3193965" cy="461665"/>
          </a:xfrm>
          <a:prstGeom prst="rect">
            <a:avLst/>
          </a:prstGeom>
          <a:noFill/>
        </p:spPr>
        <p:txBody>
          <a:bodyPr wrap="square" rtlCol="0">
            <a:spAutoFit/>
          </a:bodyPr>
          <a:lstStyle/>
          <a:p>
            <a:r>
              <a:rPr lang="en-US" altLang="zh-CN" sz="2400" dirty="0">
                <a:solidFill>
                  <a:srgbClr val="C00000"/>
                </a:solidFill>
                <a:latin typeface="微软雅黑" panose="020B0503020204020204" pitchFamily="34" charset="-122"/>
                <a:ea typeface="微软雅黑" panose="020B0503020204020204" pitchFamily="34" charset="-122"/>
              </a:rPr>
              <a:t>SWOT analysis</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
        <p:nvSpPr>
          <p:cNvPr id="13" name="等腰三角形 12"/>
          <p:cNvSpPr/>
          <p:nvPr/>
        </p:nvSpPr>
        <p:spPr>
          <a:xfrm rot="16200000">
            <a:off x="5547340" y="4942859"/>
            <a:ext cx="751245" cy="339725"/>
          </a:xfrm>
          <a:prstGeom prst="triangl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righ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1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任意多边形 8"/>
          <p:cNvSpPr/>
          <p:nvPr/>
        </p:nvSpPr>
        <p:spPr>
          <a:xfrm rot="19294666">
            <a:off x="3409763" y="239997"/>
            <a:ext cx="9423663" cy="7229370"/>
          </a:xfrm>
          <a:custGeom>
            <a:avLst/>
            <a:gdLst>
              <a:gd name="connsiteX0" fmla="*/ 0 w 7561942"/>
              <a:gd name="connsiteY0" fmla="*/ 2249715 h 5558972"/>
              <a:gd name="connsiteX1" fmla="*/ 478971 w 7561942"/>
              <a:gd name="connsiteY1" fmla="*/ 4847772 h 5558972"/>
              <a:gd name="connsiteX2" fmla="*/ 4688114 w 7561942"/>
              <a:gd name="connsiteY2" fmla="*/ 4238172 h 5558972"/>
              <a:gd name="connsiteX3" fmla="*/ 4818742 w 7561942"/>
              <a:gd name="connsiteY3" fmla="*/ 5558972 h 5558972"/>
              <a:gd name="connsiteX4" fmla="*/ 7561942 w 7561942"/>
              <a:gd name="connsiteY4" fmla="*/ 2714172 h 5558972"/>
              <a:gd name="connsiteX5" fmla="*/ 4252685 w 7561942"/>
              <a:gd name="connsiteY5" fmla="*/ 0 h 5558972"/>
              <a:gd name="connsiteX6" fmla="*/ 4339771 w 7561942"/>
              <a:gd name="connsiteY6" fmla="*/ 1770743 h 5558972"/>
              <a:gd name="connsiteX7" fmla="*/ 0 w 7561942"/>
              <a:gd name="connsiteY7" fmla="*/ 2249715 h 5558972"/>
              <a:gd name="connsiteX0-1" fmla="*/ 0 w 7561942"/>
              <a:gd name="connsiteY0-2" fmla="*/ 2249715 h 6094216"/>
              <a:gd name="connsiteX1-3" fmla="*/ 478971 w 7561942"/>
              <a:gd name="connsiteY1-4" fmla="*/ 4847772 h 6094216"/>
              <a:gd name="connsiteX2-5" fmla="*/ 4688114 w 7561942"/>
              <a:gd name="connsiteY2-6" fmla="*/ 4238172 h 6094216"/>
              <a:gd name="connsiteX3-7" fmla="*/ 4895723 w 7561942"/>
              <a:gd name="connsiteY3-8" fmla="*/ 6094216 h 6094216"/>
              <a:gd name="connsiteX4-9" fmla="*/ 7561942 w 7561942"/>
              <a:gd name="connsiteY4-10" fmla="*/ 2714172 h 6094216"/>
              <a:gd name="connsiteX5-11" fmla="*/ 4252685 w 7561942"/>
              <a:gd name="connsiteY5-12" fmla="*/ 0 h 6094216"/>
              <a:gd name="connsiteX6-13" fmla="*/ 4339771 w 7561942"/>
              <a:gd name="connsiteY6-14" fmla="*/ 1770743 h 6094216"/>
              <a:gd name="connsiteX7-15" fmla="*/ 0 w 7561942"/>
              <a:gd name="connsiteY7-16" fmla="*/ 2249715 h 6094216"/>
              <a:gd name="connsiteX0-17" fmla="*/ 0 w 7561942"/>
              <a:gd name="connsiteY0-18" fmla="*/ 2249715 h 6094216"/>
              <a:gd name="connsiteX1-19" fmla="*/ 478971 w 7561942"/>
              <a:gd name="connsiteY1-20" fmla="*/ 4847772 h 6094216"/>
              <a:gd name="connsiteX2-21" fmla="*/ 4684870 w 7561942"/>
              <a:gd name="connsiteY2-22" fmla="*/ 4361483 h 6094216"/>
              <a:gd name="connsiteX3-23" fmla="*/ 4895723 w 7561942"/>
              <a:gd name="connsiteY3-24" fmla="*/ 6094216 h 6094216"/>
              <a:gd name="connsiteX4-25" fmla="*/ 7561942 w 7561942"/>
              <a:gd name="connsiteY4-26" fmla="*/ 2714172 h 6094216"/>
              <a:gd name="connsiteX5-27" fmla="*/ 4252685 w 7561942"/>
              <a:gd name="connsiteY5-28" fmla="*/ 0 h 6094216"/>
              <a:gd name="connsiteX6-29" fmla="*/ 4339771 w 7561942"/>
              <a:gd name="connsiteY6-30" fmla="*/ 1770743 h 6094216"/>
              <a:gd name="connsiteX7-31" fmla="*/ 0 w 7561942"/>
              <a:gd name="connsiteY7-32" fmla="*/ 2249715 h 6094216"/>
              <a:gd name="connsiteX0-33" fmla="*/ 0 w 7561942"/>
              <a:gd name="connsiteY0-34" fmla="*/ 2249715 h 6094216"/>
              <a:gd name="connsiteX1-35" fmla="*/ 478971 w 7561942"/>
              <a:gd name="connsiteY1-36" fmla="*/ 4847772 h 6094216"/>
              <a:gd name="connsiteX2-37" fmla="*/ 4684870 w 7561942"/>
              <a:gd name="connsiteY2-38" fmla="*/ 4361483 h 6094216"/>
              <a:gd name="connsiteX3-39" fmla="*/ 4895723 w 7561942"/>
              <a:gd name="connsiteY3-40" fmla="*/ 6094216 h 6094216"/>
              <a:gd name="connsiteX4-41" fmla="*/ 7561942 w 7561942"/>
              <a:gd name="connsiteY4-42" fmla="*/ 2714172 h 6094216"/>
              <a:gd name="connsiteX5-43" fmla="*/ 4252685 w 7561942"/>
              <a:gd name="connsiteY5-44" fmla="*/ 0 h 6094216"/>
              <a:gd name="connsiteX6-45" fmla="*/ 4413572 w 7561942"/>
              <a:gd name="connsiteY6-46" fmla="*/ 1516128 h 6094216"/>
              <a:gd name="connsiteX7-47" fmla="*/ 0 w 7561942"/>
              <a:gd name="connsiteY7-48" fmla="*/ 2249715 h 6094216"/>
              <a:gd name="connsiteX0-49" fmla="*/ 0 w 7561942"/>
              <a:gd name="connsiteY0-50" fmla="*/ 2249715 h 6144209"/>
              <a:gd name="connsiteX1-51" fmla="*/ 478971 w 7561942"/>
              <a:gd name="connsiteY1-52" fmla="*/ 4847772 h 6144209"/>
              <a:gd name="connsiteX2-53" fmla="*/ 4684870 w 7561942"/>
              <a:gd name="connsiteY2-54" fmla="*/ 4361483 h 6144209"/>
              <a:gd name="connsiteX3-55" fmla="*/ 4918372 w 7561942"/>
              <a:gd name="connsiteY3-56" fmla="*/ 6144209 h 6144209"/>
              <a:gd name="connsiteX4-57" fmla="*/ 7561942 w 7561942"/>
              <a:gd name="connsiteY4-58" fmla="*/ 2714172 h 6144209"/>
              <a:gd name="connsiteX5-59" fmla="*/ 4252685 w 7561942"/>
              <a:gd name="connsiteY5-60" fmla="*/ 0 h 6144209"/>
              <a:gd name="connsiteX6-61" fmla="*/ 4413572 w 7561942"/>
              <a:gd name="connsiteY6-62" fmla="*/ 1516128 h 6144209"/>
              <a:gd name="connsiteX7-63" fmla="*/ 0 w 7561942"/>
              <a:gd name="connsiteY7-64" fmla="*/ 2249715 h 6144209"/>
              <a:gd name="connsiteX0-65" fmla="*/ 0 w 7561942"/>
              <a:gd name="connsiteY0-66" fmla="*/ 2249715 h 6144209"/>
              <a:gd name="connsiteX1-67" fmla="*/ 315912 w 7561942"/>
              <a:gd name="connsiteY1-68" fmla="*/ 4305190 h 6144209"/>
              <a:gd name="connsiteX2-69" fmla="*/ 4684870 w 7561942"/>
              <a:gd name="connsiteY2-70" fmla="*/ 4361483 h 6144209"/>
              <a:gd name="connsiteX3-71" fmla="*/ 4918372 w 7561942"/>
              <a:gd name="connsiteY3-72" fmla="*/ 6144209 h 6144209"/>
              <a:gd name="connsiteX4-73" fmla="*/ 7561942 w 7561942"/>
              <a:gd name="connsiteY4-74" fmla="*/ 2714172 h 6144209"/>
              <a:gd name="connsiteX5-75" fmla="*/ 4252685 w 7561942"/>
              <a:gd name="connsiteY5-76" fmla="*/ 0 h 6144209"/>
              <a:gd name="connsiteX6-77" fmla="*/ 4413572 w 7561942"/>
              <a:gd name="connsiteY6-78" fmla="*/ 1516128 h 6144209"/>
              <a:gd name="connsiteX7-79" fmla="*/ 0 w 7561942"/>
              <a:gd name="connsiteY7-80" fmla="*/ 2249715 h 6144209"/>
              <a:gd name="connsiteX0-81" fmla="*/ 0 w 8480621"/>
              <a:gd name="connsiteY0-82" fmla="*/ 1735404 h 6144209"/>
              <a:gd name="connsiteX1-83" fmla="*/ 1234591 w 8480621"/>
              <a:gd name="connsiteY1-84" fmla="*/ 4305190 h 6144209"/>
              <a:gd name="connsiteX2-85" fmla="*/ 5603549 w 8480621"/>
              <a:gd name="connsiteY2-86" fmla="*/ 4361483 h 6144209"/>
              <a:gd name="connsiteX3-87" fmla="*/ 5837051 w 8480621"/>
              <a:gd name="connsiteY3-88" fmla="*/ 6144209 h 6144209"/>
              <a:gd name="connsiteX4-89" fmla="*/ 8480621 w 8480621"/>
              <a:gd name="connsiteY4-90" fmla="*/ 2714172 h 6144209"/>
              <a:gd name="connsiteX5-91" fmla="*/ 5171364 w 8480621"/>
              <a:gd name="connsiteY5-92" fmla="*/ 0 h 6144209"/>
              <a:gd name="connsiteX6-93" fmla="*/ 5332251 w 8480621"/>
              <a:gd name="connsiteY6-94" fmla="*/ 1516128 h 6144209"/>
              <a:gd name="connsiteX7-95" fmla="*/ 0 w 8480621"/>
              <a:gd name="connsiteY7-96" fmla="*/ 1735404 h 6144209"/>
              <a:gd name="connsiteX0-97" fmla="*/ 0 w 7776787"/>
              <a:gd name="connsiteY0-98" fmla="*/ 1853769 h 6144209"/>
              <a:gd name="connsiteX1-99" fmla="*/ 530757 w 7776787"/>
              <a:gd name="connsiteY1-100" fmla="*/ 4305190 h 6144209"/>
              <a:gd name="connsiteX2-101" fmla="*/ 4899715 w 7776787"/>
              <a:gd name="connsiteY2-102" fmla="*/ 4361483 h 6144209"/>
              <a:gd name="connsiteX3-103" fmla="*/ 5133217 w 7776787"/>
              <a:gd name="connsiteY3-104" fmla="*/ 6144209 h 6144209"/>
              <a:gd name="connsiteX4-105" fmla="*/ 7776787 w 7776787"/>
              <a:gd name="connsiteY4-106" fmla="*/ 2714172 h 6144209"/>
              <a:gd name="connsiteX5-107" fmla="*/ 4467530 w 7776787"/>
              <a:gd name="connsiteY5-108" fmla="*/ 0 h 6144209"/>
              <a:gd name="connsiteX6-109" fmla="*/ 4628417 w 7776787"/>
              <a:gd name="connsiteY6-110" fmla="*/ 1516128 h 6144209"/>
              <a:gd name="connsiteX7-111" fmla="*/ 0 w 7776787"/>
              <a:gd name="connsiteY7-112" fmla="*/ 1853769 h 6144209"/>
              <a:gd name="connsiteX0-113" fmla="*/ 0 w 7776787"/>
              <a:gd name="connsiteY0-114" fmla="*/ 1853769 h 6144209"/>
              <a:gd name="connsiteX1-115" fmla="*/ 748562 w 7776787"/>
              <a:gd name="connsiteY1-116" fmla="*/ 4042254 h 6144209"/>
              <a:gd name="connsiteX2-117" fmla="*/ 4899715 w 7776787"/>
              <a:gd name="connsiteY2-118" fmla="*/ 4361483 h 6144209"/>
              <a:gd name="connsiteX3-119" fmla="*/ 5133217 w 7776787"/>
              <a:gd name="connsiteY3-120" fmla="*/ 6144209 h 6144209"/>
              <a:gd name="connsiteX4-121" fmla="*/ 7776787 w 7776787"/>
              <a:gd name="connsiteY4-122" fmla="*/ 2714172 h 6144209"/>
              <a:gd name="connsiteX5-123" fmla="*/ 4467530 w 7776787"/>
              <a:gd name="connsiteY5-124" fmla="*/ 0 h 6144209"/>
              <a:gd name="connsiteX6-125" fmla="*/ 4628417 w 7776787"/>
              <a:gd name="connsiteY6-126" fmla="*/ 1516128 h 6144209"/>
              <a:gd name="connsiteX7-127" fmla="*/ 0 w 7776787"/>
              <a:gd name="connsiteY7-128" fmla="*/ 1853769 h 6144209"/>
              <a:gd name="connsiteX0-129" fmla="*/ 0 w 7776787"/>
              <a:gd name="connsiteY0-130" fmla="*/ 1853769 h 6144209"/>
              <a:gd name="connsiteX1-131" fmla="*/ 534638 w 7776787"/>
              <a:gd name="connsiteY1-132" fmla="*/ 4339851 h 6144209"/>
              <a:gd name="connsiteX2-133" fmla="*/ 4899715 w 7776787"/>
              <a:gd name="connsiteY2-134" fmla="*/ 4361483 h 6144209"/>
              <a:gd name="connsiteX3-135" fmla="*/ 5133217 w 7776787"/>
              <a:gd name="connsiteY3-136" fmla="*/ 6144209 h 6144209"/>
              <a:gd name="connsiteX4-137" fmla="*/ 7776787 w 7776787"/>
              <a:gd name="connsiteY4-138" fmla="*/ 2714172 h 6144209"/>
              <a:gd name="connsiteX5-139" fmla="*/ 4467530 w 7776787"/>
              <a:gd name="connsiteY5-140" fmla="*/ 0 h 6144209"/>
              <a:gd name="connsiteX6-141" fmla="*/ 4628417 w 7776787"/>
              <a:gd name="connsiteY6-142" fmla="*/ 1516128 h 6144209"/>
              <a:gd name="connsiteX7-143" fmla="*/ 0 w 7776787"/>
              <a:gd name="connsiteY7-144" fmla="*/ 1853769 h 6144209"/>
              <a:gd name="connsiteX0-145" fmla="*/ 0 w 7776787"/>
              <a:gd name="connsiteY0-146" fmla="*/ 1853769 h 6144209"/>
              <a:gd name="connsiteX1-147" fmla="*/ 504864 w 7776787"/>
              <a:gd name="connsiteY1-148" fmla="*/ 4378509 h 6144209"/>
              <a:gd name="connsiteX2-149" fmla="*/ 4899715 w 7776787"/>
              <a:gd name="connsiteY2-150" fmla="*/ 4361483 h 6144209"/>
              <a:gd name="connsiteX3-151" fmla="*/ 5133217 w 7776787"/>
              <a:gd name="connsiteY3-152" fmla="*/ 6144209 h 6144209"/>
              <a:gd name="connsiteX4-153" fmla="*/ 7776787 w 7776787"/>
              <a:gd name="connsiteY4-154" fmla="*/ 2714172 h 6144209"/>
              <a:gd name="connsiteX5-155" fmla="*/ 4467530 w 7776787"/>
              <a:gd name="connsiteY5-156" fmla="*/ 0 h 6144209"/>
              <a:gd name="connsiteX6-157" fmla="*/ 4628417 w 7776787"/>
              <a:gd name="connsiteY6-158" fmla="*/ 1516128 h 6144209"/>
              <a:gd name="connsiteX7-159" fmla="*/ 0 w 7776787"/>
              <a:gd name="connsiteY7-160" fmla="*/ 1853769 h 61442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7776787" h="6144209">
                <a:moveTo>
                  <a:pt x="0" y="1853769"/>
                </a:moveTo>
                <a:lnTo>
                  <a:pt x="504864" y="4378509"/>
                </a:lnTo>
                <a:lnTo>
                  <a:pt x="4899715" y="4361483"/>
                </a:lnTo>
                <a:lnTo>
                  <a:pt x="5133217" y="6144209"/>
                </a:lnTo>
                <a:lnTo>
                  <a:pt x="7776787" y="2714172"/>
                </a:lnTo>
                <a:lnTo>
                  <a:pt x="4467530" y="0"/>
                </a:lnTo>
                <a:lnTo>
                  <a:pt x="4628417" y="1516128"/>
                </a:lnTo>
                <a:lnTo>
                  <a:pt x="0" y="1853769"/>
                </a:lnTo>
                <a:close/>
              </a:path>
            </a:pathLst>
          </a:custGeom>
          <a:solidFill>
            <a:srgbClr val="C00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297397" y="460519"/>
            <a:ext cx="6295059" cy="6456472"/>
          </a:xfrm>
          <a:prstGeom prst="rect">
            <a:avLst/>
          </a:prstGeom>
        </p:spPr>
      </p:pic>
      <p:sp>
        <p:nvSpPr>
          <p:cNvPr id="7" name="文本框 6"/>
          <p:cNvSpPr txBox="1"/>
          <p:nvPr/>
        </p:nvSpPr>
        <p:spPr>
          <a:xfrm rot="19123816">
            <a:off x="4143049" y="4123035"/>
            <a:ext cx="3448701" cy="923330"/>
          </a:xfrm>
          <a:prstGeom prst="rect">
            <a:avLst/>
          </a:prstGeom>
          <a:noFill/>
        </p:spPr>
        <p:txBody>
          <a:bodyPr wrap="square" rtlCol="0">
            <a:spAutoFit/>
          </a:bodyPr>
          <a:lstStyle/>
          <a:p>
            <a:pPr algn="dist"/>
            <a:r>
              <a:rPr lang="zh-CN" altLang="en-US" sz="5400" dirty="0">
                <a:solidFill>
                  <a:schemeClr val="bg1"/>
                </a:solidFill>
                <a:latin typeface="微软雅黑" panose="020B0503020204020204" pitchFamily="34" charset="-122"/>
                <a:ea typeface="微软雅黑" panose="020B0503020204020204" pitchFamily="34" charset="-122"/>
              </a:rPr>
              <a:t>谢谢聆听</a:t>
            </a:r>
          </a:p>
        </p:txBody>
      </p:sp>
      <p:sp>
        <p:nvSpPr>
          <p:cNvPr id="10" name="矩形 9"/>
          <p:cNvSpPr/>
          <p:nvPr/>
        </p:nvSpPr>
        <p:spPr>
          <a:xfrm rot="19087664">
            <a:off x="7288158" y="1637386"/>
            <a:ext cx="2742706" cy="2123658"/>
          </a:xfrm>
          <a:prstGeom prst="rect">
            <a:avLst/>
          </a:prstGeom>
        </p:spPr>
        <p:txBody>
          <a:bodyPr wrap="square">
            <a:spAutoFit/>
          </a:bodyPr>
          <a:lstStyle/>
          <a:p>
            <a:pPr algn="r"/>
            <a:r>
              <a:rPr lang="en-US" altLang="zh-CN" sz="6000" dirty="0">
                <a:solidFill>
                  <a:schemeClr val="bg1"/>
                </a:solidFill>
                <a:latin typeface="+mj-ea"/>
                <a:ea typeface="+mj-ea"/>
              </a:rPr>
              <a:t>THANKS </a:t>
            </a:r>
          </a:p>
          <a:p>
            <a:pPr algn="r"/>
            <a:r>
              <a:rPr lang="en-US" altLang="zh-CN" sz="3600" dirty="0">
                <a:solidFill>
                  <a:schemeClr val="bg1"/>
                </a:solidFill>
                <a:latin typeface="+mj-ea"/>
                <a:ea typeface="+mj-ea"/>
              </a:rPr>
              <a:t>FOR YOUR </a:t>
            </a:r>
          </a:p>
          <a:p>
            <a:pPr algn="r"/>
            <a:r>
              <a:rPr lang="en-US" altLang="zh-CN" sz="3600" dirty="0">
                <a:solidFill>
                  <a:schemeClr val="bg1"/>
                </a:solidFill>
                <a:latin typeface="+mj-ea"/>
                <a:ea typeface="+mj-ea"/>
              </a:rPr>
              <a:t>ATTENTION</a:t>
            </a:r>
            <a:endParaRPr lang="zh-CN" altLang="en-US" sz="3600" dirty="0">
              <a:solidFill>
                <a:schemeClr val="bg1"/>
              </a:solidFill>
              <a:latin typeface="+mj-ea"/>
              <a:ea typeface="+mj-ea"/>
            </a:endParaRPr>
          </a:p>
        </p:txBody>
      </p:sp>
      <p:sp>
        <p:nvSpPr>
          <p:cNvPr id="11" name="等腰三角形 10"/>
          <p:cNvSpPr/>
          <p:nvPr/>
        </p:nvSpPr>
        <p:spPr>
          <a:xfrm rot="13904252" flipV="1">
            <a:off x="10903551" y="882799"/>
            <a:ext cx="473662" cy="22080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flipV="1">
            <a:off x="5626100" y="4191000"/>
            <a:ext cx="3433146" cy="2790197"/>
          </a:xfrm>
          <a:prstGeom prst="line">
            <a:avLst/>
          </a:prstGeom>
          <a:ln w="254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5320728" y="700642"/>
            <a:ext cx="3833976" cy="3777273"/>
          </a:xfrm>
          <a:prstGeom prst="line">
            <a:avLst/>
          </a:prstGeom>
          <a:ln w="254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12"/>
                                        </p:tgtEl>
                                      </p:cBhvr>
                                    </p:animEffect>
                                    <p:animScale>
                                      <p:cBhvr>
                                        <p:cTn id="14" dur="250" autoRev="1" fill="hold"/>
                                        <p:tgtEl>
                                          <p:spTgt spid="12"/>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1+#ppt_w/2"/>
                                          </p:val>
                                        </p:tav>
                                        <p:tav tm="100000">
                                          <p:val>
                                            <p:strVal val="#ppt_x"/>
                                          </p:val>
                                        </p:tav>
                                      </p:tavLst>
                                    </p:anim>
                                    <p:anim calcmode="lin" valueType="num">
                                      <p:cBhvr additive="base">
                                        <p:cTn id="4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P spid="10" grpId="0"/>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rot="2700000">
            <a:off x="4569440" y="4046923"/>
            <a:ext cx="370728" cy="3707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2700000">
            <a:off x="5240973" y="4003712"/>
            <a:ext cx="181545" cy="18154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3070710" y="2707247"/>
            <a:ext cx="1963492" cy="1427462"/>
            <a:chOff x="3070710" y="2707247"/>
            <a:chExt cx="1963492" cy="1427462"/>
          </a:xfrm>
        </p:grpSpPr>
        <p:sp>
          <p:nvSpPr>
            <p:cNvPr id="5" name="矩形 4"/>
            <p:cNvSpPr/>
            <p:nvPr/>
          </p:nvSpPr>
          <p:spPr>
            <a:xfrm rot="2700000">
              <a:off x="3365391" y="2707247"/>
              <a:ext cx="1368193" cy="13681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3070710" y="2934380"/>
              <a:ext cx="1963492" cy="1200329"/>
            </a:xfrm>
            <a:prstGeom prst="rect">
              <a:avLst/>
            </a:prstGeom>
            <a:noFill/>
          </p:spPr>
          <p:txBody>
            <a:bodyPr wrap="square" rtlCol="0">
              <a:spAutoFit/>
            </a:bodyPr>
            <a:lstStyle/>
            <a:p>
              <a:pPr algn="ctr"/>
              <a:r>
                <a:rPr lang="en-US" altLang="zh-CN" sz="3600" dirty="0">
                  <a:solidFill>
                    <a:schemeClr val="bg1"/>
                  </a:solidFill>
                  <a:latin typeface="微软雅黑" panose="020B0503020204020204" pitchFamily="34" charset="-122"/>
                  <a:ea typeface="微软雅黑" panose="020B0503020204020204" pitchFamily="34" charset="-122"/>
                </a:rPr>
                <a:t>PART</a:t>
              </a:r>
            </a:p>
            <a:p>
              <a:pPr algn="ctr"/>
              <a:r>
                <a:rPr lang="en-US" altLang="zh-CN" sz="3600" dirty="0">
                  <a:solidFill>
                    <a:schemeClr val="bg1"/>
                  </a:solidFill>
                  <a:latin typeface="微软雅黑" panose="020B0503020204020204" pitchFamily="34" charset="-122"/>
                  <a:ea typeface="微软雅黑" panose="020B0503020204020204" pitchFamily="34" charset="-122"/>
                </a:rPr>
                <a:t>1</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cxnSp>
        <p:nvCxnSpPr>
          <p:cNvPr id="11" name="直接连接符 10"/>
          <p:cNvCxnSpPr/>
          <p:nvPr/>
        </p:nvCxnSpPr>
        <p:spPr>
          <a:xfrm>
            <a:off x="10084642" y="1384124"/>
            <a:ext cx="4214716" cy="4939309"/>
          </a:xfrm>
          <a:prstGeom prst="line">
            <a:avLst/>
          </a:prstGeom>
          <a:ln w="2540">
            <a:solidFill>
              <a:srgbClr val="C00000">
                <a:alpha val="21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111842" y="-2469655"/>
            <a:ext cx="4214716" cy="4939309"/>
          </a:xfrm>
          <a:prstGeom prst="line">
            <a:avLst/>
          </a:prstGeom>
          <a:ln w="2540">
            <a:solidFill>
              <a:srgbClr val="C00000">
                <a:alpha val="21000"/>
              </a:srgbClr>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4734473" y="2465536"/>
            <a:ext cx="3208562" cy="830997"/>
          </a:xfrm>
          <a:prstGeom prst="rect">
            <a:avLst/>
          </a:prstGeom>
          <a:noFill/>
        </p:spPr>
        <p:txBody>
          <a:bodyPr wrap="square" rtlCol="0">
            <a:spAutoFit/>
          </a:bodyPr>
          <a:lstStyle/>
          <a:p>
            <a:pPr algn="ctr"/>
            <a:r>
              <a:rPr lang="zh-CN" altLang="en-US" sz="4800" b="1" dirty="0">
                <a:solidFill>
                  <a:srgbClr val="C00000"/>
                </a:solidFill>
                <a:latin typeface="微软雅黑" panose="020B0503020204020204" pitchFamily="34" charset="-122"/>
                <a:ea typeface="微软雅黑" panose="020B0503020204020204" pitchFamily="34" charset="-122"/>
              </a:rPr>
              <a:t>项目介绍</a:t>
            </a:r>
          </a:p>
        </p:txBody>
      </p:sp>
      <p:cxnSp>
        <p:nvCxnSpPr>
          <p:cNvPr id="15" name="直接连接符 14"/>
          <p:cNvCxnSpPr/>
          <p:nvPr/>
        </p:nvCxnSpPr>
        <p:spPr>
          <a:xfrm>
            <a:off x="5016947" y="3391343"/>
            <a:ext cx="717505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7422480" y="3505524"/>
            <a:ext cx="1340355" cy="338554"/>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行业前景</a:t>
            </a:r>
          </a:p>
        </p:txBody>
      </p:sp>
      <p:sp>
        <p:nvSpPr>
          <p:cNvPr id="17" name="文本框 16"/>
          <p:cNvSpPr txBox="1"/>
          <p:nvPr/>
        </p:nvSpPr>
        <p:spPr>
          <a:xfrm>
            <a:off x="8611815" y="3505524"/>
            <a:ext cx="1340355" cy="338554"/>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需求分析</a:t>
            </a:r>
          </a:p>
        </p:txBody>
      </p:sp>
      <p:sp>
        <p:nvSpPr>
          <p:cNvPr id="18" name="文本框 17"/>
          <p:cNvSpPr txBox="1"/>
          <p:nvPr/>
        </p:nvSpPr>
        <p:spPr>
          <a:xfrm>
            <a:off x="9783549" y="3505524"/>
            <a:ext cx="1340355" cy="338554"/>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盈利模式</a:t>
            </a:r>
          </a:p>
        </p:txBody>
      </p:sp>
      <p:sp>
        <p:nvSpPr>
          <p:cNvPr id="19" name="文本框 18"/>
          <p:cNvSpPr txBox="1"/>
          <p:nvPr/>
        </p:nvSpPr>
        <p:spPr>
          <a:xfrm>
            <a:off x="10930719" y="3505524"/>
            <a:ext cx="1340355" cy="338554"/>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核心优势</a:t>
            </a: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920313">
            <a:off x="-414955" y="295370"/>
            <a:ext cx="5506081" cy="5647263"/>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650"/>
                                        <p:tgtEl>
                                          <p:spTgt spid="7"/>
                                        </p:tgtEl>
                                      </p:cBhvr>
                                    </p:animEffect>
                                  </p:childTnLst>
                                </p:cTn>
                              </p:par>
                              <p:par>
                                <p:cTn id="8" presetID="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0-#ppt_w/2"/>
                                          </p:val>
                                        </p:tav>
                                        <p:tav tm="100000">
                                          <p:val>
                                            <p:strVal val="#ppt_x"/>
                                          </p:val>
                                        </p:tav>
                                      </p:tavLst>
                                    </p:anim>
                                    <p:anim calcmode="lin" valueType="num">
                                      <p:cBhvr additive="base">
                                        <p:cTn id="11"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1+#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1+#ppt_w/2"/>
                                          </p:val>
                                        </p:tav>
                                        <p:tav tm="100000">
                                          <p:val>
                                            <p:strVal val="#ppt_x"/>
                                          </p:val>
                                        </p:tav>
                                      </p:tavLst>
                                    </p:anim>
                                    <p:anim calcmode="lin" valueType="num">
                                      <p:cBhvr additive="base">
                                        <p:cTn id="38" dur="500" fill="hold"/>
                                        <p:tgtEl>
                                          <p:spTgt spid="16"/>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1+#ppt_w/2"/>
                                          </p:val>
                                        </p:tav>
                                        <p:tav tm="100000">
                                          <p:val>
                                            <p:strVal val="#ppt_x"/>
                                          </p:val>
                                        </p:tav>
                                      </p:tavLst>
                                    </p:anim>
                                    <p:anim calcmode="lin" valueType="num">
                                      <p:cBhvr additive="base">
                                        <p:cTn id="42" dur="500" fill="hold"/>
                                        <p:tgtEl>
                                          <p:spTgt spid="17"/>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1+#ppt_w/2"/>
                                          </p:val>
                                        </p:tav>
                                        <p:tav tm="100000">
                                          <p:val>
                                            <p:strVal val="#ppt_x"/>
                                          </p:val>
                                        </p:tav>
                                      </p:tavLst>
                                    </p:anim>
                                    <p:anim calcmode="lin" valueType="num">
                                      <p:cBhvr additive="base">
                                        <p:cTn id="46" dur="500" fill="hold"/>
                                        <p:tgtEl>
                                          <p:spTgt spid="18"/>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1+#ppt_w/2"/>
                                          </p:val>
                                        </p:tav>
                                        <p:tav tm="100000">
                                          <p:val>
                                            <p:strVal val="#ppt_x"/>
                                          </p:val>
                                        </p:tav>
                                      </p:tavLst>
                                    </p:anim>
                                    <p:anim calcmode="lin" valueType="num">
                                      <p:cBhvr additive="base">
                                        <p:cTn id="50"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left)">
                                      <p:cBhvr>
                                        <p:cTn id="6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p:bldP spid="16"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矩形 22"/>
          <p:cNvSpPr/>
          <p:nvPr/>
        </p:nvSpPr>
        <p:spPr>
          <a:xfrm rot="2968493">
            <a:off x="-570151" y="-2383222"/>
            <a:ext cx="3075252" cy="361333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721634">
            <a:off x="-1932077" y="-2465728"/>
            <a:ext cx="5147800" cy="5664824"/>
          </a:xfrm>
          <a:prstGeom prst="rect">
            <a:avLst/>
          </a:prstGeom>
        </p:spPr>
      </p:pic>
      <p:sp>
        <p:nvSpPr>
          <p:cNvPr id="10" name="矩形 9"/>
          <p:cNvSpPr/>
          <p:nvPr/>
        </p:nvSpPr>
        <p:spPr>
          <a:xfrm rot="5400000">
            <a:off x="10183687" y="1582845"/>
            <a:ext cx="1162050" cy="11620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0183687" y="2954445"/>
            <a:ext cx="1162050" cy="1162050"/>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5400000">
            <a:off x="7478588" y="5687669"/>
            <a:ext cx="1162050" cy="11620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8826600" y="4330582"/>
            <a:ext cx="2523674" cy="2514600"/>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rot="5400000">
            <a:off x="7478587" y="4326045"/>
            <a:ext cx="1162050" cy="116205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338041" y="251966"/>
            <a:ext cx="1706659"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行业前景</a:t>
            </a:r>
          </a:p>
        </p:txBody>
      </p:sp>
      <p:cxnSp>
        <p:nvCxnSpPr>
          <p:cNvPr id="21" name="直接连接符 20"/>
          <p:cNvCxnSpPr/>
          <p:nvPr/>
        </p:nvCxnSpPr>
        <p:spPr>
          <a:xfrm>
            <a:off x="973883" y="5600700"/>
            <a:ext cx="1612058" cy="1889203"/>
          </a:xfrm>
          <a:prstGeom prst="line">
            <a:avLst/>
          </a:prstGeom>
          <a:ln w="2540">
            <a:solidFill>
              <a:schemeClr val="accent1">
                <a:alpha val="21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2434804" y="899755"/>
            <a:ext cx="4214716" cy="4939309"/>
          </a:xfrm>
          <a:prstGeom prst="line">
            <a:avLst/>
          </a:prstGeom>
          <a:ln w="2540">
            <a:solidFill>
              <a:schemeClr val="accent1">
                <a:alpha val="21000"/>
              </a:schemeClr>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1151893" y="2479339"/>
            <a:ext cx="5326289" cy="3108543"/>
          </a:xfrm>
          <a:prstGeom prst="rect">
            <a:avLst/>
          </a:prstGeom>
          <a:noFill/>
        </p:spPr>
        <p:txBody>
          <a:bodyPr wrap="square" rtlCol="0">
            <a:spAutoFit/>
          </a:bodyPr>
          <a:lstStyle/>
          <a:p>
            <a:pPr>
              <a:lnSpc>
                <a:spcPct val="200000"/>
              </a:lnSpc>
            </a:pPr>
            <a:r>
              <a:rPr lang="zh-CN" altLang="en-US" sz="1400" dirty="0">
                <a:solidFill>
                  <a:schemeClr val="bg2">
                    <a:lumMod val="50000"/>
                  </a:schemeClr>
                </a:solidFill>
                <a:latin typeface="微软雅黑" panose="020B0503020204020204" pitchFamily="34" charset="-122"/>
                <a:ea typeface="微软雅黑" panose="020B0503020204020204" pitchFamily="34" charset="-122"/>
              </a:rPr>
              <a:t>      小野风</a:t>
            </a:r>
            <a:r>
              <a:rPr lang="en-US" altLang="zh-CN" sz="1400" dirty="0">
                <a:solidFill>
                  <a:schemeClr val="bg2">
                    <a:lumMod val="50000"/>
                  </a:schemeClr>
                </a:solidFill>
                <a:latin typeface="微软雅黑" panose="020B0503020204020204" pitchFamily="34" charset="-122"/>
                <a:ea typeface="微软雅黑" panose="020B0503020204020204" pitchFamily="34" charset="-122"/>
              </a:rPr>
              <a:t>PPT</a:t>
            </a:r>
            <a:r>
              <a:rPr lang="zh-CN" altLang="en-US" sz="1400" dirty="0">
                <a:solidFill>
                  <a:schemeClr val="bg2">
                    <a:lumMod val="50000"/>
                  </a:schemeClr>
                </a:solidFill>
                <a:latin typeface="微软雅黑" panose="020B0503020204020204" pitchFamily="34" charset="-122"/>
                <a:ea typeface="微软雅黑" panose="020B0503020204020204" pitchFamily="34" charset="-122"/>
              </a:rPr>
              <a:t>致力于为用户提供有内容、有设计感的</a:t>
            </a:r>
            <a:r>
              <a:rPr lang="en-US" altLang="zh-CN" sz="1400" dirty="0">
                <a:solidFill>
                  <a:schemeClr val="bg2">
                    <a:lumMod val="50000"/>
                  </a:schemeClr>
                </a:solidFill>
                <a:latin typeface="微软雅黑" panose="020B0503020204020204" pitchFamily="34" charset="-122"/>
                <a:ea typeface="微软雅黑" panose="020B0503020204020204" pitchFamily="34" charset="-122"/>
              </a:rPr>
              <a:t>PPT</a:t>
            </a:r>
            <a:r>
              <a:rPr lang="zh-CN" altLang="en-US" sz="1400" dirty="0">
                <a:solidFill>
                  <a:schemeClr val="bg2">
                    <a:lumMod val="50000"/>
                  </a:schemeClr>
                </a:solidFill>
                <a:latin typeface="微软雅黑" panose="020B0503020204020204" pitchFamily="34" charset="-122"/>
                <a:ea typeface="微软雅黑" panose="020B0503020204020204" pitchFamily="34" charset="-122"/>
              </a:rPr>
              <a:t>模板与美化定制服务。秉承“精诚所至，金石为开”的理念，认真对待每一次</a:t>
            </a:r>
            <a:r>
              <a:rPr lang="en-US" altLang="zh-CN" sz="1400" dirty="0">
                <a:solidFill>
                  <a:schemeClr val="bg2">
                    <a:lumMod val="50000"/>
                  </a:schemeClr>
                </a:solidFill>
                <a:latin typeface="微软雅黑" panose="020B0503020204020204" pitchFamily="34" charset="-122"/>
                <a:ea typeface="微软雅黑" panose="020B0503020204020204" pitchFamily="34" charset="-122"/>
              </a:rPr>
              <a:t>PPT</a:t>
            </a:r>
            <a:r>
              <a:rPr lang="zh-CN" altLang="en-US" sz="1400" dirty="0">
                <a:solidFill>
                  <a:schemeClr val="bg2">
                    <a:lumMod val="50000"/>
                  </a:schemeClr>
                </a:solidFill>
                <a:latin typeface="微软雅黑" panose="020B0503020204020204" pitchFamily="34" charset="-122"/>
                <a:ea typeface="微软雅黑" panose="020B0503020204020204" pitchFamily="34" charset="-122"/>
              </a:rPr>
              <a:t>制作，我们拥有完善的需求评估流程、一流的</a:t>
            </a:r>
            <a:r>
              <a:rPr lang="en-US" altLang="zh-CN" sz="1400" dirty="0">
                <a:solidFill>
                  <a:schemeClr val="bg2">
                    <a:lumMod val="50000"/>
                  </a:schemeClr>
                </a:solidFill>
                <a:latin typeface="微软雅黑" panose="020B0503020204020204" pitchFamily="34" charset="-122"/>
                <a:ea typeface="微软雅黑" panose="020B0503020204020204" pitchFamily="34" charset="-122"/>
              </a:rPr>
              <a:t>PPT</a:t>
            </a:r>
            <a:r>
              <a:rPr lang="zh-CN" altLang="en-US" sz="1400" dirty="0">
                <a:solidFill>
                  <a:schemeClr val="bg2">
                    <a:lumMod val="50000"/>
                  </a:schemeClr>
                </a:solidFill>
                <a:latin typeface="微软雅黑" panose="020B0503020204020204" pitchFamily="34" charset="-122"/>
                <a:ea typeface="微软雅黑" panose="020B0503020204020204" pitchFamily="34" charset="-122"/>
              </a:rPr>
              <a:t>设计能力、严谨的工作态度、热情的售后服务为您分担职场压力，做您最贴心的职场小助手。</a:t>
            </a:r>
            <a:endParaRPr lang="en-US" altLang="zh-CN" sz="1400" dirty="0">
              <a:solidFill>
                <a:schemeClr val="bg2">
                  <a:lumMod val="50000"/>
                </a:schemeClr>
              </a:solidFill>
              <a:latin typeface="微软雅黑" panose="020B0503020204020204" pitchFamily="34" charset="-122"/>
              <a:ea typeface="微软雅黑" panose="020B0503020204020204" pitchFamily="34" charset="-122"/>
            </a:endParaRPr>
          </a:p>
          <a:p>
            <a:pPr>
              <a:lnSpc>
                <a:spcPct val="200000"/>
              </a:lnSpc>
            </a:pPr>
            <a:r>
              <a:rPr lang="zh-CN" altLang="en-US" sz="1400" dirty="0">
                <a:solidFill>
                  <a:schemeClr val="bg2">
                    <a:lumMod val="50000"/>
                  </a:schemeClr>
                </a:solidFill>
                <a:latin typeface="微软雅黑" panose="020B0503020204020204" pitchFamily="34" charset="-122"/>
                <a:ea typeface="微软雅黑" panose="020B0503020204020204" pitchFamily="34" charset="-122"/>
              </a:rPr>
              <a:t>     除此之外，小野风不定期在微信公众号发布</a:t>
            </a:r>
            <a:r>
              <a:rPr lang="en-US" altLang="zh-CN" sz="1400" dirty="0">
                <a:solidFill>
                  <a:schemeClr val="bg2">
                    <a:lumMod val="50000"/>
                  </a:schemeClr>
                </a:solidFill>
                <a:latin typeface="微软雅黑" panose="020B0503020204020204" pitchFamily="34" charset="-122"/>
                <a:ea typeface="微软雅黑" panose="020B0503020204020204" pitchFamily="34" charset="-122"/>
              </a:rPr>
              <a:t>PPT</a:t>
            </a:r>
            <a:r>
              <a:rPr lang="zh-CN" altLang="en-US" sz="1400" dirty="0">
                <a:solidFill>
                  <a:schemeClr val="bg2">
                    <a:lumMod val="50000"/>
                  </a:schemeClr>
                </a:solidFill>
                <a:latin typeface="微软雅黑" panose="020B0503020204020204" pitchFamily="34" charset="-122"/>
                <a:ea typeface="微软雅黑" panose="020B0503020204020204" pitchFamily="34" charset="-122"/>
              </a:rPr>
              <a:t>教程、职场干货、职场心理学等订阅内容，为您的演示增光添彩！</a:t>
            </a:r>
            <a:endParaRPr lang="en-US" altLang="zh-CN" sz="1400" dirty="0">
              <a:solidFill>
                <a:schemeClr val="bg2">
                  <a:lumMod val="50000"/>
                </a:schemeClr>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1175451" y="1800802"/>
            <a:ext cx="5149150" cy="400110"/>
            <a:chOff x="-25150" y="1805896"/>
            <a:chExt cx="5149150" cy="400110"/>
          </a:xfrm>
          <a:solidFill>
            <a:srgbClr val="C00000"/>
          </a:solidFill>
        </p:grpSpPr>
        <p:sp>
          <p:nvSpPr>
            <p:cNvPr id="26" name="文本框 25"/>
            <p:cNvSpPr txBox="1"/>
            <p:nvPr/>
          </p:nvSpPr>
          <p:spPr>
            <a:xfrm>
              <a:off x="-25150" y="1805896"/>
              <a:ext cx="5149150" cy="400110"/>
            </a:xfrm>
            <a:prstGeom prst="rect">
              <a:avLst/>
            </a:prstGeom>
            <a:grpFill/>
            <a:ln>
              <a:noFill/>
            </a:ln>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朝阳产业    革新先锋    市场潜力巨大</a:t>
              </a:r>
            </a:p>
          </p:txBody>
        </p:sp>
        <p:cxnSp>
          <p:nvCxnSpPr>
            <p:cNvPr id="28" name="直接连接符 27"/>
            <p:cNvCxnSpPr/>
            <p:nvPr/>
          </p:nvCxnSpPr>
          <p:spPr>
            <a:xfrm>
              <a:off x="2544376" y="1875171"/>
              <a:ext cx="0" cy="258431"/>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265429" y="1875171"/>
              <a:ext cx="0" cy="258431"/>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7" name="文本框 26"/>
          <p:cNvSpPr txBox="1"/>
          <p:nvPr/>
        </p:nvSpPr>
        <p:spPr>
          <a:xfrm>
            <a:off x="2190690" y="251965"/>
            <a:ext cx="3193965" cy="461665"/>
          </a:xfrm>
          <a:prstGeom prst="rect">
            <a:avLst/>
          </a:prstGeom>
          <a:noFill/>
        </p:spPr>
        <p:txBody>
          <a:bodyPr wrap="square" rtlCol="0">
            <a:spAutoFit/>
          </a:bodyPr>
          <a:lstStyle/>
          <a:p>
            <a:r>
              <a:rPr lang="en-US" altLang="zh-CN" sz="2400" dirty="0">
                <a:solidFill>
                  <a:srgbClr val="C00000"/>
                </a:solidFill>
                <a:latin typeface="微软雅黑" panose="020B0503020204020204" pitchFamily="34" charset="-122"/>
                <a:ea typeface="微软雅黑" panose="020B0503020204020204" pitchFamily="34" charset="-122"/>
              </a:rPr>
              <a:t>Industry outlook</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
        <p:nvSpPr>
          <p:cNvPr id="8" name="矩形 7"/>
          <p:cNvSpPr/>
          <p:nvPr/>
        </p:nvSpPr>
        <p:spPr>
          <a:xfrm rot="5400000">
            <a:off x="6829282" y="463776"/>
            <a:ext cx="4251040" cy="4264182"/>
          </a:xfrm>
          <a:prstGeom prst="rect">
            <a:avLst/>
          </a:prstGeom>
          <a:blipFill dpi="0" rotWithShape="0">
            <a:blip r:embed="rId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0-#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1+#ppt_w/2"/>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0-#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500" fill="hold"/>
                                        <p:tgtEl>
                                          <p:spTgt spid="33"/>
                                        </p:tgtEl>
                                        <p:attrNameLst>
                                          <p:attrName>ppt_x</p:attrName>
                                        </p:attrNameLst>
                                      </p:cBhvr>
                                      <p:tavLst>
                                        <p:tav tm="0">
                                          <p:val>
                                            <p:strVal val="#ppt_x"/>
                                          </p:val>
                                        </p:tav>
                                        <p:tav tm="100000">
                                          <p:val>
                                            <p:strVal val="#ppt_x"/>
                                          </p:val>
                                        </p:tav>
                                      </p:tavLst>
                                    </p:anim>
                                    <p:anim calcmode="lin" valueType="num">
                                      <p:cBhvr additive="base">
                                        <p:cTn id="3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24"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矩形 12"/>
          <p:cNvSpPr/>
          <p:nvPr/>
        </p:nvSpPr>
        <p:spPr>
          <a:xfrm rot="2968493">
            <a:off x="-570151" y="-2383222"/>
            <a:ext cx="3075252" cy="361333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721634">
            <a:off x="-1932077" y="-2465728"/>
            <a:ext cx="5147800" cy="5664824"/>
          </a:xfrm>
          <a:prstGeom prst="rect">
            <a:avLst/>
          </a:prstGeom>
        </p:spPr>
      </p:pic>
      <p:sp>
        <p:nvSpPr>
          <p:cNvPr id="14" name="文本框 13"/>
          <p:cNvSpPr txBox="1"/>
          <p:nvPr/>
        </p:nvSpPr>
        <p:spPr>
          <a:xfrm>
            <a:off x="2190690" y="251965"/>
            <a:ext cx="3608017" cy="461665"/>
          </a:xfrm>
          <a:prstGeom prst="rect">
            <a:avLst/>
          </a:prstGeom>
          <a:noFill/>
        </p:spPr>
        <p:txBody>
          <a:bodyPr wrap="square" rtlCol="0">
            <a:spAutoFit/>
          </a:bodyPr>
          <a:lstStyle/>
          <a:p>
            <a:r>
              <a:rPr lang="en-US" altLang="zh-CN" sz="2400" dirty="0">
                <a:solidFill>
                  <a:srgbClr val="C00000"/>
                </a:solidFill>
                <a:latin typeface="微软雅黑" panose="020B0503020204020204" pitchFamily="34" charset="-122"/>
                <a:ea typeface="微软雅黑" panose="020B0503020204020204" pitchFamily="34" charset="-122"/>
              </a:rPr>
              <a:t>requirement analysis</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60981" y="237230"/>
            <a:ext cx="1543110"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需求分析</a:t>
            </a:r>
          </a:p>
        </p:txBody>
      </p:sp>
      <p:graphicFrame>
        <p:nvGraphicFramePr>
          <p:cNvPr id="22" name="图表 21"/>
          <p:cNvGraphicFramePr/>
          <p:nvPr/>
        </p:nvGraphicFramePr>
        <p:xfrm>
          <a:off x="5878288" y="2032877"/>
          <a:ext cx="5204985" cy="3469990"/>
        </p:xfrm>
        <a:graphic>
          <a:graphicData uri="http://schemas.openxmlformats.org/drawingml/2006/chart">
            <c:chart xmlns:c="http://schemas.openxmlformats.org/drawingml/2006/chart" xmlns:r="http://schemas.openxmlformats.org/officeDocument/2006/relationships" r:id="rId5"/>
          </a:graphicData>
        </a:graphic>
      </p:graphicFrame>
      <p:sp>
        <p:nvSpPr>
          <p:cNvPr id="33" name="任意多边形 32"/>
          <p:cNvSpPr/>
          <p:nvPr/>
        </p:nvSpPr>
        <p:spPr>
          <a:xfrm rot="2920123">
            <a:off x="7411169" y="17771"/>
            <a:ext cx="2059642" cy="4802293"/>
          </a:xfrm>
          <a:custGeom>
            <a:avLst/>
            <a:gdLst>
              <a:gd name="connsiteX0" fmla="*/ 1554072 w 2059642"/>
              <a:gd name="connsiteY0" fmla="*/ 0 h 4802293"/>
              <a:gd name="connsiteX1" fmla="*/ 2059642 w 2059642"/>
              <a:gd name="connsiteY1" fmla="*/ 470165 h 4802293"/>
              <a:gd name="connsiteX2" fmla="*/ 1779097 w 2059642"/>
              <a:gd name="connsiteY2" fmla="*/ 470165 h 4802293"/>
              <a:gd name="connsiteX3" fmla="*/ 1770526 w 2059642"/>
              <a:gd name="connsiteY3" fmla="*/ 566418 h 4802293"/>
              <a:gd name="connsiteX4" fmla="*/ 1340935 w 2059642"/>
              <a:gd name="connsiteY4" fmla="*/ 2384783 h 4802293"/>
              <a:gd name="connsiteX5" fmla="*/ 118514 w 2059642"/>
              <a:gd name="connsiteY5" fmla="*/ 4676114 h 4802293"/>
              <a:gd name="connsiteX6" fmla="*/ 0 w 2059642"/>
              <a:gd name="connsiteY6" fmla="*/ 4802293 h 4802293"/>
              <a:gd name="connsiteX7" fmla="*/ 100847 w 2059642"/>
              <a:gd name="connsiteY7" fmla="*/ 4649585 h 4802293"/>
              <a:gd name="connsiteX8" fmla="*/ 946208 w 2059642"/>
              <a:gd name="connsiteY8" fmla="*/ 2694678 h 4802293"/>
              <a:gd name="connsiteX9" fmla="*/ 1305085 w 2059642"/>
              <a:gd name="connsiteY9" fmla="*/ 595271 h 4802293"/>
              <a:gd name="connsiteX10" fmla="*/ 1304310 w 2059642"/>
              <a:gd name="connsiteY10" fmla="*/ 470165 h 4802293"/>
              <a:gd name="connsiteX11" fmla="*/ 1048502 w 2059642"/>
              <a:gd name="connsiteY11" fmla="*/ 470165 h 480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59642" h="4802293">
                <a:moveTo>
                  <a:pt x="1554072" y="0"/>
                </a:moveTo>
                <a:lnTo>
                  <a:pt x="2059642" y="470165"/>
                </a:lnTo>
                <a:lnTo>
                  <a:pt x="1779097" y="470165"/>
                </a:lnTo>
                <a:lnTo>
                  <a:pt x="1770526" y="566418"/>
                </a:lnTo>
                <a:cubicBezTo>
                  <a:pt x="1709917" y="1106984"/>
                  <a:pt x="1566484" y="1734248"/>
                  <a:pt x="1340935" y="2384783"/>
                </a:cubicBezTo>
                <a:cubicBezTo>
                  <a:pt x="1002613" y="3360586"/>
                  <a:pt x="551595" y="4180897"/>
                  <a:pt x="118514" y="4676114"/>
                </a:cubicBezTo>
                <a:lnTo>
                  <a:pt x="0" y="4802293"/>
                </a:lnTo>
                <a:lnTo>
                  <a:pt x="100847" y="4649585"/>
                </a:lnTo>
                <a:cubicBezTo>
                  <a:pt x="416432" y="4143838"/>
                  <a:pt x="717488" y="3464708"/>
                  <a:pt x="946208" y="2694678"/>
                </a:cubicBezTo>
                <a:cubicBezTo>
                  <a:pt x="1174927" y="1924647"/>
                  <a:pt x="1293417" y="1191289"/>
                  <a:pt x="1305085" y="595271"/>
                </a:cubicBezTo>
                <a:lnTo>
                  <a:pt x="1304310" y="470165"/>
                </a:lnTo>
                <a:lnTo>
                  <a:pt x="1048502" y="470165"/>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4661659" y="1444432"/>
            <a:ext cx="2113769" cy="369332"/>
          </a:xfrm>
          <a:prstGeom prst="rect">
            <a:avLst/>
          </a:prstGeom>
          <a:noFill/>
        </p:spPr>
        <p:txBody>
          <a:bodyPr wrap="square" rtlCol="0">
            <a:spAutoFit/>
          </a:bodyPr>
          <a:lstStyle/>
          <a:p>
            <a:r>
              <a:rPr lang="zh-CN" altLang="en-US" b="1" dirty="0">
                <a:solidFill>
                  <a:srgbClr val="C00000"/>
                </a:solidFill>
                <a:latin typeface="微软雅黑" panose="020B0503020204020204" pitchFamily="34" charset="-122"/>
                <a:ea typeface="微软雅黑" panose="020B0503020204020204" pitchFamily="34" charset="-122"/>
              </a:rPr>
              <a:t>近年行业需求走势</a:t>
            </a:r>
          </a:p>
        </p:txBody>
      </p:sp>
      <p:graphicFrame>
        <p:nvGraphicFramePr>
          <p:cNvPr id="43" name="图表 42"/>
          <p:cNvGraphicFramePr/>
          <p:nvPr/>
        </p:nvGraphicFramePr>
        <p:xfrm>
          <a:off x="832632" y="1981073"/>
          <a:ext cx="4160284" cy="2773523"/>
        </p:xfrm>
        <a:graphic>
          <a:graphicData uri="http://schemas.openxmlformats.org/drawingml/2006/chart">
            <c:chart xmlns:c="http://schemas.openxmlformats.org/drawingml/2006/chart" xmlns:r="http://schemas.openxmlformats.org/officeDocument/2006/relationships" r:id="rId6"/>
          </a:graphicData>
        </a:graphic>
      </p:graphicFrame>
      <p:sp>
        <p:nvSpPr>
          <p:cNvPr id="44" name="文本框 43"/>
          <p:cNvSpPr txBox="1"/>
          <p:nvPr/>
        </p:nvSpPr>
        <p:spPr>
          <a:xfrm>
            <a:off x="2960916" y="2924630"/>
            <a:ext cx="1059543" cy="52322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60%</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9588635" y="616729"/>
            <a:ext cx="1574801" cy="523220"/>
          </a:xfrm>
          <a:prstGeom prst="rect">
            <a:avLst/>
          </a:prstGeom>
          <a:noFill/>
        </p:spPr>
        <p:txBody>
          <a:bodyPr wrap="square" rtlCol="0">
            <a:spAutoFit/>
          </a:bodyPr>
          <a:lstStyle/>
          <a:p>
            <a:r>
              <a:rPr lang="en-US" altLang="zh-CN" sz="2800" b="1" dirty="0">
                <a:solidFill>
                  <a:srgbClr val="C00000"/>
                </a:solidFill>
                <a:latin typeface="微软雅黑" panose="020B0503020204020204" pitchFamily="34" charset="-122"/>
                <a:ea typeface="微软雅黑" panose="020B0503020204020204" pitchFamily="34" charset="-122"/>
              </a:rPr>
              <a:t>32</a:t>
            </a:r>
            <a:r>
              <a:rPr lang="zh-CN" altLang="en-US" sz="2800" b="1" dirty="0">
                <a:solidFill>
                  <a:srgbClr val="C00000"/>
                </a:solidFill>
                <a:latin typeface="微软雅黑" panose="020B0503020204020204" pitchFamily="34" charset="-122"/>
                <a:ea typeface="微软雅黑" panose="020B0503020204020204" pitchFamily="34" charset="-122"/>
              </a:rPr>
              <a:t>亿元</a:t>
            </a:r>
          </a:p>
        </p:txBody>
      </p:sp>
      <p:sp>
        <p:nvSpPr>
          <p:cNvPr id="46" name="文本框 45"/>
          <p:cNvSpPr txBox="1"/>
          <p:nvPr/>
        </p:nvSpPr>
        <p:spPr>
          <a:xfrm>
            <a:off x="1640115" y="5562154"/>
            <a:ext cx="8911771" cy="738664"/>
          </a:xfrm>
          <a:prstGeom prst="rect">
            <a:avLst/>
          </a:prstGeom>
          <a:noFill/>
        </p:spPr>
        <p:txBody>
          <a:bodyPr wrap="square" rtlCol="0">
            <a:spAutoFit/>
          </a:bodyPr>
          <a:lstStyle/>
          <a:p>
            <a:pPr>
              <a:lnSpc>
                <a:spcPct val="150000"/>
              </a:lnSpc>
            </a:pP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     XX</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人群占比</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60%</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，近年来市场占有率逐年上增，据</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XXX</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机构数据分析，预测在</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2016</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年市场交易额达到</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32</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亿元，需求明显，市场缺口十分大，盈利空间明显，现在上线是填补空白的良好契机。</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1000"/>
                                        <p:tgtEl>
                                          <p:spTgt spid="43"/>
                                        </p:tgtEl>
                                      </p:cBhvr>
                                    </p:animEffect>
                                    <p:anim calcmode="lin" valueType="num">
                                      <p:cBhvr>
                                        <p:cTn id="14" dur="1000" fill="hold"/>
                                        <p:tgtEl>
                                          <p:spTgt spid="43"/>
                                        </p:tgtEl>
                                        <p:attrNameLst>
                                          <p:attrName>ppt_x</p:attrName>
                                        </p:attrNameLst>
                                      </p:cBhvr>
                                      <p:tavLst>
                                        <p:tav tm="0">
                                          <p:val>
                                            <p:strVal val="#ppt_x"/>
                                          </p:val>
                                        </p:tav>
                                        <p:tav tm="100000">
                                          <p:val>
                                            <p:strVal val="#ppt_x"/>
                                          </p:val>
                                        </p:tav>
                                      </p:tavLst>
                                    </p:anim>
                                    <p:anim calcmode="lin" valueType="num">
                                      <p:cBhvr>
                                        <p:cTn id="15"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p:cTn id="20" dur="500" fill="hold"/>
                                        <p:tgtEl>
                                          <p:spTgt spid="44"/>
                                        </p:tgtEl>
                                        <p:attrNameLst>
                                          <p:attrName>ppt_w</p:attrName>
                                        </p:attrNameLst>
                                      </p:cBhvr>
                                      <p:tavLst>
                                        <p:tav tm="0">
                                          <p:val>
                                            <p:fltVal val="0"/>
                                          </p:val>
                                        </p:tav>
                                        <p:tav tm="100000">
                                          <p:val>
                                            <p:strVal val="#ppt_w"/>
                                          </p:val>
                                        </p:tav>
                                      </p:tavLst>
                                    </p:anim>
                                    <p:anim calcmode="lin" valueType="num">
                                      <p:cBhvr>
                                        <p:cTn id="21" dur="500" fill="hold"/>
                                        <p:tgtEl>
                                          <p:spTgt spid="44"/>
                                        </p:tgtEl>
                                        <p:attrNameLst>
                                          <p:attrName>ppt_h</p:attrName>
                                        </p:attrNameLst>
                                      </p:cBhvr>
                                      <p:tavLst>
                                        <p:tav tm="0">
                                          <p:val>
                                            <p:fltVal val="0"/>
                                          </p:val>
                                        </p:tav>
                                        <p:tav tm="100000">
                                          <p:val>
                                            <p:strVal val="#ppt_h"/>
                                          </p:val>
                                        </p:tav>
                                      </p:tavLst>
                                    </p:anim>
                                    <p:animEffect transition="in" filter="fade">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P spid="33" grpId="0" animBg="1"/>
      <p:bldP spid="35" grpId="0"/>
      <p:bldGraphic spid="43" grpId="0">
        <p:bldAsOne/>
      </p:bldGraphic>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矩形 33"/>
          <p:cNvSpPr/>
          <p:nvPr/>
        </p:nvSpPr>
        <p:spPr>
          <a:xfrm rot="2968493">
            <a:off x="-570151" y="-2383222"/>
            <a:ext cx="3075252" cy="361333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6" name="图片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721634">
            <a:off x="-1932077" y="-2465728"/>
            <a:ext cx="5147800" cy="5664824"/>
          </a:xfrm>
          <a:prstGeom prst="rect">
            <a:avLst/>
          </a:prstGeom>
        </p:spPr>
      </p:pic>
      <p:sp>
        <p:nvSpPr>
          <p:cNvPr id="5" name="文本框 4"/>
          <p:cNvSpPr txBox="1"/>
          <p:nvPr/>
        </p:nvSpPr>
        <p:spPr>
          <a:xfrm>
            <a:off x="311150" y="264180"/>
            <a:ext cx="1568450" cy="461665"/>
          </a:xfrm>
          <a:prstGeom prst="rect">
            <a:avLst/>
          </a:prstGeom>
          <a:noFill/>
        </p:spPr>
        <p:txBody>
          <a:bodyPr wrap="square" rtlCol="0">
            <a:spAutoFit/>
          </a:bodyPr>
          <a:lstStyle>
            <a:defPPr>
              <a:defRPr lang="zh-CN"/>
            </a:defPPr>
            <a:lvl1pPr>
              <a:defRPr sz="2400">
                <a:solidFill>
                  <a:schemeClr val="bg1"/>
                </a:solidFill>
                <a:latin typeface="微软雅黑" panose="020B0503020204020204" pitchFamily="34" charset="-122"/>
                <a:ea typeface="微软雅黑" panose="020B0503020204020204" pitchFamily="34" charset="-122"/>
              </a:defRPr>
            </a:lvl1pPr>
          </a:lstStyle>
          <a:p>
            <a:r>
              <a:rPr lang="zh-CN" altLang="en-US" dirty="0"/>
              <a:t>盈利模式</a:t>
            </a:r>
          </a:p>
        </p:txBody>
      </p:sp>
      <p:pic>
        <p:nvPicPr>
          <p:cNvPr id="20" name="图片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7424" y="1162983"/>
            <a:ext cx="3978520" cy="4360460"/>
          </a:xfrm>
          <a:prstGeom prst="rect">
            <a:avLst/>
          </a:prstGeom>
        </p:spPr>
      </p:pic>
      <p:sp>
        <p:nvSpPr>
          <p:cNvPr id="22" name="矩形 21"/>
          <p:cNvSpPr/>
          <p:nvPr/>
        </p:nvSpPr>
        <p:spPr>
          <a:xfrm>
            <a:off x="882207" y="5466038"/>
            <a:ext cx="7508644" cy="738664"/>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      盈利模式为产品内收费为准，主要手段有广告位出租、付费下载、会员充值，增值服务，另有租借资质、佣金收取等盈利来源。</a:t>
            </a:r>
          </a:p>
        </p:txBody>
      </p:sp>
      <p:grpSp>
        <p:nvGrpSpPr>
          <p:cNvPr id="11" name="组合 10"/>
          <p:cNvGrpSpPr/>
          <p:nvPr/>
        </p:nvGrpSpPr>
        <p:grpSpPr>
          <a:xfrm>
            <a:off x="7174744" y="1755902"/>
            <a:ext cx="2738744" cy="2738746"/>
            <a:chOff x="4248150" y="1885949"/>
            <a:chExt cx="3219354" cy="3219355"/>
          </a:xfrm>
        </p:grpSpPr>
        <p:sp>
          <p:nvSpPr>
            <p:cNvPr id="7" name="矩形 6"/>
            <p:cNvSpPr/>
            <p:nvPr/>
          </p:nvSpPr>
          <p:spPr>
            <a:xfrm rot="2700000">
              <a:off x="4248150" y="1885949"/>
              <a:ext cx="1333500" cy="13335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rot="2700000">
              <a:off x="6134004" y="1885951"/>
              <a:ext cx="1333500" cy="133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2700000">
              <a:off x="4248151" y="3771803"/>
              <a:ext cx="1333500" cy="13335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2700000">
              <a:off x="6134004" y="3771804"/>
              <a:ext cx="1333500" cy="1333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矩形 11"/>
          <p:cNvSpPr/>
          <p:nvPr/>
        </p:nvSpPr>
        <p:spPr>
          <a:xfrm rot="2700000">
            <a:off x="6096000" y="2775761"/>
            <a:ext cx="699025" cy="69902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rot="2700000">
            <a:off x="10293207" y="2775761"/>
            <a:ext cx="699025" cy="6990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8215493" y="2791327"/>
            <a:ext cx="784385" cy="707886"/>
          </a:xfrm>
          <a:prstGeom prst="rect">
            <a:avLst/>
          </a:prstGeom>
          <a:noFill/>
        </p:spPr>
        <p:txBody>
          <a:bodyPr wrap="square" rtlCol="0">
            <a:spAutoFit/>
          </a:bodyPr>
          <a:lstStyle/>
          <a:p>
            <a:r>
              <a:rPr lang="zh-CN" altLang="en-US" sz="2000" b="1" dirty="0">
                <a:solidFill>
                  <a:srgbClr val="C00000"/>
                </a:solidFill>
                <a:latin typeface="微软雅黑" panose="020B0503020204020204" pitchFamily="34" charset="-122"/>
                <a:ea typeface="微软雅黑" panose="020B0503020204020204" pitchFamily="34" charset="-122"/>
              </a:rPr>
              <a:t>盈利</a:t>
            </a:r>
            <a:endParaRPr lang="en-US" altLang="zh-CN" sz="2000" b="1" dirty="0">
              <a:solidFill>
                <a:srgbClr val="C00000"/>
              </a:solidFill>
              <a:latin typeface="微软雅黑" panose="020B0503020204020204" pitchFamily="34" charset="-122"/>
              <a:ea typeface="微软雅黑" panose="020B0503020204020204" pitchFamily="34" charset="-122"/>
            </a:endParaRPr>
          </a:p>
          <a:p>
            <a:r>
              <a:rPr lang="zh-CN" altLang="en-US" sz="2000" b="1" dirty="0">
                <a:solidFill>
                  <a:srgbClr val="C00000"/>
                </a:solidFill>
                <a:latin typeface="微软雅黑" panose="020B0503020204020204" pitchFamily="34" charset="-122"/>
                <a:ea typeface="微软雅黑" panose="020B0503020204020204" pitchFamily="34" charset="-122"/>
              </a:rPr>
              <a:t>手段</a:t>
            </a:r>
          </a:p>
        </p:txBody>
      </p:sp>
      <p:sp>
        <p:nvSpPr>
          <p:cNvPr id="15" name="文本框 14"/>
          <p:cNvSpPr txBox="1"/>
          <p:nvPr/>
        </p:nvSpPr>
        <p:spPr>
          <a:xfrm>
            <a:off x="7246694" y="2028780"/>
            <a:ext cx="965981" cy="646331"/>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广告位出租</a:t>
            </a:r>
          </a:p>
        </p:txBody>
      </p:sp>
      <p:sp>
        <p:nvSpPr>
          <p:cNvPr id="16" name="文本框 15"/>
          <p:cNvSpPr txBox="1"/>
          <p:nvPr/>
        </p:nvSpPr>
        <p:spPr>
          <a:xfrm>
            <a:off x="9032609" y="2009948"/>
            <a:ext cx="784385" cy="646331"/>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付费</a:t>
            </a:r>
            <a:endParaRPr lang="en-US" altLang="zh-CN" b="1" dirty="0">
              <a:solidFill>
                <a:schemeClr val="bg1"/>
              </a:solidFill>
              <a:latin typeface="微软雅黑" panose="020B0503020204020204" pitchFamily="34" charset="-122"/>
              <a:ea typeface="微软雅黑" panose="020B0503020204020204" pitchFamily="34" charset="-122"/>
            </a:endParaRPr>
          </a:p>
          <a:p>
            <a:r>
              <a:rPr lang="zh-CN" altLang="en-US" b="1" dirty="0">
                <a:solidFill>
                  <a:schemeClr val="bg1"/>
                </a:solidFill>
                <a:latin typeface="微软雅黑" panose="020B0503020204020204" pitchFamily="34" charset="-122"/>
                <a:ea typeface="微软雅黑" panose="020B0503020204020204" pitchFamily="34" charset="-122"/>
              </a:rPr>
              <a:t>下载</a:t>
            </a:r>
          </a:p>
        </p:txBody>
      </p:sp>
      <p:sp>
        <p:nvSpPr>
          <p:cNvPr id="17" name="文本框 16"/>
          <p:cNvSpPr txBox="1"/>
          <p:nvPr/>
        </p:nvSpPr>
        <p:spPr>
          <a:xfrm>
            <a:off x="7410953" y="3621910"/>
            <a:ext cx="784385" cy="646331"/>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会员充值</a:t>
            </a:r>
          </a:p>
        </p:txBody>
      </p:sp>
      <p:sp>
        <p:nvSpPr>
          <p:cNvPr id="23" name="文本框 22"/>
          <p:cNvSpPr txBox="1"/>
          <p:nvPr/>
        </p:nvSpPr>
        <p:spPr>
          <a:xfrm>
            <a:off x="9015273" y="3621910"/>
            <a:ext cx="784385" cy="646331"/>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增值服务</a:t>
            </a:r>
          </a:p>
        </p:txBody>
      </p:sp>
      <p:sp>
        <p:nvSpPr>
          <p:cNvPr id="24" name="文本框 23"/>
          <p:cNvSpPr txBox="1"/>
          <p:nvPr/>
        </p:nvSpPr>
        <p:spPr>
          <a:xfrm>
            <a:off x="6144011" y="2849001"/>
            <a:ext cx="784385" cy="497475"/>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租借</a:t>
            </a:r>
            <a:endParaRPr lang="en-US" altLang="zh-CN" sz="1600" b="1" dirty="0">
              <a:solidFill>
                <a:schemeClr val="bg1"/>
              </a:solidFill>
              <a:latin typeface="微软雅黑" panose="020B0503020204020204" pitchFamily="34" charset="-122"/>
              <a:ea typeface="微软雅黑" panose="020B0503020204020204" pitchFamily="34" charset="-122"/>
            </a:endParaRPr>
          </a:p>
          <a:p>
            <a:r>
              <a:rPr lang="zh-CN" altLang="en-US" sz="1600" b="1" dirty="0">
                <a:solidFill>
                  <a:schemeClr val="bg1"/>
                </a:solidFill>
                <a:latin typeface="微软雅黑" panose="020B0503020204020204" pitchFamily="34" charset="-122"/>
                <a:ea typeface="微软雅黑" panose="020B0503020204020204" pitchFamily="34" charset="-122"/>
              </a:rPr>
              <a:t>资质</a:t>
            </a:r>
          </a:p>
        </p:txBody>
      </p:sp>
      <p:sp>
        <p:nvSpPr>
          <p:cNvPr id="25" name="文本框 24"/>
          <p:cNvSpPr txBox="1"/>
          <p:nvPr/>
        </p:nvSpPr>
        <p:spPr>
          <a:xfrm>
            <a:off x="10348098" y="2845738"/>
            <a:ext cx="784385" cy="497475"/>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佣金</a:t>
            </a:r>
            <a:endParaRPr lang="en-US" altLang="zh-CN" sz="1600" b="1" dirty="0">
              <a:solidFill>
                <a:schemeClr val="bg1"/>
              </a:solidFill>
              <a:latin typeface="微软雅黑" panose="020B0503020204020204" pitchFamily="34" charset="-122"/>
              <a:ea typeface="微软雅黑" panose="020B0503020204020204" pitchFamily="34" charset="-122"/>
            </a:endParaRPr>
          </a:p>
          <a:p>
            <a:r>
              <a:rPr lang="zh-CN" altLang="en-US" sz="1600" b="1" dirty="0">
                <a:solidFill>
                  <a:schemeClr val="bg1"/>
                </a:solidFill>
                <a:latin typeface="微软雅黑" panose="020B0503020204020204" pitchFamily="34" charset="-122"/>
                <a:ea typeface="微软雅黑" panose="020B0503020204020204" pitchFamily="34" charset="-122"/>
              </a:rPr>
              <a:t>收取</a:t>
            </a:r>
          </a:p>
        </p:txBody>
      </p:sp>
      <p:sp>
        <p:nvSpPr>
          <p:cNvPr id="26" name="矩形 25"/>
          <p:cNvSpPr/>
          <p:nvPr/>
        </p:nvSpPr>
        <p:spPr>
          <a:xfrm rot="2700000">
            <a:off x="8133195" y="2700180"/>
            <a:ext cx="849557" cy="84955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875311" y="1681352"/>
            <a:ext cx="4264726" cy="3309865"/>
            <a:chOff x="875311" y="1681352"/>
            <a:chExt cx="4264726" cy="3309865"/>
          </a:xfrm>
        </p:grpSpPr>
        <p:cxnSp>
          <p:nvCxnSpPr>
            <p:cNvPr id="29" name="直接连接符 28"/>
            <p:cNvCxnSpPr/>
            <p:nvPr/>
          </p:nvCxnSpPr>
          <p:spPr>
            <a:xfrm>
              <a:off x="4405746" y="1681352"/>
              <a:ext cx="73429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5400000">
              <a:off x="4767622" y="2048498"/>
              <a:ext cx="73429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rot="10800000">
              <a:off x="875311" y="4256926"/>
              <a:ext cx="734291" cy="734291"/>
              <a:chOff x="4558146" y="1947144"/>
              <a:chExt cx="734291" cy="734291"/>
            </a:xfrm>
          </p:grpSpPr>
          <p:cxnSp>
            <p:nvCxnSpPr>
              <p:cNvPr id="31" name="直接连接符 30"/>
              <p:cNvCxnSpPr/>
              <p:nvPr/>
            </p:nvCxnSpPr>
            <p:spPr>
              <a:xfrm>
                <a:off x="4558146" y="1947144"/>
                <a:ext cx="73429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5400000">
                <a:off x="4920022" y="2314290"/>
                <a:ext cx="73429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sp>
        <p:nvSpPr>
          <p:cNvPr id="2" name="等腰三角形 1"/>
          <p:cNvSpPr/>
          <p:nvPr/>
        </p:nvSpPr>
        <p:spPr>
          <a:xfrm>
            <a:off x="1050990" y="3618046"/>
            <a:ext cx="3918059" cy="1185804"/>
          </a:xfrm>
          <a:prstGeom prst="triangle">
            <a:avLst>
              <a:gd name="adj" fmla="val 0"/>
            </a:avLst>
          </a:prstGeom>
          <a:solidFill>
            <a:srgbClr val="C000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7"/>
          <p:cNvSpPr/>
          <p:nvPr/>
        </p:nvSpPr>
        <p:spPr>
          <a:xfrm flipH="1">
            <a:off x="1733517" y="4067378"/>
            <a:ext cx="3235531" cy="736472"/>
          </a:xfrm>
          <a:prstGeom prst="triangle">
            <a:avLst>
              <a:gd name="adj" fmla="val 0"/>
            </a:avLst>
          </a:prstGeom>
          <a:solidFill>
            <a:schemeClr val="tx2">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2190690" y="251965"/>
            <a:ext cx="3193965" cy="461665"/>
          </a:xfrm>
          <a:prstGeom prst="rect">
            <a:avLst/>
          </a:prstGeom>
          <a:noFill/>
        </p:spPr>
        <p:txBody>
          <a:bodyPr wrap="square" rtlCol="0">
            <a:spAutoFit/>
          </a:bodyPr>
          <a:lstStyle/>
          <a:p>
            <a:r>
              <a:rPr lang="en-US" altLang="zh-CN" sz="2400" dirty="0">
                <a:solidFill>
                  <a:srgbClr val="C00000"/>
                </a:solidFill>
                <a:latin typeface="微软雅黑" panose="020B0503020204020204" pitchFamily="34" charset="-122"/>
                <a:ea typeface="微软雅黑" panose="020B0503020204020204" pitchFamily="34" charset="-122"/>
              </a:rPr>
              <a:t>profit model</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animEffect transition="in" filter="fade">
                                      <p:cBhvr>
                                        <p:cTn id="53" dur="500"/>
                                        <p:tgtEl>
                                          <p:spTgt spid="15"/>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fltVal val="0"/>
                                          </p:val>
                                        </p:tav>
                                        <p:tav tm="100000">
                                          <p:val>
                                            <p:strVal val="#ppt_w"/>
                                          </p:val>
                                        </p:tav>
                                      </p:tavLst>
                                    </p:anim>
                                    <p:anim calcmode="lin" valueType="num">
                                      <p:cBhvr>
                                        <p:cTn id="62" dur="500" fill="hold"/>
                                        <p:tgtEl>
                                          <p:spTgt spid="17"/>
                                        </p:tgtEl>
                                        <p:attrNameLst>
                                          <p:attrName>ppt_h</p:attrName>
                                        </p:attrNameLst>
                                      </p:cBhvr>
                                      <p:tavLst>
                                        <p:tav tm="0">
                                          <p:val>
                                            <p:fltVal val="0"/>
                                          </p:val>
                                        </p:tav>
                                        <p:tav tm="100000">
                                          <p:val>
                                            <p:strVal val="#ppt_h"/>
                                          </p:val>
                                        </p:tav>
                                      </p:tavLst>
                                    </p:anim>
                                    <p:animEffect transition="in" filter="fade">
                                      <p:cBhvr>
                                        <p:cTn id="63" dur="500"/>
                                        <p:tgtEl>
                                          <p:spTgt spid="1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p:cTn id="71" dur="500" fill="hold"/>
                                        <p:tgtEl>
                                          <p:spTgt spid="24"/>
                                        </p:tgtEl>
                                        <p:attrNameLst>
                                          <p:attrName>ppt_w</p:attrName>
                                        </p:attrNameLst>
                                      </p:cBhvr>
                                      <p:tavLst>
                                        <p:tav tm="0">
                                          <p:val>
                                            <p:fltVal val="0"/>
                                          </p:val>
                                        </p:tav>
                                        <p:tav tm="100000">
                                          <p:val>
                                            <p:strVal val="#ppt_w"/>
                                          </p:val>
                                        </p:tav>
                                      </p:tavLst>
                                    </p:anim>
                                    <p:anim calcmode="lin" valueType="num">
                                      <p:cBhvr>
                                        <p:cTn id="72" dur="500" fill="hold"/>
                                        <p:tgtEl>
                                          <p:spTgt spid="24"/>
                                        </p:tgtEl>
                                        <p:attrNameLst>
                                          <p:attrName>ppt_h</p:attrName>
                                        </p:attrNameLst>
                                      </p:cBhvr>
                                      <p:tavLst>
                                        <p:tav tm="0">
                                          <p:val>
                                            <p:fltVal val="0"/>
                                          </p:val>
                                        </p:tav>
                                        <p:tav tm="100000">
                                          <p:val>
                                            <p:strVal val="#ppt_h"/>
                                          </p:val>
                                        </p:tav>
                                      </p:tavLst>
                                    </p:anim>
                                    <p:animEffect transition="in" filter="fade">
                                      <p:cBhvr>
                                        <p:cTn id="73" dur="500"/>
                                        <p:tgtEl>
                                          <p:spTgt spid="24"/>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500" fill="hold"/>
                                        <p:tgtEl>
                                          <p:spTgt spid="26"/>
                                        </p:tgtEl>
                                        <p:attrNameLst>
                                          <p:attrName>ppt_w</p:attrName>
                                        </p:attrNameLst>
                                      </p:cBhvr>
                                      <p:tavLst>
                                        <p:tav tm="0">
                                          <p:val>
                                            <p:fltVal val="0"/>
                                          </p:val>
                                        </p:tav>
                                        <p:tav tm="100000">
                                          <p:val>
                                            <p:strVal val="#ppt_w"/>
                                          </p:val>
                                        </p:tav>
                                      </p:tavLst>
                                    </p:anim>
                                    <p:anim calcmode="lin" valueType="num">
                                      <p:cBhvr>
                                        <p:cTn id="82" dur="500" fill="hold"/>
                                        <p:tgtEl>
                                          <p:spTgt spid="26"/>
                                        </p:tgtEl>
                                        <p:attrNameLst>
                                          <p:attrName>ppt_h</p:attrName>
                                        </p:attrNameLst>
                                      </p:cBhvr>
                                      <p:tavLst>
                                        <p:tav tm="0">
                                          <p:val>
                                            <p:fltVal val="0"/>
                                          </p:val>
                                        </p:tav>
                                        <p:tav tm="100000">
                                          <p:val>
                                            <p:strVal val="#ppt_h"/>
                                          </p:val>
                                        </p:tav>
                                      </p:tavLst>
                                    </p:anim>
                                    <p:animEffect transition="in" filter="fade">
                                      <p:cBhvr>
                                        <p:cTn id="83" dur="500"/>
                                        <p:tgtEl>
                                          <p:spTgt spid="26"/>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additive="base">
                                        <p:cTn id="88" dur="500" fill="hold"/>
                                        <p:tgtEl>
                                          <p:spTgt spid="22"/>
                                        </p:tgtEl>
                                        <p:attrNameLst>
                                          <p:attrName>ppt_x</p:attrName>
                                        </p:attrNameLst>
                                      </p:cBhvr>
                                      <p:tavLst>
                                        <p:tav tm="0">
                                          <p:val>
                                            <p:strVal val="#ppt_x"/>
                                          </p:val>
                                        </p:tav>
                                        <p:tav tm="100000">
                                          <p:val>
                                            <p:strVal val="#ppt_x"/>
                                          </p:val>
                                        </p:tav>
                                      </p:tavLst>
                                    </p:anim>
                                    <p:anim calcmode="lin" valueType="num">
                                      <p:cBhvr additive="base">
                                        <p:cTn id="8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2" grpId="0" animBg="1"/>
      <p:bldP spid="13" grpId="0" animBg="1"/>
      <p:bldP spid="14" grpId="0"/>
      <p:bldP spid="15" grpId="0"/>
      <p:bldP spid="16" grpId="0"/>
      <p:bldP spid="17" grpId="0"/>
      <p:bldP spid="23" grpId="0"/>
      <p:bldP spid="24" grpId="0"/>
      <p:bldP spid="25" grpId="0"/>
      <p:bldP spid="26" grpId="0" animBg="1"/>
      <p:bldP spid="2"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6" name="矩形 35"/>
          <p:cNvSpPr/>
          <p:nvPr/>
        </p:nvSpPr>
        <p:spPr>
          <a:xfrm rot="2968493">
            <a:off x="-570151" y="-2383222"/>
            <a:ext cx="3075252" cy="361333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图片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721634">
            <a:off x="-1932077" y="-2465728"/>
            <a:ext cx="5147800" cy="5664824"/>
          </a:xfrm>
          <a:prstGeom prst="rect">
            <a:avLst/>
          </a:prstGeom>
        </p:spPr>
      </p:pic>
      <p:sp>
        <p:nvSpPr>
          <p:cNvPr id="5" name="文本框 4"/>
          <p:cNvSpPr txBox="1"/>
          <p:nvPr/>
        </p:nvSpPr>
        <p:spPr>
          <a:xfrm>
            <a:off x="271025" y="268378"/>
            <a:ext cx="1583175" cy="461665"/>
          </a:xfrm>
          <a:prstGeom prst="rect">
            <a:avLst/>
          </a:prstGeom>
          <a:noFill/>
        </p:spPr>
        <p:txBody>
          <a:bodyPr wrap="square" rtlCol="0">
            <a:spAutoFit/>
          </a:bodyPr>
          <a:lstStyle>
            <a:defPPr>
              <a:defRPr lang="zh-CN"/>
            </a:defPPr>
            <a:lvl1pPr>
              <a:defRPr sz="2400">
                <a:solidFill>
                  <a:schemeClr val="bg1"/>
                </a:solidFill>
                <a:latin typeface="微软雅黑" panose="020B0503020204020204" pitchFamily="34" charset="-122"/>
                <a:ea typeface="微软雅黑" panose="020B0503020204020204" pitchFamily="34" charset="-122"/>
              </a:defRPr>
            </a:lvl1pPr>
          </a:lstStyle>
          <a:p>
            <a:r>
              <a:rPr lang="zh-CN" altLang="en-US" dirty="0"/>
              <a:t>核心优势</a:t>
            </a:r>
          </a:p>
        </p:txBody>
      </p:sp>
      <p:pic>
        <p:nvPicPr>
          <p:cNvPr id="37" name="图片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5" y="3104635"/>
            <a:ext cx="12186250" cy="3753365"/>
          </a:xfrm>
          <a:prstGeom prst="rect">
            <a:avLst/>
          </a:prstGeom>
        </p:spPr>
      </p:pic>
      <p:grpSp>
        <p:nvGrpSpPr>
          <p:cNvPr id="6" name="组合 5"/>
          <p:cNvGrpSpPr/>
          <p:nvPr/>
        </p:nvGrpSpPr>
        <p:grpSpPr>
          <a:xfrm rot="5400000">
            <a:off x="3912279" y="2503105"/>
            <a:ext cx="1953386" cy="1592312"/>
            <a:chOff x="3456897" y="3211271"/>
            <a:chExt cx="1232193" cy="1004428"/>
          </a:xfrm>
        </p:grpSpPr>
        <p:sp>
          <p:nvSpPr>
            <p:cNvPr id="7" name="Freeform 70"/>
            <p:cNvSpPr>
              <a:spLocks noChangeAspect="1"/>
            </p:cNvSpPr>
            <p:nvPr/>
          </p:nvSpPr>
          <p:spPr bwMode="auto">
            <a:xfrm>
              <a:off x="3456897" y="3211271"/>
              <a:ext cx="1232193" cy="1004428"/>
            </a:xfrm>
            <a:custGeom>
              <a:avLst/>
              <a:gdLst>
                <a:gd name="T0" fmla="*/ 1210 w 1210"/>
                <a:gd name="T1" fmla="*/ 491 h 986"/>
                <a:gd name="T2" fmla="*/ 982 w 1210"/>
                <a:gd name="T3" fmla="*/ 424 h 986"/>
                <a:gd name="T4" fmla="*/ 494 w 1210"/>
                <a:gd name="T5" fmla="*/ 0 h 986"/>
                <a:gd name="T6" fmla="*/ 0 w 1210"/>
                <a:gd name="T7" fmla="*/ 493 h 986"/>
                <a:gd name="T8" fmla="*/ 494 w 1210"/>
                <a:gd name="T9" fmla="*/ 986 h 986"/>
                <a:gd name="T10" fmla="*/ 983 w 1210"/>
                <a:gd name="T11" fmla="*/ 557 h 986"/>
                <a:gd name="T12" fmla="*/ 1210 w 1210"/>
                <a:gd name="T13" fmla="*/ 491 h 986"/>
              </a:gdLst>
              <a:ahLst/>
              <a:cxnLst>
                <a:cxn ang="0">
                  <a:pos x="T0" y="T1"/>
                </a:cxn>
                <a:cxn ang="0">
                  <a:pos x="T2" y="T3"/>
                </a:cxn>
                <a:cxn ang="0">
                  <a:pos x="T4" y="T5"/>
                </a:cxn>
                <a:cxn ang="0">
                  <a:pos x="T6" y="T7"/>
                </a:cxn>
                <a:cxn ang="0">
                  <a:pos x="T8" y="T9"/>
                </a:cxn>
                <a:cxn ang="0">
                  <a:pos x="T10" y="T11"/>
                </a:cxn>
                <a:cxn ang="0">
                  <a:pos x="T12" y="T13"/>
                </a:cxn>
              </a:cxnLst>
              <a:rect l="0" t="0" r="r" b="b"/>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8" name="椭圆 7"/>
            <p:cNvSpPr/>
            <p:nvPr/>
          </p:nvSpPr>
          <p:spPr>
            <a:xfrm>
              <a:off x="3561365" y="3313435"/>
              <a:ext cx="800100" cy="8001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rot="5400000">
            <a:off x="5666551" y="2517393"/>
            <a:ext cx="1953386" cy="1592312"/>
            <a:chOff x="3456897" y="3211271"/>
            <a:chExt cx="1232193" cy="1004428"/>
          </a:xfrm>
        </p:grpSpPr>
        <p:sp>
          <p:nvSpPr>
            <p:cNvPr id="25" name="Freeform 70"/>
            <p:cNvSpPr>
              <a:spLocks noChangeAspect="1"/>
            </p:cNvSpPr>
            <p:nvPr/>
          </p:nvSpPr>
          <p:spPr bwMode="auto">
            <a:xfrm>
              <a:off x="3456897" y="3211271"/>
              <a:ext cx="1232193" cy="1004428"/>
            </a:xfrm>
            <a:custGeom>
              <a:avLst/>
              <a:gdLst>
                <a:gd name="T0" fmla="*/ 1210 w 1210"/>
                <a:gd name="T1" fmla="*/ 491 h 986"/>
                <a:gd name="T2" fmla="*/ 982 w 1210"/>
                <a:gd name="T3" fmla="*/ 424 h 986"/>
                <a:gd name="T4" fmla="*/ 494 w 1210"/>
                <a:gd name="T5" fmla="*/ 0 h 986"/>
                <a:gd name="T6" fmla="*/ 0 w 1210"/>
                <a:gd name="T7" fmla="*/ 493 h 986"/>
                <a:gd name="T8" fmla="*/ 494 w 1210"/>
                <a:gd name="T9" fmla="*/ 986 h 986"/>
                <a:gd name="T10" fmla="*/ 983 w 1210"/>
                <a:gd name="T11" fmla="*/ 557 h 986"/>
                <a:gd name="T12" fmla="*/ 1210 w 1210"/>
                <a:gd name="T13" fmla="*/ 491 h 986"/>
              </a:gdLst>
              <a:ahLst/>
              <a:cxnLst>
                <a:cxn ang="0">
                  <a:pos x="T0" y="T1"/>
                </a:cxn>
                <a:cxn ang="0">
                  <a:pos x="T2" y="T3"/>
                </a:cxn>
                <a:cxn ang="0">
                  <a:pos x="T4" y="T5"/>
                </a:cxn>
                <a:cxn ang="0">
                  <a:pos x="T6" y="T7"/>
                </a:cxn>
                <a:cxn ang="0">
                  <a:pos x="T8" y="T9"/>
                </a:cxn>
                <a:cxn ang="0">
                  <a:pos x="T10" y="T11"/>
                </a:cxn>
                <a:cxn ang="0">
                  <a:pos x="T12" y="T13"/>
                </a:cxn>
              </a:cxnLst>
              <a:rect l="0" t="0" r="r" b="b"/>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26" name="椭圆 25"/>
            <p:cNvSpPr/>
            <p:nvPr/>
          </p:nvSpPr>
          <p:spPr>
            <a:xfrm>
              <a:off x="3561365" y="3313435"/>
              <a:ext cx="800100" cy="8001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rot="5400000">
            <a:off x="2158007" y="2517393"/>
            <a:ext cx="1953386" cy="1592312"/>
            <a:chOff x="3456897" y="3211271"/>
            <a:chExt cx="1232193" cy="1004428"/>
          </a:xfrm>
        </p:grpSpPr>
        <p:sp>
          <p:nvSpPr>
            <p:cNvPr id="28" name="Freeform 70"/>
            <p:cNvSpPr>
              <a:spLocks noChangeAspect="1"/>
            </p:cNvSpPr>
            <p:nvPr/>
          </p:nvSpPr>
          <p:spPr bwMode="auto">
            <a:xfrm>
              <a:off x="3456897" y="3211271"/>
              <a:ext cx="1232193" cy="1004428"/>
            </a:xfrm>
            <a:custGeom>
              <a:avLst/>
              <a:gdLst>
                <a:gd name="T0" fmla="*/ 1210 w 1210"/>
                <a:gd name="T1" fmla="*/ 491 h 986"/>
                <a:gd name="T2" fmla="*/ 982 w 1210"/>
                <a:gd name="T3" fmla="*/ 424 h 986"/>
                <a:gd name="T4" fmla="*/ 494 w 1210"/>
                <a:gd name="T5" fmla="*/ 0 h 986"/>
                <a:gd name="T6" fmla="*/ 0 w 1210"/>
                <a:gd name="T7" fmla="*/ 493 h 986"/>
                <a:gd name="T8" fmla="*/ 494 w 1210"/>
                <a:gd name="T9" fmla="*/ 986 h 986"/>
                <a:gd name="T10" fmla="*/ 983 w 1210"/>
                <a:gd name="T11" fmla="*/ 557 h 986"/>
                <a:gd name="T12" fmla="*/ 1210 w 1210"/>
                <a:gd name="T13" fmla="*/ 491 h 986"/>
              </a:gdLst>
              <a:ahLst/>
              <a:cxnLst>
                <a:cxn ang="0">
                  <a:pos x="T0" y="T1"/>
                </a:cxn>
                <a:cxn ang="0">
                  <a:pos x="T2" y="T3"/>
                </a:cxn>
                <a:cxn ang="0">
                  <a:pos x="T4" y="T5"/>
                </a:cxn>
                <a:cxn ang="0">
                  <a:pos x="T6" y="T7"/>
                </a:cxn>
                <a:cxn ang="0">
                  <a:pos x="T8" y="T9"/>
                </a:cxn>
                <a:cxn ang="0">
                  <a:pos x="T10" y="T11"/>
                </a:cxn>
                <a:cxn ang="0">
                  <a:pos x="T12" y="T13"/>
                </a:cxn>
              </a:cxnLst>
              <a:rect l="0" t="0" r="r" b="b"/>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29" name="椭圆 28"/>
            <p:cNvSpPr/>
            <p:nvPr/>
          </p:nvSpPr>
          <p:spPr>
            <a:xfrm>
              <a:off x="3561365" y="3313435"/>
              <a:ext cx="800100" cy="8001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rot="5400000">
            <a:off x="403735" y="2517393"/>
            <a:ext cx="1953386" cy="1592312"/>
            <a:chOff x="3456897" y="3211271"/>
            <a:chExt cx="1232193" cy="1004428"/>
          </a:xfrm>
        </p:grpSpPr>
        <p:sp>
          <p:nvSpPr>
            <p:cNvPr id="31" name="Freeform 70"/>
            <p:cNvSpPr>
              <a:spLocks noChangeAspect="1"/>
            </p:cNvSpPr>
            <p:nvPr/>
          </p:nvSpPr>
          <p:spPr bwMode="auto">
            <a:xfrm>
              <a:off x="3456897" y="3211271"/>
              <a:ext cx="1232193" cy="1004428"/>
            </a:xfrm>
            <a:custGeom>
              <a:avLst/>
              <a:gdLst>
                <a:gd name="T0" fmla="*/ 1210 w 1210"/>
                <a:gd name="T1" fmla="*/ 491 h 986"/>
                <a:gd name="T2" fmla="*/ 982 w 1210"/>
                <a:gd name="T3" fmla="*/ 424 h 986"/>
                <a:gd name="T4" fmla="*/ 494 w 1210"/>
                <a:gd name="T5" fmla="*/ 0 h 986"/>
                <a:gd name="T6" fmla="*/ 0 w 1210"/>
                <a:gd name="T7" fmla="*/ 493 h 986"/>
                <a:gd name="T8" fmla="*/ 494 w 1210"/>
                <a:gd name="T9" fmla="*/ 986 h 986"/>
                <a:gd name="T10" fmla="*/ 983 w 1210"/>
                <a:gd name="T11" fmla="*/ 557 h 986"/>
                <a:gd name="T12" fmla="*/ 1210 w 1210"/>
                <a:gd name="T13" fmla="*/ 491 h 986"/>
              </a:gdLst>
              <a:ahLst/>
              <a:cxnLst>
                <a:cxn ang="0">
                  <a:pos x="T0" y="T1"/>
                </a:cxn>
                <a:cxn ang="0">
                  <a:pos x="T2" y="T3"/>
                </a:cxn>
                <a:cxn ang="0">
                  <a:pos x="T4" y="T5"/>
                </a:cxn>
                <a:cxn ang="0">
                  <a:pos x="T6" y="T7"/>
                </a:cxn>
                <a:cxn ang="0">
                  <a:pos x="T8" y="T9"/>
                </a:cxn>
                <a:cxn ang="0">
                  <a:pos x="T10" y="T11"/>
                </a:cxn>
                <a:cxn ang="0">
                  <a:pos x="T12" y="T13"/>
                </a:cxn>
              </a:cxnLst>
              <a:rect l="0" t="0" r="r" b="b"/>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32" name="椭圆 31"/>
            <p:cNvSpPr/>
            <p:nvPr/>
          </p:nvSpPr>
          <p:spPr>
            <a:xfrm>
              <a:off x="3561365" y="3313435"/>
              <a:ext cx="800100" cy="8001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986149" y="2826330"/>
            <a:ext cx="759529" cy="646331"/>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成本</a:t>
            </a:r>
            <a:endParaRPr lang="en-US" altLang="zh-CN" dirty="0">
              <a:solidFill>
                <a:schemeClr val="bg1"/>
              </a:solidFill>
              <a:latin typeface="微软雅黑" panose="020B0503020204020204" pitchFamily="34" charset="-122"/>
              <a:ea typeface="微软雅黑" panose="020B0503020204020204" pitchFamily="34" charset="-122"/>
            </a:endParaRPr>
          </a:p>
          <a:p>
            <a:pPr algn="ctr"/>
            <a:r>
              <a:rPr lang="zh-CN" altLang="en-US" dirty="0">
                <a:solidFill>
                  <a:schemeClr val="bg1"/>
                </a:solidFill>
                <a:latin typeface="微软雅黑" panose="020B0503020204020204" pitchFamily="34" charset="-122"/>
                <a:ea typeface="微软雅黑" panose="020B0503020204020204" pitchFamily="34" charset="-122"/>
              </a:rPr>
              <a:t>优势</a:t>
            </a:r>
          </a:p>
        </p:txBody>
      </p:sp>
      <p:sp>
        <p:nvSpPr>
          <p:cNvPr id="19" name="文本框 18"/>
          <p:cNvSpPr txBox="1"/>
          <p:nvPr/>
        </p:nvSpPr>
        <p:spPr>
          <a:xfrm>
            <a:off x="2753525" y="2813498"/>
            <a:ext cx="759529" cy="646331"/>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专利</a:t>
            </a:r>
            <a:endParaRPr lang="en-US" altLang="zh-CN" dirty="0">
              <a:solidFill>
                <a:schemeClr val="bg1"/>
              </a:solidFill>
              <a:latin typeface="微软雅黑" panose="020B0503020204020204" pitchFamily="34" charset="-122"/>
              <a:ea typeface="微软雅黑" panose="020B0503020204020204" pitchFamily="34" charset="-122"/>
            </a:endParaRPr>
          </a:p>
          <a:p>
            <a:pPr algn="ctr"/>
            <a:r>
              <a:rPr lang="zh-CN" altLang="en-US" dirty="0">
                <a:solidFill>
                  <a:schemeClr val="bg1"/>
                </a:solidFill>
                <a:latin typeface="微软雅黑" panose="020B0503020204020204" pitchFamily="34" charset="-122"/>
                <a:ea typeface="微软雅黑" panose="020B0503020204020204" pitchFamily="34" charset="-122"/>
              </a:rPr>
              <a:t>技术</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4509208" y="2826329"/>
            <a:ext cx="759529" cy="646331"/>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行业</a:t>
            </a:r>
            <a:endParaRPr lang="en-US" altLang="zh-CN" dirty="0">
              <a:solidFill>
                <a:schemeClr val="bg1"/>
              </a:solidFill>
              <a:latin typeface="微软雅黑" panose="020B0503020204020204" pitchFamily="34" charset="-122"/>
              <a:ea typeface="微软雅黑" panose="020B0503020204020204" pitchFamily="34" charset="-122"/>
            </a:endParaRPr>
          </a:p>
          <a:p>
            <a:pPr algn="ctr"/>
            <a:r>
              <a:rPr lang="zh-CN" altLang="en-US" dirty="0">
                <a:solidFill>
                  <a:schemeClr val="bg1"/>
                </a:solidFill>
                <a:latin typeface="微软雅黑" panose="020B0503020204020204" pitchFamily="34" charset="-122"/>
                <a:ea typeface="微软雅黑" panose="020B0503020204020204" pitchFamily="34" charset="-122"/>
              </a:rPr>
              <a:t>地位</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6263479" y="2828012"/>
            <a:ext cx="759529" cy="646331"/>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固定</a:t>
            </a:r>
            <a:endParaRPr lang="en-US" altLang="zh-CN" dirty="0">
              <a:solidFill>
                <a:schemeClr val="bg1"/>
              </a:solidFill>
              <a:latin typeface="微软雅黑" panose="020B0503020204020204" pitchFamily="34" charset="-122"/>
              <a:ea typeface="微软雅黑" panose="020B0503020204020204" pitchFamily="34" charset="-122"/>
            </a:endParaRPr>
          </a:p>
          <a:p>
            <a:pPr algn="ctr"/>
            <a:r>
              <a:rPr lang="zh-CN" altLang="en-US" dirty="0">
                <a:solidFill>
                  <a:schemeClr val="bg1"/>
                </a:solidFill>
                <a:latin typeface="微软雅黑" panose="020B0503020204020204" pitchFamily="34" charset="-122"/>
                <a:ea typeface="微软雅黑" panose="020B0503020204020204" pitchFamily="34" charset="-122"/>
              </a:rPr>
              <a:t>客源</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8034832" y="1392724"/>
            <a:ext cx="3251199" cy="1477328"/>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多年的商品营销经验使得我们拥有了与众多知名厂商企业的采购渠道，多年的产品销售经验使得我们掌握了众多的高新技术产品信息，开心购物拥有最齐全的商品信息和优质服务，是客户一站式购物的理想选择。</a:t>
            </a:r>
          </a:p>
        </p:txBody>
      </p:sp>
      <p:grpSp>
        <p:nvGrpSpPr>
          <p:cNvPr id="9" name="组合 8"/>
          <p:cNvGrpSpPr/>
          <p:nvPr/>
        </p:nvGrpSpPr>
        <p:grpSpPr>
          <a:xfrm flipV="1">
            <a:off x="8208538" y="1149352"/>
            <a:ext cx="578351" cy="84054"/>
            <a:chOff x="3930857" y="1377220"/>
            <a:chExt cx="911959" cy="132538"/>
          </a:xfrm>
          <a:solidFill>
            <a:srgbClr val="C00000"/>
          </a:solidFill>
        </p:grpSpPr>
        <p:sp>
          <p:nvSpPr>
            <p:cNvPr id="3" name="椭圆 2"/>
            <p:cNvSpPr/>
            <p:nvPr/>
          </p:nvSpPr>
          <p:spPr>
            <a:xfrm>
              <a:off x="3930857" y="1377220"/>
              <a:ext cx="132538" cy="1325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4190664" y="1377220"/>
              <a:ext cx="132538" cy="1325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450471" y="1377220"/>
              <a:ext cx="132538" cy="1325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4710278" y="1377220"/>
              <a:ext cx="132538" cy="1325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文本框 37"/>
          <p:cNvSpPr txBox="1"/>
          <p:nvPr/>
        </p:nvSpPr>
        <p:spPr>
          <a:xfrm>
            <a:off x="2190690" y="251965"/>
            <a:ext cx="3193965" cy="461665"/>
          </a:xfrm>
          <a:prstGeom prst="rect">
            <a:avLst/>
          </a:prstGeom>
          <a:noFill/>
        </p:spPr>
        <p:txBody>
          <a:bodyPr wrap="square" rtlCol="0">
            <a:spAutoFit/>
          </a:bodyPr>
          <a:lstStyle/>
          <a:p>
            <a:r>
              <a:rPr lang="en-US" altLang="zh-CN" sz="2400" dirty="0">
                <a:solidFill>
                  <a:srgbClr val="C00000"/>
                </a:solidFill>
                <a:latin typeface="微软雅黑" panose="020B0503020204020204" pitchFamily="34" charset="-122"/>
                <a:ea typeface="微软雅黑" panose="020B0503020204020204" pitchFamily="34" charset="-122"/>
              </a:rPr>
              <a:t>Core strengths</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ppt_w</p:attrName>
                                        </p:attrNameLst>
                                      </p:cBhvr>
                                      <p:tavLst>
                                        <p:tav tm="0">
                                          <p:val>
                                            <p:fltVal val="0"/>
                                          </p:val>
                                        </p:tav>
                                        <p:tav tm="100000">
                                          <p:val>
                                            <p:strVal val="#ppt_w"/>
                                          </p:val>
                                        </p:tav>
                                      </p:tavLst>
                                    </p:anim>
                                    <p:anim calcmode="lin" valueType="num">
                                      <p:cBhvr>
                                        <p:cTn id="15" dur="500" fill="hold"/>
                                        <p:tgtEl>
                                          <p:spTgt spid="30"/>
                                        </p:tgtEl>
                                        <p:attrNameLst>
                                          <p:attrName>ppt_h</p:attrName>
                                        </p:attrNameLst>
                                      </p:cBhvr>
                                      <p:tavLst>
                                        <p:tav tm="0">
                                          <p:val>
                                            <p:fltVal val="0"/>
                                          </p:val>
                                        </p:tav>
                                        <p:tav tm="100000">
                                          <p:val>
                                            <p:strVal val="#ppt_h"/>
                                          </p:val>
                                        </p:tav>
                                      </p:tavLst>
                                    </p:anim>
                                    <p:animEffect transition="in" filter="fade">
                                      <p:cBhvr>
                                        <p:cTn id="16" dur="500"/>
                                        <p:tgtEl>
                                          <p:spTgt spid="30"/>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p:cTn id="26" dur="500" fill="hold"/>
                                        <p:tgtEl>
                                          <p:spTgt spid="27"/>
                                        </p:tgtEl>
                                        <p:attrNameLst>
                                          <p:attrName>ppt_w</p:attrName>
                                        </p:attrNameLst>
                                      </p:cBhvr>
                                      <p:tavLst>
                                        <p:tav tm="0">
                                          <p:val>
                                            <p:fltVal val="0"/>
                                          </p:val>
                                        </p:tav>
                                        <p:tav tm="100000">
                                          <p:val>
                                            <p:strVal val="#ppt_w"/>
                                          </p:val>
                                        </p:tav>
                                      </p:tavLst>
                                    </p:anim>
                                    <p:anim calcmode="lin" valueType="num">
                                      <p:cBhvr>
                                        <p:cTn id="27" dur="500" fill="hold"/>
                                        <p:tgtEl>
                                          <p:spTgt spid="27"/>
                                        </p:tgtEl>
                                        <p:attrNameLst>
                                          <p:attrName>ppt_h</p:attrName>
                                        </p:attrNameLst>
                                      </p:cBhvr>
                                      <p:tavLst>
                                        <p:tav tm="0">
                                          <p:val>
                                            <p:fltVal val="0"/>
                                          </p:val>
                                        </p:tav>
                                        <p:tav tm="100000">
                                          <p:val>
                                            <p:strVal val="#ppt_h"/>
                                          </p:val>
                                        </p:tav>
                                      </p:tavLst>
                                    </p:anim>
                                    <p:animEffect transition="in" filter="fade">
                                      <p:cBhvr>
                                        <p:cTn id="28" dur="500"/>
                                        <p:tgtEl>
                                          <p:spTgt spid="27"/>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Effect transition="in" filter="fade">
                                      <p:cBhvr>
                                        <p:cTn id="40" dur="500"/>
                                        <p:tgtEl>
                                          <p:spTgt spid="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ppt_w</p:attrName>
                                        </p:attrNameLst>
                                      </p:cBhvr>
                                      <p:tavLst>
                                        <p:tav tm="0">
                                          <p:val>
                                            <p:fltVal val="0"/>
                                          </p:val>
                                        </p:tav>
                                        <p:tav tm="100000">
                                          <p:val>
                                            <p:strVal val="#ppt_w"/>
                                          </p:val>
                                        </p:tav>
                                      </p:tavLst>
                                    </p:anim>
                                    <p:anim calcmode="lin" valueType="num">
                                      <p:cBhvr>
                                        <p:cTn id="56" dur="500" fill="hold"/>
                                        <p:tgtEl>
                                          <p:spTgt spid="21"/>
                                        </p:tgtEl>
                                        <p:attrNameLst>
                                          <p:attrName>ppt_h</p:attrName>
                                        </p:attrNameLst>
                                      </p:cBhvr>
                                      <p:tavLst>
                                        <p:tav tm="0">
                                          <p:val>
                                            <p:fltVal val="0"/>
                                          </p:val>
                                        </p:tav>
                                        <p:tav tm="100000">
                                          <p:val>
                                            <p:strVal val="#ppt_h"/>
                                          </p:val>
                                        </p:tav>
                                      </p:tavLst>
                                    </p:anim>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500" fill="hold"/>
                                        <p:tgtEl>
                                          <p:spTgt spid="9"/>
                                        </p:tgtEl>
                                        <p:attrNameLst>
                                          <p:attrName>ppt_x</p:attrName>
                                        </p:attrNameLst>
                                      </p:cBhvr>
                                      <p:tavLst>
                                        <p:tav tm="0">
                                          <p:val>
                                            <p:strVal val="0-#ppt_w/2"/>
                                          </p:val>
                                        </p:tav>
                                        <p:tav tm="100000">
                                          <p:val>
                                            <p:strVal val="#ppt_x"/>
                                          </p:val>
                                        </p:tav>
                                      </p:tavLst>
                                    </p:anim>
                                    <p:anim calcmode="lin" valueType="num">
                                      <p:cBhvr additive="base">
                                        <p:cTn id="6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2" fill="hold" grpId="0" nodeType="click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1+#ppt_w/2"/>
                                          </p:val>
                                        </p:tav>
                                        <p:tav tm="100000">
                                          <p:val>
                                            <p:strVal val="#ppt_x"/>
                                          </p:val>
                                        </p:tav>
                                      </p:tavLst>
                                    </p:anim>
                                    <p:anim calcmode="lin" valueType="num">
                                      <p:cBhvr additive="base">
                                        <p:cTn id="69"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4" name="矩形 53"/>
          <p:cNvSpPr/>
          <p:nvPr/>
        </p:nvSpPr>
        <p:spPr>
          <a:xfrm rot="2968493">
            <a:off x="-570151" y="-2383222"/>
            <a:ext cx="3075252" cy="361333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721634">
            <a:off x="-1932077" y="-2465728"/>
            <a:ext cx="5147800" cy="5664824"/>
          </a:xfrm>
          <a:prstGeom prst="rect">
            <a:avLst/>
          </a:prstGeom>
        </p:spPr>
      </p:pic>
      <p:grpSp>
        <p:nvGrpSpPr>
          <p:cNvPr id="2" name="组合 1"/>
          <p:cNvGrpSpPr/>
          <p:nvPr/>
        </p:nvGrpSpPr>
        <p:grpSpPr>
          <a:xfrm>
            <a:off x="4118821" y="1833937"/>
            <a:ext cx="3954359" cy="3703390"/>
            <a:chOff x="2343047" y="1309778"/>
            <a:chExt cx="3954359" cy="3703390"/>
          </a:xfrm>
        </p:grpSpPr>
        <p:sp>
          <p:nvSpPr>
            <p:cNvPr id="14" name="椭圆 13"/>
            <p:cNvSpPr/>
            <p:nvPr/>
          </p:nvSpPr>
          <p:spPr>
            <a:xfrm>
              <a:off x="2343047" y="2537225"/>
              <a:ext cx="1241831" cy="12418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3004850" y="3763513"/>
              <a:ext cx="1241831" cy="12418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p:nvSpPr>
          <p:spPr>
            <a:xfrm>
              <a:off x="4378610" y="3733750"/>
              <a:ext cx="1241831" cy="12418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a:off x="5055575" y="2564105"/>
              <a:ext cx="1241831" cy="12418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a:off x="4388135" y="1327601"/>
              <a:ext cx="1241831" cy="12418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a:off x="3047707" y="1327601"/>
              <a:ext cx="1241831" cy="12418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Freeform 71922"/>
            <p:cNvSpPr/>
            <p:nvPr/>
          </p:nvSpPr>
          <p:spPr bwMode="auto">
            <a:xfrm>
              <a:off x="3095614" y="3809164"/>
              <a:ext cx="2406146" cy="1091836"/>
            </a:xfrm>
            <a:custGeom>
              <a:avLst/>
              <a:gdLst>
                <a:gd name="T0" fmla="*/ 2222 w 2861"/>
                <a:gd name="T1" fmla="*/ 1397 h 1397"/>
                <a:gd name="T2" fmla="*/ 1752 w 2861"/>
                <a:gd name="T3" fmla="*/ 1171 h 1397"/>
                <a:gd name="T4" fmla="*/ 1433 w 2861"/>
                <a:gd name="T5" fmla="*/ 1056 h 1397"/>
                <a:gd name="T6" fmla="*/ 1109 w 2861"/>
                <a:gd name="T7" fmla="*/ 1171 h 1397"/>
                <a:gd name="T8" fmla="*/ 900 w 2861"/>
                <a:gd name="T9" fmla="*/ 1336 h 1397"/>
                <a:gd name="T10" fmla="*/ 639 w 2861"/>
                <a:gd name="T11" fmla="*/ 1397 h 1397"/>
                <a:gd name="T12" fmla="*/ 0 w 2861"/>
                <a:gd name="T13" fmla="*/ 699 h 1397"/>
                <a:gd name="T14" fmla="*/ 639 w 2861"/>
                <a:gd name="T15" fmla="*/ 0 h 1397"/>
                <a:gd name="T16" fmla="*/ 1109 w 2861"/>
                <a:gd name="T17" fmla="*/ 226 h 1397"/>
                <a:gd name="T18" fmla="*/ 1109 w 2861"/>
                <a:gd name="T19" fmla="*/ 226 h 1397"/>
                <a:gd name="T20" fmla="*/ 1438 w 2861"/>
                <a:gd name="T21" fmla="*/ 339 h 1397"/>
                <a:gd name="T22" fmla="*/ 1752 w 2861"/>
                <a:gd name="T23" fmla="*/ 226 h 1397"/>
                <a:gd name="T24" fmla="*/ 2222 w 2861"/>
                <a:gd name="T25" fmla="*/ 0 h 1397"/>
                <a:gd name="T26" fmla="*/ 2861 w 2861"/>
                <a:gd name="T27" fmla="*/ 699 h 1397"/>
                <a:gd name="T28" fmla="*/ 2222 w 2861"/>
                <a:gd name="T29" fmla="*/ 1397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61" h="1397">
                  <a:moveTo>
                    <a:pt x="2222" y="1397"/>
                  </a:moveTo>
                  <a:cubicBezTo>
                    <a:pt x="2048" y="1397"/>
                    <a:pt x="1881" y="1317"/>
                    <a:pt x="1752" y="1171"/>
                  </a:cubicBezTo>
                  <a:cubicBezTo>
                    <a:pt x="1688" y="1099"/>
                    <a:pt x="1569" y="1056"/>
                    <a:pt x="1433" y="1056"/>
                  </a:cubicBezTo>
                  <a:cubicBezTo>
                    <a:pt x="1294" y="1056"/>
                    <a:pt x="1170" y="1100"/>
                    <a:pt x="1109" y="1171"/>
                  </a:cubicBezTo>
                  <a:cubicBezTo>
                    <a:pt x="1049" y="1242"/>
                    <a:pt x="979" y="1297"/>
                    <a:pt x="900" y="1336"/>
                  </a:cubicBezTo>
                  <a:cubicBezTo>
                    <a:pt x="817" y="1377"/>
                    <a:pt x="729" y="1397"/>
                    <a:pt x="639" y="1397"/>
                  </a:cubicBezTo>
                  <a:cubicBezTo>
                    <a:pt x="286" y="1397"/>
                    <a:pt x="0" y="1084"/>
                    <a:pt x="0" y="699"/>
                  </a:cubicBezTo>
                  <a:cubicBezTo>
                    <a:pt x="0" y="313"/>
                    <a:pt x="286" y="0"/>
                    <a:pt x="639" y="0"/>
                  </a:cubicBezTo>
                  <a:cubicBezTo>
                    <a:pt x="817" y="0"/>
                    <a:pt x="988" y="82"/>
                    <a:pt x="1109" y="226"/>
                  </a:cubicBezTo>
                  <a:cubicBezTo>
                    <a:pt x="1109" y="226"/>
                    <a:pt x="1109" y="226"/>
                    <a:pt x="1109" y="226"/>
                  </a:cubicBezTo>
                  <a:cubicBezTo>
                    <a:pt x="1177" y="297"/>
                    <a:pt x="1299" y="339"/>
                    <a:pt x="1438" y="339"/>
                  </a:cubicBezTo>
                  <a:cubicBezTo>
                    <a:pt x="1576" y="339"/>
                    <a:pt x="1696" y="296"/>
                    <a:pt x="1752" y="226"/>
                  </a:cubicBezTo>
                  <a:cubicBezTo>
                    <a:pt x="1873" y="82"/>
                    <a:pt x="2044" y="0"/>
                    <a:pt x="2222" y="0"/>
                  </a:cubicBezTo>
                  <a:cubicBezTo>
                    <a:pt x="2575" y="0"/>
                    <a:pt x="2861" y="313"/>
                    <a:pt x="2861" y="699"/>
                  </a:cubicBezTo>
                  <a:cubicBezTo>
                    <a:pt x="2861" y="1084"/>
                    <a:pt x="2575" y="1397"/>
                    <a:pt x="2222" y="1397"/>
                  </a:cubicBezTo>
                  <a:close/>
                </a:path>
              </a:pathLst>
            </a:custGeom>
            <a:solidFill>
              <a:schemeClr val="tx2">
                <a:lumMod val="40000"/>
                <a:lumOff val="60000"/>
              </a:schemeClr>
            </a:solidFill>
            <a:ln>
              <a:noFill/>
            </a:ln>
            <a:scene3d>
              <a:camera prst="orthographicFront"/>
              <a:lightRig rig="flat" dir="t"/>
            </a:scene3d>
            <a:sp3d/>
          </p:spPr>
          <p:txBody>
            <a:bodyPr vert="horz" wrap="square" lIns="91440" tIns="45720" rIns="91440" bIns="45720" numCol="1" anchor="t" anchorCtr="0" compatLnSpc="1"/>
            <a:lstStyle/>
            <a:p>
              <a:pPr marL="0" marR="0" lvl="0" indent="0" defTabSz="91440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1" name="Freeform 71929"/>
            <p:cNvSpPr/>
            <p:nvPr/>
          </p:nvSpPr>
          <p:spPr bwMode="auto">
            <a:xfrm>
              <a:off x="2347876" y="2524091"/>
              <a:ext cx="1896662" cy="2489077"/>
            </a:xfrm>
            <a:custGeom>
              <a:avLst/>
              <a:gdLst>
                <a:gd name="T0" fmla="*/ 1283 w 2251"/>
                <a:gd name="T1" fmla="*/ 448 h 3095"/>
                <a:gd name="T2" fmla="*/ 1339 w 2251"/>
                <a:gd name="T3" fmla="*/ 1007 h 3095"/>
                <a:gd name="T4" fmla="*/ 1407 w 2251"/>
                <a:gd name="T5" fmla="*/ 1366 h 3095"/>
                <a:gd name="T6" fmla="*/ 1660 w 2251"/>
                <a:gd name="T7" fmla="*/ 1616 h 3095"/>
                <a:gd name="T8" fmla="*/ 1896 w 2251"/>
                <a:gd name="T9" fmla="*/ 1731 h 3095"/>
                <a:gd name="T10" fmla="*/ 2075 w 2251"/>
                <a:gd name="T11" fmla="*/ 1948 h 3095"/>
                <a:gd name="T12" fmla="*/ 1841 w 2251"/>
                <a:gd name="T13" fmla="*/ 2903 h 3095"/>
                <a:gd name="T14" fmla="*/ 968 w 2251"/>
                <a:gd name="T15" fmla="*/ 2647 h 3095"/>
                <a:gd name="T16" fmla="*/ 912 w 2251"/>
                <a:gd name="T17" fmla="*/ 2088 h 3095"/>
                <a:gd name="T18" fmla="*/ 912 w 2251"/>
                <a:gd name="T19" fmla="*/ 2088 h 3095"/>
                <a:gd name="T20" fmla="*/ 837 w 2251"/>
                <a:gd name="T21" fmla="*/ 1720 h 3095"/>
                <a:gd name="T22" fmla="*/ 590 w 2251"/>
                <a:gd name="T23" fmla="*/ 1479 h 3095"/>
                <a:gd name="T24" fmla="*/ 176 w 2251"/>
                <a:gd name="T25" fmla="*/ 1147 h 3095"/>
                <a:gd name="T26" fmla="*/ 410 w 2251"/>
                <a:gd name="T27" fmla="*/ 192 h 3095"/>
                <a:gd name="T28" fmla="*/ 1283 w 2251"/>
                <a:gd name="T29" fmla="*/ 448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1" h="3095">
                  <a:moveTo>
                    <a:pt x="1283" y="448"/>
                  </a:moveTo>
                  <a:cubicBezTo>
                    <a:pt x="1370" y="613"/>
                    <a:pt x="1390" y="811"/>
                    <a:pt x="1339" y="1007"/>
                  </a:cubicBezTo>
                  <a:cubicBezTo>
                    <a:pt x="1314" y="1104"/>
                    <a:pt x="1339" y="1238"/>
                    <a:pt x="1407" y="1366"/>
                  </a:cubicBezTo>
                  <a:cubicBezTo>
                    <a:pt x="1477" y="1498"/>
                    <a:pt x="1574" y="1594"/>
                    <a:pt x="1660" y="1616"/>
                  </a:cubicBezTo>
                  <a:cubicBezTo>
                    <a:pt x="1746" y="1637"/>
                    <a:pt x="1825" y="1676"/>
                    <a:pt x="1896" y="1731"/>
                  </a:cubicBezTo>
                  <a:cubicBezTo>
                    <a:pt x="1969" y="1789"/>
                    <a:pt x="2029" y="1862"/>
                    <a:pt x="2075" y="1948"/>
                  </a:cubicBezTo>
                  <a:cubicBezTo>
                    <a:pt x="2251" y="2282"/>
                    <a:pt x="2146" y="2710"/>
                    <a:pt x="1841" y="2903"/>
                  </a:cubicBezTo>
                  <a:cubicBezTo>
                    <a:pt x="1536" y="3095"/>
                    <a:pt x="1144" y="2980"/>
                    <a:pt x="968" y="2647"/>
                  </a:cubicBezTo>
                  <a:cubicBezTo>
                    <a:pt x="879" y="2478"/>
                    <a:pt x="858" y="2274"/>
                    <a:pt x="912" y="2088"/>
                  </a:cubicBezTo>
                  <a:cubicBezTo>
                    <a:pt x="912" y="2088"/>
                    <a:pt x="912" y="2088"/>
                    <a:pt x="912" y="2088"/>
                  </a:cubicBezTo>
                  <a:cubicBezTo>
                    <a:pt x="934" y="1989"/>
                    <a:pt x="907" y="1851"/>
                    <a:pt x="837" y="1720"/>
                  </a:cubicBezTo>
                  <a:cubicBezTo>
                    <a:pt x="768" y="1589"/>
                    <a:pt x="674" y="1497"/>
                    <a:pt x="590" y="1479"/>
                  </a:cubicBezTo>
                  <a:cubicBezTo>
                    <a:pt x="416" y="1437"/>
                    <a:pt x="265" y="1316"/>
                    <a:pt x="176" y="1147"/>
                  </a:cubicBezTo>
                  <a:cubicBezTo>
                    <a:pt x="0" y="813"/>
                    <a:pt x="105" y="385"/>
                    <a:pt x="410" y="192"/>
                  </a:cubicBezTo>
                  <a:cubicBezTo>
                    <a:pt x="715" y="0"/>
                    <a:pt x="1107" y="114"/>
                    <a:pt x="1283" y="448"/>
                  </a:cubicBezTo>
                  <a:close/>
                </a:path>
              </a:pathLst>
            </a:custGeom>
            <a:solidFill>
              <a:srgbClr val="C00000"/>
            </a:solidFill>
            <a:ln>
              <a:noFill/>
            </a:ln>
            <a:scene3d>
              <a:camera prst="orthographicFront"/>
              <a:lightRig rig="flat" dir="t"/>
            </a:scene3d>
            <a:sp3d/>
          </p:spPr>
          <p:txBody>
            <a:bodyPr vert="horz" wrap="square" lIns="91440" tIns="45720" rIns="91440" bIns="45720" numCol="1" anchor="t" anchorCtr="0" compatLnSpc="1"/>
            <a:lstStyle/>
            <a:p>
              <a:pPr marL="0" marR="0" lvl="0" indent="0" defTabSz="91440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6" name="Freeform 71928"/>
            <p:cNvSpPr/>
            <p:nvPr/>
          </p:nvSpPr>
          <p:spPr bwMode="auto">
            <a:xfrm rot="7240418">
              <a:off x="2066002" y="2005067"/>
              <a:ext cx="2483084" cy="1092506"/>
            </a:xfrm>
            <a:custGeom>
              <a:avLst/>
              <a:gdLst>
                <a:gd name="T0" fmla="*/ 2222 w 2861"/>
                <a:gd name="T1" fmla="*/ 1398 h 1398"/>
                <a:gd name="T2" fmla="*/ 1752 w 2861"/>
                <a:gd name="T3" fmla="*/ 1172 h 1398"/>
                <a:gd name="T4" fmla="*/ 1433 w 2861"/>
                <a:gd name="T5" fmla="*/ 1056 h 1398"/>
                <a:gd name="T6" fmla="*/ 1109 w 2861"/>
                <a:gd name="T7" fmla="*/ 1172 h 1398"/>
                <a:gd name="T8" fmla="*/ 900 w 2861"/>
                <a:gd name="T9" fmla="*/ 1337 h 1398"/>
                <a:gd name="T10" fmla="*/ 639 w 2861"/>
                <a:gd name="T11" fmla="*/ 1398 h 1398"/>
                <a:gd name="T12" fmla="*/ 0 w 2861"/>
                <a:gd name="T13" fmla="*/ 699 h 1398"/>
                <a:gd name="T14" fmla="*/ 639 w 2861"/>
                <a:gd name="T15" fmla="*/ 0 h 1398"/>
                <a:gd name="T16" fmla="*/ 1109 w 2861"/>
                <a:gd name="T17" fmla="*/ 226 h 1398"/>
                <a:gd name="T18" fmla="*/ 1109 w 2861"/>
                <a:gd name="T19" fmla="*/ 227 h 1398"/>
                <a:gd name="T20" fmla="*/ 1438 w 2861"/>
                <a:gd name="T21" fmla="*/ 340 h 1398"/>
                <a:gd name="T22" fmla="*/ 1752 w 2861"/>
                <a:gd name="T23" fmla="*/ 226 h 1398"/>
                <a:gd name="T24" fmla="*/ 2222 w 2861"/>
                <a:gd name="T25" fmla="*/ 0 h 1398"/>
                <a:gd name="T26" fmla="*/ 2861 w 2861"/>
                <a:gd name="T27" fmla="*/ 699 h 1398"/>
                <a:gd name="T28" fmla="*/ 2222 w 2861"/>
                <a:gd name="T29" fmla="*/ 1398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61" h="1398">
                  <a:moveTo>
                    <a:pt x="2222" y="1398"/>
                  </a:moveTo>
                  <a:cubicBezTo>
                    <a:pt x="2048" y="1398"/>
                    <a:pt x="1881" y="1317"/>
                    <a:pt x="1752" y="1172"/>
                  </a:cubicBezTo>
                  <a:cubicBezTo>
                    <a:pt x="1688" y="1099"/>
                    <a:pt x="1569" y="1056"/>
                    <a:pt x="1433" y="1056"/>
                  </a:cubicBezTo>
                  <a:cubicBezTo>
                    <a:pt x="1294" y="1056"/>
                    <a:pt x="1170" y="1100"/>
                    <a:pt x="1109" y="1172"/>
                  </a:cubicBezTo>
                  <a:cubicBezTo>
                    <a:pt x="1049" y="1242"/>
                    <a:pt x="979" y="1298"/>
                    <a:pt x="900" y="1337"/>
                  </a:cubicBezTo>
                  <a:cubicBezTo>
                    <a:pt x="817" y="1377"/>
                    <a:pt x="729" y="1398"/>
                    <a:pt x="639" y="1398"/>
                  </a:cubicBezTo>
                  <a:cubicBezTo>
                    <a:pt x="286" y="1398"/>
                    <a:pt x="0" y="1084"/>
                    <a:pt x="0" y="699"/>
                  </a:cubicBezTo>
                  <a:cubicBezTo>
                    <a:pt x="0" y="314"/>
                    <a:pt x="286" y="0"/>
                    <a:pt x="639" y="0"/>
                  </a:cubicBezTo>
                  <a:cubicBezTo>
                    <a:pt x="817" y="0"/>
                    <a:pt x="988" y="83"/>
                    <a:pt x="1109" y="226"/>
                  </a:cubicBezTo>
                  <a:cubicBezTo>
                    <a:pt x="1109" y="227"/>
                    <a:pt x="1109" y="227"/>
                    <a:pt x="1109" y="227"/>
                  </a:cubicBezTo>
                  <a:cubicBezTo>
                    <a:pt x="1177" y="297"/>
                    <a:pt x="1299" y="340"/>
                    <a:pt x="1438" y="340"/>
                  </a:cubicBezTo>
                  <a:cubicBezTo>
                    <a:pt x="1576" y="340"/>
                    <a:pt x="1696" y="296"/>
                    <a:pt x="1752" y="226"/>
                  </a:cubicBezTo>
                  <a:cubicBezTo>
                    <a:pt x="1873" y="83"/>
                    <a:pt x="2044" y="0"/>
                    <a:pt x="2222" y="0"/>
                  </a:cubicBezTo>
                  <a:cubicBezTo>
                    <a:pt x="2575" y="0"/>
                    <a:pt x="2861" y="314"/>
                    <a:pt x="2861" y="699"/>
                  </a:cubicBezTo>
                  <a:cubicBezTo>
                    <a:pt x="2861" y="1084"/>
                    <a:pt x="2575" y="1398"/>
                    <a:pt x="2222" y="1398"/>
                  </a:cubicBezTo>
                  <a:close/>
                </a:path>
              </a:pathLst>
            </a:custGeom>
            <a:solidFill>
              <a:schemeClr val="accent1">
                <a:lumMod val="40000"/>
                <a:lumOff val="60000"/>
              </a:schemeClr>
            </a:solidFill>
            <a:ln>
              <a:noFill/>
            </a:ln>
            <a:scene3d>
              <a:camera prst="orthographicFront"/>
              <a:lightRig rig="flat" dir="t"/>
            </a:scene3d>
            <a:sp3d/>
          </p:spPr>
          <p:txBody>
            <a:bodyPr vert="horz" wrap="square" lIns="91440" tIns="45720" rIns="91440" bIns="45720" numCol="1" anchor="t" anchorCtr="0" compatLnSpc="1"/>
            <a:lstStyle/>
            <a:p>
              <a:pPr marL="0" marR="0" lvl="0" indent="0" defTabSz="91440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5" name="Freeform 71922"/>
            <p:cNvSpPr/>
            <p:nvPr/>
          </p:nvSpPr>
          <p:spPr bwMode="auto">
            <a:xfrm>
              <a:off x="3132179" y="1402680"/>
              <a:ext cx="2405790" cy="1091675"/>
            </a:xfrm>
            <a:custGeom>
              <a:avLst/>
              <a:gdLst>
                <a:gd name="T0" fmla="*/ 2222 w 2861"/>
                <a:gd name="T1" fmla="*/ 1397 h 1397"/>
                <a:gd name="T2" fmla="*/ 1752 w 2861"/>
                <a:gd name="T3" fmla="*/ 1171 h 1397"/>
                <a:gd name="T4" fmla="*/ 1433 w 2861"/>
                <a:gd name="T5" fmla="*/ 1056 h 1397"/>
                <a:gd name="T6" fmla="*/ 1109 w 2861"/>
                <a:gd name="T7" fmla="*/ 1171 h 1397"/>
                <a:gd name="T8" fmla="*/ 900 w 2861"/>
                <a:gd name="T9" fmla="*/ 1336 h 1397"/>
                <a:gd name="T10" fmla="*/ 639 w 2861"/>
                <a:gd name="T11" fmla="*/ 1397 h 1397"/>
                <a:gd name="T12" fmla="*/ 0 w 2861"/>
                <a:gd name="T13" fmla="*/ 699 h 1397"/>
                <a:gd name="T14" fmla="*/ 639 w 2861"/>
                <a:gd name="T15" fmla="*/ 0 h 1397"/>
                <a:gd name="T16" fmla="*/ 1109 w 2861"/>
                <a:gd name="T17" fmla="*/ 226 h 1397"/>
                <a:gd name="T18" fmla="*/ 1109 w 2861"/>
                <a:gd name="T19" fmla="*/ 226 h 1397"/>
                <a:gd name="T20" fmla="*/ 1438 w 2861"/>
                <a:gd name="T21" fmla="*/ 339 h 1397"/>
                <a:gd name="T22" fmla="*/ 1752 w 2861"/>
                <a:gd name="T23" fmla="*/ 226 h 1397"/>
                <a:gd name="T24" fmla="*/ 2222 w 2861"/>
                <a:gd name="T25" fmla="*/ 0 h 1397"/>
                <a:gd name="T26" fmla="*/ 2861 w 2861"/>
                <a:gd name="T27" fmla="*/ 699 h 1397"/>
                <a:gd name="T28" fmla="*/ 2222 w 2861"/>
                <a:gd name="T29" fmla="*/ 1397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61" h="1397">
                  <a:moveTo>
                    <a:pt x="2222" y="1397"/>
                  </a:moveTo>
                  <a:cubicBezTo>
                    <a:pt x="2048" y="1397"/>
                    <a:pt x="1881" y="1317"/>
                    <a:pt x="1752" y="1171"/>
                  </a:cubicBezTo>
                  <a:cubicBezTo>
                    <a:pt x="1688" y="1099"/>
                    <a:pt x="1569" y="1056"/>
                    <a:pt x="1433" y="1056"/>
                  </a:cubicBezTo>
                  <a:cubicBezTo>
                    <a:pt x="1294" y="1056"/>
                    <a:pt x="1170" y="1100"/>
                    <a:pt x="1109" y="1171"/>
                  </a:cubicBezTo>
                  <a:cubicBezTo>
                    <a:pt x="1049" y="1242"/>
                    <a:pt x="979" y="1297"/>
                    <a:pt x="900" y="1336"/>
                  </a:cubicBezTo>
                  <a:cubicBezTo>
                    <a:pt x="817" y="1377"/>
                    <a:pt x="729" y="1397"/>
                    <a:pt x="639" y="1397"/>
                  </a:cubicBezTo>
                  <a:cubicBezTo>
                    <a:pt x="286" y="1397"/>
                    <a:pt x="0" y="1084"/>
                    <a:pt x="0" y="699"/>
                  </a:cubicBezTo>
                  <a:cubicBezTo>
                    <a:pt x="0" y="313"/>
                    <a:pt x="286" y="0"/>
                    <a:pt x="639" y="0"/>
                  </a:cubicBezTo>
                  <a:cubicBezTo>
                    <a:pt x="817" y="0"/>
                    <a:pt x="988" y="82"/>
                    <a:pt x="1109" y="226"/>
                  </a:cubicBezTo>
                  <a:cubicBezTo>
                    <a:pt x="1109" y="226"/>
                    <a:pt x="1109" y="226"/>
                    <a:pt x="1109" y="226"/>
                  </a:cubicBezTo>
                  <a:cubicBezTo>
                    <a:pt x="1177" y="297"/>
                    <a:pt x="1299" y="339"/>
                    <a:pt x="1438" y="339"/>
                  </a:cubicBezTo>
                  <a:cubicBezTo>
                    <a:pt x="1576" y="339"/>
                    <a:pt x="1696" y="296"/>
                    <a:pt x="1752" y="226"/>
                  </a:cubicBezTo>
                  <a:cubicBezTo>
                    <a:pt x="1873" y="82"/>
                    <a:pt x="2044" y="0"/>
                    <a:pt x="2222" y="0"/>
                  </a:cubicBezTo>
                  <a:cubicBezTo>
                    <a:pt x="2575" y="0"/>
                    <a:pt x="2861" y="313"/>
                    <a:pt x="2861" y="699"/>
                  </a:cubicBezTo>
                  <a:cubicBezTo>
                    <a:pt x="2861" y="1084"/>
                    <a:pt x="2575" y="1397"/>
                    <a:pt x="2222" y="1397"/>
                  </a:cubicBezTo>
                  <a:close/>
                </a:path>
              </a:pathLst>
            </a:custGeom>
            <a:solidFill>
              <a:srgbClr val="C00000"/>
            </a:solidFill>
            <a:ln>
              <a:noFill/>
            </a:ln>
            <a:scene3d>
              <a:camera prst="orthographicFront"/>
              <a:lightRig rig="flat" dir="t"/>
            </a:scene3d>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1" name="Freeform 71924"/>
            <p:cNvSpPr/>
            <p:nvPr/>
          </p:nvSpPr>
          <p:spPr bwMode="auto">
            <a:xfrm>
              <a:off x="4413384" y="1324710"/>
              <a:ext cx="1870765" cy="2489077"/>
            </a:xfrm>
            <a:custGeom>
              <a:avLst/>
              <a:gdLst>
                <a:gd name="T0" fmla="*/ 1283 w 2251"/>
                <a:gd name="T1" fmla="*/ 449 h 3096"/>
                <a:gd name="T2" fmla="*/ 1339 w 2251"/>
                <a:gd name="T3" fmla="*/ 1007 h 3096"/>
                <a:gd name="T4" fmla="*/ 1407 w 2251"/>
                <a:gd name="T5" fmla="*/ 1367 h 3096"/>
                <a:gd name="T6" fmla="*/ 1661 w 2251"/>
                <a:gd name="T7" fmla="*/ 1616 h 3096"/>
                <a:gd name="T8" fmla="*/ 1896 w 2251"/>
                <a:gd name="T9" fmla="*/ 1732 h 3096"/>
                <a:gd name="T10" fmla="*/ 2075 w 2251"/>
                <a:gd name="T11" fmla="*/ 1949 h 3096"/>
                <a:gd name="T12" fmla="*/ 1841 w 2251"/>
                <a:gd name="T13" fmla="*/ 2903 h 3096"/>
                <a:gd name="T14" fmla="*/ 968 w 2251"/>
                <a:gd name="T15" fmla="*/ 2647 h 3096"/>
                <a:gd name="T16" fmla="*/ 912 w 2251"/>
                <a:gd name="T17" fmla="*/ 2089 h 3096"/>
                <a:gd name="T18" fmla="*/ 912 w 2251"/>
                <a:gd name="T19" fmla="*/ 2088 h 3096"/>
                <a:gd name="T20" fmla="*/ 838 w 2251"/>
                <a:gd name="T21" fmla="*/ 1721 h 3096"/>
                <a:gd name="T22" fmla="*/ 590 w 2251"/>
                <a:gd name="T23" fmla="*/ 1480 h 3096"/>
                <a:gd name="T24" fmla="*/ 177 w 2251"/>
                <a:gd name="T25" fmla="*/ 1147 h 3096"/>
                <a:gd name="T26" fmla="*/ 410 w 2251"/>
                <a:gd name="T27" fmla="*/ 193 h 3096"/>
                <a:gd name="T28" fmla="*/ 1283 w 2251"/>
                <a:gd name="T29" fmla="*/ 449 h 3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1" h="3096">
                  <a:moveTo>
                    <a:pt x="1283" y="449"/>
                  </a:moveTo>
                  <a:cubicBezTo>
                    <a:pt x="1370" y="613"/>
                    <a:pt x="1390" y="812"/>
                    <a:pt x="1339" y="1007"/>
                  </a:cubicBezTo>
                  <a:cubicBezTo>
                    <a:pt x="1314" y="1104"/>
                    <a:pt x="1340" y="1239"/>
                    <a:pt x="1407" y="1367"/>
                  </a:cubicBezTo>
                  <a:cubicBezTo>
                    <a:pt x="1477" y="1499"/>
                    <a:pt x="1574" y="1594"/>
                    <a:pt x="1661" y="1616"/>
                  </a:cubicBezTo>
                  <a:cubicBezTo>
                    <a:pt x="1746" y="1638"/>
                    <a:pt x="1826" y="1677"/>
                    <a:pt x="1896" y="1732"/>
                  </a:cubicBezTo>
                  <a:cubicBezTo>
                    <a:pt x="1969" y="1790"/>
                    <a:pt x="2029" y="1863"/>
                    <a:pt x="2075" y="1949"/>
                  </a:cubicBezTo>
                  <a:cubicBezTo>
                    <a:pt x="2251" y="2282"/>
                    <a:pt x="2146" y="2711"/>
                    <a:pt x="1841" y="2903"/>
                  </a:cubicBezTo>
                  <a:cubicBezTo>
                    <a:pt x="1536" y="3096"/>
                    <a:pt x="1145" y="2981"/>
                    <a:pt x="968" y="2647"/>
                  </a:cubicBezTo>
                  <a:cubicBezTo>
                    <a:pt x="879" y="2479"/>
                    <a:pt x="859" y="2275"/>
                    <a:pt x="912" y="2089"/>
                  </a:cubicBezTo>
                  <a:cubicBezTo>
                    <a:pt x="912" y="2088"/>
                    <a:pt x="912" y="2088"/>
                    <a:pt x="912" y="2088"/>
                  </a:cubicBezTo>
                  <a:cubicBezTo>
                    <a:pt x="935" y="1989"/>
                    <a:pt x="907" y="1852"/>
                    <a:pt x="838" y="1721"/>
                  </a:cubicBezTo>
                  <a:cubicBezTo>
                    <a:pt x="769" y="1590"/>
                    <a:pt x="674" y="1498"/>
                    <a:pt x="590" y="1480"/>
                  </a:cubicBezTo>
                  <a:cubicBezTo>
                    <a:pt x="417" y="1437"/>
                    <a:pt x="266" y="1316"/>
                    <a:pt x="177" y="1147"/>
                  </a:cubicBezTo>
                  <a:cubicBezTo>
                    <a:pt x="0" y="814"/>
                    <a:pt x="105" y="386"/>
                    <a:pt x="410" y="193"/>
                  </a:cubicBezTo>
                  <a:cubicBezTo>
                    <a:pt x="715" y="0"/>
                    <a:pt x="1107" y="115"/>
                    <a:pt x="1283" y="449"/>
                  </a:cubicBezTo>
                  <a:close/>
                </a:path>
              </a:pathLst>
            </a:custGeom>
            <a:solidFill>
              <a:schemeClr val="tx2">
                <a:lumMod val="20000"/>
                <a:lumOff val="80000"/>
              </a:schemeClr>
            </a:solidFill>
            <a:ln>
              <a:noFill/>
            </a:ln>
            <a:scene3d>
              <a:camera prst="orthographicFront"/>
              <a:lightRig rig="flat" dir="t"/>
            </a:scene3d>
            <a:sp3d>
              <a:bevelB/>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1" name="Freeform 71926"/>
            <p:cNvSpPr/>
            <p:nvPr/>
          </p:nvSpPr>
          <p:spPr bwMode="auto">
            <a:xfrm>
              <a:off x="4413160" y="2557960"/>
              <a:ext cx="1865014" cy="2411107"/>
            </a:xfrm>
            <a:custGeom>
              <a:avLst/>
              <a:gdLst>
                <a:gd name="T0" fmla="*/ 968 w 2250"/>
                <a:gd name="T1" fmla="*/ 448 h 3096"/>
                <a:gd name="T2" fmla="*/ 912 w 2250"/>
                <a:gd name="T3" fmla="*/ 1007 h 3096"/>
                <a:gd name="T4" fmla="*/ 844 w 2250"/>
                <a:gd name="T5" fmla="*/ 1366 h 3096"/>
                <a:gd name="T6" fmla="*/ 590 w 2250"/>
                <a:gd name="T7" fmla="*/ 1616 h 3096"/>
                <a:gd name="T8" fmla="*/ 355 w 2250"/>
                <a:gd name="T9" fmla="*/ 1732 h 3096"/>
                <a:gd name="T10" fmla="*/ 176 w 2250"/>
                <a:gd name="T11" fmla="*/ 1948 h 3096"/>
                <a:gd name="T12" fmla="*/ 410 w 2250"/>
                <a:gd name="T13" fmla="*/ 2903 h 3096"/>
                <a:gd name="T14" fmla="*/ 1282 w 2250"/>
                <a:gd name="T15" fmla="*/ 2647 h 3096"/>
                <a:gd name="T16" fmla="*/ 1339 w 2250"/>
                <a:gd name="T17" fmla="*/ 2089 h 3096"/>
                <a:gd name="T18" fmla="*/ 1338 w 2250"/>
                <a:gd name="T19" fmla="*/ 2088 h 3096"/>
                <a:gd name="T20" fmla="*/ 1413 w 2250"/>
                <a:gd name="T21" fmla="*/ 1721 h 3096"/>
                <a:gd name="T22" fmla="*/ 1660 w 2250"/>
                <a:gd name="T23" fmla="*/ 1480 h 3096"/>
                <a:gd name="T24" fmla="*/ 2074 w 2250"/>
                <a:gd name="T25" fmla="*/ 1147 h 3096"/>
                <a:gd name="T26" fmla="*/ 1840 w 2250"/>
                <a:gd name="T27" fmla="*/ 193 h 3096"/>
                <a:gd name="T28" fmla="*/ 968 w 2250"/>
                <a:gd name="T29" fmla="*/ 448 h 3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0" h="3096">
                  <a:moveTo>
                    <a:pt x="968" y="448"/>
                  </a:moveTo>
                  <a:cubicBezTo>
                    <a:pt x="881" y="613"/>
                    <a:pt x="861" y="812"/>
                    <a:pt x="912" y="1007"/>
                  </a:cubicBezTo>
                  <a:cubicBezTo>
                    <a:pt x="937" y="1104"/>
                    <a:pt x="911" y="1238"/>
                    <a:pt x="844" y="1366"/>
                  </a:cubicBezTo>
                  <a:cubicBezTo>
                    <a:pt x="774" y="1499"/>
                    <a:pt x="677" y="1594"/>
                    <a:pt x="590" y="1616"/>
                  </a:cubicBezTo>
                  <a:cubicBezTo>
                    <a:pt x="504" y="1637"/>
                    <a:pt x="425" y="1677"/>
                    <a:pt x="355" y="1732"/>
                  </a:cubicBezTo>
                  <a:cubicBezTo>
                    <a:pt x="281" y="1790"/>
                    <a:pt x="221" y="1863"/>
                    <a:pt x="176" y="1948"/>
                  </a:cubicBezTo>
                  <a:cubicBezTo>
                    <a:pt x="0" y="2282"/>
                    <a:pt x="105" y="2710"/>
                    <a:pt x="410" y="2903"/>
                  </a:cubicBezTo>
                  <a:cubicBezTo>
                    <a:pt x="715" y="3096"/>
                    <a:pt x="1106" y="2981"/>
                    <a:pt x="1282" y="2647"/>
                  </a:cubicBezTo>
                  <a:cubicBezTo>
                    <a:pt x="1371" y="2478"/>
                    <a:pt x="1392" y="2275"/>
                    <a:pt x="1339" y="2089"/>
                  </a:cubicBezTo>
                  <a:cubicBezTo>
                    <a:pt x="1338" y="2088"/>
                    <a:pt x="1338" y="2088"/>
                    <a:pt x="1338" y="2088"/>
                  </a:cubicBezTo>
                  <a:cubicBezTo>
                    <a:pt x="1316" y="1989"/>
                    <a:pt x="1344" y="1852"/>
                    <a:pt x="1413" y="1721"/>
                  </a:cubicBezTo>
                  <a:cubicBezTo>
                    <a:pt x="1482" y="1590"/>
                    <a:pt x="1577" y="1498"/>
                    <a:pt x="1660" y="1480"/>
                  </a:cubicBezTo>
                  <a:cubicBezTo>
                    <a:pt x="1834" y="1437"/>
                    <a:pt x="1985" y="1316"/>
                    <a:pt x="2074" y="1147"/>
                  </a:cubicBezTo>
                  <a:cubicBezTo>
                    <a:pt x="2250" y="813"/>
                    <a:pt x="2145" y="385"/>
                    <a:pt x="1840" y="193"/>
                  </a:cubicBezTo>
                  <a:cubicBezTo>
                    <a:pt x="1535" y="0"/>
                    <a:pt x="1144" y="115"/>
                    <a:pt x="968" y="448"/>
                  </a:cubicBezTo>
                  <a:close/>
                </a:path>
              </a:pathLst>
            </a:custGeom>
            <a:solidFill>
              <a:schemeClr val="tx1"/>
            </a:solidFill>
            <a:ln>
              <a:noFill/>
            </a:ln>
            <a:scene3d>
              <a:camera prst="orthographicFront"/>
              <a:lightRig rig="flat" dir="t"/>
            </a:scene3d>
            <a:sp3d/>
          </p:spPr>
          <p:txBody>
            <a:bodyPr vert="horz" wrap="square" lIns="91440" tIns="45720" rIns="91440" bIns="45720" numCol="1" anchor="t" anchorCtr="0" compatLnSpc="1"/>
            <a:lstStyle/>
            <a:p>
              <a:pPr marL="0" marR="0" lvl="0" indent="0" defTabSz="91440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0" name="任意多边形 79"/>
            <p:cNvSpPr/>
            <p:nvPr/>
          </p:nvSpPr>
          <p:spPr bwMode="auto">
            <a:xfrm>
              <a:off x="4346312" y="3809164"/>
              <a:ext cx="1202895" cy="1091675"/>
            </a:xfrm>
            <a:custGeom>
              <a:avLst/>
              <a:gdLst>
                <a:gd name="connsiteX0" fmla="*/ 665566 w 1202895"/>
                <a:gd name="connsiteY0" fmla="*/ 0 h 1091675"/>
                <a:gd name="connsiteX1" fmla="*/ 1202895 w 1202895"/>
                <a:gd name="connsiteY1" fmla="*/ 546228 h 1091675"/>
                <a:gd name="connsiteX2" fmla="*/ 665566 w 1202895"/>
                <a:gd name="connsiteY2" fmla="*/ 1091675 h 1091675"/>
                <a:gd name="connsiteX3" fmla="*/ 270346 w 1202895"/>
                <a:gd name="connsiteY3" fmla="*/ 915069 h 1091675"/>
                <a:gd name="connsiteX4" fmla="*/ 2102 w 1202895"/>
                <a:gd name="connsiteY4" fmla="*/ 825203 h 1091675"/>
                <a:gd name="connsiteX5" fmla="*/ 0 w 1202895"/>
                <a:gd name="connsiteY5" fmla="*/ 825358 h 1091675"/>
                <a:gd name="connsiteX6" fmla="*/ 0 w 1202895"/>
                <a:gd name="connsiteY6" fmla="*/ 264462 h 1091675"/>
                <a:gd name="connsiteX7" fmla="*/ 6307 w 1202895"/>
                <a:gd name="connsiteY7" fmla="*/ 264909 h 1091675"/>
                <a:gd name="connsiteX8" fmla="*/ 270346 w 1202895"/>
                <a:gd name="connsiteY8" fmla="*/ 176606 h 1091675"/>
                <a:gd name="connsiteX9" fmla="*/ 665566 w 1202895"/>
                <a:gd name="connsiteY9" fmla="*/ 0 h 109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2895" h="1091675">
                  <a:moveTo>
                    <a:pt x="665566" y="0"/>
                  </a:moveTo>
                  <a:cubicBezTo>
                    <a:pt x="962400" y="0"/>
                    <a:pt x="1202895" y="244592"/>
                    <a:pt x="1202895" y="546228"/>
                  </a:cubicBezTo>
                  <a:cubicBezTo>
                    <a:pt x="1202895" y="847084"/>
                    <a:pt x="962400" y="1091675"/>
                    <a:pt x="665566" y="1091675"/>
                  </a:cubicBezTo>
                  <a:cubicBezTo>
                    <a:pt x="519250" y="1091675"/>
                    <a:pt x="378822" y="1029160"/>
                    <a:pt x="270346" y="915069"/>
                  </a:cubicBezTo>
                  <a:cubicBezTo>
                    <a:pt x="216530" y="858805"/>
                    <a:pt x="116464" y="825203"/>
                    <a:pt x="2102" y="825203"/>
                  </a:cubicBezTo>
                  <a:lnTo>
                    <a:pt x="0" y="825358"/>
                  </a:lnTo>
                  <a:lnTo>
                    <a:pt x="0" y="264462"/>
                  </a:lnTo>
                  <a:lnTo>
                    <a:pt x="6307" y="264909"/>
                  </a:lnTo>
                  <a:cubicBezTo>
                    <a:pt x="122350" y="264909"/>
                    <a:pt x="223257" y="231307"/>
                    <a:pt x="270346" y="176606"/>
                  </a:cubicBezTo>
                  <a:cubicBezTo>
                    <a:pt x="372094" y="64078"/>
                    <a:pt x="515887" y="0"/>
                    <a:pt x="665566" y="0"/>
                  </a:cubicBezTo>
                  <a:close/>
                </a:path>
              </a:pathLst>
            </a:custGeom>
            <a:solidFill>
              <a:schemeClr val="tx2">
                <a:lumMod val="40000"/>
                <a:lumOff val="60000"/>
              </a:schemeClr>
            </a:solidFill>
            <a:ln>
              <a:noFill/>
            </a:ln>
            <a:scene3d>
              <a:camera prst="orthographicFront"/>
              <a:lightRig rig="flat" dir="t"/>
            </a:scene3d>
            <a:sp3d/>
          </p:spPr>
          <p:txBody>
            <a:bodyPr vert="horz" wrap="square" lIns="91440" tIns="45720" rIns="91440" bIns="45720" numCol="1" anchor="t" anchorCtr="0" compatLnSpc="1">
              <a:noAutofit/>
            </a:bodyPr>
            <a:lstStyle/>
            <a:p>
              <a:pPr marL="0" marR="0" lvl="0" indent="0" defTabSz="91440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 name="椭圆 14"/>
            <p:cNvSpPr/>
            <p:nvPr/>
          </p:nvSpPr>
          <p:spPr>
            <a:xfrm>
              <a:off x="3205655" y="1485549"/>
              <a:ext cx="925933" cy="925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4565171" y="1491581"/>
              <a:ext cx="925933" cy="925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5213523" y="2706139"/>
              <a:ext cx="925933" cy="925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529968" y="3900789"/>
              <a:ext cx="925933" cy="925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162798" y="3927560"/>
              <a:ext cx="925933" cy="925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2490109" y="2680659"/>
              <a:ext cx="925933" cy="925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p:cNvSpPr txBox="1"/>
          <p:nvPr/>
        </p:nvSpPr>
        <p:spPr>
          <a:xfrm>
            <a:off x="4940445" y="2208038"/>
            <a:ext cx="965981" cy="584775"/>
          </a:xfrm>
          <a:prstGeom prst="rect">
            <a:avLst/>
          </a:prstGeom>
          <a:noFill/>
        </p:spPr>
        <p:txBody>
          <a:bodyPr wrap="square" rtlCol="0">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广告位出租</a:t>
            </a:r>
          </a:p>
        </p:txBody>
      </p:sp>
      <p:sp>
        <p:nvSpPr>
          <p:cNvPr id="25" name="文本框 24"/>
          <p:cNvSpPr txBox="1"/>
          <p:nvPr/>
        </p:nvSpPr>
        <p:spPr>
          <a:xfrm>
            <a:off x="6297773" y="2183283"/>
            <a:ext cx="965981" cy="584775"/>
          </a:xfrm>
          <a:prstGeom prst="rect">
            <a:avLst/>
          </a:prstGeom>
          <a:noFill/>
        </p:spPr>
        <p:txBody>
          <a:bodyPr wrap="square" rtlCol="0">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付费</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下载</a:t>
            </a:r>
          </a:p>
        </p:txBody>
      </p:sp>
      <p:sp>
        <p:nvSpPr>
          <p:cNvPr id="26" name="文本框 25"/>
          <p:cNvSpPr txBox="1"/>
          <p:nvPr/>
        </p:nvSpPr>
        <p:spPr>
          <a:xfrm>
            <a:off x="6963763" y="3422678"/>
            <a:ext cx="965981" cy="584775"/>
          </a:xfrm>
          <a:prstGeom prst="rect">
            <a:avLst/>
          </a:prstGeom>
          <a:noFill/>
        </p:spPr>
        <p:txBody>
          <a:bodyPr wrap="square" rtlCol="0">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增值</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服务</a:t>
            </a:r>
          </a:p>
        </p:txBody>
      </p:sp>
      <p:sp>
        <p:nvSpPr>
          <p:cNvPr id="27" name="文本框 26"/>
          <p:cNvSpPr txBox="1"/>
          <p:nvPr/>
        </p:nvSpPr>
        <p:spPr>
          <a:xfrm>
            <a:off x="6271203" y="4612610"/>
            <a:ext cx="965981" cy="584775"/>
          </a:xfrm>
          <a:prstGeom prst="rect">
            <a:avLst/>
          </a:prstGeom>
          <a:noFill/>
        </p:spPr>
        <p:txBody>
          <a:bodyPr wrap="square" rtlCol="0">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会员</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充值</a:t>
            </a:r>
          </a:p>
        </p:txBody>
      </p:sp>
      <p:sp>
        <p:nvSpPr>
          <p:cNvPr id="28" name="文本框 27"/>
          <p:cNvSpPr txBox="1"/>
          <p:nvPr/>
        </p:nvSpPr>
        <p:spPr>
          <a:xfrm>
            <a:off x="4901633" y="4650656"/>
            <a:ext cx="965981" cy="584775"/>
          </a:xfrm>
          <a:prstGeom prst="rect">
            <a:avLst/>
          </a:prstGeom>
          <a:noFill/>
        </p:spPr>
        <p:txBody>
          <a:bodyPr wrap="square" rtlCol="0">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佣金</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收取</a:t>
            </a:r>
          </a:p>
        </p:txBody>
      </p:sp>
      <p:sp>
        <p:nvSpPr>
          <p:cNvPr id="29" name="文本框 28"/>
          <p:cNvSpPr txBox="1"/>
          <p:nvPr/>
        </p:nvSpPr>
        <p:spPr>
          <a:xfrm>
            <a:off x="4242187" y="3409970"/>
            <a:ext cx="965981" cy="584775"/>
          </a:xfrm>
          <a:prstGeom prst="rect">
            <a:avLst/>
          </a:prstGeom>
          <a:noFill/>
        </p:spPr>
        <p:txBody>
          <a:bodyPr wrap="square" rtlCol="0">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租借</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资质</a:t>
            </a:r>
          </a:p>
        </p:txBody>
      </p:sp>
      <p:sp>
        <p:nvSpPr>
          <p:cNvPr id="30" name="文本框 29"/>
          <p:cNvSpPr txBox="1"/>
          <p:nvPr/>
        </p:nvSpPr>
        <p:spPr>
          <a:xfrm>
            <a:off x="5488244" y="3766812"/>
            <a:ext cx="1264667" cy="400110"/>
          </a:xfrm>
          <a:prstGeom prst="rect">
            <a:avLst/>
          </a:prstGeom>
          <a:noFill/>
        </p:spPr>
        <p:txBody>
          <a:bodyPr wrap="square" rtlCol="0">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rPr>
              <a:t>盈利模式</a:t>
            </a:r>
          </a:p>
        </p:txBody>
      </p:sp>
      <p:sp>
        <p:nvSpPr>
          <p:cNvPr id="31" name="Freeform 83"/>
          <p:cNvSpPr/>
          <p:nvPr/>
        </p:nvSpPr>
        <p:spPr bwMode="auto">
          <a:xfrm>
            <a:off x="6073651" y="3224478"/>
            <a:ext cx="248080" cy="249163"/>
          </a:xfrm>
          <a:custGeom>
            <a:avLst/>
            <a:gdLst>
              <a:gd name="T0" fmla="*/ 96 w 97"/>
              <a:gd name="T1" fmla="*/ 48 h 97"/>
              <a:gd name="T2" fmla="*/ 49 w 97"/>
              <a:gd name="T3" fmla="*/ 97 h 97"/>
              <a:gd name="T4" fmla="*/ 0 w 97"/>
              <a:gd name="T5" fmla="*/ 50 h 97"/>
              <a:gd name="T6" fmla="*/ 47 w 97"/>
              <a:gd name="T7" fmla="*/ 1 h 97"/>
              <a:gd name="T8" fmla="*/ 96 w 97"/>
              <a:gd name="T9" fmla="*/ 48 h 97"/>
            </a:gdLst>
            <a:ahLst/>
            <a:cxnLst>
              <a:cxn ang="0">
                <a:pos x="T0" y="T1"/>
              </a:cxn>
              <a:cxn ang="0">
                <a:pos x="T2" y="T3"/>
              </a:cxn>
              <a:cxn ang="0">
                <a:pos x="T4" y="T5"/>
              </a:cxn>
              <a:cxn ang="0">
                <a:pos x="T6" y="T7"/>
              </a:cxn>
              <a:cxn ang="0">
                <a:pos x="T8" y="T9"/>
              </a:cxn>
            </a:cxnLst>
            <a:rect l="0" t="0" r="r" b="b"/>
            <a:pathLst>
              <a:path w="97" h="97">
                <a:moveTo>
                  <a:pt x="96" y="48"/>
                </a:moveTo>
                <a:cubicBezTo>
                  <a:pt x="97" y="74"/>
                  <a:pt x="76" y="96"/>
                  <a:pt x="49" y="97"/>
                </a:cubicBezTo>
                <a:cubicBezTo>
                  <a:pt x="23" y="97"/>
                  <a:pt x="1" y="76"/>
                  <a:pt x="0" y="50"/>
                </a:cubicBezTo>
                <a:cubicBezTo>
                  <a:pt x="0" y="23"/>
                  <a:pt x="21" y="1"/>
                  <a:pt x="47" y="1"/>
                </a:cubicBezTo>
                <a:cubicBezTo>
                  <a:pt x="74" y="0"/>
                  <a:pt x="96" y="21"/>
                  <a:pt x="96" y="48"/>
                </a:cubicBezTo>
                <a:close/>
              </a:path>
            </a:pathLst>
          </a:custGeom>
          <a:noFill/>
          <a:ln w="30163" cap="rnd">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 name="Line 84"/>
          <p:cNvSpPr>
            <a:spLocks noChangeShapeType="1"/>
          </p:cNvSpPr>
          <p:nvPr/>
        </p:nvSpPr>
        <p:spPr bwMode="auto">
          <a:xfrm>
            <a:off x="6114817" y="3350143"/>
            <a:ext cx="82332" cy="0"/>
          </a:xfrm>
          <a:prstGeom prst="line">
            <a:avLst/>
          </a:prstGeom>
          <a:noFill/>
          <a:ln w="30163" cap="rnd">
            <a:solidFill>
              <a:schemeClr val="accent2"/>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3" name="Line 85"/>
          <p:cNvSpPr>
            <a:spLocks noChangeShapeType="1"/>
          </p:cNvSpPr>
          <p:nvPr/>
        </p:nvSpPr>
        <p:spPr bwMode="auto">
          <a:xfrm>
            <a:off x="6197149" y="3268894"/>
            <a:ext cx="0" cy="81249"/>
          </a:xfrm>
          <a:prstGeom prst="line">
            <a:avLst/>
          </a:prstGeom>
          <a:noFill/>
          <a:ln w="30163" cap="rnd">
            <a:solidFill>
              <a:schemeClr val="accent2"/>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4" name="Freeform 86"/>
          <p:cNvSpPr/>
          <p:nvPr/>
        </p:nvSpPr>
        <p:spPr bwMode="auto">
          <a:xfrm>
            <a:off x="5848321" y="3227728"/>
            <a:ext cx="471243" cy="471243"/>
          </a:xfrm>
          <a:custGeom>
            <a:avLst/>
            <a:gdLst>
              <a:gd name="T0" fmla="*/ 118 w 184"/>
              <a:gd name="T1" fmla="*/ 3 h 184"/>
              <a:gd name="T2" fmla="*/ 92 w 184"/>
              <a:gd name="T3" fmla="*/ 0 h 184"/>
              <a:gd name="T4" fmla="*/ 0 w 184"/>
              <a:gd name="T5" fmla="*/ 92 h 184"/>
              <a:gd name="T6" fmla="*/ 92 w 184"/>
              <a:gd name="T7" fmla="*/ 184 h 184"/>
              <a:gd name="T8" fmla="*/ 184 w 184"/>
              <a:gd name="T9" fmla="*/ 92 h 184"/>
              <a:gd name="T10" fmla="*/ 181 w 184"/>
              <a:gd name="T11" fmla="*/ 66 h 184"/>
            </a:gdLst>
            <a:ahLst/>
            <a:cxnLst>
              <a:cxn ang="0">
                <a:pos x="T0" y="T1"/>
              </a:cxn>
              <a:cxn ang="0">
                <a:pos x="T2" y="T3"/>
              </a:cxn>
              <a:cxn ang="0">
                <a:pos x="T4" y="T5"/>
              </a:cxn>
              <a:cxn ang="0">
                <a:pos x="T6" y="T7"/>
              </a:cxn>
              <a:cxn ang="0">
                <a:pos x="T8" y="T9"/>
              </a:cxn>
              <a:cxn ang="0">
                <a:pos x="T10" y="T11"/>
              </a:cxn>
            </a:cxnLst>
            <a:rect l="0" t="0" r="r" b="b"/>
            <a:pathLst>
              <a:path w="184" h="184">
                <a:moveTo>
                  <a:pt x="118" y="3"/>
                </a:moveTo>
                <a:cubicBezTo>
                  <a:pt x="110" y="1"/>
                  <a:pt x="101" y="0"/>
                  <a:pt x="92" y="0"/>
                </a:cubicBezTo>
                <a:cubicBezTo>
                  <a:pt x="41" y="0"/>
                  <a:pt x="0" y="41"/>
                  <a:pt x="0" y="92"/>
                </a:cubicBezTo>
                <a:cubicBezTo>
                  <a:pt x="0" y="143"/>
                  <a:pt x="41" y="184"/>
                  <a:pt x="92" y="184"/>
                </a:cubicBezTo>
                <a:cubicBezTo>
                  <a:pt x="143" y="184"/>
                  <a:pt x="184" y="143"/>
                  <a:pt x="184" y="92"/>
                </a:cubicBezTo>
                <a:cubicBezTo>
                  <a:pt x="184" y="83"/>
                  <a:pt x="183" y="74"/>
                  <a:pt x="181" y="66"/>
                </a:cubicBezTo>
              </a:path>
            </a:pathLst>
          </a:custGeom>
          <a:noFill/>
          <a:ln w="30163" cap="rnd">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6" name="Freeform 87"/>
          <p:cNvSpPr/>
          <p:nvPr/>
        </p:nvSpPr>
        <p:spPr bwMode="auto">
          <a:xfrm>
            <a:off x="5919820" y="3289477"/>
            <a:ext cx="163581" cy="222080"/>
          </a:xfrm>
          <a:custGeom>
            <a:avLst/>
            <a:gdLst>
              <a:gd name="T0" fmla="*/ 63 w 64"/>
              <a:gd name="T1" fmla="*/ 8 h 87"/>
              <a:gd name="T2" fmla="*/ 43 w 64"/>
              <a:gd name="T3" fmla="*/ 3 h 87"/>
              <a:gd name="T4" fmla="*/ 6 w 64"/>
              <a:gd name="T5" fmla="*/ 14 h 87"/>
              <a:gd name="T6" fmla="*/ 8 w 64"/>
              <a:gd name="T7" fmla="*/ 33 h 87"/>
              <a:gd name="T8" fmla="*/ 29 w 64"/>
              <a:gd name="T9" fmla="*/ 74 h 87"/>
              <a:gd name="T10" fmla="*/ 57 w 64"/>
              <a:gd name="T11" fmla="*/ 85 h 87"/>
              <a:gd name="T12" fmla="*/ 54 w 64"/>
              <a:gd name="T13" fmla="*/ 81 h 87"/>
              <a:gd name="T14" fmla="*/ 48 w 64"/>
              <a:gd name="T15" fmla="*/ 76 h 87"/>
              <a:gd name="T16" fmla="*/ 45 w 64"/>
              <a:gd name="T17" fmla="*/ 67 h 87"/>
              <a:gd name="T18" fmla="*/ 36 w 64"/>
              <a:gd name="T19" fmla="*/ 64 h 87"/>
              <a:gd name="T20" fmla="*/ 45 w 64"/>
              <a:gd name="T21" fmla="*/ 52 h 87"/>
              <a:gd name="T22" fmla="*/ 64 w 64"/>
              <a:gd name="T23" fmla="*/ 4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87">
                <a:moveTo>
                  <a:pt x="63" y="8"/>
                </a:moveTo>
                <a:cubicBezTo>
                  <a:pt x="56" y="5"/>
                  <a:pt x="48" y="4"/>
                  <a:pt x="43" y="3"/>
                </a:cubicBezTo>
                <a:cubicBezTo>
                  <a:pt x="25" y="0"/>
                  <a:pt x="0" y="7"/>
                  <a:pt x="6" y="14"/>
                </a:cubicBezTo>
                <a:cubicBezTo>
                  <a:pt x="12" y="20"/>
                  <a:pt x="9" y="30"/>
                  <a:pt x="8" y="33"/>
                </a:cubicBezTo>
                <a:cubicBezTo>
                  <a:pt x="4" y="44"/>
                  <a:pt x="7" y="61"/>
                  <a:pt x="29" y="74"/>
                </a:cubicBezTo>
                <a:cubicBezTo>
                  <a:pt x="51" y="86"/>
                  <a:pt x="55" y="83"/>
                  <a:pt x="57" y="85"/>
                </a:cubicBezTo>
                <a:cubicBezTo>
                  <a:pt x="59" y="87"/>
                  <a:pt x="53" y="87"/>
                  <a:pt x="54" y="81"/>
                </a:cubicBezTo>
                <a:cubicBezTo>
                  <a:pt x="55" y="75"/>
                  <a:pt x="51" y="76"/>
                  <a:pt x="48" y="76"/>
                </a:cubicBezTo>
                <a:cubicBezTo>
                  <a:pt x="45" y="76"/>
                  <a:pt x="44" y="70"/>
                  <a:pt x="45" y="67"/>
                </a:cubicBezTo>
                <a:cubicBezTo>
                  <a:pt x="46" y="63"/>
                  <a:pt x="41" y="71"/>
                  <a:pt x="36" y="64"/>
                </a:cubicBezTo>
                <a:cubicBezTo>
                  <a:pt x="32" y="56"/>
                  <a:pt x="39" y="50"/>
                  <a:pt x="45" y="52"/>
                </a:cubicBezTo>
                <a:cubicBezTo>
                  <a:pt x="57" y="56"/>
                  <a:pt x="59" y="49"/>
                  <a:pt x="64" y="42"/>
                </a:cubicBezTo>
              </a:path>
            </a:pathLst>
          </a:custGeom>
          <a:noFill/>
          <a:ln w="30163" cap="rnd">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7" name="Freeform 88"/>
          <p:cNvSpPr/>
          <p:nvPr/>
        </p:nvSpPr>
        <p:spPr bwMode="auto">
          <a:xfrm>
            <a:off x="6050902" y="3460641"/>
            <a:ext cx="186331" cy="217747"/>
          </a:xfrm>
          <a:custGeom>
            <a:avLst/>
            <a:gdLst>
              <a:gd name="T0" fmla="*/ 12 w 73"/>
              <a:gd name="T1" fmla="*/ 32 h 85"/>
              <a:gd name="T2" fmla="*/ 12 w 73"/>
              <a:gd name="T3" fmla="*/ 45 h 85"/>
              <a:gd name="T4" fmla="*/ 25 w 73"/>
              <a:gd name="T5" fmla="*/ 58 h 85"/>
              <a:gd name="T6" fmla="*/ 19 w 73"/>
              <a:gd name="T7" fmla="*/ 80 h 85"/>
              <a:gd name="T8" fmla="*/ 45 w 73"/>
              <a:gd name="T9" fmla="*/ 66 h 85"/>
              <a:gd name="T10" fmla="*/ 66 w 73"/>
              <a:gd name="T11" fmla="*/ 37 h 85"/>
              <a:gd name="T12" fmla="*/ 54 w 73"/>
              <a:gd name="T13" fmla="*/ 24 h 85"/>
              <a:gd name="T14" fmla="*/ 24 w 73"/>
              <a:gd name="T15" fmla="*/ 11 h 85"/>
              <a:gd name="T16" fmla="*/ 12 w 73"/>
              <a:gd name="T17" fmla="*/ 3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85">
                <a:moveTo>
                  <a:pt x="12" y="32"/>
                </a:moveTo>
                <a:cubicBezTo>
                  <a:pt x="10" y="43"/>
                  <a:pt x="0" y="34"/>
                  <a:pt x="12" y="45"/>
                </a:cubicBezTo>
                <a:cubicBezTo>
                  <a:pt x="23" y="56"/>
                  <a:pt x="26" y="33"/>
                  <a:pt x="25" y="58"/>
                </a:cubicBezTo>
                <a:cubicBezTo>
                  <a:pt x="23" y="83"/>
                  <a:pt x="2" y="85"/>
                  <a:pt x="19" y="80"/>
                </a:cubicBezTo>
                <a:cubicBezTo>
                  <a:pt x="36" y="74"/>
                  <a:pt x="33" y="79"/>
                  <a:pt x="45" y="66"/>
                </a:cubicBezTo>
                <a:cubicBezTo>
                  <a:pt x="58" y="54"/>
                  <a:pt x="60" y="47"/>
                  <a:pt x="66" y="37"/>
                </a:cubicBezTo>
                <a:cubicBezTo>
                  <a:pt x="73" y="27"/>
                  <a:pt x="62" y="31"/>
                  <a:pt x="54" y="24"/>
                </a:cubicBezTo>
                <a:cubicBezTo>
                  <a:pt x="47" y="17"/>
                  <a:pt x="34" y="0"/>
                  <a:pt x="24" y="11"/>
                </a:cubicBezTo>
                <a:cubicBezTo>
                  <a:pt x="14" y="21"/>
                  <a:pt x="12" y="32"/>
                  <a:pt x="12" y="32"/>
                </a:cubicBezTo>
                <a:close/>
              </a:path>
            </a:pathLst>
          </a:custGeom>
          <a:noFill/>
          <a:ln w="30163" cap="rnd">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8" name="Freeform 89"/>
          <p:cNvSpPr/>
          <p:nvPr/>
        </p:nvSpPr>
        <p:spPr bwMode="auto">
          <a:xfrm>
            <a:off x="6257815" y="3432475"/>
            <a:ext cx="54166" cy="110498"/>
          </a:xfrm>
          <a:custGeom>
            <a:avLst/>
            <a:gdLst>
              <a:gd name="T0" fmla="*/ 13 w 21"/>
              <a:gd name="T1" fmla="*/ 0 h 43"/>
              <a:gd name="T2" fmla="*/ 12 w 21"/>
              <a:gd name="T3" fmla="*/ 5 h 43"/>
              <a:gd name="T4" fmla="*/ 10 w 21"/>
              <a:gd name="T5" fmla="*/ 35 h 43"/>
              <a:gd name="T6" fmla="*/ 21 w 21"/>
              <a:gd name="T7" fmla="*/ 37 h 43"/>
            </a:gdLst>
            <a:ahLst/>
            <a:cxnLst>
              <a:cxn ang="0">
                <a:pos x="T0" y="T1"/>
              </a:cxn>
              <a:cxn ang="0">
                <a:pos x="T2" y="T3"/>
              </a:cxn>
              <a:cxn ang="0">
                <a:pos x="T4" y="T5"/>
              </a:cxn>
              <a:cxn ang="0">
                <a:pos x="T6" y="T7"/>
              </a:cxn>
            </a:cxnLst>
            <a:rect l="0" t="0" r="r" b="b"/>
            <a:pathLst>
              <a:path w="21" h="43">
                <a:moveTo>
                  <a:pt x="13" y="0"/>
                </a:moveTo>
                <a:cubicBezTo>
                  <a:pt x="14" y="2"/>
                  <a:pt x="13" y="2"/>
                  <a:pt x="12" y="5"/>
                </a:cubicBezTo>
                <a:cubicBezTo>
                  <a:pt x="8" y="14"/>
                  <a:pt x="0" y="27"/>
                  <a:pt x="10" y="35"/>
                </a:cubicBezTo>
                <a:cubicBezTo>
                  <a:pt x="19" y="43"/>
                  <a:pt x="21" y="37"/>
                  <a:pt x="21" y="37"/>
                </a:cubicBezTo>
              </a:path>
            </a:pathLst>
          </a:custGeom>
          <a:noFill/>
          <a:ln w="30163" cap="rnd">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cxnSp>
        <p:nvCxnSpPr>
          <p:cNvPr id="4" name="直接连接符 3"/>
          <p:cNvCxnSpPr/>
          <p:nvPr/>
        </p:nvCxnSpPr>
        <p:spPr>
          <a:xfrm>
            <a:off x="7576457" y="2768058"/>
            <a:ext cx="2104572"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2489201" y="2768058"/>
            <a:ext cx="2104572"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8348952" y="4189756"/>
            <a:ext cx="2104572"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1623081" y="4096969"/>
            <a:ext cx="2104572"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2675367" y="5377652"/>
            <a:ext cx="2104572"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7405740" y="5377652"/>
            <a:ext cx="2104572"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188734" y="2152849"/>
            <a:ext cx="2506911" cy="613694"/>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早期的互联网企业，其盈利基本都来自于“流量</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广告”模式。</a:t>
            </a:r>
          </a:p>
        </p:txBody>
      </p:sp>
      <p:sp>
        <p:nvSpPr>
          <p:cNvPr id="7" name="矩形 6"/>
          <p:cNvSpPr/>
          <p:nvPr/>
        </p:nvSpPr>
        <p:spPr>
          <a:xfrm>
            <a:off x="7523974" y="2162043"/>
            <a:ext cx="2780088" cy="613694"/>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付费下载模式对于独立开发商来说是一种比较实惠和快速的赚钱方式。</a:t>
            </a:r>
          </a:p>
        </p:txBody>
      </p:sp>
      <p:sp>
        <p:nvSpPr>
          <p:cNvPr id="8" name="矩形 7"/>
          <p:cNvSpPr/>
          <p:nvPr/>
        </p:nvSpPr>
        <p:spPr>
          <a:xfrm>
            <a:off x="8186362" y="3576754"/>
            <a:ext cx="3170646" cy="613694"/>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将某项非核心技术、产品或服务利用新方式加以修正改善，以创造更高的价值。</a:t>
            </a:r>
          </a:p>
        </p:txBody>
      </p:sp>
      <p:sp>
        <p:nvSpPr>
          <p:cNvPr id="9" name="矩形 8"/>
          <p:cNvSpPr/>
          <p:nvPr/>
        </p:nvSpPr>
        <p:spPr>
          <a:xfrm>
            <a:off x="909220" y="3482921"/>
            <a:ext cx="3184961" cy="613694"/>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资质“挂靠”是指被挂靠方通过出租、出借资质证书等方式，并收取管理费。</a:t>
            </a:r>
          </a:p>
        </p:txBody>
      </p:sp>
      <p:sp>
        <p:nvSpPr>
          <p:cNvPr id="10" name="矩形 9"/>
          <p:cNvSpPr/>
          <p:nvPr/>
        </p:nvSpPr>
        <p:spPr>
          <a:xfrm>
            <a:off x="1745084" y="4742442"/>
            <a:ext cx="3048000" cy="646331"/>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是商业活动中的一种劳务报酬，在商业活动中为他人提供服务所得到的报酬。  </a:t>
            </a:r>
          </a:p>
        </p:txBody>
      </p:sp>
      <p:sp>
        <p:nvSpPr>
          <p:cNvPr id="11" name="矩形 10"/>
          <p:cNvSpPr/>
          <p:nvPr/>
        </p:nvSpPr>
        <p:spPr>
          <a:xfrm>
            <a:off x="7576457" y="4735607"/>
            <a:ext cx="3129643" cy="646331"/>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到货后您可以按照充值卡上的说明进行自助充值，充值成功金点将会立即到帐。</a:t>
            </a:r>
          </a:p>
        </p:txBody>
      </p:sp>
      <p:sp>
        <p:nvSpPr>
          <p:cNvPr id="55" name="文本框 54"/>
          <p:cNvSpPr txBox="1"/>
          <p:nvPr/>
        </p:nvSpPr>
        <p:spPr>
          <a:xfrm>
            <a:off x="311150" y="264180"/>
            <a:ext cx="1568450" cy="461665"/>
          </a:xfrm>
          <a:prstGeom prst="rect">
            <a:avLst/>
          </a:prstGeom>
          <a:noFill/>
        </p:spPr>
        <p:txBody>
          <a:bodyPr wrap="square" rtlCol="0">
            <a:spAutoFit/>
          </a:bodyPr>
          <a:lstStyle>
            <a:defPPr>
              <a:defRPr lang="zh-CN"/>
            </a:defPPr>
            <a:lvl1pPr>
              <a:defRPr sz="2400">
                <a:solidFill>
                  <a:schemeClr val="bg1"/>
                </a:solidFill>
                <a:latin typeface="微软雅黑" panose="020B0503020204020204" pitchFamily="34" charset="-122"/>
                <a:ea typeface="微软雅黑" panose="020B0503020204020204" pitchFamily="34" charset="-122"/>
              </a:defRPr>
            </a:lvl1pPr>
          </a:lstStyle>
          <a:p>
            <a:r>
              <a:rPr lang="zh-CN" altLang="en-US" dirty="0"/>
              <a:t>盈利模式</a:t>
            </a:r>
          </a:p>
        </p:txBody>
      </p:sp>
      <p:sp>
        <p:nvSpPr>
          <p:cNvPr id="57" name="文本框 56"/>
          <p:cNvSpPr txBox="1"/>
          <p:nvPr/>
        </p:nvSpPr>
        <p:spPr>
          <a:xfrm>
            <a:off x="2190690" y="251965"/>
            <a:ext cx="3193965" cy="461665"/>
          </a:xfrm>
          <a:prstGeom prst="rect">
            <a:avLst/>
          </a:prstGeom>
          <a:noFill/>
        </p:spPr>
        <p:txBody>
          <a:bodyPr wrap="square" rtlCol="0">
            <a:spAutoFit/>
          </a:bodyPr>
          <a:lstStyle/>
          <a:p>
            <a:r>
              <a:rPr lang="en-US" altLang="zh-CN" sz="2400" dirty="0">
                <a:solidFill>
                  <a:srgbClr val="C00000"/>
                </a:solidFill>
                <a:latin typeface="微软雅黑" panose="020B0503020204020204" pitchFamily="34" charset="-122"/>
                <a:ea typeface="微软雅黑" panose="020B0503020204020204" pitchFamily="34" charset="-122"/>
              </a:rPr>
              <a:t>Industry outlook</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Effect transition="in" filter="fade">
                                      <p:cBhvr>
                                        <p:cTn id="24" dur="500"/>
                                        <p:tgtEl>
                                          <p:spTgt spid="2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animEffect transition="in" filter="fade">
                                      <p:cBhvr>
                                        <p:cTn id="34" dur="500"/>
                                        <p:tgtEl>
                                          <p:spTgt spid="2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animEffect transition="in" filter="fade">
                                      <p:cBhvr>
                                        <p:cTn id="39" dur="500"/>
                                        <p:tgtEl>
                                          <p:spTgt spid="2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p:cTn id="47" dur="500" fill="hold"/>
                                        <p:tgtEl>
                                          <p:spTgt spid="31"/>
                                        </p:tgtEl>
                                        <p:attrNameLst>
                                          <p:attrName>ppt_w</p:attrName>
                                        </p:attrNameLst>
                                      </p:cBhvr>
                                      <p:tavLst>
                                        <p:tav tm="0">
                                          <p:val>
                                            <p:fltVal val="0"/>
                                          </p:val>
                                        </p:tav>
                                        <p:tav tm="100000">
                                          <p:val>
                                            <p:strVal val="#ppt_w"/>
                                          </p:val>
                                        </p:tav>
                                      </p:tavLst>
                                    </p:anim>
                                    <p:anim calcmode="lin" valueType="num">
                                      <p:cBhvr>
                                        <p:cTn id="48" dur="500" fill="hold"/>
                                        <p:tgtEl>
                                          <p:spTgt spid="31"/>
                                        </p:tgtEl>
                                        <p:attrNameLst>
                                          <p:attrName>ppt_h</p:attrName>
                                        </p:attrNameLst>
                                      </p:cBhvr>
                                      <p:tavLst>
                                        <p:tav tm="0">
                                          <p:val>
                                            <p:fltVal val="0"/>
                                          </p:val>
                                        </p:tav>
                                        <p:tav tm="100000">
                                          <p:val>
                                            <p:strVal val="#ppt_h"/>
                                          </p:val>
                                        </p:tav>
                                      </p:tavLst>
                                    </p:anim>
                                    <p:animEffect transition="in" filter="fade">
                                      <p:cBhvr>
                                        <p:cTn id="49" dur="500"/>
                                        <p:tgtEl>
                                          <p:spTgt spid="3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p:cTn id="57" dur="500" fill="hold"/>
                                        <p:tgtEl>
                                          <p:spTgt spid="33"/>
                                        </p:tgtEl>
                                        <p:attrNameLst>
                                          <p:attrName>ppt_w</p:attrName>
                                        </p:attrNameLst>
                                      </p:cBhvr>
                                      <p:tavLst>
                                        <p:tav tm="0">
                                          <p:val>
                                            <p:fltVal val="0"/>
                                          </p:val>
                                        </p:tav>
                                        <p:tav tm="100000">
                                          <p:val>
                                            <p:strVal val="#ppt_w"/>
                                          </p:val>
                                        </p:tav>
                                      </p:tavLst>
                                    </p:anim>
                                    <p:anim calcmode="lin" valueType="num">
                                      <p:cBhvr>
                                        <p:cTn id="58" dur="500" fill="hold"/>
                                        <p:tgtEl>
                                          <p:spTgt spid="33"/>
                                        </p:tgtEl>
                                        <p:attrNameLst>
                                          <p:attrName>ppt_h</p:attrName>
                                        </p:attrNameLst>
                                      </p:cBhvr>
                                      <p:tavLst>
                                        <p:tav tm="0">
                                          <p:val>
                                            <p:fltVal val="0"/>
                                          </p:val>
                                        </p:tav>
                                        <p:tav tm="100000">
                                          <p:val>
                                            <p:strVal val="#ppt_h"/>
                                          </p:val>
                                        </p:tav>
                                      </p:tavLst>
                                    </p:anim>
                                    <p:animEffect transition="in" filter="fade">
                                      <p:cBhvr>
                                        <p:cTn id="59" dur="500"/>
                                        <p:tgtEl>
                                          <p:spTgt spid="3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anim calcmode="lin" valueType="num">
                                      <p:cBhvr>
                                        <p:cTn id="62" dur="500" fill="hold"/>
                                        <p:tgtEl>
                                          <p:spTgt spid="34"/>
                                        </p:tgtEl>
                                        <p:attrNameLst>
                                          <p:attrName>ppt_w</p:attrName>
                                        </p:attrNameLst>
                                      </p:cBhvr>
                                      <p:tavLst>
                                        <p:tav tm="0">
                                          <p:val>
                                            <p:fltVal val="0"/>
                                          </p:val>
                                        </p:tav>
                                        <p:tav tm="100000">
                                          <p:val>
                                            <p:strVal val="#ppt_w"/>
                                          </p:val>
                                        </p:tav>
                                      </p:tavLst>
                                    </p:anim>
                                    <p:anim calcmode="lin" valueType="num">
                                      <p:cBhvr>
                                        <p:cTn id="63" dur="500" fill="hold"/>
                                        <p:tgtEl>
                                          <p:spTgt spid="34"/>
                                        </p:tgtEl>
                                        <p:attrNameLst>
                                          <p:attrName>ppt_h</p:attrName>
                                        </p:attrNameLst>
                                      </p:cBhvr>
                                      <p:tavLst>
                                        <p:tav tm="0">
                                          <p:val>
                                            <p:fltVal val="0"/>
                                          </p:val>
                                        </p:tav>
                                        <p:tav tm="100000">
                                          <p:val>
                                            <p:strVal val="#ppt_h"/>
                                          </p:val>
                                        </p:tav>
                                      </p:tavLst>
                                    </p:anim>
                                    <p:animEffect transition="in" filter="fade">
                                      <p:cBhvr>
                                        <p:cTn id="64" dur="500"/>
                                        <p:tgtEl>
                                          <p:spTgt spid="34"/>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p:cTn id="67" dur="500" fill="hold"/>
                                        <p:tgtEl>
                                          <p:spTgt spid="36"/>
                                        </p:tgtEl>
                                        <p:attrNameLst>
                                          <p:attrName>ppt_w</p:attrName>
                                        </p:attrNameLst>
                                      </p:cBhvr>
                                      <p:tavLst>
                                        <p:tav tm="0">
                                          <p:val>
                                            <p:fltVal val="0"/>
                                          </p:val>
                                        </p:tav>
                                        <p:tav tm="100000">
                                          <p:val>
                                            <p:strVal val="#ppt_w"/>
                                          </p:val>
                                        </p:tav>
                                      </p:tavLst>
                                    </p:anim>
                                    <p:anim calcmode="lin" valueType="num">
                                      <p:cBhvr>
                                        <p:cTn id="68" dur="500" fill="hold"/>
                                        <p:tgtEl>
                                          <p:spTgt spid="36"/>
                                        </p:tgtEl>
                                        <p:attrNameLst>
                                          <p:attrName>ppt_h</p:attrName>
                                        </p:attrNameLst>
                                      </p:cBhvr>
                                      <p:tavLst>
                                        <p:tav tm="0">
                                          <p:val>
                                            <p:fltVal val="0"/>
                                          </p:val>
                                        </p:tav>
                                        <p:tav tm="100000">
                                          <p:val>
                                            <p:strVal val="#ppt_h"/>
                                          </p:val>
                                        </p:tav>
                                      </p:tavLst>
                                    </p:anim>
                                    <p:animEffect transition="in" filter="fade">
                                      <p:cBhvr>
                                        <p:cTn id="69" dur="500"/>
                                        <p:tgtEl>
                                          <p:spTgt spid="36"/>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37"/>
                                        </p:tgtEl>
                                        <p:attrNameLst>
                                          <p:attrName>style.visibility</p:attrName>
                                        </p:attrNameLst>
                                      </p:cBhvr>
                                      <p:to>
                                        <p:strVal val="visible"/>
                                      </p:to>
                                    </p:set>
                                    <p:anim calcmode="lin" valueType="num">
                                      <p:cBhvr>
                                        <p:cTn id="72" dur="500" fill="hold"/>
                                        <p:tgtEl>
                                          <p:spTgt spid="37"/>
                                        </p:tgtEl>
                                        <p:attrNameLst>
                                          <p:attrName>ppt_w</p:attrName>
                                        </p:attrNameLst>
                                      </p:cBhvr>
                                      <p:tavLst>
                                        <p:tav tm="0">
                                          <p:val>
                                            <p:fltVal val="0"/>
                                          </p:val>
                                        </p:tav>
                                        <p:tav tm="100000">
                                          <p:val>
                                            <p:strVal val="#ppt_w"/>
                                          </p:val>
                                        </p:tav>
                                      </p:tavLst>
                                    </p:anim>
                                    <p:anim calcmode="lin" valueType="num">
                                      <p:cBhvr>
                                        <p:cTn id="73" dur="500" fill="hold"/>
                                        <p:tgtEl>
                                          <p:spTgt spid="37"/>
                                        </p:tgtEl>
                                        <p:attrNameLst>
                                          <p:attrName>ppt_h</p:attrName>
                                        </p:attrNameLst>
                                      </p:cBhvr>
                                      <p:tavLst>
                                        <p:tav tm="0">
                                          <p:val>
                                            <p:fltVal val="0"/>
                                          </p:val>
                                        </p:tav>
                                        <p:tav tm="100000">
                                          <p:val>
                                            <p:strVal val="#ppt_h"/>
                                          </p:val>
                                        </p:tav>
                                      </p:tavLst>
                                    </p:anim>
                                    <p:animEffect transition="in" filter="fade">
                                      <p:cBhvr>
                                        <p:cTn id="74" dur="500"/>
                                        <p:tgtEl>
                                          <p:spTgt spid="3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8" fill="hold" grpId="0" nodeType="clickEffect">
                                  <p:stCondLst>
                                    <p:cond delay="0"/>
                                  </p:stCondLst>
                                  <p:childTnLst>
                                    <p:set>
                                      <p:cBhvr>
                                        <p:cTn id="83" dur="1" fill="hold">
                                          <p:stCondLst>
                                            <p:cond delay="0"/>
                                          </p:stCondLst>
                                        </p:cTn>
                                        <p:tgtEl>
                                          <p:spTgt spid="5"/>
                                        </p:tgtEl>
                                        <p:attrNameLst>
                                          <p:attrName>style.visibility</p:attrName>
                                        </p:attrNameLst>
                                      </p:cBhvr>
                                      <p:to>
                                        <p:strVal val="visible"/>
                                      </p:to>
                                    </p:set>
                                    <p:anim calcmode="lin" valueType="num">
                                      <p:cBhvr additive="base">
                                        <p:cTn id="84" dur="500" fill="hold"/>
                                        <p:tgtEl>
                                          <p:spTgt spid="5"/>
                                        </p:tgtEl>
                                        <p:attrNameLst>
                                          <p:attrName>ppt_x</p:attrName>
                                        </p:attrNameLst>
                                      </p:cBhvr>
                                      <p:tavLst>
                                        <p:tav tm="0">
                                          <p:val>
                                            <p:strVal val="0-#ppt_w/2"/>
                                          </p:val>
                                        </p:tav>
                                        <p:tav tm="100000">
                                          <p:val>
                                            <p:strVal val="#ppt_x"/>
                                          </p:val>
                                        </p:tav>
                                      </p:tavLst>
                                    </p:anim>
                                    <p:anim calcmode="lin" valueType="num">
                                      <p:cBhvr additive="base">
                                        <p:cTn id="85" dur="500" fill="hold"/>
                                        <p:tgtEl>
                                          <p:spTgt spid="5"/>
                                        </p:tgtEl>
                                        <p:attrNameLst>
                                          <p:attrName>ppt_y</p:attrName>
                                        </p:attrNameLst>
                                      </p:cBhvr>
                                      <p:tavLst>
                                        <p:tav tm="0">
                                          <p:val>
                                            <p:strVal val="#ppt_y"/>
                                          </p:val>
                                        </p:tav>
                                        <p:tav tm="100000">
                                          <p:val>
                                            <p:strVal val="#ppt_y"/>
                                          </p:val>
                                        </p:tav>
                                      </p:tavLst>
                                    </p:anim>
                                  </p:childTnLst>
                                </p:cTn>
                              </p:par>
                              <p:par>
                                <p:cTn id="86" presetID="2" presetClass="entr" presetSubtype="8" fill="hold" nodeType="withEffect">
                                  <p:stCondLst>
                                    <p:cond delay="0"/>
                                  </p:stCondLst>
                                  <p:childTnLst>
                                    <p:set>
                                      <p:cBhvr>
                                        <p:cTn id="87" dur="1" fill="hold">
                                          <p:stCondLst>
                                            <p:cond delay="0"/>
                                          </p:stCondLst>
                                        </p:cTn>
                                        <p:tgtEl>
                                          <p:spTgt spid="48"/>
                                        </p:tgtEl>
                                        <p:attrNameLst>
                                          <p:attrName>style.visibility</p:attrName>
                                        </p:attrNameLst>
                                      </p:cBhvr>
                                      <p:to>
                                        <p:strVal val="visible"/>
                                      </p:to>
                                    </p:set>
                                    <p:anim calcmode="lin" valueType="num">
                                      <p:cBhvr additive="base">
                                        <p:cTn id="88" dur="500" fill="hold"/>
                                        <p:tgtEl>
                                          <p:spTgt spid="48"/>
                                        </p:tgtEl>
                                        <p:attrNameLst>
                                          <p:attrName>ppt_x</p:attrName>
                                        </p:attrNameLst>
                                      </p:cBhvr>
                                      <p:tavLst>
                                        <p:tav tm="0">
                                          <p:val>
                                            <p:strVal val="0-#ppt_w/2"/>
                                          </p:val>
                                        </p:tav>
                                        <p:tav tm="100000">
                                          <p:val>
                                            <p:strVal val="#ppt_x"/>
                                          </p:val>
                                        </p:tav>
                                      </p:tavLst>
                                    </p:anim>
                                    <p:anim calcmode="lin" valueType="num">
                                      <p:cBhvr additive="base">
                                        <p:cTn id="89"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8" fill="hold" nodeType="clickEffect">
                                  <p:stCondLst>
                                    <p:cond delay="0"/>
                                  </p:stCondLst>
                                  <p:childTnLst>
                                    <p:set>
                                      <p:cBhvr>
                                        <p:cTn id="93" dur="1" fill="hold">
                                          <p:stCondLst>
                                            <p:cond delay="0"/>
                                          </p:stCondLst>
                                        </p:cTn>
                                        <p:tgtEl>
                                          <p:spTgt spid="50"/>
                                        </p:tgtEl>
                                        <p:attrNameLst>
                                          <p:attrName>style.visibility</p:attrName>
                                        </p:attrNameLst>
                                      </p:cBhvr>
                                      <p:to>
                                        <p:strVal val="visible"/>
                                      </p:to>
                                    </p:set>
                                    <p:anim calcmode="lin" valueType="num">
                                      <p:cBhvr additive="base">
                                        <p:cTn id="94" dur="500" fill="hold"/>
                                        <p:tgtEl>
                                          <p:spTgt spid="50"/>
                                        </p:tgtEl>
                                        <p:attrNameLst>
                                          <p:attrName>ppt_x</p:attrName>
                                        </p:attrNameLst>
                                      </p:cBhvr>
                                      <p:tavLst>
                                        <p:tav tm="0">
                                          <p:val>
                                            <p:strVal val="0-#ppt_w/2"/>
                                          </p:val>
                                        </p:tav>
                                        <p:tav tm="100000">
                                          <p:val>
                                            <p:strVal val="#ppt_x"/>
                                          </p:val>
                                        </p:tav>
                                      </p:tavLst>
                                    </p:anim>
                                    <p:anim calcmode="lin" valueType="num">
                                      <p:cBhvr additive="base">
                                        <p:cTn id="95" dur="500" fill="hold"/>
                                        <p:tgtEl>
                                          <p:spTgt spid="50"/>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9"/>
                                        </p:tgtEl>
                                        <p:attrNameLst>
                                          <p:attrName>style.visibility</p:attrName>
                                        </p:attrNameLst>
                                      </p:cBhvr>
                                      <p:to>
                                        <p:strVal val="visible"/>
                                      </p:to>
                                    </p:set>
                                    <p:anim calcmode="lin" valueType="num">
                                      <p:cBhvr additive="base">
                                        <p:cTn id="98" dur="500" fill="hold"/>
                                        <p:tgtEl>
                                          <p:spTgt spid="9"/>
                                        </p:tgtEl>
                                        <p:attrNameLst>
                                          <p:attrName>ppt_x</p:attrName>
                                        </p:attrNameLst>
                                      </p:cBhvr>
                                      <p:tavLst>
                                        <p:tav tm="0">
                                          <p:val>
                                            <p:strVal val="0-#ppt_w/2"/>
                                          </p:val>
                                        </p:tav>
                                        <p:tav tm="100000">
                                          <p:val>
                                            <p:strVal val="#ppt_x"/>
                                          </p:val>
                                        </p:tav>
                                      </p:tavLst>
                                    </p:anim>
                                    <p:anim calcmode="lin" valueType="num">
                                      <p:cBhvr additive="base">
                                        <p:cTn id="99"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8" fill="hold" nodeType="clickEffect">
                                  <p:stCondLst>
                                    <p:cond delay="0"/>
                                  </p:stCondLst>
                                  <p:childTnLst>
                                    <p:set>
                                      <p:cBhvr>
                                        <p:cTn id="103" dur="1" fill="hold">
                                          <p:stCondLst>
                                            <p:cond delay="0"/>
                                          </p:stCondLst>
                                        </p:cTn>
                                        <p:tgtEl>
                                          <p:spTgt spid="52"/>
                                        </p:tgtEl>
                                        <p:attrNameLst>
                                          <p:attrName>style.visibility</p:attrName>
                                        </p:attrNameLst>
                                      </p:cBhvr>
                                      <p:to>
                                        <p:strVal val="visible"/>
                                      </p:to>
                                    </p:set>
                                    <p:anim calcmode="lin" valueType="num">
                                      <p:cBhvr additive="base">
                                        <p:cTn id="104" dur="500" fill="hold"/>
                                        <p:tgtEl>
                                          <p:spTgt spid="52"/>
                                        </p:tgtEl>
                                        <p:attrNameLst>
                                          <p:attrName>ppt_x</p:attrName>
                                        </p:attrNameLst>
                                      </p:cBhvr>
                                      <p:tavLst>
                                        <p:tav tm="0">
                                          <p:val>
                                            <p:strVal val="0-#ppt_w/2"/>
                                          </p:val>
                                        </p:tav>
                                        <p:tav tm="100000">
                                          <p:val>
                                            <p:strVal val="#ppt_x"/>
                                          </p:val>
                                        </p:tav>
                                      </p:tavLst>
                                    </p:anim>
                                    <p:anim calcmode="lin" valueType="num">
                                      <p:cBhvr additive="base">
                                        <p:cTn id="105" dur="500" fill="hold"/>
                                        <p:tgtEl>
                                          <p:spTgt spid="52"/>
                                        </p:tgtEl>
                                        <p:attrNameLst>
                                          <p:attrName>ppt_y</p:attrName>
                                        </p:attrNameLst>
                                      </p:cBhvr>
                                      <p:tavLst>
                                        <p:tav tm="0">
                                          <p:val>
                                            <p:strVal val="#ppt_y"/>
                                          </p:val>
                                        </p:tav>
                                        <p:tav tm="100000">
                                          <p:val>
                                            <p:strVal val="#ppt_y"/>
                                          </p:val>
                                        </p:tav>
                                      </p:tavLst>
                                    </p:anim>
                                  </p:childTnLst>
                                </p:cTn>
                              </p:par>
                              <p:par>
                                <p:cTn id="106" presetID="2" presetClass="entr" presetSubtype="8" fill="hold" grpId="0" nodeType="withEffect">
                                  <p:stCondLst>
                                    <p:cond delay="0"/>
                                  </p:stCondLst>
                                  <p:childTnLst>
                                    <p:set>
                                      <p:cBhvr>
                                        <p:cTn id="107" dur="1" fill="hold">
                                          <p:stCondLst>
                                            <p:cond delay="0"/>
                                          </p:stCondLst>
                                        </p:cTn>
                                        <p:tgtEl>
                                          <p:spTgt spid="10"/>
                                        </p:tgtEl>
                                        <p:attrNameLst>
                                          <p:attrName>style.visibility</p:attrName>
                                        </p:attrNameLst>
                                      </p:cBhvr>
                                      <p:to>
                                        <p:strVal val="visible"/>
                                      </p:to>
                                    </p:set>
                                    <p:anim calcmode="lin" valueType="num">
                                      <p:cBhvr additive="base">
                                        <p:cTn id="108" dur="500" fill="hold"/>
                                        <p:tgtEl>
                                          <p:spTgt spid="10"/>
                                        </p:tgtEl>
                                        <p:attrNameLst>
                                          <p:attrName>ppt_x</p:attrName>
                                        </p:attrNameLst>
                                      </p:cBhvr>
                                      <p:tavLst>
                                        <p:tav tm="0">
                                          <p:val>
                                            <p:strVal val="0-#ppt_w/2"/>
                                          </p:val>
                                        </p:tav>
                                        <p:tav tm="100000">
                                          <p:val>
                                            <p:strVal val="#ppt_x"/>
                                          </p:val>
                                        </p:tav>
                                      </p:tavLst>
                                    </p:anim>
                                    <p:anim calcmode="lin" valueType="num">
                                      <p:cBhvr additive="base">
                                        <p:cTn id="109"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2" fill="hold" nodeType="clickEffect">
                                  <p:stCondLst>
                                    <p:cond delay="0"/>
                                  </p:stCondLst>
                                  <p:childTnLst>
                                    <p:set>
                                      <p:cBhvr>
                                        <p:cTn id="113" dur="1" fill="hold">
                                          <p:stCondLst>
                                            <p:cond delay="0"/>
                                          </p:stCondLst>
                                        </p:cTn>
                                        <p:tgtEl>
                                          <p:spTgt spid="4"/>
                                        </p:tgtEl>
                                        <p:attrNameLst>
                                          <p:attrName>style.visibility</p:attrName>
                                        </p:attrNameLst>
                                      </p:cBhvr>
                                      <p:to>
                                        <p:strVal val="visible"/>
                                      </p:to>
                                    </p:set>
                                    <p:anim calcmode="lin" valueType="num">
                                      <p:cBhvr additive="base">
                                        <p:cTn id="114" dur="500" fill="hold"/>
                                        <p:tgtEl>
                                          <p:spTgt spid="4"/>
                                        </p:tgtEl>
                                        <p:attrNameLst>
                                          <p:attrName>ppt_x</p:attrName>
                                        </p:attrNameLst>
                                      </p:cBhvr>
                                      <p:tavLst>
                                        <p:tav tm="0">
                                          <p:val>
                                            <p:strVal val="1+#ppt_w/2"/>
                                          </p:val>
                                        </p:tav>
                                        <p:tav tm="100000">
                                          <p:val>
                                            <p:strVal val="#ppt_x"/>
                                          </p:val>
                                        </p:tav>
                                      </p:tavLst>
                                    </p:anim>
                                    <p:anim calcmode="lin" valueType="num">
                                      <p:cBhvr additive="base">
                                        <p:cTn id="115" dur="500" fill="hold"/>
                                        <p:tgtEl>
                                          <p:spTgt spid="4"/>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7"/>
                                        </p:tgtEl>
                                        <p:attrNameLst>
                                          <p:attrName>style.visibility</p:attrName>
                                        </p:attrNameLst>
                                      </p:cBhvr>
                                      <p:to>
                                        <p:strVal val="visible"/>
                                      </p:to>
                                    </p:set>
                                    <p:anim calcmode="lin" valueType="num">
                                      <p:cBhvr additive="base">
                                        <p:cTn id="118" dur="500" fill="hold"/>
                                        <p:tgtEl>
                                          <p:spTgt spid="7"/>
                                        </p:tgtEl>
                                        <p:attrNameLst>
                                          <p:attrName>ppt_x</p:attrName>
                                        </p:attrNameLst>
                                      </p:cBhvr>
                                      <p:tavLst>
                                        <p:tav tm="0">
                                          <p:val>
                                            <p:strVal val="1+#ppt_w/2"/>
                                          </p:val>
                                        </p:tav>
                                        <p:tav tm="100000">
                                          <p:val>
                                            <p:strVal val="#ppt_x"/>
                                          </p:val>
                                        </p:tav>
                                      </p:tavLst>
                                    </p:anim>
                                    <p:anim calcmode="lin" valueType="num">
                                      <p:cBhvr additive="base">
                                        <p:cTn id="11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2" fill="hold" nodeType="clickEffect">
                                  <p:stCondLst>
                                    <p:cond delay="0"/>
                                  </p:stCondLst>
                                  <p:childTnLst>
                                    <p:set>
                                      <p:cBhvr>
                                        <p:cTn id="123" dur="1" fill="hold">
                                          <p:stCondLst>
                                            <p:cond delay="0"/>
                                          </p:stCondLst>
                                        </p:cTn>
                                        <p:tgtEl>
                                          <p:spTgt spid="49"/>
                                        </p:tgtEl>
                                        <p:attrNameLst>
                                          <p:attrName>style.visibility</p:attrName>
                                        </p:attrNameLst>
                                      </p:cBhvr>
                                      <p:to>
                                        <p:strVal val="visible"/>
                                      </p:to>
                                    </p:set>
                                    <p:anim calcmode="lin" valueType="num">
                                      <p:cBhvr additive="base">
                                        <p:cTn id="124" dur="500" fill="hold"/>
                                        <p:tgtEl>
                                          <p:spTgt spid="49"/>
                                        </p:tgtEl>
                                        <p:attrNameLst>
                                          <p:attrName>ppt_x</p:attrName>
                                        </p:attrNameLst>
                                      </p:cBhvr>
                                      <p:tavLst>
                                        <p:tav tm="0">
                                          <p:val>
                                            <p:strVal val="1+#ppt_w/2"/>
                                          </p:val>
                                        </p:tav>
                                        <p:tav tm="100000">
                                          <p:val>
                                            <p:strVal val="#ppt_x"/>
                                          </p:val>
                                        </p:tav>
                                      </p:tavLst>
                                    </p:anim>
                                    <p:anim calcmode="lin" valueType="num">
                                      <p:cBhvr additive="base">
                                        <p:cTn id="125" dur="500" fill="hold"/>
                                        <p:tgtEl>
                                          <p:spTgt spid="49"/>
                                        </p:tgtEl>
                                        <p:attrNameLst>
                                          <p:attrName>ppt_y</p:attrName>
                                        </p:attrNameLst>
                                      </p:cBhvr>
                                      <p:tavLst>
                                        <p:tav tm="0">
                                          <p:val>
                                            <p:strVal val="#ppt_y"/>
                                          </p:val>
                                        </p:tav>
                                        <p:tav tm="100000">
                                          <p:val>
                                            <p:strVal val="#ppt_y"/>
                                          </p:val>
                                        </p:tav>
                                      </p:tavLst>
                                    </p:anim>
                                  </p:childTnLst>
                                </p:cTn>
                              </p:par>
                              <p:par>
                                <p:cTn id="126" presetID="2" presetClass="entr" presetSubtype="2" fill="hold" grpId="0" nodeType="withEffect">
                                  <p:stCondLst>
                                    <p:cond delay="0"/>
                                  </p:stCondLst>
                                  <p:childTnLst>
                                    <p:set>
                                      <p:cBhvr>
                                        <p:cTn id="127" dur="1" fill="hold">
                                          <p:stCondLst>
                                            <p:cond delay="0"/>
                                          </p:stCondLst>
                                        </p:cTn>
                                        <p:tgtEl>
                                          <p:spTgt spid="8"/>
                                        </p:tgtEl>
                                        <p:attrNameLst>
                                          <p:attrName>style.visibility</p:attrName>
                                        </p:attrNameLst>
                                      </p:cBhvr>
                                      <p:to>
                                        <p:strVal val="visible"/>
                                      </p:to>
                                    </p:set>
                                    <p:anim calcmode="lin" valueType="num">
                                      <p:cBhvr additive="base">
                                        <p:cTn id="128" dur="500" fill="hold"/>
                                        <p:tgtEl>
                                          <p:spTgt spid="8"/>
                                        </p:tgtEl>
                                        <p:attrNameLst>
                                          <p:attrName>ppt_x</p:attrName>
                                        </p:attrNameLst>
                                      </p:cBhvr>
                                      <p:tavLst>
                                        <p:tav tm="0">
                                          <p:val>
                                            <p:strVal val="1+#ppt_w/2"/>
                                          </p:val>
                                        </p:tav>
                                        <p:tav tm="100000">
                                          <p:val>
                                            <p:strVal val="#ppt_x"/>
                                          </p:val>
                                        </p:tav>
                                      </p:tavLst>
                                    </p:anim>
                                    <p:anim calcmode="lin" valueType="num">
                                      <p:cBhvr additive="base">
                                        <p:cTn id="12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2" presetClass="entr" presetSubtype="2" fill="hold" nodeType="clickEffect">
                                  <p:stCondLst>
                                    <p:cond delay="0"/>
                                  </p:stCondLst>
                                  <p:childTnLst>
                                    <p:set>
                                      <p:cBhvr>
                                        <p:cTn id="133" dur="1" fill="hold">
                                          <p:stCondLst>
                                            <p:cond delay="0"/>
                                          </p:stCondLst>
                                        </p:cTn>
                                        <p:tgtEl>
                                          <p:spTgt spid="53"/>
                                        </p:tgtEl>
                                        <p:attrNameLst>
                                          <p:attrName>style.visibility</p:attrName>
                                        </p:attrNameLst>
                                      </p:cBhvr>
                                      <p:to>
                                        <p:strVal val="visible"/>
                                      </p:to>
                                    </p:set>
                                    <p:anim calcmode="lin" valueType="num">
                                      <p:cBhvr additive="base">
                                        <p:cTn id="134" dur="500" fill="hold"/>
                                        <p:tgtEl>
                                          <p:spTgt spid="53"/>
                                        </p:tgtEl>
                                        <p:attrNameLst>
                                          <p:attrName>ppt_x</p:attrName>
                                        </p:attrNameLst>
                                      </p:cBhvr>
                                      <p:tavLst>
                                        <p:tav tm="0">
                                          <p:val>
                                            <p:strVal val="1+#ppt_w/2"/>
                                          </p:val>
                                        </p:tav>
                                        <p:tav tm="100000">
                                          <p:val>
                                            <p:strVal val="#ppt_x"/>
                                          </p:val>
                                        </p:tav>
                                      </p:tavLst>
                                    </p:anim>
                                    <p:anim calcmode="lin" valueType="num">
                                      <p:cBhvr additive="base">
                                        <p:cTn id="135" dur="500" fill="hold"/>
                                        <p:tgtEl>
                                          <p:spTgt spid="53"/>
                                        </p:tgtEl>
                                        <p:attrNameLst>
                                          <p:attrName>ppt_y</p:attrName>
                                        </p:attrNameLst>
                                      </p:cBhvr>
                                      <p:tavLst>
                                        <p:tav tm="0">
                                          <p:val>
                                            <p:strVal val="#ppt_y"/>
                                          </p:val>
                                        </p:tav>
                                        <p:tav tm="100000">
                                          <p:val>
                                            <p:strVal val="#ppt_y"/>
                                          </p:val>
                                        </p:tav>
                                      </p:tavLst>
                                    </p:anim>
                                  </p:childTnLst>
                                </p:cTn>
                              </p:par>
                              <p:par>
                                <p:cTn id="136" presetID="2" presetClass="entr" presetSubtype="2" fill="hold" grpId="0" nodeType="withEffect">
                                  <p:stCondLst>
                                    <p:cond delay="0"/>
                                  </p:stCondLst>
                                  <p:childTnLst>
                                    <p:set>
                                      <p:cBhvr>
                                        <p:cTn id="137" dur="1" fill="hold">
                                          <p:stCondLst>
                                            <p:cond delay="0"/>
                                          </p:stCondLst>
                                        </p:cTn>
                                        <p:tgtEl>
                                          <p:spTgt spid="11"/>
                                        </p:tgtEl>
                                        <p:attrNameLst>
                                          <p:attrName>style.visibility</p:attrName>
                                        </p:attrNameLst>
                                      </p:cBhvr>
                                      <p:to>
                                        <p:strVal val="visible"/>
                                      </p:to>
                                    </p:set>
                                    <p:anim calcmode="lin" valueType="num">
                                      <p:cBhvr additive="base">
                                        <p:cTn id="138" dur="500" fill="hold"/>
                                        <p:tgtEl>
                                          <p:spTgt spid="11"/>
                                        </p:tgtEl>
                                        <p:attrNameLst>
                                          <p:attrName>ppt_x</p:attrName>
                                        </p:attrNameLst>
                                      </p:cBhvr>
                                      <p:tavLst>
                                        <p:tav tm="0">
                                          <p:val>
                                            <p:strVal val="1+#ppt_w/2"/>
                                          </p:val>
                                        </p:tav>
                                        <p:tav tm="100000">
                                          <p:val>
                                            <p:strVal val="#ppt_x"/>
                                          </p:val>
                                        </p:tav>
                                      </p:tavLst>
                                    </p:anim>
                                    <p:anim calcmode="lin" valueType="num">
                                      <p:cBhvr additive="base">
                                        <p:cTn id="139"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animBg="1"/>
      <p:bldP spid="32" grpId="0" animBg="1"/>
      <p:bldP spid="33" grpId="0" animBg="1"/>
      <p:bldP spid="34" grpId="0" animBg="1"/>
      <p:bldP spid="36" grpId="0" animBg="1"/>
      <p:bldP spid="37" grpId="0" animBg="1"/>
      <p:bldP spid="38" grpId="0" animBg="1"/>
      <p:bldP spid="5" grpId="0"/>
      <p:bldP spid="7" grpId="0"/>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7163736" y="2915065"/>
            <a:ext cx="1963492" cy="1427462"/>
            <a:chOff x="7163736" y="2915065"/>
            <a:chExt cx="1963492" cy="1427462"/>
          </a:xfrm>
        </p:grpSpPr>
        <p:sp>
          <p:nvSpPr>
            <p:cNvPr id="5" name="矩形 4"/>
            <p:cNvSpPr/>
            <p:nvPr/>
          </p:nvSpPr>
          <p:spPr>
            <a:xfrm rot="2700000">
              <a:off x="7458417" y="2915065"/>
              <a:ext cx="1368193" cy="13681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7163736" y="3142198"/>
              <a:ext cx="1963492" cy="1200329"/>
            </a:xfrm>
            <a:prstGeom prst="rect">
              <a:avLst/>
            </a:prstGeom>
            <a:noFill/>
          </p:spPr>
          <p:txBody>
            <a:bodyPr wrap="square" rtlCol="0">
              <a:spAutoFit/>
            </a:bodyPr>
            <a:lstStyle/>
            <a:p>
              <a:pPr algn="ctr"/>
              <a:r>
                <a:rPr lang="en-US" altLang="zh-CN" sz="3600" dirty="0">
                  <a:solidFill>
                    <a:schemeClr val="bg1"/>
                  </a:solidFill>
                  <a:latin typeface="微软雅黑" panose="020B0503020204020204" pitchFamily="34" charset="-122"/>
                  <a:ea typeface="微软雅黑" panose="020B0503020204020204" pitchFamily="34" charset="-122"/>
                </a:rPr>
                <a:t>PART</a:t>
              </a:r>
            </a:p>
            <a:p>
              <a:pPr algn="ctr"/>
              <a:r>
                <a:rPr lang="en-US" altLang="zh-CN" sz="3600" dirty="0">
                  <a:solidFill>
                    <a:schemeClr val="bg1"/>
                  </a:solidFill>
                  <a:latin typeface="微软雅黑" panose="020B0503020204020204" pitchFamily="34" charset="-122"/>
                  <a:ea typeface="微软雅黑" panose="020B0503020204020204" pitchFamily="34" charset="-122"/>
                </a:rPr>
                <a:t>2</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cxnSp>
        <p:nvCxnSpPr>
          <p:cNvPr id="7" name="直接连接符 6"/>
          <p:cNvCxnSpPr/>
          <p:nvPr/>
        </p:nvCxnSpPr>
        <p:spPr>
          <a:xfrm>
            <a:off x="1" y="3585307"/>
            <a:ext cx="717505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rot="2700000">
            <a:off x="7695006" y="2328959"/>
            <a:ext cx="370728" cy="3707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2700000">
            <a:off x="8366539" y="2285748"/>
            <a:ext cx="181545" cy="18154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223239" y="2743643"/>
            <a:ext cx="3208562" cy="830997"/>
          </a:xfrm>
          <a:prstGeom prst="rect">
            <a:avLst/>
          </a:prstGeom>
          <a:noFill/>
        </p:spPr>
        <p:txBody>
          <a:bodyPr wrap="square" rtlCol="0">
            <a:spAutoFit/>
          </a:bodyPr>
          <a:lstStyle/>
          <a:p>
            <a:pPr algn="ctr"/>
            <a:r>
              <a:rPr lang="zh-CN" altLang="en-US" sz="4800" b="1" dirty="0">
                <a:solidFill>
                  <a:srgbClr val="C00000"/>
                </a:solidFill>
                <a:latin typeface="微软雅黑" panose="020B0503020204020204" pitchFamily="34" charset="-122"/>
                <a:ea typeface="微软雅黑" panose="020B0503020204020204" pitchFamily="34" charset="-122"/>
              </a:rPr>
              <a:t>产品运营</a:t>
            </a:r>
          </a:p>
        </p:txBody>
      </p:sp>
      <p:sp>
        <p:nvSpPr>
          <p:cNvPr id="11" name="文本框 10"/>
          <p:cNvSpPr txBox="1"/>
          <p:nvPr/>
        </p:nvSpPr>
        <p:spPr>
          <a:xfrm>
            <a:off x="53509" y="3639877"/>
            <a:ext cx="1340355" cy="338554"/>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产品介绍</a:t>
            </a:r>
          </a:p>
        </p:txBody>
      </p:sp>
      <p:sp>
        <p:nvSpPr>
          <p:cNvPr id="12" name="文本框 11"/>
          <p:cNvSpPr txBox="1"/>
          <p:nvPr/>
        </p:nvSpPr>
        <p:spPr>
          <a:xfrm>
            <a:off x="1242844" y="3639877"/>
            <a:ext cx="1340355" cy="338554"/>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销售渠道</a:t>
            </a:r>
          </a:p>
        </p:txBody>
      </p:sp>
      <p:sp>
        <p:nvSpPr>
          <p:cNvPr id="13" name="文本框 12"/>
          <p:cNvSpPr txBox="1"/>
          <p:nvPr/>
        </p:nvSpPr>
        <p:spPr>
          <a:xfrm>
            <a:off x="2414578" y="3639877"/>
            <a:ext cx="1340355" cy="338554"/>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技术核心</a:t>
            </a:r>
          </a:p>
        </p:txBody>
      </p:sp>
      <p:sp>
        <p:nvSpPr>
          <p:cNvPr id="14" name="文本框 13"/>
          <p:cNvSpPr txBox="1"/>
          <p:nvPr/>
        </p:nvSpPr>
        <p:spPr>
          <a:xfrm>
            <a:off x="3561748" y="3639877"/>
            <a:ext cx="1340355" cy="338554"/>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推广渠道</a:t>
            </a:r>
          </a:p>
        </p:txBody>
      </p:sp>
      <p:cxnSp>
        <p:nvCxnSpPr>
          <p:cNvPr id="15" name="直接连接符 14"/>
          <p:cNvCxnSpPr/>
          <p:nvPr/>
        </p:nvCxnSpPr>
        <p:spPr>
          <a:xfrm>
            <a:off x="-231933" y="1857375"/>
            <a:ext cx="1110798" cy="1301766"/>
          </a:xfrm>
          <a:prstGeom prst="line">
            <a:avLst/>
          </a:prstGeom>
          <a:ln w="2540">
            <a:solidFill>
              <a:srgbClr val="C00000">
                <a:alpha val="21000"/>
              </a:srgb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86306" y="4033000"/>
            <a:ext cx="2995768" cy="3510800"/>
          </a:xfrm>
          <a:prstGeom prst="line">
            <a:avLst/>
          </a:prstGeom>
          <a:ln w="2540">
            <a:solidFill>
              <a:srgbClr val="C00000">
                <a:alpha val="21000"/>
              </a:srgbClr>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877184">
            <a:off x="7948505" y="1261782"/>
            <a:ext cx="5056963" cy="55424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650"/>
                                        <p:tgtEl>
                                          <p:spTgt spid="4"/>
                                        </p:tgtEl>
                                      </p:cBhvr>
                                    </p:animEffect>
                                  </p:childTnLst>
                                </p:cTn>
                              </p:par>
                              <p:par>
                                <p:cTn id="8" presetID="2" presetClass="entr" presetSubtype="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1+#ppt_w/2"/>
                                          </p:val>
                                        </p:tav>
                                        <p:tav tm="100000">
                                          <p:val>
                                            <p:strVal val="#ppt_x"/>
                                          </p:val>
                                        </p:tav>
                                      </p:tavLst>
                                    </p:anim>
                                    <p:anim calcmode="lin" valueType="num">
                                      <p:cBhvr additive="base">
                                        <p:cTn id="11"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0-#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0-#ppt_w/2"/>
                                          </p:val>
                                        </p:tav>
                                        <p:tav tm="100000">
                                          <p:val>
                                            <p:strVal val="#ppt_x"/>
                                          </p:val>
                                        </p:tav>
                                      </p:tavLst>
                                    </p:anim>
                                    <p:anim calcmode="lin" valueType="num">
                                      <p:cBhvr additive="base">
                                        <p:cTn id="42" dur="500" fill="hold"/>
                                        <p:tgtEl>
                                          <p:spTgt spid="1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0-#ppt_w/2"/>
                                          </p:val>
                                        </p:tav>
                                        <p:tav tm="100000">
                                          <p:val>
                                            <p:strVal val="#ppt_x"/>
                                          </p:val>
                                        </p:tav>
                                      </p:tavLst>
                                    </p:anim>
                                    <p:anim calcmode="lin" valueType="num">
                                      <p:cBhvr additive="base">
                                        <p:cTn id="46" dur="500" fill="hold"/>
                                        <p:tgtEl>
                                          <p:spTgt spid="1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0-#ppt_w/2"/>
                                          </p:val>
                                        </p:tav>
                                        <p:tav tm="100000">
                                          <p:val>
                                            <p:strVal val="#ppt_x"/>
                                          </p:val>
                                        </p:tav>
                                      </p:tavLst>
                                    </p:anim>
                                    <p:anim calcmode="lin" valueType="num">
                                      <p:cBhvr additive="base">
                                        <p:cTn id="5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left)">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P spid="12" grpId="0"/>
      <p:bldP spid="1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59-gongzuojihua"/>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1853</Words>
  <Application>Microsoft Office PowerPoint</Application>
  <PresentationFormat>宽屏</PresentationFormat>
  <Paragraphs>315</Paragraphs>
  <Slides>24</Slides>
  <Notes>24</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24</vt:i4>
      </vt:variant>
    </vt:vector>
  </HeadingPairs>
  <TitlesOfParts>
    <vt:vector size="30" baseType="lpstr">
      <vt:lpstr>宋体</vt:lpstr>
      <vt:lpstr>微软雅黑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http://www.ypppt.com/</dc:description>
  <cp:lastModifiedBy/>
  <cp:revision>2</cp:revision>
  <dcterms:created xsi:type="dcterms:W3CDTF">2017-04-23T09:34:00Z</dcterms:created>
  <dcterms:modified xsi:type="dcterms:W3CDTF">2021-01-05T00:06:16Z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