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C89800"/>
    <a:srgbClr val="1F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98" y="102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8.pn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10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0.pn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10.png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package" Target="../embeddings/Microsoft_Excel_Worksheet7.xlsx"/><Relationship Id="rId4" Type="http://schemas.openxmlformats.org/officeDocument/2006/relationships/image" Target="../media/image10.pn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0.88</c:v>
                </c:pt>
                <c:pt idx="1">
                  <c:v>0.75</c:v>
                </c:pt>
                <c:pt idx="2">
                  <c:v>0.65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8-4DB0-B3AA-9E34610CF2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"/>
            </c:pictureOptions>
            <c:extLst>
              <c:ext xmlns:c16="http://schemas.microsoft.com/office/drawing/2014/chart" uri="{C3380CC4-5D6E-409C-BE32-E72D297353CC}">
                <c16:uniqueId val="{00000002-37A8-4DB0-B3AA-9E34610CF2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1" i="0" u="none" strike="noStrike" kern="1200" baseline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0.12</c:v>
                </c:pt>
                <c:pt idx="1">
                  <c:v>0.25</c:v>
                </c:pt>
                <c:pt idx="2">
                  <c:v>0.35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A8-4DB0-B3AA-9E34610CF2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33575424"/>
        <c:axId val="40106752"/>
      </c:barChart>
      <c:catAx>
        <c:axId val="335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06752"/>
        <c:crosses val="autoZero"/>
        <c:auto val="1"/>
        <c:lblAlgn val="ctr"/>
        <c:lblOffset val="100"/>
        <c:noMultiLvlLbl val="0"/>
      </c:catAx>
      <c:valAx>
        <c:axId val="4010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5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3C-40AB-B198-D32A9DD4996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3C-40AB-B198-D32A9DD49962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3C-40AB-B198-D32A9DD4996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3C-40AB-B198-D32A9DD49962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C3C-40AB-B198-D32A9DD4996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C3C-40AB-B198-D32A9DD49962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C3C-40AB-B198-D32A9DD49962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C3C-40AB-B198-D32A9DD49962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C3C-40AB-B198-D32A9DD49962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C3C-40AB-B198-D32A9DD4996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3C-40AB-B198-D32A9DD4996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3C-40AB-B198-D32A9DD4996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3C-40AB-B198-D32A9DD4996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3C-40AB-B198-D32A9DD4996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3C-40AB-B198-D32A9DD4996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3C-40AB-B198-D32A9DD4996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3C-40AB-B198-D32A9DD4996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C3C-40AB-B198-D32A9DD4996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C3C-40AB-B198-D32A9DD49962}"/>
                </c:ext>
              </c:extLst>
            </c:dLbl>
            <c:dLbl>
              <c:idx val="9"/>
              <c:layout>
                <c:manualLayout>
                  <c:x val="-1.4904007045957301E-2"/>
                  <c:y val="0.18289630237877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C3C-40AB-B198-D32A9DD499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0.26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C3C-40AB-B198-D32A9DD49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26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46-470B-AABF-6449D84F935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46-470B-AABF-6449D84F9355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46-470B-AABF-6449D84F935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246-470B-AABF-6449D84F9355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246-470B-AABF-6449D84F9355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246-470B-AABF-6449D84F9355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246-470B-AABF-6449D84F9355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246-470B-AABF-6449D84F9355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246-470B-AABF-6449D84F9355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246-470B-AABF-6449D84F935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46-470B-AABF-6449D84F935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46-470B-AABF-6449D84F935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46-470B-AABF-6449D84F935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46-470B-AABF-6449D84F935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46-470B-AABF-6449D84F935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46-470B-AABF-6449D84F935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46-470B-AABF-6449D84F935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46-470B-AABF-6449D84F935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46-470B-AABF-6449D84F9355}"/>
                </c:ext>
              </c:extLst>
            </c:dLbl>
            <c:dLbl>
              <c:idx val="9"/>
              <c:layout>
                <c:manualLayout>
                  <c:x val="-1.4904007045957301E-2"/>
                  <c:y val="0.18289630237877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246-470B-AABF-6449D84F93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0.44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246-470B-AABF-6449D84F93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94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D-4837-A930-F8928AFF2E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4D-4837-A930-F8928AFF2E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  <a:sp3d>
              <a:contourClr>
                <a:srgbClr val="00B0F0"/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4D-4837-A930-F8928AFF2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99488"/>
        <c:axId val="91605248"/>
      </c:barChart>
      <c:catAx>
        <c:axId val="10399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605248"/>
        <c:crosses val="autoZero"/>
        <c:auto val="1"/>
        <c:lblAlgn val="ctr"/>
        <c:lblOffset val="100"/>
        <c:noMultiLvlLbl val="0"/>
      </c:catAx>
      <c:valAx>
        <c:axId val="916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399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0682606948338E-2"/>
          <c:y val="0"/>
          <c:w val="0.95593173930516595"/>
          <c:h val="0.93389760895774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9-4AC8-92D6-86B28FF7F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4715776"/>
        <c:axId val="91609856"/>
      </c:barChart>
      <c:catAx>
        <c:axId val="10471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609856"/>
        <c:crosses val="autoZero"/>
        <c:auto val="1"/>
        <c:lblAlgn val="ctr"/>
        <c:lblOffset val="100"/>
        <c:noMultiLvlLbl val="0"/>
      </c:catAx>
      <c:valAx>
        <c:axId val="91609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71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CB-4B8D-9DD9-E6E6B8C470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CB-4B8D-9DD9-E6E6B8C470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CB-4B8D-9DD9-E6E6B8C47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67424"/>
        <c:axId val="70550656"/>
      </c:lineChart>
      <c:catAx>
        <c:axId val="337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0656"/>
        <c:crosses val="autoZero"/>
        <c:auto val="1"/>
        <c:lblAlgn val="ctr"/>
        <c:lblOffset val="100"/>
        <c:noMultiLvlLbl val="0"/>
      </c:catAx>
      <c:valAx>
        <c:axId val="7055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76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layout>
                <c:manualLayout>
                  <c:x val="3.7453618836654698E-2"/>
                  <c:y val="-0.174565765686189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D7-4FD3-A9A4-363311816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7-4FD3-A9A4-363311816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layout>
                <c:manualLayout>
                  <c:x val="-2.2029805725181802E-3"/>
                  <c:y val="0.22893870909664099"/>
                </c:manualLayout>
              </c:layout>
              <c:tx>
                <c:rich>
                  <a:bodyPr/>
                  <a:lstStyle/>
                  <a:p>
                    <a:fld id="{2F483190-523D-49EE-A919-63069F15A69F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BD7-4FD3-A9A4-363311816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D7-4FD3-A9A4-3633118166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661888"/>
        <c:axId val="40104448"/>
      </c:barChart>
      <c:catAx>
        <c:axId val="3466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104448"/>
        <c:crosses val="autoZero"/>
        <c:auto val="1"/>
        <c:lblAlgn val="ctr"/>
        <c:lblOffset val="100"/>
        <c:noMultiLvlLbl val="0"/>
      </c:catAx>
      <c:valAx>
        <c:axId val="40104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6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成本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3"/>
            <c:invertIfNegative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21-4053-93D6-1880D3689176}"/>
              </c:ext>
            </c:extLst>
          </c:dPt>
          <c:xVal>
            <c:numRef>
              <c:f>Sheet1!$A$2:$A$5</c:f>
              <c:numCache>
                <c:formatCode>General</c:formatCode>
                <c:ptCount val="4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1.7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1.8</c:v>
                </c:pt>
              </c:numCache>
            </c:numRef>
          </c:yVal>
          <c:bubbleSize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8</c:v>
                </c:pt>
                <c:pt idx="3">
                  <c:v>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2-8721-4053-93D6-1880D3689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0555840"/>
        <c:axId val="70556416"/>
      </c:bubbleChart>
      <c:valAx>
        <c:axId val="7055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6416"/>
        <c:crosses val="autoZero"/>
        <c:crossBetween val="midCat"/>
      </c:valAx>
      <c:valAx>
        <c:axId val="7055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5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75415830282601E-2"/>
          <c:y val="3.5411976649895198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4-42B2-A006-B9896A1BAC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4-42B2-A006-B9896A1BA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176192"/>
        <c:axId val="86049920"/>
      </c:barChart>
      <c:catAx>
        <c:axId val="71176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49920"/>
        <c:crosses val="autoZero"/>
        <c:auto val="1"/>
        <c:lblAlgn val="ctr"/>
        <c:lblOffset val="100"/>
        <c:noMultiLvlLbl val="0"/>
      </c:catAx>
      <c:valAx>
        <c:axId val="860499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1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75415830282601E-2"/>
          <c:y val="3.5411976649895198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2E-4537-91C5-22C85BFB16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2E-4537-91C5-22C85BFB16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228928"/>
        <c:axId val="86051648"/>
      </c:barChart>
      <c:catAx>
        <c:axId val="71228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1648"/>
        <c:crosses val="autoZero"/>
        <c:auto val="1"/>
        <c:lblAlgn val="ctr"/>
        <c:lblOffset val="100"/>
        <c:noMultiLvlLbl val="0"/>
      </c:catAx>
      <c:valAx>
        <c:axId val="86051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22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75054930085199E-2"/>
          <c:y val="3.2043723568516203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6-4E01-B8D3-9108A4109E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6-4E01-B8D3-9108A4109E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86479872"/>
        <c:axId val="86053376"/>
      </c:barChart>
      <c:catAx>
        <c:axId val="86479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3376"/>
        <c:crosses val="autoZero"/>
        <c:auto val="1"/>
        <c:lblAlgn val="ctr"/>
        <c:lblOffset val="100"/>
        <c:noMultiLvlLbl val="0"/>
      </c:catAx>
      <c:valAx>
        <c:axId val="86053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47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75054930085199E-2"/>
          <c:y val="3.2043723568516203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0-43B6-871C-A26B6DF0D3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0-43B6-871C-A26B6DF0D3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229952"/>
        <c:axId val="86055104"/>
      </c:barChart>
      <c:catAx>
        <c:axId val="7122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5104"/>
        <c:crosses val="autoZero"/>
        <c:auto val="1"/>
        <c:lblAlgn val="ctr"/>
        <c:lblOffset val="100"/>
        <c:noMultiLvlLbl val="0"/>
      </c:catAx>
      <c:valAx>
        <c:axId val="860551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22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1D-4EA4-8C21-A742A367E43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1D-4EA4-8C21-A742A367E438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1D-4EA4-8C21-A742A367E43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1D-4EA4-8C21-A742A367E438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E1D-4EA4-8C21-A742A367E438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E1D-4EA4-8C21-A742A367E438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E1D-4EA4-8C21-A742A367E438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E1D-4EA4-8C21-A742A367E438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E1D-4EA4-8C21-A742A367E438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E1D-4EA4-8C21-A742A367E43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1D-4EA4-8C21-A742A367E43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1D-4EA4-8C21-A742A367E43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1D-4EA4-8C21-A742A367E43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1D-4EA4-8C21-A742A367E43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1D-4EA4-8C21-A742A367E43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1D-4EA4-8C21-A742A367E43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1D-4EA4-8C21-A742A367E43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1D-4EA4-8C21-A742A367E43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1D-4EA4-8C21-A742A367E438}"/>
                </c:ext>
              </c:extLst>
            </c:dLbl>
            <c:dLbl>
              <c:idx val="9"/>
              <c:layout>
                <c:manualLayout>
                  <c:x val="4.5539495453176599E-17"/>
                  <c:y val="0.169594753114866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E1D-4EA4-8C21-A742A367E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0.46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E1D-4EA4-8C21-A742A367E4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85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222A-03C8-482E-838A-793F79E5829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453EF-EDC6-463D-ADDA-24664EEA9C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53EF-EDC6-463D-ADDA-24664EEA9C7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53EF-EDC6-463D-ADDA-24664EEA9C7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8E63-255E-4882-8A91-8A3F5CD766C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3078480" y="2773680"/>
            <a:ext cx="63398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078480" y="3870960"/>
            <a:ext cx="63398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032760" y="2637200"/>
            <a:ext cx="4587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20XX</a:t>
            </a:r>
            <a:endParaRPr lang="zh-CN" altLang="en-US" sz="80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5775960" y="2773680"/>
            <a:ext cx="0" cy="10972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87440" y="2857336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PPT</a:t>
            </a:r>
            <a:r>
              <a:rPr lang="zh-CN" altLang="en-US" sz="5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07224" y="4096375"/>
            <a:ext cx="29413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制作人：</a:t>
            </a:r>
            <a:r>
              <a:rPr lang="en-US" altLang="zh-CN" sz="240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xiazaii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371348" y="251861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716547" y="1636296"/>
          <a:ext cx="6005094" cy="443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250749" y="657727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产品波斯顿模型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371348" y="33935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-518697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1684883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4135547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6586210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957136" y="5294598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60716" y="5294598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B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01209" y="5263217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C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319409" y="5263217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D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3465" y="939225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人才分布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V="1">
            <a:off x="0" y="2099496"/>
            <a:ext cx="7684166" cy="100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677096" y="2099496"/>
            <a:ext cx="0" cy="192505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853811" y="4024549"/>
            <a:ext cx="582328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3320716" y="1876926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2293" y="7619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2" name="椭圆 11"/>
          <p:cNvSpPr/>
          <p:nvPr/>
        </p:nvSpPr>
        <p:spPr>
          <a:xfrm>
            <a:off x="7451555" y="2487420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947773" y="2850369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4" name="椭圆 13"/>
          <p:cNvSpPr/>
          <p:nvPr/>
        </p:nvSpPr>
        <p:spPr>
          <a:xfrm>
            <a:off x="5573540" y="3818087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835858" y="4671231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6" name="椭圆 15"/>
          <p:cNvSpPr/>
          <p:nvPr/>
        </p:nvSpPr>
        <p:spPr>
          <a:xfrm>
            <a:off x="2502293" y="3791938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924661" y="4671230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20716" y="2738379"/>
            <a:ext cx="3786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應對劣勢策略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391920" y="4241631"/>
            <a:ext cx="305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抓住機遇</a:t>
            </a: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風險評估</a:t>
            </a: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收益預計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331836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3759096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7079281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50749" y="657727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分析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89343" y="4872881"/>
            <a:ext cx="5846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89664" y="4872881"/>
            <a:ext cx="20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表 8"/>
          <p:cNvGraphicFramePr/>
          <p:nvPr/>
        </p:nvGraphicFramePr>
        <p:xfrm>
          <a:off x="441739" y="2246244"/>
          <a:ext cx="6396383" cy="406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10993" y="757119"/>
            <a:ext cx="457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XXX</a:t>
            </a:r>
            <a:r>
              <a:rPr lang="zh-CN" altLang="en-US" sz="3600" dirty="0">
                <a:solidFill>
                  <a:schemeClr val="bg1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收益预计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71348" y="251861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371348" y="33935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 rot="2956246">
            <a:off x="3516748" y="2968555"/>
            <a:ext cx="5085481" cy="9939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8262051">
            <a:off x="3516747" y="2968557"/>
            <a:ext cx="5085481" cy="9939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31634" y="1769165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1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72966" y="1769165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2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98185" y="4384011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3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49957" y="4384011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4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80131" y="4614843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80131" y="2152397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5250" y="1777898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5372" y="4384011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391920" y="4241631"/>
            <a:ext cx="305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有哪些威胁</a:t>
            </a: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如何解决</a:t>
            </a: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威胁预防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4573122" y="4497489"/>
            <a:ext cx="1376018" cy="449460"/>
            <a:chOff x="4594850" y="1528765"/>
            <a:chExt cx="1376018" cy="449460"/>
          </a:xfrm>
        </p:grpSpPr>
        <p:sp>
          <p:nvSpPr>
            <p:cNvPr id="37" name="矩形 36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594850" y="3509476"/>
            <a:ext cx="1376018" cy="449460"/>
            <a:chOff x="4594850" y="1528765"/>
            <a:chExt cx="1376018" cy="449460"/>
          </a:xfrm>
        </p:grpSpPr>
        <p:sp>
          <p:nvSpPr>
            <p:cNvPr id="34" name="矩形 33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94850" y="1538021"/>
            <a:ext cx="1376018" cy="449460"/>
            <a:chOff x="4594850" y="1528765"/>
            <a:chExt cx="1376018" cy="449460"/>
          </a:xfrm>
        </p:grpSpPr>
        <p:sp>
          <p:nvSpPr>
            <p:cNvPr id="11" name="矩形 10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4850" y="2533850"/>
            <a:ext cx="1376018" cy="449460"/>
            <a:chOff x="4594850" y="1528765"/>
            <a:chExt cx="1376018" cy="449460"/>
          </a:xfrm>
        </p:grpSpPr>
        <p:sp>
          <p:nvSpPr>
            <p:cNvPr id="31" name="矩形 30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9" name="图表 8"/>
          <p:cNvGraphicFramePr/>
          <p:nvPr/>
        </p:nvGraphicFramePr>
        <p:xfrm>
          <a:off x="5475124" y="1178048"/>
          <a:ext cx="6340164" cy="422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85182" y="1421589"/>
            <a:ext cx="221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85182" y="2047528"/>
            <a:ext cx="2758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878660" y="1592095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895157" y="2581713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911654" y="3571331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908273" y="4580827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菱形 8"/>
          <p:cNvSpPr/>
          <p:nvPr/>
        </p:nvSpPr>
        <p:spPr>
          <a:xfrm>
            <a:off x="5227289" y="1844339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>
            <a:off x="7762457" y="1898608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640565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87214" y="2028068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1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535401" y="2028068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2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73950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070569" y="2091883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3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80362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26" name="菱形 25"/>
          <p:cNvSpPr/>
          <p:nvPr/>
        </p:nvSpPr>
        <p:spPr>
          <a:xfrm>
            <a:off x="9790038" y="2079910"/>
            <a:ext cx="619418" cy="619418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1831723" y="1844339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菱形 16"/>
          <p:cNvSpPr/>
          <p:nvPr/>
        </p:nvSpPr>
        <p:spPr>
          <a:xfrm>
            <a:off x="1216908" y="1856364"/>
            <a:ext cx="870305" cy="870305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897234" y="2827431"/>
            <a:ext cx="562863" cy="562863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菱形 24"/>
          <p:cNvSpPr/>
          <p:nvPr/>
        </p:nvSpPr>
        <p:spPr>
          <a:xfrm>
            <a:off x="-233267" y="3390294"/>
            <a:ext cx="562863" cy="562863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菱形 26"/>
          <p:cNvSpPr/>
          <p:nvPr/>
        </p:nvSpPr>
        <p:spPr>
          <a:xfrm>
            <a:off x="9946410" y="2418955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11068731" y="2602686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11912176" y="3134850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菱形 32"/>
          <p:cNvSpPr/>
          <p:nvPr/>
        </p:nvSpPr>
        <p:spPr>
          <a:xfrm>
            <a:off x="4355483" y="1552883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菱形 33"/>
          <p:cNvSpPr/>
          <p:nvPr/>
        </p:nvSpPr>
        <p:spPr>
          <a:xfrm>
            <a:off x="3705912" y="2272917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菱形 34"/>
          <p:cNvSpPr/>
          <p:nvPr/>
        </p:nvSpPr>
        <p:spPr>
          <a:xfrm>
            <a:off x="4774480" y="2634593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6943647" y="2716372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21495" y="2357517"/>
            <a:ext cx="80506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>
                <a:solidFill>
                  <a:schemeClr val="bg1"/>
                </a:solidFill>
              </a:rPr>
              <a:t>THANKS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683565" y="5068957"/>
            <a:ext cx="701702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925339" y="3465513"/>
            <a:ext cx="7354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80713" y="3465512"/>
            <a:ext cx="0" cy="16034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2683565" y="3465512"/>
            <a:ext cx="7354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2683565" y="3465512"/>
            <a:ext cx="0" cy="16034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427493" y="4373010"/>
            <a:ext cx="252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技术优势</a:t>
            </a: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成本优势</a:t>
            </a: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其他优势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952767" y="2018097"/>
          <a:ext cx="5938519" cy="395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1523465" y="1090863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技术市场占有率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7379368" y="2807368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7379368" y="3429000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668421" y="2181726"/>
          <a:ext cx="6582611" cy="406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347001" y="1203158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技术发展趋势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379368" y="2807368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379368" y="3429000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 rot="19975472">
            <a:off x="1502979" y="1352515"/>
            <a:ext cx="2945663" cy="3416969"/>
            <a:chOff x="1502979" y="1352515"/>
            <a:chExt cx="2945663" cy="3416969"/>
          </a:xfrm>
        </p:grpSpPr>
        <p:sp>
          <p:nvSpPr>
            <p:cNvPr id="4" name="六边形 3"/>
            <p:cNvSpPr/>
            <p:nvPr/>
          </p:nvSpPr>
          <p:spPr>
            <a:xfrm rot="16200000">
              <a:off x="1267326" y="1588168"/>
              <a:ext cx="3416969" cy="2945663"/>
            </a:xfrm>
            <a:prstGeom prst="hexagon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六边形 4"/>
            <p:cNvSpPr/>
            <p:nvPr/>
          </p:nvSpPr>
          <p:spPr>
            <a:xfrm rot="16200000">
              <a:off x="1637739" y="1907488"/>
              <a:ext cx="2676144" cy="2307021"/>
            </a:xfrm>
            <a:prstGeom prst="hexagon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291231" y="2400322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發展</a:t>
            </a:r>
            <a:endParaRPr lang="en-US" altLang="zh-CN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  <a:p>
            <a:r>
              <a:rPr lang="zh-CN" altLang="en-US" sz="48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策略</a:t>
            </a:r>
          </a:p>
        </p:txBody>
      </p:sp>
      <p:sp>
        <p:nvSpPr>
          <p:cNvPr id="10" name="椭圆 9"/>
          <p:cNvSpPr/>
          <p:nvPr/>
        </p:nvSpPr>
        <p:spPr>
          <a:xfrm>
            <a:off x="3522921" y="987220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3600262" y="1064561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743206" y="1084137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14" name="椭圆 13"/>
          <p:cNvSpPr/>
          <p:nvPr/>
        </p:nvSpPr>
        <p:spPr>
          <a:xfrm>
            <a:off x="4424831" y="2904394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4502172" y="2981735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645116" y="3001311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17" name="椭圆 16"/>
          <p:cNvSpPr/>
          <p:nvPr/>
        </p:nvSpPr>
        <p:spPr>
          <a:xfrm>
            <a:off x="3379977" y="4297919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3457318" y="4375260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600262" y="4394836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1" name="文本框 20"/>
          <p:cNvSpPr txBox="1"/>
          <p:nvPr/>
        </p:nvSpPr>
        <p:spPr>
          <a:xfrm>
            <a:off x="4978448" y="1005539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31023" y="3013119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645116" y="4764963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6" grpId="1"/>
      <p:bldP spid="18" grpId="1"/>
      <p:bldP spid="20" grpId="1"/>
      <p:bldP spid="21" grpId="1"/>
      <p:bldP spid="22" grpId="1"/>
      <p:bldP spid="23" grpId="1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427493" y="4373010"/>
            <a:ext cx="252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市场劣势</a:t>
            </a: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人才劣势</a:t>
            </a: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其他劣势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图表 25"/>
          <p:cNvGraphicFramePr/>
          <p:nvPr/>
        </p:nvGraphicFramePr>
        <p:xfrm>
          <a:off x="1117600" y="2037347"/>
          <a:ext cx="5764463" cy="443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文本框 28"/>
          <p:cNvSpPr txBox="1"/>
          <p:nvPr/>
        </p:nvSpPr>
        <p:spPr>
          <a:xfrm>
            <a:off x="1395128" y="1106905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市场下滑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122939" y="3911477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122939" y="323468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0bbaa8e3363125144be4e97a761ec88983c1cf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宽屏</PresentationFormat>
  <Paragraphs>130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TypeLand.com 康熙字典體 試用版</vt:lpstr>
      <vt:lpstr>方正北魏楷书简体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42</cp:revision>
  <dcterms:created xsi:type="dcterms:W3CDTF">2015-08-24T07:09:00Z</dcterms:created>
  <dcterms:modified xsi:type="dcterms:W3CDTF">2021-01-05T01:57:35Z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