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ppt/tags/tag17.xml" ContentType="application/vnd.openxmlformats-officedocument.presentationml.tags+xml"/>
  <Override PartName="/ppt/notesSlides/notesSlide7.xml" ContentType="application/vnd.openxmlformats-officedocument.presentationml.notesSlide+xml"/>
  <Override PartName="/ppt/tags/tag18.xml" ContentType="application/vnd.openxmlformats-officedocument.presentationml.tags+xml"/>
  <Override PartName="/ppt/notesSlides/notesSlide8.xml" ContentType="application/vnd.openxmlformats-officedocument.presentationml.notesSlide+xml"/>
  <Override PartName="/ppt/tags/tag19.xml" ContentType="application/vnd.openxmlformats-officedocument.presentationml.tags+xml"/>
  <Override PartName="/ppt/notesSlides/notesSlide9.xml" ContentType="application/vnd.openxmlformats-officedocument.presentationml.notesSlide+xml"/>
  <Override PartName="/ppt/tags/tag20.xml" ContentType="application/vnd.openxmlformats-officedocument.presentationml.tags+xml"/>
  <Override PartName="/ppt/notesSlides/notesSlide10.xml" ContentType="application/vnd.openxmlformats-officedocument.presentationml.notesSlide+xml"/>
  <Override PartName="/ppt/tags/tag21.xml" ContentType="application/vnd.openxmlformats-officedocument.presentationml.tags+xml"/>
  <Override PartName="/ppt/notesSlides/notesSlide11.xml" ContentType="application/vnd.openxmlformats-officedocument.presentationml.notesSlide+xml"/>
  <Override PartName="/ppt/tags/tag22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3.xml" ContentType="application/vnd.openxmlformats-officedocument.presentationml.tags+xml"/>
  <Override PartName="/ppt/notesSlides/notesSlide14.xml" ContentType="application/vnd.openxmlformats-officedocument.presentationml.notesSlide+xml"/>
  <Override PartName="/ppt/tags/tag24.xml" ContentType="application/vnd.openxmlformats-officedocument.presentationml.tags+xml"/>
  <Override PartName="/ppt/notesSlides/notesSlide15.xml" ContentType="application/vnd.openxmlformats-officedocument.presentationml.notesSlide+xml"/>
  <Override PartName="/ppt/tags/tag25.xml" ContentType="application/vnd.openxmlformats-officedocument.presentationml.tags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26.xml" ContentType="application/vnd.openxmlformats-officedocument.presentationml.tags+xml"/>
  <Override PartName="/ppt/notesSlides/notesSlide17.xml" ContentType="application/vnd.openxmlformats-officedocument.presentationml.notesSlide+xml"/>
  <Override PartName="/ppt/tags/tag27.xml" ContentType="application/vnd.openxmlformats-officedocument.presentationml.tags+xml"/>
  <Override PartName="/ppt/notesSlides/notesSlide18.xml" ContentType="application/vnd.openxmlformats-officedocument.presentationml.notesSlide+xml"/>
  <Override PartName="/ppt/tags/tag28.xml" ContentType="application/vnd.openxmlformats-officedocument.presentationml.tags+xml"/>
  <Override PartName="/ppt/notesSlides/notesSlide19.xml" ContentType="application/vnd.openxmlformats-officedocument.presentationml.notesSlide+xml"/>
  <Override PartName="/ppt/tags/tag29.xml" ContentType="application/vnd.openxmlformats-officedocument.presentationml.tags+xml"/>
  <Override PartName="/ppt/notesSlides/notesSlide20.xml" ContentType="application/vnd.openxmlformats-officedocument.presentationml.notesSlide+xml"/>
  <Override PartName="/ppt/tags/tag30.xml" ContentType="application/vnd.openxmlformats-officedocument.presentationml.tags+xml"/>
  <Override PartName="/ppt/notesSlides/notesSlide21.xml" ContentType="application/vnd.openxmlformats-officedocument.presentationml.notesSlide+xml"/>
  <Override PartName="/ppt/tags/tag31.xml" ContentType="application/vnd.openxmlformats-officedocument.presentationml.tags+xml"/>
  <Override PartName="/ppt/notesSlides/notesSlide22.xml" ContentType="application/vnd.openxmlformats-officedocument.presentationml.notesSlide+xml"/>
  <Override PartName="/ppt/tags/tag32.xml" ContentType="application/vnd.openxmlformats-officedocument.presentationml.tags+xml"/>
  <Override PartName="/ppt/notesSlides/notesSlide2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33.xml" ContentType="application/vnd.openxmlformats-officedocument.presentationml.tags+xml"/>
  <Override PartName="/ppt/notesSlides/notesSlide24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3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BBED"/>
    <a:srgbClr val="585BA4"/>
    <a:srgbClr val="52CBCE"/>
    <a:srgbClr val="00BCE7"/>
    <a:srgbClr val="4CD1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howGuides="1">
      <p:cViewPr varScale="1">
        <p:scale>
          <a:sx n="58" d="100"/>
          <a:sy n="58" d="100"/>
        </p:scale>
        <p:origin x="-78" y="-15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8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图表标题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8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37BBED">
                <a:alpha val="40000"/>
              </a:srgb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50-44FE-8630-5DAA999B1C7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37BBED">
                <a:alpha val="60000"/>
              </a:srgb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50-44FE-8630-5DAA999B1C7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50-44FE-8630-5DAA999B1C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817088"/>
        <c:axId val="31818880"/>
      </c:barChart>
      <c:catAx>
        <c:axId val="3181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31818880"/>
        <c:crosses val="autoZero"/>
        <c:auto val="1"/>
        <c:lblAlgn val="ctr"/>
        <c:lblOffset val="100"/>
        <c:noMultiLvlLbl val="0"/>
      </c:catAx>
      <c:valAx>
        <c:axId val="31818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1817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8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图表标题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8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3810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B19-4E9D-925B-CF40C11AB13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38100" cap="rnd">
              <a:solidFill>
                <a:srgbClr val="4CD1D7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B19-4E9D-925B-CF40C11AB13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38100" cap="rnd">
              <a:solidFill>
                <a:schemeClr val="bg2">
                  <a:lumMod val="9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B19-4E9D-925B-CF40C11AB1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7757824"/>
        <c:axId val="117759360"/>
      </c:lineChart>
      <c:catAx>
        <c:axId val="117757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17759360"/>
        <c:crosses val="autoZero"/>
        <c:auto val="1"/>
        <c:lblAlgn val="ctr"/>
        <c:lblOffset val="100"/>
        <c:noMultiLvlLbl val="0"/>
      </c:catAx>
      <c:valAx>
        <c:axId val="117759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7757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ACE91-96EA-4495-BA13-44CA1395CF7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37BA2-8C0A-4455-8AAA-7F610C054B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37BA2-8C0A-4455-8AAA-7F610C054BA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37BA2-8C0A-4455-8AAA-7F610C054BA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37BA2-8C0A-4455-8AAA-7F610C054BA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37BA2-8C0A-4455-8AAA-7F610C054BA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37BA2-8C0A-4455-8AAA-7F610C054BA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37BA2-8C0A-4455-8AAA-7F610C054BA5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37BA2-8C0A-4455-8AAA-7F610C054BA5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37BA2-8C0A-4455-8AAA-7F610C054BA5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37BA2-8C0A-4455-8AAA-7F610C054BA5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37BA2-8C0A-4455-8AAA-7F610C054BA5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37BA2-8C0A-4455-8AAA-7F610C054BA5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37BA2-8C0A-4455-8AAA-7F610C054BA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37BA2-8C0A-4455-8AAA-7F610C054BA5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37BA2-8C0A-4455-8AAA-7F610C054BA5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37BA2-8C0A-4455-8AAA-7F610C054BA5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37BA2-8C0A-4455-8AAA-7F610C054BA5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37BA2-8C0A-4455-8AAA-7F610C054BA5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37BA2-8C0A-4455-8AAA-7F610C054BA5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37BA2-8C0A-4455-8AAA-7F610C054BA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37BA2-8C0A-4455-8AAA-7F610C054BA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37BA2-8C0A-4455-8AAA-7F610C054BA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37BA2-8C0A-4455-8AAA-7F610C054BA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37BA2-8C0A-4455-8AAA-7F610C054BA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37BA2-8C0A-4455-8AAA-7F610C054BA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37BA2-8C0A-4455-8AAA-7F610C054BA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58779-6271-4AF0-842B-711B53DA69B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1C2D-6494-48CE-A525-4839469969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KSO_CT2"/>
          <p:cNvSpPr>
            <a:spLocks noGrp="1"/>
          </p:cNvSpPr>
          <p:nvPr>
            <p:ph type="subTitle" idx="1" hasCustomPrompt="1"/>
          </p:nvPr>
        </p:nvSpPr>
        <p:spPr>
          <a:xfrm>
            <a:off x="3321170" y="3943325"/>
            <a:ext cx="5572662" cy="467211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rgbClr val="807352"/>
                </a:solidFill>
                <a:effectLst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单击此处添加您的副标题</a:t>
            </a:r>
          </a:p>
        </p:txBody>
      </p:sp>
      <p:sp>
        <p:nvSpPr>
          <p:cNvPr id="7" name="KSO_CT1"/>
          <p:cNvSpPr>
            <a:spLocks noGrp="1"/>
          </p:cNvSpPr>
          <p:nvPr>
            <p:ph type="title" hasCustomPrompt="1"/>
          </p:nvPr>
        </p:nvSpPr>
        <p:spPr>
          <a:xfrm>
            <a:off x="3321170" y="2030959"/>
            <a:ext cx="5572663" cy="1720077"/>
          </a:xfrm>
        </p:spPr>
        <p:txBody>
          <a:bodyPr>
            <a:noAutofit/>
          </a:bodyPr>
          <a:lstStyle>
            <a:lvl1pPr algn="ctr">
              <a:defRPr sz="4000" baseline="0">
                <a:solidFill>
                  <a:schemeClr val="tx2"/>
                </a:solidFill>
                <a:effectLst/>
                <a:latin typeface="+mj-lt"/>
              </a:defRPr>
            </a:lvl1pPr>
          </a:lstStyle>
          <a:p>
            <a:r>
              <a:rPr lang="zh-CN" altLang="en-US" dirty="0"/>
              <a:t>单击此处</a:t>
            </a:r>
            <a:br>
              <a:rPr lang="en-US" altLang="zh-CN" dirty="0"/>
            </a:br>
            <a:r>
              <a:rPr lang="zh-CN" altLang="en-US" dirty="0"/>
              <a:t>添加您的标题文字</a:t>
            </a:r>
          </a:p>
        </p:txBody>
      </p:sp>
      <p:sp>
        <p:nvSpPr>
          <p:cNvPr id="9" name="图文框 8"/>
          <p:cNvSpPr/>
          <p:nvPr/>
        </p:nvSpPr>
        <p:spPr>
          <a:xfrm>
            <a:off x="3200400" y="1881552"/>
            <a:ext cx="5823877" cy="2926080"/>
          </a:xfrm>
          <a:prstGeom prst="frame">
            <a:avLst>
              <a:gd name="adj1" fmla="val 42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58779-6271-4AF0-842B-711B53DA69B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1C2D-6494-48CE-A525-4839469969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10171290" y="365127"/>
            <a:ext cx="1182511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2113842" y="365127"/>
            <a:ext cx="7933269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58779-6271-4AF0-842B-711B53DA69B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1C2D-6494-48CE-A525-4839469969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58779-6271-4AF0-842B-711B53DA69B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1C2D-6494-48CE-A525-4839469969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3366052" y="2464108"/>
            <a:ext cx="5446644" cy="1235075"/>
          </a:xfrm>
          <a:ln w="5715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effectLst/>
              </a:defRPr>
            </a:lvl1pPr>
          </a:lstStyle>
          <a:p>
            <a:r>
              <a:rPr lang="zh-CN" altLang="en-US" dirty="0"/>
              <a:t>此处添加您的标题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 hasCustomPrompt="1"/>
          </p:nvPr>
        </p:nvSpPr>
        <p:spPr>
          <a:xfrm>
            <a:off x="3371849" y="4108757"/>
            <a:ext cx="5440847" cy="453718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单击此处添加您的副标题</a:t>
            </a:r>
            <a:endParaRPr lang="en-US" altLang="zh-CN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58779-6271-4AF0-842B-711B53DA69B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1C2D-6494-48CE-A525-4839469969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558801" y="1423990"/>
            <a:ext cx="5080000" cy="49323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6520745" y="1423990"/>
            <a:ext cx="5094116" cy="49323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58779-6271-4AF0-842B-711B53DA69B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1C2D-6494-48CE-A525-4839469969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099435" y="546361"/>
            <a:ext cx="9312101" cy="71702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9435" y="13763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1099435" y="22002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1849" y="13763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6431849" y="22002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58779-6271-4AF0-842B-711B53DA69B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1C2D-6494-48CE-A525-4839469969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11382754" y="6453336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black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black"/>
                </a:solidFill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black"/>
                </a:solidFill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black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black"/>
                </a:solidFill>
                <a:ea typeface="宋体" panose="02010600030101010101" pitchFamily="2" charset="-122"/>
              </a:rPr>
              <a:t>www.1ppt.com/hangye/ </a:t>
            </a:r>
          </a:p>
          <a:p>
            <a:r>
              <a:rPr lang="zh-CN" altLang="en-US" sz="100" dirty="0">
                <a:solidFill>
                  <a:prstClr val="black"/>
                </a:solidFill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black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black"/>
                </a:solidFill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black"/>
                </a:solidFill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black"/>
                </a:solidFill>
                <a:ea typeface="宋体" panose="02010600030101010101" pitchFamily="2" charset="-122"/>
              </a:rPr>
              <a:t>www.1ppt.com/sucai/</a:t>
            </a:r>
          </a:p>
          <a:p>
            <a:r>
              <a:rPr lang="en-US" altLang="zh-CN" sz="100" dirty="0">
                <a:solidFill>
                  <a:prstClr val="black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black"/>
                </a:solidFill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black"/>
                </a:solidFill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black"/>
                </a:solidFill>
                <a:ea typeface="宋体" panose="02010600030101010101" pitchFamily="2" charset="-122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black"/>
                </a:solidFill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black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black"/>
                </a:solidFill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black"/>
                </a:solidFill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black"/>
                </a:solidFill>
                <a:ea typeface="宋体" panose="02010600030101010101" pitchFamily="2" charset="-122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black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black"/>
                </a:solidFill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black"/>
                </a:solidFill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black"/>
                </a:solidFill>
                <a:ea typeface="宋体" panose="02010600030101010101" pitchFamily="2" charset="-122"/>
              </a:rPr>
              <a:t>www.1ppt.com/ziti/</a:t>
            </a:r>
          </a:p>
          <a:p>
            <a:r>
              <a:rPr lang="zh-CN" altLang="en-US" sz="100" dirty="0">
                <a:solidFill>
                  <a:prstClr val="black"/>
                </a:solidFill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black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black"/>
                </a:solidFill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black"/>
                </a:solidFill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black"/>
                </a:solidFill>
                <a:ea typeface="宋体" panose="02010600030101010101" pitchFamily="2" charset="-122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black"/>
                </a:solidFill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black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black"/>
                </a:solidFill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black"/>
                </a:solidFill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black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black"/>
                </a:solidFill>
                <a:ea typeface="宋体" panose="02010600030101010101" pitchFamily="2" charset="-122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black"/>
                </a:solidFill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black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black"/>
                </a:solidFill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black"/>
                </a:solidFill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black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black"/>
                </a:solidFill>
                <a:ea typeface="宋体" panose="02010600030101010101" pitchFamily="2" charset="-122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black"/>
                </a:solidFill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58779-6271-4AF0-842B-711B53DA69B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1C2D-6494-48CE-A525-4839469969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58779-6271-4AF0-842B-711B53DA69B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1C2D-6494-48CE-A525-4839469969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144590" y="533403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487989" y="1063630"/>
            <a:ext cx="6172200" cy="4873625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1144590" y="2133603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58779-6271-4AF0-842B-711B53DA69B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1C2D-6494-48CE-A525-4839469969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246192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5442833" y="987429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1246192" y="2057401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58779-6271-4AF0-842B-711B53DA69B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1C2D-6494-48CE-A525-4839469969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715991" y="376039"/>
            <a:ext cx="10739887" cy="6995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0CE79-49FB-443D-BEF8-6B709DE8FD0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06490-237C-474C-BA2E-D98840BC1F8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KSO_BC1"/>
          <p:cNvSpPr>
            <a:spLocks noGrp="1"/>
          </p:cNvSpPr>
          <p:nvPr>
            <p:ph type="body" idx="1"/>
          </p:nvPr>
        </p:nvSpPr>
        <p:spPr>
          <a:xfrm>
            <a:off x="715992" y="1344974"/>
            <a:ext cx="10739887" cy="4925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accent1">
              <a:lumMod val="75000"/>
            </a:schemeClr>
          </a:solidFill>
          <a:effectLst/>
          <a:latin typeface="+mj-ea"/>
          <a:ea typeface="+mj-ea"/>
          <a:cs typeface="+mj-cs"/>
        </a:defRPr>
      </a:lvl1pPr>
    </p:titleStyle>
    <p:bodyStyle>
      <a:lvl1pPr marL="267970" indent="-267970" algn="just" defTabSz="685800" rtl="0" eaLnBrk="1" latinLnBrk="0" hangingPunct="1">
        <a:lnSpc>
          <a:spcPct val="110000"/>
        </a:lnSpc>
        <a:spcBef>
          <a:spcPts val="1800"/>
        </a:spcBef>
        <a:spcAft>
          <a:spcPts val="0"/>
        </a:spcAft>
        <a:buClr>
          <a:schemeClr val="accent1"/>
        </a:buClr>
        <a:buSzPct val="80000"/>
        <a:buFont typeface="Wingdings" panose="05000000000000000000" pitchFamily="2" charset="2"/>
        <a:buChar char="l"/>
        <a:defRPr sz="2400" kern="1200" baseline="0">
          <a:solidFill>
            <a:schemeClr val="accent2">
              <a:lumMod val="75000"/>
            </a:schemeClr>
          </a:solidFill>
          <a:latin typeface="+mj-ea"/>
          <a:ea typeface="+mj-ea"/>
          <a:cs typeface="+mn-cs"/>
        </a:defRPr>
      </a:lvl1pPr>
      <a:lvl2pPr marL="267970" indent="-267970" algn="just" defTabSz="685800" rtl="0" eaLnBrk="1" latinLnBrk="0" hangingPunct="1">
        <a:lnSpc>
          <a:spcPct val="130000"/>
        </a:lnSpc>
        <a:spcBef>
          <a:spcPts val="0"/>
        </a:spcBef>
        <a:spcAft>
          <a:spcPts val="450"/>
        </a:spcAft>
        <a:buClr>
          <a:schemeClr val="accent2">
            <a:lumMod val="60000"/>
            <a:lumOff val="40000"/>
          </a:schemeClr>
        </a:buClr>
        <a:buFont typeface="幼圆" panose="02010509060101010101" pitchFamily="49" charset="-122"/>
        <a:buChar char=" "/>
        <a:defRPr sz="1800" kern="1200" baseline="0">
          <a:solidFill>
            <a:schemeClr val="tx1"/>
          </a:solidFill>
          <a:latin typeface="+mn-ea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10" Type="http://schemas.openxmlformats.org/officeDocument/2006/relationships/image" Target="../media/image2.png"/><Relationship Id="rId4" Type="http://schemas.openxmlformats.org/officeDocument/2006/relationships/tags" Target="../tags/tag5.xml"/><Relationship Id="rId9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5" Type="http://schemas.openxmlformats.org/officeDocument/2006/relationships/image" Target="../media/image4.png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5" Type="http://schemas.openxmlformats.org/officeDocument/2006/relationships/image" Target="../media/image4.pn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3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5" Type="http://schemas.openxmlformats.org/officeDocument/2006/relationships/image" Target="../media/image4.png"/><Relationship Id="rId4" Type="http://schemas.openxmlformats.org/officeDocument/2006/relationships/chart" Target="../charts/char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10" Type="http://schemas.openxmlformats.org/officeDocument/2006/relationships/image" Target="../media/image2.png"/><Relationship Id="rId4" Type="http://schemas.openxmlformats.org/officeDocument/2006/relationships/tags" Target="../tags/tag37.xml"/><Relationship Id="rId9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0" cstate="screen"/>
          <a:srcRect l="19326" t="36293" r="1428" b="37443"/>
          <a:stretch>
            <a:fillRect/>
          </a:stretch>
        </p:blipFill>
        <p:spPr>
          <a:xfrm>
            <a:off x="0" y="33164"/>
            <a:ext cx="6967792" cy="2309312"/>
          </a:xfrm>
          <a:prstGeom prst="rect">
            <a:avLst/>
          </a:prstGeom>
        </p:spPr>
      </p:pic>
      <p:sp>
        <p:nvSpPr>
          <p:cNvPr id="33" name="PA_文本框 8"/>
          <p:cNvSpPr txBox="1"/>
          <p:nvPr>
            <p:custDataLst>
              <p:tags r:id="rId2"/>
            </p:custDataLst>
          </p:nvPr>
        </p:nvSpPr>
        <p:spPr>
          <a:xfrm>
            <a:off x="2476489" y="2780928"/>
            <a:ext cx="69557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spc="600" dirty="0">
                <a:solidFill>
                  <a:schemeClr val="bg1"/>
                </a:solidFill>
                <a:latin typeface="方正尚酷简体" panose="02000000000000000000" pitchFamily="2" charset="-122"/>
                <a:ea typeface="方正尚酷简体" panose="02000000000000000000" pitchFamily="2" charset="-122"/>
              </a:rPr>
              <a:t>黑色通用商务模板</a:t>
            </a:r>
          </a:p>
        </p:txBody>
      </p:sp>
      <p:sp>
        <p:nvSpPr>
          <p:cNvPr id="35" name="PA_矩形 12"/>
          <p:cNvSpPr/>
          <p:nvPr>
            <p:custDataLst>
              <p:tags r:id="rId3"/>
            </p:custDataLst>
          </p:nvPr>
        </p:nvSpPr>
        <p:spPr>
          <a:xfrm>
            <a:off x="3327942" y="4100298"/>
            <a:ext cx="52528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work report by the year-end summary, </a:t>
            </a: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template</a:t>
            </a:r>
          </a:p>
        </p:txBody>
      </p:sp>
      <p:sp>
        <p:nvSpPr>
          <p:cNvPr id="36" name="PA_矩形 13"/>
          <p:cNvSpPr/>
          <p:nvPr>
            <p:custDataLst>
              <p:tags r:id="rId4"/>
            </p:custDataLst>
          </p:nvPr>
        </p:nvSpPr>
        <p:spPr>
          <a:xfrm>
            <a:off x="5210412" y="4417367"/>
            <a:ext cx="706755" cy="3067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 sz="14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xiazaii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182554" y="3904019"/>
            <a:ext cx="5543625" cy="45719"/>
            <a:chOff x="3182554" y="3904019"/>
            <a:chExt cx="5543625" cy="45719"/>
          </a:xfrm>
        </p:grpSpPr>
        <p:sp>
          <p:nvSpPr>
            <p:cNvPr id="34" name="PA_矩形 11"/>
            <p:cNvSpPr/>
            <p:nvPr>
              <p:custDataLst>
                <p:tags r:id="rId5"/>
              </p:custDataLst>
            </p:nvPr>
          </p:nvSpPr>
          <p:spPr>
            <a:xfrm>
              <a:off x="5030429" y="3904019"/>
              <a:ext cx="1847875" cy="45719"/>
            </a:xfrm>
            <a:prstGeom prst="rect">
              <a:avLst/>
            </a:prstGeom>
            <a:solidFill>
              <a:srgbClr val="52CBC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7" name="PA_矩形 11"/>
            <p:cNvSpPr/>
            <p:nvPr>
              <p:custDataLst>
                <p:tags r:id="rId6"/>
              </p:custDataLst>
            </p:nvPr>
          </p:nvSpPr>
          <p:spPr>
            <a:xfrm>
              <a:off x="6878304" y="3904019"/>
              <a:ext cx="1847875" cy="45719"/>
            </a:xfrm>
            <a:prstGeom prst="rect">
              <a:avLst/>
            </a:prstGeom>
            <a:solidFill>
              <a:srgbClr val="585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PA_矩形 11"/>
            <p:cNvSpPr/>
            <p:nvPr>
              <p:custDataLst>
                <p:tags r:id="rId7"/>
              </p:custDataLst>
            </p:nvPr>
          </p:nvSpPr>
          <p:spPr>
            <a:xfrm>
              <a:off x="3182554" y="3904019"/>
              <a:ext cx="1847875" cy="45719"/>
            </a:xfrm>
            <a:prstGeom prst="rect">
              <a:avLst/>
            </a:prstGeom>
            <a:solidFill>
              <a:srgbClr val="00BC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9341194" y="4184500"/>
            <a:ext cx="499222" cy="468636"/>
            <a:chOff x="9341194" y="4184500"/>
            <a:chExt cx="499222" cy="468636"/>
          </a:xfrm>
        </p:grpSpPr>
        <p:sp>
          <p:nvSpPr>
            <p:cNvPr id="40" name="椭圆 39"/>
            <p:cNvSpPr/>
            <p:nvPr/>
          </p:nvSpPr>
          <p:spPr>
            <a:xfrm>
              <a:off x="9341194" y="4184500"/>
              <a:ext cx="421880" cy="421880"/>
            </a:xfrm>
            <a:prstGeom prst="ellipse">
              <a:avLst/>
            </a:prstGeom>
            <a:solidFill>
              <a:srgbClr val="52CBCE">
                <a:alpha val="53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9552134" y="4364854"/>
              <a:ext cx="288282" cy="288282"/>
            </a:xfrm>
            <a:prstGeom prst="ellipse">
              <a:avLst/>
            </a:prstGeom>
            <a:solidFill>
              <a:srgbClr val="585BA4">
                <a:alpha val="67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600">
        <p14:vortex dir="r"/>
      </p:transition>
    </mc:Choice>
    <mc:Fallback xmlns="">
      <p:transition spd="slow" advTm="6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decel="100000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/>
      <p:bldP spid="35" grpId="0"/>
      <p:bldP spid="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600056" y="3069196"/>
            <a:ext cx="47562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</a:rPr>
              <a:t>Elegant and concise, business style general work plan summary template. The use of halo type light shadow design, creating a clean, simple, fresh, elegant, delicate visual temperament, to convey professional, rigorous</a:t>
            </a:r>
          </a:p>
        </p:txBody>
      </p:sp>
      <p:sp>
        <p:nvSpPr>
          <p:cNvPr id="7" name="矩形 6"/>
          <p:cNvSpPr/>
          <p:nvPr/>
        </p:nvSpPr>
        <p:spPr>
          <a:xfrm>
            <a:off x="6650991" y="2204864"/>
            <a:ext cx="33334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</a:rPr>
              <a:t>business style general work plan summary template.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6600056" y="3933056"/>
            <a:ext cx="2304256" cy="428699"/>
          </a:xfrm>
          <a:prstGeom prst="roundRect">
            <a:avLst>
              <a:gd name="adj" fmla="val 50000"/>
            </a:avLst>
          </a:prstGeom>
          <a:solidFill>
            <a:srgbClr val="37BBE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792776" y="3993516"/>
            <a:ext cx="19188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700" b="1" dirty="0">
                <a:solidFill>
                  <a:schemeClr val="bg1"/>
                </a:solidFill>
              </a:rPr>
              <a:t>business style general work plan summary template.</a:t>
            </a:r>
          </a:p>
        </p:txBody>
      </p:sp>
      <p:sp>
        <p:nvSpPr>
          <p:cNvPr id="11" name="椭圆 10"/>
          <p:cNvSpPr/>
          <p:nvPr/>
        </p:nvSpPr>
        <p:spPr>
          <a:xfrm>
            <a:off x="6685395" y="4788263"/>
            <a:ext cx="432048" cy="432048"/>
          </a:xfrm>
          <a:prstGeom prst="ellipse">
            <a:avLst/>
          </a:prstGeom>
          <a:solidFill>
            <a:srgbClr val="37BBE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177749" y="4865788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$564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8400256" y="4788263"/>
            <a:ext cx="432048" cy="432048"/>
          </a:xfrm>
          <a:prstGeom prst="ellipse">
            <a:avLst/>
          </a:prstGeom>
          <a:solidFill>
            <a:srgbClr val="37BBE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892610" y="4865788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$213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 useBgFill="1">
        <p:nvSpPr>
          <p:cNvPr id="21" name="Freeform 685"/>
          <p:cNvSpPr>
            <a:spLocks noEditPoints="1"/>
          </p:cNvSpPr>
          <p:nvPr/>
        </p:nvSpPr>
        <p:spPr bwMode="auto">
          <a:xfrm>
            <a:off x="6797438" y="4883637"/>
            <a:ext cx="207963" cy="241300"/>
          </a:xfrm>
          <a:custGeom>
            <a:avLst/>
            <a:gdLst>
              <a:gd name="T0" fmla="*/ 46 w 55"/>
              <a:gd name="T1" fmla="*/ 34 h 64"/>
              <a:gd name="T2" fmla="*/ 53 w 55"/>
              <a:gd name="T3" fmla="*/ 22 h 64"/>
              <a:gd name="T4" fmla="*/ 42 w 55"/>
              <a:gd name="T5" fmla="*/ 15 h 64"/>
              <a:gd name="T6" fmla="*/ 29 w 55"/>
              <a:gd name="T7" fmla="*/ 18 h 64"/>
              <a:gd name="T8" fmla="*/ 19 w 55"/>
              <a:gd name="T9" fmla="*/ 16 h 64"/>
              <a:gd name="T10" fmla="*/ 6 w 55"/>
              <a:gd name="T11" fmla="*/ 24 h 64"/>
              <a:gd name="T12" fmla="*/ 10 w 55"/>
              <a:gd name="T13" fmla="*/ 56 h 64"/>
              <a:gd name="T14" fmla="*/ 20 w 55"/>
              <a:gd name="T15" fmla="*/ 64 h 64"/>
              <a:gd name="T16" fmla="*/ 30 w 55"/>
              <a:gd name="T17" fmla="*/ 61 h 64"/>
              <a:gd name="T18" fmla="*/ 41 w 55"/>
              <a:gd name="T19" fmla="*/ 64 h 64"/>
              <a:gd name="T20" fmla="*/ 51 w 55"/>
              <a:gd name="T21" fmla="*/ 56 h 64"/>
              <a:gd name="T22" fmla="*/ 55 w 55"/>
              <a:gd name="T23" fmla="*/ 47 h 64"/>
              <a:gd name="T24" fmla="*/ 46 w 55"/>
              <a:gd name="T25" fmla="*/ 34 h 64"/>
              <a:gd name="T26" fmla="*/ 38 w 55"/>
              <a:gd name="T27" fmla="*/ 10 h 64"/>
              <a:gd name="T28" fmla="*/ 42 w 55"/>
              <a:gd name="T29" fmla="*/ 0 h 64"/>
              <a:gd name="T30" fmla="*/ 32 w 55"/>
              <a:gd name="T31" fmla="*/ 5 h 64"/>
              <a:gd name="T32" fmla="*/ 29 w 55"/>
              <a:gd name="T33" fmla="*/ 15 h 64"/>
              <a:gd name="T34" fmla="*/ 38 w 55"/>
              <a:gd name="T35" fmla="*/ 1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5" h="64">
                <a:moveTo>
                  <a:pt x="46" y="34"/>
                </a:moveTo>
                <a:cubicBezTo>
                  <a:pt x="46" y="26"/>
                  <a:pt x="53" y="22"/>
                  <a:pt x="53" y="22"/>
                </a:cubicBezTo>
                <a:cubicBezTo>
                  <a:pt x="50" y="16"/>
                  <a:pt x="44" y="16"/>
                  <a:pt x="42" y="15"/>
                </a:cubicBezTo>
                <a:cubicBezTo>
                  <a:pt x="37" y="15"/>
                  <a:pt x="32" y="18"/>
                  <a:pt x="29" y="18"/>
                </a:cubicBezTo>
                <a:cubicBezTo>
                  <a:pt x="27" y="18"/>
                  <a:pt x="23" y="16"/>
                  <a:pt x="19" y="16"/>
                </a:cubicBezTo>
                <a:cubicBezTo>
                  <a:pt x="13" y="16"/>
                  <a:pt x="8" y="19"/>
                  <a:pt x="6" y="24"/>
                </a:cubicBezTo>
                <a:cubicBezTo>
                  <a:pt x="0" y="33"/>
                  <a:pt x="4" y="48"/>
                  <a:pt x="10" y="56"/>
                </a:cubicBezTo>
                <a:cubicBezTo>
                  <a:pt x="12" y="60"/>
                  <a:pt x="16" y="64"/>
                  <a:pt x="20" y="64"/>
                </a:cubicBezTo>
                <a:cubicBezTo>
                  <a:pt x="24" y="64"/>
                  <a:pt x="25" y="61"/>
                  <a:pt x="30" y="61"/>
                </a:cubicBezTo>
                <a:cubicBezTo>
                  <a:pt x="35" y="61"/>
                  <a:pt x="37" y="64"/>
                  <a:pt x="41" y="64"/>
                </a:cubicBezTo>
                <a:cubicBezTo>
                  <a:pt x="45" y="64"/>
                  <a:pt x="48" y="60"/>
                  <a:pt x="51" y="56"/>
                </a:cubicBezTo>
                <a:cubicBezTo>
                  <a:pt x="54" y="52"/>
                  <a:pt x="55" y="47"/>
                  <a:pt x="55" y="47"/>
                </a:cubicBezTo>
                <a:cubicBezTo>
                  <a:pt x="55" y="47"/>
                  <a:pt x="47" y="44"/>
                  <a:pt x="46" y="34"/>
                </a:cubicBezTo>
                <a:close/>
                <a:moveTo>
                  <a:pt x="38" y="10"/>
                </a:moveTo>
                <a:cubicBezTo>
                  <a:pt x="41" y="8"/>
                  <a:pt x="42" y="4"/>
                  <a:pt x="42" y="0"/>
                </a:cubicBezTo>
                <a:cubicBezTo>
                  <a:pt x="39" y="0"/>
                  <a:pt x="35" y="2"/>
                  <a:pt x="32" y="5"/>
                </a:cubicBezTo>
                <a:cubicBezTo>
                  <a:pt x="30" y="7"/>
                  <a:pt x="28" y="11"/>
                  <a:pt x="29" y="15"/>
                </a:cubicBezTo>
                <a:cubicBezTo>
                  <a:pt x="33" y="15"/>
                  <a:pt x="36" y="13"/>
                  <a:pt x="38" y="10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8511505" y="4883637"/>
            <a:ext cx="209550" cy="241300"/>
            <a:chOff x="9115426" y="7154863"/>
            <a:chExt cx="209550" cy="241300"/>
          </a:xfrm>
        </p:grpSpPr>
        <p:sp useBgFill="1">
          <p:nvSpPr>
            <p:cNvPr id="23" name="Freeform 698"/>
            <p:cNvSpPr>
              <a:spLocks noEditPoints="1"/>
            </p:cNvSpPr>
            <p:nvPr/>
          </p:nvSpPr>
          <p:spPr bwMode="auto">
            <a:xfrm>
              <a:off x="9115426" y="7245350"/>
              <a:ext cx="209550" cy="150813"/>
            </a:xfrm>
            <a:custGeom>
              <a:avLst/>
              <a:gdLst>
                <a:gd name="T0" fmla="*/ 52 w 56"/>
                <a:gd name="T1" fmla="*/ 0 h 40"/>
                <a:gd name="T2" fmla="*/ 48 w 56"/>
                <a:gd name="T3" fmla="*/ 4 h 40"/>
                <a:gd name="T4" fmla="*/ 48 w 56"/>
                <a:gd name="T5" fmla="*/ 20 h 40"/>
                <a:gd name="T6" fmla="*/ 52 w 56"/>
                <a:gd name="T7" fmla="*/ 24 h 40"/>
                <a:gd name="T8" fmla="*/ 56 w 56"/>
                <a:gd name="T9" fmla="*/ 20 h 40"/>
                <a:gd name="T10" fmla="*/ 56 w 56"/>
                <a:gd name="T11" fmla="*/ 4 h 40"/>
                <a:gd name="T12" fmla="*/ 52 w 56"/>
                <a:gd name="T13" fmla="*/ 0 h 40"/>
                <a:gd name="T14" fmla="*/ 4 w 56"/>
                <a:gd name="T15" fmla="*/ 0 h 40"/>
                <a:gd name="T16" fmla="*/ 0 w 56"/>
                <a:gd name="T17" fmla="*/ 4 h 40"/>
                <a:gd name="T18" fmla="*/ 0 w 56"/>
                <a:gd name="T19" fmla="*/ 20 h 40"/>
                <a:gd name="T20" fmla="*/ 4 w 56"/>
                <a:gd name="T21" fmla="*/ 24 h 40"/>
                <a:gd name="T22" fmla="*/ 8 w 56"/>
                <a:gd name="T23" fmla="*/ 20 h 40"/>
                <a:gd name="T24" fmla="*/ 8 w 56"/>
                <a:gd name="T25" fmla="*/ 4 h 40"/>
                <a:gd name="T26" fmla="*/ 4 w 56"/>
                <a:gd name="T27" fmla="*/ 0 h 40"/>
                <a:gd name="T28" fmla="*/ 10 w 56"/>
                <a:gd name="T29" fmla="*/ 22 h 40"/>
                <a:gd name="T30" fmla="*/ 16 w 56"/>
                <a:gd name="T31" fmla="*/ 28 h 40"/>
                <a:gd name="T32" fmla="*/ 16 w 56"/>
                <a:gd name="T33" fmla="*/ 28 h 40"/>
                <a:gd name="T34" fmla="*/ 16 w 56"/>
                <a:gd name="T35" fmla="*/ 36 h 40"/>
                <a:gd name="T36" fmla="*/ 20 w 56"/>
                <a:gd name="T37" fmla="*/ 40 h 40"/>
                <a:gd name="T38" fmla="*/ 24 w 56"/>
                <a:gd name="T39" fmla="*/ 36 h 40"/>
                <a:gd name="T40" fmla="*/ 24 w 56"/>
                <a:gd name="T41" fmla="*/ 28 h 40"/>
                <a:gd name="T42" fmla="*/ 32 w 56"/>
                <a:gd name="T43" fmla="*/ 28 h 40"/>
                <a:gd name="T44" fmla="*/ 32 w 56"/>
                <a:gd name="T45" fmla="*/ 36 h 40"/>
                <a:gd name="T46" fmla="*/ 36 w 56"/>
                <a:gd name="T47" fmla="*/ 40 h 40"/>
                <a:gd name="T48" fmla="*/ 40 w 56"/>
                <a:gd name="T49" fmla="*/ 36 h 40"/>
                <a:gd name="T50" fmla="*/ 40 w 56"/>
                <a:gd name="T51" fmla="*/ 28 h 40"/>
                <a:gd name="T52" fmla="*/ 46 w 56"/>
                <a:gd name="T53" fmla="*/ 22 h 40"/>
                <a:gd name="T54" fmla="*/ 46 w 56"/>
                <a:gd name="T55" fmla="*/ 0 h 40"/>
                <a:gd name="T56" fmla="*/ 10 w 56"/>
                <a:gd name="T57" fmla="*/ 0 h 40"/>
                <a:gd name="T58" fmla="*/ 10 w 56"/>
                <a:gd name="T59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40">
                  <a:moveTo>
                    <a:pt x="52" y="0"/>
                  </a:moveTo>
                  <a:cubicBezTo>
                    <a:pt x="50" y="0"/>
                    <a:pt x="48" y="2"/>
                    <a:pt x="48" y="4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8" y="22"/>
                    <a:pt x="50" y="24"/>
                    <a:pt x="52" y="24"/>
                  </a:cubicBezTo>
                  <a:cubicBezTo>
                    <a:pt x="54" y="24"/>
                    <a:pt x="56" y="22"/>
                    <a:pt x="56" y="20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2"/>
                    <a:pt x="2" y="24"/>
                    <a:pt x="4" y="24"/>
                  </a:cubicBezTo>
                  <a:cubicBezTo>
                    <a:pt x="6" y="24"/>
                    <a:pt x="8" y="22"/>
                    <a:pt x="8" y="2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lose/>
                  <a:moveTo>
                    <a:pt x="10" y="22"/>
                  </a:moveTo>
                  <a:cubicBezTo>
                    <a:pt x="10" y="25"/>
                    <a:pt x="13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8"/>
                    <a:pt x="18" y="40"/>
                    <a:pt x="20" y="40"/>
                  </a:cubicBezTo>
                  <a:cubicBezTo>
                    <a:pt x="22" y="40"/>
                    <a:pt x="24" y="38"/>
                    <a:pt x="24" y="36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8"/>
                    <a:pt x="34" y="40"/>
                    <a:pt x="36" y="40"/>
                  </a:cubicBezTo>
                  <a:cubicBezTo>
                    <a:pt x="38" y="40"/>
                    <a:pt x="40" y="38"/>
                    <a:pt x="40" y="36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3" y="28"/>
                    <a:pt x="46" y="25"/>
                    <a:pt x="46" y="22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10" y="2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 useBgFill="1">
          <p:nvSpPr>
            <p:cNvPr id="24" name="Freeform 699"/>
            <p:cNvSpPr>
              <a:spLocks noEditPoints="1"/>
            </p:cNvSpPr>
            <p:nvPr/>
          </p:nvSpPr>
          <p:spPr bwMode="auto">
            <a:xfrm>
              <a:off x="9153526" y="7154863"/>
              <a:ext cx="134938" cy="82550"/>
            </a:xfrm>
            <a:custGeom>
              <a:avLst/>
              <a:gdLst>
                <a:gd name="T0" fmla="*/ 36 w 36"/>
                <a:gd name="T1" fmla="*/ 20 h 22"/>
                <a:gd name="T2" fmla="*/ 28 w 36"/>
                <a:gd name="T3" fmla="*/ 7 h 22"/>
                <a:gd name="T4" fmla="*/ 30 w 36"/>
                <a:gd name="T5" fmla="*/ 3 h 22"/>
                <a:gd name="T6" fmla="*/ 29 w 36"/>
                <a:gd name="T7" fmla="*/ 0 h 22"/>
                <a:gd name="T8" fmla="*/ 26 w 36"/>
                <a:gd name="T9" fmla="*/ 1 h 22"/>
                <a:gd name="T10" fmla="*/ 24 w 36"/>
                <a:gd name="T11" fmla="*/ 5 h 22"/>
                <a:gd name="T12" fmla="*/ 24 w 36"/>
                <a:gd name="T13" fmla="*/ 5 h 22"/>
                <a:gd name="T14" fmla="*/ 18 w 36"/>
                <a:gd name="T15" fmla="*/ 4 h 22"/>
                <a:gd name="T16" fmla="*/ 12 w 36"/>
                <a:gd name="T17" fmla="*/ 5 h 22"/>
                <a:gd name="T18" fmla="*/ 12 w 36"/>
                <a:gd name="T19" fmla="*/ 5 h 22"/>
                <a:gd name="T20" fmla="*/ 10 w 36"/>
                <a:gd name="T21" fmla="*/ 1 h 22"/>
                <a:gd name="T22" fmla="*/ 7 w 36"/>
                <a:gd name="T23" fmla="*/ 0 h 22"/>
                <a:gd name="T24" fmla="*/ 6 w 36"/>
                <a:gd name="T25" fmla="*/ 3 h 22"/>
                <a:gd name="T26" fmla="*/ 8 w 36"/>
                <a:gd name="T27" fmla="*/ 7 h 22"/>
                <a:gd name="T28" fmla="*/ 0 w 36"/>
                <a:gd name="T29" fmla="*/ 20 h 22"/>
                <a:gd name="T30" fmla="*/ 0 w 36"/>
                <a:gd name="T31" fmla="*/ 22 h 22"/>
                <a:gd name="T32" fmla="*/ 36 w 36"/>
                <a:gd name="T33" fmla="*/ 22 h 22"/>
                <a:gd name="T34" fmla="*/ 36 w 36"/>
                <a:gd name="T35" fmla="*/ 20 h 22"/>
                <a:gd name="T36" fmla="*/ 12 w 36"/>
                <a:gd name="T37" fmla="*/ 16 h 22"/>
                <a:gd name="T38" fmla="*/ 10 w 36"/>
                <a:gd name="T39" fmla="*/ 14 h 22"/>
                <a:gd name="T40" fmla="*/ 12 w 36"/>
                <a:gd name="T41" fmla="*/ 12 h 22"/>
                <a:gd name="T42" fmla="*/ 12 w 36"/>
                <a:gd name="T43" fmla="*/ 12 h 22"/>
                <a:gd name="T44" fmla="*/ 12 w 36"/>
                <a:gd name="T45" fmla="*/ 12 h 22"/>
                <a:gd name="T46" fmla="*/ 14 w 36"/>
                <a:gd name="T47" fmla="*/ 14 h 22"/>
                <a:gd name="T48" fmla="*/ 12 w 36"/>
                <a:gd name="T49" fmla="*/ 16 h 22"/>
                <a:gd name="T50" fmla="*/ 24 w 36"/>
                <a:gd name="T51" fmla="*/ 16 h 22"/>
                <a:gd name="T52" fmla="*/ 22 w 36"/>
                <a:gd name="T53" fmla="*/ 14 h 22"/>
                <a:gd name="T54" fmla="*/ 24 w 36"/>
                <a:gd name="T55" fmla="*/ 12 h 22"/>
                <a:gd name="T56" fmla="*/ 24 w 36"/>
                <a:gd name="T57" fmla="*/ 12 h 22"/>
                <a:gd name="T58" fmla="*/ 24 w 36"/>
                <a:gd name="T59" fmla="*/ 12 h 22"/>
                <a:gd name="T60" fmla="*/ 26 w 36"/>
                <a:gd name="T61" fmla="*/ 14 h 22"/>
                <a:gd name="T62" fmla="*/ 24 w 36"/>
                <a:gd name="T63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" h="22">
                  <a:moveTo>
                    <a:pt x="36" y="20"/>
                  </a:moveTo>
                  <a:cubicBezTo>
                    <a:pt x="35" y="15"/>
                    <a:pt x="32" y="10"/>
                    <a:pt x="28" y="7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2"/>
                    <a:pt x="30" y="1"/>
                    <a:pt x="29" y="0"/>
                  </a:cubicBezTo>
                  <a:cubicBezTo>
                    <a:pt x="28" y="0"/>
                    <a:pt x="27" y="0"/>
                    <a:pt x="26" y="1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2" y="4"/>
                    <a:pt x="20" y="4"/>
                    <a:pt x="18" y="4"/>
                  </a:cubicBezTo>
                  <a:cubicBezTo>
                    <a:pt x="16" y="4"/>
                    <a:pt x="14" y="4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4" y="10"/>
                    <a:pt x="1" y="15"/>
                    <a:pt x="0" y="2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0"/>
                    <a:pt x="36" y="20"/>
                    <a:pt x="36" y="20"/>
                  </a:cubicBezTo>
                  <a:close/>
                  <a:moveTo>
                    <a:pt x="12" y="16"/>
                  </a:moveTo>
                  <a:cubicBezTo>
                    <a:pt x="11" y="16"/>
                    <a:pt x="10" y="15"/>
                    <a:pt x="10" y="14"/>
                  </a:cubicBezTo>
                  <a:cubicBezTo>
                    <a:pt x="10" y="13"/>
                    <a:pt x="11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2"/>
                    <a:pt x="14" y="13"/>
                    <a:pt x="14" y="14"/>
                  </a:cubicBezTo>
                  <a:cubicBezTo>
                    <a:pt x="14" y="15"/>
                    <a:pt x="13" y="16"/>
                    <a:pt x="12" y="16"/>
                  </a:cubicBezTo>
                  <a:close/>
                  <a:moveTo>
                    <a:pt x="24" y="16"/>
                  </a:moveTo>
                  <a:cubicBezTo>
                    <a:pt x="23" y="16"/>
                    <a:pt x="22" y="15"/>
                    <a:pt x="22" y="14"/>
                  </a:cubicBezTo>
                  <a:cubicBezTo>
                    <a:pt x="22" y="13"/>
                    <a:pt x="23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5" y="12"/>
                    <a:pt x="26" y="13"/>
                    <a:pt x="26" y="14"/>
                  </a:cubicBezTo>
                  <a:cubicBezTo>
                    <a:pt x="26" y="15"/>
                    <a:pt x="25" y="16"/>
                    <a:pt x="24" y="16"/>
                  </a:cubicBez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41870" y="295910"/>
            <a:ext cx="11930794" cy="972850"/>
            <a:chOff x="141870" y="295910"/>
            <a:chExt cx="11930794" cy="972850"/>
          </a:xfrm>
        </p:grpSpPr>
        <p:sp>
          <p:nvSpPr>
            <p:cNvPr id="18" name="文本框 17"/>
            <p:cNvSpPr txBox="1"/>
            <p:nvPr/>
          </p:nvSpPr>
          <p:spPr>
            <a:xfrm>
              <a:off x="3071664" y="397984"/>
              <a:ext cx="2339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请输入标题内容</a:t>
              </a: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141870" y="295910"/>
              <a:ext cx="2935344" cy="972850"/>
            </a:xfrm>
            <a:prstGeom prst="rect">
              <a:avLst/>
            </a:prstGeom>
          </p:spPr>
        </p:pic>
        <p:cxnSp>
          <p:nvCxnSpPr>
            <p:cNvPr id="20" name="直接连接符 19"/>
            <p:cNvCxnSpPr/>
            <p:nvPr/>
          </p:nvCxnSpPr>
          <p:spPr>
            <a:xfrm>
              <a:off x="2423592" y="945594"/>
              <a:ext cx="9649072" cy="0"/>
            </a:xfrm>
            <a:prstGeom prst="line">
              <a:avLst/>
            </a:prstGeom>
            <a:ln>
              <a:solidFill>
                <a:srgbClr val="37BBE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631504" y="2166658"/>
            <a:ext cx="4436019" cy="313680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205">
        <p14:flythrough/>
      </p:transition>
    </mc:Choice>
    <mc:Fallback xmlns="">
      <p:transition spd="slow" advTm="220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10" grpId="0"/>
      <p:bldP spid="11" grpId="0" animBg="1"/>
      <p:bldP spid="12" grpId="0"/>
      <p:bldP spid="15" grpId="0" animBg="1"/>
      <p:bldP spid="16" grpId="0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14"/>
          <p:cNvSpPr/>
          <p:nvPr/>
        </p:nvSpPr>
        <p:spPr>
          <a:xfrm>
            <a:off x="1636707" y="2275776"/>
            <a:ext cx="2448670" cy="2448670"/>
          </a:xfrm>
          <a:custGeom>
            <a:avLst/>
            <a:gdLst>
              <a:gd name="connsiteX0" fmla="*/ 1224334 w 2448670"/>
              <a:gd name="connsiteY0" fmla="*/ 468250 h 2448670"/>
              <a:gd name="connsiteX1" fmla="*/ 468250 w 2448670"/>
              <a:gd name="connsiteY1" fmla="*/ 1224334 h 2448670"/>
              <a:gd name="connsiteX2" fmla="*/ 1224334 w 2448670"/>
              <a:gd name="connsiteY2" fmla="*/ 1980418 h 2448670"/>
              <a:gd name="connsiteX3" fmla="*/ 1980418 w 2448670"/>
              <a:gd name="connsiteY3" fmla="*/ 1224334 h 2448670"/>
              <a:gd name="connsiteX4" fmla="*/ 1224334 w 2448670"/>
              <a:gd name="connsiteY4" fmla="*/ 468250 h 2448670"/>
              <a:gd name="connsiteX5" fmla="*/ 1224335 w 2448670"/>
              <a:gd name="connsiteY5" fmla="*/ 0 h 2448670"/>
              <a:gd name="connsiteX6" fmla="*/ 2448670 w 2448670"/>
              <a:gd name="connsiteY6" fmla="*/ 1224335 h 2448670"/>
              <a:gd name="connsiteX7" fmla="*/ 1224335 w 2448670"/>
              <a:gd name="connsiteY7" fmla="*/ 2448670 h 2448670"/>
              <a:gd name="connsiteX8" fmla="*/ 0 w 2448670"/>
              <a:gd name="connsiteY8" fmla="*/ 1224335 h 2448670"/>
              <a:gd name="connsiteX9" fmla="*/ 1224335 w 2448670"/>
              <a:gd name="connsiteY9" fmla="*/ 0 h 244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48670" h="2448670">
                <a:moveTo>
                  <a:pt x="1224334" y="468250"/>
                </a:moveTo>
                <a:cubicBezTo>
                  <a:pt x="806760" y="468250"/>
                  <a:pt x="468250" y="806760"/>
                  <a:pt x="468250" y="1224334"/>
                </a:cubicBezTo>
                <a:cubicBezTo>
                  <a:pt x="468250" y="1641908"/>
                  <a:pt x="806760" y="1980418"/>
                  <a:pt x="1224334" y="1980418"/>
                </a:cubicBezTo>
                <a:cubicBezTo>
                  <a:pt x="1641908" y="1980418"/>
                  <a:pt x="1980418" y="1641908"/>
                  <a:pt x="1980418" y="1224334"/>
                </a:cubicBezTo>
                <a:cubicBezTo>
                  <a:pt x="1980418" y="806760"/>
                  <a:pt x="1641908" y="468250"/>
                  <a:pt x="1224334" y="468250"/>
                </a:cubicBezTo>
                <a:close/>
                <a:moveTo>
                  <a:pt x="1224335" y="0"/>
                </a:moveTo>
                <a:cubicBezTo>
                  <a:pt x="1900517" y="0"/>
                  <a:pt x="2448670" y="548153"/>
                  <a:pt x="2448670" y="1224335"/>
                </a:cubicBezTo>
                <a:cubicBezTo>
                  <a:pt x="2448670" y="1900517"/>
                  <a:pt x="1900517" y="2448670"/>
                  <a:pt x="1224335" y="2448670"/>
                </a:cubicBezTo>
                <a:cubicBezTo>
                  <a:pt x="548153" y="2448670"/>
                  <a:pt x="0" y="1900517"/>
                  <a:pt x="0" y="1224335"/>
                </a:cubicBezTo>
                <a:cubicBezTo>
                  <a:pt x="0" y="548153"/>
                  <a:pt x="548153" y="0"/>
                  <a:pt x="1224335" y="0"/>
                </a:cubicBezTo>
                <a:close/>
              </a:path>
            </a:pathLst>
          </a:custGeom>
          <a:solidFill>
            <a:srgbClr val="37BBE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4871664" y="2275079"/>
            <a:ext cx="2448670" cy="2448670"/>
          </a:xfrm>
          <a:custGeom>
            <a:avLst/>
            <a:gdLst>
              <a:gd name="connsiteX0" fmla="*/ 1224334 w 2448670"/>
              <a:gd name="connsiteY0" fmla="*/ 468250 h 2448670"/>
              <a:gd name="connsiteX1" fmla="*/ 468250 w 2448670"/>
              <a:gd name="connsiteY1" fmla="*/ 1224334 h 2448670"/>
              <a:gd name="connsiteX2" fmla="*/ 1224334 w 2448670"/>
              <a:gd name="connsiteY2" fmla="*/ 1980418 h 2448670"/>
              <a:gd name="connsiteX3" fmla="*/ 1980418 w 2448670"/>
              <a:gd name="connsiteY3" fmla="*/ 1224334 h 2448670"/>
              <a:gd name="connsiteX4" fmla="*/ 1224334 w 2448670"/>
              <a:gd name="connsiteY4" fmla="*/ 468250 h 2448670"/>
              <a:gd name="connsiteX5" fmla="*/ 1224335 w 2448670"/>
              <a:gd name="connsiteY5" fmla="*/ 0 h 2448670"/>
              <a:gd name="connsiteX6" fmla="*/ 2448670 w 2448670"/>
              <a:gd name="connsiteY6" fmla="*/ 1224335 h 2448670"/>
              <a:gd name="connsiteX7" fmla="*/ 1224335 w 2448670"/>
              <a:gd name="connsiteY7" fmla="*/ 2448670 h 2448670"/>
              <a:gd name="connsiteX8" fmla="*/ 0 w 2448670"/>
              <a:gd name="connsiteY8" fmla="*/ 1224335 h 2448670"/>
              <a:gd name="connsiteX9" fmla="*/ 1224335 w 2448670"/>
              <a:gd name="connsiteY9" fmla="*/ 0 h 244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48670" h="2448670">
                <a:moveTo>
                  <a:pt x="1224334" y="468250"/>
                </a:moveTo>
                <a:cubicBezTo>
                  <a:pt x="806760" y="468250"/>
                  <a:pt x="468250" y="806760"/>
                  <a:pt x="468250" y="1224334"/>
                </a:cubicBezTo>
                <a:cubicBezTo>
                  <a:pt x="468250" y="1641908"/>
                  <a:pt x="806760" y="1980418"/>
                  <a:pt x="1224334" y="1980418"/>
                </a:cubicBezTo>
                <a:cubicBezTo>
                  <a:pt x="1641908" y="1980418"/>
                  <a:pt x="1980418" y="1641908"/>
                  <a:pt x="1980418" y="1224334"/>
                </a:cubicBezTo>
                <a:cubicBezTo>
                  <a:pt x="1980418" y="806760"/>
                  <a:pt x="1641908" y="468250"/>
                  <a:pt x="1224334" y="468250"/>
                </a:cubicBezTo>
                <a:close/>
                <a:moveTo>
                  <a:pt x="1224335" y="0"/>
                </a:moveTo>
                <a:cubicBezTo>
                  <a:pt x="1900517" y="0"/>
                  <a:pt x="2448670" y="548153"/>
                  <a:pt x="2448670" y="1224335"/>
                </a:cubicBezTo>
                <a:cubicBezTo>
                  <a:pt x="2448670" y="1900517"/>
                  <a:pt x="1900517" y="2448670"/>
                  <a:pt x="1224335" y="2448670"/>
                </a:cubicBezTo>
                <a:cubicBezTo>
                  <a:pt x="548153" y="2448670"/>
                  <a:pt x="0" y="1900517"/>
                  <a:pt x="0" y="1224335"/>
                </a:cubicBezTo>
                <a:cubicBezTo>
                  <a:pt x="0" y="548153"/>
                  <a:pt x="548153" y="0"/>
                  <a:pt x="1224335" y="0"/>
                </a:cubicBezTo>
                <a:close/>
              </a:path>
            </a:pathLst>
          </a:custGeom>
          <a:solidFill>
            <a:srgbClr val="37BBE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8112124" y="2275079"/>
            <a:ext cx="2448670" cy="2448670"/>
          </a:xfrm>
          <a:custGeom>
            <a:avLst/>
            <a:gdLst>
              <a:gd name="connsiteX0" fmla="*/ 1224334 w 2448670"/>
              <a:gd name="connsiteY0" fmla="*/ 468250 h 2448670"/>
              <a:gd name="connsiteX1" fmla="*/ 468250 w 2448670"/>
              <a:gd name="connsiteY1" fmla="*/ 1224334 h 2448670"/>
              <a:gd name="connsiteX2" fmla="*/ 1224334 w 2448670"/>
              <a:gd name="connsiteY2" fmla="*/ 1980418 h 2448670"/>
              <a:gd name="connsiteX3" fmla="*/ 1980418 w 2448670"/>
              <a:gd name="connsiteY3" fmla="*/ 1224334 h 2448670"/>
              <a:gd name="connsiteX4" fmla="*/ 1224334 w 2448670"/>
              <a:gd name="connsiteY4" fmla="*/ 468250 h 2448670"/>
              <a:gd name="connsiteX5" fmla="*/ 1224335 w 2448670"/>
              <a:gd name="connsiteY5" fmla="*/ 0 h 2448670"/>
              <a:gd name="connsiteX6" fmla="*/ 2448670 w 2448670"/>
              <a:gd name="connsiteY6" fmla="*/ 1224335 h 2448670"/>
              <a:gd name="connsiteX7" fmla="*/ 1224335 w 2448670"/>
              <a:gd name="connsiteY7" fmla="*/ 2448670 h 2448670"/>
              <a:gd name="connsiteX8" fmla="*/ 0 w 2448670"/>
              <a:gd name="connsiteY8" fmla="*/ 1224335 h 2448670"/>
              <a:gd name="connsiteX9" fmla="*/ 1224335 w 2448670"/>
              <a:gd name="connsiteY9" fmla="*/ 0 h 244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48670" h="2448670">
                <a:moveTo>
                  <a:pt x="1224334" y="468250"/>
                </a:moveTo>
                <a:cubicBezTo>
                  <a:pt x="806760" y="468250"/>
                  <a:pt x="468250" y="806760"/>
                  <a:pt x="468250" y="1224334"/>
                </a:cubicBezTo>
                <a:cubicBezTo>
                  <a:pt x="468250" y="1641908"/>
                  <a:pt x="806760" y="1980418"/>
                  <a:pt x="1224334" y="1980418"/>
                </a:cubicBezTo>
                <a:cubicBezTo>
                  <a:pt x="1641908" y="1980418"/>
                  <a:pt x="1980418" y="1641908"/>
                  <a:pt x="1980418" y="1224334"/>
                </a:cubicBezTo>
                <a:cubicBezTo>
                  <a:pt x="1980418" y="806760"/>
                  <a:pt x="1641908" y="468250"/>
                  <a:pt x="1224334" y="468250"/>
                </a:cubicBezTo>
                <a:close/>
                <a:moveTo>
                  <a:pt x="1224335" y="0"/>
                </a:moveTo>
                <a:cubicBezTo>
                  <a:pt x="1900517" y="0"/>
                  <a:pt x="2448670" y="548153"/>
                  <a:pt x="2448670" y="1224335"/>
                </a:cubicBezTo>
                <a:cubicBezTo>
                  <a:pt x="2448670" y="1900517"/>
                  <a:pt x="1900517" y="2448670"/>
                  <a:pt x="1224335" y="2448670"/>
                </a:cubicBezTo>
                <a:cubicBezTo>
                  <a:pt x="548153" y="2448670"/>
                  <a:pt x="0" y="1900517"/>
                  <a:pt x="0" y="1224335"/>
                </a:cubicBezTo>
                <a:cubicBezTo>
                  <a:pt x="0" y="548153"/>
                  <a:pt x="548153" y="0"/>
                  <a:pt x="1224335" y="0"/>
                </a:cubicBezTo>
                <a:close/>
              </a:path>
            </a:pathLst>
          </a:custGeom>
          <a:solidFill>
            <a:srgbClr val="37BBE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801685" y="5158933"/>
            <a:ext cx="1944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</a:rPr>
              <a:t>Elegant and concise, business style general work plan summary template.</a:t>
            </a:r>
          </a:p>
        </p:txBody>
      </p:sp>
      <p:sp>
        <p:nvSpPr>
          <p:cNvPr id="13" name="矩形 12"/>
          <p:cNvSpPr/>
          <p:nvPr/>
        </p:nvSpPr>
        <p:spPr>
          <a:xfrm>
            <a:off x="5123891" y="5158933"/>
            <a:ext cx="1944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</a:rPr>
              <a:t>Elegant and concise, business style general work plan summary template.</a:t>
            </a:r>
          </a:p>
        </p:txBody>
      </p:sp>
      <p:sp>
        <p:nvSpPr>
          <p:cNvPr id="14" name="矩形 13"/>
          <p:cNvSpPr/>
          <p:nvPr/>
        </p:nvSpPr>
        <p:spPr>
          <a:xfrm>
            <a:off x="8446098" y="5158933"/>
            <a:ext cx="1944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</a:rPr>
              <a:t>Elegant and concise, business style general work plan summary template.</a:t>
            </a:r>
          </a:p>
        </p:txBody>
      </p:sp>
      <p:sp>
        <p:nvSpPr>
          <p:cNvPr id="28" name="任意多边形 27"/>
          <p:cNvSpPr/>
          <p:nvPr/>
        </p:nvSpPr>
        <p:spPr>
          <a:xfrm>
            <a:off x="2907209" y="2278390"/>
            <a:ext cx="1172567" cy="2443442"/>
          </a:xfrm>
          <a:custGeom>
            <a:avLst/>
            <a:gdLst>
              <a:gd name="connsiteX0" fmla="*/ 0 w 1172567"/>
              <a:gd name="connsiteY0" fmla="*/ 0 h 2443442"/>
              <a:gd name="connsiteX1" fmla="*/ 73413 w 1172567"/>
              <a:gd name="connsiteY1" fmla="*/ 3707 h 2443442"/>
              <a:gd name="connsiteX2" fmla="*/ 1172567 w 1172567"/>
              <a:gd name="connsiteY2" fmla="*/ 1221721 h 2443442"/>
              <a:gd name="connsiteX3" fmla="*/ 73413 w 1172567"/>
              <a:gd name="connsiteY3" fmla="*/ 2439735 h 2443442"/>
              <a:gd name="connsiteX4" fmla="*/ 0 w 1172567"/>
              <a:gd name="connsiteY4" fmla="*/ 2443442 h 2443442"/>
              <a:gd name="connsiteX5" fmla="*/ 0 w 1172567"/>
              <a:gd name="connsiteY5" fmla="*/ 1972585 h 2443442"/>
              <a:gd name="connsiteX6" fmla="*/ 100609 w 1172567"/>
              <a:gd name="connsiteY6" fmla="*/ 1962443 h 2443442"/>
              <a:gd name="connsiteX7" fmla="*/ 704315 w 1172567"/>
              <a:gd name="connsiteY7" fmla="*/ 1221720 h 2443442"/>
              <a:gd name="connsiteX8" fmla="*/ 100609 w 1172567"/>
              <a:gd name="connsiteY8" fmla="*/ 480997 h 2443442"/>
              <a:gd name="connsiteX9" fmla="*/ 0 w 1172567"/>
              <a:gd name="connsiteY9" fmla="*/ 470855 h 2443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2567" h="2443442">
                <a:moveTo>
                  <a:pt x="0" y="0"/>
                </a:moveTo>
                <a:lnTo>
                  <a:pt x="73413" y="3707"/>
                </a:lnTo>
                <a:cubicBezTo>
                  <a:pt x="690792" y="66405"/>
                  <a:pt x="1172567" y="587800"/>
                  <a:pt x="1172567" y="1221721"/>
                </a:cubicBezTo>
                <a:cubicBezTo>
                  <a:pt x="1172567" y="1855642"/>
                  <a:pt x="690792" y="2377037"/>
                  <a:pt x="73413" y="2439735"/>
                </a:cubicBezTo>
                <a:lnTo>
                  <a:pt x="0" y="2443442"/>
                </a:lnTo>
                <a:lnTo>
                  <a:pt x="0" y="1972585"/>
                </a:lnTo>
                <a:lnTo>
                  <a:pt x="100609" y="1962443"/>
                </a:lnTo>
                <a:cubicBezTo>
                  <a:pt x="445143" y="1891941"/>
                  <a:pt x="704315" y="1587097"/>
                  <a:pt x="704315" y="1221720"/>
                </a:cubicBezTo>
                <a:cubicBezTo>
                  <a:pt x="704315" y="856343"/>
                  <a:pt x="445143" y="551499"/>
                  <a:pt x="100609" y="480997"/>
                </a:cubicBezTo>
                <a:lnTo>
                  <a:pt x="0" y="470855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582761" y="3346223"/>
            <a:ext cx="55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50%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任意多边形 35"/>
          <p:cNvSpPr/>
          <p:nvPr/>
        </p:nvSpPr>
        <p:spPr>
          <a:xfrm rot="15720000">
            <a:off x="6243850" y="3062346"/>
            <a:ext cx="1491969" cy="641105"/>
          </a:xfrm>
          <a:custGeom>
            <a:avLst/>
            <a:gdLst>
              <a:gd name="connsiteX0" fmla="*/ 1491969 w 1491969"/>
              <a:gd name="connsiteY0" fmla="*/ 386859 h 641105"/>
              <a:gd name="connsiteX1" fmla="*/ 1456749 w 1491969"/>
              <a:gd name="connsiteY1" fmla="*/ 415222 h 641105"/>
              <a:gd name="connsiteX2" fmla="*/ 747996 w 1491969"/>
              <a:gd name="connsiteY2" fmla="*/ 641105 h 641105"/>
              <a:gd name="connsiteX3" fmla="*/ 39244 w 1491969"/>
              <a:gd name="connsiteY3" fmla="*/ 415222 h 641105"/>
              <a:gd name="connsiteX4" fmla="*/ 0 w 1491969"/>
              <a:gd name="connsiteY4" fmla="*/ 383619 h 641105"/>
              <a:gd name="connsiteX5" fmla="*/ 300421 w 1491969"/>
              <a:gd name="connsiteY5" fmla="*/ 23231 h 641105"/>
              <a:gd name="connsiteX6" fmla="*/ 325261 w 1491969"/>
              <a:gd name="connsiteY6" fmla="*/ 43726 h 641105"/>
              <a:gd name="connsiteX7" fmla="*/ 747995 w 1491969"/>
              <a:gd name="connsiteY7" fmla="*/ 172853 h 641105"/>
              <a:gd name="connsiteX8" fmla="*/ 1170729 w 1491969"/>
              <a:gd name="connsiteY8" fmla="*/ 43726 h 641105"/>
              <a:gd name="connsiteX9" fmla="*/ 1223725 w 1491969"/>
              <a:gd name="connsiteY9" fmla="*/ 0 h 641105"/>
              <a:gd name="connsiteX10" fmla="*/ 1228618 w 1491969"/>
              <a:gd name="connsiteY10" fmla="*/ 0 h 641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1969" h="641105">
                <a:moveTo>
                  <a:pt x="1491969" y="386859"/>
                </a:moveTo>
                <a:lnTo>
                  <a:pt x="1456749" y="415222"/>
                </a:lnTo>
                <a:cubicBezTo>
                  <a:pt x="1256728" y="557464"/>
                  <a:pt x="1012130" y="641105"/>
                  <a:pt x="747996" y="641105"/>
                </a:cubicBezTo>
                <a:cubicBezTo>
                  <a:pt x="483863" y="641105"/>
                  <a:pt x="239265" y="557464"/>
                  <a:pt x="39244" y="415222"/>
                </a:cubicBezTo>
                <a:lnTo>
                  <a:pt x="0" y="383619"/>
                </a:lnTo>
                <a:lnTo>
                  <a:pt x="300421" y="23231"/>
                </a:lnTo>
                <a:lnTo>
                  <a:pt x="325261" y="43726"/>
                </a:lnTo>
                <a:cubicBezTo>
                  <a:pt x="445933" y="125250"/>
                  <a:pt x="591405" y="172853"/>
                  <a:pt x="747995" y="172853"/>
                </a:cubicBezTo>
                <a:cubicBezTo>
                  <a:pt x="904586" y="172853"/>
                  <a:pt x="1050057" y="125250"/>
                  <a:pt x="1170729" y="43726"/>
                </a:cubicBezTo>
                <a:lnTo>
                  <a:pt x="1223725" y="0"/>
                </a:lnTo>
                <a:lnTo>
                  <a:pt x="1228618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866306" y="3346223"/>
            <a:ext cx="55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30%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9108005" y="3345525"/>
            <a:ext cx="55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10%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任意多边形 43"/>
          <p:cNvSpPr/>
          <p:nvPr/>
        </p:nvSpPr>
        <p:spPr>
          <a:xfrm rot="15720000">
            <a:off x="9752335" y="3273675"/>
            <a:ext cx="1057232" cy="617874"/>
          </a:xfrm>
          <a:custGeom>
            <a:avLst/>
            <a:gdLst>
              <a:gd name="connsiteX0" fmla="*/ 1057232 w 1057232"/>
              <a:gd name="connsiteY0" fmla="*/ 574900 h 617874"/>
              <a:gd name="connsiteX1" fmla="*/ 942042 w 1057232"/>
              <a:gd name="connsiteY1" fmla="*/ 602583 h 617874"/>
              <a:gd name="connsiteX2" fmla="*/ 747996 w 1057232"/>
              <a:gd name="connsiteY2" fmla="*/ 617874 h 617874"/>
              <a:gd name="connsiteX3" fmla="*/ 39244 w 1057232"/>
              <a:gd name="connsiteY3" fmla="*/ 391991 h 617874"/>
              <a:gd name="connsiteX4" fmla="*/ 0 w 1057232"/>
              <a:gd name="connsiteY4" fmla="*/ 360388 h 617874"/>
              <a:gd name="connsiteX5" fmla="*/ 300421 w 1057232"/>
              <a:gd name="connsiteY5" fmla="*/ 0 h 617874"/>
              <a:gd name="connsiteX6" fmla="*/ 325261 w 1057232"/>
              <a:gd name="connsiteY6" fmla="*/ 20495 h 617874"/>
              <a:gd name="connsiteX7" fmla="*/ 747995 w 1057232"/>
              <a:gd name="connsiteY7" fmla="*/ 149622 h 617874"/>
              <a:gd name="connsiteX8" fmla="*/ 863140 w 1057232"/>
              <a:gd name="connsiteY8" fmla="*/ 140911 h 617874"/>
              <a:gd name="connsiteX9" fmla="*/ 940880 w 1057232"/>
              <a:gd name="connsiteY9" fmla="*/ 122994 h 61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57232" h="617874">
                <a:moveTo>
                  <a:pt x="1057232" y="574900"/>
                </a:moveTo>
                <a:lnTo>
                  <a:pt x="942042" y="602583"/>
                </a:lnTo>
                <a:cubicBezTo>
                  <a:pt x="878842" y="612646"/>
                  <a:pt x="814030" y="617874"/>
                  <a:pt x="747996" y="617874"/>
                </a:cubicBezTo>
                <a:cubicBezTo>
                  <a:pt x="483863" y="617874"/>
                  <a:pt x="239265" y="534233"/>
                  <a:pt x="39244" y="391991"/>
                </a:cubicBezTo>
                <a:lnTo>
                  <a:pt x="0" y="360388"/>
                </a:lnTo>
                <a:lnTo>
                  <a:pt x="300421" y="0"/>
                </a:lnTo>
                <a:lnTo>
                  <a:pt x="325261" y="20495"/>
                </a:lnTo>
                <a:cubicBezTo>
                  <a:pt x="445933" y="102019"/>
                  <a:pt x="591405" y="149622"/>
                  <a:pt x="747995" y="149622"/>
                </a:cubicBezTo>
                <a:cubicBezTo>
                  <a:pt x="787143" y="149623"/>
                  <a:pt x="825596" y="146647"/>
                  <a:pt x="863140" y="140911"/>
                </a:cubicBezTo>
                <a:lnTo>
                  <a:pt x="940880" y="122994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41870" y="295910"/>
            <a:ext cx="11930794" cy="972850"/>
            <a:chOff x="141870" y="295910"/>
            <a:chExt cx="11930794" cy="972850"/>
          </a:xfrm>
        </p:grpSpPr>
        <p:sp>
          <p:nvSpPr>
            <p:cNvPr id="19" name="文本框 18"/>
            <p:cNvSpPr txBox="1"/>
            <p:nvPr/>
          </p:nvSpPr>
          <p:spPr>
            <a:xfrm>
              <a:off x="3071664" y="397984"/>
              <a:ext cx="2339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请输入标题内容</a:t>
              </a: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141870" y="295910"/>
              <a:ext cx="2935344" cy="972850"/>
            </a:xfrm>
            <a:prstGeom prst="rect">
              <a:avLst/>
            </a:prstGeom>
          </p:spPr>
        </p:pic>
        <p:cxnSp>
          <p:nvCxnSpPr>
            <p:cNvPr id="21" name="直接连接符 20"/>
            <p:cNvCxnSpPr/>
            <p:nvPr/>
          </p:nvCxnSpPr>
          <p:spPr>
            <a:xfrm>
              <a:off x="2423592" y="945594"/>
              <a:ext cx="9649072" cy="0"/>
            </a:xfrm>
            <a:prstGeom prst="line">
              <a:avLst/>
            </a:prstGeom>
            <a:ln>
              <a:solidFill>
                <a:srgbClr val="37BBE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211">
        <p14:flythrough/>
      </p:transition>
    </mc:Choice>
    <mc:Fallback xmlns="">
      <p:transition spd="slow" advTm="32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2" grpId="0"/>
      <p:bldP spid="13" grpId="0"/>
      <p:bldP spid="14" grpId="0"/>
      <p:bldP spid="28" grpId="0" animBg="1"/>
      <p:bldP spid="29" grpId="0"/>
      <p:bldP spid="36" grpId="0" animBg="1"/>
      <p:bldP spid="37" grpId="0"/>
      <p:bldP spid="38" grpId="0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574005" y="2467575"/>
            <a:ext cx="2880000" cy="1920000"/>
          </a:xfrm>
          <a:prstGeom prst="rect">
            <a:avLst/>
          </a:prstGeom>
          <a:blipFill>
            <a:blip r:embed="rId5" cstate="screen"/>
            <a:stretch>
              <a:fillRect/>
            </a:stretch>
          </a:blipFill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854995" y="2467575"/>
            <a:ext cx="2880000" cy="1978254"/>
          </a:xfrm>
          <a:prstGeom prst="rect">
            <a:avLst/>
          </a:prstGeom>
          <a:blipFill>
            <a:blip r:embed="rId7" cstate="screen"/>
            <a:stretch>
              <a:fillRect/>
            </a:stretch>
          </a:blipFill>
        </p:spPr>
      </p:pic>
      <p:sp>
        <p:nvSpPr>
          <p:cNvPr id="8" name="矩形 7"/>
          <p:cNvSpPr/>
          <p:nvPr/>
        </p:nvSpPr>
        <p:spPr>
          <a:xfrm>
            <a:off x="2068903" y="5146034"/>
            <a:ext cx="18902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</a:rPr>
              <a:t>Elegant and concise, business style general work plan summary template.</a:t>
            </a:r>
          </a:p>
        </p:txBody>
      </p:sp>
      <p:sp>
        <p:nvSpPr>
          <p:cNvPr id="9" name="矩形 8"/>
          <p:cNvSpPr/>
          <p:nvPr/>
        </p:nvSpPr>
        <p:spPr>
          <a:xfrm>
            <a:off x="5182392" y="5144881"/>
            <a:ext cx="1944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</a:rPr>
              <a:t>Elegant and concise, business style general work plan summary template.</a:t>
            </a:r>
          </a:p>
        </p:txBody>
      </p:sp>
      <p:sp>
        <p:nvSpPr>
          <p:cNvPr id="10" name="矩形 9"/>
          <p:cNvSpPr/>
          <p:nvPr/>
        </p:nvSpPr>
        <p:spPr>
          <a:xfrm>
            <a:off x="8272856" y="5144881"/>
            <a:ext cx="19272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</a:rPr>
              <a:t>Elegant and concise, business style general work plan summary template.</a:t>
            </a:r>
          </a:p>
        </p:txBody>
      </p:sp>
      <p:sp>
        <p:nvSpPr>
          <p:cNvPr id="11" name="矩形 10"/>
          <p:cNvSpPr/>
          <p:nvPr/>
        </p:nvSpPr>
        <p:spPr>
          <a:xfrm>
            <a:off x="1574005" y="4149080"/>
            <a:ext cx="2880000" cy="718495"/>
          </a:xfrm>
          <a:prstGeom prst="rect">
            <a:avLst/>
          </a:prstGeom>
          <a:solidFill>
            <a:srgbClr val="37BBED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714500" y="4149079"/>
            <a:ext cx="2880000" cy="718495"/>
          </a:xfrm>
          <a:prstGeom prst="rect">
            <a:avLst/>
          </a:prstGeom>
          <a:solidFill>
            <a:srgbClr val="37BBED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854995" y="4149078"/>
            <a:ext cx="2880000" cy="718495"/>
          </a:xfrm>
          <a:prstGeom prst="rect">
            <a:avLst/>
          </a:prstGeom>
          <a:solidFill>
            <a:srgbClr val="37BBED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161059" y="4149078"/>
            <a:ext cx="19188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</a:rPr>
              <a:t>business style general work plan summary template.</a:t>
            </a:r>
          </a:p>
        </p:txBody>
      </p:sp>
      <p:sp>
        <p:nvSpPr>
          <p:cNvPr id="15" name="矩形 14"/>
          <p:cNvSpPr/>
          <p:nvPr/>
        </p:nvSpPr>
        <p:spPr>
          <a:xfrm>
            <a:off x="5293024" y="4138993"/>
            <a:ext cx="19188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</a:rPr>
              <a:t>business style general work plan summary template.</a:t>
            </a:r>
          </a:p>
        </p:txBody>
      </p:sp>
      <p:sp>
        <p:nvSpPr>
          <p:cNvPr id="16" name="矩形 15"/>
          <p:cNvSpPr/>
          <p:nvPr/>
        </p:nvSpPr>
        <p:spPr>
          <a:xfrm>
            <a:off x="8488343" y="4128909"/>
            <a:ext cx="19188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</a:rPr>
              <a:t>business style general work plan summary template.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141870" y="295910"/>
            <a:ext cx="11930794" cy="972850"/>
            <a:chOff x="141870" y="295910"/>
            <a:chExt cx="11930794" cy="972850"/>
          </a:xfrm>
        </p:grpSpPr>
        <p:sp>
          <p:nvSpPr>
            <p:cNvPr id="18" name="文本框 17"/>
            <p:cNvSpPr txBox="1"/>
            <p:nvPr/>
          </p:nvSpPr>
          <p:spPr>
            <a:xfrm>
              <a:off x="3071664" y="397984"/>
              <a:ext cx="2339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请输入标题内容</a:t>
              </a: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8" cstate="screen"/>
            <a:srcRect/>
            <a:stretch>
              <a:fillRect/>
            </a:stretch>
          </p:blipFill>
          <p:spPr>
            <a:xfrm>
              <a:off x="141870" y="295910"/>
              <a:ext cx="2935344" cy="972850"/>
            </a:xfrm>
            <a:prstGeom prst="rect">
              <a:avLst/>
            </a:prstGeom>
          </p:spPr>
        </p:pic>
        <p:cxnSp>
          <p:nvCxnSpPr>
            <p:cNvPr id="20" name="直接连接符 19"/>
            <p:cNvCxnSpPr/>
            <p:nvPr/>
          </p:nvCxnSpPr>
          <p:spPr>
            <a:xfrm>
              <a:off x="2423592" y="945594"/>
              <a:ext cx="9649072" cy="0"/>
            </a:xfrm>
            <a:prstGeom prst="line">
              <a:avLst/>
            </a:prstGeom>
            <a:ln>
              <a:solidFill>
                <a:srgbClr val="37BBE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4714500" y="2467575"/>
            <a:ext cx="2880000" cy="1920000"/>
          </a:xfrm>
          <a:prstGeom prst="rect">
            <a:avLst/>
          </a:prstGeom>
          <a:blipFill>
            <a:blip r:embed="rId10" cstate="screen"/>
            <a:stretch>
              <a:fillRect/>
            </a:stretch>
          </a:blipFill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288">
        <p14:flythrough/>
      </p:transition>
    </mc:Choice>
    <mc:Fallback xmlns="">
      <p:transition spd="slow" advTm="22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/>
          <p:nvPr/>
        </p:nvSpPr>
        <p:spPr>
          <a:xfrm>
            <a:off x="4425580" y="1556792"/>
            <a:ext cx="3750176" cy="3750176"/>
          </a:xfrm>
          <a:custGeom>
            <a:avLst/>
            <a:gdLst>
              <a:gd name="connsiteX0" fmla="*/ 1875088 w 3750176"/>
              <a:gd name="connsiteY0" fmla="*/ 0 h 3750176"/>
              <a:gd name="connsiteX1" fmla="*/ 3498962 w 3750176"/>
              <a:gd name="connsiteY1" fmla="*/ 937544 h 3750176"/>
              <a:gd name="connsiteX2" fmla="*/ 3498962 w 3750176"/>
              <a:gd name="connsiteY2" fmla="*/ 2812632 h 3750176"/>
              <a:gd name="connsiteX3" fmla="*/ 1875088 w 3750176"/>
              <a:gd name="connsiteY3" fmla="*/ 1875088 h 3750176"/>
              <a:gd name="connsiteX4" fmla="*/ 1875088 w 3750176"/>
              <a:gd name="connsiteY4" fmla="*/ 0 h 375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0176" h="3750176">
                <a:moveTo>
                  <a:pt x="1875088" y="0"/>
                </a:moveTo>
                <a:cubicBezTo>
                  <a:pt x="2544992" y="0"/>
                  <a:pt x="3164010" y="357390"/>
                  <a:pt x="3498962" y="937544"/>
                </a:cubicBezTo>
                <a:cubicBezTo>
                  <a:pt x="3833914" y="1517698"/>
                  <a:pt x="3833914" y="2232478"/>
                  <a:pt x="3498962" y="2812632"/>
                </a:cubicBezTo>
                <a:lnTo>
                  <a:pt x="1875088" y="1875088"/>
                </a:lnTo>
                <a:lnTo>
                  <a:pt x="1875088" y="0"/>
                </a:lnTo>
                <a:close/>
              </a:path>
            </a:pathLst>
          </a:custGeom>
          <a:solidFill>
            <a:srgbClr val="37BBED">
              <a:alpha val="6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88465" tIns="741527" rIns="488390" bIns="1857651" numCol="1" spcCol="1270" anchor="ctr" anchorCtr="0">
            <a:noAutofit/>
          </a:bodyPr>
          <a:lstStyle/>
          <a:p>
            <a:pPr lvl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900" kern="1200">
              <a:solidFill>
                <a:schemeClr val="bg1"/>
              </a:solidFill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4232267" y="1668404"/>
            <a:ext cx="3750176" cy="3750176"/>
          </a:xfrm>
          <a:custGeom>
            <a:avLst/>
            <a:gdLst>
              <a:gd name="connsiteX0" fmla="*/ 3498962 w 3750176"/>
              <a:gd name="connsiteY0" fmla="*/ 2812632 h 3750176"/>
              <a:gd name="connsiteX1" fmla="*/ 1875088 w 3750176"/>
              <a:gd name="connsiteY1" fmla="*/ 3750176 h 3750176"/>
              <a:gd name="connsiteX2" fmla="*/ 251214 w 3750176"/>
              <a:gd name="connsiteY2" fmla="*/ 2812632 h 3750176"/>
              <a:gd name="connsiteX3" fmla="*/ 1875088 w 3750176"/>
              <a:gd name="connsiteY3" fmla="*/ 1875088 h 3750176"/>
              <a:gd name="connsiteX4" fmla="*/ 3498962 w 3750176"/>
              <a:gd name="connsiteY4" fmla="*/ 2812632 h 375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0176" h="3750176">
                <a:moveTo>
                  <a:pt x="3498962" y="2812632"/>
                </a:moveTo>
                <a:cubicBezTo>
                  <a:pt x="3164010" y="3392786"/>
                  <a:pt x="2544993" y="3750176"/>
                  <a:pt x="1875088" y="3750176"/>
                </a:cubicBezTo>
                <a:cubicBezTo>
                  <a:pt x="1205184" y="3750176"/>
                  <a:pt x="586166" y="3392786"/>
                  <a:pt x="251214" y="2812632"/>
                </a:cubicBezTo>
                <a:lnTo>
                  <a:pt x="1875088" y="1875088"/>
                </a:lnTo>
                <a:lnTo>
                  <a:pt x="3498962" y="2812632"/>
                </a:lnTo>
                <a:close/>
              </a:path>
            </a:pathLst>
          </a:custGeom>
          <a:solidFill>
            <a:srgbClr val="37BBED">
              <a:alpha val="6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4144" tIns="2433493" rIns="1094144" bIns="290535" numCol="1" spcCol="1270" anchor="ctr" anchorCtr="0">
            <a:noAutofit/>
          </a:bodyPr>
          <a:lstStyle/>
          <a:p>
            <a:pPr lvl="0"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5300" kern="1200">
              <a:solidFill>
                <a:schemeClr val="bg1"/>
              </a:solidFill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4232267" y="1668404"/>
            <a:ext cx="3750176" cy="3750176"/>
          </a:xfrm>
          <a:custGeom>
            <a:avLst/>
            <a:gdLst>
              <a:gd name="connsiteX0" fmla="*/ 251214 w 3750176"/>
              <a:gd name="connsiteY0" fmla="*/ 2812632 h 3750176"/>
              <a:gd name="connsiteX1" fmla="*/ 251214 w 3750176"/>
              <a:gd name="connsiteY1" fmla="*/ 937544 h 3750176"/>
              <a:gd name="connsiteX2" fmla="*/ 1875088 w 3750176"/>
              <a:gd name="connsiteY2" fmla="*/ 0 h 3750176"/>
              <a:gd name="connsiteX3" fmla="*/ 1875088 w 3750176"/>
              <a:gd name="connsiteY3" fmla="*/ 1875088 h 3750176"/>
              <a:gd name="connsiteX4" fmla="*/ 251214 w 3750176"/>
              <a:gd name="connsiteY4" fmla="*/ 2812632 h 375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0176" h="3750176">
                <a:moveTo>
                  <a:pt x="251214" y="2812632"/>
                </a:moveTo>
                <a:cubicBezTo>
                  <a:pt x="-83738" y="2232478"/>
                  <a:pt x="-83738" y="1517698"/>
                  <a:pt x="251214" y="937544"/>
                </a:cubicBezTo>
                <a:cubicBezTo>
                  <a:pt x="586166" y="357390"/>
                  <a:pt x="1205183" y="0"/>
                  <a:pt x="1875088" y="0"/>
                </a:cubicBezTo>
                <a:lnTo>
                  <a:pt x="1875088" y="1875088"/>
                </a:lnTo>
                <a:lnTo>
                  <a:pt x="251214" y="2812632"/>
                </a:lnTo>
                <a:close/>
              </a:path>
            </a:pathLst>
          </a:custGeom>
          <a:solidFill>
            <a:srgbClr val="37BBED">
              <a:alpha val="6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1334" tIns="786172" rIns="2125521" bIns="1813006" numCol="1" spcCol="1270" anchor="ctr" anchorCtr="0">
            <a:noAutofit/>
          </a:bodyPr>
          <a:lstStyle/>
          <a:p>
            <a:pPr lvl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900" kern="120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094738" y="2479575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>
                    <a:lumMod val="85000"/>
                  </a:schemeClr>
                </a:solidFill>
              </a:rPr>
              <a:t>Elegant and concise, business style general work plan summary template.</a:t>
            </a:r>
          </a:p>
        </p:txBody>
      </p:sp>
      <p:sp>
        <p:nvSpPr>
          <p:cNvPr id="10" name="矩形 9"/>
          <p:cNvSpPr/>
          <p:nvPr/>
        </p:nvSpPr>
        <p:spPr>
          <a:xfrm>
            <a:off x="8472264" y="2156409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>
                    <a:lumMod val="85000"/>
                  </a:schemeClr>
                </a:solidFill>
              </a:rPr>
              <a:t>Elegant and concise, business style general work plan summary template.</a:t>
            </a:r>
          </a:p>
        </p:txBody>
      </p:sp>
      <p:sp>
        <p:nvSpPr>
          <p:cNvPr id="11" name="矩形 10"/>
          <p:cNvSpPr/>
          <p:nvPr/>
        </p:nvSpPr>
        <p:spPr>
          <a:xfrm>
            <a:off x="5087888" y="5807005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>
                    <a:lumMod val="85000"/>
                  </a:schemeClr>
                </a:solidFill>
              </a:rPr>
              <a:t>Elegant and concise, business style general work plan summary template.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788564" y="2195654"/>
            <a:ext cx="55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30%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166090" y="184863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40%</a:t>
            </a:r>
            <a:endParaRPr lang="zh-CN" altLang="en-US" b="1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852616" y="5541504"/>
            <a:ext cx="55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30%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Freeform 85"/>
          <p:cNvSpPr/>
          <p:nvPr/>
        </p:nvSpPr>
        <p:spPr bwMode="auto">
          <a:xfrm>
            <a:off x="5976143" y="4509120"/>
            <a:ext cx="239713" cy="195263"/>
          </a:xfrm>
          <a:custGeom>
            <a:avLst/>
            <a:gdLst>
              <a:gd name="T0" fmla="*/ 66 w 151"/>
              <a:gd name="T1" fmla="*/ 0 h 123"/>
              <a:gd name="T2" fmla="*/ 85 w 151"/>
              <a:gd name="T3" fmla="*/ 19 h 123"/>
              <a:gd name="T4" fmla="*/ 151 w 151"/>
              <a:gd name="T5" fmla="*/ 19 h 123"/>
              <a:gd name="T6" fmla="*/ 151 w 151"/>
              <a:gd name="T7" fmla="*/ 123 h 123"/>
              <a:gd name="T8" fmla="*/ 0 w 151"/>
              <a:gd name="T9" fmla="*/ 123 h 123"/>
              <a:gd name="T10" fmla="*/ 0 w 151"/>
              <a:gd name="T11" fmla="*/ 0 h 123"/>
              <a:gd name="T12" fmla="*/ 66 w 151"/>
              <a:gd name="T13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1" h="123">
                <a:moveTo>
                  <a:pt x="66" y="0"/>
                </a:moveTo>
                <a:lnTo>
                  <a:pt x="85" y="19"/>
                </a:lnTo>
                <a:lnTo>
                  <a:pt x="151" y="19"/>
                </a:lnTo>
                <a:lnTo>
                  <a:pt x="151" y="123"/>
                </a:lnTo>
                <a:lnTo>
                  <a:pt x="0" y="123"/>
                </a:lnTo>
                <a:lnTo>
                  <a:pt x="0" y="0"/>
                </a:lnTo>
                <a:lnTo>
                  <a:pt x="6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7" name="Freeform 110"/>
          <p:cNvSpPr/>
          <p:nvPr/>
        </p:nvSpPr>
        <p:spPr bwMode="auto">
          <a:xfrm>
            <a:off x="5087888" y="2915452"/>
            <a:ext cx="223838" cy="225425"/>
          </a:xfrm>
          <a:custGeom>
            <a:avLst/>
            <a:gdLst>
              <a:gd name="T0" fmla="*/ 44 w 60"/>
              <a:gd name="T1" fmla="*/ 36 h 60"/>
              <a:gd name="T2" fmla="*/ 36 w 60"/>
              <a:gd name="T3" fmla="*/ 44 h 60"/>
              <a:gd name="T4" fmla="*/ 24 w 60"/>
              <a:gd name="T5" fmla="*/ 36 h 60"/>
              <a:gd name="T6" fmla="*/ 16 w 60"/>
              <a:gd name="T7" fmla="*/ 24 h 60"/>
              <a:gd name="T8" fmla="*/ 24 w 60"/>
              <a:gd name="T9" fmla="*/ 16 h 60"/>
              <a:gd name="T10" fmla="*/ 12 w 60"/>
              <a:gd name="T11" fmla="*/ 0 h 60"/>
              <a:gd name="T12" fmla="*/ 0 w 60"/>
              <a:gd name="T13" fmla="*/ 12 h 60"/>
              <a:gd name="T14" fmla="*/ 16 w 60"/>
              <a:gd name="T15" fmla="*/ 44 h 60"/>
              <a:gd name="T16" fmla="*/ 48 w 60"/>
              <a:gd name="T17" fmla="*/ 60 h 60"/>
              <a:gd name="T18" fmla="*/ 60 w 60"/>
              <a:gd name="T19" fmla="*/ 48 h 60"/>
              <a:gd name="T20" fmla="*/ 44 w 60"/>
              <a:gd name="T21" fmla="*/ 36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0" h="60">
                <a:moveTo>
                  <a:pt x="44" y="36"/>
                </a:moveTo>
                <a:cubicBezTo>
                  <a:pt x="40" y="40"/>
                  <a:pt x="40" y="44"/>
                  <a:pt x="36" y="44"/>
                </a:cubicBezTo>
                <a:cubicBezTo>
                  <a:pt x="32" y="44"/>
                  <a:pt x="28" y="40"/>
                  <a:pt x="24" y="36"/>
                </a:cubicBezTo>
                <a:cubicBezTo>
                  <a:pt x="20" y="32"/>
                  <a:pt x="16" y="28"/>
                  <a:pt x="16" y="24"/>
                </a:cubicBezTo>
                <a:cubicBezTo>
                  <a:pt x="16" y="20"/>
                  <a:pt x="20" y="20"/>
                  <a:pt x="24" y="16"/>
                </a:cubicBezTo>
                <a:cubicBezTo>
                  <a:pt x="28" y="12"/>
                  <a:pt x="16" y="0"/>
                  <a:pt x="12" y="0"/>
                </a:cubicBezTo>
                <a:cubicBezTo>
                  <a:pt x="8" y="0"/>
                  <a:pt x="0" y="12"/>
                  <a:pt x="0" y="12"/>
                </a:cubicBezTo>
                <a:cubicBezTo>
                  <a:pt x="0" y="20"/>
                  <a:pt x="8" y="36"/>
                  <a:pt x="16" y="44"/>
                </a:cubicBezTo>
                <a:cubicBezTo>
                  <a:pt x="24" y="52"/>
                  <a:pt x="40" y="60"/>
                  <a:pt x="48" y="60"/>
                </a:cubicBezTo>
                <a:cubicBezTo>
                  <a:pt x="48" y="60"/>
                  <a:pt x="60" y="52"/>
                  <a:pt x="60" y="48"/>
                </a:cubicBezTo>
                <a:cubicBezTo>
                  <a:pt x="60" y="44"/>
                  <a:pt x="48" y="32"/>
                  <a:pt x="44" y="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" name="Freeform 178"/>
          <p:cNvSpPr>
            <a:spLocks noEditPoints="1"/>
          </p:cNvSpPr>
          <p:nvPr/>
        </p:nvSpPr>
        <p:spPr bwMode="auto">
          <a:xfrm>
            <a:off x="7069642" y="2690027"/>
            <a:ext cx="179388" cy="225425"/>
          </a:xfrm>
          <a:custGeom>
            <a:avLst/>
            <a:gdLst>
              <a:gd name="T0" fmla="*/ 12 w 48"/>
              <a:gd name="T1" fmla="*/ 12 h 60"/>
              <a:gd name="T2" fmla="*/ 24 w 48"/>
              <a:gd name="T3" fmla="*/ 0 h 60"/>
              <a:gd name="T4" fmla="*/ 36 w 48"/>
              <a:gd name="T5" fmla="*/ 12 h 60"/>
              <a:gd name="T6" fmla="*/ 24 w 48"/>
              <a:gd name="T7" fmla="*/ 24 h 60"/>
              <a:gd name="T8" fmla="*/ 12 w 48"/>
              <a:gd name="T9" fmla="*/ 12 h 60"/>
              <a:gd name="T10" fmla="*/ 40 w 48"/>
              <a:gd name="T11" fmla="*/ 28 h 60"/>
              <a:gd name="T12" fmla="*/ 38 w 48"/>
              <a:gd name="T13" fmla="*/ 28 h 60"/>
              <a:gd name="T14" fmla="*/ 25 w 48"/>
              <a:gd name="T15" fmla="*/ 53 h 60"/>
              <a:gd name="T16" fmla="*/ 30 w 48"/>
              <a:gd name="T17" fmla="*/ 30 h 60"/>
              <a:gd name="T18" fmla="*/ 24 w 48"/>
              <a:gd name="T19" fmla="*/ 24 h 60"/>
              <a:gd name="T20" fmla="*/ 18 w 48"/>
              <a:gd name="T21" fmla="*/ 30 h 60"/>
              <a:gd name="T22" fmla="*/ 23 w 48"/>
              <a:gd name="T23" fmla="*/ 53 h 60"/>
              <a:gd name="T24" fmla="*/ 10 w 48"/>
              <a:gd name="T25" fmla="*/ 28 h 60"/>
              <a:gd name="T26" fmla="*/ 8 w 48"/>
              <a:gd name="T27" fmla="*/ 28 h 60"/>
              <a:gd name="T28" fmla="*/ 0 w 48"/>
              <a:gd name="T29" fmla="*/ 40 h 60"/>
              <a:gd name="T30" fmla="*/ 0 w 48"/>
              <a:gd name="T31" fmla="*/ 60 h 60"/>
              <a:gd name="T32" fmla="*/ 48 w 48"/>
              <a:gd name="T33" fmla="*/ 60 h 60"/>
              <a:gd name="T34" fmla="*/ 48 w 48"/>
              <a:gd name="T35" fmla="*/ 40 h 60"/>
              <a:gd name="T36" fmla="*/ 40 w 48"/>
              <a:gd name="T37" fmla="*/ 28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8" h="60">
                <a:moveTo>
                  <a:pt x="12" y="12"/>
                </a:moveTo>
                <a:cubicBezTo>
                  <a:pt x="12" y="5"/>
                  <a:pt x="17" y="0"/>
                  <a:pt x="24" y="0"/>
                </a:cubicBezTo>
                <a:cubicBezTo>
                  <a:pt x="31" y="0"/>
                  <a:pt x="36" y="5"/>
                  <a:pt x="36" y="12"/>
                </a:cubicBezTo>
                <a:cubicBezTo>
                  <a:pt x="36" y="19"/>
                  <a:pt x="31" y="24"/>
                  <a:pt x="24" y="24"/>
                </a:cubicBezTo>
                <a:cubicBezTo>
                  <a:pt x="17" y="24"/>
                  <a:pt x="12" y="19"/>
                  <a:pt x="12" y="12"/>
                </a:cubicBezTo>
                <a:close/>
                <a:moveTo>
                  <a:pt x="40" y="28"/>
                </a:moveTo>
                <a:cubicBezTo>
                  <a:pt x="38" y="28"/>
                  <a:pt x="38" y="28"/>
                  <a:pt x="38" y="28"/>
                </a:cubicBezTo>
                <a:cubicBezTo>
                  <a:pt x="25" y="53"/>
                  <a:pt x="25" y="53"/>
                  <a:pt x="25" y="53"/>
                </a:cubicBezTo>
                <a:cubicBezTo>
                  <a:pt x="30" y="30"/>
                  <a:pt x="30" y="30"/>
                  <a:pt x="30" y="30"/>
                </a:cubicBezTo>
                <a:cubicBezTo>
                  <a:pt x="24" y="24"/>
                  <a:pt x="24" y="24"/>
                  <a:pt x="24" y="24"/>
                </a:cubicBezTo>
                <a:cubicBezTo>
                  <a:pt x="18" y="30"/>
                  <a:pt x="18" y="30"/>
                  <a:pt x="18" y="30"/>
                </a:cubicBezTo>
                <a:cubicBezTo>
                  <a:pt x="23" y="53"/>
                  <a:pt x="23" y="53"/>
                  <a:pt x="23" y="53"/>
                </a:cubicBezTo>
                <a:cubicBezTo>
                  <a:pt x="10" y="28"/>
                  <a:pt x="10" y="28"/>
                  <a:pt x="10" y="28"/>
                </a:cubicBezTo>
                <a:cubicBezTo>
                  <a:pt x="8" y="28"/>
                  <a:pt x="8" y="28"/>
                  <a:pt x="8" y="28"/>
                </a:cubicBezTo>
                <a:cubicBezTo>
                  <a:pt x="0" y="28"/>
                  <a:pt x="0" y="33"/>
                  <a:pt x="0" y="40"/>
                </a:cubicBezTo>
                <a:cubicBezTo>
                  <a:pt x="0" y="60"/>
                  <a:pt x="0" y="60"/>
                  <a:pt x="0" y="60"/>
                </a:cubicBezTo>
                <a:cubicBezTo>
                  <a:pt x="48" y="60"/>
                  <a:pt x="48" y="60"/>
                  <a:pt x="48" y="60"/>
                </a:cubicBezTo>
                <a:cubicBezTo>
                  <a:pt x="48" y="40"/>
                  <a:pt x="48" y="40"/>
                  <a:pt x="48" y="40"/>
                </a:cubicBezTo>
                <a:cubicBezTo>
                  <a:pt x="48" y="33"/>
                  <a:pt x="48" y="28"/>
                  <a:pt x="40" y="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41870" y="295910"/>
            <a:ext cx="11930794" cy="972850"/>
            <a:chOff x="141870" y="295910"/>
            <a:chExt cx="11930794" cy="972850"/>
          </a:xfrm>
        </p:grpSpPr>
        <p:sp>
          <p:nvSpPr>
            <p:cNvPr id="20" name="文本框 19"/>
            <p:cNvSpPr txBox="1"/>
            <p:nvPr/>
          </p:nvSpPr>
          <p:spPr>
            <a:xfrm>
              <a:off x="3071664" y="397984"/>
              <a:ext cx="2339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请输入标题内容</a:t>
              </a: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141870" y="295910"/>
              <a:ext cx="2935344" cy="972850"/>
            </a:xfrm>
            <a:prstGeom prst="rect">
              <a:avLst/>
            </a:prstGeom>
          </p:spPr>
        </p:pic>
        <p:cxnSp>
          <p:nvCxnSpPr>
            <p:cNvPr id="22" name="直接连接符 21"/>
            <p:cNvCxnSpPr/>
            <p:nvPr/>
          </p:nvCxnSpPr>
          <p:spPr>
            <a:xfrm>
              <a:off x="2423592" y="945594"/>
              <a:ext cx="9649072" cy="0"/>
            </a:xfrm>
            <a:prstGeom prst="line">
              <a:avLst/>
            </a:prstGeom>
            <a:ln>
              <a:solidFill>
                <a:srgbClr val="37BBE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12">
        <p14:flythrough/>
      </p:transition>
    </mc:Choice>
    <mc:Fallback xmlns="">
      <p:transition spd="slow" advTm="612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4289674" y="2848022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请输入标题内容</a:t>
            </a:r>
          </a:p>
        </p:txBody>
      </p:sp>
      <p:sp>
        <p:nvSpPr>
          <p:cNvPr id="11" name="矩形 10"/>
          <p:cNvSpPr/>
          <p:nvPr/>
        </p:nvSpPr>
        <p:spPr>
          <a:xfrm>
            <a:off x="4927573" y="3563724"/>
            <a:ext cx="2140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Please enter the title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495133" y="1124744"/>
            <a:ext cx="93166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115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/>
          <a:srcRect l="19326" t="36293" r="1428" b="37443"/>
          <a:stretch>
            <a:fillRect/>
          </a:stretch>
        </p:blipFill>
        <p:spPr>
          <a:xfrm>
            <a:off x="3503712" y="3490905"/>
            <a:ext cx="5993648" cy="198645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240">
        <p14:flythrough/>
      </p:transition>
    </mc:Choice>
    <mc:Fallback xmlns="">
      <p:transition spd="slow" advTm="22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1675995"/>
            <a:ext cx="12192000" cy="3025959"/>
          </a:xfrm>
          <a:prstGeom prst="rect">
            <a:avLst/>
          </a:prstGeom>
          <a:solidFill>
            <a:srgbClr val="37BBE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3221539" y="4921423"/>
            <a:ext cx="57489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</a:rPr>
              <a:t>Elegant and concise, business style general work plan summary template.</a:t>
            </a:r>
          </a:p>
        </p:txBody>
      </p:sp>
      <p:sp>
        <p:nvSpPr>
          <p:cNvPr id="16" name="矩形 15"/>
          <p:cNvSpPr/>
          <p:nvPr/>
        </p:nvSpPr>
        <p:spPr>
          <a:xfrm>
            <a:off x="3717888" y="5291329"/>
            <a:ext cx="4756225" cy="8309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</a:rPr>
              <a:t>Elegant and concise, business style general work plan summary template. The use of halo type light shadow design, creating a clean, simple, fresh, elegant, delicate visual temperament, to convey professional, rigorous</a:t>
            </a:r>
          </a:p>
        </p:txBody>
      </p:sp>
      <p:sp useBgFill="1">
        <p:nvSpPr>
          <p:cNvPr id="11" name="矩形 10"/>
          <p:cNvSpPr/>
          <p:nvPr/>
        </p:nvSpPr>
        <p:spPr>
          <a:xfrm>
            <a:off x="767408" y="2067372"/>
            <a:ext cx="2592288" cy="229773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 useBgFill="1">
        <p:nvSpPr>
          <p:cNvPr id="17" name="矩形 16"/>
          <p:cNvSpPr/>
          <p:nvPr/>
        </p:nvSpPr>
        <p:spPr>
          <a:xfrm>
            <a:off x="4793855" y="2067372"/>
            <a:ext cx="2592288" cy="229773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 useBgFill="1">
        <p:nvSpPr>
          <p:cNvPr id="18" name="矩形 17"/>
          <p:cNvSpPr/>
          <p:nvPr/>
        </p:nvSpPr>
        <p:spPr>
          <a:xfrm>
            <a:off x="8820301" y="2067372"/>
            <a:ext cx="2592288" cy="229773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272582" y="3000606"/>
            <a:ext cx="15819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>
                    <a:lumMod val="85000"/>
                  </a:schemeClr>
                </a:solidFill>
              </a:rPr>
              <a:t>Elegant and concise, business style general work plan summary template.</a:t>
            </a:r>
          </a:p>
        </p:txBody>
      </p:sp>
      <p:sp>
        <p:nvSpPr>
          <p:cNvPr id="20" name="矩形 19"/>
          <p:cNvSpPr/>
          <p:nvPr/>
        </p:nvSpPr>
        <p:spPr>
          <a:xfrm>
            <a:off x="5299029" y="3000605"/>
            <a:ext cx="15819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>
                    <a:lumMod val="85000"/>
                  </a:schemeClr>
                </a:solidFill>
              </a:rPr>
              <a:t>Elegant and concise, business style general work plan summary template.</a:t>
            </a:r>
          </a:p>
        </p:txBody>
      </p:sp>
      <p:sp>
        <p:nvSpPr>
          <p:cNvPr id="21" name="矩形 20"/>
          <p:cNvSpPr/>
          <p:nvPr/>
        </p:nvSpPr>
        <p:spPr>
          <a:xfrm>
            <a:off x="9325476" y="3000348"/>
            <a:ext cx="15819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>
                    <a:lumMod val="85000"/>
                  </a:schemeClr>
                </a:solidFill>
              </a:rPr>
              <a:t>Elegant and concise, business style general work plan summary template.</a:t>
            </a:r>
          </a:p>
        </p:txBody>
      </p:sp>
      <p:sp>
        <p:nvSpPr>
          <p:cNvPr id="22" name="Freeform 233"/>
          <p:cNvSpPr>
            <a:spLocks noEditPoints="1"/>
          </p:cNvSpPr>
          <p:nvPr/>
        </p:nvSpPr>
        <p:spPr bwMode="auto">
          <a:xfrm>
            <a:off x="1869262" y="2541215"/>
            <a:ext cx="241300" cy="239713"/>
          </a:xfrm>
          <a:custGeom>
            <a:avLst/>
            <a:gdLst>
              <a:gd name="T0" fmla="*/ 8 w 64"/>
              <a:gd name="T1" fmla="*/ 56 h 64"/>
              <a:gd name="T2" fmla="*/ 64 w 64"/>
              <a:gd name="T3" fmla="*/ 56 h 64"/>
              <a:gd name="T4" fmla="*/ 64 w 64"/>
              <a:gd name="T5" fmla="*/ 64 h 64"/>
              <a:gd name="T6" fmla="*/ 0 w 64"/>
              <a:gd name="T7" fmla="*/ 64 h 64"/>
              <a:gd name="T8" fmla="*/ 0 w 64"/>
              <a:gd name="T9" fmla="*/ 0 h 64"/>
              <a:gd name="T10" fmla="*/ 8 w 64"/>
              <a:gd name="T11" fmla="*/ 0 h 64"/>
              <a:gd name="T12" fmla="*/ 8 w 64"/>
              <a:gd name="T13" fmla="*/ 56 h 64"/>
              <a:gd name="T14" fmla="*/ 18 w 64"/>
              <a:gd name="T15" fmla="*/ 52 h 64"/>
              <a:gd name="T16" fmla="*/ 12 w 64"/>
              <a:gd name="T17" fmla="*/ 46 h 64"/>
              <a:gd name="T18" fmla="*/ 18 w 64"/>
              <a:gd name="T19" fmla="*/ 40 h 64"/>
              <a:gd name="T20" fmla="*/ 19 w 64"/>
              <a:gd name="T21" fmla="*/ 40 h 64"/>
              <a:gd name="T22" fmla="*/ 25 w 64"/>
              <a:gd name="T23" fmla="*/ 29 h 64"/>
              <a:gd name="T24" fmla="*/ 24 w 64"/>
              <a:gd name="T25" fmla="*/ 26 h 64"/>
              <a:gd name="T26" fmla="*/ 30 w 64"/>
              <a:gd name="T27" fmla="*/ 20 h 64"/>
              <a:gd name="T28" fmla="*/ 36 w 64"/>
              <a:gd name="T29" fmla="*/ 26 h 64"/>
              <a:gd name="T30" fmla="*/ 35 w 64"/>
              <a:gd name="T31" fmla="*/ 29 h 64"/>
              <a:gd name="T32" fmla="*/ 41 w 64"/>
              <a:gd name="T33" fmla="*/ 40 h 64"/>
              <a:gd name="T34" fmla="*/ 42 w 64"/>
              <a:gd name="T35" fmla="*/ 40 h 64"/>
              <a:gd name="T36" fmla="*/ 42 w 64"/>
              <a:gd name="T37" fmla="*/ 40 h 64"/>
              <a:gd name="T38" fmla="*/ 53 w 64"/>
              <a:gd name="T39" fmla="*/ 21 h 64"/>
              <a:gd name="T40" fmla="*/ 52 w 64"/>
              <a:gd name="T41" fmla="*/ 18 h 64"/>
              <a:gd name="T42" fmla="*/ 58 w 64"/>
              <a:gd name="T43" fmla="*/ 12 h 64"/>
              <a:gd name="T44" fmla="*/ 64 w 64"/>
              <a:gd name="T45" fmla="*/ 18 h 64"/>
              <a:gd name="T46" fmla="*/ 58 w 64"/>
              <a:gd name="T47" fmla="*/ 24 h 64"/>
              <a:gd name="T48" fmla="*/ 58 w 64"/>
              <a:gd name="T49" fmla="*/ 24 h 64"/>
              <a:gd name="T50" fmla="*/ 47 w 64"/>
              <a:gd name="T51" fmla="*/ 43 h 64"/>
              <a:gd name="T52" fmla="*/ 48 w 64"/>
              <a:gd name="T53" fmla="*/ 46 h 64"/>
              <a:gd name="T54" fmla="*/ 42 w 64"/>
              <a:gd name="T55" fmla="*/ 52 h 64"/>
              <a:gd name="T56" fmla="*/ 36 w 64"/>
              <a:gd name="T57" fmla="*/ 46 h 64"/>
              <a:gd name="T58" fmla="*/ 37 w 64"/>
              <a:gd name="T59" fmla="*/ 43 h 64"/>
              <a:gd name="T60" fmla="*/ 31 w 64"/>
              <a:gd name="T61" fmla="*/ 32 h 64"/>
              <a:gd name="T62" fmla="*/ 30 w 64"/>
              <a:gd name="T63" fmla="*/ 32 h 64"/>
              <a:gd name="T64" fmla="*/ 29 w 64"/>
              <a:gd name="T65" fmla="*/ 32 h 64"/>
              <a:gd name="T66" fmla="*/ 23 w 64"/>
              <a:gd name="T67" fmla="*/ 43 h 64"/>
              <a:gd name="T68" fmla="*/ 24 w 64"/>
              <a:gd name="T69" fmla="*/ 46 h 64"/>
              <a:gd name="T70" fmla="*/ 18 w 64"/>
              <a:gd name="T71" fmla="*/ 5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4" h="64">
                <a:moveTo>
                  <a:pt x="8" y="56"/>
                </a:moveTo>
                <a:cubicBezTo>
                  <a:pt x="64" y="56"/>
                  <a:pt x="64" y="56"/>
                  <a:pt x="64" y="56"/>
                </a:cubicBezTo>
                <a:cubicBezTo>
                  <a:pt x="64" y="64"/>
                  <a:pt x="64" y="64"/>
                  <a:pt x="64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0"/>
                  <a:pt x="0" y="0"/>
                  <a:pt x="0" y="0"/>
                </a:cubicBezTo>
                <a:cubicBezTo>
                  <a:pt x="8" y="0"/>
                  <a:pt x="8" y="0"/>
                  <a:pt x="8" y="0"/>
                </a:cubicBezTo>
                <a:lnTo>
                  <a:pt x="8" y="56"/>
                </a:lnTo>
                <a:close/>
                <a:moveTo>
                  <a:pt x="18" y="52"/>
                </a:moveTo>
                <a:cubicBezTo>
                  <a:pt x="15" y="52"/>
                  <a:pt x="12" y="49"/>
                  <a:pt x="12" y="46"/>
                </a:cubicBezTo>
                <a:cubicBezTo>
                  <a:pt x="12" y="43"/>
                  <a:pt x="15" y="40"/>
                  <a:pt x="18" y="40"/>
                </a:cubicBezTo>
                <a:cubicBezTo>
                  <a:pt x="18" y="40"/>
                  <a:pt x="18" y="40"/>
                  <a:pt x="19" y="40"/>
                </a:cubicBezTo>
                <a:cubicBezTo>
                  <a:pt x="25" y="29"/>
                  <a:pt x="25" y="29"/>
                  <a:pt x="25" y="29"/>
                </a:cubicBezTo>
                <a:cubicBezTo>
                  <a:pt x="24" y="28"/>
                  <a:pt x="24" y="27"/>
                  <a:pt x="24" y="26"/>
                </a:cubicBezTo>
                <a:cubicBezTo>
                  <a:pt x="24" y="23"/>
                  <a:pt x="27" y="20"/>
                  <a:pt x="30" y="20"/>
                </a:cubicBezTo>
                <a:cubicBezTo>
                  <a:pt x="33" y="20"/>
                  <a:pt x="36" y="23"/>
                  <a:pt x="36" y="26"/>
                </a:cubicBezTo>
                <a:cubicBezTo>
                  <a:pt x="36" y="27"/>
                  <a:pt x="36" y="28"/>
                  <a:pt x="35" y="29"/>
                </a:cubicBezTo>
                <a:cubicBezTo>
                  <a:pt x="41" y="40"/>
                  <a:pt x="41" y="40"/>
                  <a:pt x="41" y="40"/>
                </a:cubicBezTo>
                <a:cubicBezTo>
                  <a:pt x="42" y="40"/>
                  <a:pt x="42" y="40"/>
                  <a:pt x="42" y="40"/>
                </a:cubicBezTo>
                <a:cubicBezTo>
                  <a:pt x="42" y="40"/>
                  <a:pt x="42" y="40"/>
                  <a:pt x="42" y="40"/>
                </a:cubicBezTo>
                <a:cubicBezTo>
                  <a:pt x="53" y="21"/>
                  <a:pt x="53" y="21"/>
                  <a:pt x="53" y="21"/>
                </a:cubicBezTo>
                <a:cubicBezTo>
                  <a:pt x="52" y="20"/>
                  <a:pt x="52" y="19"/>
                  <a:pt x="52" y="18"/>
                </a:cubicBezTo>
                <a:cubicBezTo>
                  <a:pt x="52" y="15"/>
                  <a:pt x="55" y="12"/>
                  <a:pt x="58" y="12"/>
                </a:cubicBezTo>
                <a:cubicBezTo>
                  <a:pt x="61" y="12"/>
                  <a:pt x="64" y="15"/>
                  <a:pt x="64" y="18"/>
                </a:cubicBezTo>
                <a:cubicBezTo>
                  <a:pt x="64" y="21"/>
                  <a:pt x="61" y="24"/>
                  <a:pt x="58" y="24"/>
                </a:cubicBezTo>
                <a:cubicBezTo>
                  <a:pt x="58" y="24"/>
                  <a:pt x="58" y="24"/>
                  <a:pt x="58" y="24"/>
                </a:cubicBezTo>
                <a:cubicBezTo>
                  <a:pt x="47" y="43"/>
                  <a:pt x="47" y="43"/>
                  <a:pt x="47" y="43"/>
                </a:cubicBezTo>
                <a:cubicBezTo>
                  <a:pt x="48" y="44"/>
                  <a:pt x="48" y="45"/>
                  <a:pt x="48" y="46"/>
                </a:cubicBezTo>
                <a:cubicBezTo>
                  <a:pt x="48" y="49"/>
                  <a:pt x="45" y="52"/>
                  <a:pt x="42" y="52"/>
                </a:cubicBezTo>
                <a:cubicBezTo>
                  <a:pt x="39" y="52"/>
                  <a:pt x="36" y="49"/>
                  <a:pt x="36" y="46"/>
                </a:cubicBezTo>
                <a:cubicBezTo>
                  <a:pt x="36" y="45"/>
                  <a:pt x="36" y="44"/>
                  <a:pt x="37" y="43"/>
                </a:cubicBezTo>
                <a:cubicBezTo>
                  <a:pt x="31" y="32"/>
                  <a:pt x="31" y="32"/>
                  <a:pt x="31" y="32"/>
                </a:cubicBezTo>
                <a:cubicBezTo>
                  <a:pt x="30" y="32"/>
                  <a:pt x="30" y="32"/>
                  <a:pt x="30" y="32"/>
                </a:cubicBezTo>
                <a:cubicBezTo>
                  <a:pt x="30" y="32"/>
                  <a:pt x="30" y="32"/>
                  <a:pt x="29" y="32"/>
                </a:cubicBezTo>
                <a:cubicBezTo>
                  <a:pt x="23" y="43"/>
                  <a:pt x="23" y="43"/>
                  <a:pt x="23" y="43"/>
                </a:cubicBezTo>
                <a:cubicBezTo>
                  <a:pt x="24" y="44"/>
                  <a:pt x="24" y="45"/>
                  <a:pt x="24" y="46"/>
                </a:cubicBezTo>
                <a:cubicBezTo>
                  <a:pt x="24" y="49"/>
                  <a:pt x="21" y="52"/>
                  <a:pt x="18" y="5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3" name="Freeform 234"/>
          <p:cNvSpPr>
            <a:spLocks noEditPoints="1"/>
          </p:cNvSpPr>
          <p:nvPr/>
        </p:nvSpPr>
        <p:spPr bwMode="auto">
          <a:xfrm>
            <a:off x="5970141" y="2563439"/>
            <a:ext cx="239713" cy="195263"/>
          </a:xfrm>
          <a:custGeom>
            <a:avLst/>
            <a:gdLst>
              <a:gd name="T0" fmla="*/ 0 w 151"/>
              <a:gd name="T1" fmla="*/ 104 h 123"/>
              <a:gd name="T2" fmla="*/ 151 w 151"/>
              <a:gd name="T3" fmla="*/ 104 h 123"/>
              <a:gd name="T4" fmla="*/ 151 w 151"/>
              <a:gd name="T5" fmla="*/ 123 h 123"/>
              <a:gd name="T6" fmla="*/ 0 w 151"/>
              <a:gd name="T7" fmla="*/ 123 h 123"/>
              <a:gd name="T8" fmla="*/ 0 w 151"/>
              <a:gd name="T9" fmla="*/ 104 h 123"/>
              <a:gd name="T10" fmla="*/ 19 w 151"/>
              <a:gd name="T11" fmla="*/ 66 h 123"/>
              <a:gd name="T12" fmla="*/ 38 w 151"/>
              <a:gd name="T13" fmla="*/ 66 h 123"/>
              <a:gd name="T14" fmla="*/ 38 w 151"/>
              <a:gd name="T15" fmla="*/ 94 h 123"/>
              <a:gd name="T16" fmla="*/ 19 w 151"/>
              <a:gd name="T17" fmla="*/ 94 h 123"/>
              <a:gd name="T18" fmla="*/ 19 w 151"/>
              <a:gd name="T19" fmla="*/ 66 h 123"/>
              <a:gd name="T20" fmla="*/ 47 w 151"/>
              <a:gd name="T21" fmla="*/ 28 h 123"/>
              <a:gd name="T22" fmla="*/ 66 w 151"/>
              <a:gd name="T23" fmla="*/ 28 h 123"/>
              <a:gd name="T24" fmla="*/ 66 w 151"/>
              <a:gd name="T25" fmla="*/ 94 h 123"/>
              <a:gd name="T26" fmla="*/ 47 w 151"/>
              <a:gd name="T27" fmla="*/ 94 h 123"/>
              <a:gd name="T28" fmla="*/ 47 w 151"/>
              <a:gd name="T29" fmla="*/ 28 h 123"/>
              <a:gd name="T30" fmla="*/ 76 w 151"/>
              <a:gd name="T31" fmla="*/ 56 h 123"/>
              <a:gd name="T32" fmla="*/ 94 w 151"/>
              <a:gd name="T33" fmla="*/ 56 h 123"/>
              <a:gd name="T34" fmla="*/ 94 w 151"/>
              <a:gd name="T35" fmla="*/ 94 h 123"/>
              <a:gd name="T36" fmla="*/ 76 w 151"/>
              <a:gd name="T37" fmla="*/ 94 h 123"/>
              <a:gd name="T38" fmla="*/ 76 w 151"/>
              <a:gd name="T39" fmla="*/ 56 h 123"/>
              <a:gd name="T40" fmla="*/ 104 w 151"/>
              <a:gd name="T41" fmla="*/ 0 h 123"/>
              <a:gd name="T42" fmla="*/ 123 w 151"/>
              <a:gd name="T43" fmla="*/ 0 h 123"/>
              <a:gd name="T44" fmla="*/ 123 w 151"/>
              <a:gd name="T45" fmla="*/ 94 h 123"/>
              <a:gd name="T46" fmla="*/ 104 w 151"/>
              <a:gd name="T47" fmla="*/ 94 h 123"/>
              <a:gd name="T48" fmla="*/ 104 w 151"/>
              <a:gd name="T4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1" h="123">
                <a:moveTo>
                  <a:pt x="0" y="104"/>
                </a:moveTo>
                <a:lnTo>
                  <a:pt x="151" y="104"/>
                </a:lnTo>
                <a:lnTo>
                  <a:pt x="151" y="123"/>
                </a:lnTo>
                <a:lnTo>
                  <a:pt x="0" y="123"/>
                </a:lnTo>
                <a:lnTo>
                  <a:pt x="0" y="104"/>
                </a:lnTo>
                <a:close/>
                <a:moveTo>
                  <a:pt x="19" y="66"/>
                </a:moveTo>
                <a:lnTo>
                  <a:pt x="38" y="66"/>
                </a:lnTo>
                <a:lnTo>
                  <a:pt x="38" y="94"/>
                </a:lnTo>
                <a:lnTo>
                  <a:pt x="19" y="94"/>
                </a:lnTo>
                <a:lnTo>
                  <a:pt x="19" y="66"/>
                </a:lnTo>
                <a:close/>
                <a:moveTo>
                  <a:pt x="47" y="28"/>
                </a:moveTo>
                <a:lnTo>
                  <a:pt x="66" y="28"/>
                </a:lnTo>
                <a:lnTo>
                  <a:pt x="66" y="94"/>
                </a:lnTo>
                <a:lnTo>
                  <a:pt x="47" y="94"/>
                </a:lnTo>
                <a:lnTo>
                  <a:pt x="47" y="28"/>
                </a:lnTo>
                <a:close/>
                <a:moveTo>
                  <a:pt x="76" y="56"/>
                </a:moveTo>
                <a:lnTo>
                  <a:pt x="94" y="56"/>
                </a:lnTo>
                <a:lnTo>
                  <a:pt x="94" y="94"/>
                </a:lnTo>
                <a:lnTo>
                  <a:pt x="76" y="94"/>
                </a:lnTo>
                <a:lnTo>
                  <a:pt x="76" y="56"/>
                </a:lnTo>
                <a:close/>
                <a:moveTo>
                  <a:pt x="104" y="0"/>
                </a:moveTo>
                <a:lnTo>
                  <a:pt x="123" y="0"/>
                </a:lnTo>
                <a:lnTo>
                  <a:pt x="123" y="94"/>
                </a:lnTo>
                <a:lnTo>
                  <a:pt x="104" y="94"/>
                </a:lnTo>
                <a:lnTo>
                  <a:pt x="10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4" name="Freeform 235"/>
          <p:cNvSpPr>
            <a:spLocks noEditPoints="1"/>
          </p:cNvSpPr>
          <p:nvPr/>
        </p:nvSpPr>
        <p:spPr bwMode="auto">
          <a:xfrm>
            <a:off x="10011670" y="2549152"/>
            <a:ext cx="209550" cy="209550"/>
          </a:xfrm>
          <a:custGeom>
            <a:avLst/>
            <a:gdLst>
              <a:gd name="T0" fmla="*/ 14 w 56"/>
              <a:gd name="T1" fmla="*/ 16 h 56"/>
              <a:gd name="T2" fmla="*/ 2 w 56"/>
              <a:gd name="T3" fmla="*/ 16 h 56"/>
              <a:gd name="T4" fmla="*/ 0 w 56"/>
              <a:gd name="T5" fmla="*/ 18 h 56"/>
              <a:gd name="T6" fmla="*/ 0 w 56"/>
              <a:gd name="T7" fmla="*/ 54 h 56"/>
              <a:gd name="T8" fmla="*/ 2 w 56"/>
              <a:gd name="T9" fmla="*/ 56 h 56"/>
              <a:gd name="T10" fmla="*/ 14 w 56"/>
              <a:gd name="T11" fmla="*/ 56 h 56"/>
              <a:gd name="T12" fmla="*/ 16 w 56"/>
              <a:gd name="T13" fmla="*/ 54 h 56"/>
              <a:gd name="T14" fmla="*/ 16 w 56"/>
              <a:gd name="T15" fmla="*/ 18 h 56"/>
              <a:gd name="T16" fmla="*/ 14 w 56"/>
              <a:gd name="T17" fmla="*/ 16 h 56"/>
              <a:gd name="T18" fmla="*/ 14 w 56"/>
              <a:gd name="T19" fmla="*/ 52 h 56"/>
              <a:gd name="T20" fmla="*/ 2 w 56"/>
              <a:gd name="T21" fmla="*/ 52 h 56"/>
              <a:gd name="T22" fmla="*/ 2 w 56"/>
              <a:gd name="T23" fmla="*/ 36 h 56"/>
              <a:gd name="T24" fmla="*/ 14 w 56"/>
              <a:gd name="T25" fmla="*/ 36 h 56"/>
              <a:gd name="T26" fmla="*/ 14 w 56"/>
              <a:gd name="T27" fmla="*/ 52 h 56"/>
              <a:gd name="T28" fmla="*/ 34 w 56"/>
              <a:gd name="T29" fmla="*/ 8 h 56"/>
              <a:gd name="T30" fmla="*/ 22 w 56"/>
              <a:gd name="T31" fmla="*/ 8 h 56"/>
              <a:gd name="T32" fmla="*/ 20 w 56"/>
              <a:gd name="T33" fmla="*/ 10 h 56"/>
              <a:gd name="T34" fmla="*/ 20 w 56"/>
              <a:gd name="T35" fmla="*/ 54 h 56"/>
              <a:gd name="T36" fmla="*/ 22 w 56"/>
              <a:gd name="T37" fmla="*/ 56 h 56"/>
              <a:gd name="T38" fmla="*/ 34 w 56"/>
              <a:gd name="T39" fmla="*/ 56 h 56"/>
              <a:gd name="T40" fmla="*/ 36 w 56"/>
              <a:gd name="T41" fmla="*/ 54 h 56"/>
              <a:gd name="T42" fmla="*/ 36 w 56"/>
              <a:gd name="T43" fmla="*/ 10 h 56"/>
              <a:gd name="T44" fmla="*/ 34 w 56"/>
              <a:gd name="T45" fmla="*/ 8 h 56"/>
              <a:gd name="T46" fmla="*/ 34 w 56"/>
              <a:gd name="T47" fmla="*/ 52 h 56"/>
              <a:gd name="T48" fmla="*/ 22 w 56"/>
              <a:gd name="T49" fmla="*/ 52 h 56"/>
              <a:gd name="T50" fmla="*/ 22 w 56"/>
              <a:gd name="T51" fmla="*/ 32 h 56"/>
              <a:gd name="T52" fmla="*/ 34 w 56"/>
              <a:gd name="T53" fmla="*/ 32 h 56"/>
              <a:gd name="T54" fmla="*/ 34 w 56"/>
              <a:gd name="T55" fmla="*/ 52 h 56"/>
              <a:gd name="T56" fmla="*/ 54 w 56"/>
              <a:gd name="T57" fmla="*/ 0 h 56"/>
              <a:gd name="T58" fmla="*/ 42 w 56"/>
              <a:gd name="T59" fmla="*/ 0 h 56"/>
              <a:gd name="T60" fmla="*/ 40 w 56"/>
              <a:gd name="T61" fmla="*/ 2 h 56"/>
              <a:gd name="T62" fmla="*/ 40 w 56"/>
              <a:gd name="T63" fmla="*/ 54 h 56"/>
              <a:gd name="T64" fmla="*/ 42 w 56"/>
              <a:gd name="T65" fmla="*/ 56 h 56"/>
              <a:gd name="T66" fmla="*/ 54 w 56"/>
              <a:gd name="T67" fmla="*/ 56 h 56"/>
              <a:gd name="T68" fmla="*/ 56 w 56"/>
              <a:gd name="T69" fmla="*/ 54 h 56"/>
              <a:gd name="T70" fmla="*/ 56 w 56"/>
              <a:gd name="T71" fmla="*/ 2 h 56"/>
              <a:gd name="T72" fmla="*/ 54 w 56"/>
              <a:gd name="T73" fmla="*/ 0 h 56"/>
              <a:gd name="T74" fmla="*/ 54 w 56"/>
              <a:gd name="T75" fmla="*/ 52 h 56"/>
              <a:gd name="T76" fmla="*/ 42 w 56"/>
              <a:gd name="T77" fmla="*/ 52 h 56"/>
              <a:gd name="T78" fmla="*/ 42 w 56"/>
              <a:gd name="T79" fmla="*/ 28 h 56"/>
              <a:gd name="T80" fmla="*/ 54 w 56"/>
              <a:gd name="T81" fmla="*/ 28 h 56"/>
              <a:gd name="T82" fmla="*/ 54 w 56"/>
              <a:gd name="T83" fmla="*/ 52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6" h="56">
                <a:moveTo>
                  <a:pt x="14" y="16"/>
                </a:moveTo>
                <a:cubicBezTo>
                  <a:pt x="2" y="16"/>
                  <a:pt x="2" y="16"/>
                  <a:pt x="2" y="16"/>
                </a:cubicBezTo>
                <a:cubicBezTo>
                  <a:pt x="1" y="16"/>
                  <a:pt x="0" y="17"/>
                  <a:pt x="0" y="18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5"/>
                  <a:pt x="1" y="56"/>
                  <a:pt x="2" y="56"/>
                </a:cubicBezTo>
                <a:cubicBezTo>
                  <a:pt x="14" y="56"/>
                  <a:pt x="14" y="56"/>
                  <a:pt x="14" y="56"/>
                </a:cubicBezTo>
                <a:cubicBezTo>
                  <a:pt x="15" y="56"/>
                  <a:pt x="16" y="55"/>
                  <a:pt x="16" y="54"/>
                </a:cubicBezTo>
                <a:cubicBezTo>
                  <a:pt x="16" y="18"/>
                  <a:pt x="16" y="18"/>
                  <a:pt x="16" y="18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4" y="52"/>
                </a:moveTo>
                <a:cubicBezTo>
                  <a:pt x="2" y="52"/>
                  <a:pt x="2" y="52"/>
                  <a:pt x="2" y="52"/>
                </a:cubicBezTo>
                <a:cubicBezTo>
                  <a:pt x="2" y="36"/>
                  <a:pt x="2" y="36"/>
                  <a:pt x="2" y="36"/>
                </a:cubicBezTo>
                <a:cubicBezTo>
                  <a:pt x="14" y="36"/>
                  <a:pt x="14" y="36"/>
                  <a:pt x="14" y="36"/>
                </a:cubicBezTo>
                <a:lnTo>
                  <a:pt x="14" y="52"/>
                </a:lnTo>
                <a:close/>
                <a:moveTo>
                  <a:pt x="34" y="8"/>
                </a:moveTo>
                <a:cubicBezTo>
                  <a:pt x="22" y="8"/>
                  <a:pt x="22" y="8"/>
                  <a:pt x="22" y="8"/>
                </a:cubicBezTo>
                <a:cubicBezTo>
                  <a:pt x="21" y="8"/>
                  <a:pt x="20" y="9"/>
                  <a:pt x="20" y="10"/>
                </a:cubicBezTo>
                <a:cubicBezTo>
                  <a:pt x="20" y="54"/>
                  <a:pt x="20" y="54"/>
                  <a:pt x="20" y="54"/>
                </a:cubicBezTo>
                <a:cubicBezTo>
                  <a:pt x="20" y="55"/>
                  <a:pt x="21" y="56"/>
                  <a:pt x="22" y="56"/>
                </a:cubicBezTo>
                <a:cubicBezTo>
                  <a:pt x="34" y="56"/>
                  <a:pt x="34" y="56"/>
                  <a:pt x="34" y="56"/>
                </a:cubicBezTo>
                <a:cubicBezTo>
                  <a:pt x="35" y="56"/>
                  <a:pt x="36" y="55"/>
                  <a:pt x="36" y="54"/>
                </a:cubicBezTo>
                <a:cubicBezTo>
                  <a:pt x="36" y="10"/>
                  <a:pt x="36" y="10"/>
                  <a:pt x="36" y="10"/>
                </a:cubicBezTo>
                <a:cubicBezTo>
                  <a:pt x="36" y="9"/>
                  <a:pt x="35" y="8"/>
                  <a:pt x="34" y="8"/>
                </a:cubicBezTo>
                <a:close/>
                <a:moveTo>
                  <a:pt x="34" y="52"/>
                </a:moveTo>
                <a:cubicBezTo>
                  <a:pt x="22" y="52"/>
                  <a:pt x="22" y="52"/>
                  <a:pt x="22" y="52"/>
                </a:cubicBezTo>
                <a:cubicBezTo>
                  <a:pt x="22" y="32"/>
                  <a:pt x="22" y="32"/>
                  <a:pt x="22" y="32"/>
                </a:cubicBezTo>
                <a:cubicBezTo>
                  <a:pt x="34" y="32"/>
                  <a:pt x="34" y="32"/>
                  <a:pt x="34" y="32"/>
                </a:cubicBezTo>
                <a:lnTo>
                  <a:pt x="34" y="52"/>
                </a:lnTo>
                <a:close/>
                <a:moveTo>
                  <a:pt x="54" y="0"/>
                </a:moveTo>
                <a:cubicBezTo>
                  <a:pt x="42" y="0"/>
                  <a:pt x="42" y="0"/>
                  <a:pt x="42" y="0"/>
                </a:cubicBezTo>
                <a:cubicBezTo>
                  <a:pt x="41" y="0"/>
                  <a:pt x="40" y="1"/>
                  <a:pt x="40" y="2"/>
                </a:cubicBezTo>
                <a:cubicBezTo>
                  <a:pt x="40" y="54"/>
                  <a:pt x="40" y="54"/>
                  <a:pt x="40" y="54"/>
                </a:cubicBezTo>
                <a:cubicBezTo>
                  <a:pt x="40" y="55"/>
                  <a:pt x="41" y="56"/>
                  <a:pt x="42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5" y="56"/>
                  <a:pt x="56" y="55"/>
                  <a:pt x="56" y="54"/>
                </a:cubicBezTo>
                <a:cubicBezTo>
                  <a:pt x="56" y="2"/>
                  <a:pt x="56" y="2"/>
                  <a:pt x="56" y="2"/>
                </a:cubicBezTo>
                <a:cubicBezTo>
                  <a:pt x="56" y="1"/>
                  <a:pt x="55" y="0"/>
                  <a:pt x="54" y="0"/>
                </a:cubicBezTo>
                <a:close/>
                <a:moveTo>
                  <a:pt x="54" y="52"/>
                </a:moveTo>
                <a:cubicBezTo>
                  <a:pt x="42" y="52"/>
                  <a:pt x="42" y="52"/>
                  <a:pt x="42" y="52"/>
                </a:cubicBezTo>
                <a:cubicBezTo>
                  <a:pt x="42" y="28"/>
                  <a:pt x="42" y="28"/>
                  <a:pt x="42" y="28"/>
                </a:cubicBezTo>
                <a:cubicBezTo>
                  <a:pt x="54" y="28"/>
                  <a:pt x="54" y="28"/>
                  <a:pt x="54" y="28"/>
                </a:cubicBezTo>
                <a:lnTo>
                  <a:pt x="54" y="5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141870" y="295910"/>
            <a:ext cx="11930794" cy="972850"/>
            <a:chOff x="141870" y="295910"/>
            <a:chExt cx="11930794" cy="972850"/>
          </a:xfrm>
        </p:grpSpPr>
        <p:sp>
          <p:nvSpPr>
            <p:cNvPr id="30" name="文本框 29"/>
            <p:cNvSpPr txBox="1"/>
            <p:nvPr/>
          </p:nvSpPr>
          <p:spPr>
            <a:xfrm>
              <a:off x="3071664" y="397984"/>
              <a:ext cx="2339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请输入标题内容</a:t>
              </a:r>
            </a:p>
          </p:txBody>
        </p:sp>
        <p:pic>
          <p:nvPicPr>
            <p:cNvPr id="31" name="图片 30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141870" y="295910"/>
              <a:ext cx="2935344" cy="972850"/>
            </a:xfrm>
            <a:prstGeom prst="rect">
              <a:avLst/>
            </a:prstGeom>
          </p:spPr>
        </p:pic>
        <p:cxnSp>
          <p:nvCxnSpPr>
            <p:cNvPr id="32" name="直接连接符 31"/>
            <p:cNvCxnSpPr/>
            <p:nvPr/>
          </p:nvCxnSpPr>
          <p:spPr>
            <a:xfrm>
              <a:off x="2423592" y="945594"/>
              <a:ext cx="9649072" cy="0"/>
            </a:xfrm>
            <a:prstGeom prst="line">
              <a:avLst/>
            </a:prstGeom>
            <a:ln>
              <a:solidFill>
                <a:srgbClr val="37BBE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972">
        <p14:flythrough/>
      </p:transition>
    </mc:Choice>
    <mc:Fallback xmlns="">
      <p:transition spd="slow" advTm="19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16" grpId="0"/>
      <p:bldP spid="11" grpId="0" animBg="1"/>
      <p:bldP spid="17" grpId="0" animBg="1"/>
      <p:bldP spid="18" grpId="0" animBg="1"/>
      <p:bldP spid="19" grpId="0"/>
      <p:bldP spid="20" grpId="0"/>
      <p:bldP spid="21" grpId="0"/>
      <p:bldP spid="22" grpId="0" animBg="1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734171" y="2121532"/>
            <a:ext cx="27881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85000"/>
                  </a:schemeClr>
                </a:solidFill>
              </a:rPr>
              <a:t>Please enter the title</a:t>
            </a:r>
          </a:p>
        </p:txBody>
      </p:sp>
      <p:graphicFrame>
        <p:nvGraphicFramePr>
          <p:cNvPr id="4" name="图表 3"/>
          <p:cNvGraphicFramePr/>
          <p:nvPr/>
        </p:nvGraphicFramePr>
        <p:xfrm>
          <a:off x="5040680" y="1772816"/>
          <a:ext cx="5772160" cy="3573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2" name="矩形 211"/>
          <p:cNvSpPr/>
          <p:nvPr/>
        </p:nvSpPr>
        <p:spPr>
          <a:xfrm>
            <a:off x="1734171" y="2640915"/>
            <a:ext cx="30592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</a:rPr>
              <a:t>Elegant and concise, business style general work plan summary template.</a:t>
            </a:r>
          </a:p>
        </p:txBody>
      </p:sp>
      <p:cxnSp>
        <p:nvCxnSpPr>
          <p:cNvPr id="213" name="直接连接符 212"/>
          <p:cNvCxnSpPr/>
          <p:nvPr/>
        </p:nvCxnSpPr>
        <p:spPr>
          <a:xfrm>
            <a:off x="1806179" y="2568907"/>
            <a:ext cx="264412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矩形 213"/>
          <p:cNvSpPr/>
          <p:nvPr/>
        </p:nvSpPr>
        <p:spPr>
          <a:xfrm>
            <a:off x="1703512" y="3236783"/>
            <a:ext cx="2746787" cy="12003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85000"/>
                  </a:schemeClr>
                </a:solidFill>
              </a:rPr>
              <a:t>Elegant and concise, business style general work plan summary template. The use of halo type light shadow design, creating a clean, simple, fresh, elegant, delicate visual temperament, to convey professional, rigorous</a:t>
            </a:r>
          </a:p>
        </p:txBody>
      </p:sp>
      <p:sp>
        <p:nvSpPr>
          <p:cNvPr id="215" name="圆角矩形 214"/>
          <p:cNvSpPr/>
          <p:nvPr/>
        </p:nvSpPr>
        <p:spPr>
          <a:xfrm>
            <a:off x="1734172" y="4666838"/>
            <a:ext cx="627896" cy="359643"/>
          </a:xfrm>
          <a:prstGeom prst="roundRect">
            <a:avLst/>
          </a:prstGeom>
          <a:solidFill>
            <a:srgbClr val="37BBE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16" name="圆角矩形 215"/>
          <p:cNvSpPr/>
          <p:nvPr/>
        </p:nvSpPr>
        <p:spPr>
          <a:xfrm>
            <a:off x="2775086" y="4666838"/>
            <a:ext cx="627896" cy="359643"/>
          </a:xfrm>
          <a:prstGeom prst="roundRect">
            <a:avLst/>
          </a:prstGeom>
          <a:solidFill>
            <a:srgbClr val="37BBE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17" name="圆角矩形 216"/>
          <p:cNvSpPr/>
          <p:nvPr/>
        </p:nvSpPr>
        <p:spPr>
          <a:xfrm>
            <a:off x="3815999" y="4666838"/>
            <a:ext cx="627896" cy="359643"/>
          </a:xfrm>
          <a:prstGeom prst="roundRect">
            <a:avLst/>
          </a:prstGeom>
          <a:solidFill>
            <a:srgbClr val="37BBE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18" name="Freeform 206"/>
          <p:cNvSpPr>
            <a:spLocks noEditPoints="1"/>
          </p:cNvSpPr>
          <p:nvPr/>
        </p:nvSpPr>
        <p:spPr bwMode="auto">
          <a:xfrm>
            <a:off x="4007710" y="4724422"/>
            <a:ext cx="244475" cy="244475"/>
          </a:xfrm>
          <a:custGeom>
            <a:avLst/>
            <a:gdLst>
              <a:gd name="T0" fmla="*/ 62 w 65"/>
              <a:gd name="T1" fmla="*/ 54 h 65"/>
              <a:gd name="T2" fmla="*/ 47 w 65"/>
              <a:gd name="T3" fmla="*/ 42 h 65"/>
              <a:gd name="T4" fmla="*/ 42 w 65"/>
              <a:gd name="T5" fmla="*/ 40 h 65"/>
              <a:gd name="T6" fmla="*/ 48 w 65"/>
              <a:gd name="T7" fmla="*/ 24 h 65"/>
              <a:gd name="T8" fmla="*/ 24 w 65"/>
              <a:gd name="T9" fmla="*/ 0 h 65"/>
              <a:gd name="T10" fmla="*/ 0 w 65"/>
              <a:gd name="T11" fmla="*/ 24 h 65"/>
              <a:gd name="T12" fmla="*/ 24 w 65"/>
              <a:gd name="T13" fmla="*/ 48 h 65"/>
              <a:gd name="T14" fmla="*/ 40 w 65"/>
              <a:gd name="T15" fmla="*/ 42 h 65"/>
              <a:gd name="T16" fmla="*/ 42 w 65"/>
              <a:gd name="T17" fmla="*/ 47 h 65"/>
              <a:gd name="T18" fmla="*/ 54 w 65"/>
              <a:gd name="T19" fmla="*/ 62 h 65"/>
              <a:gd name="T20" fmla="*/ 62 w 65"/>
              <a:gd name="T21" fmla="*/ 62 h 65"/>
              <a:gd name="T22" fmla="*/ 62 w 65"/>
              <a:gd name="T23" fmla="*/ 54 h 65"/>
              <a:gd name="T24" fmla="*/ 24 w 65"/>
              <a:gd name="T25" fmla="*/ 40 h 65"/>
              <a:gd name="T26" fmla="*/ 8 w 65"/>
              <a:gd name="T27" fmla="*/ 24 h 65"/>
              <a:gd name="T28" fmla="*/ 24 w 65"/>
              <a:gd name="T29" fmla="*/ 8 h 65"/>
              <a:gd name="T30" fmla="*/ 40 w 65"/>
              <a:gd name="T31" fmla="*/ 24 h 65"/>
              <a:gd name="T32" fmla="*/ 24 w 65"/>
              <a:gd name="T33" fmla="*/ 4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5" h="65">
                <a:moveTo>
                  <a:pt x="62" y="54"/>
                </a:moveTo>
                <a:cubicBezTo>
                  <a:pt x="47" y="42"/>
                  <a:pt x="47" y="42"/>
                  <a:pt x="47" y="42"/>
                </a:cubicBezTo>
                <a:cubicBezTo>
                  <a:pt x="45" y="40"/>
                  <a:pt x="44" y="40"/>
                  <a:pt x="42" y="40"/>
                </a:cubicBezTo>
                <a:cubicBezTo>
                  <a:pt x="46" y="35"/>
                  <a:pt x="48" y="30"/>
                  <a:pt x="48" y="24"/>
                </a:cubicBezTo>
                <a:cubicBezTo>
                  <a:pt x="48" y="11"/>
                  <a:pt x="37" y="0"/>
                  <a:pt x="24" y="0"/>
                </a:cubicBezTo>
                <a:cubicBezTo>
                  <a:pt x="11" y="0"/>
                  <a:pt x="0" y="11"/>
                  <a:pt x="0" y="24"/>
                </a:cubicBezTo>
                <a:cubicBezTo>
                  <a:pt x="0" y="37"/>
                  <a:pt x="11" y="48"/>
                  <a:pt x="24" y="48"/>
                </a:cubicBezTo>
                <a:cubicBezTo>
                  <a:pt x="30" y="48"/>
                  <a:pt x="35" y="46"/>
                  <a:pt x="40" y="42"/>
                </a:cubicBezTo>
                <a:cubicBezTo>
                  <a:pt x="40" y="44"/>
                  <a:pt x="40" y="45"/>
                  <a:pt x="42" y="47"/>
                </a:cubicBezTo>
                <a:cubicBezTo>
                  <a:pt x="54" y="62"/>
                  <a:pt x="54" y="62"/>
                  <a:pt x="54" y="62"/>
                </a:cubicBezTo>
                <a:cubicBezTo>
                  <a:pt x="57" y="64"/>
                  <a:pt x="60" y="65"/>
                  <a:pt x="62" y="62"/>
                </a:cubicBezTo>
                <a:cubicBezTo>
                  <a:pt x="65" y="60"/>
                  <a:pt x="64" y="57"/>
                  <a:pt x="62" y="54"/>
                </a:cubicBezTo>
                <a:close/>
                <a:moveTo>
                  <a:pt x="24" y="40"/>
                </a:moveTo>
                <a:cubicBezTo>
                  <a:pt x="15" y="40"/>
                  <a:pt x="8" y="33"/>
                  <a:pt x="8" y="24"/>
                </a:cubicBezTo>
                <a:cubicBezTo>
                  <a:pt x="8" y="15"/>
                  <a:pt x="15" y="8"/>
                  <a:pt x="24" y="8"/>
                </a:cubicBezTo>
                <a:cubicBezTo>
                  <a:pt x="33" y="8"/>
                  <a:pt x="40" y="15"/>
                  <a:pt x="40" y="24"/>
                </a:cubicBezTo>
                <a:cubicBezTo>
                  <a:pt x="40" y="33"/>
                  <a:pt x="33" y="40"/>
                  <a:pt x="24" y="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19" name="Freeform 236"/>
          <p:cNvSpPr>
            <a:spLocks noEditPoints="1"/>
          </p:cNvSpPr>
          <p:nvPr/>
        </p:nvSpPr>
        <p:spPr bwMode="auto">
          <a:xfrm>
            <a:off x="1928264" y="4741090"/>
            <a:ext cx="239713" cy="211138"/>
          </a:xfrm>
          <a:custGeom>
            <a:avLst/>
            <a:gdLst>
              <a:gd name="T0" fmla="*/ 52 w 64"/>
              <a:gd name="T1" fmla="*/ 8 h 56"/>
              <a:gd name="T2" fmla="*/ 52 w 64"/>
              <a:gd name="T3" fmla="*/ 0 h 56"/>
              <a:gd name="T4" fmla="*/ 12 w 64"/>
              <a:gd name="T5" fmla="*/ 0 h 56"/>
              <a:gd name="T6" fmla="*/ 12 w 64"/>
              <a:gd name="T7" fmla="*/ 8 h 56"/>
              <a:gd name="T8" fmla="*/ 0 w 64"/>
              <a:gd name="T9" fmla="*/ 8 h 56"/>
              <a:gd name="T10" fmla="*/ 0 w 64"/>
              <a:gd name="T11" fmla="*/ 16 h 56"/>
              <a:gd name="T12" fmla="*/ 12 w 64"/>
              <a:gd name="T13" fmla="*/ 28 h 56"/>
              <a:gd name="T14" fmla="*/ 16 w 64"/>
              <a:gd name="T15" fmla="*/ 27 h 56"/>
              <a:gd name="T16" fmla="*/ 28 w 64"/>
              <a:gd name="T17" fmla="*/ 36 h 56"/>
              <a:gd name="T18" fmla="*/ 28 w 64"/>
              <a:gd name="T19" fmla="*/ 48 h 56"/>
              <a:gd name="T20" fmla="*/ 24 w 64"/>
              <a:gd name="T21" fmla="*/ 48 h 56"/>
              <a:gd name="T22" fmla="*/ 16 w 64"/>
              <a:gd name="T23" fmla="*/ 56 h 56"/>
              <a:gd name="T24" fmla="*/ 48 w 64"/>
              <a:gd name="T25" fmla="*/ 56 h 56"/>
              <a:gd name="T26" fmla="*/ 40 w 64"/>
              <a:gd name="T27" fmla="*/ 48 h 56"/>
              <a:gd name="T28" fmla="*/ 36 w 64"/>
              <a:gd name="T29" fmla="*/ 48 h 56"/>
              <a:gd name="T30" fmla="*/ 36 w 64"/>
              <a:gd name="T31" fmla="*/ 36 h 56"/>
              <a:gd name="T32" fmla="*/ 48 w 64"/>
              <a:gd name="T33" fmla="*/ 27 h 56"/>
              <a:gd name="T34" fmla="*/ 52 w 64"/>
              <a:gd name="T35" fmla="*/ 28 h 56"/>
              <a:gd name="T36" fmla="*/ 64 w 64"/>
              <a:gd name="T37" fmla="*/ 16 h 56"/>
              <a:gd name="T38" fmla="*/ 64 w 64"/>
              <a:gd name="T39" fmla="*/ 8 h 56"/>
              <a:gd name="T40" fmla="*/ 52 w 64"/>
              <a:gd name="T41" fmla="*/ 8 h 56"/>
              <a:gd name="T42" fmla="*/ 12 w 64"/>
              <a:gd name="T43" fmla="*/ 23 h 56"/>
              <a:gd name="T44" fmla="*/ 5 w 64"/>
              <a:gd name="T45" fmla="*/ 16 h 56"/>
              <a:gd name="T46" fmla="*/ 5 w 64"/>
              <a:gd name="T47" fmla="*/ 12 h 56"/>
              <a:gd name="T48" fmla="*/ 12 w 64"/>
              <a:gd name="T49" fmla="*/ 12 h 56"/>
              <a:gd name="T50" fmla="*/ 12 w 64"/>
              <a:gd name="T51" fmla="*/ 16 h 56"/>
              <a:gd name="T52" fmla="*/ 13 w 64"/>
              <a:gd name="T53" fmla="*/ 23 h 56"/>
              <a:gd name="T54" fmla="*/ 12 w 64"/>
              <a:gd name="T55" fmla="*/ 23 h 56"/>
              <a:gd name="T56" fmla="*/ 59 w 64"/>
              <a:gd name="T57" fmla="*/ 16 h 56"/>
              <a:gd name="T58" fmla="*/ 52 w 64"/>
              <a:gd name="T59" fmla="*/ 23 h 56"/>
              <a:gd name="T60" fmla="*/ 51 w 64"/>
              <a:gd name="T61" fmla="*/ 23 h 56"/>
              <a:gd name="T62" fmla="*/ 52 w 64"/>
              <a:gd name="T63" fmla="*/ 16 h 56"/>
              <a:gd name="T64" fmla="*/ 52 w 64"/>
              <a:gd name="T65" fmla="*/ 12 h 56"/>
              <a:gd name="T66" fmla="*/ 59 w 64"/>
              <a:gd name="T67" fmla="*/ 12 h 56"/>
              <a:gd name="T68" fmla="*/ 59 w 64"/>
              <a:gd name="T69" fmla="*/ 1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4" h="56">
                <a:moveTo>
                  <a:pt x="52" y="8"/>
                </a:moveTo>
                <a:cubicBezTo>
                  <a:pt x="52" y="0"/>
                  <a:pt x="52" y="0"/>
                  <a:pt x="5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8"/>
                  <a:pt x="12" y="8"/>
                  <a:pt x="12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23"/>
                  <a:pt x="5" y="28"/>
                  <a:pt x="12" y="28"/>
                </a:cubicBezTo>
                <a:cubicBezTo>
                  <a:pt x="13" y="28"/>
                  <a:pt x="14" y="28"/>
                  <a:pt x="16" y="27"/>
                </a:cubicBezTo>
                <a:cubicBezTo>
                  <a:pt x="18" y="32"/>
                  <a:pt x="23" y="35"/>
                  <a:pt x="28" y="36"/>
                </a:cubicBezTo>
                <a:cubicBezTo>
                  <a:pt x="28" y="48"/>
                  <a:pt x="28" y="48"/>
                  <a:pt x="28" y="48"/>
                </a:cubicBezTo>
                <a:cubicBezTo>
                  <a:pt x="24" y="48"/>
                  <a:pt x="24" y="48"/>
                  <a:pt x="24" y="48"/>
                </a:cubicBezTo>
                <a:cubicBezTo>
                  <a:pt x="20" y="48"/>
                  <a:pt x="16" y="52"/>
                  <a:pt x="16" y="56"/>
                </a:cubicBezTo>
                <a:cubicBezTo>
                  <a:pt x="48" y="56"/>
                  <a:pt x="48" y="56"/>
                  <a:pt x="48" y="56"/>
                </a:cubicBezTo>
                <a:cubicBezTo>
                  <a:pt x="48" y="52"/>
                  <a:pt x="44" y="48"/>
                  <a:pt x="40" y="48"/>
                </a:cubicBezTo>
                <a:cubicBezTo>
                  <a:pt x="36" y="48"/>
                  <a:pt x="36" y="48"/>
                  <a:pt x="36" y="48"/>
                </a:cubicBezTo>
                <a:cubicBezTo>
                  <a:pt x="36" y="36"/>
                  <a:pt x="36" y="36"/>
                  <a:pt x="36" y="36"/>
                </a:cubicBezTo>
                <a:cubicBezTo>
                  <a:pt x="41" y="35"/>
                  <a:pt x="46" y="32"/>
                  <a:pt x="48" y="27"/>
                </a:cubicBezTo>
                <a:cubicBezTo>
                  <a:pt x="50" y="28"/>
                  <a:pt x="51" y="28"/>
                  <a:pt x="52" y="28"/>
                </a:cubicBezTo>
                <a:cubicBezTo>
                  <a:pt x="59" y="28"/>
                  <a:pt x="64" y="23"/>
                  <a:pt x="64" y="16"/>
                </a:cubicBezTo>
                <a:cubicBezTo>
                  <a:pt x="64" y="8"/>
                  <a:pt x="64" y="8"/>
                  <a:pt x="64" y="8"/>
                </a:cubicBezTo>
                <a:lnTo>
                  <a:pt x="52" y="8"/>
                </a:lnTo>
                <a:close/>
                <a:moveTo>
                  <a:pt x="12" y="23"/>
                </a:moveTo>
                <a:cubicBezTo>
                  <a:pt x="8" y="23"/>
                  <a:pt x="5" y="20"/>
                  <a:pt x="5" y="16"/>
                </a:cubicBezTo>
                <a:cubicBezTo>
                  <a:pt x="5" y="12"/>
                  <a:pt x="5" y="12"/>
                  <a:pt x="5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9"/>
                  <a:pt x="12" y="21"/>
                  <a:pt x="13" y="23"/>
                </a:cubicBezTo>
                <a:cubicBezTo>
                  <a:pt x="13" y="23"/>
                  <a:pt x="12" y="23"/>
                  <a:pt x="12" y="23"/>
                </a:cubicBezTo>
                <a:close/>
                <a:moveTo>
                  <a:pt x="59" y="16"/>
                </a:moveTo>
                <a:cubicBezTo>
                  <a:pt x="59" y="20"/>
                  <a:pt x="56" y="23"/>
                  <a:pt x="52" y="23"/>
                </a:cubicBezTo>
                <a:cubicBezTo>
                  <a:pt x="52" y="23"/>
                  <a:pt x="51" y="23"/>
                  <a:pt x="51" y="23"/>
                </a:cubicBezTo>
                <a:cubicBezTo>
                  <a:pt x="52" y="21"/>
                  <a:pt x="52" y="19"/>
                  <a:pt x="52" y="16"/>
                </a:cubicBezTo>
                <a:cubicBezTo>
                  <a:pt x="52" y="12"/>
                  <a:pt x="52" y="12"/>
                  <a:pt x="52" y="12"/>
                </a:cubicBezTo>
                <a:cubicBezTo>
                  <a:pt x="59" y="12"/>
                  <a:pt x="59" y="12"/>
                  <a:pt x="59" y="12"/>
                </a:cubicBezTo>
                <a:cubicBezTo>
                  <a:pt x="59" y="16"/>
                  <a:pt x="59" y="16"/>
                  <a:pt x="59" y="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20" name="Freeform 237"/>
          <p:cNvSpPr>
            <a:spLocks noEditPoints="1"/>
          </p:cNvSpPr>
          <p:nvPr/>
        </p:nvSpPr>
        <p:spPr bwMode="auto">
          <a:xfrm>
            <a:off x="2983465" y="4728390"/>
            <a:ext cx="211138" cy="236538"/>
          </a:xfrm>
          <a:custGeom>
            <a:avLst/>
            <a:gdLst>
              <a:gd name="T0" fmla="*/ 44 w 56"/>
              <a:gd name="T1" fmla="*/ 19 h 63"/>
              <a:gd name="T2" fmla="*/ 47 w 56"/>
              <a:gd name="T3" fmla="*/ 16 h 63"/>
              <a:gd name="T4" fmla="*/ 51 w 56"/>
              <a:gd name="T5" fmla="*/ 9 h 63"/>
              <a:gd name="T6" fmla="*/ 49 w 56"/>
              <a:gd name="T7" fmla="*/ 2 h 63"/>
              <a:gd name="T8" fmla="*/ 44 w 56"/>
              <a:gd name="T9" fmla="*/ 0 h 63"/>
              <a:gd name="T10" fmla="*/ 35 w 56"/>
              <a:gd name="T11" fmla="*/ 4 h 63"/>
              <a:gd name="T12" fmla="*/ 27 w 56"/>
              <a:gd name="T13" fmla="*/ 18 h 63"/>
              <a:gd name="T14" fmla="*/ 20 w 56"/>
              <a:gd name="T15" fmla="*/ 4 h 63"/>
              <a:gd name="T16" fmla="*/ 13 w 56"/>
              <a:gd name="T17" fmla="*/ 1 h 63"/>
              <a:gd name="T18" fmla="*/ 8 w 56"/>
              <a:gd name="T19" fmla="*/ 3 h 63"/>
              <a:gd name="T20" fmla="*/ 9 w 56"/>
              <a:gd name="T21" fmla="*/ 16 h 63"/>
              <a:gd name="T22" fmla="*/ 14 w 56"/>
              <a:gd name="T23" fmla="*/ 19 h 63"/>
              <a:gd name="T24" fmla="*/ 0 w 56"/>
              <a:gd name="T25" fmla="*/ 19 h 63"/>
              <a:gd name="T26" fmla="*/ 0 w 56"/>
              <a:gd name="T27" fmla="*/ 35 h 63"/>
              <a:gd name="T28" fmla="*/ 4 w 56"/>
              <a:gd name="T29" fmla="*/ 35 h 63"/>
              <a:gd name="T30" fmla="*/ 4 w 56"/>
              <a:gd name="T31" fmla="*/ 63 h 63"/>
              <a:gd name="T32" fmla="*/ 52 w 56"/>
              <a:gd name="T33" fmla="*/ 63 h 63"/>
              <a:gd name="T34" fmla="*/ 52 w 56"/>
              <a:gd name="T35" fmla="*/ 35 h 63"/>
              <a:gd name="T36" fmla="*/ 56 w 56"/>
              <a:gd name="T37" fmla="*/ 35 h 63"/>
              <a:gd name="T38" fmla="*/ 56 w 56"/>
              <a:gd name="T39" fmla="*/ 19 h 63"/>
              <a:gd name="T40" fmla="*/ 44 w 56"/>
              <a:gd name="T41" fmla="*/ 19 h 63"/>
              <a:gd name="T42" fmla="*/ 38 w 56"/>
              <a:gd name="T43" fmla="*/ 7 h 63"/>
              <a:gd name="T44" fmla="*/ 44 w 56"/>
              <a:gd name="T45" fmla="*/ 4 h 63"/>
              <a:gd name="T46" fmla="*/ 46 w 56"/>
              <a:gd name="T47" fmla="*/ 5 h 63"/>
              <a:gd name="T48" fmla="*/ 44 w 56"/>
              <a:gd name="T49" fmla="*/ 13 h 63"/>
              <a:gd name="T50" fmla="*/ 35 w 56"/>
              <a:gd name="T51" fmla="*/ 19 h 63"/>
              <a:gd name="T52" fmla="*/ 31 w 56"/>
              <a:gd name="T53" fmla="*/ 19 h 63"/>
              <a:gd name="T54" fmla="*/ 38 w 56"/>
              <a:gd name="T55" fmla="*/ 7 h 63"/>
              <a:gd name="T56" fmla="*/ 11 w 56"/>
              <a:gd name="T57" fmla="*/ 9 h 63"/>
              <a:gd name="T58" fmla="*/ 11 w 56"/>
              <a:gd name="T59" fmla="*/ 7 h 63"/>
              <a:gd name="T60" fmla="*/ 13 w 56"/>
              <a:gd name="T61" fmla="*/ 6 h 63"/>
              <a:gd name="T62" fmla="*/ 13 w 56"/>
              <a:gd name="T63" fmla="*/ 6 h 63"/>
              <a:gd name="T64" fmla="*/ 17 w 56"/>
              <a:gd name="T65" fmla="*/ 8 h 63"/>
              <a:gd name="T66" fmla="*/ 22 w 56"/>
              <a:gd name="T67" fmla="*/ 17 h 63"/>
              <a:gd name="T68" fmla="*/ 22 w 56"/>
              <a:gd name="T69" fmla="*/ 18 h 63"/>
              <a:gd name="T70" fmla="*/ 22 w 56"/>
              <a:gd name="T71" fmla="*/ 18 h 63"/>
              <a:gd name="T72" fmla="*/ 12 w 56"/>
              <a:gd name="T73" fmla="*/ 13 h 63"/>
              <a:gd name="T74" fmla="*/ 11 w 56"/>
              <a:gd name="T75" fmla="*/ 9 h 63"/>
              <a:gd name="T76" fmla="*/ 24 w 56"/>
              <a:gd name="T77" fmla="*/ 59 h 63"/>
              <a:gd name="T78" fmla="*/ 8 w 56"/>
              <a:gd name="T79" fmla="*/ 59 h 63"/>
              <a:gd name="T80" fmla="*/ 8 w 56"/>
              <a:gd name="T81" fmla="*/ 33 h 63"/>
              <a:gd name="T82" fmla="*/ 24 w 56"/>
              <a:gd name="T83" fmla="*/ 33 h 63"/>
              <a:gd name="T84" fmla="*/ 24 w 56"/>
              <a:gd name="T85" fmla="*/ 59 h 63"/>
              <a:gd name="T86" fmla="*/ 24 w 56"/>
              <a:gd name="T87" fmla="*/ 31 h 63"/>
              <a:gd name="T88" fmla="*/ 4 w 56"/>
              <a:gd name="T89" fmla="*/ 31 h 63"/>
              <a:gd name="T90" fmla="*/ 4 w 56"/>
              <a:gd name="T91" fmla="*/ 23 h 63"/>
              <a:gd name="T92" fmla="*/ 24 w 56"/>
              <a:gd name="T93" fmla="*/ 23 h 63"/>
              <a:gd name="T94" fmla="*/ 24 w 56"/>
              <a:gd name="T95" fmla="*/ 31 h 63"/>
              <a:gd name="T96" fmla="*/ 48 w 56"/>
              <a:gd name="T97" fmla="*/ 59 h 63"/>
              <a:gd name="T98" fmla="*/ 32 w 56"/>
              <a:gd name="T99" fmla="*/ 59 h 63"/>
              <a:gd name="T100" fmla="*/ 32 w 56"/>
              <a:gd name="T101" fmla="*/ 33 h 63"/>
              <a:gd name="T102" fmla="*/ 48 w 56"/>
              <a:gd name="T103" fmla="*/ 33 h 63"/>
              <a:gd name="T104" fmla="*/ 48 w 56"/>
              <a:gd name="T105" fmla="*/ 59 h 63"/>
              <a:gd name="T106" fmla="*/ 52 w 56"/>
              <a:gd name="T107" fmla="*/ 31 h 63"/>
              <a:gd name="T108" fmla="*/ 32 w 56"/>
              <a:gd name="T109" fmla="*/ 31 h 63"/>
              <a:gd name="T110" fmla="*/ 32 w 56"/>
              <a:gd name="T111" fmla="*/ 23 h 63"/>
              <a:gd name="T112" fmla="*/ 52 w 56"/>
              <a:gd name="T113" fmla="*/ 23 h 63"/>
              <a:gd name="T114" fmla="*/ 52 w 56"/>
              <a:gd name="T115" fmla="*/ 31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6" h="63">
                <a:moveTo>
                  <a:pt x="44" y="19"/>
                </a:moveTo>
                <a:cubicBezTo>
                  <a:pt x="45" y="18"/>
                  <a:pt x="46" y="17"/>
                  <a:pt x="47" y="16"/>
                </a:cubicBezTo>
                <a:cubicBezTo>
                  <a:pt x="50" y="14"/>
                  <a:pt x="51" y="12"/>
                  <a:pt x="51" y="9"/>
                </a:cubicBezTo>
                <a:cubicBezTo>
                  <a:pt x="52" y="6"/>
                  <a:pt x="51" y="4"/>
                  <a:pt x="49" y="2"/>
                </a:cubicBezTo>
                <a:cubicBezTo>
                  <a:pt x="48" y="0"/>
                  <a:pt x="46" y="0"/>
                  <a:pt x="44" y="0"/>
                </a:cubicBezTo>
                <a:cubicBezTo>
                  <a:pt x="41" y="0"/>
                  <a:pt x="38" y="1"/>
                  <a:pt x="35" y="4"/>
                </a:cubicBezTo>
                <a:cubicBezTo>
                  <a:pt x="31" y="8"/>
                  <a:pt x="28" y="14"/>
                  <a:pt x="27" y="18"/>
                </a:cubicBezTo>
                <a:cubicBezTo>
                  <a:pt x="26" y="14"/>
                  <a:pt x="24" y="8"/>
                  <a:pt x="20" y="4"/>
                </a:cubicBezTo>
                <a:cubicBezTo>
                  <a:pt x="18" y="2"/>
                  <a:pt x="16" y="1"/>
                  <a:pt x="13" y="1"/>
                </a:cubicBezTo>
                <a:cubicBezTo>
                  <a:pt x="11" y="1"/>
                  <a:pt x="10" y="2"/>
                  <a:pt x="8" y="3"/>
                </a:cubicBezTo>
                <a:cubicBezTo>
                  <a:pt x="5" y="7"/>
                  <a:pt x="5" y="12"/>
                  <a:pt x="9" y="16"/>
                </a:cubicBezTo>
                <a:cubicBezTo>
                  <a:pt x="10" y="17"/>
                  <a:pt x="12" y="18"/>
                  <a:pt x="14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35"/>
                  <a:pt x="0" y="35"/>
                  <a:pt x="0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63"/>
                  <a:pt x="4" y="63"/>
                  <a:pt x="4" y="63"/>
                </a:cubicBezTo>
                <a:cubicBezTo>
                  <a:pt x="52" y="63"/>
                  <a:pt x="52" y="63"/>
                  <a:pt x="52" y="63"/>
                </a:cubicBezTo>
                <a:cubicBezTo>
                  <a:pt x="52" y="35"/>
                  <a:pt x="52" y="35"/>
                  <a:pt x="52" y="35"/>
                </a:cubicBezTo>
                <a:cubicBezTo>
                  <a:pt x="56" y="35"/>
                  <a:pt x="56" y="35"/>
                  <a:pt x="56" y="35"/>
                </a:cubicBezTo>
                <a:cubicBezTo>
                  <a:pt x="56" y="19"/>
                  <a:pt x="56" y="19"/>
                  <a:pt x="56" y="19"/>
                </a:cubicBezTo>
                <a:cubicBezTo>
                  <a:pt x="44" y="19"/>
                  <a:pt x="44" y="19"/>
                  <a:pt x="44" y="19"/>
                </a:cubicBezTo>
                <a:close/>
                <a:moveTo>
                  <a:pt x="38" y="7"/>
                </a:moveTo>
                <a:cubicBezTo>
                  <a:pt x="40" y="5"/>
                  <a:pt x="42" y="4"/>
                  <a:pt x="44" y="4"/>
                </a:cubicBezTo>
                <a:cubicBezTo>
                  <a:pt x="45" y="4"/>
                  <a:pt x="46" y="4"/>
                  <a:pt x="46" y="5"/>
                </a:cubicBezTo>
                <a:cubicBezTo>
                  <a:pt x="48" y="7"/>
                  <a:pt x="47" y="10"/>
                  <a:pt x="44" y="13"/>
                </a:cubicBezTo>
                <a:cubicBezTo>
                  <a:pt x="42" y="16"/>
                  <a:pt x="38" y="18"/>
                  <a:pt x="35" y="19"/>
                </a:cubicBezTo>
                <a:cubicBezTo>
                  <a:pt x="31" y="19"/>
                  <a:pt x="31" y="19"/>
                  <a:pt x="31" y="19"/>
                </a:cubicBezTo>
                <a:cubicBezTo>
                  <a:pt x="33" y="15"/>
                  <a:pt x="35" y="10"/>
                  <a:pt x="38" y="7"/>
                </a:cubicBezTo>
                <a:close/>
                <a:moveTo>
                  <a:pt x="11" y="9"/>
                </a:moveTo>
                <a:cubicBezTo>
                  <a:pt x="11" y="8"/>
                  <a:pt x="11" y="7"/>
                  <a:pt x="11" y="7"/>
                </a:cubicBezTo>
                <a:cubicBezTo>
                  <a:pt x="12" y="6"/>
                  <a:pt x="13" y="6"/>
                  <a:pt x="13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5" y="6"/>
                  <a:pt x="16" y="7"/>
                  <a:pt x="17" y="8"/>
                </a:cubicBezTo>
                <a:cubicBezTo>
                  <a:pt x="19" y="10"/>
                  <a:pt x="21" y="13"/>
                  <a:pt x="22" y="17"/>
                </a:cubicBezTo>
                <a:cubicBezTo>
                  <a:pt x="22" y="17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18" y="16"/>
                  <a:pt x="14" y="15"/>
                  <a:pt x="12" y="13"/>
                </a:cubicBezTo>
                <a:cubicBezTo>
                  <a:pt x="11" y="12"/>
                  <a:pt x="11" y="10"/>
                  <a:pt x="11" y="9"/>
                </a:cubicBezTo>
                <a:close/>
                <a:moveTo>
                  <a:pt x="24" y="59"/>
                </a:moveTo>
                <a:cubicBezTo>
                  <a:pt x="8" y="59"/>
                  <a:pt x="8" y="59"/>
                  <a:pt x="8" y="59"/>
                </a:cubicBezTo>
                <a:cubicBezTo>
                  <a:pt x="8" y="33"/>
                  <a:pt x="8" y="33"/>
                  <a:pt x="8" y="33"/>
                </a:cubicBezTo>
                <a:cubicBezTo>
                  <a:pt x="24" y="33"/>
                  <a:pt x="24" y="33"/>
                  <a:pt x="24" y="33"/>
                </a:cubicBezTo>
                <a:lnTo>
                  <a:pt x="24" y="59"/>
                </a:lnTo>
                <a:close/>
                <a:moveTo>
                  <a:pt x="24" y="31"/>
                </a:moveTo>
                <a:cubicBezTo>
                  <a:pt x="4" y="31"/>
                  <a:pt x="4" y="31"/>
                  <a:pt x="4" y="31"/>
                </a:cubicBezTo>
                <a:cubicBezTo>
                  <a:pt x="4" y="23"/>
                  <a:pt x="4" y="23"/>
                  <a:pt x="4" y="23"/>
                </a:cubicBezTo>
                <a:cubicBezTo>
                  <a:pt x="24" y="23"/>
                  <a:pt x="24" y="23"/>
                  <a:pt x="24" y="23"/>
                </a:cubicBezTo>
                <a:lnTo>
                  <a:pt x="24" y="31"/>
                </a:lnTo>
                <a:close/>
                <a:moveTo>
                  <a:pt x="48" y="59"/>
                </a:moveTo>
                <a:cubicBezTo>
                  <a:pt x="32" y="59"/>
                  <a:pt x="32" y="59"/>
                  <a:pt x="32" y="59"/>
                </a:cubicBezTo>
                <a:cubicBezTo>
                  <a:pt x="32" y="33"/>
                  <a:pt x="32" y="33"/>
                  <a:pt x="32" y="33"/>
                </a:cubicBezTo>
                <a:cubicBezTo>
                  <a:pt x="48" y="33"/>
                  <a:pt x="48" y="33"/>
                  <a:pt x="48" y="33"/>
                </a:cubicBezTo>
                <a:lnTo>
                  <a:pt x="48" y="59"/>
                </a:lnTo>
                <a:close/>
                <a:moveTo>
                  <a:pt x="52" y="31"/>
                </a:moveTo>
                <a:cubicBezTo>
                  <a:pt x="32" y="31"/>
                  <a:pt x="32" y="31"/>
                  <a:pt x="32" y="31"/>
                </a:cubicBezTo>
                <a:cubicBezTo>
                  <a:pt x="32" y="23"/>
                  <a:pt x="32" y="23"/>
                  <a:pt x="32" y="23"/>
                </a:cubicBezTo>
                <a:cubicBezTo>
                  <a:pt x="52" y="23"/>
                  <a:pt x="52" y="23"/>
                  <a:pt x="52" y="23"/>
                </a:cubicBezTo>
                <a:lnTo>
                  <a:pt x="52" y="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41870" y="295910"/>
            <a:ext cx="11930794" cy="972850"/>
            <a:chOff x="141870" y="295910"/>
            <a:chExt cx="11930794" cy="972850"/>
          </a:xfrm>
        </p:grpSpPr>
        <p:sp>
          <p:nvSpPr>
            <p:cNvPr id="16" name="文本框 15"/>
            <p:cNvSpPr txBox="1"/>
            <p:nvPr/>
          </p:nvSpPr>
          <p:spPr>
            <a:xfrm>
              <a:off x="3071664" y="397984"/>
              <a:ext cx="2339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请输入标题内容</a:t>
              </a: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141870" y="295910"/>
              <a:ext cx="2935344" cy="972850"/>
            </a:xfrm>
            <a:prstGeom prst="rect">
              <a:avLst/>
            </a:prstGeom>
          </p:spPr>
        </p:pic>
        <p:cxnSp>
          <p:nvCxnSpPr>
            <p:cNvPr id="18" name="直接连接符 17"/>
            <p:cNvCxnSpPr/>
            <p:nvPr/>
          </p:nvCxnSpPr>
          <p:spPr>
            <a:xfrm>
              <a:off x="2423592" y="945594"/>
              <a:ext cx="9649072" cy="0"/>
            </a:xfrm>
            <a:prstGeom prst="line">
              <a:avLst/>
            </a:prstGeom>
            <a:ln>
              <a:solidFill>
                <a:srgbClr val="37BBE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28">
        <p14:flythrough/>
      </p:transition>
    </mc:Choice>
    <mc:Fallback xmlns="">
      <p:transition spd="slow" advTm="15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4" grpId="0">
        <p:bldAsOne/>
      </p:bldGraphic>
      <p:bldP spid="212" grpId="0"/>
      <p:bldP spid="214" grpId="0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0" y="3896618"/>
            <a:ext cx="121920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泪滴形 10"/>
          <p:cNvSpPr/>
          <p:nvPr/>
        </p:nvSpPr>
        <p:spPr>
          <a:xfrm rot="8002663">
            <a:off x="1678672" y="1887548"/>
            <a:ext cx="1512267" cy="1512267"/>
          </a:xfrm>
          <a:prstGeom prst="teardrop">
            <a:avLst/>
          </a:prstGeom>
          <a:solidFill>
            <a:srgbClr val="37BBE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351016" y="3788606"/>
            <a:ext cx="216024" cy="216024"/>
          </a:xfrm>
          <a:prstGeom prst="ellipse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607456" y="3788606"/>
            <a:ext cx="216024" cy="216024"/>
          </a:xfrm>
          <a:prstGeom prst="ellipse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6863896" y="3788606"/>
            <a:ext cx="216024" cy="216024"/>
          </a:xfrm>
          <a:prstGeom prst="ellipse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9120336" y="3788606"/>
            <a:ext cx="216024" cy="216024"/>
          </a:xfrm>
          <a:prstGeom prst="ellipse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7" name="泪滴形 16"/>
          <p:cNvSpPr/>
          <p:nvPr/>
        </p:nvSpPr>
        <p:spPr>
          <a:xfrm rot="8002663">
            <a:off x="6214039" y="1887547"/>
            <a:ext cx="1512267" cy="1512267"/>
          </a:xfrm>
          <a:prstGeom prst="teardrop">
            <a:avLst/>
          </a:prstGeom>
          <a:solidFill>
            <a:srgbClr val="37BBE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" name="泪滴形 17"/>
          <p:cNvSpPr/>
          <p:nvPr/>
        </p:nvSpPr>
        <p:spPr>
          <a:xfrm rot="13597337" flipV="1">
            <a:off x="3888493" y="4439129"/>
            <a:ext cx="1512267" cy="1512267"/>
          </a:xfrm>
          <a:prstGeom prst="teardrop">
            <a:avLst/>
          </a:prstGeom>
          <a:solidFill>
            <a:srgbClr val="37BBE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9" name="泪滴形 18"/>
          <p:cNvSpPr/>
          <p:nvPr/>
        </p:nvSpPr>
        <p:spPr>
          <a:xfrm rot="13597337" flipV="1">
            <a:off x="8414909" y="4484280"/>
            <a:ext cx="1512267" cy="1512267"/>
          </a:xfrm>
          <a:prstGeom prst="teardrop">
            <a:avLst/>
          </a:prstGeom>
          <a:solidFill>
            <a:srgbClr val="37BBE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462697" y="4690407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>
                    <a:lumMod val="85000"/>
                  </a:schemeClr>
                </a:solidFill>
              </a:rPr>
              <a:t>Elegant and concise, business style general work plan summary template.</a:t>
            </a:r>
          </a:p>
        </p:txBody>
      </p:sp>
      <p:sp>
        <p:nvSpPr>
          <p:cNvPr id="21" name="矩形 20"/>
          <p:cNvSpPr/>
          <p:nvPr/>
        </p:nvSpPr>
        <p:spPr>
          <a:xfrm>
            <a:off x="3672518" y="2543094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>
                    <a:lumMod val="85000"/>
                  </a:schemeClr>
                </a:solidFill>
              </a:rPr>
              <a:t>Elegant and concise, business style general work plan summary template.</a:t>
            </a:r>
          </a:p>
        </p:txBody>
      </p:sp>
      <p:sp>
        <p:nvSpPr>
          <p:cNvPr id="22" name="矩形 21"/>
          <p:cNvSpPr/>
          <p:nvPr/>
        </p:nvSpPr>
        <p:spPr>
          <a:xfrm>
            <a:off x="5998064" y="4690406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>
                    <a:lumMod val="85000"/>
                  </a:schemeClr>
                </a:solidFill>
              </a:rPr>
              <a:t>Elegant and concise, business style general work plan summary template.</a:t>
            </a:r>
          </a:p>
        </p:txBody>
      </p:sp>
      <p:sp>
        <p:nvSpPr>
          <p:cNvPr id="23" name="矩形 22"/>
          <p:cNvSpPr/>
          <p:nvPr/>
        </p:nvSpPr>
        <p:spPr>
          <a:xfrm>
            <a:off x="8266305" y="2543093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>
                    <a:lumMod val="85000"/>
                  </a:schemeClr>
                </a:solidFill>
              </a:rPr>
              <a:t>Elegant and concise, business style general work plan summary template.</a:t>
            </a:r>
          </a:p>
        </p:txBody>
      </p:sp>
      <p:sp>
        <p:nvSpPr>
          <p:cNvPr id="24" name="Freeform 27"/>
          <p:cNvSpPr>
            <a:spLocks noEditPoints="1"/>
          </p:cNvSpPr>
          <p:nvPr/>
        </p:nvSpPr>
        <p:spPr bwMode="auto">
          <a:xfrm>
            <a:off x="2308845" y="2643680"/>
            <a:ext cx="239713" cy="195263"/>
          </a:xfrm>
          <a:custGeom>
            <a:avLst/>
            <a:gdLst>
              <a:gd name="T0" fmla="*/ 19 w 64"/>
              <a:gd name="T1" fmla="*/ 30 h 52"/>
              <a:gd name="T2" fmla="*/ 32 w 64"/>
              <a:gd name="T3" fmla="*/ 43 h 52"/>
              <a:gd name="T4" fmla="*/ 45 w 64"/>
              <a:gd name="T5" fmla="*/ 30 h 52"/>
              <a:gd name="T6" fmla="*/ 32 w 64"/>
              <a:gd name="T7" fmla="*/ 17 h 52"/>
              <a:gd name="T8" fmla="*/ 19 w 64"/>
              <a:gd name="T9" fmla="*/ 30 h 52"/>
              <a:gd name="T10" fmla="*/ 60 w 64"/>
              <a:gd name="T11" fmla="*/ 8 h 52"/>
              <a:gd name="T12" fmla="*/ 46 w 64"/>
              <a:gd name="T13" fmla="*/ 8 h 52"/>
              <a:gd name="T14" fmla="*/ 40 w 64"/>
              <a:gd name="T15" fmla="*/ 0 h 52"/>
              <a:gd name="T16" fmla="*/ 24 w 64"/>
              <a:gd name="T17" fmla="*/ 0 h 52"/>
              <a:gd name="T18" fmla="*/ 18 w 64"/>
              <a:gd name="T19" fmla="*/ 8 h 52"/>
              <a:gd name="T20" fmla="*/ 4 w 64"/>
              <a:gd name="T21" fmla="*/ 8 h 52"/>
              <a:gd name="T22" fmla="*/ 0 w 64"/>
              <a:gd name="T23" fmla="*/ 12 h 52"/>
              <a:gd name="T24" fmla="*/ 0 w 64"/>
              <a:gd name="T25" fmla="*/ 48 h 52"/>
              <a:gd name="T26" fmla="*/ 4 w 64"/>
              <a:gd name="T27" fmla="*/ 52 h 52"/>
              <a:gd name="T28" fmla="*/ 60 w 64"/>
              <a:gd name="T29" fmla="*/ 52 h 52"/>
              <a:gd name="T30" fmla="*/ 64 w 64"/>
              <a:gd name="T31" fmla="*/ 48 h 52"/>
              <a:gd name="T32" fmla="*/ 64 w 64"/>
              <a:gd name="T33" fmla="*/ 12 h 52"/>
              <a:gd name="T34" fmla="*/ 60 w 64"/>
              <a:gd name="T35" fmla="*/ 8 h 52"/>
              <a:gd name="T36" fmla="*/ 32 w 64"/>
              <a:gd name="T37" fmla="*/ 48 h 52"/>
              <a:gd name="T38" fmla="*/ 14 w 64"/>
              <a:gd name="T39" fmla="*/ 30 h 52"/>
              <a:gd name="T40" fmla="*/ 32 w 64"/>
              <a:gd name="T41" fmla="*/ 12 h 52"/>
              <a:gd name="T42" fmla="*/ 50 w 64"/>
              <a:gd name="T43" fmla="*/ 30 h 52"/>
              <a:gd name="T44" fmla="*/ 32 w 64"/>
              <a:gd name="T45" fmla="*/ 48 h 52"/>
              <a:gd name="T46" fmla="*/ 60 w 64"/>
              <a:gd name="T47" fmla="*/ 20 h 52"/>
              <a:gd name="T48" fmla="*/ 52 w 64"/>
              <a:gd name="T49" fmla="*/ 20 h 52"/>
              <a:gd name="T50" fmla="*/ 52 w 64"/>
              <a:gd name="T51" fmla="*/ 16 h 52"/>
              <a:gd name="T52" fmla="*/ 60 w 64"/>
              <a:gd name="T53" fmla="*/ 16 h 52"/>
              <a:gd name="T54" fmla="*/ 60 w 64"/>
              <a:gd name="T55" fmla="*/ 2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4" h="52">
                <a:moveTo>
                  <a:pt x="19" y="30"/>
                </a:moveTo>
                <a:cubicBezTo>
                  <a:pt x="19" y="37"/>
                  <a:pt x="25" y="43"/>
                  <a:pt x="32" y="43"/>
                </a:cubicBezTo>
                <a:cubicBezTo>
                  <a:pt x="39" y="43"/>
                  <a:pt x="45" y="37"/>
                  <a:pt x="45" y="30"/>
                </a:cubicBezTo>
                <a:cubicBezTo>
                  <a:pt x="45" y="23"/>
                  <a:pt x="39" y="17"/>
                  <a:pt x="32" y="17"/>
                </a:cubicBezTo>
                <a:cubicBezTo>
                  <a:pt x="25" y="17"/>
                  <a:pt x="19" y="23"/>
                  <a:pt x="19" y="30"/>
                </a:cubicBezTo>
                <a:close/>
                <a:moveTo>
                  <a:pt x="60" y="8"/>
                </a:moveTo>
                <a:cubicBezTo>
                  <a:pt x="46" y="8"/>
                  <a:pt x="46" y="8"/>
                  <a:pt x="46" y="8"/>
                </a:cubicBezTo>
                <a:cubicBezTo>
                  <a:pt x="45" y="4"/>
                  <a:pt x="44" y="0"/>
                  <a:pt x="40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0" y="0"/>
                  <a:pt x="19" y="4"/>
                  <a:pt x="18" y="8"/>
                </a:cubicBez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10"/>
                  <a:pt x="0" y="12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0"/>
                  <a:pt x="2" y="52"/>
                  <a:pt x="4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2" y="52"/>
                  <a:pt x="64" y="50"/>
                  <a:pt x="64" y="48"/>
                </a:cubicBezTo>
                <a:cubicBezTo>
                  <a:pt x="64" y="12"/>
                  <a:pt x="64" y="12"/>
                  <a:pt x="64" y="12"/>
                </a:cubicBezTo>
                <a:cubicBezTo>
                  <a:pt x="64" y="10"/>
                  <a:pt x="62" y="8"/>
                  <a:pt x="60" y="8"/>
                </a:cubicBezTo>
                <a:close/>
                <a:moveTo>
                  <a:pt x="32" y="48"/>
                </a:moveTo>
                <a:cubicBezTo>
                  <a:pt x="22" y="48"/>
                  <a:pt x="14" y="40"/>
                  <a:pt x="14" y="30"/>
                </a:cubicBezTo>
                <a:cubicBezTo>
                  <a:pt x="14" y="20"/>
                  <a:pt x="22" y="12"/>
                  <a:pt x="32" y="12"/>
                </a:cubicBezTo>
                <a:cubicBezTo>
                  <a:pt x="42" y="12"/>
                  <a:pt x="50" y="20"/>
                  <a:pt x="50" y="30"/>
                </a:cubicBezTo>
                <a:cubicBezTo>
                  <a:pt x="50" y="40"/>
                  <a:pt x="42" y="48"/>
                  <a:pt x="32" y="48"/>
                </a:cubicBezTo>
                <a:close/>
                <a:moveTo>
                  <a:pt x="60" y="20"/>
                </a:moveTo>
                <a:cubicBezTo>
                  <a:pt x="52" y="20"/>
                  <a:pt x="52" y="20"/>
                  <a:pt x="52" y="20"/>
                </a:cubicBezTo>
                <a:cubicBezTo>
                  <a:pt x="52" y="16"/>
                  <a:pt x="52" y="16"/>
                  <a:pt x="52" y="16"/>
                </a:cubicBezTo>
                <a:cubicBezTo>
                  <a:pt x="60" y="16"/>
                  <a:pt x="60" y="16"/>
                  <a:pt x="60" y="16"/>
                </a:cubicBezTo>
                <a:lnTo>
                  <a:pt x="60" y="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6863896" y="2597643"/>
            <a:ext cx="241300" cy="241300"/>
            <a:chOff x="8139114" y="-1495425"/>
            <a:chExt cx="241300" cy="241300"/>
          </a:xfrm>
          <a:solidFill>
            <a:schemeClr val="bg1"/>
          </a:solidFill>
        </p:grpSpPr>
        <p:sp>
          <p:nvSpPr>
            <p:cNvPr id="25" name="Freeform 29"/>
            <p:cNvSpPr/>
            <p:nvPr/>
          </p:nvSpPr>
          <p:spPr bwMode="auto">
            <a:xfrm>
              <a:off x="8304214" y="-1358900"/>
              <a:ext cx="23813" cy="104775"/>
            </a:xfrm>
            <a:custGeom>
              <a:avLst/>
              <a:gdLst>
                <a:gd name="T0" fmla="*/ 2 w 6"/>
                <a:gd name="T1" fmla="*/ 0 h 28"/>
                <a:gd name="T2" fmla="*/ 0 w 6"/>
                <a:gd name="T3" fmla="*/ 2 h 28"/>
                <a:gd name="T4" fmla="*/ 0 w 6"/>
                <a:gd name="T5" fmla="*/ 26 h 28"/>
                <a:gd name="T6" fmla="*/ 2 w 6"/>
                <a:gd name="T7" fmla="*/ 28 h 28"/>
                <a:gd name="T8" fmla="*/ 6 w 6"/>
                <a:gd name="T9" fmla="*/ 28 h 28"/>
                <a:gd name="T10" fmla="*/ 6 w 6"/>
                <a:gd name="T11" fmla="*/ 0 h 28"/>
                <a:gd name="T12" fmla="*/ 2 w 6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8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7"/>
                    <a:pt x="1" y="28"/>
                    <a:pt x="2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" name="Freeform 30"/>
            <p:cNvSpPr/>
            <p:nvPr/>
          </p:nvSpPr>
          <p:spPr bwMode="auto">
            <a:xfrm>
              <a:off x="8139114" y="-1495425"/>
              <a:ext cx="241300" cy="241300"/>
            </a:xfrm>
            <a:custGeom>
              <a:avLst/>
              <a:gdLst>
                <a:gd name="T0" fmla="*/ 64 w 64"/>
                <a:gd name="T1" fmla="*/ 32 h 64"/>
                <a:gd name="T2" fmla="*/ 32 w 64"/>
                <a:gd name="T3" fmla="*/ 0 h 64"/>
                <a:gd name="T4" fmla="*/ 0 w 64"/>
                <a:gd name="T5" fmla="*/ 32 h 64"/>
                <a:gd name="T6" fmla="*/ 2 w 64"/>
                <a:gd name="T7" fmla="*/ 43 h 64"/>
                <a:gd name="T8" fmla="*/ 0 w 64"/>
                <a:gd name="T9" fmla="*/ 50 h 64"/>
                <a:gd name="T10" fmla="*/ 12 w 64"/>
                <a:gd name="T11" fmla="*/ 64 h 64"/>
                <a:gd name="T12" fmla="*/ 12 w 64"/>
                <a:gd name="T13" fmla="*/ 36 h 64"/>
                <a:gd name="T14" fmla="*/ 7 w 64"/>
                <a:gd name="T15" fmla="*/ 38 h 64"/>
                <a:gd name="T16" fmla="*/ 6 w 64"/>
                <a:gd name="T17" fmla="*/ 33 h 64"/>
                <a:gd name="T18" fmla="*/ 32 w 64"/>
                <a:gd name="T19" fmla="*/ 7 h 64"/>
                <a:gd name="T20" fmla="*/ 58 w 64"/>
                <a:gd name="T21" fmla="*/ 33 h 64"/>
                <a:gd name="T22" fmla="*/ 57 w 64"/>
                <a:gd name="T23" fmla="*/ 38 h 64"/>
                <a:gd name="T24" fmla="*/ 52 w 64"/>
                <a:gd name="T25" fmla="*/ 36 h 64"/>
                <a:gd name="T26" fmla="*/ 52 w 64"/>
                <a:gd name="T27" fmla="*/ 64 h 64"/>
                <a:gd name="T28" fmla="*/ 64 w 64"/>
                <a:gd name="T29" fmla="*/ 50 h 64"/>
                <a:gd name="T30" fmla="*/ 62 w 64"/>
                <a:gd name="T31" fmla="*/ 43 h 64"/>
                <a:gd name="T32" fmla="*/ 64 w 64"/>
                <a:gd name="T33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64">
                  <a:moveTo>
                    <a:pt x="64" y="32"/>
                  </a:moveTo>
                  <a:cubicBezTo>
                    <a:pt x="64" y="14"/>
                    <a:pt x="50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36"/>
                    <a:pt x="1" y="40"/>
                    <a:pt x="2" y="43"/>
                  </a:cubicBezTo>
                  <a:cubicBezTo>
                    <a:pt x="1" y="45"/>
                    <a:pt x="0" y="47"/>
                    <a:pt x="0" y="50"/>
                  </a:cubicBezTo>
                  <a:cubicBezTo>
                    <a:pt x="0" y="57"/>
                    <a:pt x="5" y="63"/>
                    <a:pt x="12" y="64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0" y="36"/>
                    <a:pt x="8" y="37"/>
                    <a:pt x="7" y="38"/>
                  </a:cubicBezTo>
                  <a:cubicBezTo>
                    <a:pt x="6" y="37"/>
                    <a:pt x="6" y="35"/>
                    <a:pt x="6" y="33"/>
                  </a:cubicBezTo>
                  <a:cubicBezTo>
                    <a:pt x="6" y="19"/>
                    <a:pt x="18" y="7"/>
                    <a:pt x="32" y="7"/>
                  </a:cubicBezTo>
                  <a:cubicBezTo>
                    <a:pt x="46" y="7"/>
                    <a:pt x="58" y="19"/>
                    <a:pt x="58" y="33"/>
                  </a:cubicBezTo>
                  <a:cubicBezTo>
                    <a:pt x="58" y="35"/>
                    <a:pt x="58" y="36"/>
                    <a:pt x="57" y="38"/>
                  </a:cubicBezTo>
                  <a:cubicBezTo>
                    <a:pt x="56" y="37"/>
                    <a:pt x="54" y="36"/>
                    <a:pt x="52" y="36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9" y="63"/>
                    <a:pt x="64" y="57"/>
                    <a:pt x="64" y="50"/>
                  </a:cubicBezTo>
                  <a:cubicBezTo>
                    <a:pt x="64" y="47"/>
                    <a:pt x="63" y="45"/>
                    <a:pt x="62" y="43"/>
                  </a:cubicBezTo>
                  <a:cubicBezTo>
                    <a:pt x="63" y="40"/>
                    <a:pt x="64" y="36"/>
                    <a:pt x="64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7" name="Freeform 31"/>
          <p:cNvSpPr/>
          <p:nvPr/>
        </p:nvSpPr>
        <p:spPr bwMode="auto">
          <a:xfrm>
            <a:off x="4487599" y="5074612"/>
            <a:ext cx="239713" cy="241300"/>
          </a:xfrm>
          <a:custGeom>
            <a:avLst/>
            <a:gdLst>
              <a:gd name="T0" fmla="*/ 60 w 64"/>
              <a:gd name="T1" fmla="*/ 0 h 64"/>
              <a:gd name="T2" fmla="*/ 64 w 64"/>
              <a:gd name="T3" fmla="*/ 0 h 64"/>
              <a:gd name="T4" fmla="*/ 64 w 64"/>
              <a:gd name="T5" fmla="*/ 46 h 64"/>
              <a:gd name="T6" fmla="*/ 50 w 64"/>
              <a:gd name="T7" fmla="*/ 56 h 64"/>
              <a:gd name="T8" fmla="*/ 36 w 64"/>
              <a:gd name="T9" fmla="*/ 46 h 64"/>
              <a:gd name="T10" fmla="*/ 50 w 64"/>
              <a:gd name="T11" fmla="*/ 36 h 64"/>
              <a:gd name="T12" fmla="*/ 60 w 64"/>
              <a:gd name="T13" fmla="*/ 39 h 64"/>
              <a:gd name="T14" fmla="*/ 60 w 64"/>
              <a:gd name="T15" fmla="*/ 16 h 64"/>
              <a:gd name="T16" fmla="*/ 28 w 64"/>
              <a:gd name="T17" fmla="*/ 23 h 64"/>
              <a:gd name="T18" fmla="*/ 28 w 64"/>
              <a:gd name="T19" fmla="*/ 54 h 64"/>
              <a:gd name="T20" fmla="*/ 14 w 64"/>
              <a:gd name="T21" fmla="*/ 64 h 64"/>
              <a:gd name="T22" fmla="*/ 0 w 64"/>
              <a:gd name="T23" fmla="*/ 54 h 64"/>
              <a:gd name="T24" fmla="*/ 14 w 64"/>
              <a:gd name="T25" fmla="*/ 44 h 64"/>
              <a:gd name="T26" fmla="*/ 24 w 64"/>
              <a:gd name="T27" fmla="*/ 47 h 64"/>
              <a:gd name="T28" fmla="*/ 24 w 64"/>
              <a:gd name="T29" fmla="*/ 8 h 64"/>
              <a:gd name="T30" fmla="*/ 60 w 64"/>
              <a:gd name="T31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4" h="64">
                <a:moveTo>
                  <a:pt x="60" y="0"/>
                </a:moveTo>
                <a:cubicBezTo>
                  <a:pt x="64" y="0"/>
                  <a:pt x="64" y="0"/>
                  <a:pt x="64" y="0"/>
                </a:cubicBezTo>
                <a:cubicBezTo>
                  <a:pt x="64" y="46"/>
                  <a:pt x="64" y="46"/>
                  <a:pt x="64" y="46"/>
                </a:cubicBezTo>
                <a:cubicBezTo>
                  <a:pt x="64" y="52"/>
                  <a:pt x="58" y="56"/>
                  <a:pt x="50" y="56"/>
                </a:cubicBezTo>
                <a:cubicBezTo>
                  <a:pt x="42" y="56"/>
                  <a:pt x="36" y="52"/>
                  <a:pt x="36" y="46"/>
                </a:cubicBezTo>
                <a:cubicBezTo>
                  <a:pt x="36" y="40"/>
                  <a:pt x="42" y="36"/>
                  <a:pt x="50" y="36"/>
                </a:cubicBezTo>
                <a:cubicBezTo>
                  <a:pt x="54" y="36"/>
                  <a:pt x="57" y="37"/>
                  <a:pt x="60" y="39"/>
                </a:cubicBezTo>
                <a:cubicBezTo>
                  <a:pt x="60" y="16"/>
                  <a:pt x="60" y="16"/>
                  <a:pt x="60" y="16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54"/>
                  <a:pt x="28" y="54"/>
                  <a:pt x="28" y="54"/>
                </a:cubicBezTo>
                <a:cubicBezTo>
                  <a:pt x="28" y="60"/>
                  <a:pt x="22" y="64"/>
                  <a:pt x="14" y="64"/>
                </a:cubicBezTo>
                <a:cubicBezTo>
                  <a:pt x="6" y="64"/>
                  <a:pt x="0" y="60"/>
                  <a:pt x="0" y="54"/>
                </a:cubicBezTo>
                <a:cubicBezTo>
                  <a:pt x="0" y="48"/>
                  <a:pt x="6" y="44"/>
                  <a:pt x="14" y="44"/>
                </a:cubicBezTo>
                <a:cubicBezTo>
                  <a:pt x="18" y="44"/>
                  <a:pt x="21" y="45"/>
                  <a:pt x="24" y="47"/>
                </a:cubicBezTo>
                <a:cubicBezTo>
                  <a:pt x="24" y="8"/>
                  <a:pt x="24" y="8"/>
                  <a:pt x="24" y="8"/>
                </a:cubicBezTo>
                <a:lnTo>
                  <a:pt x="6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8" name="Freeform 32"/>
          <p:cNvSpPr>
            <a:spLocks noEditPoints="1"/>
          </p:cNvSpPr>
          <p:nvPr/>
        </p:nvSpPr>
        <p:spPr bwMode="auto">
          <a:xfrm>
            <a:off x="9096647" y="5109670"/>
            <a:ext cx="239713" cy="180975"/>
          </a:xfrm>
          <a:custGeom>
            <a:avLst/>
            <a:gdLst>
              <a:gd name="T0" fmla="*/ 61 w 64"/>
              <a:gd name="T1" fmla="*/ 2 h 48"/>
              <a:gd name="T2" fmla="*/ 32 w 64"/>
              <a:gd name="T3" fmla="*/ 0 h 48"/>
              <a:gd name="T4" fmla="*/ 3 w 64"/>
              <a:gd name="T5" fmla="*/ 2 h 48"/>
              <a:gd name="T6" fmla="*/ 0 w 64"/>
              <a:gd name="T7" fmla="*/ 24 h 48"/>
              <a:gd name="T8" fmla="*/ 3 w 64"/>
              <a:gd name="T9" fmla="*/ 46 h 48"/>
              <a:gd name="T10" fmla="*/ 32 w 64"/>
              <a:gd name="T11" fmla="*/ 48 h 48"/>
              <a:gd name="T12" fmla="*/ 61 w 64"/>
              <a:gd name="T13" fmla="*/ 46 h 48"/>
              <a:gd name="T14" fmla="*/ 64 w 64"/>
              <a:gd name="T15" fmla="*/ 24 h 48"/>
              <a:gd name="T16" fmla="*/ 61 w 64"/>
              <a:gd name="T17" fmla="*/ 2 h 48"/>
              <a:gd name="T18" fmla="*/ 24 w 64"/>
              <a:gd name="T19" fmla="*/ 36 h 48"/>
              <a:gd name="T20" fmla="*/ 24 w 64"/>
              <a:gd name="T21" fmla="*/ 12 h 48"/>
              <a:gd name="T22" fmla="*/ 44 w 64"/>
              <a:gd name="T23" fmla="*/ 24 h 48"/>
              <a:gd name="T24" fmla="*/ 24 w 64"/>
              <a:gd name="T25" fmla="*/ 3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4" h="48">
                <a:moveTo>
                  <a:pt x="61" y="2"/>
                </a:moveTo>
                <a:cubicBezTo>
                  <a:pt x="52" y="1"/>
                  <a:pt x="42" y="0"/>
                  <a:pt x="32" y="0"/>
                </a:cubicBezTo>
                <a:cubicBezTo>
                  <a:pt x="22" y="0"/>
                  <a:pt x="12" y="1"/>
                  <a:pt x="3" y="2"/>
                </a:cubicBezTo>
                <a:cubicBezTo>
                  <a:pt x="1" y="9"/>
                  <a:pt x="0" y="16"/>
                  <a:pt x="0" y="24"/>
                </a:cubicBezTo>
                <a:cubicBezTo>
                  <a:pt x="0" y="32"/>
                  <a:pt x="1" y="39"/>
                  <a:pt x="3" y="46"/>
                </a:cubicBezTo>
                <a:cubicBezTo>
                  <a:pt x="12" y="47"/>
                  <a:pt x="22" y="48"/>
                  <a:pt x="32" y="48"/>
                </a:cubicBezTo>
                <a:cubicBezTo>
                  <a:pt x="42" y="48"/>
                  <a:pt x="52" y="47"/>
                  <a:pt x="61" y="46"/>
                </a:cubicBezTo>
                <a:cubicBezTo>
                  <a:pt x="63" y="39"/>
                  <a:pt x="64" y="32"/>
                  <a:pt x="64" y="24"/>
                </a:cubicBezTo>
                <a:cubicBezTo>
                  <a:pt x="64" y="16"/>
                  <a:pt x="63" y="9"/>
                  <a:pt x="61" y="2"/>
                </a:cubicBezTo>
                <a:close/>
                <a:moveTo>
                  <a:pt x="24" y="36"/>
                </a:moveTo>
                <a:cubicBezTo>
                  <a:pt x="24" y="12"/>
                  <a:pt x="24" y="12"/>
                  <a:pt x="24" y="12"/>
                </a:cubicBezTo>
                <a:cubicBezTo>
                  <a:pt x="44" y="24"/>
                  <a:pt x="44" y="24"/>
                  <a:pt x="44" y="24"/>
                </a:cubicBezTo>
                <a:lnTo>
                  <a:pt x="24" y="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141870" y="295910"/>
            <a:ext cx="11930794" cy="972850"/>
            <a:chOff x="141870" y="295910"/>
            <a:chExt cx="11930794" cy="972850"/>
          </a:xfrm>
        </p:grpSpPr>
        <p:sp>
          <p:nvSpPr>
            <p:cNvPr id="35" name="文本框 34"/>
            <p:cNvSpPr txBox="1"/>
            <p:nvPr/>
          </p:nvSpPr>
          <p:spPr>
            <a:xfrm>
              <a:off x="3071664" y="397984"/>
              <a:ext cx="2339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请输入标题内容</a:t>
              </a:r>
            </a:p>
          </p:txBody>
        </p:sp>
        <p:pic>
          <p:nvPicPr>
            <p:cNvPr id="36" name="图片 35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141870" y="295910"/>
              <a:ext cx="2935344" cy="972850"/>
            </a:xfrm>
            <a:prstGeom prst="rect">
              <a:avLst/>
            </a:prstGeom>
          </p:spPr>
        </p:pic>
        <p:cxnSp>
          <p:nvCxnSpPr>
            <p:cNvPr id="37" name="直接连接符 36"/>
            <p:cNvCxnSpPr/>
            <p:nvPr/>
          </p:nvCxnSpPr>
          <p:spPr>
            <a:xfrm>
              <a:off x="2423592" y="945594"/>
              <a:ext cx="9649072" cy="0"/>
            </a:xfrm>
            <a:prstGeom prst="line">
              <a:avLst/>
            </a:prstGeom>
            <a:ln>
              <a:solidFill>
                <a:srgbClr val="37BBE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55">
        <p14:flythrough/>
      </p:transition>
    </mc:Choice>
    <mc:Fallback xmlns="">
      <p:transition spd="slow" advTm="5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 animBg="1"/>
      <p:bldP spid="27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/>
        </p:nvSpPr>
        <p:spPr>
          <a:xfrm>
            <a:off x="4881578" y="1988840"/>
            <a:ext cx="2453769" cy="2453769"/>
          </a:xfrm>
          <a:prstGeom prst="ellipse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8635708" y="1988840"/>
            <a:ext cx="2453769" cy="2453769"/>
          </a:xfrm>
          <a:prstGeom prst="ellipse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127448" y="1988840"/>
            <a:ext cx="2453769" cy="2453769"/>
          </a:xfrm>
          <a:prstGeom prst="ellipse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382224" y="4947604"/>
            <a:ext cx="1944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</a:rPr>
              <a:t>Elegant and concise, business style general work plan summary template.</a:t>
            </a:r>
          </a:p>
        </p:txBody>
      </p:sp>
      <p:sp>
        <p:nvSpPr>
          <p:cNvPr id="16" name="矩形 15"/>
          <p:cNvSpPr/>
          <p:nvPr/>
        </p:nvSpPr>
        <p:spPr>
          <a:xfrm>
            <a:off x="5123892" y="4947604"/>
            <a:ext cx="1944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</a:rPr>
              <a:t>Elegant and concise, business style general work plan summary template.</a:t>
            </a:r>
          </a:p>
        </p:txBody>
      </p:sp>
      <p:sp>
        <p:nvSpPr>
          <p:cNvPr id="17" name="矩形 16"/>
          <p:cNvSpPr/>
          <p:nvPr/>
        </p:nvSpPr>
        <p:spPr>
          <a:xfrm>
            <a:off x="8845324" y="4947604"/>
            <a:ext cx="1944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</a:rPr>
              <a:t>Elegant and concise, business style general work plan summary template.</a:t>
            </a:r>
          </a:p>
        </p:txBody>
      </p:sp>
      <p:sp>
        <p:nvSpPr>
          <p:cNvPr id="18" name="椭圆 17"/>
          <p:cNvSpPr/>
          <p:nvPr/>
        </p:nvSpPr>
        <p:spPr>
          <a:xfrm>
            <a:off x="2578292" y="3795476"/>
            <a:ext cx="755615" cy="755615"/>
          </a:xfrm>
          <a:prstGeom prst="ellipse">
            <a:avLst/>
          </a:prstGeom>
          <a:solidFill>
            <a:srgbClr val="37BBED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6611494" y="3795476"/>
            <a:ext cx="755615" cy="755615"/>
          </a:xfrm>
          <a:prstGeom prst="ellipse">
            <a:avLst/>
          </a:prstGeom>
          <a:solidFill>
            <a:srgbClr val="37BBED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10327275" y="3795476"/>
            <a:ext cx="755615" cy="755615"/>
          </a:xfrm>
          <a:prstGeom prst="ellipse">
            <a:avLst/>
          </a:prstGeom>
          <a:solidFill>
            <a:srgbClr val="37BBED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729114" y="3988617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762316" y="4009843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0478097" y="399116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41870" y="295910"/>
            <a:ext cx="11930794" cy="972850"/>
            <a:chOff x="141870" y="295910"/>
            <a:chExt cx="11930794" cy="972850"/>
          </a:xfrm>
        </p:grpSpPr>
        <p:sp>
          <p:nvSpPr>
            <p:cNvPr id="20" name="文本框 19"/>
            <p:cNvSpPr txBox="1"/>
            <p:nvPr/>
          </p:nvSpPr>
          <p:spPr>
            <a:xfrm>
              <a:off x="3071664" y="397984"/>
              <a:ext cx="2339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请输入标题内容</a:t>
              </a:r>
            </a:p>
          </p:txBody>
        </p:sp>
        <p:pic>
          <p:nvPicPr>
            <p:cNvPr id="26" name="图片 25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141870" y="295910"/>
              <a:ext cx="2935344" cy="972850"/>
            </a:xfrm>
            <a:prstGeom prst="rect">
              <a:avLst/>
            </a:prstGeom>
          </p:spPr>
        </p:pic>
        <p:cxnSp>
          <p:nvCxnSpPr>
            <p:cNvPr id="27" name="直接连接符 26"/>
            <p:cNvCxnSpPr/>
            <p:nvPr/>
          </p:nvCxnSpPr>
          <p:spPr>
            <a:xfrm>
              <a:off x="2423592" y="945594"/>
              <a:ext cx="9649072" cy="0"/>
            </a:xfrm>
            <a:prstGeom prst="line">
              <a:avLst/>
            </a:prstGeom>
            <a:ln>
              <a:solidFill>
                <a:srgbClr val="37BBE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16">
        <p14:flythrough/>
      </p:transition>
    </mc:Choice>
    <mc:Fallback xmlns="">
      <p:transition spd="slow" advTm="15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5" grpId="0"/>
      <p:bldP spid="16" grpId="0"/>
      <p:bldP spid="17" grpId="0"/>
      <p:bldP spid="18" grpId="0" animBg="1"/>
      <p:bldP spid="21" grpId="0" animBg="1"/>
      <p:bldP spid="22" grpId="0" animBg="1"/>
      <p:bldP spid="23" grpId="0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077219" y="2848768"/>
            <a:ext cx="8123237" cy="1160462"/>
            <a:chOff x="2034381" y="2848768"/>
            <a:chExt cx="8123237" cy="1160462"/>
          </a:xfrm>
          <a:solidFill>
            <a:srgbClr val="37BBED">
              <a:alpha val="60000"/>
            </a:srgbClr>
          </a:solidFill>
        </p:grpSpPr>
        <p:sp>
          <p:nvSpPr>
            <p:cNvPr id="6" name="任意多边形 5"/>
            <p:cNvSpPr/>
            <p:nvPr/>
          </p:nvSpPr>
          <p:spPr>
            <a:xfrm>
              <a:off x="2034381" y="2848768"/>
              <a:ext cx="2901156" cy="1160462"/>
            </a:xfrm>
            <a:custGeom>
              <a:avLst/>
              <a:gdLst>
                <a:gd name="connsiteX0" fmla="*/ 0 w 2901156"/>
                <a:gd name="connsiteY0" fmla="*/ 0 h 1160462"/>
                <a:gd name="connsiteX1" fmla="*/ 2320925 w 2901156"/>
                <a:gd name="connsiteY1" fmla="*/ 0 h 1160462"/>
                <a:gd name="connsiteX2" fmla="*/ 2901156 w 2901156"/>
                <a:gd name="connsiteY2" fmla="*/ 580231 h 1160462"/>
                <a:gd name="connsiteX3" fmla="*/ 2320925 w 2901156"/>
                <a:gd name="connsiteY3" fmla="*/ 1160462 h 1160462"/>
                <a:gd name="connsiteX4" fmla="*/ 0 w 2901156"/>
                <a:gd name="connsiteY4" fmla="*/ 1160462 h 1160462"/>
                <a:gd name="connsiteX5" fmla="*/ 580231 w 2901156"/>
                <a:gd name="connsiteY5" fmla="*/ 580231 h 1160462"/>
                <a:gd name="connsiteX6" fmla="*/ 0 w 2901156"/>
                <a:gd name="connsiteY6" fmla="*/ 0 h 1160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01156" h="1160462">
                  <a:moveTo>
                    <a:pt x="0" y="0"/>
                  </a:moveTo>
                  <a:lnTo>
                    <a:pt x="2320925" y="0"/>
                  </a:lnTo>
                  <a:lnTo>
                    <a:pt x="2901156" y="580231"/>
                  </a:lnTo>
                  <a:lnTo>
                    <a:pt x="2320925" y="1160462"/>
                  </a:lnTo>
                  <a:lnTo>
                    <a:pt x="0" y="1160462"/>
                  </a:lnTo>
                  <a:lnTo>
                    <a:pt x="580231" y="580231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0254" tIns="60008" rIns="640239" bIns="60008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500" kern="1200">
                <a:solidFill>
                  <a:schemeClr val="bg1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4645421" y="2848768"/>
              <a:ext cx="2901156" cy="1160462"/>
            </a:xfrm>
            <a:custGeom>
              <a:avLst/>
              <a:gdLst>
                <a:gd name="connsiteX0" fmla="*/ 0 w 2901156"/>
                <a:gd name="connsiteY0" fmla="*/ 0 h 1160462"/>
                <a:gd name="connsiteX1" fmla="*/ 2320925 w 2901156"/>
                <a:gd name="connsiteY1" fmla="*/ 0 h 1160462"/>
                <a:gd name="connsiteX2" fmla="*/ 2901156 w 2901156"/>
                <a:gd name="connsiteY2" fmla="*/ 580231 h 1160462"/>
                <a:gd name="connsiteX3" fmla="*/ 2320925 w 2901156"/>
                <a:gd name="connsiteY3" fmla="*/ 1160462 h 1160462"/>
                <a:gd name="connsiteX4" fmla="*/ 0 w 2901156"/>
                <a:gd name="connsiteY4" fmla="*/ 1160462 h 1160462"/>
                <a:gd name="connsiteX5" fmla="*/ 580231 w 2901156"/>
                <a:gd name="connsiteY5" fmla="*/ 580231 h 1160462"/>
                <a:gd name="connsiteX6" fmla="*/ 0 w 2901156"/>
                <a:gd name="connsiteY6" fmla="*/ 0 h 1160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01156" h="1160462">
                  <a:moveTo>
                    <a:pt x="0" y="0"/>
                  </a:moveTo>
                  <a:lnTo>
                    <a:pt x="2320925" y="0"/>
                  </a:lnTo>
                  <a:lnTo>
                    <a:pt x="2901156" y="580231"/>
                  </a:lnTo>
                  <a:lnTo>
                    <a:pt x="2320925" y="1160462"/>
                  </a:lnTo>
                  <a:lnTo>
                    <a:pt x="0" y="1160462"/>
                  </a:lnTo>
                  <a:lnTo>
                    <a:pt x="580231" y="580231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0254" tIns="60008" rIns="640239" bIns="60008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500" kern="1200">
                <a:solidFill>
                  <a:schemeClr val="bg1"/>
                </a:solidFill>
              </a:endParaRPr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7256462" y="2848768"/>
              <a:ext cx="2901156" cy="1160462"/>
            </a:xfrm>
            <a:custGeom>
              <a:avLst/>
              <a:gdLst>
                <a:gd name="connsiteX0" fmla="*/ 0 w 2901156"/>
                <a:gd name="connsiteY0" fmla="*/ 0 h 1160462"/>
                <a:gd name="connsiteX1" fmla="*/ 2320925 w 2901156"/>
                <a:gd name="connsiteY1" fmla="*/ 0 h 1160462"/>
                <a:gd name="connsiteX2" fmla="*/ 2901156 w 2901156"/>
                <a:gd name="connsiteY2" fmla="*/ 580231 h 1160462"/>
                <a:gd name="connsiteX3" fmla="*/ 2320925 w 2901156"/>
                <a:gd name="connsiteY3" fmla="*/ 1160462 h 1160462"/>
                <a:gd name="connsiteX4" fmla="*/ 0 w 2901156"/>
                <a:gd name="connsiteY4" fmla="*/ 1160462 h 1160462"/>
                <a:gd name="connsiteX5" fmla="*/ 580231 w 2901156"/>
                <a:gd name="connsiteY5" fmla="*/ 580231 h 1160462"/>
                <a:gd name="connsiteX6" fmla="*/ 0 w 2901156"/>
                <a:gd name="connsiteY6" fmla="*/ 0 h 1160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01156" h="1160462">
                  <a:moveTo>
                    <a:pt x="0" y="0"/>
                  </a:moveTo>
                  <a:lnTo>
                    <a:pt x="2320925" y="0"/>
                  </a:lnTo>
                  <a:lnTo>
                    <a:pt x="2901156" y="580231"/>
                  </a:lnTo>
                  <a:lnTo>
                    <a:pt x="2320925" y="1160462"/>
                  </a:lnTo>
                  <a:lnTo>
                    <a:pt x="0" y="1160462"/>
                  </a:lnTo>
                  <a:lnTo>
                    <a:pt x="580231" y="580231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0254" tIns="60008" rIns="640239" bIns="60008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500" kern="1200">
                <a:solidFill>
                  <a:schemeClr val="bg1"/>
                </a:solidFill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2322413" y="4437112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>
                    <a:lumMod val="85000"/>
                  </a:schemeClr>
                </a:solidFill>
              </a:rPr>
              <a:t>Elegant and concise, business style general work plan summary template.</a:t>
            </a:r>
          </a:p>
        </p:txBody>
      </p:sp>
      <p:sp>
        <p:nvSpPr>
          <p:cNvPr id="11" name="矩形 10"/>
          <p:cNvSpPr/>
          <p:nvPr/>
        </p:nvSpPr>
        <p:spPr>
          <a:xfrm>
            <a:off x="4978375" y="4437112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>
                    <a:lumMod val="85000"/>
                  </a:schemeClr>
                </a:solidFill>
              </a:rPr>
              <a:t>Elegant and concise, business style general work plan summary template.</a:t>
            </a:r>
          </a:p>
        </p:txBody>
      </p:sp>
      <p:sp>
        <p:nvSpPr>
          <p:cNvPr id="12" name="矩形 11"/>
          <p:cNvSpPr/>
          <p:nvPr/>
        </p:nvSpPr>
        <p:spPr>
          <a:xfrm>
            <a:off x="7589415" y="4464456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>
                    <a:lumMod val="85000"/>
                  </a:schemeClr>
                </a:solidFill>
              </a:rPr>
              <a:t>Elegant and concise, business style general work plan summary template.</a:t>
            </a:r>
          </a:p>
        </p:txBody>
      </p:sp>
      <p:sp>
        <p:nvSpPr>
          <p:cNvPr id="13" name="矩形 12"/>
          <p:cNvSpPr/>
          <p:nvPr/>
        </p:nvSpPr>
        <p:spPr>
          <a:xfrm>
            <a:off x="2937411" y="2086223"/>
            <a:ext cx="64028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>
                    <a:lumMod val="85000"/>
                  </a:schemeClr>
                </a:solidFill>
              </a:rPr>
              <a:t>Elegant and concise, business style general work plan summary template.</a:t>
            </a:r>
          </a:p>
        </p:txBody>
      </p:sp>
      <p:sp useBgFill="1">
        <p:nvSpPr>
          <p:cNvPr id="14" name="Freeform 254"/>
          <p:cNvSpPr/>
          <p:nvPr/>
        </p:nvSpPr>
        <p:spPr bwMode="auto">
          <a:xfrm>
            <a:off x="3479558" y="3306761"/>
            <a:ext cx="244475" cy="244475"/>
          </a:xfrm>
          <a:custGeom>
            <a:avLst/>
            <a:gdLst>
              <a:gd name="T0" fmla="*/ 49 w 65"/>
              <a:gd name="T1" fmla="*/ 41 h 65"/>
              <a:gd name="T2" fmla="*/ 38 w 65"/>
              <a:gd name="T3" fmla="*/ 30 h 65"/>
              <a:gd name="T4" fmla="*/ 65 w 65"/>
              <a:gd name="T5" fmla="*/ 9 h 65"/>
              <a:gd name="T6" fmla="*/ 57 w 65"/>
              <a:gd name="T7" fmla="*/ 1 h 65"/>
              <a:gd name="T8" fmla="*/ 23 w 65"/>
              <a:gd name="T9" fmla="*/ 15 h 65"/>
              <a:gd name="T10" fmla="*/ 12 w 65"/>
              <a:gd name="T11" fmla="*/ 4 h 65"/>
              <a:gd name="T12" fmla="*/ 2 w 65"/>
              <a:gd name="T13" fmla="*/ 2 h 65"/>
              <a:gd name="T14" fmla="*/ 4 w 65"/>
              <a:gd name="T15" fmla="*/ 12 h 65"/>
              <a:gd name="T16" fmla="*/ 15 w 65"/>
              <a:gd name="T17" fmla="*/ 23 h 65"/>
              <a:gd name="T18" fmla="*/ 1 w 65"/>
              <a:gd name="T19" fmla="*/ 57 h 65"/>
              <a:gd name="T20" fmla="*/ 9 w 65"/>
              <a:gd name="T21" fmla="*/ 65 h 65"/>
              <a:gd name="T22" fmla="*/ 30 w 65"/>
              <a:gd name="T23" fmla="*/ 38 h 65"/>
              <a:gd name="T24" fmla="*/ 41 w 65"/>
              <a:gd name="T25" fmla="*/ 49 h 65"/>
              <a:gd name="T26" fmla="*/ 41 w 65"/>
              <a:gd name="T27" fmla="*/ 65 h 65"/>
              <a:gd name="T28" fmla="*/ 49 w 65"/>
              <a:gd name="T29" fmla="*/ 65 h 65"/>
              <a:gd name="T30" fmla="*/ 53 w 65"/>
              <a:gd name="T31" fmla="*/ 53 h 65"/>
              <a:gd name="T32" fmla="*/ 65 w 65"/>
              <a:gd name="T33" fmla="*/ 49 h 65"/>
              <a:gd name="T34" fmla="*/ 65 w 65"/>
              <a:gd name="T35" fmla="*/ 41 h 65"/>
              <a:gd name="T36" fmla="*/ 49 w 65"/>
              <a:gd name="T37" fmla="*/ 41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5" h="65">
                <a:moveTo>
                  <a:pt x="49" y="41"/>
                </a:moveTo>
                <a:cubicBezTo>
                  <a:pt x="38" y="30"/>
                  <a:pt x="38" y="30"/>
                  <a:pt x="38" y="30"/>
                </a:cubicBezTo>
                <a:cubicBezTo>
                  <a:pt x="65" y="9"/>
                  <a:pt x="65" y="9"/>
                  <a:pt x="65" y="9"/>
                </a:cubicBezTo>
                <a:cubicBezTo>
                  <a:pt x="57" y="1"/>
                  <a:pt x="57" y="1"/>
                  <a:pt x="57" y="1"/>
                </a:cubicBezTo>
                <a:cubicBezTo>
                  <a:pt x="23" y="15"/>
                  <a:pt x="23" y="15"/>
                  <a:pt x="23" y="15"/>
                </a:cubicBezTo>
                <a:cubicBezTo>
                  <a:pt x="12" y="4"/>
                  <a:pt x="12" y="4"/>
                  <a:pt x="12" y="4"/>
                </a:cubicBezTo>
                <a:cubicBezTo>
                  <a:pt x="9" y="1"/>
                  <a:pt x="4" y="0"/>
                  <a:pt x="2" y="2"/>
                </a:cubicBezTo>
                <a:cubicBezTo>
                  <a:pt x="0" y="4"/>
                  <a:pt x="1" y="9"/>
                  <a:pt x="4" y="12"/>
                </a:cubicBezTo>
                <a:cubicBezTo>
                  <a:pt x="15" y="23"/>
                  <a:pt x="15" y="23"/>
                  <a:pt x="15" y="23"/>
                </a:cubicBezTo>
                <a:cubicBezTo>
                  <a:pt x="1" y="57"/>
                  <a:pt x="1" y="57"/>
                  <a:pt x="1" y="57"/>
                </a:cubicBezTo>
                <a:cubicBezTo>
                  <a:pt x="9" y="65"/>
                  <a:pt x="9" y="65"/>
                  <a:pt x="9" y="65"/>
                </a:cubicBezTo>
                <a:cubicBezTo>
                  <a:pt x="30" y="38"/>
                  <a:pt x="30" y="38"/>
                  <a:pt x="30" y="38"/>
                </a:cubicBezTo>
                <a:cubicBezTo>
                  <a:pt x="41" y="49"/>
                  <a:pt x="41" y="49"/>
                  <a:pt x="41" y="49"/>
                </a:cubicBezTo>
                <a:cubicBezTo>
                  <a:pt x="41" y="65"/>
                  <a:pt x="41" y="65"/>
                  <a:pt x="41" y="65"/>
                </a:cubicBezTo>
                <a:cubicBezTo>
                  <a:pt x="49" y="65"/>
                  <a:pt x="49" y="65"/>
                  <a:pt x="49" y="65"/>
                </a:cubicBezTo>
                <a:cubicBezTo>
                  <a:pt x="53" y="53"/>
                  <a:pt x="53" y="53"/>
                  <a:pt x="53" y="53"/>
                </a:cubicBezTo>
                <a:cubicBezTo>
                  <a:pt x="65" y="49"/>
                  <a:pt x="65" y="49"/>
                  <a:pt x="65" y="49"/>
                </a:cubicBezTo>
                <a:cubicBezTo>
                  <a:pt x="65" y="41"/>
                  <a:pt x="65" y="41"/>
                  <a:pt x="65" y="41"/>
                </a:cubicBezTo>
                <a:cubicBezTo>
                  <a:pt x="49" y="41"/>
                  <a:pt x="49" y="41"/>
                  <a:pt x="49" y="41"/>
                </a:cubicBez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 useBgFill="1">
        <p:nvSpPr>
          <p:cNvPr id="15" name="Freeform 255"/>
          <p:cNvSpPr>
            <a:spLocks noEditPoints="1"/>
          </p:cNvSpPr>
          <p:nvPr/>
        </p:nvSpPr>
        <p:spPr bwMode="auto">
          <a:xfrm>
            <a:off x="6163245" y="3311561"/>
            <a:ext cx="241300" cy="195263"/>
          </a:xfrm>
          <a:custGeom>
            <a:avLst/>
            <a:gdLst>
              <a:gd name="T0" fmla="*/ 64 w 64"/>
              <a:gd name="T1" fmla="*/ 28 h 52"/>
              <a:gd name="T2" fmla="*/ 56 w 64"/>
              <a:gd name="T3" fmla="*/ 12 h 52"/>
              <a:gd name="T4" fmla="*/ 44 w 64"/>
              <a:gd name="T5" fmla="*/ 12 h 52"/>
              <a:gd name="T6" fmla="*/ 44 w 64"/>
              <a:gd name="T7" fmla="*/ 4 h 52"/>
              <a:gd name="T8" fmla="*/ 40 w 64"/>
              <a:gd name="T9" fmla="*/ 0 h 52"/>
              <a:gd name="T10" fmla="*/ 4 w 64"/>
              <a:gd name="T11" fmla="*/ 0 h 52"/>
              <a:gd name="T12" fmla="*/ 0 w 64"/>
              <a:gd name="T13" fmla="*/ 4 h 52"/>
              <a:gd name="T14" fmla="*/ 0 w 64"/>
              <a:gd name="T15" fmla="*/ 36 h 52"/>
              <a:gd name="T16" fmla="*/ 4 w 64"/>
              <a:gd name="T17" fmla="*/ 40 h 52"/>
              <a:gd name="T18" fmla="*/ 9 w 64"/>
              <a:gd name="T19" fmla="*/ 40 h 52"/>
              <a:gd name="T20" fmla="*/ 8 w 64"/>
              <a:gd name="T21" fmla="*/ 44 h 52"/>
              <a:gd name="T22" fmla="*/ 16 w 64"/>
              <a:gd name="T23" fmla="*/ 52 h 52"/>
              <a:gd name="T24" fmla="*/ 24 w 64"/>
              <a:gd name="T25" fmla="*/ 44 h 52"/>
              <a:gd name="T26" fmla="*/ 23 w 64"/>
              <a:gd name="T27" fmla="*/ 40 h 52"/>
              <a:gd name="T28" fmla="*/ 45 w 64"/>
              <a:gd name="T29" fmla="*/ 40 h 52"/>
              <a:gd name="T30" fmla="*/ 44 w 64"/>
              <a:gd name="T31" fmla="*/ 44 h 52"/>
              <a:gd name="T32" fmla="*/ 52 w 64"/>
              <a:gd name="T33" fmla="*/ 52 h 52"/>
              <a:gd name="T34" fmla="*/ 60 w 64"/>
              <a:gd name="T35" fmla="*/ 44 h 52"/>
              <a:gd name="T36" fmla="*/ 59 w 64"/>
              <a:gd name="T37" fmla="*/ 40 h 52"/>
              <a:gd name="T38" fmla="*/ 64 w 64"/>
              <a:gd name="T39" fmla="*/ 40 h 52"/>
              <a:gd name="T40" fmla="*/ 64 w 64"/>
              <a:gd name="T41" fmla="*/ 28 h 52"/>
              <a:gd name="T42" fmla="*/ 44 w 64"/>
              <a:gd name="T43" fmla="*/ 28 h 52"/>
              <a:gd name="T44" fmla="*/ 44 w 64"/>
              <a:gd name="T45" fmla="*/ 16 h 52"/>
              <a:gd name="T46" fmla="*/ 52 w 64"/>
              <a:gd name="T47" fmla="*/ 16 h 52"/>
              <a:gd name="T48" fmla="*/ 58 w 64"/>
              <a:gd name="T49" fmla="*/ 28 h 52"/>
              <a:gd name="T50" fmla="*/ 44 w 64"/>
              <a:gd name="T51" fmla="*/ 28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4" h="52">
                <a:moveTo>
                  <a:pt x="64" y="28"/>
                </a:moveTo>
                <a:cubicBezTo>
                  <a:pt x="56" y="12"/>
                  <a:pt x="56" y="12"/>
                  <a:pt x="56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4"/>
                  <a:pt x="44" y="4"/>
                  <a:pt x="44" y="4"/>
                </a:cubicBezTo>
                <a:cubicBezTo>
                  <a:pt x="44" y="2"/>
                  <a:pt x="42" y="0"/>
                  <a:pt x="40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36"/>
                  <a:pt x="0" y="36"/>
                  <a:pt x="0" y="36"/>
                </a:cubicBezTo>
                <a:cubicBezTo>
                  <a:pt x="4" y="40"/>
                  <a:pt x="4" y="40"/>
                  <a:pt x="4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8" y="41"/>
                  <a:pt x="8" y="43"/>
                  <a:pt x="8" y="44"/>
                </a:cubicBezTo>
                <a:cubicBezTo>
                  <a:pt x="8" y="48"/>
                  <a:pt x="12" y="52"/>
                  <a:pt x="16" y="52"/>
                </a:cubicBezTo>
                <a:cubicBezTo>
                  <a:pt x="20" y="52"/>
                  <a:pt x="24" y="48"/>
                  <a:pt x="24" y="44"/>
                </a:cubicBezTo>
                <a:cubicBezTo>
                  <a:pt x="24" y="43"/>
                  <a:pt x="24" y="41"/>
                  <a:pt x="23" y="40"/>
                </a:cubicBezTo>
                <a:cubicBezTo>
                  <a:pt x="45" y="40"/>
                  <a:pt x="45" y="40"/>
                  <a:pt x="45" y="40"/>
                </a:cubicBezTo>
                <a:cubicBezTo>
                  <a:pt x="44" y="41"/>
                  <a:pt x="44" y="43"/>
                  <a:pt x="44" y="44"/>
                </a:cubicBezTo>
                <a:cubicBezTo>
                  <a:pt x="44" y="48"/>
                  <a:pt x="48" y="52"/>
                  <a:pt x="52" y="52"/>
                </a:cubicBezTo>
                <a:cubicBezTo>
                  <a:pt x="56" y="52"/>
                  <a:pt x="60" y="48"/>
                  <a:pt x="60" y="44"/>
                </a:cubicBezTo>
                <a:cubicBezTo>
                  <a:pt x="60" y="43"/>
                  <a:pt x="60" y="41"/>
                  <a:pt x="59" y="40"/>
                </a:cubicBezTo>
                <a:cubicBezTo>
                  <a:pt x="64" y="40"/>
                  <a:pt x="64" y="40"/>
                  <a:pt x="64" y="40"/>
                </a:cubicBezTo>
                <a:lnTo>
                  <a:pt x="64" y="28"/>
                </a:lnTo>
                <a:close/>
                <a:moveTo>
                  <a:pt x="44" y="28"/>
                </a:moveTo>
                <a:cubicBezTo>
                  <a:pt x="44" y="16"/>
                  <a:pt x="44" y="16"/>
                  <a:pt x="44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8" y="28"/>
                  <a:pt x="58" y="28"/>
                  <a:pt x="58" y="28"/>
                </a:cubicBezTo>
                <a:lnTo>
                  <a:pt x="44" y="28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 useBgFill="1">
        <p:nvSpPr>
          <p:cNvPr id="16" name="Freeform 256"/>
          <p:cNvSpPr>
            <a:spLocks noEditPoints="1"/>
          </p:cNvSpPr>
          <p:nvPr/>
        </p:nvSpPr>
        <p:spPr bwMode="auto">
          <a:xfrm>
            <a:off x="8729958" y="3281460"/>
            <a:ext cx="239713" cy="241300"/>
          </a:xfrm>
          <a:custGeom>
            <a:avLst/>
            <a:gdLst>
              <a:gd name="T0" fmla="*/ 104 w 151"/>
              <a:gd name="T1" fmla="*/ 152 h 152"/>
              <a:gd name="T2" fmla="*/ 151 w 151"/>
              <a:gd name="T3" fmla="*/ 152 h 152"/>
              <a:gd name="T4" fmla="*/ 114 w 151"/>
              <a:gd name="T5" fmla="*/ 0 h 152"/>
              <a:gd name="T6" fmla="*/ 85 w 151"/>
              <a:gd name="T7" fmla="*/ 0 h 152"/>
              <a:gd name="T8" fmla="*/ 90 w 151"/>
              <a:gd name="T9" fmla="*/ 38 h 152"/>
              <a:gd name="T10" fmla="*/ 62 w 151"/>
              <a:gd name="T11" fmla="*/ 38 h 152"/>
              <a:gd name="T12" fmla="*/ 66 w 151"/>
              <a:gd name="T13" fmla="*/ 0 h 152"/>
              <a:gd name="T14" fmla="*/ 38 w 151"/>
              <a:gd name="T15" fmla="*/ 0 h 152"/>
              <a:gd name="T16" fmla="*/ 0 w 151"/>
              <a:gd name="T17" fmla="*/ 152 h 152"/>
              <a:gd name="T18" fmla="*/ 47 w 151"/>
              <a:gd name="T19" fmla="*/ 152 h 152"/>
              <a:gd name="T20" fmla="*/ 52 w 151"/>
              <a:gd name="T21" fmla="*/ 114 h 152"/>
              <a:gd name="T22" fmla="*/ 99 w 151"/>
              <a:gd name="T23" fmla="*/ 114 h 152"/>
              <a:gd name="T24" fmla="*/ 104 w 151"/>
              <a:gd name="T25" fmla="*/ 152 h 152"/>
              <a:gd name="T26" fmla="*/ 54 w 151"/>
              <a:gd name="T27" fmla="*/ 95 h 152"/>
              <a:gd name="T28" fmla="*/ 59 w 151"/>
              <a:gd name="T29" fmla="*/ 57 h 152"/>
              <a:gd name="T30" fmla="*/ 92 w 151"/>
              <a:gd name="T31" fmla="*/ 57 h 152"/>
              <a:gd name="T32" fmla="*/ 97 w 151"/>
              <a:gd name="T33" fmla="*/ 95 h 152"/>
              <a:gd name="T34" fmla="*/ 54 w 151"/>
              <a:gd name="T35" fmla="*/ 95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1" h="152">
                <a:moveTo>
                  <a:pt x="104" y="152"/>
                </a:moveTo>
                <a:lnTo>
                  <a:pt x="151" y="152"/>
                </a:lnTo>
                <a:lnTo>
                  <a:pt x="114" y="0"/>
                </a:lnTo>
                <a:lnTo>
                  <a:pt x="85" y="0"/>
                </a:lnTo>
                <a:lnTo>
                  <a:pt x="90" y="38"/>
                </a:lnTo>
                <a:lnTo>
                  <a:pt x="62" y="38"/>
                </a:lnTo>
                <a:lnTo>
                  <a:pt x="66" y="0"/>
                </a:lnTo>
                <a:lnTo>
                  <a:pt x="38" y="0"/>
                </a:lnTo>
                <a:lnTo>
                  <a:pt x="0" y="152"/>
                </a:lnTo>
                <a:lnTo>
                  <a:pt x="47" y="152"/>
                </a:lnTo>
                <a:lnTo>
                  <a:pt x="52" y="114"/>
                </a:lnTo>
                <a:lnTo>
                  <a:pt x="99" y="114"/>
                </a:lnTo>
                <a:lnTo>
                  <a:pt x="104" y="152"/>
                </a:lnTo>
                <a:close/>
                <a:moveTo>
                  <a:pt x="54" y="95"/>
                </a:moveTo>
                <a:lnTo>
                  <a:pt x="59" y="57"/>
                </a:lnTo>
                <a:lnTo>
                  <a:pt x="92" y="57"/>
                </a:lnTo>
                <a:lnTo>
                  <a:pt x="97" y="95"/>
                </a:lnTo>
                <a:lnTo>
                  <a:pt x="54" y="95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41870" y="295910"/>
            <a:ext cx="11930794" cy="972850"/>
            <a:chOff x="141870" y="295910"/>
            <a:chExt cx="11930794" cy="972850"/>
          </a:xfrm>
        </p:grpSpPr>
        <p:sp>
          <p:nvSpPr>
            <p:cNvPr id="18" name="文本框 17"/>
            <p:cNvSpPr txBox="1"/>
            <p:nvPr/>
          </p:nvSpPr>
          <p:spPr>
            <a:xfrm>
              <a:off x="3071664" y="397984"/>
              <a:ext cx="2339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请输入标题内容</a:t>
              </a: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141870" y="295910"/>
              <a:ext cx="2935344" cy="972850"/>
            </a:xfrm>
            <a:prstGeom prst="rect">
              <a:avLst/>
            </a:prstGeom>
          </p:spPr>
        </p:pic>
        <p:cxnSp>
          <p:nvCxnSpPr>
            <p:cNvPr id="20" name="直接连接符 19"/>
            <p:cNvCxnSpPr/>
            <p:nvPr/>
          </p:nvCxnSpPr>
          <p:spPr>
            <a:xfrm>
              <a:off x="2423592" y="945594"/>
              <a:ext cx="9649072" cy="0"/>
            </a:xfrm>
            <a:prstGeom prst="line">
              <a:avLst/>
            </a:prstGeom>
            <a:ln>
              <a:solidFill>
                <a:srgbClr val="37BBE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410">
        <p14:flythrough/>
      </p:transition>
    </mc:Choice>
    <mc:Fallback xmlns="">
      <p:transition spd="slow" advTm="14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/>
          <p:cNvGrpSpPr/>
          <p:nvPr/>
        </p:nvGrpSpPr>
        <p:grpSpPr>
          <a:xfrm>
            <a:off x="7048554" y="2036808"/>
            <a:ext cx="2287806" cy="672112"/>
            <a:chOff x="5292478" y="838789"/>
            <a:chExt cx="2287806" cy="672112"/>
          </a:xfrm>
        </p:grpSpPr>
        <p:sp>
          <p:nvSpPr>
            <p:cNvPr id="9" name="文本框 8"/>
            <p:cNvSpPr txBox="1"/>
            <p:nvPr/>
          </p:nvSpPr>
          <p:spPr>
            <a:xfrm>
              <a:off x="5306454" y="838789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请输入标题内容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5292478" y="1141569"/>
              <a:ext cx="22878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Please enter the title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7048554" y="2900904"/>
            <a:ext cx="2287806" cy="672112"/>
            <a:chOff x="6021094" y="2540233"/>
            <a:chExt cx="2287806" cy="672112"/>
          </a:xfrm>
        </p:grpSpPr>
        <p:sp>
          <p:nvSpPr>
            <p:cNvPr id="15" name="文本框 14"/>
            <p:cNvSpPr txBox="1"/>
            <p:nvPr/>
          </p:nvSpPr>
          <p:spPr>
            <a:xfrm>
              <a:off x="6035070" y="2540233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请输入标题内容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6021094" y="2843013"/>
              <a:ext cx="22878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Please enter the title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7048554" y="3717032"/>
            <a:ext cx="2287806" cy="672112"/>
            <a:chOff x="6057662" y="4025643"/>
            <a:chExt cx="2287806" cy="672112"/>
          </a:xfrm>
        </p:grpSpPr>
        <p:sp>
          <p:nvSpPr>
            <p:cNvPr id="17" name="文本框 16"/>
            <p:cNvSpPr txBox="1"/>
            <p:nvPr/>
          </p:nvSpPr>
          <p:spPr>
            <a:xfrm>
              <a:off x="6071638" y="4025643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请输入标题内容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6057662" y="4328423"/>
              <a:ext cx="22878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Please enter the title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7048554" y="4581128"/>
            <a:ext cx="2287806" cy="672112"/>
            <a:chOff x="5266846" y="5730187"/>
            <a:chExt cx="2287806" cy="672112"/>
          </a:xfrm>
        </p:grpSpPr>
        <p:sp>
          <p:nvSpPr>
            <p:cNvPr id="19" name="文本框 18"/>
            <p:cNvSpPr txBox="1"/>
            <p:nvPr/>
          </p:nvSpPr>
          <p:spPr>
            <a:xfrm>
              <a:off x="5280822" y="5730187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请输入标题内容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5266846" y="6032967"/>
              <a:ext cx="22878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Please enter the title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3615145" y="2718511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目录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622583" y="3292238"/>
            <a:ext cx="1093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CONTENT</a:t>
            </a:r>
            <a:endParaRPr lang="zh-CN" altLang="en-US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391059" y="2061729"/>
            <a:ext cx="550151" cy="523220"/>
          </a:xfrm>
          <a:prstGeom prst="rect">
            <a:avLst/>
          </a:prstGeom>
          <a:noFill/>
          <a:ln>
            <a:solidFill>
              <a:srgbClr val="37BBED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01</a:t>
            </a:r>
            <a:endParaRPr lang="zh-CN" altLang="en-US" sz="2800" b="1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391059" y="2919143"/>
            <a:ext cx="550151" cy="523220"/>
          </a:xfrm>
          <a:prstGeom prst="rect">
            <a:avLst/>
          </a:prstGeom>
          <a:noFill/>
          <a:ln>
            <a:solidFill>
              <a:srgbClr val="37BBED"/>
            </a:solidFill>
          </a:ln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2800" b="1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2800" b="1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391059" y="3776557"/>
            <a:ext cx="550151" cy="523220"/>
          </a:xfrm>
          <a:prstGeom prst="rect">
            <a:avLst/>
          </a:prstGeom>
          <a:noFill/>
          <a:ln>
            <a:solidFill>
              <a:srgbClr val="37BBED"/>
            </a:solidFill>
          </a:ln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2800" b="1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2800" b="1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391059" y="4633972"/>
            <a:ext cx="550151" cy="523220"/>
          </a:xfrm>
          <a:prstGeom prst="rect">
            <a:avLst/>
          </a:prstGeom>
          <a:noFill/>
          <a:ln>
            <a:solidFill>
              <a:srgbClr val="37BBED"/>
            </a:solidFill>
          </a:ln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2800" b="1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  <a:endParaRPr lang="zh-CN" altLang="en-US" sz="2800" b="1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2895065" y="3456243"/>
            <a:ext cx="3095832" cy="1026042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1468147" y="1412776"/>
            <a:ext cx="1188348" cy="1115540"/>
            <a:chOff x="9341194" y="4184500"/>
            <a:chExt cx="499222" cy="468636"/>
          </a:xfrm>
        </p:grpSpPr>
        <p:sp>
          <p:nvSpPr>
            <p:cNvPr id="37" name="椭圆 36"/>
            <p:cNvSpPr/>
            <p:nvPr/>
          </p:nvSpPr>
          <p:spPr>
            <a:xfrm>
              <a:off x="9341194" y="4184500"/>
              <a:ext cx="421880" cy="421880"/>
            </a:xfrm>
            <a:prstGeom prst="ellipse">
              <a:avLst/>
            </a:prstGeom>
            <a:solidFill>
              <a:srgbClr val="52CBCE">
                <a:alpha val="53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9552134" y="4364854"/>
              <a:ext cx="288282" cy="288282"/>
            </a:xfrm>
            <a:prstGeom prst="ellipse">
              <a:avLst/>
            </a:prstGeom>
            <a:solidFill>
              <a:srgbClr val="585BA4">
                <a:alpha val="67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 rot="5400000" flipV="1">
            <a:off x="3937702" y="3675923"/>
            <a:ext cx="4139964" cy="45719"/>
            <a:chOff x="3182554" y="3904019"/>
            <a:chExt cx="5543625" cy="45719"/>
          </a:xfrm>
        </p:grpSpPr>
        <p:sp>
          <p:nvSpPr>
            <p:cNvPr id="42" name="PA_矩形 11"/>
            <p:cNvSpPr/>
            <p:nvPr>
              <p:custDataLst>
                <p:tags r:id="rId2"/>
              </p:custDataLst>
            </p:nvPr>
          </p:nvSpPr>
          <p:spPr>
            <a:xfrm>
              <a:off x="5030429" y="3904019"/>
              <a:ext cx="1847875" cy="45719"/>
            </a:xfrm>
            <a:prstGeom prst="rect">
              <a:avLst/>
            </a:prstGeom>
            <a:solidFill>
              <a:srgbClr val="52CBC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3" name="PA_矩形 11"/>
            <p:cNvSpPr/>
            <p:nvPr>
              <p:custDataLst>
                <p:tags r:id="rId3"/>
              </p:custDataLst>
            </p:nvPr>
          </p:nvSpPr>
          <p:spPr>
            <a:xfrm>
              <a:off x="6878304" y="3904019"/>
              <a:ext cx="1847875" cy="45719"/>
            </a:xfrm>
            <a:prstGeom prst="rect">
              <a:avLst/>
            </a:prstGeom>
            <a:solidFill>
              <a:srgbClr val="585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4" name="PA_矩形 11"/>
            <p:cNvSpPr/>
            <p:nvPr>
              <p:custDataLst>
                <p:tags r:id="rId4"/>
              </p:custDataLst>
            </p:nvPr>
          </p:nvSpPr>
          <p:spPr>
            <a:xfrm>
              <a:off x="3182554" y="3904019"/>
              <a:ext cx="1847875" cy="45719"/>
            </a:xfrm>
            <a:prstGeom prst="rect">
              <a:avLst/>
            </a:prstGeom>
            <a:solidFill>
              <a:srgbClr val="00BC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9310">
        <p14:flythrough/>
      </p:transition>
    </mc:Choice>
    <mc:Fallback xmlns="">
      <p:transition spd="slow" advTm="93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  <p:bldP spid="8" grpId="0" animBg="1"/>
      <p:bldP spid="12" grpId="0" animBg="1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4289674" y="2848022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请输入标题内容</a:t>
            </a:r>
          </a:p>
        </p:txBody>
      </p:sp>
      <p:sp>
        <p:nvSpPr>
          <p:cNvPr id="11" name="矩形 10"/>
          <p:cNvSpPr/>
          <p:nvPr/>
        </p:nvSpPr>
        <p:spPr>
          <a:xfrm>
            <a:off x="4927573" y="3563724"/>
            <a:ext cx="2140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Please enter the title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495133" y="1124744"/>
            <a:ext cx="93166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4</a:t>
            </a:r>
            <a:endParaRPr lang="zh-CN" altLang="en-US" sz="115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/>
          <a:srcRect l="19326" t="36293" r="1428" b="37443"/>
          <a:stretch>
            <a:fillRect/>
          </a:stretch>
        </p:blipFill>
        <p:spPr>
          <a:xfrm>
            <a:off x="3503712" y="3490905"/>
            <a:ext cx="5993648" cy="198645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965">
        <p14:flythrough/>
      </p:transition>
    </mc:Choice>
    <mc:Fallback xmlns="">
      <p:transition spd="slow" advTm="19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>
            <a:off x="4407407" y="2180304"/>
            <a:ext cx="3404870" cy="3404870"/>
          </a:xfrm>
          <a:custGeom>
            <a:avLst/>
            <a:gdLst>
              <a:gd name="connsiteX0" fmla="*/ 1702435 w 3404870"/>
              <a:gd name="connsiteY0" fmla="*/ 0 h 3404870"/>
              <a:gd name="connsiteX1" fmla="*/ 3176787 w 3404870"/>
              <a:gd name="connsiteY1" fmla="*/ 851217 h 3404870"/>
              <a:gd name="connsiteX2" fmla="*/ 3176787 w 3404870"/>
              <a:gd name="connsiteY2" fmla="*/ 2553652 h 3404870"/>
              <a:gd name="connsiteX3" fmla="*/ 1702435 w 3404870"/>
              <a:gd name="connsiteY3" fmla="*/ 1702435 h 3404870"/>
              <a:gd name="connsiteX4" fmla="*/ 1702435 w 3404870"/>
              <a:gd name="connsiteY4" fmla="*/ 0 h 3404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4870" h="3404870">
                <a:moveTo>
                  <a:pt x="1702435" y="0"/>
                </a:moveTo>
                <a:cubicBezTo>
                  <a:pt x="2310656" y="0"/>
                  <a:pt x="2872676" y="324482"/>
                  <a:pt x="3176787" y="851217"/>
                </a:cubicBezTo>
                <a:cubicBezTo>
                  <a:pt x="3480898" y="1377952"/>
                  <a:pt x="3480898" y="2026917"/>
                  <a:pt x="3176787" y="2553652"/>
                </a:cubicBezTo>
                <a:lnTo>
                  <a:pt x="1702435" y="1702435"/>
                </a:lnTo>
                <a:lnTo>
                  <a:pt x="1702435" y="0"/>
                </a:lnTo>
                <a:close/>
              </a:path>
            </a:pathLst>
          </a:custGeom>
          <a:solidFill>
            <a:srgbClr val="37BBED">
              <a:alpha val="60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2708" tIns="769768" rIns="442657" bIns="1718268" numCol="1" spcCol="1270" anchor="ctr" anchorCtr="0">
            <a:noAutofit/>
          </a:bodyPr>
          <a:lstStyle/>
          <a:p>
            <a:pPr lvl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800" kern="1200">
              <a:solidFill>
                <a:schemeClr val="bg1"/>
              </a:solidFill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4337283" y="2301906"/>
            <a:ext cx="3404870" cy="3404870"/>
          </a:xfrm>
          <a:custGeom>
            <a:avLst/>
            <a:gdLst>
              <a:gd name="connsiteX0" fmla="*/ 3176787 w 3404870"/>
              <a:gd name="connsiteY0" fmla="*/ 2553653 h 3404870"/>
              <a:gd name="connsiteX1" fmla="*/ 1702435 w 3404870"/>
              <a:gd name="connsiteY1" fmla="*/ 3404871 h 3404870"/>
              <a:gd name="connsiteX2" fmla="*/ 228083 w 3404870"/>
              <a:gd name="connsiteY2" fmla="*/ 2553654 h 3404870"/>
              <a:gd name="connsiteX3" fmla="*/ 1702435 w 3404870"/>
              <a:gd name="connsiteY3" fmla="*/ 1702435 h 3404870"/>
              <a:gd name="connsiteX4" fmla="*/ 3176787 w 3404870"/>
              <a:gd name="connsiteY4" fmla="*/ 2553653 h 3404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4870" h="3404870">
                <a:moveTo>
                  <a:pt x="3176787" y="2553653"/>
                </a:moveTo>
                <a:cubicBezTo>
                  <a:pt x="2872676" y="3080388"/>
                  <a:pt x="2310656" y="3404871"/>
                  <a:pt x="1702435" y="3404871"/>
                </a:cubicBezTo>
                <a:cubicBezTo>
                  <a:pt x="1094214" y="3404871"/>
                  <a:pt x="532194" y="3080389"/>
                  <a:pt x="228083" y="2553654"/>
                </a:cubicBezTo>
                <a:lnTo>
                  <a:pt x="1702435" y="1702435"/>
                </a:lnTo>
                <a:lnTo>
                  <a:pt x="3176787" y="2553653"/>
                </a:lnTo>
                <a:close/>
              </a:path>
            </a:pathLst>
          </a:custGeom>
          <a:solidFill>
            <a:srgbClr val="37BBED">
              <a:alpha val="60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5453" tIns="2273882" rIns="834920" bIns="368777" numCol="1" spcCol="1270" anchor="ctr" anchorCtr="0">
            <a:noAutofit/>
          </a:bodyPr>
          <a:lstStyle/>
          <a:p>
            <a:pPr lvl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5100" kern="1200">
              <a:solidFill>
                <a:schemeClr val="bg1"/>
              </a:solidFill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4267159" y="2180304"/>
            <a:ext cx="3404870" cy="3404870"/>
          </a:xfrm>
          <a:custGeom>
            <a:avLst/>
            <a:gdLst>
              <a:gd name="connsiteX0" fmla="*/ 228083 w 3404870"/>
              <a:gd name="connsiteY0" fmla="*/ 2553653 h 3404870"/>
              <a:gd name="connsiteX1" fmla="*/ 228083 w 3404870"/>
              <a:gd name="connsiteY1" fmla="*/ 851218 h 3404870"/>
              <a:gd name="connsiteX2" fmla="*/ 1702435 w 3404870"/>
              <a:gd name="connsiteY2" fmla="*/ 1 h 3404870"/>
              <a:gd name="connsiteX3" fmla="*/ 1702435 w 3404870"/>
              <a:gd name="connsiteY3" fmla="*/ 1702435 h 3404870"/>
              <a:gd name="connsiteX4" fmla="*/ 228083 w 3404870"/>
              <a:gd name="connsiteY4" fmla="*/ 2553653 h 3404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4870" h="3404870">
                <a:moveTo>
                  <a:pt x="228083" y="2553653"/>
                </a:moveTo>
                <a:cubicBezTo>
                  <a:pt x="-76028" y="2026918"/>
                  <a:pt x="-76028" y="1377953"/>
                  <a:pt x="228083" y="851218"/>
                </a:cubicBezTo>
                <a:cubicBezTo>
                  <a:pt x="532194" y="324483"/>
                  <a:pt x="1094214" y="1"/>
                  <a:pt x="1702435" y="1"/>
                </a:cubicBezTo>
                <a:lnTo>
                  <a:pt x="1702435" y="1702435"/>
                </a:lnTo>
                <a:lnTo>
                  <a:pt x="228083" y="2553653"/>
                </a:lnTo>
                <a:close/>
              </a:path>
            </a:pathLst>
          </a:custGeom>
          <a:solidFill>
            <a:srgbClr val="37BBED">
              <a:alpha val="60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2657" tIns="769768" rIns="1842708" bIns="1718268" numCol="1" spcCol="1270" anchor="ctr" anchorCtr="0">
            <a:noAutofit/>
          </a:bodyPr>
          <a:lstStyle/>
          <a:p>
            <a:pPr lvl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800" kern="1200" dirty="0">
              <a:solidFill>
                <a:schemeClr val="bg1"/>
              </a:solidFill>
            </a:endParaRPr>
          </a:p>
        </p:txBody>
      </p:sp>
      <p:sp>
        <p:nvSpPr>
          <p:cNvPr id="16" name="环形箭头 15"/>
          <p:cNvSpPr/>
          <p:nvPr/>
        </p:nvSpPr>
        <p:spPr>
          <a:xfrm>
            <a:off x="4196910" y="1969526"/>
            <a:ext cx="3826425" cy="3826425"/>
          </a:xfrm>
          <a:prstGeom prst="circularArrow">
            <a:avLst>
              <a:gd name="adj1" fmla="val 5085"/>
              <a:gd name="adj2" fmla="val 327528"/>
              <a:gd name="adj3" fmla="val 1472472"/>
              <a:gd name="adj4" fmla="val 16199432"/>
              <a:gd name="adj5" fmla="val 5932"/>
            </a:avLst>
          </a:prstGeom>
          <a:solidFill>
            <a:srgbClr val="37BBED">
              <a:alpha val="60000"/>
            </a:srgb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7" name="环形箭头 16"/>
          <p:cNvSpPr/>
          <p:nvPr/>
        </p:nvSpPr>
        <p:spPr>
          <a:xfrm>
            <a:off x="4126505" y="2090913"/>
            <a:ext cx="3826425" cy="3826425"/>
          </a:xfrm>
          <a:prstGeom prst="circularArrow">
            <a:avLst>
              <a:gd name="adj1" fmla="val 5085"/>
              <a:gd name="adj2" fmla="val 327528"/>
              <a:gd name="adj3" fmla="val 8671970"/>
              <a:gd name="adj4" fmla="val 1800502"/>
              <a:gd name="adj5" fmla="val 5932"/>
            </a:avLst>
          </a:prstGeom>
          <a:solidFill>
            <a:srgbClr val="37BBED">
              <a:alpha val="60000"/>
            </a:srgb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8" name="环形箭头 17"/>
          <p:cNvSpPr/>
          <p:nvPr/>
        </p:nvSpPr>
        <p:spPr>
          <a:xfrm>
            <a:off x="4056100" y="1969526"/>
            <a:ext cx="3826425" cy="3826425"/>
          </a:xfrm>
          <a:prstGeom prst="circularArrow">
            <a:avLst>
              <a:gd name="adj1" fmla="val 5085"/>
              <a:gd name="adj2" fmla="val 327528"/>
              <a:gd name="adj3" fmla="val 15873039"/>
              <a:gd name="adj4" fmla="val 9000000"/>
              <a:gd name="adj5" fmla="val 5932"/>
            </a:avLst>
          </a:prstGeom>
          <a:solidFill>
            <a:srgbClr val="37BBED">
              <a:alpha val="60000"/>
            </a:srgb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2094738" y="2695599"/>
            <a:ext cx="1944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</a:rPr>
              <a:t>Elegant and concise, business style general work plan summary template.</a:t>
            </a:r>
          </a:p>
        </p:txBody>
      </p:sp>
      <p:sp>
        <p:nvSpPr>
          <p:cNvPr id="20" name="矩形 19"/>
          <p:cNvSpPr/>
          <p:nvPr/>
        </p:nvSpPr>
        <p:spPr>
          <a:xfrm>
            <a:off x="8163583" y="2720313"/>
            <a:ext cx="1944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</a:rPr>
              <a:t>Elegant and concise, business style general work plan summary template.</a:t>
            </a:r>
          </a:p>
        </p:txBody>
      </p:sp>
      <p:sp>
        <p:nvSpPr>
          <p:cNvPr id="21" name="矩形 20"/>
          <p:cNvSpPr/>
          <p:nvPr/>
        </p:nvSpPr>
        <p:spPr>
          <a:xfrm>
            <a:off x="3235380" y="5994902"/>
            <a:ext cx="57489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</a:rPr>
              <a:t>Elegant and concise, business style general work plan summary template.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5163603" y="3245993"/>
            <a:ext cx="239712" cy="241301"/>
            <a:chOff x="4776789" y="-1495425"/>
            <a:chExt cx="239712" cy="241301"/>
          </a:xfrm>
          <a:pattFill prst="pct5">
            <a:fgClr>
              <a:schemeClr val="accent1"/>
            </a:fgClr>
            <a:bgClr>
              <a:schemeClr val="bg1"/>
            </a:bgClr>
          </a:pattFill>
        </p:grpSpPr>
        <p:sp useBgFill="1">
          <p:nvSpPr>
            <p:cNvPr id="22" name="Freeform 15"/>
            <p:cNvSpPr/>
            <p:nvPr/>
          </p:nvSpPr>
          <p:spPr bwMode="auto">
            <a:xfrm>
              <a:off x="4867276" y="-1495425"/>
              <a:ext cx="149225" cy="150813"/>
            </a:xfrm>
            <a:custGeom>
              <a:avLst/>
              <a:gdLst>
                <a:gd name="T0" fmla="*/ 0 w 40"/>
                <a:gd name="T1" fmla="*/ 0 h 40"/>
                <a:gd name="T2" fmla="*/ 0 w 40"/>
                <a:gd name="T3" fmla="*/ 6 h 40"/>
                <a:gd name="T4" fmla="*/ 13 w 40"/>
                <a:gd name="T5" fmla="*/ 9 h 40"/>
                <a:gd name="T6" fmla="*/ 24 w 40"/>
                <a:gd name="T7" fmla="*/ 16 h 40"/>
                <a:gd name="T8" fmla="*/ 31 w 40"/>
                <a:gd name="T9" fmla="*/ 27 h 40"/>
                <a:gd name="T10" fmla="*/ 34 w 40"/>
                <a:gd name="T11" fmla="*/ 40 h 40"/>
                <a:gd name="T12" fmla="*/ 40 w 40"/>
                <a:gd name="T13" fmla="*/ 40 h 40"/>
                <a:gd name="T14" fmla="*/ 0 w 40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5" y="6"/>
                    <a:pt x="9" y="7"/>
                    <a:pt x="13" y="9"/>
                  </a:cubicBezTo>
                  <a:cubicBezTo>
                    <a:pt x="17" y="10"/>
                    <a:pt x="21" y="13"/>
                    <a:pt x="24" y="16"/>
                  </a:cubicBezTo>
                  <a:cubicBezTo>
                    <a:pt x="27" y="19"/>
                    <a:pt x="30" y="23"/>
                    <a:pt x="31" y="27"/>
                  </a:cubicBezTo>
                  <a:cubicBezTo>
                    <a:pt x="33" y="31"/>
                    <a:pt x="34" y="35"/>
                    <a:pt x="34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18"/>
                    <a:pt x="22" y="0"/>
                    <a:pt x="0" y="0"/>
                  </a:cubicBez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1"/>
                </a:solidFill>
              </a:endParaRPr>
            </a:p>
          </p:txBody>
        </p:sp>
        <p:sp useBgFill="1">
          <p:nvSpPr>
            <p:cNvPr id="23" name="Freeform 16"/>
            <p:cNvSpPr/>
            <p:nvPr/>
          </p:nvSpPr>
          <p:spPr bwMode="auto">
            <a:xfrm>
              <a:off x="4867276" y="-1449387"/>
              <a:ext cx="104775" cy="104775"/>
            </a:xfrm>
            <a:custGeom>
              <a:avLst/>
              <a:gdLst>
                <a:gd name="T0" fmla="*/ 0 w 28"/>
                <a:gd name="T1" fmla="*/ 0 h 28"/>
                <a:gd name="T2" fmla="*/ 0 w 28"/>
                <a:gd name="T3" fmla="*/ 6 h 28"/>
                <a:gd name="T4" fmla="*/ 16 w 28"/>
                <a:gd name="T5" fmla="*/ 12 h 28"/>
                <a:gd name="T6" fmla="*/ 22 w 28"/>
                <a:gd name="T7" fmla="*/ 28 h 28"/>
                <a:gd name="T8" fmla="*/ 28 w 28"/>
                <a:gd name="T9" fmla="*/ 28 h 28"/>
                <a:gd name="T10" fmla="*/ 0 w 2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8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6" y="6"/>
                    <a:pt x="11" y="8"/>
                    <a:pt x="16" y="12"/>
                  </a:cubicBezTo>
                  <a:cubicBezTo>
                    <a:pt x="20" y="17"/>
                    <a:pt x="22" y="22"/>
                    <a:pt x="22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13"/>
                    <a:pt x="15" y="0"/>
                    <a:pt x="0" y="0"/>
                  </a:cubicBez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1"/>
                </a:solidFill>
              </a:endParaRPr>
            </a:p>
          </p:txBody>
        </p:sp>
        <p:sp useBgFill="1">
          <p:nvSpPr>
            <p:cNvPr id="24" name="Freeform 17"/>
            <p:cNvSpPr/>
            <p:nvPr/>
          </p:nvSpPr>
          <p:spPr bwMode="auto">
            <a:xfrm>
              <a:off x="4776789" y="-1404937"/>
              <a:ext cx="150813" cy="150813"/>
            </a:xfrm>
            <a:custGeom>
              <a:avLst/>
              <a:gdLst>
                <a:gd name="T0" fmla="*/ 30 w 40"/>
                <a:gd name="T1" fmla="*/ 0 h 40"/>
                <a:gd name="T2" fmla="*/ 26 w 40"/>
                <a:gd name="T3" fmla="*/ 4 h 40"/>
                <a:gd name="T4" fmla="*/ 12 w 40"/>
                <a:gd name="T5" fmla="*/ 8 h 40"/>
                <a:gd name="T6" fmla="*/ 0 w 40"/>
                <a:gd name="T7" fmla="*/ 34 h 40"/>
                <a:gd name="T8" fmla="*/ 2 w 40"/>
                <a:gd name="T9" fmla="*/ 36 h 40"/>
                <a:gd name="T10" fmla="*/ 16 w 40"/>
                <a:gd name="T11" fmla="*/ 21 h 40"/>
                <a:gd name="T12" fmla="*/ 16 w 40"/>
                <a:gd name="T13" fmla="*/ 20 h 40"/>
                <a:gd name="T14" fmla="*/ 20 w 40"/>
                <a:gd name="T15" fmla="*/ 16 h 40"/>
                <a:gd name="T16" fmla="*/ 24 w 40"/>
                <a:gd name="T17" fmla="*/ 20 h 40"/>
                <a:gd name="T18" fmla="*/ 20 w 40"/>
                <a:gd name="T19" fmla="*/ 24 h 40"/>
                <a:gd name="T20" fmla="*/ 19 w 40"/>
                <a:gd name="T21" fmla="*/ 24 h 40"/>
                <a:gd name="T22" fmla="*/ 4 w 40"/>
                <a:gd name="T23" fmla="*/ 38 h 40"/>
                <a:gd name="T24" fmla="*/ 6 w 40"/>
                <a:gd name="T25" fmla="*/ 40 h 40"/>
                <a:gd name="T26" fmla="*/ 32 w 40"/>
                <a:gd name="T27" fmla="*/ 28 h 40"/>
                <a:gd name="T28" fmla="*/ 36 w 40"/>
                <a:gd name="T29" fmla="*/ 14 h 40"/>
                <a:gd name="T30" fmla="*/ 40 w 40"/>
                <a:gd name="T31" fmla="*/ 10 h 40"/>
                <a:gd name="T32" fmla="*/ 30 w 40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40">
                  <a:moveTo>
                    <a:pt x="30" y="0"/>
                  </a:moveTo>
                  <a:cubicBezTo>
                    <a:pt x="26" y="4"/>
                    <a:pt x="26" y="4"/>
                    <a:pt x="26" y="4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0"/>
                    <a:pt x="16" y="20"/>
                  </a:cubicBezTo>
                  <a:cubicBezTo>
                    <a:pt x="16" y="18"/>
                    <a:pt x="18" y="16"/>
                    <a:pt x="20" y="16"/>
                  </a:cubicBezTo>
                  <a:cubicBezTo>
                    <a:pt x="22" y="16"/>
                    <a:pt x="24" y="18"/>
                    <a:pt x="24" y="20"/>
                  </a:cubicBezTo>
                  <a:cubicBezTo>
                    <a:pt x="24" y="22"/>
                    <a:pt x="22" y="24"/>
                    <a:pt x="20" y="24"/>
                  </a:cubicBezTo>
                  <a:cubicBezTo>
                    <a:pt x="20" y="24"/>
                    <a:pt x="19" y="24"/>
                    <a:pt x="19" y="24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30" y="0"/>
                    <a:pt x="30" y="0"/>
                    <a:pt x="30" y="0"/>
                  </a:cubicBez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 useBgFill="1">
        <p:nvSpPr>
          <p:cNvPr id="25" name="Freeform 18"/>
          <p:cNvSpPr>
            <a:spLocks noEditPoints="1"/>
          </p:cNvSpPr>
          <p:nvPr/>
        </p:nvSpPr>
        <p:spPr bwMode="auto">
          <a:xfrm>
            <a:off x="6672064" y="3199161"/>
            <a:ext cx="242888" cy="244475"/>
          </a:xfrm>
          <a:custGeom>
            <a:avLst/>
            <a:gdLst>
              <a:gd name="T0" fmla="*/ 62 w 65"/>
              <a:gd name="T1" fmla="*/ 3 h 65"/>
              <a:gd name="T2" fmla="*/ 50 w 65"/>
              <a:gd name="T3" fmla="*/ 3 h 65"/>
              <a:gd name="T4" fmla="*/ 40 w 65"/>
              <a:gd name="T5" fmla="*/ 14 h 65"/>
              <a:gd name="T6" fmla="*/ 32 w 65"/>
              <a:gd name="T7" fmla="*/ 7 h 65"/>
              <a:gd name="T8" fmla="*/ 24 w 65"/>
              <a:gd name="T9" fmla="*/ 15 h 65"/>
              <a:gd name="T10" fmla="*/ 30 w 65"/>
              <a:gd name="T11" fmla="*/ 22 h 65"/>
              <a:gd name="T12" fmla="*/ 1 w 65"/>
              <a:gd name="T13" fmla="*/ 51 h 65"/>
              <a:gd name="T14" fmla="*/ 0 w 65"/>
              <a:gd name="T15" fmla="*/ 53 h 65"/>
              <a:gd name="T16" fmla="*/ 0 w 65"/>
              <a:gd name="T17" fmla="*/ 53 h 65"/>
              <a:gd name="T18" fmla="*/ 0 w 65"/>
              <a:gd name="T19" fmla="*/ 63 h 65"/>
              <a:gd name="T20" fmla="*/ 2 w 65"/>
              <a:gd name="T21" fmla="*/ 65 h 65"/>
              <a:gd name="T22" fmla="*/ 12 w 65"/>
              <a:gd name="T23" fmla="*/ 65 h 65"/>
              <a:gd name="T24" fmla="*/ 12 w 65"/>
              <a:gd name="T25" fmla="*/ 65 h 65"/>
              <a:gd name="T26" fmla="*/ 14 w 65"/>
              <a:gd name="T27" fmla="*/ 64 h 65"/>
              <a:gd name="T28" fmla="*/ 43 w 65"/>
              <a:gd name="T29" fmla="*/ 35 h 65"/>
              <a:gd name="T30" fmla="*/ 50 w 65"/>
              <a:gd name="T31" fmla="*/ 41 h 65"/>
              <a:gd name="T32" fmla="*/ 58 w 65"/>
              <a:gd name="T33" fmla="*/ 33 h 65"/>
              <a:gd name="T34" fmla="*/ 51 w 65"/>
              <a:gd name="T35" fmla="*/ 25 h 65"/>
              <a:gd name="T36" fmla="*/ 62 w 65"/>
              <a:gd name="T37" fmla="*/ 15 h 65"/>
              <a:gd name="T38" fmla="*/ 62 w 65"/>
              <a:gd name="T39" fmla="*/ 3 h 65"/>
              <a:gd name="T40" fmla="*/ 11 w 65"/>
              <a:gd name="T41" fmla="*/ 61 h 65"/>
              <a:gd name="T42" fmla="*/ 4 w 65"/>
              <a:gd name="T43" fmla="*/ 61 h 65"/>
              <a:gd name="T44" fmla="*/ 4 w 65"/>
              <a:gd name="T45" fmla="*/ 54 h 65"/>
              <a:gd name="T46" fmla="*/ 33 w 65"/>
              <a:gd name="T47" fmla="*/ 25 h 65"/>
              <a:gd name="T48" fmla="*/ 40 w 65"/>
              <a:gd name="T49" fmla="*/ 32 h 65"/>
              <a:gd name="T50" fmla="*/ 11 w 65"/>
              <a:gd name="T51" fmla="*/ 61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5" h="65">
                <a:moveTo>
                  <a:pt x="62" y="3"/>
                </a:moveTo>
                <a:cubicBezTo>
                  <a:pt x="59" y="0"/>
                  <a:pt x="53" y="0"/>
                  <a:pt x="50" y="3"/>
                </a:cubicBezTo>
                <a:cubicBezTo>
                  <a:pt x="40" y="14"/>
                  <a:pt x="40" y="14"/>
                  <a:pt x="40" y="14"/>
                </a:cubicBezTo>
                <a:cubicBezTo>
                  <a:pt x="32" y="7"/>
                  <a:pt x="32" y="7"/>
                  <a:pt x="32" y="7"/>
                </a:cubicBezTo>
                <a:cubicBezTo>
                  <a:pt x="24" y="15"/>
                  <a:pt x="24" y="15"/>
                  <a:pt x="24" y="15"/>
                </a:cubicBezTo>
                <a:cubicBezTo>
                  <a:pt x="30" y="22"/>
                  <a:pt x="30" y="22"/>
                  <a:pt x="30" y="22"/>
                </a:cubicBezTo>
                <a:cubicBezTo>
                  <a:pt x="1" y="51"/>
                  <a:pt x="1" y="51"/>
                  <a:pt x="1" y="51"/>
                </a:cubicBezTo>
                <a:cubicBezTo>
                  <a:pt x="0" y="52"/>
                  <a:pt x="0" y="52"/>
                  <a:pt x="0" y="53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4"/>
                  <a:pt x="1" y="65"/>
                  <a:pt x="2" y="65"/>
                </a:cubicBezTo>
                <a:cubicBezTo>
                  <a:pt x="12" y="65"/>
                  <a:pt x="12" y="65"/>
                  <a:pt x="12" y="65"/>
                </a:cubicBezTo>
                <a:cubicBezTo>
                  <a:pt x="12" y="65"/>
                  <a:pt x="12" y="65"/>
                  <a:pt x="12" y="65"/>
                </a:cubicBezTo>
                <a:cubicBezTo>
                  <a:pt x="13" y="65"/>
                  <a:pt x="13" y="65"/>
                  <a:pt x="14" y="64"/>
                </a:cubicBezTo>
                <a:cubicBezTo>
                  <a:pt x="43" y="35"/>
                  <a:pt x="43" y="35"/>
                  <a:pt x="43" y="35"/>
                </a:cubicBezTo>
                <a:cubicBezTo>
                  <a:pt x="50" y="41"/>
                  <a:pt x="50" y="41"/>
                  <a:pt x="50" y="41"/>
                </a:cubicBezTo>
                <a:cubicBezTo>
                  <a:pt x="58" y="33"/>
                  <a:pt x="58" y="33"/>
                  <a:pt x="58" y="33"/>
                </a:cubicBezTo>
                <a:cubicBezTo>
                  <a:pt x="51" y="25"/>
                  <a:pt x="51" y="25"/>
                  <a:pt x="51" y="25"/>
                </a:cubicBezTo>
                <a:cubicBezTo>
                  <a:pt x="62" y="15"/>
                  <a:pt x="62" y="15"/>
                  <a:pt x="62" y="15"/>
                </a:cubicBezTo>
                <a:cubicBezTo>
                  <a:pt x="65" y="12"/>
                  <a:pt x="65" y="6"/>
                  <a:pt x="62" y="3"/>
                </a:cubicBezTo>
                <a:close/>
                <a:moveTo>
                  <a:pt x="11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54"/>
                  <a:pt x="4" y="54"/>
                  <a:pt x="4" y="54"/>
                </a:cubicBezTo>
                <a:cubicBezTo>
                  <a:pt x="33" y="25"/>
                  <a:pt x="33" y="25"/>
                  <a:pt x="33" y="25"/>
                </a:cubicBezTo>
                <a:cubicBezTo>
                  <a:pt x="40" y="32"/>
                  <a:pt x="40" y="32"/>
                  <a:pt x="40" y="32"/>
                </a:cubicBezTo>
                <a:cubicBezTo>
                  <a:pt x="11" y="61"/>
                  <a:pt x="11" y="61"/>
                  <a:pt x="11" y="61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 useBgFill="1">
        <p:nvSpPr>
          <p:cNvPr id="26" name="Freeform 19"/>
          <p:cNvSpPr>
            <a:spLocks noEditPoints="1"/>
          </p:cNvSpPr>
          <p:nvPr/>
        </p:nvSpPr>
        <p:spPr bwMode="auto">
          <a:xfrm>
            <a:off x="5969312" y="4869160"/>
            <a:ext cx="187325" cy="241300"/>
          </a:xfrm>
          <a:custGeom>
            <a:avLst/>
            <a:gdLst>
              <a:gd name="T0" fmla="*/ 47 w 50"/>
              <a:gd name="T1" fmla="*/ 30 h 64"/>
              <a:gd name="T2" fmla="*/ 25 w 50"/>
              <a:gd name="T3" fmla="*/ 0 h 64"/>
              <a:gd name="T4" fmla="*/ 3 w 50"/>
              <a:gd name="T5" fmla="*/ 30 h 64"/>
              <a:gd name="T6" fmla="*/ 4 w 50"/>
              <a:gd name="T7" fmla="*/ 51 h 64"/>
              <a:gd name="T8" fmla="*/ 25 w 50"/>
              <a:gd name="T9" fmla="*/ 64 h 64"/>
              <a:gd name="T10" fmla="*/ 46 w 50"/>
              <a:gd name="T11" fmla="*/ 51 h 64"/>
              <a:gd name="T12" fmla="*/ 47 w 50"/>
              <a:gd name="T13" fmla="*/ 30 h 64"/>
              <a:gd name="T14" fmla="*/ 39 w 50"/>
              <a:gd name="T15" fmla="*/ 47 h 64"/>
              <a:gd name="T16" fmla="*/ 25 w 50"/>
              <a:gd name="T17" fmla="*/ 56 h 64"/>
              <a:gd name="T18" fmla="*/ 15 w 50"/>
              <a:gd name="T19" fmla="*/ 53 h 64"/>
              <a:gd name="T20" fmla="*/ 18 w 50"/>
              <a:gd name="T21" fmla="*/ 53 h 64"/>
              <a:gd name="T22" fmla="*/ 36 w 50"/>
              <a:gd name="T23" fmla="*/ 42 h 64"/>
              <a:gd name="T24" fmla="*/ 37 w 50"/>
              <a:gd name="T25" fmla="*/ 27 h 64"/>
              <a:gd name="T26" fmla="*/ 40 w 50"/>
              <a:gd name="T27" fmla="*/ 32 h 64"/>
              <a:gd name="T28" fmla="*/ 39 w 50"/>
              <a:gd name="T29" fmla="*/ 47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0" h="64">
                <a:moveTo>
                  <a:pt x="47" y="30"/>
                </a:moveTo>
                <a:cubicBezTo>
                  <a:pt x="43" y="18"/>
                  <a:pt x="34" y="8"/>
                  <a:pt x="25" y="0"/>
                </a:cubicBezTo>
                <a:cubicBezTo>
                  <a:pt x="16" y="8"/>
                  <a:pt x="7" y="18"/>
                  <a:pt x="3" y="30"/>
                </a:cubicBezTo>
                <a:cubicBezTo>
                  <a:pt x="0" y="37"/>
                  <a:pt x="0" y="44"/>
                  <a:pt x="4" y="51"/>
                </a:cubicBezTo>
                <a:cubicBezTo>
                  <a:pt x="8" y="59"/>
                  <a:pt x="16" y="64"/>
                  <a:pt x="25" y="64"/>
                </a:cubicBezTo>
                <a:cubicBezTo>
                  <a:pt x="34" y="64"/>
                  <a:pt x="42" y="59"/>
                  <a:pt x="46" y="51"/>
                </a:cubicBezTo>
                <a:cubicBezTo>
                  <a:pt x="50" y="44"/>
                  <a:pt x="50" y="37"/>
                  <a:pt x="47" y="30"/>
                </a:cubicBezTo>
                <a:close/>
                <a:moveTo>
                  <a:pt x="39" y="47"/>
                </a:moveTo>
                <a:cubicBezTo>
                  <a:pt x="36" y="53"/>
                  <a:pt x="31" y="56"/>
                  <a:pt x="25" y="56"/>
                </a:cubicBezTo>
                <a:cubicBezTo>
                  <a:pt x="22" y="56"/>
                  <a:pt x="18" y="55"/>
                  <a:pt x="15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25" y="53"/>
                  <a:pt x="32" y="49"/>
                  <a:pt x="36" y="42"/>
                </a:cubicBezTo>
                <a:cubicBezTo>
                  <a:pt x="39" y="37"/>
                  <a:pt x="38" y="31"/>
                  <a:pt x="37" y="27"/>
                </a:cubicBezTo>
                <a:cubicBezTo>
                  <a:pt x="38" y="29"/>
                  <a:pt x="39" y="31"/>
                  <a:pt x="40" y="32"/>
                </a:cubicBezTo>
                <a:cubicBezTo>
                  <a:pt x="41" y="36"/>
                  <a:pt x="42" y="42"/>
                  <a:pt x="39" y="47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41870" y="295910"/>
            <a:ext cx="11930794" cy="972850"/>
            <a:chOff x="141870" y="295910"/>
            <a:chExt cx="11930794" cy="972850"/>
          </a:xfrm>
        </p:grpSpPr>
        <p:sp>
          <p:nvSpPr>
            <p:cNvPr id="33" name="文本框 32"/>
            <p:cNvSpPr txBox="1"/>
            <p:nvPr/>
          </p:nvSpPr>
          <p:spPr>
            <a:xfrm>
              <a:off x="3071664" y="397984"/>
              <a:ext cx="2339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请输入标题内容</a:t>
              </a: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141870" y="295910"/>
              <a:ext cx="2935344" cy="972850"/>
            </a:xfrm>
            <a:prstGeom prst="rect">
              <a:avLst/>
            </a:prstGeom>
          </p:spPr>
        </p:pic>
        <p:cxnSp>
          <p:nvCxnSpPr>
            <p:cNvPr id="35" name="直接连接符 34"/>
            <p:cNvCxnSpPr/>
            <p:nvPr/>
          </p:nvCxnSpPr>
          <p:spPr>
            <a:xfrm>
              <a:off x="2423592" y="945594"/>
              <a:ext cx="9649072" cy="0"/>
            </a:xfrm>
            <a:prstGeom prst="line">
              <a:avLst/>
            </a:prstGeom>
            <a:ln>
              <a:solidFill>
                <a:srgbClr val="37BBE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72">
        <p14:flythrough/>
      </p:transition>
    </mc:Choice>
    <mc:Fallback xmlns="">
      <p:transition spd="slow" advTm="11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9" grpId="0"/>
      <p:bldP spid="20" grpId="0"/>
      <p:bldP spid="21" grpId="0"/>
      <p:bldP spid="25" grpId="0" animBg="1"/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空心弧 3"/>
          <p:cNvSpPr/>
          <p:nvPr/>
        </p:nvSpPr>
        <p:spPr>
          <a:xfrm>
            <a:off x="4425351" y="2298674"/>
            <a:ext cx="3300841" cy="3300841"/>
          </a:xfrm>
          <a:prstGeom prst="blockArc">
            <a:avLst>
              <a:gd name="adj1" fmla="val 10800000"/>
              <a:gd name="adj2" fmla="val 16200000"/>
              <a:gd name="adj3" fmla="val 4643"/>
            </a:avLst>
          </a:prstGeom>
          <a:solidFill>
            <a:schemeClr val="bg1">
              <a:alpha val="2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5" name="空心弧 4"/>
          <p:cNvSpPr/>
          <p:nvPr/>
        </p:nvSpPr>
        <p:spPr>
          <a:xfrm>
            <a:off x="4425351" y="2298674"/>
            <a:ext cx="3300841" cy="3300841"/>
          </a:xfrm>
          <a:prstGeom prst="blockArc">
            <a:avLst>
              <a:gd name="adj1" fmla="val 5400000"/>
              <a:gd name="adj2" fmla="val 10800000"/>
              <a:gd name="adj3" fmla="val 4643"/>
            </a:avLst>
          </a:prstGeom>
          <a:solidFill>
            <a:schemeClr val="bg1">
              <a:alpha val="2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8" name="空心弧 7"/>
          <p:cNvSpPr/>
          <p:nvPr/>
        </p:nvSpPr>
        <p:spPr>
          <a:xfrm>
            <a:off x="4425351" y="2298674"/>
            <a:ext cx="3300841" cy="3300841"/>
          </a:xfrm>
          <a:prstGeom prst="blockArc">
            <a:avLst>
              <a:gd name="adj1" fmla="val 0"/>
              <a:gd name="adj2" fmla="val 5400000"/>
              <a:gd name="adj3" fmla="val 4643"/>
            </a:avLst>
          </a:prstGeom>
          <a:solidFill>
            <a:schemeClr val="bg1">
              <a:alpha val="2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9" name="空心弧 8"/>
          <p:cNvSpPr/>
          <p:nvPr/>
        </p:nvSpPr>
        <p:spPr>
          <a:xfrm>
            <a:off x="4425351" y="2298674"/>
            <a:ext cx="3300841" cy="3300841"/>
          </a:xfrm>
          <a:prstGeom prst="blockArc">
            <a:avLst>
              <a:gd name="adj1" fmla="val 16200000"/>
              <a:gd name="adj2" fmla="val 0"/>
              <a:gd name="adj3" fmla="val 4643"/>
            </a:avLst>
          </a:prstGeom>
          <a:solidFill>
            <a:schemeClr val="bg1">
              <a:alpha val="2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5315641" y="3188964"/>
            <a:ext cx="1520261" cy="1520261"/>
          </a:xfrm>
          <a:custGeom>
            <a:avLst/>
            <a:gdLst>
              <a:gd name="connsiteX0" fmla="*/ 0 w 1520261"/>
              <a:gd name="connsiteY0" fmla="*/ 760131 h 1520261"/>
              <a:gd name="connsiteX1" fmla="*/ 760131 w 1520261"/>
              <a:gd name="connsiteY1" fmla="*/ 0 h 1520261"/>
              <a:gd name="connsiteX2" fmla="*/ 1520262 w 1520261"/>
              <a:gd name="connsiteY2" fmla="*/ 760131 h 1520261"/>
              <a:gd name="connsiteX3" fmla="*/ 760131 w 1520261"/>
              <a:gd name="connsiteY3" fmla="*/ 1520262 h 1520261"/>
              <a:gd name="connsiteX4" fmla="*/ 0 w 1520261"/>
              <a:gd name="connsiteY4" fmla="*/ 760131 h 1520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0261" h="1520261">
                <a:moveTo>
                  <a:pt x="0" y="760131"/>
                </a:moveTo>
                <a:cubicBezTo>
                  <a:pt x="0" y="340322"/>
                  <a:pt x="340322" y="0"/>
                  <a:pt x="760131" y="0"/>
                </a:cubicBezTo>
                <a:cubicBezTo>
                  <a:pt x="1179940" y="0"/>
                  <a:pt x="1520262" y="340322"/>
                  <a:pt x="1520262" y="760131"/>
                </a:cubicBezTo>
                <a:cubicBezTo>
                  <a:pt x="1520262" y="1179940"/>
                  <a:pt x="1179940" y="1520262"/>
                  <a:pt x="760131" y="1520262"/>
                </a:cubicBezTo>
                <a:cubicBezTo>
                  <a:pt x="340322" y="1520262"/>
                  <a:pt x="0" y="1179940"/>
                  <a:pt x="0" y="760131"/>
                </a:cubicBezTo>
                <a:close/>
              </a:path>
            </a:pathLst>
          </a:custGeom>
          <a:solidFill>
            <a:srgbClr val="37BBED">
              <a:alpha val="60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277" tIns="263277" rIns="263277" bIns="263277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200" kern="12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5543680" y="1804894"/>
            <a:ext cx="1064182" cy="1064182"/>
          </a:xfrm>
          <a:custGeom>
            <a:avLst/>
            <a:gdLst>
              <a:gd name="connsiteX0" fmla="*/ 0 w 1064182"/>
              <a:gd name="connsiteY0" fmla="*/ 532091 h 1064182"/>
              <a:gd name="connsiteX1" fmla="*/ 532091 w 1064182"/>
              <a:gd name="connsiteY1" fmla="*/ 0 h 1064182"/>
              <a:gd name="connsiteX2" fmla="*/ 1064182 w 1064182"/>
              <a:gd name="connsiteY2" fmla="*/ 532091 h 1064182"/>
              <a:gd name="connsiteX3" fmla="*/ 532091 w 1064182"/>
              <a:gd name="connsiteY3" fmla="*/ 1064182 h 1064182"/>
              <a:gd name="connsiteX4" fmla="*/ 0 w 1064182"/>
              <a:gd name="connsiteY4" fmla="*/ 532091 h 106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4182" h="1064182">
                <a:moveTo>
                  <a:pt x="0" y="532091"/>
                </a:moveTo>
                <a:cubicBezTo>
                  <a:pt x="0" y="238225"/>
                  <a:pt x="238225" y="0"/>
                  <a:pt x="532091" y="0"/>
                </a:cubicBezTo>
                <a:cubicBezTo>
                  <a:pt x="825957" y="0"/>
                  <a:pt x="1064182" y="238225"/>
                  <a:pt x="1064182" y="532091"/>
                </a:cubicBezTo>
                <a:cubicBezTo>
                  <a:pt x="1064182" y="825957"/>
                  <a:pt x="825957" y="1064182"/>
                  <a:pt x="532091" y="1064182"/>
                </a:cubicBezTo>
                <a:cubicBezTo>
                  <a:pt x="238225" y="1064182"/>
                  <a:pt x="0" y="825957"/>
                  <a:pt x="0" y="532091"/>
                </a:cubicBezTo>
                <a:close/>
              </a:path>
            </a:pathLst>
          </a:custGeom>
          <a:solidFill>
            <a:srgbClr val="37BBED">
              <a:alpha val="60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5056" tIns="185056" rIns="185056" bIns="185056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300" kern="12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7155790" y="3417004"/>
            <a:ext cx="1064182" cy="1064182"/>
          </a:xfrm>
          <a:custGeom>
            <a:avLst/>
            <a:gdLst>
              <a:gd name="connsiteX0" fmla="*/ 0 w 1064182"/>
              <a:gd name="connsiteY0" fmla="*/ 532091 h 1064182"/>
              <a:gd name="connsiteX1" fmla="*/ 532091 w 1064182"/>
              <a:gd name="connsiteY1" fmla="*/ 0 h 1064182"/>
              <a:gd name="connsiteX2" fmla="*/ 1064182 w 1064182"/>
              <a:gd name="connsiteY2" fmla="*/ 532091 h 1064182"/>
              <a:gd name="connsiteX3" fmla="*/ 532091 w 1064182"/>
              <a:gd name="connsiteY3" fmla="*/ 1064182 h 1064182"/>
              <a:gd name="connsiteX4" fmla="*/ 0 w 1064182"/>
              <a:gd name="connsiteY4" fmla="*/ 532091 h 106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4182" h="1064182">
                <a:moveTo>
                  <a:pt x="0" y="532091"/>
                </a:moveTo>
                <a:cubicBezTo>
                  <a:pt x="0" y="238225"/>
                  <a:pt x="238225" y="0"/>
                  <a:pt x="532091" y="0"/>
                </a:cubicBezTo>
                <a:cubicBezTo>
                  <a:pt x="825957" y="0"/>
                  <a:pt x="1064182" y="238225"/>
                  <a:pt x="1064182" y="532091"/>
                </a:cubicBezTo>
                <a:cubicBezTo>
                  <a:pt x="1064182" y="825957"/>
                  <a:pt x="825957" y="1064182"/>
                  <a:pt x="532091" y="1064182"/>
                </a:cubicBezTo>
                <a:cubicBezTo>
                  <a:pt x="238225" y="1064182"/>
                  <a:pt x="0" y="825957"/>
                  <a:pt x="0" y="532091"/>
                </a:cubicBezTo>
                <a:close/>
              </a:path>
            </a:pathLst>
          </a:custGeom>
          <a:solidFill>
            <a:srgbClr val="37BBED">
              <a:alpha val="60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516" tIns="182516" rIns="182516" bIns="182516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100" kern="12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5543680" y="5029114"/>
            <a:ext cx="1064182" cy="1064182"/>
          </a:xfrm>
          <a:custGeom>
            <a:avLst/>
            <a:gdLst>
              <a:gd name="connsiteX0" fmla="*/ 0 w 1064182"/>
              <a:gd name="connsiteY0" fmla="*/ 532091 h 1064182"/>
              <a:gd name="connsiteX1" fmla="*/ 532091 w 1064182"/>
              <a:gd name="connsiteY1" fmla="*/ 0 h 1064182"/>
              <a:gd name="connsiteX2" fmla="*/ 1064182 w 1064182"/>
              <a:gd name="connsiteY2" fmla="*/ 532091 h 1064182"/>
              <a:gd name="connsiteX3" fmla="*/ 532091 w 1064182"/>
              <a:gd name="connsiteY3" fmla="*/ 1064182 h 1064182"/>
              <a:gd name="connsiteX4" fmla="*/ 0 w 1064182"/>
              <a:gd name="connsiteY4" fmla="*/ 532091 h 106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4182" h="1064182">
                <a:moveTo>
                  <a:pt x="0" y="532091"/>
                </a:moveTo>
                <a:cubicBezTo>
                  <a:pt x="0" y="238225"/>
                  <a:pt x="238225" y="0"/>
                  <a:pt x="532091" y="0"/>
                </a:cubicBezTo>
                <a:cubicBezTo>
                  <a:pt x="825957" y="0"/>
                  <a:pt x="1064182" y="238225"/>
                  <a:pt x="1064182" y="532091"/>
                </a:cubicBezTo>
                <a:cubicBezTo>
                  <a:pt x="1064182" y="825957"/>
                  <a:pt x="825957" y="1064182"/>
                  <a:pt x="532091" y="1064182"/>
                </a:cubicBezTo>
                <a:cubicBezTo>
                  <a:pt x="238225" y="1064182"/>
                  <a:pt x="0" y="825957"/>
                  <a:pt x="0" y="532091"/>
                </a:cubicBezTo>
                <a:close/>
              </a:path>
            </a:pathLst>
          </a:custGeom>
          <a:solidFill>
            <a:srgbClr val="37BBED">
              <a:alpha val="60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5056" tIns="185056" rIns="185056" bIns="185056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300" kern="12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3931570" y="3417004"/>
            <a:ext cx="1064182" cy="1064182"/>
          </a:xfrm>
          <a:custGeom>
            <a:avLst/>
            <a:gdLst>
              <a:gd name="connsiteX0" fmla="*/ 0 w 1064182"/>
              <a:gd name="connsiteY0" fmla="*/ 532091 h 1064182"/>
              <a:gd name="connsiteX1" fmla="*/ 532091 w 1064182"/>
              <a:gd name="connsiteY1" fmla="*/ 0 h 1064182"/>
              <a:gd name="connsiteX2" fmla="*/ 1064182 w 1064182"/>
              <a:gd name="connsiteY2" fmla="*/ 532091 h 1064182"/>
              <a:gd name="connsiteX3" fmla="*/ 532091 w 1064182"/>
              <a:gd name="connsiteY3" fmla="*/ 1064182 h 1064182"/>
              <a:gd name="connsiteX4" fmla="*/ 0 w 1064182"/>
              <a:gd name="connsiteY4" fmla="*/ 532091 h 106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4182" h="1064182">
                <a:moveTo>
                  <a:pt x="0" y="532091"/>
                </a:moveTo>
                <a:cubicBezTo>
                  <a:pt x="0" y="238225"/>
                  <a:pt x="238225" y="0"/>
                  <a:pt x="532091" y="0"/>
                </a:cubicBezTo>
                <a:cubicBezTo>
                  <a:pt x="825957" y="0"/>
                  <a:pt x="1064182" y="238225"/>
                  <a:pt x="1064182" y="532091"/>
                </a:cubicBezTo>
                <a:cubicBezTo>
                  <a:pt x="1064182" y="825957"/>
                  <a:pt x="825957" y="1064182"/>
                  <a:pt x="532091" y="1064182"/>
                </a:cubicBezTo>
                <a:cubicBezTo>
                  <a:pt x="238225" y="1064182"/>
                  <a:pt x="0" y="825957"/>
                  <a:pt x="0" y="532091"/>
                </a:cubicBezTo>
                <a:close/>
              </a:path>
            </a:pathLst>
          </a:custGeom>
          <a:solidFill>
            <a:srgbClr val="37BBED">
              <a:alpha val="60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5056" tIns="185056" rIns="185056" bIns="185056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300" kern="12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757716" y="2247459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>
                    <a:lumMod val="85000"/>
                  </a:schemeClr>
                </a:solidFill>
              </a:rPr>
              <a:t>Elegant and concise, business style general work plan summary template.</a:t>
            </a:r>
          </a:p>
        </p:txBody>
      </p:sp>
      <p:sp>
        <p:nvSpPr>
          <p:cNvPr id="16" name="矩形 15"/>
          <p:cNvSpPr/>
          <p:nvPr/>
        </p:nvSpPr>
        <p:spPr>
          <a:xfrm>
            <a:off x="2678546" y="4968297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>
                    <a:lumMod val="85000"/>
                  </a:schemeClr>
                </a:solidFill>
              </a:rPr>
              <a:t>Elegant and concise, business style general work plan summary template.</a:t>
            </a:r>
          </a:p>
        </p:txBody>
      </p:sp>
      <p:sp>
        <p:nvSpPr>
          <p:cNvPr id="17" name="矩形 16"/>
          <p:cNvSpPr/>
          <p:nvPr/>
        </p:nvSpPr>
        <p:spPr>
          <a:xfrm>
            <a:off x="7726192" y="2247458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>
                    <a:lumMod val="85000"/>
                  </a:schemeClr>
                </a:solidFill>
              </a:rPr>
              <a:t>Elegant and concise, business style general work plan summary template.</a:t>
            </a:r>
          </a:p>
        </p:txBody>
      </p:sp>
      <p:sp>
        <p:nvSpPr>
          <p:cNvPr id="18" name="矩形 17"/>
          <p:cNvSpPr/>
          <p:nvPr/>
        </p:nvSpPr>
        <p:spPr>
          <a:xfrm>
            <a:off x="7793510" y="5029114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>
                    <a:lumMod val="85000"/>
                  </a:schemeClr>
                </a:solidFill>
              </a:rPr>
              <a:t>Elegant and concise, business style general work plan summary template.</a:t>
            </a:r>
          </a:p>
        </p:txBody>
      </p:sp>
      <p:sp useBgFill="1">
        <p:nvSpPr>
          <p:cNvPr id="19" name="Freeform 617"/>
          <p:cNvSpPr/>
          <p:nvPr/>
        </p:nvSpPr>
        <p:spPr bwMode="auto">
          <a:xfrm>
            <a:off x="4358033" y="3817818"/>
            <a:ext cx="239713" cy="239713"/>
          </a:xfrm>
          <a:custGeom>
            <a:avLst/>
            <a:gdLst>
              <a:gd name="T0" fmla="*/ 58 w 64"/>
              <a:gd name="T1" fmla="*/ 0 h 64"/>
              <a:gd name="T2" fmla="*/ 6 w 64"/>
              <a:gd name="T3" fmla="*/ 0 h 64"/>
              <a:gd name="T4" fmla="*/ 0 w 64"/>
              <a:gd name="T5" fmla="*/ 6 h 64"/>
              <a:gd name="T6" fmla="*/ 0 w 64"/>
              <a:gd name="T7" fmla="*/ 58 h 64"/>
              <a:gd name="T8" fmla="*/ 6 w 64"/>
              <a:gd name="T9" fmla="*/ 64 h 64"/>
              <a:gd name="T10" fmla="*/ 32 w 64"/>
              <a:gd name="T11" fmla="*/ 64 h 64"/>
              <a:gd name="T12" fmla="*/ 32 w 64"/>
              <a:gd name="T13" fmla="*/ 36 h 64"/>
              <a:gd name="T14" fmla="*/ 24 w 64"/>
              <a:gd name="T15" fmla="*/ 36 h 64"/>
              <a:gd name="T16" fmla="*/ 24 w 64"/>
              <a:gd name="T17" fmla="*/ 28 h 64"/>
              <a:gd name="T18" fmla="*/ 32 w 64"/>
              <a:gd name="T19" fmla="*/ 28 h 64"/>
              <a:gd name="T20" fmla="*/ 32 w 64"/>
              <a:gd name="T21" fmla="*/ 24 h 64"/>
              <a:gd name="T22" fmla="*/ 44 w 64"/>
              <a:gd name="T23" fmla="*/ 12 h 64"/>
              <a:gd name="T24" fmla="*/ 52 w 64"/>
              <a:gd name="T25" fmla="*/ 12 h 64"/>
              <a:gd name="T26" fmla="*/ 52 w 64"/>
              <a:gd name="T27" fmla="*/ 20 h 64"/>
              <a:gd name="T28" fmla="*/ 44 w 64"/>
              <a:gd name="T29" fmla="*/ 20 h 64"/>
              <a:gd name="T30" fmla="*/ 40 w 64"/>
              <a:gd name="T31" fmla="*/ 24 h 64"/>
              <a:gd name="T32" fmla="*/ 40 w 64"/>
              <a:gd name="T33" fmla="*/ 28 h 64"/>
              <a:gd name="T34" fmla="*/ 52 w 64"/>
              <a:gd name="T35" fmla="*/ 28 h 64"/>
              <a:gd name="T36" fmla="*/ 50 w 64"/>
              <a:gd name="T37" fmla="*/ 36 h 64"/>
              <a:gd name="T38" fmla="*/ 40 w 64"/>
              <a:gd name="T39" fmla="*/ 36 h 64"/>
              <a:gd name="T40" fmla="*/ 40 w 64"/>
              <a:gd name="T41" fmla="*/ 64 h 64"/>
              <a:gd name="T42" fmla="*/ 58 w 64"/>
              <a:gd name="T43" fmla="*/ 64 h 64"/>
              <a:gd name="T44" fmla="*/ 64 w 64"/>
              <a:gd name="T45" fmla="*/ 58 h 64"/>
              <a:gd name="T46" fmla="*/ 64 w 64"/>
              <a:gd name="T47" fmla="*/ 6 h 64"/>
              <a:gd name="T48" fmla="*/ 58 w 64"/>
              <a:gd name="T49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64">
                <a:moveTo>
                  <a:pt x="58" y="0"/>
                </a:move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61"/>
                  <a:pt x="3" y="64"/>
                  <a:pt x="6" y="64"/>
                </a:cubicBezTo>
                <a:cubicBezTo>
                  <a:pt x="32" y="64"/>
                  <a:pt x="32" y="64"/>
                  <a:pt x="32" y="64"/>
                </a:cubicBezTo>
                <a:cubicBezTo>
                  <a:pt x="32" y="36"/>
                  <a:pt x="32" y="36"/>
                  <a:pt x="32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28"/>
                  <a:pt x="24" y="28"/>
                  <a:pt x="24" y="28"/>
                </a:cubicBezTo>
                <a:cubicBezTo>
                  <a:pt x="32" y="28"/>
                  <a:pt x="32" y="28"/>
                  <a:pt x="32" y="28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17"/>
                  <a:pt x="37" y="12"/>
                  <a:pt x="44" y="12"/>
                </a:cubicBezTo>
                <a:cubicBezTo>
                  <a:pt x="52" y="12"/>
                  <a:pt x="52" y="12"/>
                  <a:pt x="52" y="12"/>
                </a:cubicBezTo>
                <a:cubicBezTo>
                  <a:pt x="52" y="20"/>
                  <a:pt x="52" y="20"/>
                  <a:pt x="52" y="20"/>
                </a:cubicBezTo>
                <a:cubicBezTo>
                  <a:pt x="44" y="20"/>
                  <a:pt x="44" y="20"/>
                  <a:pt x="44" y="20"/>
                </a:cubicBezTo>
                <a:cubicBezTo>
                  <a:pt x="42" y="20"/>
                  <a:pt x="40" y="22"/>
                  <a:pt x="40" y="24"/>
                </a:cubicBezTo>
                <a:cubicBezTo>
                  <a:pt x="40" y="28"/>
                  <a:pt x="40" y="28"/>
                  <a:pt x="40" y="28"/>
                </a:cubicBezTo>
                <a:cubicBezTo>
                  <a:pt x="52" y="28"/>
                  <a:pt x="52" y="28"/>
                  <a:pt x="52" y="28"/>
                </a:cubicBezTo>
                <a:cubicBezTo>
                  <a:pt x="50" y="36"/>
                  <a:pt x="50" y="36"/>
                  <a:pt x="50" y="36"/>
                </a:cubicBezTo>
                <a:cubicBezTo>
                  <a:pt x="40" y="36"/>
                  <a:pt x="40" y="36"/>
                  <a:pt x="40" y="36"/>
                </a:cubicBezTo>
                <a:cubicBezTo>
                  <a:pt x="40" y="64"/>
                  <a:pt x="40" y="64"/>
                  <a:pt x="40" y="64"/>
                </a:cubicBezTo>
                <a:cubicBezTo>
                  <a:pt x="58" y="64"/>
                  <a:pt x="58" y="64"/>
                  <a:pt x="58" y="64"/>
                </a:cubicBezTo>
                <a:cubicBezTo>
                  <a:pt x="61" y="64"/>
                  <a:pt x="64" y="61"/>
                  <a:pt x="64" y="58"/>
                </a:cubicBezTo>
                <a:cubicBezTo>
                  <a:pt x="64" y="6"/>
                  <a:pt x="64" y="6"/>
                  <a:pt x="64" y="6"/>
                </a:cubicBezTo>
                <a:cubicBezTo>
                  <a:pt x="64" y="3"/>
                  <a:pt x="61" y="0"/>
                  <a:pt x="58" y="0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85000"/>
                </a:schemeClr>
              </a:solidFill>
            </a:endParaRPr>
          </a:p>
        </p:txBody>
      </p:sp>
      <p:sp useBgFill="1">
        <p:nvSpPr>
          <p:cNvPr id="21" name="Freeform 619"/>
          <p:cNvSpPr>
            <a:spLocks noEditPoints="1"/>
          </p:cNvSpPr>
          <p:nvPr/>
        </p:nvSpPr>
        <p:spPr bwMode="auto">
          <a:xfrm>
            <a:off x="5976143" y="5530873"/>
            <a:ext cx="239713" cy="239713"/>
          </a:xfrm>
          <a:custGeom>
            <a:avLst/>
            <a:gdLst>
              <a:gd name="T0" fmla="*/ 55 w 64"/>
              <a:gd name="T1" fmla="*/ 9 h 64"/>
              <a:gd name="T2" fmla="*/ 32 w 64"/>
              <a:gd name="T3" fmla="*/ 0 h 64"/>
              <a:gd name="T4" fmla="*/ 0 w 64"/>
              <a:gd name="T5" fmla="*/ 32 h 64"/>
              <a:gd name="T6" fmla="*/ 5 w 64"/>
              <a:gd name="T7" fmla="*/ 48 h 64"/>
              <a:gd name="T8" fmla="*/ 0 w 64"/>
              <a:gd name="T9" fmla="*/ 64 h 64"/>
              <a:gd name="T10" fmla="*/ 17 w 64"/>
              <a:gd name="T11" fmla="*/ 60 h 64"/>
              <a:gd name="T12" fmla="*/ 32 w 64"/>
              <a:gd name="T13" fmla="*/ 63 h 64"/>
              <a:gd name="T14" fmla="*/ 32 w 64"/>
              <a:gd name="T15" fmla="*/ 63 h 64"/>
              <a:gd name="T16" fmla="*/ 32 w 64"/>
              <a:gd name="T17" fmla="*/ 63 h 64"/>
              <a:gd name="T18" fmla="*/ 64 w 64"/>
              <a:gd name="T19" fmla="*/ 32 h 64"/>
              <a:gd name="T20" fmla="*/ 55 w 64"/>
              <a:gd name="T21" fmla="*/ 9 h 64"/>
              <a:gd name="T22" fmla="*/ 32 w 64"/>
              <a:gd name="T23" fmla="*/ 58 h 64"/>
              <a:gd name="T24" fmla="*/ 32 w 64"/>
              <a:gd name="T25" fmla="*/ 58 h 64"/>
              <a:gd name="T26" fmla="*/ 19 w 64"/>
              <a:gd name="T27" fmla="*/ 54 h 64"/>
              <a:gd name="T28" fmla="*/ 18 w 64"/>
              <a:gd name="T29" fmla="*/ 54 h 64"/>
              <a:gd name="T30" fmla="*/ 8 w 64"/>
              <a:gd name="T31" fmla="*/ 56 h 64"/>
              <a:gd name="T32" fmla="*/ 10 w 64"/>
              <a:gd name="T33" fmla="*/ 47 h 64"/>
              <a:gd name="T34" fmla="*/ 10 w 64"/>
              <a:gd name="T35" fmla="*/ 46 h 64"/>
              <a:gd name="T36" fmla="*/ 6 w 64"/>
              <a:gd name="T37" fmla="*/ 32 h 64"/>
              <a:gd name="T38" fmla="*/ 32 w 64"/>
              <a:gd name="T39" fmla="*/ 5 h 64"/>
              <a:gd name="T40" fmla="*/ 51 w 64"/>
              <a:gd name="T41" fmla="*/ 13 h 64"/>
              <a:gd name="T42" fmla="*/ 59 w 64"/>
              <a:gd name="T43" fmla="*/ 32 h 64"/>
              <a:gd name="T44" fmla="*/ 32 w 64"/>
              <a:gd name="T45" fmla="*/ 58 h 64"/>
              <a:gd name="T46" fmla="*/ 47 w 64"/>
              <a:gd name="T47" fmla="*/ 38 h 64"/>
              <a:gd name="T48" fmla="*/ 41 w 64"/>
              <a:gd name="T49" fmla="*/ 36 h 64"/>
              <a:gd name="T50" fmla="*/ 39 w 64"/>
              <a:gd name="T51" fmla="*/ 36 h 64"/>
              <a:gd name="T52" fmla="*/ 37 w 64"/>
              <a:gd name="T53" fmla="*/ 39 h 64"/>
              <a:gd name="T54" fmla="*/ 35 w 64"/>
              <a:gd name="T55" fmla="*/ 39 h 64"/>
              <a:gd name="T56" fmla="*/ 29 w 64"/>
              <a:gd name="T57" fmla="*/ 36 h 64"/>
              <a:gd name="T58" fmla="*/ 24 w 64"/>
              <a:gd name="T59" fmla="*/ 30 h 64"/>
              <a:gd name="T60" fmla="*/ 25 w 64"/>
              <a:gd name="T61" fmla="*/ 28 h 64"/>
              <a:gd name="T62" fmla="*/ 26 w 64"/>
              <a:gd name="T63" fmla="*/ 27 h 64"/>
              <a:gd name="T64" fmla="*/ 27 w 64"/>
              <a:gd name="T65" fmla="*/ 26 h 64"/>
              <a:gd name="T66" fmla="*/ 27 w 64"/>
              <a:gd name="T67" fmla="*/ 24 h 64"/>
              <a:gd name="T68" fmla="*/ 24 w 64"/>
              <a:gd name="T69" fmla="*/ 18 h 64"/>
              <a:gd name="T70" fmla="*/ 22 w 64"/>
              <a:gd name="T71" fmla="*/ 17 h 64"/>
              <a:gd name="T72" fmla="*/ 21 w 64"/>
              <a:gd name="T73" fmla="*/ 17 h 64"/>
              <a:gd name="T74" fmla="*/ 19 w 64"/>
              <a:gd name="T75" fmla="*/ 18 h 64"/>
              <a:gd name="T76" fmla="*/ 16 w 64"/>
              <a:gd name="T77" fmla="*/ 25 h 64"/>
              <a:gd name="T78" fmla="*/ 19 w 64"/>
              <a:gd name="T79" fmla="*/ 33 h 64"/>
              <a:gd name="T80" fmla="*/ 33 w 64"/>
              <a:gd name="T81" fmla="*/ 45 h 64"/>
              <a:gd name="T82" fmla="*/ 37 w 64"/>
              <a:gd name="T83" fmla="*/ 47 h 64"/>
              <a:gd name="T84" fmla="*/ 42 w 64"/>
              <a:gd name="T85" fmla="*/ 47 h 64"/>
              <a:gd name="T86" fmla="*/ 48 w 64"/>
              <a:gd name="T87" fmla="*/ 43 h 64"/>
              <a:gd name="T88" fmla="*/ 48 w 64"/>
              <a:gd name="T89" fmla="*/ 39 h 64"/>
              <a:gd name="T90" fmla="*/ 47 w 64"/>
              <a:gd name="T91" fmla="*/ 38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4" h="64">
                <a:moveTo>
                  <a:pt x="55" y="9"/>
                </a:moveTo>
                <a:cubicBezTo>
                  <a:pt x="49" y="3"/>
                  <a:pt x="41" y="0"/>
                  <a:pt x="32" y="0"/>
                </a:cubicBezTo>
                <a:cubicBezTo>
                  <a:pt x="15" y="0"/>
                  <a:pt x="0" y="14"/>
                  <a:pt x="0" y="32"/>
                </a:cubicBezTo>
                <a:cubicBezTo>
                  <a:pt x="0" y="37"/>
                  <a:pt x="2" y="43"/>
                  <a:pt x="5" y="48"/>
                </a:cubicBezTo>
                <a:cubicBezTo>
                  <a:pt x="0" y="64"/>
                  <a:pt x="0" y="64"/>
                  <a:pt x="0" y="64"/>
                </a:cubicBezTo>
                <a:cubicBezTo>
                  <a:pt x="17" y="60"/>
                  <a:pt x="17" y="60"/>
                  <a:pt x="17" y="60"/>
                </a:cubicBezTo>
                <a:cubicBezTo>
                  <a:pt x="22" y="62"/>
                  <a:pt x="27" y="63"/>
                  <a:pt x="32" y="63"/>
                </a:cubicBezTo>
                <a:cubicBezTo>
                  <a:pt x="32" y="63"/>
                  <a:pt x="32" y="63"/>
                  <a:pt x="32" y="63"/>
                </a:cubicBezTo>
                <a:cubicBezTo>
                  <a:pt x="32" y="63"/>
                  <a:pt x="32" y="63"/>
                  <a:pt x="32" y="63"/>
                </a:cubicBezTo>
                <a:cubicBezTo>
                  <a:pt x="50" y="63"/>
                  <a:pt x="64" y="49"/>
                  <a:pt x="64" y="32"/>
                </a:cubicBezTo>
                <a:cubicBezTo>
                  <a:pt x="64" y="23"/>
                  <a:pt x="61" y="15"/>
                  <a:pt x="55" y="9"/>
                </a:cubicBezTo>
                <a:close/>
                <a:moveTo>
                  <a:pt x="32" y="58"/>
                </a:moveTo>
                <a:cubicBezTo>
                  <a:pt x="32" y="58"/>
                  <a:pt x="32" y="58"/>
                  <a:pt x="32" y="58"/>
                </a:cubicBezTo>
                <a:cubicBezTo>
                  <a:pt x="27" y="58"/>
                  <a:pt x="23" y="57"/>
                  <a:pt x="19" y="54"/>
                </a:cubicBezTo>
                <a:cubicBezTo>
                  <a:pt x="18" y="54"/>
                  <a:pt x="18" y="54"/>
                  <a:pt x="18" y="54"/>
                </a:cubicBezTo>
                <a:cubicBezTo>
                  <a:pt x="8" y="56"/>
                  <a:pt x="8" y="56"/>
                  <a:pt x="8" y="56"/>
                </a:cubicBezTo>
                <a:cubicBezTo>
                  <a:pt x="10" y="47"/>
                  <a:pt x="10" y="47"/>
                  <a:pt x="10" y="47"/>
                </a:cubicBezTo>
                <a:cubicBezTo>
                  <a:pt x="10" y="46"/>
                  <a:pt x="10" y="46"/>
                  <a:pt x="10" y="46"/>
                </a:cubicBezTo>
                <a:cubicBezTo>
                  <a:pt x="7" y="42"/>
                  <a:pt x="6" y="37"/>
                  <a:pt x="6" y="32"/>
                </a:cubicBezTo>
                <a:cubicBezTo>
                  <a:pt x="6" y="17"/>
                  <a:pt x="18" y="5"/>
                  <a:pt x="32" y="5"/>
                </a:cubicBezTo>
                <a:cubicBezTo>
                  <a:pt x="39" y="5"/>
                  <a:pt x="46" y="8"/>
                  <a:pt x="51" y="13"/>
                </a:cubicBezTo>
                <a:cubicBezTo>
                  <a:pt x="56" y="18"/>
                  <a:pt x="59" y="25"/>
                  <a:pt x="59" y="32"/>
                </a:cubicBezTo>
                <a:cubicBezTo>
                  <a:pt x="58" y="46"/>
                  <a:pt x="47" y="58"/>
                  <a:pt x="32" y="58"/>
                </a:cubicBezTo>
                <a:close/>
                <a:moveTo>
                  <a:pt x="47" y="38"/>
                </a:moveTo>
                <a:cubicBezTo>
                  <a:pt x="46" y="38"/>
                  <a:pt x="42" y="36"/>
                  <a:pt x="41" y="36"/>
                </a:cubicBezTo>
                <a:cubicBezTo>
                  <a:pt x="40" y="36"/>
                  <a:pt x="40" y="35"/>
                  <a:pt x="39" y="36"/>
                </a:cubicBezTo>
                <a:cubicBezTo>
                  <a:pt x="39" y="37"/>
                  <a:pt x="37" y="39"/>
                  <a:pt x="37" y="39"/>
                </a:cubicBezTo>
                <a:cubicBezTo>
                  <a:pt x="36" y="40"/>
                  <a:pt x="36" y="40"/>
                  <a:pt x="35" y="39"/>
                </a:cubicBezTo>
                <a:cubicBezTo>
                  <a:pt x="34" y="39"/>
                  <a:pt x="32" y="38"/>
                  <a:pt x="29" y="36"/>
                </a:cubicBezTo>
                <a:cubicBezTo>
                  <a:pt x="26" y="33"/>
                  <a:pt x="25" y="31"/>
                  <a:pt x="24" y="30"/>
                </a:cubicBezTo>
                <a:cubicBezTo>
                  <a:pt x="24" y="29"/>
                  <a:pt x="24" y="29"/>
                  <a:pt x="25" y="28"/>
                </a:cubicBezTo>
                <a:cubicBezTo>
                  <a:pt x="25" y="28"/>
                  <a:pt x="26" y="28"/>
                  <a:pt x="26" y="27"/>
                </a:cubicBezTo>
                <a:cubicBezTo>
                  <a:pt x="26" y="27"/>
                  <a:pt x="26" y="26"/>
                  <a:pt x="27" y="26"/>
                </a:cubicBezTo>
                <a:cubicBezTo>
                  <a:pt x="27" y="25"/>
                  <a:pt x="27" y="25"/>
                  <a:pt x="27" y="24"/>
                </a:cubicBezTo>
                <a:cubicBezTo>
                  <a:pt x="26" y="24"/>
                  <a:pt x="25" y="20"/>
                  <a:pt x="24" y="18"/>
                </a:cubicBezTo>
                <a:cubicBezTo>
                  <a:pt x="24" y="17"/>
                  <a:pt x="23" y="17"/>
                  <a:pt x="22" y="17"/>
                </a:cubicBezTo>
                <a:cubicBezTo>
                  <a:pt x="22" y="17"/>
                  <a:pt x="21" y="17"/>
                  <a:pt x="21" y="17"/>
                </a:cubicBezTo>
                <a:cubicBezTo>
                  <a:pt x="20" y="17"/>
                  <a:pt x="20" y="17"/>
                  <a:pt x="19" y="18"/>
                </a:cubicBezTo>
                <a:cubicBezTo>
                  <a:pt x="18" y="19"/>
                  <a:pt x="16" y="21"/>
                  <a:pt x="16" y="25"/>
                </a:cubicBezTo>
                <a:cubicBezTo>
                  <a:pt x="16" y="29"/>
                  <a:pt x="19" y="32"/>
                  <a:pt x="19" y="33"/>
                </a:cubicBezTo>
                <a:cubicBezTo>
                  <a:pt x="20" y="33"/>
                  <a:pt x="25" y="41"/>
                  <a:pt x="33" y="45"/>
                </a:cubicBezTo>
                <a:cubicBezTo>
                  <a:pt x="35" y="46"/>
                  <a:pt x="36" y="46"/>
                  <a:pt x="37" y="47"/>
                </a:cubicBezTo>
                <a:cubicBezTo>
                  <a:pt x="39" y="47"/>
                  <a:pt x="41" y="47"/>
                  <a:pt x="42" y="47"/>
                </a:cubicBezTo>
                <a:cubicBezTo>
                  <a:pt x="44" y="47"/>
                  <a:pt x="47" y="45"/>
                  <a:pt x="48" y="43"/>
                </a:cubicBezTo>
                <a:cubicBezTo>
                  <a:pt x="48" y="41"/>
                  <a:pt x="48" y="40"/>
                  <a:pt x="48" y="39"/>
                </a:cubicBezTo>
                <a:cubicBezTo>
                  <a:pt x="48" y="39"/>
                  <a:pt x="47" y="39"/>
                  <a:pt x="47" y="38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85000"/>
                </a:schemeClr>
              </a:solidFill>
            </a:endParaRPr>
          </a:p>
        </p:txBody>
      </p:sp>
      <p:sp useBgFill="1">
        <p:nvSpPr>
          <p:cNvPr id="22" name="Freeform 620"/>
          <p:cNvSpPr>
            <a:spLocks noEditPoints="1"/>
          </p:cNvSpPr>
          <p:nvPr/>
        </p:nvSpPr>
        <p:spPr bwMode="auto">
          <a:xfrm>
            <a:off x="5972762" y="2217128"/>
            <a:ext cx="241300" cy="239713"/>
          </a:xfrm>
          <a:custGeom>
            <a:avLst/>
            <a:gdLst>
              <a:gd name="T0" fmla="*/ 32 w 64"/>
              <a:gd name="T1" fmla="*/ 0 h 64"/>
              <a:gd name="T2" fmla="*/ 0 w 64"/>
              <a:gd name="T3" fmla="*/ 32 h 64"/>
              <a:gd name="T4" fmla="*/ 32 w 64"/>
              <a:gd name="T5" fmla="*/ 64 h 64"/>
              <a:gd name="T6" fmla="*/ 64 w 64"/>
              <a:gd name="T7" fmla="*/ 32 h 64"/>
              <a:gd name="T8" fmla="*/ 32 w 64"/>
              <a:gd name="T9" fmla="*/ 0 h 64"/>
              <a:gd name="T10" fmla="*/ 47 w 64"/>
              <a:gd name="T11" fmla="*/ 46 h 64"/>
              <a:gd name="T12" fmla="*/ 44 w 64"/>
              <a:gd name="T13" fmla="*/ 47 h 64"/>
              <a:gd name="T14" fmla="*/ 16 w 64"/>
              <a:gd name="T15" fmla="*/ 44 h 64"/>
              <a:gd name="T16" fmla="*/ 13 w 64"/>
              <a:gd name="T17" fmla="*/ 42 h 64"/>
              <a:gd name="T18" fmla="*/ 15 w 64"/>
              <a:gd name="T19" fmla="*/ 40 h 64"/>
              <a:gd name="T20" fmla="*/ 46 w 64"/>
              <a:gd name="T21" fmla="*/ 44 h 64"/>
              <a:gd name="T22" fmla="*/ 47 w 64"/>
              <a:gd name="T23" fmla="*/ 46 h 64"/>
              <a:gd name="T24" fmla="*/ 51 w 64"/>
              <a:gd name="T25" fmla="*/ 37 h 64"/>
              <a:gd name="T26" fmla="*/ 47 w 64"/>
              <a:gd name="T27" fmla="*/ 38 h 64"/>
              <a:gd name="T28" fmla="*/ 15 w 64"/>
              <a:gd name="T29" fmla="*/ 35 h 64"/>
              <a:gd name="T30" fmla="*/ 12 w 64"/>
              <a:gd name="T31" fmla="*/ 33 h 64"/>
              <a:gd name="T32" fmla="*/ 14 w 64"/>
              <a:gd name="T33" fmla="*/ 30 h 64"/>
              <a:gd name="T34" fmla="*/ 50 w 64"/>
              <a:gd name="T35" fmla="*/ 34 h 64"/>
              <a:gd name="T36" fmla="*/ 51 w 64"/>
              <a:gd name="T37" fmla="*/ 37 h 64"/>
              <a:gd name="T38" fmla="*/ 51 w 64"/>
              <a:gd name="T39" fmla="*/ 28 h 64"/>
              <a:gd name="T40" fmla="*/ 14 w 64"/>
              <a:gd name="T41" fmla="*/ 25 h 64"/>
              <a:gd name="T42" fmla="*/ 10 w 64"/>
              <a:gd name="T43" fmla="*/ 23 h 64"/>
              <a:gd name="T44" fmla="*/ 12 w 64"/>
              <a:gd name="T45" fmla="*/ 19 h 64"/>
              <a:gd name="T46" fmla="*/ 54 w 64"/>
              <a:gd name="T47" fmla="*/ 24 h 64"/>
              <a:gd name="T48" fmla="*/ 55 w 64"/>
              <a:gd name="T49" fmla="*/ 28 h 64"/>
              <a:gd name="T50" fmla="*/ 51 w 64"/>
              <a:gd name="T51" fmla="*/ 28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4" h="64">
                <a:moveTo>
                  <a:pt x="32" y="0"/>
                </a:moveTo>
                <a:cubicBezTo>
                  <a:pt x="14" y="0"/>
                  <a:pt x="0" y="14"/>
                  <a:pt x="0" y="32"/>
                </a:cubicBezTo>
                <a:cubicBezTo>
                  <a:pt x="0" y="50"/>
                  <a:pt x="14" y="64"/>
                  <a:pt x="32" y="64"/>
                </a:cubicBezTo>
                <a:cubicBezTo>
                  <a:pt x="50" y="64"/>
                  <a:pt x="64" y="50"/>
                  <a:pt x="64" y="32"/>
                </a:cubicBezTo>
                <a:cubicBezTo>
                  <a:pt x="64" y="14"/>
                  <a:pt x="50" y="0"/>
                  <a:pt x="32" y="0"/>
                </a:cubicBezTo>
                <a:close/>
                <a:moveTo>
                  <a:pt x="47" y="46"/>
                </a:moveTo>
                <a:cubicBezTo>
                  <a:pt x="46" y="47"/>
                  <a:pt x="45" y="48"/>
                  <a:pt x="44" y="47"/>
                </a:cubicBezTo>
                <a:cubicBezTo>
                  <a:pt x="36" y="42"/>
                  <a:pt x="27" y="41"/>
                  <a:pt x="16" y="44"/>
                </a:cubicBezTo>
                <a:cubicBezTo>
                  <a:pt x="15" y="44"/>
                  <a:pt x="14" y="43"/>
                  <a:pt x="13" y="42"/>
                </a:cubicBezTo>
                <a:cubicBezTo>
                  <a:pt x="13" y="41"/>
                  <a:pt x="14" y="40"/>
                  <a:pt x="15" y="40"/>
                </a:cubicBezTo>
                <a:cubicBezTo>
                  <a:pt x="27" y="37"/>
                  <a:pt x="38" y="38"/>
                  <a:pt x="46" y="44"/>
                </a:cubicBezTo>
                <a:cubicBezTo>
                  <a:pt x="47" y="44"/>
                  <a:pt x="47" y="45"/>
                  <a:pt x="47" y="46"/>
                </a:cubicBezTo>
                <a:close/>
                <a:moveTo>
                  <a:pt x="51" y="37"/>
                </a:moveTo>
                <a:cubicBezTo>
                  <a:pt x="50" y="39"/>
                  <a:pt x="48" y="39"/>
                  <a:pt x="47" y="38"/>
                </a:cubicBezTo>
                <a:cubicBezTo>
                  <a:pt x="39" y="33"/>
                  <a:pt x="25" y="31"/>
                  <a:pt x="15" y="35"/>
                </a:cubicBezTo>
                <a:cubicBezTo>
                  <a:pt x="14" y="35"/>
                  <a:pt x="13" y="34"/>
                  <a:pt x="12" y="33"/>
                </a:cubicBezTo>
                <a:cubicBezTo>
                  <a:pt x="12" y="32"/>
                  <a:pt x="13" y="30"/>
                  <a:pt x="14" y="30"/>
                </a:cubicBezTo>
                <a:cubicBezTo>
                  <a:pt x="26" y="26"/>
                  <a:pt x="40" y="28"/>
                  <a:pt x="50" y="34"/>
                </a:cubicBezTo>
                <a:cubicBezTo>
                  <a:pt x="51" y="35"/>
                  <a:pt x="51" y="36"/>
                  <a:pt x="51" y="37"/>
                </a:cubicBezTo>
                <a:close/>
                <a:moveTo>
                  <a:pt x="51" y="28"/>
                </a:moveTo>
                <a:cubicBezTo>
                  <a:pt x="41" y="22"/>
                  <a:pt x="24" y="22"/>
                  <a:pt x="14" y="25"/>
                </a:cubicBezTo>
                <a:cubicBezTo>
                  <a:pt x="12" y="25"/>
                  <a:pt x="11" y="24"/>
                  <a:pt x="10" y="23"/>
                </a:cubicBezTo>
                <a:cubicBezTo>
                  <a:pt x="10" y="21"/>
                  <a:pt x="11" y="20"/>
                  <a:pt x="12" y="19"/>
                </a:cubicBezTo>
                <a:cubicBezTo>
                  <a:pt x="23" y="16"/>
                  <a:pt x="42" y="16"/>
                  <a:pt x="54" y="24"/>
                </a:cubicBezTo>
                <a:cubicBezTo>
                  <a:pt x="55" y="24"/>
                  <a:pt x="56" y="26"/>
                  <a:pt x="55" y="28"/>
                </a:cubicBezTo>
                <a:cubicBezTo>
                  <a:pt x="54" y="29"/>
                  <a:pt x="52" y="29"/>
                  <a:pt x="51" y="28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85000"/>
                </a:schemeClr>
              </a:solidFill>
            </a:endParaRPr>
          </a:p>
        </p:txBody>
      </p:sp>
      <p:sp useBgFill="1">
        <p:nvSpPr>
          <p:cNvPr id="23" name="Freeform 621"/>
          <p:cNvSpPr>
            <a:spLocks noEditPoints="1"/>
          </p:cNvSpPr>
          <p:nvPr/>
        </p:nvSpPr>
        <p:spPr bwMode="auto">
          <a:xfrm>
            <a:off x="7613512" y="3851462"/>
            <a:ext cx="239713" cy="239713"/>
          </a:xfrm>
          <a:custGeom>
            <a:avLst/>
            <a:gdLst>
              <a:gd name="T0" fmla="*/ 32 w 64"/>
              <a:gd name="T1" fmla="*/ 0 h 64"/>
              <a:gd name="T2" fmla="*/ 0 w 64"/>
              <a:gd name="T3" fmla="*/ 32 h 64"/>
              <a:gd name="T4" fmla="*/ 32 w 64"/>
              <a:gd name="T5" fmla="*/ 64 h 64"/>
              <a:gd name="T6" fmla="*/ 64 w 64"/>
              <a:gd name="T7" fmla="*/ 32 h 64"/>
              <a:gd name="T8" fmla="*/ 32 w 64"/>
              <a:gd name="T9" fmla="*/ 0 h 64"/>
              <a:gd name="T10" fmla="*/ 48 w 64"/>
              <a:gd name="T11" fmla="*/ 22 h 64"/>
              <a:gd name="T12" fmla="*/ 42 w 64"/>
              <a:gd name="T13" fmla="*/ 47 h 64"/>
              <a:gd name="T14" fmla="*/ 40 w 64"/>
              <a:gd name="T15" fmla="*/ 48 h 64"/>
              <a:gd name="T16" fmla="*/ 32 w 64"/>
              <a:gd name="T17" fmla="*/ 42 h 64"/>
              <a:gd name="T18" fmla="*/ 28 w 64"/>
              <a:gd name="T19" fmla="*/ 46 h 64"/>
              <a:gd name="T20" fmla="*/ 26 w 64"/>
              <a:gd name="T21" fmla="*/ 47 h 64"/>
              <a:gd name="T22" fmla="*/ 25 w 64"/>
              <a:gd name="T23" fmla="*/ 45 h 64"/>
              <a:gd name="T24" fmla="*/ 22 w 64"/>
              <a:gd name="T25" fmla="*/ 36 h 64"/>
              <a:gd name="T26" fmla="*/ 14 w 64"/>
              <a:gd name="T27" fmla="*/ 34 h 64"/>
              <a:gd name="T28" fmla="*/ 15 w 64"/>
              <a:gd name="T29" fmla="*/ 31 h 64"/>
              <a:gd name="T30" fmla="*/ 46 w 64"/>
              <a:gd name="T31" fmla="*/ 19 h 64"/>
              <a:gd name="T32" fmla="*/ 48 w 64"/>
              <a:gd name="T33" fmla="*/ 2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4" h="64">
                <a:moveTo>
                  <a:pt x="32" y="0"/>
                </a:moveTo>
                <a:cubicBezTo>
                  <a:pt x="14" y="0"/>
                  <a:pt x="0" y="14"/>
                  <a:pt x="0" y="32"/>
                </a:cubicBezTo>
                <a:cubicBezTo>
                  <a:pt x="0" y="50"/>
                  <a:pt x="14" y="64"/>
                  <a:pt x="32" y="64"/>
                </a:cubicBezTo>
                <a:cubicBezTo>
                  <a:pt x="50" y="64"/>
                  <a:pt x="64" y="50"/>
                  <a:pt x="64" y="32"/>
                </a:cubicBezTo>
                <a:cubicBezTo>
                  <a:pt x="64" y="14"/>
                  <a:pt x="50" y="0"/>
                  <a:pt x="32" y="0"/>
                </a:cubicBezTo>
                <a:close/>
                <a:moveTo>
                  <a:pt x="48" y="22"/>
                </a:moveTo>
                <a:cubicBezTo>
                  <a:pt x="42" y="47"/>
                  <a:pt x="42" y="47"/>
                  <a:pt x="42" y="47"/>
                </a:cubicBezTo>
                <a:cubicBezTo>
                  <a:pt x="42" y="48"/>
                  <a:pt x="41" y="49"/>
                  <a:pt x="40" y="48"/>
                </a:cubicBezTo>
                <a:cubicBezTo>
                  <a:pt x="32" y="42"/>
                  <a:pt x="32" y="42"/>
                  <a:pt x="32" y="42"/>
                </a:cubicBezTo>
                <a:cubicBezTo>
                  <a:pt x="28" y="46"/>
                  <a:pt x="28" y="46"/>
                  <a:pt x="28" y="46"/>
                </a:cubicBezTo>
                <a:cubicBezTo>
                  <a:pt x="27" y="46"/>
                  <a:pt x="27" y="47"/>
                  <a:pt x="26" y="47"/>
                </a:cubicBezTo>
                <a:cubicBezTo>
                  <a:pt x="25" y="47"/>
                  <a:pt x="25" y="46"/>
                  <a:pt x="25" y="45"/>
                </a:cubicBezTo>
                <a:cubicBezTo>
                  <a:pt x="22" y="36"/>
                  <a:pt x="22" y="36"/>
                  <a:pt x="22" y="36"/>
                </a:cubicBezTo>
                <a:cubicBezTo>
                  <a:pt x="14" y="34"/>
                  <a:pt x="14" y="34"/>
                  <a:pt x="14" y="34"/>
                </a:cubicBezTo>
                <a:cubicBezTo>
                  <a:pt x="13" y="33"/>
                  <a:pt x="13" y="32"/>
                  <a:pt x="15" y="31"/>
                </a:cubicBezTo>
                <a:cubicBezTo>
                  <a:pt x="46" y="19"/>
                  <a:pt x="46" y="19"/>
                  <a:pt x="46" y="19"/>
                </a:cubicBezTo>
                <a:cubicBezTo>
                  <a:pt x="47" y="19"/>
                  <a:pt x="48" y="20"/>
                  <a:pt x="48" y="22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85000"/>
                </a:schemeClr>
              </a:solidFill>
            </a:endParaRPr>
          </a:p>
        </p:txBody>
      </p:sp>
      <p:sp useBgFill="1">
        <p:nvSpPr>
          <p:cNvPr id="24" name="Freeform 622"/>
          <p:cNvSpPr/>
          <p:nvPr/>
        </p:nvSpPr>
        <p:spPr bwMode="auto">
          <a:xfrm>
            <a:off x="5976143" y="3851462"/>
            <a:ext cx="239713" cy="195263"/>
          </a:xfrm>
          <a:custGeom>
            <a:avLst/>
            <a:gdLst>
              <a:gd name="T0" fmla="*/ 64 w 64"/>
              <a:gd name="T1" fmla="*/ 6 h 52"/>
              <a:gd name="T2" fmla="*/ 56 w 64"/>
              <a:gd name="T3" fmla="*/ 8 h 52"/>
              <a:gd name="T4" fmla="*/ 62 w 64"/>
              <a:gd name="T5" fmla="*/ 1 h 52"/>
              <a:gd name="T6" fmla="*/ 54 w 64"/>
              <a:gd name="T7" fmla="*/ 4 h 52"/>
              <a:gd name="T8" fmla="*/ 44 w 64"/>
              <a:gd name="T9" fmla="*/ 0 h 52"/>
              <a:gd name="T10" fmla="*/ 31 w 64"/>
              <a:gd name="T11" fmla="*/ 13 h 52"/>
              <a:gd name="T12" fmla="*/ 32 w 64"/>
              <a:gd name="T13" fmla="*/ 16 h 52"/>
              <a:gd name="T14" fmla="*/ 4 w 64"/>
              <a:gd name="T15" fmla="*/ 2 h 52"/>
              <a:gd name="T16" fmla="*/ 3 w 64"/>
              <a:gd name="T17" fmla="*/ 9 h 52"/>
              <a:gd name="T18" fmla="*/ 9 w 64"/>
              <a:gd name="T19" fmla="*/ 20 h 52"/>
              <a:gd name="T20" fmla="*/ 3 w 64"/>
              <a:gd name="T21" fmla="*/ 18 h 52"/>
              <a:gd name="T22" fmla="*/ 3 w 64"/>
              <a:gd name="T23" fmla="*/ 18 h 52"/>
              <a:gd name="T24" fmla="*/ 13 w 64"/>
              <a:gd name="T25" fmla="*/ 31 h 52"/>
              <a:gd name="T26" fmla="*/ 10 w 64"/>
              <a:gd name="T27" fmla="*/ 32 h 52"/>
              <a:gd name="T28" fmla="*/ 7 w 64"/>
              <a:gd name="T29" fmla="*/ 32 h 52"/>
              <a:gd name="T30" fmla="*/ 19 w 64"/>
              <a:gd name="T31" fmla="*/ 41 h 52"/>
              <a:gd name="T32" fmla="*/ 3 w 64"/>
              <a:gd name="T33" fmla="*/ 46 h 52"/>
              <a:gd name="T34" fmla="*/ 0 w 64"/>
              <a:gd name="T35" fmla="*/ 46 h 52"/>
              <a:gd name="T36" fmla="*/ 20 w 64"/>
              <a:gd name="T37" fmla="*/ 52 h 52"/>
              <a:gd name="T38" fmla="*/ 57 w 64"/>
              <a:gd name="T39" fmla="*/ 15 h 52"/>
              <a:gd name="T40" fmla="*/ 57 w 64"/>
              <a:gd name="T41" fmla="*/ 13 h 52"/>
              <a:gd name="T42" fmla="*/ 64 w 64"/>
              <a:gd name="T43" fmla="*/ 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4" h="52">
                <a:moveTo>
                  <a:pt x="64" y="6"/>
                </a:moveTo>
                <a:cubicBezTo>
                  <a:pt x="62" y="7"/>
                  <a:pt x="59" y="8"/>
                  <a:pt x="56" y="8"/>
                </a:cubicBezTo>
                <a:cubicBezTo>
                  <a:pt x="59" y="7"/>
                  <a:pt x="61" y="4"/>
                  <a:pt x="62" y="1"/>
                </a:cubicBezTo>
                <a:cubicBezTo>
                  <a:pt x="60" y="2"/>
                  <a:pt x="57" y="4"/>
                  <a:pt x="54" y="4"/>
                </a:cubicBezTo>
                <a:cubicBezTo>
                  <a:pt x="52" y="2"/>
                  <a:pt x="48" y="0"/>
                  <a:pt x="44" y="0"/>
                </a:cubicBezTo>
                <a:cubicBezTo>
                  <a:pt x="37" y="0"/>
                  <a:pt x="31" y="6"/>
                  <a:pt x="31" y="13"/>
                </a:cubicBezTo>
                <a:cubicBezTo>
                  <a:pt x="31" y="14"/>
                  <a:pt x="31" y="15"/>
                  <a:pt x="32" y="16"/>
                </a:cubicBezTo>
                <a:cubicBezTo>
                  <a:pt x="21" y="16"/>
                  <a:pt x="11" y="10"/>
                  <a:pt x="4" y="2"/>
                </a:cubicBezTo>
                <a:cubicBezTo>
                  <a:pt x="3" y="4"/>
                  <a:pt x="3" y="7"/>
                  <a:pt x="3" y="9"/>
                </a:cubicBezTo>
                <a:cubicBezTo>
                  <a:pt x="3" y="14"/>
                  <a:pt x="5" y="18"/>
                  <a:pt x="9" y="20"/>
                </a:cubicBezTo>
                <a:cubicBezTo>
                  <a:pt x="6" y="20"/>
                  <a:pt x="4" y="19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25"/>
                  <a:pt x="7" y="30"/>
                  <a:pt x="13" y="31"/>
                </a:cubicBezTo>
                <a:cubicBezTo>
                  <a:pt x="12" y="32"/>
                  <a:pt x="11" y="32"/>
                  <a:pt x="10" y="32"/>
                </a:cubicBezTo>
                <a:cubicBezTo>
                  <a:pt x="9" y="32"/>
                  <a:pt x="8" y="32"/>
                  <a:pt x="7" y="32"/>
                </a:cubicBezTo>
                <a:cubicBezTo>
                  <a:pt x="9" y="37"/>
                  <a:pt x="14" y="41"/>
                  <a:pt x="19" y="41"/>
                </a:cubicBezTo>
                <a:cubicBezTo>
                  <a:pt x="15" y="44"/>
                  <a:pt x="9" y="46"/>
                  <a:pt x="3" y="46"/>
                </a:cubicBezTo>
                <a:cubicBezTo>
                  <a:pt x="2" y="46"/>
                  <a:pt x="1" y="46"/>
                  <a:pt x="0" y="46"/>
                </a:cubicBezTo>
                <a:cubicBezTo>
                  <a:pt x="6" y="50"/>
                  <a:pt x="13" y="52"/>
                  <a:pt x="20" y="52"/>
                </a:cubicBezTo>
                <a:cubicBezTo>
                  <a:pt x="44" y="52"/>
                  <a:pt x="57" y="32"/>
                  <a:pt x="57" y="15"/>
                </a:cubicBezTo>
                <a:cubicBezTo>
                  <a:pt x="57" y="14"/>
                  <a:pt x="57" y="14"/>
                  <a:pt x="57" y="13"/>
                </a:cubicBezTo>
                <a:cubicBezTo>
                  <a:pt x="60" y="11"/>
                  <a:pt x="62" y="9"/>
                  <a:pt x="64" y="6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41870" y="295910"/>
            <a:ext cx="11930794" cy="972850"/>
            <a:chOff x="141870" y="295910"/>
            <a:chExt cx="11930794" cy="972850"/>
          </a:xfrm>
        </p:grpSpPr>
        <p:sp>
          <p:nvSpPr>
            <p:cNvPr id="26" name="文本框 25"/>
            <p:cNvSpPr txBox="1"/>
            <p:nvPr/>
          </p:nvSpPr>
          <p:spPr>
            <a:xfrm>
              <a:off x="3071664" y="397984"/>
              <a:ext cx="2339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请输入标题内容</a:t>
              </a:r>
            </a:p>
          </p:txBody>
        </p:sp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141870" y="295910"/>
              <a:ext cx="2935344" cy="972850"/>
            </a:xfrm>
            <a:prstGeom prst="rect">
              <a:avLst/>
            </a:prstGeom>
          </p:spPr>
        </p:pic>
        <p:cxnSp>
          <p:nvCxnSpPr>
            <p:cNvPr id="28" name="直接连接符 27"/>
            <p:cNvCxnSpPr/>
            <p:nvPr/>
          </p:nvCxnSpPr>
          <p:spPr>
            <a:xfrm>
              <a:off x="2423592" y="945594"/>
              <a:ext cx="9649072" cy="0"/>
            </a:xfrm>
            <a:prstGeom prst="line">
              <a:avLst/>
            </a:prstGeom>
            <a:ln>
              <a:solidFill>
                <a:srgbClr val="37BBE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05">
        <p14:flythrough/>
      </p:transition>
    </mc:Choice>
    <mc:Fallback xmlns="">
      <p:transition spd="slow" advTm="110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图表 18"/>
          <p:cNvGraphicFramePr/>
          <p:nvPr/>
        </p:nvGraphicFramePr>
        <p:xfrm>
          <a:off x="3359697" y="1916832"/>
          <a:ext cx="5472608" cy="3717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矩形 19"/>
          <p:cNvSpPr/>
          <p:nvPr/>
        </p:nvSpPr>
        <p:spPr>
          <a:xfrm>
            <a:off x="1415480" y="2554918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>
                    <a:lumMod val="85000"/>
                  </a:schemeClr>
                </a:solidFill>
              </a:rPr>
              <a:t>Elegant and concise, business style general work plan summary template.</a:t>
            </a:r>
          </a:p>
        </p:txBody>
      </p:sp>
      <p:sp>
        <p:nvSpPr>
          <p:cNvPr id="21" name="矩形 20"/>
          <p:cNvSpPr/>
          <p:nvPr/>
        </p:nvSpPr>
        <p:spPr>
          <a:xfrm>
            <a:off x="1271464" y="4581525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>
                    <a:lumMod val="85000"/>
                  </a:schemeClr>
                </a:solidFill>
              </a:rPr>
              <a:t>Elegant and concise, business style general work plan summary template.</a:t>
            </a:r>
          </a:p>
        </p:txBody>
      </p:sp>
      <p:sp>
        <p:nvSpPr>
          <p:cNvPr id="22" name="矩形 21"/>
          <p:cNvSpPr/>
          <p:nvPr/>
        </p:nvSpPr>
        <p:spPr>
          <a:xfrm>
            <a:off x="8904312" y="4581525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>
                    <a:lumMod val="85000"/>
                  </a:schemeClr>
                </a:solidFill>
              </a:rPr>
              <a:t>Elegant and concise, business style general work plan summary template.</a:t>
            </a:r>
          </a:p>
        </p:txBody>
      </p:sp>
      <p:sp>
        <p:nvSpPr>
          <p:cNvPr id="23" name="矩形 22"/>
          <p:cNvSpPr/>
          <p:nvPr/>
        </p:nvSpPr>
        <p:spPr>
          <a:xfrm>
            <a:off x="8904312" y="2554918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>
                    <a:lumMod val="85000"/>
                  </a:schemeClr>
                </a:solidFill>
              </a:rPr>
              <a:t>Elegant and concise, business style general work plan summary template.</a:t>
            </a:r>
          </a:p>
        </p:txBody>
      </p:sp>
      <p:sp>
        <p:nvSpPr>
          <p:cNvPr id="24" name="矩形 23"/>
          <p:cNvSpPr/>
          <p:nvPr/>
        </p:nvSpPr>
        <p:spPr>
          <a:xfrm>
            <a:off x="1271464" y="3568221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>
                    <a:lumMod val="85000"/>
                  </a:schemeClr>
                </a:solidFill>
              </a:rPr>
              <a:t>Elegant and concise, business style general work plan summary template.</a:t>
            </a:r>
          </a:p>
        </p:txBody>
      </p:sp>
      <p:sp>
        <p:nvSpPr>
          <p:cNvPr id="25" name="矩形 24"/>
          <p:cNvSpPr/>
          <p:nvPr/>
        </p:nvSpPr>
        <p:spPr>
          <a:xfrm>
            <a:off x="8904312" y="3568221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>
                    <a:lumMod val="85000"/>
                  </a:schemeClr>
                </a:solidFill>
              </a:rPr>
              <a:t>Elegant and concise, business style general work plan summary template.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41870" y="295910"/>
            <a:ext cx="11930794" cy="972850"/>
            <a:chOff x="141870" y="295910"/>
            <a:chExt cx="11930794" cy="972850"/>
          </a:xfrm>
        </p:grpSpPr>
        <p:sp>
          <p:nvSpPr>
            <p:cNvPr id="12" name="文本框 11"/>
            <p:cNvSpPr txBox="1"/>
            <p:nvPr/>
          </p:nvSpPr>
          <p:spPr>
            <a:xfrm>
              <a:off x="3071664" y="397984"/>
              <a:ext cx="2339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请输入标题内容</a:t>
              </a: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141870" y="295910"/>
              <a:ext cx="2935344" cy="972850"/>
            </a:xfrm>
            <a:prstGeom prst="rect">
              <a:avLst/>
            </a:prstGeom>
          </p:spPr>
        </p:pic>
        <p:cxnSp>
          <p:nvCxnSpPr>
            <p:cNvPr id="14" name="直接连接符 13"/>
            <p:cNvCxnSpPr/>
            <p:nvPr/>
          </p:nvCxnSpPr>
          <p:spPr>
            <a:xfrm>
              <a:off x="2423592" y="945594"/>
              <a:ext cx="9649072" cy="0"/>
            </a:xfrm>
            <a:prstGeom prst="line">
              <a:avLst/>
            </a:prstGeom>
            <a:ln>
              <a:solidFill>
                <a:srgbClr val="37BBE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84">
        <p14:flythrough/>
      </p:transition>
    </mc:Choice>
    <mc:Fallback xmlns="">
      <p:transition spd="slow" advTm="6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87488" y="2060848"/>
            <a:ext cx="3168352" cy="3456384"/>
          </a:xfrm>
          <a:prstGeom prst="rect">
            <a:avLst/>
          </a:prstGeom>
          <a:solidFill>
            <a:srgbClr val="37BBE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855473" y="2096009"/>
            <a:ext cx="64360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>
                    <a:lumMod val="85000"/>
                  </a:schemeClr>
                </a:solidFill>
              </a:rPr>
              <a:t>Elegant and concise, business style general work plan summary template.</a:t>
            </a:r>
          </a:p>
        </p:txBody>
      </p:sp>
      <p:sp>
        <p:nvSpPr>
          <p:cNvPr id="6" name="矩形 5"/>
          <p:cNvSpPr/>
          <p:nvPr/>
        </p:nvSpPr>
        <p:spPr>
          <a:xfrm>
            <a:off x="4882837" y="2465915"/>
            <a:ext cx="4756225" cy="64633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85000"/>
                  </a:schemeClr>
                </a:solidFill>
              </a:rPr>
              <a:t>Elegant and concise, business style general work plan summary template. The use of halo type light shadow design, creating a clean, simple, fresh, elegant, delicate visual temperament, to convey professional, rigorous</a:t>
            </a:r>
          </a:p>
        </p:txBody>
      </p:sp>
      <p:sp>
        <p:nvSpPr>
          <p:cNvPr id="7" name="矩形 6"/>
          <p:cNvSpPr/>
          <p:nvPr/>
        </p:nvSpPr>
        <p:spPr>
          <a:xfrm>
            <a:off x="1791911" y="2348483"/>
            <a:ext cx="2664296" cy="2835293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4954845" y="3429000"/>
            <a:ext cx="504056" cy="504056"/>
          </a:xfrm>
          <a:prstGeom prst="ellipse">
            <a:avLst/>
          </a:prstGeom>
          <a:solidFill>
            <a:srgbClr val="37BBE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4954845" y="4141798"/>
            <a:ext cx="504056" cy="504056"/>
          </a:xfrm>
          <a:prstGeom prst="ellipse">
            <a:avLst/>
          </a:prstGeom>
          <a:solidFill>
            <a:srgbClr val="37BBE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954845" y="4869160"/>
            <a:ext cx="504056" cy="504056"/>
          </a:xfrm>
          <a:prstGeom prst="ellipse">
            <a:avLst/>
          </a:prstGeom>
          <a:solidFill>
            <a:srgbClr val="37BBE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663684" y="2616152"/>
            <a:ext cx="920750" cy="992188"/>
            <a:chOff x="8704263" y="-306388"/>
            <a:chExt cx="920750" cy="992188"/>
          </a:xfrm>
        </p:grpSpPr>
        <p:sp>
          <p:nvSpPr>
            <p:cNvPr id="11" name="Freeform 148"/>
            <p:cNvSpPr>
              <a:spLocks noEditPoints="1"/>
            </p:cNvSpPr>
            <p:nvPr/>
          </p:nvSpPr>
          <p:spPr bwMode="auto">
            <a:xfrm>
              <a:off x="8843963" y="-306388"/>
              <a:ext cx="781050" cy="992188"/>
            </a:xfrm>
            <a:custGeom>
              <a:avLst/>
              <a:gdLst>
                <a:gd name="T0" fmla="*/ 208 w 208"/>
                <a:gd name="T1" fmla="*/ 238 h 264"/>
                <a:gd name="T2" fmla="*/ 208 w 208"/>
                <a:gd name="T3" fmla="*/ 83 h 264"/>
                <a:gd name="T4" fmla="*/ 199 w 208"/>
                <a:gd name="T5" fmla="*/ 63 h 264"/>
                <a:gd name="T6" fmla="*/ 146 w 208"/>
                <a:gd name="T7" fmla="*/ 12 h 264"/>
                <a:gd name="T8" fmla="*/ 117 w 208"/>
                <a:gd name="T9" fmla="*/ 1 h 264"/>
                <a:gd name="T10" fmla="*/ 15 w 208"/>
                <a:gd name="T11" fmla="*/ 1 h 264"/>
                <a:gd name="T12" fmla="*/ 15 w 208"/>
                <a:gd name="T13" fmla="*/ 225 h 264"/>
                <a:gd name="T14" fmla="*/ 0 w 208"/>
                <a:gd name="T15" fmla="*/ 262 h 264"/>
                <a:gd name="T16" fmla="*/ 181 w 208"/>
                <a:gd name="T17" fmla="*/ 262 h 264"/>
                <a:gd name="T18" fmla="*/ 208 w 208"/>
                <a:gd name="T19" fmla="*/ 238 h 264"/>
                <a:gd name="T20" fmla="*/ 172 w 208"/>
                <a:gd name="T21" fmla="*/ 212 h 264"/>
                <a:gd name="T22" fmla="*/ 49 w 208"/>
                <a:gd name="T23" fmla="*/ 212 h 264"/>
                <a:gd name="T24" fmla="*/ 49 w 208"/>
                <a:gd name="T25" fmla="*/ 195 h 264"/>
                <a:gd name="T26" fmla="*/ 172 w 208"/>
                <a:gd name="T27" fmla="*/ 195 h 264"/>
                <a:gd name="T28" fmla="*/ 172 w 208"/>
                <a:gd name="T29" fmla="*/ 212 h 264"/>
                <a:gd name="T30" fmla="*/ 172 w 208"/>
                <a:gd name="T31" fmla="*/ 178 h 264"/>
                <a:gd name="T32" fmla="*/ 49 w 208"/>
                <a:gd name="T33" fmla="*/ 178 h 264"/>
                <a:gd name="T34" fmla="*/ 49 w 208"/>
                <a:gd name="T35" fmla="*/ 161 h 264"/>
                <a:gd name="T36" fmla="*/ 172 w 208"/>
                <a:gd name="T37" fmla="*/ 161 h 264"/>
                <a:gd name="T38" fmla="*/ 172 w 208"/>
                <a:gd name="T39" fmla="*/ 178 h 264"/>
                <a:gd name="T40" fmla="*/ 172 w 208"/>
                <a:gd name="T41" fmla="*/ 146 h 264"/>
                <a:gd name="T42" fmla="*/ 49 w 208"/>
                <a:gd name="T43" fmla="*/ 146 h 264"/>
                <a:gd name="T44" fmla="*/ 49 w 208"/>
                <a:gd name="T45" fmla="*/ 128 h 264"/>
                <a:gd name="T46" fmla="*/ 172 w 208"/>
                <a:gd name="T47" fmla="*/ 128 h 264"/>
                <a:gd name="T48" fmla="*/ 172 w 208"/>
                <a:gd name="T49" fmla="*/ 146 h 264"/>
                <a:gd name="T50" fmla="*/ 172 w 208"/>
                <a:gd name="T51" fmla="*/ 112 h 264"/>
                <a:gd name="T52" fmla="*/ 49 w 208"/>
                <a:gd name="T53" fmla="*/ 112 h 264"/>
                <a:gd name="T54" fmla="*/ 49 w 208"/>
                <a:gd name="T55" fmla="*/ 94 h 264"/>
                <a:gd name="T56" fmla="*/ 172 w 208"/>
                <a:gd name="T57" fmla="*/ 94 h 264"/>
                <a:gd name="T58" fmla="*/ 172 w 208"/>
                <a:gd name="T59" fmla="*/ 112 h 264"/>
                <a:gd name="T60" fmla="*/ 137 w 208"/>
                <a:gd name="T61" fmla="*/ 68 h 264"/>
                <a:gd name="T62" fmla="*/ 137 w 208"/>
                <a:gd name="T63" fmla="*/ 14 h 264"/>
                <a:gd name="T64" fmla="*/ 193 w 208"/>
                <a:gd name="T65" fmla="*/ 68 h 264"/>
                <a:gd name="T66" fmla="*/ 137 w 208"/>
                <a:gd name="T67" fmla="*/ 68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8" h="264">
                  <a:moveTo>
                    <a:pt x="208" y="238"/>
                  </a:moveTo>
                  <a:cubicBezTo>
                    <a:pt x="208" y="83"/>
                    <a:pt x="208" y="83"/>
                    <a:pt x="208" y="83"/>
                  </a:cubicBezTo>
                  <a:cubicBezTo>
                    <a:pt x="208" y="70"/>
                    <a:pt x="199" y="63"/>
                    <a:pt x="199" y="63"/>
                  </a:cubicBezTo>
                  <a:cubicBezTo>
                    <a:pt x="199" y="63"/>
                    <a:pt x="158" y="24"/>
                    <a:pt x="146" y="12"/>
                  </a:cubicBezTo>
                  <a:cubicBezTo>
                    <a:pt x="134" y="0"/>
                    <a:pt x="127" y="1"/>
                    <a:pt x="117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225"/>
                    <a:pt x="15" y="225"/>
                    <a:pt x="15" y="225"/>
                  </a:cubicBezTo>
                  <a:cubicBezTo>
                    <a:pt x="15" y="225"/>
                    <a:pt x="15" y="262"/>
                    <a:pt x="0" y="262"/>
                  </a:cubicBezTo>
                  <a:cubicBezTo>
                    <a:pt x="181" y="262"/>
                    <a:pt x="181" y="262"/>
                    <a:pt x="181" y="262"/>
                  </a:cubicBezTo>
                  <a:cubicBezTo>
                    <a:pt x="181" y="262"/>
                    <a:pt x="208" y="264"/>
                    <a:pt x="208" y="238"/>
                  </a:cubicBezTo>
                  <a:close/>
                  <a:moveTo>
                    <a:pt x="172" y="212"/>
                  </a:moveTo>
                  <a:cubicBezTo>
                    <a:pt x="49" y="212"/>
                    <a:pt x="49" y="212"/>
                    <a:pt x="49" y="212"/>
                  </a:cubicBezTo>
                  <a:cubicBezTo>
                    <a:pt x="49" y="195"/>
                    <a:pt x="49" y="195"/>
                    <a:pt x="49" y="195"/>
                  </a:cubicBezTo>
                  <a:cubicBezTo>
                    <a:pt x="172" y="195"/>
                    <a:pt x="172" y="195"/>
                    <a:pt x="172" y="195"/>
                  </a:cubicBezTo>
                  <a:lnTo>
                    <a:pt x="172" y="212"/>
                  </a:lnTo>
                  <a:close/>
                  <a:moveTo>
                    <a:pt x="172" y="178"/>
                  </a:moveTo>
                  <a:cubicBezTo>
                    <a:pt x="49" y="178"/>
                    <a:pt x="49" y="178"/>
                    <a:pt x="49" y="178"/>
                  </a:cubicBezTo>
                  <a:cubicBezTo>
                    <a:pt x="49" y="161"/>
                    <a:pt x="49" y="161"/>
                    <a:pt x="49" y="161"/>
                  </a:cubicBezTo>
                  <a:cubicBezTo>
                    <a:pt x="172" y="161"/>
                    <a:pt x="172" y="161"/>
                    <a:pt x="172" y="161"/>
                  </a:cubicBezTo>
                  <a:lnTo>
                    <a:pt x="172" y="178"/>
                  </a:lnTo>
                  <a:close/>
                  <a:moveTo>
                    <a:pt x="172" y="146"/>
                  </a:moveTo>
                  <a:cubicBezTo>
                    <a:pt x="49" y="146"/>
                    <a:pt x="49" y="146"/>
                    <a:pt x="49" y="146"/>
                  </a:cubicBezTo>
                  <a:cubicBezTo>
                    <a:pt x="49" y="128"/>
                    <a:pt x="49" y="128"/>
                    <a:pt x="49" y="128"/>
                  </a:cubicBezTo>
                  <a:cubicBezTo>
                    <a:pt x="172" y="128"/>
                    <a:pt x="172" y="128"/>
                    <a:pt x="172" y="128"/>
                  </a:cubicBezTo>
                  <a:lnTo>
                    <a:pt x="172" y="146"/>
                  </a:lnTo>
                  <a:close/>
                  <a:moveTo>
                    <a:pt x="172" y="112"/>
                  </a:moveTo>
                  <a:cubicBezTo>
                    <a:pt x="49" y="112"/>
                    <a:pt x="49" y="112"/>
                    <a:pt x="49" y="112"/>
                  </a:cubicBezTo>
                  <a:cubicBezTo>
                    <a:pt x="49" y="94"/>
                    <a:pt x="49" y="94"/>
                    <a:pt x="49" y="94"/>
                  </a:cubicBezTo>
                  <a:cubicBezTo>
                    <a:pt x="172" y="94"/>
                    <a:pt x="172" y="94"/>
                    <a:pt x="172" y="94"/>
                  </a:cubicBezTo>
                  <a:lnTo>
                    <a:pt x="172" y="112"/>
                  </a:lnTo>
                  <a:close/>
                  <a:moveTo>
                    <a:pt x="137" y="68"/>
                  </a:moveTo>
                  <a:cubicBezTo>
                    <a:pt x="137" y="14"/>
                    <a:pt x="137" y="14"/>
                    <a:pt x="137" y="14"/>
                  </a:cubicBezTo>
                  <a:cubicBezTo>
                    <a:pt x="193" y="68"/>
                    <a:pt x="193" y="68"/>
                    <a:pt x="193" y="68"/>
                  </a:cubicBezTo>
                  <a:lnTo>
                    <a:pt x="137" y="68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Freeform 149"/>
            <p:cNvSpPr/>
            <p:nvPr/>
          </p:nvSpPr>
          <p:spPr bwMode="auto">
            <a:xfrm>
              <a:off x="8704263" y="-298450"/>
              <a:ext cx="101600" cy="814388"/>
            </a:xfrm>
            <a:custGeom>
              <a:avLst/>
              <a:gdLst>
                <a:gd name="T0" fmla="*/ 27 w 27"/>
                <a:gd name="T1" fmla="*/ 203 h 217"/>
                <a:gd name="T2" fmla="*/ 14 w 27"/>
                <a:gd name="T3" fmla="*/ 217 h 217"/>
                <a:gd name="T4" fmla="*/ 14 w 27"/>
                <a:gd name="T5" fmla="*/ 217 h 217"/>
                <a:gd name="T6" fmla="*/ 0 w 27"/>
                <a:gd name="T7" fmla="*/ 203 h 217"/>
                <a:gd name="T8" fmla="*/ 0 w 27"/>
                <a:gd name="T9" fmla="*/ 14 h 217"/>
                <a:gd name="T10" fmla="*/ 14 w 27"/>
                <a:gd name="T11" fmla="*/ 0 h 217"/>
                <a:gd name="T12" fmla="*/ 14 w 27"/>
                <a:gd name="T13" fmla="*/ 0 h 217"/>
                <a:gd name="T14" fmla="*/ 27 w 27"/>
                <a:gd name="T15" fmla="*/ 14 h 217"/>
                <a:gd name="T16" fmla="*/ 27 w 27"/>
                <a:gd name="T17" fmla="*/ 203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17">
                  <a:moveTo>
                    <a:pt x="27" y="203"/>
                  </a:moveTo>
                  <a:cubicBezTo>
                    <a:pt x="27" y="211"/>
                    <a:pt x="21" y="217"/>
                    <a:pt x="14" y="217"/>
                  </a:cubicBezTo>
                  <a:cubicBezTo>
                    <a:pt x="14" y="217"/>
                    <a:pt x="14" y="217"/>
                    <a:pt x="14" y="217"/>
                  </a:cubicBezTo>
                  <a:cubicBezTo>
                    <a:pt x="6" y="217"/>
                    <a:pt x="0" y="211"/>
                    <a:pt x="0" y="20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1" y="0"/>
                    <a:pt x="27" y="6"/>
                    <a:pt x="27" y="14"/>
                  </a:cubicBezTo>
                  <a:lnTo>
                    <a:pt x="27" y="203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" name="Freeform 150"/>
            <p:cNvSpPr/>
            <p:nvPr/>
          </p:nvSpPr>
          <p:spPr bwMode="auto">
            <a:xfrm>
              <a:off x="8704263" y="542925"/>
              <a:ext cx="101600" cy="131763"/>
            </a:xfrm>
            <a:custGeom>
              <a:avLst/>
              <a:gdLst>
                <a:gd name="T0" fmla="*/ 0 w 27"/>
                <a:gd name="T1" fmla="*/ 0 h 35"/>
                <a:gd name="T2" fmla="*/ 13 w 27"/>
                <a:gd name="T3" fmla="*/ 7 h 35"/>
                <a:gd name="T4" fmla="*/ 27 w 27"/>
                <a:gd name="T5" fmla="*/ 0 h 35"/>
                <a:gd name="T6" fmla="*/ 27 w 27"/>
                <a:gd name="T7" fmla="*/ 17 h 35"/>
                <a:gd name="T8" fmla="*/ 14 w 27"/>
                <a:gd name="T9" fmla="*/ 35 h 35"/>
                <a:gd name="T10" fmla="*/ 0 w 27"/>
                <a:gd name="T11" fmla="*/ 18 h 35"/>
                <a:gd name="T12" fmla="*/ 0 w 27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5">
                  <a:moveTo>
                    <a:pt x="0" y="0"/>
                  </a:moveTo>
                  <a:cubicBezTo>
                    <a:pt x="0" y="0"/>
                    <a:pt x="5" y="7"/>
                    <a:pt x="13" y="7"/>
                  </a:cubicBezTo>
                  <a:cubicBezTo>
                    <a:pt x="24" y="7"/>
                    <a:pt x="27" y="0"/>
                    <a:pt x="27" y="0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7"/>
                    <a:pt x="21" y="35"/>
                    <a:pt x="14" y="35"/>
                  </a:cubicBezTo>
                  <a:cubicBezTo>
                    <a:pt x="8" y="35"/>
                    <a:pt x="0" y="18"/>
                    <a:pt x="0" y="18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5458286" y="3542528"/>
            <a:ext cx="53051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>
                    <a:lumMod val="85000"/>
                  </a:schemeClr>
                </a:solidFill>
              </a:rPr>
              <a:t>Elegant and concise, business style general work plan summary template.</a:t>
            </a:r>
          </a:p>
        </p:txBody>
      </p:sp>
      <p:sp>
        <p:nvSpPr>
          <p:cNvPr id="19" name="矩形 18"/>
          <p:cNvSpPr/>
          <p:nvPr/>
        </p:nvSpPr>
        <p:spPr>
          <a:xfrm>
            <a:off x="5458286" y="4269165"/>
            <a:ext cx="53051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>
                    <a:lumMod val="85000"/>
                  </a:schemeClr>
                </a:solidFill>
              </a:rPr>
              <a:t>Elegant and concise, business style general work plan summary template.</a:t>
            </a:r>
          </a:p>
        </p:txBody>
      </p:sp>
      <p:sp>
        <p:nvSpPr>
          <p:cNvPr id="20" name="矩形 19"/>
          <p:cNvSpPr/>
          <p:nvPr/>
        </p:nvSpPr>
        <p:spPr>
          <a:xfrm>
            <a:off x="5482335" y="4997484"/>
            <a:ext cx="53051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>
                    <a:lumMod val="85000"/>
                  </a:schemeClr>
                </a:solidFill>
              </a:rPr>
              <a:t>Elegant and concise, business style general work plan summary template.</a:t>
            </a:r>
          </a:p>
        </p:txBody>
      </p:sp>
      <p:sp>
        <p:nvSpPr>
          <p:cNvPr id="21" name="矩形 20"/>
          <p:cNvSpPr/>
          <p:nvPr/>
        </p:nvSpPr>
        <p:spPr>
          <a:xfrm>
            <a:off x="2146632" y="4077072"/>
            <a:ext cx="1944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</a:rPr>
              <a:t>Elegant and concise, business style general work plan summary template.</a:t>
            </a:r>
          </a:p>
        </p:txBody>
      </p:sp>
      <p:sp useBgFill="1">
        <p:nvSpPr>
          <p:cNvPr id="22" name="Freeform 86"/>
          <p:cNvSpPr>
            <a:spLocks noEditPoints="1"/>
          </p:cNvSpPr>
          <p:nvPr/>
        </p:nvSpPr>
        <p:spPr bwMode="auto">
          <a:xfrm>
            <a:off x="5087017" y="5023557"/>
            <a:ext cx="239713" cy="195263"/>
          </a:xfrm>
          <a:custGeom>
            <a:avLst/>
            <a:gdLst>
              <a:gd name="T0" fmla="*/ 122 w 151"/>
              <a:gd name="T1" fmla="*/ 123 h 123"/>
              <a:gd name="T2" fmla="*/ 151 w 151"/>
              <a:gd name="T3" fmla="*/ 47 h 123"/>
              <a:gd name="T4" fmla="*/ 28 w 151"/>
              <a:gd name="T5" fmla="*/ 47 h 123"/>
              <a:gd name="T6" fmla="*/ 0 w 151"/>
              <a:gd name="T7" fmla="*/ 123 h 123"/>
              <a:gd name="T8" fmla="*/ 122 w 151"/>
              <a:gd name="T9" fmla="*/ 123 h 123"/>
              <a:gd name="T10" fmla="*/ 18 w 151"/>
              <a:gd name="T11" fmla="*/ 38 h 123"/>
              <a:gd name="T12" fmla="*/ 0 w 151"/>
              <a:gd name="T13" fmla="*/ 123 h 123"/>
              <a:gd name="T14" fmla="*/ 0 w 151"/>
              <a:gd name="T15" fmla="*/ 0 h 123"/>
              <a:gd name="T16" fmla="*/ 42 w 151"/>
              <a:gd name="T17" fmla="*/ 0 h 123"/>
              <a:gd name="T18" fmla="*/ 61 w 151"/>
              <a:gd name="T19" fmla="*/ 19 h 123"/>
              <a:gd name="T20" fmla="*/ 122 w 151"/>
              <a:gd name="T21" fmla="*/ 19 h 123"/>
              <a:gd name="T22" fmla="*/ 122 w 151"/>
              <a:gd name="T23" fmla="*/ 38 h 123"/>
              <a:gd name="T24" fmla="*/ 18 w 151"/>
              <a:gd name="T25" fmla="*/ 38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1" h="123">
                <a:moveTo>
                  <a:pt x="122" y="123"/>
                </a:moveTo>
                <a:lnTo>
                  <a:pt x="151" y="47"/>
                </a:lnTo>
                <a:lnTo>
                  <a:pt x="28" y="47"/>
                </a:lnTo>
                <a:lnTo>
                  <a:pt x="0" y="123"/>
                </a:lnTo>
                <a:lnTo>
                  <a:pt x="122" y="123"/>
                </a:lnTo>
                <a:close/>
                <a:moveTo>
                  <a:pt x="18" y="38"/>
                </a:moveTo>
                <a:lnTo>
                  <a:pt x="0" y="123"/>
                </a:lnTo>
                <a:lnTo>
                  <a:pt x="0" y="0"/>
                </a:lnTo>
                <a:lnTo>
                  <a:pt x="42" y="0"/>
                </a:lnTo>
                <a:lnTo>
                  <a:pt x="61" y="19"/>
                </a:lnTo>
                <a:lnTo>
                  <a:pt x="122" y="19"/>
                </a:lnTo>
                <a:lnTo>
                  <a:pt x="122" y="38"/>
                </a:lnTo>
                <a:lnTo>
                  <a:pt x="18" y="38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 useBgFill="1">
        <p:nvSpPr>
          <p:cNvPr id="23" name="Freeform 87"/>
          <p:cNvSpPr>
            <a:spLocks noEditPoints="1"/>
          </p:cNvSpPr>
          <p:nvPr/>
        </p:nvSpPr>
        <p:spPr bwMode="auto">
          <a:xfrm>
            <a:off x="5087017" y="4296195"/>
            <a:ext cx="239713" cy="195263"/>
          </a:xfrm>
          <a:custGeom>
            <a:avLst/>
            <a:gdLst>
              <a:gd name="T0" fmla="*/ 85 w 151"/>
              <a:gd name="T1" fmla="*/ 19 h 123"/>
              <a:gd name="T2" fmla="*/ 66 w 151"/>
              <a:gd name="T3" fmla="*/ 0 h 123"/>
              <a:gd name="T4" fmla="*/ 0 w 151"/>
              <a:gd name="T5" fmla="*/ 0 h 123"/>
              <a:gd name="T6" fmla="*/ 0 w 151"/>
              <a:gd name="T7" fmla="*/ 123 h 123"/>
              <a:gd name="T8" fmla="*/ 151 w 151"/>
              <a:gd name="T9" fmla="*/ 123 h 123"/>
              <a:gd name="T10" fmla="*/ 151 w 151"/>
              <a:gd name="T11" fmla="*/ 19 h 123"/>
              <a:gd name="T12" fmla="*/ 85 w 151"/>
              <a:gd name="T13" fmla="*/ 19 h 123"/>
              <a:gd name="T14" fmla="*/ 104 w 151"/>
              <a:gd name="T15" fmla="*/ 85 h 123"/>
              <a:gd name="T16" fmla="*/ 85 w 151"/>
              <a:gd name="T17" fmla="*/ 85 h 123"/>
              <a:gd name="T18" fmla="*/ 85 w 151"/>
              <a:gd name="T19" fmla="*/ 104 h 123"/>
              <a:gd name="T20" fmla="*/ 66 w 151"/>
              <a:gd name="T21" fmla="*/ 104 h 123"/>
              <a:gd name="T22" fmla="*/ 66 w 151"/>
              <a:gd name="T23" fmla="*/ 85 h 123"/>
              <a:gd name="T24" fmla="*/ 47 w 151"/>
              <a:gd name="T25" fmla="*/ 85 h 123"/>
              <a:gd name="T26" fmla="*/ 47 w 151"/>
              <a:gd name="T27" fmla="*/ 66 h 123"/>
              <a:gd name="T28" fmla="*/ 66 w 151"/>
              <a:gd name="T29" fmla="*/ 66 h 123"/>
              <a:gd name="T30" fmla="*/ 66 w 151"/>
              <a:gd name="T31" fmla="*/ 47 h 123"/>
              <a:gd name="T32" fmla="*/ 85 w 151"/>
              <a:gd name="T33" fmla="*/ 47 h 123"/>
              <a:gd name="T34" fmla="*/ 85 w 151"/>
              <a:gd name="T35" fmla="*/ 66 h 123"/>
              <a:gd name="T36" fmla="*/ 104 w 151"/>
              <a:gd name="T37" fmla="*/ 66 h 123"/>
              <a:gd name="T38" fmla="*/ 104 w 151"/>
              <a:gd name="T39" fmla="*/ 85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51" h="123">
                <a:moveTo>
                  <a:pt x="85" y="19"/>
                </a:moveTo>
                <a:lnTo>
                  <a:pt x="66" y="0"/>
                </a:lnTo>
                <a:lnTo>
                  <a:pt x="0" y="0"/>
                </a:lnTo>
                <a:lnTo>
                  <a:pt x="0" y="123"/>
                </a:lnTo>
                <a:lnTo>
                  <a:pt x="151" y="123"/>
                </a:lnTo>
                <a:lnTo>
                  <a:pt x="151" y="19"/>
                </a:lnTo>
                <a:lnTo>
                  <a:pt x="85" y="19"/>
                </a:lnTo>
                <a:close/>
                <a:moveTo>
                  <a:pt x="104" y="85"/>
                </a:moveTo>
                <a:lnTo>
                  <a:pt x="85" y="85"/>
                </a:lnTo>
                <a:lnTo>
                  <a:pt x="85" y="104"/>
                </a:lnTo>
                <a:lnTo>
                  <a:pt x="66" y="104"/>
                </a:lnTo>
                <a:lnTo>
                  <a:pt x="66" y="85"/>
                </a:lnTo>
                <a:lnTo>
                  <a:pt x="47" y="85"/>
                </a:lnTo>
                <a:lnTo>
                  <a:pt x="47" y="66"/>
                </a:lnTo>
                <a:lnTo>
                  <a:pt x="66" y="66"/>
                </a:lnTo>
                <a:lnTo>
                  <a:pt x="66" y="47"/>
                </a:lnTo>
                <a:lnTo>
                  <a:pt x="85" y="47"/>
                </a:lnTo>
                <a:lnTo>
                  <a:pt x="85" y="66"/>
                </a:lnTo>
                <a:lnTo>
                  <a:pt x="104" y="66"/>
                </a:lnTo>
                <a:lnTo>
                  <a:pt x="104" y="85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 useBgFill="1">
        <p:nvSpPr>
          <p:cNvPr id="24" name="Freeform 88"/>
          <p:cNvSpPr>
            <a:spLocks noEditPoints="1"/>
          </p:cNvSpPr>
          <p:nvPr/>
        </p:nvSpPr>
        <p:spPr bwMode="auto">
          <a:xfrm>
            <a:off x="5087017" y="3583397"/>
            <a:ext cx="239713" cy="195263"/>
          </a:xfrm>
          <a:custGeom>
            <a:avLst/>
            <a:gdLst>
              <a:gd name="T0" fmla="*/ 85 w 151"/>
              <a:gd name="T1" fmla="*/ 19 h 123"/>
              <a:gd name="T2" fmla="*/ 66 w 151"/>
              <a:gd name="T3" fmla="*/ 0 h 123"/>
              <a:gd name="T4" fmla="*/ 0 w 151"/>
              <a:gd name="T5" fmla="*/ 0 h 123"/>
              <a:gd name="T6" fmla="*/ 0 w 151"/>
              <a:gd name="T7" fmla="*/ 123 h 123"/>
              <a:gd name="T8" fmla="*/ 151 w 151"/>
              <a:gd name="T9" fmla="*/ 123 h 123"/>
              <a:gd name="T10" fmla="*/ 151 w 151"/>
              <a:gd name="T11" fmla="*/ 19 h 123"/>
              <a:gd name="T12" fmla="*/ 85 w 151"/>
              <a:gd name="T13" fmla="*/ 19 h 123"/>
              <a:gd name="T14" fmla="*/ 104 w 151"/>
              <a:gd name="T15" fmla="*/ 85 h 123"/>
              <a:gd name="T16" fmla="*/ 47 w 151"/>
              <a:gd name="T17" fmla="*/ 85 h 123"/>
              <a:gd name="T18" fmla="*/ 47 w 151"/>
              <a:gd name="T19" fmla="*/ 66 h 123"/>
              <a:gd name="T20" fmla="*/ 104 w 151"/>
              <a:gd name="T21" fmla="*/ 66 h 123"/>
              <a:gd name="T22" fmla="*/ 104 w 151"/>
              <a:gd name="T23" fmla="*/ 85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1" h="123">
                <a:moveTo>
                  <a:pt x="85" y="19"/>
                </a:moveTo>
                <a:lnTo>
                  <a:pt x="66" y="0"/>
                </a:lnTo>
                <a:lnTo>
                  <a:pt x="0" y="0"/>
                </a:lnTo>
                <a:lnTo>
                  <a:pt x="0" y="123"/>
                </a:lnTo>
                <a:lnTo>
                  <a:pt x="151" y="123"/>
                </a:lnTo>
                <a:lnTo>
                  <a:pt x="151" y="19"/>
                </a:lnTo>
                <a:lnTo>
                  <a:pt x="85" y="19"/>
                </a:lnTo>
                <a:close/>
                <a:moveTo>
                  <a:pt x="104" y="85"/>
                </a:moveTo>
                <a:lnTo>
                  <a:pt x="47" y="85"/>
                </a:lnTo>
                <a:lnTo>
                  <a:pt x="47" y="66"/>
                </a:lnTo>
                <a:lnTo>
                  <a:pt x="104" y="66"/>
                </a:lnTo>
                <a:lnTo>
                  <a:pt x="104" y="85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41870" y="295910"/>
            <a:ext cx="11930794" cy="972850"/>
            <a:chOff x="141870" y="295910"/>
            <a:chExt cx="11930794" cy="972850"/>
          </a:xfrm>
        </p:grpSpPr>
        <p:sp>
          <p:nvSpPr>
            <p:cNvPr id="26" name="文本框 25"/>
            <p:cNvSpPr txBox="1"/>
            <p:nvPr/>
          </p:nvSpPr>
          <p:spPr>
            <a:xfrm>
              <a:off x="3071664" y="397984"/>
              <a:ext cx="2339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请输入标题内容</a:t>
              </a:r>
            </a:p>
          </p:txBody>
        </p:sp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141870" y="295910"/>
              <a:ext cx="2935344" cy="972850"/>
            </a:xfrm>
            <a:prstGeom prst="rect">
              <a:avLst/>
            </a:prstGeom>
          </p:spPr>
        </p:pic>
        <p:cxnSp>
          <p:nvCxnSpPr>
            <p:cNvPr id="28" name="直接连接符 27"/>
            <p:cNvCxnSpPr/>
            <p:nvPr/>
          </p:nvCxnSpPr>
          <p:spPr>
            <a:xfrm>
              <a:off x="2423592" y="945594"/>
              <a:ext cx="9649072" cy="0"/>
            </a:xfrm>
            <a:prstGeom prst="line">
              <a:avLst/>
            </a:prstGeom>
            <a:ln>
              <a:solidFill>
                <a:srgbClr val="37BBE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21">
        <p14:flythrough/>
      </p:transition>
    </mc:Choice>
    <mc:Fallback xmlns="">
      <p:transition spd="slow" advTm="11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8" grpId="0" animBg="1"/>
      <p:bldP spid="9" grpId="0" animBg="1"/>
      <p:bldP spid="10" grpId="0" animBg="1"/>
      <p:bldP spid="18" grpId="0"/>
      <p:bldP spid="19" grpId="0"/>
      <p:bldP spid="20" grpId="0"/>
      <p:bldP spid="21" grpId="0"/>
      <p:bldP spid="22" grpId="0" animBg="1"/>
      <p:bldP spid="23" grpId="0" animBg="1"/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10" cstate="screen"/>
          <a:srcRect l="19326" t="36293" r="1428" b="37443"/>
          <a:stretch>
            <a:fillRect/>
          </a:stretch>
        </p:blipFill>
        <p:spPr>
          <a:xfrm>
            <a:off x="0" y="33164"/>
            <a:ext cx="6967792" cy="2309312"/>
          </a:xfrm>
          <a:prstGeom prst="rect">
            <a:avLst/>
          </a:prstGeom>
        </p:spPr>
      </p:pic>
      <p:sp>
        <p:nvSpPr>
          <p:cNvPr id="29" name="PA_文本框 8"/>
          <p:cNvSpPr txBox="1"/>
          <p:nvPr>
            <p:custDataLst>
              <p:tags r:id="rId2"/>
            </p:custDataLst>
          </p:nvPr>
        </p:nvSpPr>
        <p:spPr>
          <a:xfrm>
            <a:off x="4323152" y="2672332"/>
            <a:ext cx="32624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谢谢观赏</a:t>
            </a:r>
          </a:p>
        </p:txBody>
      </p:sp>
      <p:sp>
        <p:nvSpPr>
          <p:cNvPr id="30" name="PA_矩形 12"/>
          <p:cNvSpPr/>
          <p:nvPr>
            <p:custDataLst>
              <p:tags r:id="rId3"/>
            </p:custDataLst>
          </p:nvPr>
        </p:nvSpPr>
        <p:spPr>
          <a:xfrm>
            <a:off x="3327942" y="4100298"/>
            <a:ext cx="52528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work report by the year-end summary, </a:t>
            </a: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template</a:t>
            </a:r>
          </a:p>
        </p:txBody>
      </p:sp>
      <p:sp>
        <p:nvSpPr>
          <p:cNvPr id="32" name="PA_矩形 13"/>
          <p:cNvSpPr/>
          <p:nvPr>
            <p:custDataLst>
              <p:tags r:id="rId4"/>
            </p:custDataLst>
          </p:nvPr>
        </p:nvSpPr>
        <p:spPr>
          <a:xfrm>
            <a:off x="5210412" y="4417367"/>
            <a:ext cx="706755" cy="3067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 sz="14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xiazaii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182554" y="3904019"/>
            <a:ext cx="5543625" cy="45719"/>
            <a:chOff x="3182554" y="3904019"/>
            <a:chExt cx="5543625" cy="45719"/>
          </a:xfrm>
        </p:grpSpPr>
        <p:sp>
          <p:nvSpPr>
            <p:cNvPr id="34" name="PA_矩形 11"/>
            <p:cNvSpPr/>
            <p:nvPr>
              <p:custDataLst>
                <p:tags r:id="rId5"/>
              </p:custDataLst>
            </p:nvPr>
          </p:nvSpPr>
          <p:spPr>
            <a:xfrm>
              <a:off x="5030429" y="3904019"/>
              <a:ext cx="1847875" cy="45719"/>
            </a:xfrm>
            <a:prstGeom prst="rect">
              <a:avLst/>
            </a:prstGeom>
            <a:solidFill>
              <a:srgbClr val="52CBC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5" name="PA_矩形 11"/>
            <p:cNvSpPr/>
            <p:nvPr>
              <p:custDataLst>
                <p:tags r:id="rId6"/>
              </p:custDataLst>
            </p:nvPr>
          </p:nvSpPr>
          <p:spPr>
            <a:xfrm>
              <a:off x="6878304" y="3904019"/>
              <a:ext cx="1847875" cy="45719"/>
            </a:xfrm>
            <a:prstGeom prst="rect">
              <a:avLst/>
            </a:prstGeom>
            <a:solidFill>
              <a:srgbClr val="585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6" name="PA_矩形 11"/>
            <p:cNvSpPr/>
            <p:nvPr>
              <p:custDataLst>
                <p:tags r:id="rId7"/>
              </p:custDataLst>
            </p:nvPr>
          </p:nvSpPr>
          <p:spPr>
            <a:xfrm>
              <a:off x="3182554" y="3904019"/>
              <a:ext cx="1847875" cy="45719"/>
            </a:xfrm>
            <a:prstGeom prst="rect">
              <a:avLst/>
            </a:prstGeom>
            <a:solidFill>
              <a:srgbClr val="00BC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9341194" y="4184500"/>
            <a:ext cx="499222" cy="468636"/>
            <a:chOff x="9341194" y="4184500"/>
            <a:chExt cx="499222" cy="468636"/>
          </a:xfrm>
        </p:grpSpPr>
        <p:sp>
          <p:nvSpPr>
            <p:cNvPr id="38" name="椭圆 37"/>
            <p:cNvSpPr/>
            <p:nvPr/>
          </p:nvSpPr>
          <p:spPr>
            <a:xfrm>
              <a:off x="9341194" y="4184500"/>
              <a:ext cx="421880" cy="421880"/>
            </a:xfrm>
            <a:prstGeom prst="ellipse">
              <a:avLst/>
            </a:prstGeom>
            <a:solidFill>
              <a:srgbClr val="52CBCE">
                <a:alpha val="53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9552134" y="4364854"/>
              <a:ext cx="288282" cy="288282"/>
            </a:xfrm>
            <a:prstGeom prst="ellipse">
              <a:avLst/>
            </a:prstGeom>
            <a:solidFill>
              <a:srgbClr val="585BA4">
                <a:alpha val="67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85">
        <p14:flythrough/>
      </p:transition>
    </mc:Choice>
    <mc:Fallback xmlns="">
      <p:transition spd="slow" advTm="78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decel="100000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  <p:bldP spid="30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289674" y="2848022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请输入标题内容</a:t>
            </a:r>
          </a:p>
        </p:txBody>
      </p:sp>
      <p:sp>
        <p:nvSpPr>
          <p:cNvPr id="5" name="矩形 4"/>
          <p:cNvSpPr/>
          <p:nvPr/>
        </p:nvSpPr>
        <p:spPr>
          <a:xfrm>
            <a:off x="4927573" y="3563724"/>
            <a:ext cx="2140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Please enter the title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495133" y="1124744"/>
            <a:ext cx="93166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115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screen"/>
          <a:srcRect l="19326" t="36293" r="1428" b="37443"/>
          <a:stretch>
            <a:fillRect/>
          </a:stretch>
        </p:blipFill>
        <p:spPr>
          <a:xfrm>
            <a:off x="3503712" y="3490905"/>
            <a:ext cx="5993648" cy="198645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257">
        <p14:flythrough/>
      </p:transition>
    </mc:Choice>
    <mc:Fallback xmlns="">
      <p:transition spd="slow" advTm="42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2641853" y="4703633"/>
            <a:ext cx="69082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</a:rPr>
              <a:t>Elegant and concise, business style general work plan summary template. The use of halo type light shadow design, creating a clean, simple, fresh, elegant, delicate visual temperament, to convey professional, rigorous</a:t>
            </a:r>
          </a:p>
        </p:txBody>
      </p:sp>
      <p:sp>
        <p:nvSpPr>
          <p:cNvPr id="24" name="椭圆 23"/>
          <p:cNvSpPr/>
          <p:nvPr/>
        </p:nvSpPr>
        <p:spPr>
          <a:xfrm>
            <a:off x="2279576" y="2139541"/>
            <a:ext cx="1021804" cy="1021804"/>
          </a:xfrm>
          <a:prstGeom prst="ellipse">
            <a:avLst/>
          </a:prstGeom>
          <a:noFill/>
          <a:ln>
            <a:solidFill>
              <a:srgbClr val="37BB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9" name="Freeform 246"/>
          <p:cNvSpPr/>
          <p:nvPr/>
        </p:nvSpPr>
        <p:spPr bwMode="auto">
          <a:xfrm>
            <a:off x="9298351" y="2524368"/>
            <a:ext cx="239713" cy="241300"/>
          </a:xfrm>
          <a:custGeom>
            <a:avLst/>
            <a:gdLst>
              <a:gd name="T0" fmla="*/ 63 w 64"/>
              <a:gd name="T1" fmla="*/ 57 h 64"/>
              <a:gd name="T2" fmla="*/ 29 w 64"/>
              <a:gd name="T3" fmla="*/ 26 h 64"/>
              <a:gd name="T4" fmla="*/ 30 w 64"/>
              <a:gd name="T5" fmla="*/ 24 h 64"/>
              <a:gd name="T6" fmla="*/ 33 w 64"/>
              <a:gd name="T7" fmla="*/ 20 h 64"/>
              <a:gd name="T8" fmla="*/ 33 w 64"/>
              <a:gd name="T9" fmla="*/ 20 h 64"/>
              <a:gd name="T10" fmla="*/ 39 w 64"/>
              <a:gd name="T11" fmla="*/ 16 h 64"/>
              <a:gd name="T12" fmla="*/ 39 w 64"/>
              <a:gd name="T13" fmla="*/ 12 h 64"/>
              <a:gd name="T14" fmla="*/ 28 w 64"/>
              <a:gd name="T15" fmla="*/ 1 h 64"/>
              <a:gd name="T16" fmla="*/ 24 w 64"/>
              <a:gd name="T17" fmla="*/ 1 h 64"/>
              <a:gd name="T18" fmla="*/ 20 w 64"/>
              <a:gd name="T19" fmla="*/ 7 h 64"/>
              <a:gd name="T20" fmla="*/ 20 w 64"/>
              <a:gd name="T21" fmla="*/ 7 h 64"/>
              <a:gd name="T22" fmla="*/ 15 w 64"/>
              <a:gd name="T23" fmla="*/ 9 h 64"/>
              <a:gd name="T24" fmla="*/ 9 w 64"/>
              <a:gd name="T25" fmla="*/ 15 h 64"/>
              <a:gd name="T26" fmla="*/ 7 w 64"/>
              <a:gd name="T27" fmla="*/ 20 h 64"/>
              <a:gd name="T28" fmla="*/ 7 w 64"/>
              <a:gd name="T29" fmla="*/ 20 h 64"/>
              <a:gd name="T30" fmla="*/ 1 w 64"/>
              <a:gd name="T31" fmla="*/ 24 h 64"/>
              <a:gd name="T32" fmla="*/ 1 w 64"/>
              <a:gd name="T33" fmla="*/ 28 h 64"/>
              <a:gd name="T34" fmla="*/ 12 w 64"/>
              <a:gd name="T35" fmla="*/ 39 h 64"/>
              <a:gd name="T36" fmla="*/ 16 w 64"/>
              <a:gd name="T37" fmla="*/ 39 h 64"/>
              <a:gd name="T38" fmla="*/ 20 w 64"/>
              <a:gd name="T39" fmla="*/ 33 h 64"/>
              <a:gd name="T40" fmla="*/ 20 w 64"/>
              <a:gd name="T41" fmla="*/ 33 h 64"/>
              <a:gd name="T42" fmla="*/ 24 w 64"/>
              <a:gd name="T43" fmla="*/ 31 h 64"/>
              <a:gd name="T44" fmla="*/ 26 w 64"/>
              <a:gd name="T45" fmla="*/ 29 h 64"/>
              <a:gd name="T46" fmla="*/ 57 w 64"/>
              <a:gd name="T47" fmla="*/ 63 h 64"/>
              <a:gd name="T48" fmla="*/ 60 w 64"/>
              <a:gd name="T49" fmla="*/ 63 h 64"/>
              <a:gd name="T50" fmla="*/ 63 w 64"/>
              <a:gd name="T51" fmla="*/ 60 h 64"/>
              <a:gd name="T52" fmla="*/ 63 w 64"/>
              <a:gd name="T53" fmla="*/ 57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4" h="64">
                <a:moveTo>
                  <a:pt x="63" y="57"/>
                </a:moveTo>
                <a:cubicBezTo>
                  <a:pt x="29" y="26"/>
                  <a:pt x="29" y="26"/>
                  <a:pt x="29" y="26"/>
                </a:cubicBezTo>
                <a:cubicBezTo>
                  <a:pt x="30" y="24"/>
                  <a:pt x="30" y="24"/>
                  <a:pt x="30" y="24"/>
                </a:cubicBezTo>
                <a:cubicBezTo>
                  <a:pt x="32" y="23"/>
                  <a:pt x="32" y="21"/>
                  <a:pt x="33" y="20"/>
                </a:cubicBezTo>
                <a:cubicBezTo>
                  <a:pt x="33" y="20"/>
                  <a:pt x="33" y="20"/>
                  <a:pt x="33" y="20"/>
                </a:cubicBezTo>
                <a:cubicBezTo>
                  <a:pt x="39" y="16"/>
                  <a:pt x="39" y="16"/>
                  <a:pt x="39" y="16"/>
                </a:cubicBezTo>
                <a:cubicBezTo>
                  <a:pt x="40" y="15"/>
                  <a:pt x="40" y="13"/>
                  <a:pt x="39" y="12"/>
                </a:cubicBezTo>
                <a:cubicBezTo>
                  <a:pt x="28" y="1"/>
                  <a:pt x="28" y="1"/>
                  <a:pt x="28" y="1"/>
                </a:cubicBezTo>
                <a:cubicBezTo>
                  <a:pt x="27" y="0"/>
                  <a:pt x="25" y="0"/>
                  <a:pt x="24" y="1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18" y="7"/>
                  <a:pt x="17" y="8"/>
                  <a:pt x="15" y="9"/>
                </a:cubicBezTo>
                <a:cubicBezTo>
                  <a:pt x="9" y="15"/>
                  <a:pt x="9" y="15"/>
                  <a:pt x="9" y="15"/>
                </a:cubicBezTo>
                <a:cubicBezTo>
                  <a:pt x="8" y="17"/>
                  <a:pt x="7" y="18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1" y="24"/>
                  <a:pt x="1" y="24"/>
                  <a:pt x="1" y="24"/>
                </a:cubicBezTo>
                <a:cubicBezTo>
                  <a:pt x="0" y="25"/>
                  <a:pt x="0" y="27"/>
                  <a:pt x="1" y="28"/>
                </a:cubicBezTo>
                <a:cubicBezTo>
                  <a:pt x="12" y="39"/>
                  <a:pt x="12" y="39"/>
                  <a:pt x="12" y="39"/>
                </a:cubicBezTo>
                <a:cubicBezTo>
                  <a:pt x="13" y="40"/>
                  <a:pt x="15" y="40"/>
                  <a:pt x="16" y="39"/>
                </a:cubicBezTo>
                <a:cubicBezTo>
                  <a:pt x="20" y="33"/>
                  <a:pt x="20" y="33"/>
                  <a:pt x="20" y="33"/>
                </a:cubicBezTo>
                <a:cubicBezTo>
                  <a:pt x="20" y="33"/>
                  <a:pt x="20" y="33"/>
                  <a:pt x="20" y="33"/>
                </a:cubicBezTo>
                <a:cubicBezTo>
                  <a:pt x="21" y="33"/>
                  <a:pt x="23" y="32"/>
                  <a:pt x="24" y="31"/>
                </a:cubicBezTo>
                <a:cubicBezTo>
                  <a:pt x="26" y="29"/>
                  <a:pt x="26" y="29"/>
                  <a:pt x="26" y="29"/>
                </a:cubicBezTo>
                <a:cubicBezTo>
                  <a:pt x="57" y="63"/>
                  <a:pt x="57" y="63"/>
                  <a:pt x="57" y="63"/>
                </a:cubicBezTo>
                <a:cubicBezTo>
                  <a:pt x="58" y="64"/>
                  <a:pt x="60" y="64"/>
                  <a:pt x="60" y="63"/>
                </a:cubicBezTo>
                <a:cubicBezTo>
                  <a:pt x="63" y="60"/>
                  <a:pt x="63" y="60"/>
                  <a:pt x="63" y="60"/>
                </a:cubicBezTo>
                <a:cubicBezTo>
                  <a:pt x="64" y="60"/>
                  <a:pt x="64" y="58"/>
                  <a:pt x="63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0" name="Freeform 247"/>
          <p:cNvSpPr/>
          <p:nvPr/>
        </p:nvSpPr>
        <p:spPr bwMode="auto">
          <a:xfrm>
            <a:off x="5957094" y="2551633"/>
            <a:ext cx="277813" cy="241300"/>
          </a:xfrm>
          <a:custGeom>
            <a:avLst/>
            <a:gdLst>
              <a:gd name="T0" fmla="*/ 17 w 74"/>
              <a:gd name="T1" fmla="*/ 64 h 64"/>
              <a:gd name="T2" fmla="*/ 18 w 74"/>
              <a:gd name="T3" fmla="*/ 45 h 64"/>
              <a:gd name="T4" fmla="*/ 23 w 74"/>
              <a:gd name="T5" fmla="*/ 35 h 64"/>
              <a:gd name="T6" fmla="*/ 25 w 74"/>
              <a:gd name="T7" fmla="*/ 44 h 64"/>
              <a:gd name="T8" fmla="*/ 30 w 74"/>
              <a:gd name="T9" fmla="*/ 26 h 64"/>
              <a:gd name="T10" fmla="*/ 39 w 74"/>
              <a:gd name="T11" fmla="*/ 64 h 64"/>
              <a:gd name="T12" fmla="*/ 43 w 74"/>
              <a:gd name="T13" fmla="*/ 12 h 64"/>
              <a:gd name="T14" fmla="*/ 42 w 74"/>
              <a:gd name="T15" fmla="*/ 24 h 64"/>
              <a:gd name="T16" fmla="*/ 24 w 74"/>
              <a:gd name="T17" fmla="*/ 0 h 64"/>
              <a:gd name="T18" fmla="*/ 12 w 74"/>
              <a:gd name="T19" fmla="*/ 29 h 64"/>
              <a:gd name="T20" fmla="*/ 10 w 74"/>
              <a:gd name="T21" fmla="*/ 19 h 64"/>
              <a:gd name="T22" fmla="*/ 2 w 74"/>
              <a:gd name="T23" fmla="*/ 39 h 64"/>
              <a:gd name="T24" fmla="*/ 17 w 74"/>
              <a:gd name="T25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4" h="64">
                <a:moveTo>
                  <a:pt x="17" y="64"/>
                </a:moveTo>
                <a:cubicBezTo>
                  <a:pt x="13" y="55"/>
                  <a:pt x="15" y="50"/>
                  <a:pt x="18" y="45"/>
                </a:cubicBezTo>
                <a:cubicBezTo>
                  <a:pt x="22" y="40"/>
                  <a:pt x="23" y="35"/>
                  <a:pt x="23" y="35"/>
                </a:cubicBezTo>
                <a:cubicBezTo>
                  <a:pt x="23" y="35"/>
                  <a:pt x="26" y="38"/>
                  <a:pt x="25" y="44"/>
                </a:cubicBezTo>
                <a:cubicBezTo>
                  <a:pt x="30" y="39"/>
                  <a:pt x="30" y="30"/>
                  <a:pt x="30" y="26"/>
                </a:cubicBezTo>
                <a:cubicBezTo>
                  <a:pt x="41" y="34"/>
                  <a:pt x="46" y="51"/>
                  <a:pt x="39" y="64"/>
                </a:cubicBezTo>
                <a:cubicBezTo>
                  <a:pt x="74" y="44"/>
                  <a:pt x="48" y="15"/>
                  <a:pt x="43" y="12"/>
                </a:cubicBezTo>
                <a:cubicBezTo>
                  <a:pt x="45" y="15"/>
                  <a:pt x="45" y="21"/>
                  <a:pt x="42" y="24"/>
                </a:cubicBezTo>
                <a:cubicBezTo>
                  <a:pt x="37" y="4"/>
                  <a:pt x="24" y="0"/>
                  <a:pt x="24" y="0"/>
                </a:cubicBezTo>
                <a:cubicBezTo>
                  <a:pt x="26" y="10"/>
                  <a:pt x="19" y="21"/>
                  <a:pt x="12" y="29"/>
                </a:cubicBezTo>
                <a:cubicBezTo>
                  <a:pt x="12" y="25"/>
                  <a:pt x="12" y="23"/>
                  <a:pt x="10" y="19"/>
                </a:cubicBezTo>
                <a:cubicBezTo>
                  <a:pt x="9" y="26"/>
                  <a:pt x="3" y="32"/>
                  <a:pt x="2" y="39"/>
                </a:cubicBezTo>
                <a:cubicBezTo>
                  <a:pt x="0" y="49"/>
                  <a:pt x="3" y="56"/>
                  <a:pt x="17" y="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" name="Freeform 248"/>
          <p:cNvSpPr>
            <a:spLocks noEditPoints="1"/>
          </p:cNvSpPr>
          <p:nvPr/>
        </p:nvSpPr>
        <p:spPr bwMode="auto">
          <a:xfrm>
            <a:off x="2653937" y="2538060"/>
            <a:ext cx="239713" cy="241300"/>
          </a:xfrm>
          <a:custGeom>
            <a:avLst/>
            <a:gdLst>
              <a:gd name="T0" fmla="*/ 60 w 64"/>
              <a:gd name="T1" fmla="*/ 50 h 64"/>
              <a:gd name="T2" fmla="*/ 40 w 64"/>
              <a:gd name="T3" fmla="*/ 17 h 64"/>
              <a:gd name="T4" fmla="*/ 40 w 64"/>
              <a:gd name="T5" fmla="*/ 4 h 64"/>
              <a:gd name="T6" fmla="*/ 42 w 64"/>
              <a:gd name="T7" fmla="*/ 4 h 64"/>
              <a:gd name="T8" fmla="*/ 44 w 64"/>
              <a:gd name="T9" fmla="*/ 2 h 64"/>
              <a:gd name="T10" fmla="*/ 42 w 64"/>
              <a:gd name="T11" fmla="*/ 0 h 64"/>
              <a:gd name="T12" fmla="*/ 22 w 64"/>
              <a:gd name="T13" fmla="*/ 0 h 64"/>
              <a:gd name="T14" fmla="*/ 20 w 64"/>
              <a:gd name="T15" fmla="*/ 2 h 64"/>
              <a:gd name="T16" fmla="*/ 22 w 64"/>
              <a:gd name="T17" fmla="*/ 4 h 64"/>
              <a:gd name="T18" fmla="*/ 24 w 64"/>
              <a:gd name="T19" fmla="*/ 4 h 64"/>
              <a:gd name="T20" fmla="*/ 24 w 64"/>
              <a:gd name="T21" fmla="*/ 17 h 64"/>
              <a:gd name="T22" fmla="*/ 4 w 64"/>
              <a:gd name="T23" fmla="*/ 50 h 64"/>
              <a:gd name="T24" fmla="*/ 12 w 64"/>
              <a:gd name="T25" fmla="*/ 64 h 64"/>
              <a:gd name="T26" fmla="*/ 52 w 64"/>
              <a:gd name="T27" fmla="*/ 64 h 64"/>
              <a:gd name="T28" fmla="*/ 60 w 64"/>
              <a:gd name="T29" fmla="*/ 50 h 64"/>
              <a:gd name="T30" fmla="*/ 15 w 64"/>
              <a:gd name="T31" fmla="*/ 40 h 64"/>
              <a:gd name="T32" fmla="*/ 28 w 64"/>
              <a:gd name="T33" fmla="*/ 18 h 64"/>
              <a:gd name="T34" fmla="*/ 28 w 64"/>
              <a:gd name="T35" fmla="*/ 4 h 64"/>
              <a:gd name="T36" fmla="*/ 36 w 64"/>
              <a:gd name="T37" fmla="*/ 4 h 64"/>
              <a:gd name="T38" fmla="*/ 36 w 64"/>
              <a:gd name="T39" fmla="*/ 18 h 64"/>
              <a:gd name="T40" fmla="*/ 49 w 64"/>
              <a:gd name="T41" fmla="*/ 40 h 64"/>
              <a:gd name="T42" fmla="*/ 15 w 64"/>
              <a:gd name="T43" fmla="*/ 4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4" h="64">
                <a:moveTo>
                  <a:pt x="60" y="50"/>
                </a:moveTo>
                <a:cubicBezTo>
                  <a:pt x="40" y="17"/>
                  <a:pt x="40" y="17"/>
                  <a:pt x="40" y="17"/>
                </a:cubicBezTo>
                <a:cubicBezTo>
                  <a:pt x="40" y="4"/>
                  <a:pt x="40" y="4"/>
                  <a:pt x="40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43" y="4"/>
                  <a:pt x="44" y="3"/>
                  <a:pt x="44" y="2"/>
                </a:cubicBezTo>
                <a:cubicBezTo>
                  <a:pt x="44" y="1"/>
                  <a:pt x="43" y="0"/>
                  <a:pt x="4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1" y="0"/>
                  <a:pt x="20" y="1"/>
                  <a:pt x="20" y="2"/>
                </a:cubicBezTo>
                <a:cubicBezTo>
                  <a:pt x="20" y="3"/>
                  <a:pt x="21" y="4"/>
                  <a:pt x="22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4" y="17"/>
                  <a:pt x="24" y="17"/>
                  <a:pt x="24" y="17"/>
                </a:cubicBezTo>
                <a:cubicBezTo>
                  <a:pt x="4" y="50"/>
                  <a:pt x="4" y="50"/>
                  <a:pt x="4" y="50"/>
                </a:cubicBezTo>
                <a:cubicBezTo>
                  <a:pt x="0" y="58"/>
                  <a:pt x="3" y="64"/>
                  <a:pt x="12" y="64"/>
                </a:cubicBezTo>
                <a:cubicBezTo>
                  <a:pt x="52" y="64"/>
                  <a:pt x="52" y="64"/>
                  <a:pt x="52" y="64"/>
                </a:cubicBezTo>
                <a:cubicBezTo>
                  <a:pt x="61" y="64"/>
                  <a:pt x="64" y="58"/>
                  <a:pt x="60" y="50"/>
                </a:cubicBezTo>
                <a:close/>
                <a:moveTo>
                  <a:pt x="15" y="40"/>
                </a:moveTo>
                <a:cubicBezTo>
                  <a:pt x="28" y="18"/>
                  <a:pt x="28" y="18"/>
                  <a:pt x="28" y="18"/>
                </a:cubicBezTo>
                <a:cubicBezTo>
                  <a:pt x="28" y="4"/>
                  <a:pt x="28" y="4"/>
                  <a:pt x="28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18"/>
                  <a:pt x="36" y="18"/>
                  <a:pt x="36" y="18"/>
                </a:cubicBezTo>
                <a:cubicBezTo>
                  <a:pt x="49" y="40"/>
                  <a:pt x="49" y="40"/>
                  <a:pt x="49" y="40"/>
                </a:cubicBezTo>
                <a:lnTo>
                  <a:pt x="15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5585098" y="2147808"/>
            <a:ext cx="1021804" cy="1021804"/>
          </a:xfrm>
          <a:prstGeom prst="ellipse">
            <a:avLst/>
          </a:prstGeom>
          <a:noFill/>
          <a:ln>
            <a:solidFill>
              <a:srgbClr val="37BB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8907304" y="2132856"/>
            <a:ext cx="1021804" cy="1021804"/>
          </a:xfrm>
          <a:prstGeom prst="ellipse">
            <a:avLst/>
          </a:prstGeom>
          <a:noFill/>
          <a:ln>
            <a:solidFill>
              <a:srgbClr val="37BB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801685" y="3545700"/>
            <a:ext cx="1944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</a:rPr>
              <a:t>Elegant and concise, business style general work plan summary template.</a:t>
            </a:r>
          </a:p>
        </p:txBody>
      </p:sp>
      <p:sp>
        <p:nvSpPr>
          <p:cNvPr id="35" name="矩形 34"/>
          <p:cNvSpPr/>
          <p:nvPr/>
        </p:nvSpPr>
        <p:spPr>
          <a:xfrm>
            <a:off x="5123891" y="3545700"/>
            <a:ext cx="1944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</a:rPr>
              <a:t>Elegant and concise, business style general work plan summary template.</a:t>
            </a:r>
          </a:p>
        </p:txBody>
      </p:sp>
      <p:sp>
        <p:nvSpPr>
          <p:cNvPr id="36" name="矩形 35"/>
          <p:cNvSpPr/>
          <p:nvPr/>
        </p:nvSpPr>
        <p:spPr>
          <a:xfrm>
            <a:off x="8446098" y="3545700"/>
            <a:ext cx="1944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</a:rPr>
              <a:t>Elegant and concise, business style general work plan summary template.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41870" y="295910"/>
            <a:ext cx="11930794" cy="972850"/>
            <a:chOff x="141870" y="295910"/>
            <a:chExt cx="11930794" cy="972850"/>
          </a:xfrm>
        </p:grpSpPr>
        <p:sp>
          <p:nvSpPr>
            <p:cNvPr id="15" name="文本框 14"/>
            <p:cNvSpPr txBox="1"/>
            <p:nvPr/>
          </p:nvSpPr>
          <p:spPr>
            <a:xfrm>
              <a:off x="3071664" y="397984"/>
              <a:ext cx="2339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请输入标题内容</a:t>
              </a: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141870" y="295910"/>
              <a:ext cx="2935344" cy="972850"/>
            </a:xfrm>
            <a:prstGeom prst="rect">
              <a:avLst/>
            </a:prstGeom>
          </p:spPr>
        </p:pic>
        <p:cxnSp>
          <p:nvCxnSpPr>
            <p:cNvPr id="17" name="直接连接符 16"/>
            <p:cNvCxnSpPr/>
            <p:nvPr/>
          </p:nvCxnSpPr>
          <p:spPr>
            <a:xfrm>
              <a:off x="2423592" y="945594"/>
              <a:ext cx="9649072" cy="0"/>
            </a:xfrm>
            <a:prstGeom prst="line">
              <a:avLst/>
            </a:prstGeom>
            <a:ln>
              <a:solidFill>
                <a:srgbClr val="37BBE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109">
        <p14:flythrough/>
      </p:transition>
    </mc:Choice>
    <mc:Fallback xmlns="">
      <p:transition spd="slow" advTm="210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4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034414" y="1897228"/>
            <a:ext cx="6123172" cy="4052051"/>
            <a:chOff x="1283165" y="1897228"/>
            <a:chExt cx="6123172" cy="405205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1308656" y="1897228"/>
              <a:ext cx="6072187" cy="4048125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 rot="5400000">
              <a:off x="3694715" y="2237658"/>
              <a:ext cx="1300071" cy="6123172"/>
            </a:xfrm>
            <a:prstGeom prst="rect">
              <a:avLst/>
            </a:prstGeom>
            <a:solidFill>
              <a:srgbClr val="37BB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487667" y="4866420"/>
              <a:ext cx="571416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</a:rPr>
                <a:t>Elegant and concise, business style general work plan summary template.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1426938" y="5161629"/>
              <a:ext cx="583562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</a:rPr>
                <a:t>Elegant and concise, business style general work plan summary template. The use of halo type light shadow design, creating a clean, simple, fresh, elegant, delicate visual temperament, to convey professional, rigorous</a:t>
              </a:r>
            </a:p>
          </p:txBody>
        </p:sp>
      </p:grpSp>
      <p:sp>
        <p:nvSpPr>
          <p:cNvPr id="9" name="矩形 8"/>
          <p:cNvSpPr/>
          <p:nvPr/>
        </p:nvSpPr>
        <p:spPr>
          <a:xfrm>
            <a:off x="1271463" y="1897228"/>
            <a:ext cx="15819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200" dirty="0">
                <a:solidFill>
                  <a:schemeClr val="bg1"/>
                </a:solidFill>
              </a:rPr>
              <a:t>Elegant and concise, business style general work plan summary template.</a:t>
            </a:r>
          </a:p>
        </p:txBody>
      </p:sp>
      <p:sp>
        <p:nvSpPr>
          <p:cNvPr id="10" name="矩形 9"/>
          <p:cNvSpPr/>
          <p:nvPr/>
        </p:nvSpPr>
        <p:spPr>
          <a:xfrm>
            <a:off x="1271463" y="3390486"/>
            <a:ext cx="15819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200" dirty="0">
                <a:solidFill>
                  <a:schemeClr val="bg1"/>
                </a:solidFill>
              </a:rPr>
              <a:t>Elegant and concise, business style general work plan summary template.</a:t>
            </a:r>
          </a:p>
        </p:txBody>
      </p:sp>
      <p:sp>
        <p:nvSpPr>
          <p:cNvPr id="11" name="矩形 10"/>
          <p:cNvSpPr/>
          <p:nvPr/>
        </p:nvSpPr>
        <p:spPr>
          <a:xfrm>
            <a:off x="9408368" y="1860976"/>
            <a:ext cx="15819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</a:rPr>
              <a:t>Elegant and concise, business style general work plan summary template.</a:t>
            </a:r>
          </a:p>
        </p:txBody>
      </p:sp>
      <p:sp>
        <p:nvSpPr>
          <p:cNvPr id="12" name="矩形 11"/>
          <p:cNvSpPr/>
          <p:nvPr/>
        </p:nvSpPr>
        <p:spPr>
          <a:xfrm>
            <a:off x="9408368" y="3383293"/>
            <a:ext cx="15819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</a:rPr>
              <a:t>Elegant and concise, business style general work plan summary template.</a:t>
            </a:r>
          </a:p>
        </p:txBody>
      </p:sp>
      <p:sp>
        <p:nvSpPr>
          <p:cNvPr id="13" name="矩形 12"/>
          <p:cNvSpPr/>
          <p:nvPr/>
        </p:nvSpPr>
        <p:spPr>
          <a:xfrm>
            <a:off x="1271463" y="4883745"/>
            <a:ext cx="15819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200" dirty="0">
                <a:solidFill>
                  <a:schemeClr val="bg1"/>
                </a:solidFill>
              </a:rPr>
              <a:t>Elegant and concise, business style general work plan summary template.</a:t>
            </a:r>
          </a:p>
        </p:txBody>
      </p:sp>
      <p:sp>
        <p:nvSpPr>
          <p:cNvPr id="14" name="矩形 13"/>
          <p:cNvSpPr/>
          <p:nvPr/>
        </p:nvSpPr>
        <p:spPr>
          <a:xfrm>
            <a:off x="9408368" y="4905610"/>
            <a:ext cx="15819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</a:rPr>
              <a:t>Elegant and concise, business style general work plan summary template.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141870" y="295910"/>
            <a:ext cx="11930794" cy="972850"/>
            <a:chOff x="141870" y="295910"/>
            <a:chExt cx="11930794" cy="972850"/>
          </a:xfrm>
        </p:grpSpPr>
        <p:sp>
          <p:nvSpPr>
            <p:cNvPr id="16" name="文本框 15"/>
            <p:cNvSpPr txBox="1"/>
            <p:nvPr/>
          </p:nvSpPr>
          <p:spPr>
            <a:xfrm>
              <a:off x="3071664" y="397984"/>
              <a:ext cx="2339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请输入标题内容</a:t>
              </a: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141870" y="295910"/>
              <a:ext cx="2935344" cy="972850"/>
            </a:xfrm>
            <a:prstGeom prst="rect">
              <a:avLst/>
            </a:prstGeom>
          </p:spPr>
        </p:pic>
        <p:cxnSp>
          <p:nvCxnSpPr>
            <p:cNvPr id="18" name="直接连接符 17"/>
            <p:cNvCxnSpPr/>
            <p:nvPr/>
          </p:nvCxnSpPr>
          <p:spPr>
            <a:xfrm>
              <a:off x="2423592" y="945594"/>
              <a:ext cx="9649072" cy="0"/>
            </a:xfrm>
            <a:prstGeom prst="line">
              <a:avLst/>
            </a:prstGeom>
            <a:ln>
              <a:solidFill>
                <a:srgbClr val="37BBE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951">
        <p14:flythrough/>
      </p:transition>
    </mc:Choice>
    <mc:Fallback xmlns="">
      <p:transition spd="slow" advTm="29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623392" y="2079466"/>
            <a:ext cx="1080120" cy="1080120"/>
          </a:xfrm>
          <a:prstGeom prst="ellipse">
            <a:avLst/>
          </a:prstGeom>
          <a:solidFill>
            <a:srgbClr val="37BBE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4763852" y="2079466"/>
            <a:ext cx="1080120" cy="1080120"/>
          </a:xfrm>
          <a:prstGeom prst="ellipse">
            <a:avLst/>
          </a:prstGeom>
          <a:solidFill>
            <a:srgbClr val="37BBE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8940316" y="2079466"/>
            <a:ext cx="1080120" cy="1080120"/>
          </a:xfrm>
          <a:prstGeom prst="ellipse">
            <a:avLst/>
          </a:prstGeom>
          <a:solidFill>
            <a:srgbClr val="37BBE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4763852" y="4204510"/>
            <a:ext cx="1080120" cy="1080120"/>
          </a:xfrm>
          <a:prstGeom prst="ellipse">
            <a:avLst/>
          </a:prstGeom>
          <a:solidFill>
            <a:srgbClr val="37BBE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623392" y="4204510"/>
            <a:ext cx="1080120" cy="1080120"/>
          </a:xfrm>
          <a:prstGeom prst="ellipse">
            <a:avLst/>
          </a:prstGeom>
          <a:solidFill>
            <a:srgbClr val="37BBE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8940316" y="4204510"/>
            <a:ext cx="1080120" cy="1080120"/>
          </a:xfrm>
          <a:prstGeom prst="ellipse">
            <a:avLst/>
          </a:prstGeom>
          <a:solidFill>
            <a:srgbClr val="37BBE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865419" y="2240251"/>
            <a:ext cx="15819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</a:rPr>
              <a:t>Elegant and concise, business style general work plan summary template.</a:t>
            </a:r>
          </a:p>
        </p:txBody>
      </p:sp>
      <p:sp>
        <p:nvSpPr>
          <p:cNvPr id="11" name="矩形 10"/>
          <p:cNvSpPr/>
          <p:nvPr/>
        </p:nvSpPr>
        <p:spPr>
          <a:xfrm>
            <a:off x="1865419" y="4329071"/>
            <a:ext cx="15819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</a:rPr>
              <a:t>Elegant and concise, business style general work plan summary template.</a:t>
            </a:r>
          </a:p>
        </p:txBody>
      </p:sp>
      <p:sp>
        <p:nvSpPr>
          <p:cNvPr id="12" name="矩形 11"/>
          <p:cNvSpPr/>
          <p:nvPr/>
        </p:nvSpPr>
        <p:spPr>
          <a:xfrm>
            <a:off x="5932555" y="4329071"/>
            <a:ext cx="15819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</a:rPr>
              <a:t>Elegant and concise, business style general work plan summary template.</a:t>
            </a:r>
          </a:p>
        </p:txBody>
      </p:sp>
      <p:sp>
        <p:nvSpPr>
          <p:cNvPr id="13" name="矩形 12"/>
          <p:cNvSpPr/>
          <p:nvPr/>
        </p:nvSpPr>
        <p:spPr>
          <a:xfrm>
            <a:off x="10130685" y="4329071"/>
            <a:ext cx="15819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</a:rPr>
              <a:t>Elegant and concise, business style general work plan summary template.</a:t>
            </a:r>
          </a:p>
        </p:txBody>
      </p:sp>
      <p:sp>
        <p:nvSpPr>
          <p:cNvPr id="14" name="矩形 13"/>
          <p:cNvSpPr/>
          <p:nvPr/>
        </p:nvSpPr>
        <p:spPr>
          <a:xfrm>
            <a:off x="5932555" y="2240251"/>
            <a:ext cx="15819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</a:rPr>
              <a:t>Elegant and concise, business style general work plan summary template.</a:t>
            </a:r>
          </a:p>
        </p:txBody>
      </p:sp>
      <p:sp>
        <p:nvSpPr>
          <p:cNvPr id="15" name="矩形 14"/>
          <p:cNvSpPr/>
          <p:nvPr/>
        </p:nvSpPr>
        <p:spPr>
          <a:xfrm>
            <a:off x="10130685" y="2240251"/>
            <a:ext cx="15819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</a:rPr>
              <a:t>Elegant and concise, business style general work plan summary template.</a:t>
            </a:r>
          </a:p>
        </p:txBody>
      </p:sp>
      <p:sp>
        <p:nvSpPr>
          <p:cNvPr id="16" name="Freeform 86"/>
          <p:cNvSpPr>
            <a:spLocks noEditPoints="1"/>
          </p:cNvSpPr>
          <p:nvPr/>
        </p:nvSpPr>
        <p:spPr bwMode="auto">
          <a:xfrm>
            <a:off x="9360520" y="4646939"/>
            <a:ext cx="239713" cy="195263"/>
          </a:xfrm>
          <a:custGeom>
            <a:avLst/>
            <a:gdLst>
              <a:gd name="T0" fmla="*/ 122 w 151"/>
              <a:gd name="T1" fmla="*/ 123 h 123"/>
              <a:gd name="T2" fmla="*/ 151 w 151"/>
              <a:gd name="T3" fmla="*/ 47 h 123"/>
              <a:gd name="T4" fmla="*/ 28 w 151"/>
              <a:gd name="T5" fmla="*/ 47 h 123"/>
              <a:gd name="T6" fmla="*/ 0 w 151"/>
              <a:gd name="T7" fmla="*/ 123 h 123"/>
              <a:gd name="T8" fmla="*/ 122 w 151"/>
              <a:gd name="T9" fmla="*/ 123 h 123"/>
              <a:gd name="T10" fmla="*/ 18 w 151"/>
              <a:gd name="T11" fmla="*/ 38 h 123"/>
              <a:gd name="T12" fmla="*/ 0 w 151"/>
              <a:gd name="T13" fmla="*/ 123 h 123"/>
              <a:gd name="T14" fmla="*/ 0 w 151"/>
              <a:gd name="T15" fmla="*/ 0 h 123"/>
              <a:gd name="T16" fmla="*/ 42 w 151"/>
              <a:gd name="T17" fmla="*/ 0 h 123"/>
              <a:gd name="T18" fmla="*/ 61 w 151"/>
              <a:gd name="T19" fmla="*/ 19 h 123"/>
              <a:gd name="T20" fmla="*/ 122 w 151"/>
              <a:gd name="T21" fmla="*/ 19 h 123"/>
              <a:gd name="T22" fmla="*/ 122 w 151"/>
              <a:gd name="T23" fmla="*/ 38 h 123"/>
              <a:gd name="T24" fmla="*/ 18 w 151"/>
              <a:gd name="T25" fmla="*/ 38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1" h="123">
                <a:moveTo>
                  <a:pt x="122" y="123"/>
                </a:moveTo>
                <a:lnTo>
                  <a:pt x="151" y="47"/>
                </a:lnTo>
                <a:lnTo>
                  <a:pt x="28" y="47"/>
                </a:lnTo>
                <a:lnTo>
                  <a:pt x="0" y="123"/>
                </a:lnTo>
                <a:lnTo>
                  <a:pt x="122" y="123"/>
                </a:lnTo>
                <a:close/>
                <a:moveTo>
                  <a:pt x="18" y="38"/>
                </a:moveTo>
                <a:lnTo>
                  <a:pt x="0" y="123"/>
                </a:lnTo>
                <a:lnTo>
                  <a:pt x="0" y="0"/>
                </a:lnTo>
                <a:lnTo>
                  <a:pt x="42" y="0"/>
                </a:lnTo>
                <a:lnTo>
                  <a:pt x="61" y="19"/>
                </a:lnTo>
                <a:lnTo>
                  <a:pt x="122" y="19"/>
                </a:lnTo>
                <a:lnTo>
                  <a:pt x="122" y="38"/>
                </a:lnTo>
                <a:lnTo>
                  <a:pt x="18" y="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7" name="Freeform 87"/>
          <p:cNvSpPr>
            <a:spLocks noEditPoints="1"/>
          </p:cNvSpPr>
          <p:nvPr/>
        </p:nvSpPr>
        <p:spPr bwMode="auto">
          <a:xfrm>
            <a:off x="9360520" y="2521895"/>
            <a:ext cx="239713" cy="195263"/>
          </a:xfrm>
          <a:custGeom>
            <a:avLst/>
            <a:gdLst>
              <a:gd name="T0" fmla="*/ 85 w 151"/>
              <a:gd name="T1" fmla="*/ 19 h 123"/>
              <a:gd name="T2" fmla="*/ 66 w 151"/>
              <a:gd name="T3" fmla="*/ 0 h 123"/>
              <a:gd name="T4" fmla="*/ 0 w 151"/>
              <a:gd name="T5" fmla="*/ 0 h 123"/>
              <a:gd name="T6" fmla="*/ 0 w 151"/>
              <a:gd name="T7" fmla="*/ 123 h 123"/>
              <a:gd name="T8" fmla="*/ 151 w 151"/>
              <a:gd name="T9" fmla="*/ 123 h 123"/>
              <a:gd name="T10" fmla="*/ 151 w 151"/>
              <a:gd name="T11" fmla="*/ 19 h 123"/>
              <a:gd name="T12" fmla="*/ 85 w 151"/>
              <a:gd name="T13" fmla="*/ 19 h 123"/>
              <a:gd name="T14" fmla="*/ 104 w 151"/>
              <a:gd name="T15" fmla="*/ 85 h 123"/>
              <a:gd name="T16" fmla="*/ 85 w 151"/>
              <a:gd name="T17" fmla="*/ 85 h 123"/>
              <a:gd name="T18" fmla="*/ 85 w 151"/>
              <a:gd name="T19" fmla="*/ 104 h 123"/>
              <a:gd name="T20" fmla="*/ 66 w 151"/>
              <a:gd name="T21" fmla="*/ 104 h 123"/>
              <a:gd name="T22" fmla="*/ 66 w 151"/>
              <a:gd name="T23" fmla="*/ 85 h 123"/>
              <a:gd name="T24" fmla="*/ 47 w 151"/>
              <a:gd name="T25" fmla="*/ 85 h 123"/>
              <a:gd name="T26" fmla="*/ 47 w 151"/>
              <a:gd name="T27" fmla="*/ 66 h 123"/>
              <a:gd name="T28" fmla="*/ 66 w 151"/>
              <a:gd name="T29" fmla="*/ 66 h 123"/>
              <a:gd name="T30" fmla="*/ 66 w 151"/>
              <a:gd name="T31" fmla="*/ 47 h 123"/>
              <a:gd name="T32" fmla="*/ 85 w 151"/>
              <a:gd name="T33" fmla="*/ 47 h 123"/>
              <a:gd name="T34" fmla="*/ 85 w 151"/>
              <a:gd name="T35" fmla="*/ 66 h 123"/>
              <a:gd name="T36" fmla="*/ 104 w 151"/>
              <a:gd name="T37" fmla="*/ 66 h 123"/>
              <a:gd name="T38" fmla="*/ 104 w 151"/>
              <a:gd name="T39" fmla="*/ 85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51" h="123">
                <a:moveTo>
                  <a:pt x="85" y="19"/>
                </a:moveTo>
                <a:lnTo>
                  <a:pt x="66" y="0"/>
                </a:lnTo>
                <a:lnTo>
                  <a:pt x="0" y="0"/>
                </a:lnTo>
                <a:lnTo>
                  <a:pt x="0" y="123"/>
                </a:lnTo>
                <a:lnTo>
                  <a:pt x="151" y="123"/>
                </a:lnTo>
                <a:lnTo>
                  <a:pt x="151" y="19"/>
                </a:lnTo>
                <a:lnTo>
                  <a:pt x="85" y="19"/>
                </a:lnTo>
                <a:close/>
                <a:moveTo>
                  <a:pt x="104" y="85"/>
                </a:moveTo>
                <a:lnTo>
                  <a:pt x="85" y="85"/>
                </a:lnTo>
                <a:lnTo>
                  <a:pt x="85" y="104"/>
                </a:lnTo>
                <a:lnTo>
                  <a:pt x="66" y="104"/>
                </a:lnTo>
                <a:lnTo>
                  <a:pt x="66" y="85"/>
                </a:lnTo>
                <a:lnTo>
                  <a:pt x="47" y="85"/>
                </a:lnTo>
                <a:lnTo>
                  <a:pt x="47" y="66"/>
                </a:lnTo>
                <a:lnTo>
                  <a:pt x="66" y="66"/>
                </a:lnTo>
                <a:lnTo>
                  <a:pt x="66" y="47"/>
                </a:lnTo>
                <a:lnTo>
                  <a:pt x="85" y="47"/>
                </a:lnTo>
                <a:lnTo>
                  <a:pt x="85" y="66"/>
                </a:lnTo>
                <a:lnTo>
                  <a:pt x="104" y="66"/>
                </a:lnTo>
                <a:lnTo>
                  <a:pt x="104" y="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" name="Freeform 88"/>
          <p:cNvSpPr>
            <a:spLocks noEditPoints="1"/>
          </p:cNvSpPr>
          <p:nvPr/>
        </p:nvSpPr>
        <p:spPr bwMode="auto">
          <a:xfrm>
            <a:off x="1043596" y="2521895"/>
            <a:ext cx="239713" cy="195263"/>
          </a:xfrm>
          <a:custGeom>
            <a:avLst/>
            <a:gdLst>
              <a:gd name="T0" fmla="*/ 85 w 151"/>
              <a:gd name="T1" fmla="*/ 19 h 123"/>
              <a:gd name="T2" fmla="*/ 66 w 151"/>
              <a:gd name="T3" fmla="*/ 0 h 123"/>
              <a:gd name="T4" fmla="*/ 0 w 151"/>
              <a:gd name="T5" fmla="*/ 0 h 123"/>
              <a:gd name="T6" fmla="*/ 0 w 151"/>
              <a:gd name="T7" fmla="*/ 123 h 123"/>
              <a:gd name="T8" fmla="*/ 151 w 151"/>
              <a:gd name="T9" fmla="*/ 123 h 123"/>
              <a:gd name="T10" fmla="*/ 151 w 151"/>
              <a:gd name="T11" fmla="*/ 19 h 123"/>
              <a:gd name="T12" fmla="*/ 85 w 151"/>
              <a:gd name="T13" fmla="*/ 19 h 123"/>
              <a:gd name="T14" fmla="*/ 104 w 151"/>
              <a:gd name="T15" fmla="*/ 85 h 123"/>
              <a:gd name="T16" fmla="*/ 47 w 151"/>
              <a:gd name="T17" fmla="*/ 85 h 123"/>
              <a:gd name="T18" fmla="*/ 47 w 151"/>
              <a:gd name="T19" fmla="*/ 66 h 123"/>
              <a:gd name="T20" fmla="*/ 104 w 151"/>
              <a:gd name="T21" fmla="*/ 66 h 123"/>
              <a:gd name="T22" fmla="*/ 104 w 151"/>
              <a:gd name="T23" fmla="*/ 85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1" h="123">
                <a:moveTo>
                  <a:pt x="85" y="19"/>
                </a:moveTo>
                <a:lnTo>
                  <a:pt x="66" y="0"/>
                </a:lnTo>
                <a:lnTo>
                  <a:pt x="0" y="0"/>
                </a:lnTo>
                <a:lnTo>
                  <a:pt x="0" y="123"/>
                </a:lnTo>
                <a:lnTo>
                  <a:pt x="151" y="123"/>
                </a:lnTo>
                <a:lnTo>
                  <a:pt x="151" y="19"/>
                </a:lnTo>
                <a:lnTo>
                  <a:pt x="85" y="19"/>
                </a:lnTo>
                <a:close/>
                <a:moveTo>
                  <a:pt x="104" y="85"/>
                </a:moveTo>
                <a:lnTo>
                  <a:pt x="47" y="85"/>
                </a:lnTo>
                <a:lnTo>
                  <a:pt x="47" y="66"/>
                </a:lnTo>
                <a:lnTo>
                  <a:pt x="104" y="66"/>
                </a:lnTo>
                <a:lnTo>
                  <a:pt x="104" y="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9" name="Freeform 120"/>
          <p:cNvSpPr>
            <a:spLocks noEditPoints="1"/>
          </p:cNvSpPr>
          <p:nvPr/>
        </p:nvSpPr>
        <p:spPr bwMode="auto">
          <a:xfrm>
            <a:off x="1088840" y="4624714"/>
            <a:ext cx="149225" cy="239713"/>
          </a:xfrm>
          <a:custGeom>
            <a:avLst/>
            <a:gdLst>
              <a:gd name="T0" fmla="*/ 20 w 40"/>
              <a:gd name="T1" fmla="*/ 0 h 64"/>
              <a:gd name="T2" fmla="*/ 0 w 40"/>
              <a:gd name="T3" fmla="*/ 20 h 64"/>
              <a:gd name="T4" fmla="*/ 20 w 40"/>
              <a:gd name="T5" fmla="*/ 64 h 64"/>
              <a:gd name="T6" fmla="*/ 40 w 40"/>
              <a:gd name="T7" fmla="*/ 20 h 64"/>
              <a:gd name="T8" fmla="*/ 20 w 40"/>
              <a:gd name="T9" fmla="*/ 0 h 64"/>
              <a:gd name="T10" fmla="*/ 20 w 40"/>
              <a:gd name="T11" fmla="*/ 32 h 64"/>
              <a:gd name="T12" fmla="*/ 8 w 40"/>
              <a:gd name="T13" fmla="*/ 20 h 64"/>
              <a:gd name="T14" fmla="*/ 20 w 40"/>
              <a:gd name="T15" fmla="*/ 8 h 64"/>
              <a:gd name="T16" fmla="*/ 32 w 40"/>
              <a:gd name="T17" fmla="*/ 20 h 64"/>
              <a:gd name="T18" fmla="*/ 20 w 40"/>
              <a:gd name="T19" fmla="*/ 32 h 64"/>
              <a:gd name="T20" fmla="*/ 12 w 40"/>
              <a:gd name="T21" fmla="*/ 20 h 64"/>
              <a:gd name="T22" fmla="*/ 20 w 40"/>
              <a:gd name="T23" fmla="*/ 12 h 64"/>
              <a:gd name="T24" fmla="*/ 28 w 40"/>
              <a:gd name="T25" fmla="*/ 20 h 64"/>
              <a:gd name="T26" fmla="*/ 20 w 40"/>
              <a:gd name="T27" fmla="*/ 28 h 64"/>
              <a:gd name="T28" fmla="*/ 12 w 40"/>
              <a:gd name="T29" fmla="*/ 2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0" h="64">
                <a:moveTo>
                  <a:pt x="20" y="0"/>
                </a:moveTo>
                <a:cubicBezTo>
                  <a:pt x="9" y="0"/>
                  <a:pt x="0" y="9"/>
                  <a:pt x="0" y="20"/>
                </a:cubicBezTo>
                <a:cubicBezTo>
                  <a:pt x="0" y="40"/>
                  <a:pt x="20" y="64"/>
                  <a:pt x="20" y="64"/>
                </a:cubicBezTo>
                <a:cubicBezTo>
                  <a:pt x="20" y="64"/>
                  <a:pt x="40" y="40"/>
                  <a:pt x="40" y="20"/>
                </a:cubicBezTo>
                <a:cubicBezTo>
                  <a:pt x="40" y="9"/>
                  <a:pt x="31" y="0"/>
                  <a:pt x="20" y="0"/>
                </a:cubicBezTo>
                <a:close/>
                <a:moveTo>
                  <a:pt x="20" y="32"/>
                </a:moveTo>
                <a:cubicBezTo>
                  <a:pt x="13" y="32"/>
                  <a:pt x="8" y="27"/>
                  <a:pt x="8" y="20"/>
                </a:cubicBezTo>
                <a:cubicBezTo>
                  <a:pt x="8" y="13"/>
                  <a:pt x="13" y="8"/>
                  <a:pt x="20" y="8"/>
                </a:cubicBezTo>
                <a:cubicBezTo>
                  <a:pt x="27" y="8"/>
                  <a:pt x="32" y="13"/>
                  <a:pt x="32" y="20"/>
                </a:cubicBezTo>
                <a:cubicBezTo>
                  <a:pt x="32" y="27"/>
                  <a:pt x="27" y="32"/>
                  <a:pt x="20" y="32"/>
                </a:cubicBezTo>
                <a:close/>
                <a:moveTo>
                  <a:pt x="12" y="20"/>
                </a:moveTo>
                <a:cubicBezTo>
                  <a:pt x="12" y="16"/>
                  <a:pt x="16" y="12"/>
                  <a:pt x="20" y="12"/>
                </a:cubicBezTo>
                <a:cubicBezTo>
                  <a:pt x="24" y="12"/>
                  <a:pt x="28" y="16"/>
                  <a:pt x="28" y="20"/>
                </a:cubicBezTo>
                <a:cubicBezTo>
                  <a:pt x="28" y="24"/>
                  <a:pt x="24" y="28"/>
                  <a:pt x="20" y="28"/>
                </a:cubicBezTo>
                <a:cubicBezTo>
                  <a:pt x="16" y="28"/>
                  <a:pt x="12" y="24"/>
                  <a:pt x="12" y="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0" name="Freeform 121"/>
          <p:cNvSpPr>
            <a:spLocks noEditPoints="1"/>
          </p:cNvSpPr>
          <p:nvPr/>
        </p:nvSpPr>
        <p:spPr bwMode="auto">
          <a:xfrm>
            <a:off x="5184056" y="4624714"/>
            <a:ext cx="239713" cy="239713"/>
          </a:xfrm>
          <a:custGeom>
            <a:avLst/>
            <a:gdLst>
              <a:gd name="T0" fmla="*/ 34 w 64"/>
              <a:gd name="T1" fmla="*/ 64 h 64"/>
              <a:gd name="T2" fmla="*/ 34 w 64"/>
              <a:gd name="T3" fmla="*/ 64 h 64"/>
              <a:gd name="T4" fmla="*/ 32 w 64"/>
              <a:gd name="T5" fmla="*/ 62 h 64"/>
              <a:gd name="T6" fmla="*/ 32 w 64"/>
              <a:gd name="T7" fmla="*/ 32 h 64"/>
              <a:gd name="T8" fmla="*/ 2 w 64"/>
              <a:gd name="T9" fmla="*/ 32 h 64"/>
              <a:gd name="T10" fmla="*/ 0 w 64"/>
              <a:gd name="T11" fmla="*/ 30 h 64"/>
              <a:gd name="T12" fmla="*/ 1 w 64"/>
              <a:gd name="T13" fmla="*/ 28 h 64"/>
              <a:gd name="T14" fmla="*/ 61 w 64"/>
              <a:gd name="T15" fmla="*/ 0 h 64"/>
              <a:gd name="T16" fmla="*/ 63 w 64"/>
              <a:gd name="T17" fmla="*/ 1 h 64"/>
              <a:gd name="T18" fmla="*/ 64 w 64"/>
              <a:gd name="T19" fmla="*/ 3 h 64"/>
              <a:gd name="T20" fmla="*/ 36 w 64"/>
              <a:gd name="T21" fmla="*/ 63 h 64"/>
              <a:gd name="T22" fmla="*/ 34 w 64"/>
              <a:gd name="T23" fmla="*/ 64 h 64"/>
              <a:gd name="T24" fmla="*/ 11 w 64"/>
              <a:gd name="T25" fmla="*/ 28 h 64"/>
              <a:gd name="T26" fmla="*/ 34 w 64"/>
              <a:gd name="T27" fmla="*/ 28 h 64"/>
              <a:gd name="T28" fmla="*/ 36 w 64"/>
              <a:gd name="T29" fmla="*/ 30 h 64"/>
              <a:gd name="T30" fmla="*/ 36 w 64"/>
              <a:gd name="T31" fmla="*/ 53 h 64"/>
              <a:gd name="T32" fmla="*/ 58 w 64"/>
              <a:gd name="T33" fmla="*/ 6 h 64"/>
              <a:gd name="T34" fmla="*/ 11 w 64"/>
              <a:gd name="T35" fmla="*/ 28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4" h="64">
                <a:moveTo>
                  <a:pt x="34" y="64"/>
                </a:moveTo>
                <a:cubicBezTo>
                  <a:pt x="34" y="64"/>
                  <a:pt x="34" y="64"/>
                  <a:pt x="34" y="64"/>
                </a:cubicBezTo>
                <a:cubicBezTo>
                  <a:pt x="33" y="64"/>
                  <a:pt x="32" y="63"/>
                  <a:pt x="32" y="62"/>
                </a:cubicBezTo>
                <a:cubicBezTo>
                  <a:pt x="32" y="32"/>
                  <a:pt x="32" y="32"/>
                  <a:pt x="32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1" y="32"/>
                  <a:pt x="0" y="31"/>
                  <a:pt x="0" y="30"/>
                </a:cubicBezTo>
                <a:cubicBezTo>
                  <a:pt x="0" y="30"/>
                  <a:pt x="0" y="29"/>
                  <a:pt x="1" y="28"/>
                </a:cubicBezTo>
                <a:cubicBezTo>
                  <a:pt x="61" y="0"/>
                  <a:pt x="61" y="0"/>
                  <a:pt x="61" y="0"/>
                </a:cubicBezTo>
                <a:cubicBezTo>
                  <a:pt x="62" y="0"/>
                  <a:pt x="63" y="0"/>
                  <a:pt x="63" y="1"/>
                </a:cubicBezTo>
                <a:cubicBezTo>
                  <a:pt x="64" y="1"/>
                  <a:pt x="64" y="2"/>
                  <a:pt x="64" y="3"/>
                </a:cubicBezTo>
                <a:cubicBezTo>
                  <a:pt x="36" y="63"/>
                  <a:pt x="36" y="63"/>
                  <a:pt x="36" y="63"/>
                </a:cubicBezTo>
                <a:cubicBezTo>
                  <a:pt x="35" y="64"/>
                  <a:pt x="35" y="64"/>
                  <a:pt x="34" y="64"/>
                </a:cubicBezTo>
                <a:close/>
                <a:moveTo>
                  <a:pt x="11" y="28"/>
                </a:moveTo>
                <a:cubicBezTo>
                  <a:pt x="34" y="28"/>
                  <a:pt x="34" y="28"/>
                  <a:pt x="34" y="28"/>
                </a:cubicBezTo>
                <a:cubicBezTo>
                  <a:pt x="35" y="28"/>
                  <a:pt x="36" y="29"/>
                  <a:pt x="36" y="30"/>
                </a:cubicBezTo>
                <a:cubicBezTo>
                  <a:pt x="36" y="53"/>
                  <a:pt x="36" y="53"/>
                  <a:pt x="36" y="53"/>
                </a:cubicBezTo>
                <a:cubicBezTo>
                  <a:pt x="58" y="6"/>
                  <a:pt x="58" y="6"/>
                  <a:pt x="58" y="6"/>
                </a:cubicBezTo>
                <a:cubicBezTo>
                  <a:pt x="11" y="28"/>
                  <a:pt x="11" y="28"/>
                  <a:pt x="11" y="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1" name="Freeform 122"/>
          <p:cNvSpPr>
            <a:spLocks noEditPoints="1"/>
          </p:cNvSpPr>
          <p:nvPr/>
        </p:nvSpPr>
        <p:spPr bwMode="auto">
          <a:xfrm>
            <a:off x="5184056" y="2499670"/>
            <a:ext cx="239713" cy="239713"/>
          </a:xfrm>
          <a:custGeom>
            <a:avLst/>
            <a:gdLst>
              <a:gd name="T0" fmla="*/ 32 w 64"/>
              <a:gd name="T1" fmla="*/ 0 h 64"/>
              <a:gd name="T2" fmla="*/ 0 w 64"/>
              <a:gd name="T3" fmla="*/ 32 h 64"/>
              <a:gd name="T4" fmla="*/ 32 w 64"/>
              <a:gd name="T5" fmla="*/ 64 h 64"/>
              <a:gd name="T6" fmla="*/ 64 w 64"/>
              <a:gd name="T7" fmla="*/ 32 h 64"/>
              <a:gd name="T8" fmla="*/ 32 w 64"/>
              <a:gd name="T9" fmla="*/ 0 h 64"/>
              <a:gd name="T10" fmla="*/ 6 w 64"/>
              <a:gd name="T11" fmla="*/ 32 h 64"/>
              <a:gd name="T12" fmla="*/ 32 w 64"/>
              <a:gd name="T13" fmla="*/ 6 h 64"/>
              <a:gd name="T14" fmla="*/ 50 w 64"/>
              <a:gd name="T15" fmla="*/ 13 h 64"/>
              <a:gd name="T16" fmla="*/ 24 w 64"/>
              <a:gd name="T17" fmla="*/ 24 h 64"/>
              <a:gd name="T18" fmla="*/ 13 w 64"/>
              <a:gd name="T19" fmla="*/ 50 h 64"/>
              <a:gd name="T20" fmla="*/ 6 w 64"/>
              <a:gd name="T21" fmla="*/ 32 h 64"/>
              <a:gd name="T22" fmla="*/ 37 w 64"/>
              <a:gd name="T23" fmla="*/ 37 h 64"/>
              <a:gd name="T24" fmla="*/ 21 w 64"/>
              <a:gd name="T25" fmla="*/ 43 h 64"/>
              <a:gd name="T26" fmla="*/ 27 w 64"/>
              <a:gd name="T27" fmla="*/ 27 h 64"/>
              <a:gd name="T28" fmla="*/ 37 w 64"/>
              <a:gd name="T29" fmla="*/ 37 h 64"/>
              <a:gd name="T30" fmla="*/ 32 w 64"/>
              <a:gd name="T31" fmla="*/ 58 h 64"/>
              <a:gd name="T32" fmla="*/ 14 w 64"/>
              <a:gd name="T33" fmla="*/ 51 h 64"/>
              <a:gd name="T34" fmla="*/ 40 w 64"/>
              <a:gd name="T35" fmla="*/ 40 h 64"/>
              <a:gd name="T36" fmla="*/ 51 w 64"/>
              <a:gd name="T37" fmla="*/ 14 h 64"/>
              <a:gd name="T38" fmla="*/ 58 w 64"/>
              <a:gd name="T39" fmla="*/ 32 h 64"/>
              <a:gd name="T40" fmla="*/ 32 w 64"/>
              <a:gd name="T41" fmla="*/ 58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4" h="64">
                <a:moveTo>
                  <a:pt x="32" y="0"/>
                </a:moveTo>
                <a:cubicBezTo>
                  <a:pt x="14" y="0"/>
                  <a:pt x="0" y="14"/>
                  <a:pt x="0" y="32"/>
                </a:cubicBezTo>
                <a:cubicBezTo>
                  <a:pt x="0" y="50"/>
                  <a:pt x="14" y="64"/>
                  <a:pt x="32" y="64"/>
                </a:cubicBezTo>
                <a:cubicBezTo>
                  <a:pt x="50" y="64"/>
                  <a:pt x="64" y="50"/>
                  <a:pt x="64" y="32"/>
                </a:cubicBezTo>
                <a:cubicBezTo>
                  <a:pt x="64" y="14"/>
                  <a:pt x="50" y="0"/>
                  <a:pt x="32" y="0"/>
                </a:cubicBezTo>
                <a:close/>
                <a:moveTo>
                  <a:pt x="6" y="32"/>
                </a:moveTo>
                <a:cubicBezTo>
                  <a:pt x="6" y="18"/>
                  <a:pt x="18" y="6"/>
                  <a:pt x="32" y="6"/>
                </a:cubicBezTo>
                <a:cubicBezTo>
                  <a:pt x="39" y="6"/>
                  <a:pt x="45" y="9"/>
                  <a:pt x="50" y="13"/>
                </a:cubicBezTo>
                <a:cubicBezTo>
                  <a:pt x="24" y="24"/>
                  <a:pt x="24" y="24"/>
                  <a:pt x="24" y="24"/>
                </a:cubicBezTo>
                <a:cubicBezTo>
                  <a:pt x="13" y="50"/>
                  <a:pt x="13" y="50"/>
                  <a:pt x="13" y="50"/>
                </a:cubicBezTo>
                <a:cubicBezTo>
                  <a:pt x="9" y="45"/>
                  <a:pt x="6" y="39"/>
                  <a:pt x="6" y="32"/>
                </a:cubicBezTo>
                <a:close/>
                <a:moveTo>
                  <a:pt x="37" y="37"/>
                </a:moveTo>
                <a:cubicBezTo>
                  <a:pt x="21" y="43"/>
                  <a:pt x="21" y="43"/>
                  <a:pt x="21" y="43"/>
                </a:cubicBezTo>
                <a:cubicBezTo>
                  <a:pt x="27" y="27"/>
                  <a:pt x="27" y="27"/>
                  <a:pt x="27" y="27"/>
                </a:cubicBezTo>
                <a:lnTo>
                  <a:pt x="37" y="37"/>
                </a:lnTo>
                <a:close/>
                <a:moveTo>
                  <a:pt x="32" y="58"/>
                </a:moveTo>
                <a:cubicBezTo>
                  <a:pt x="25" y="58"/>
                  <a:pt x="19" y="55"/>
                  <a:pt x="14" y="51"/>
                </a:cubicBezTo>
                <a:cubicBezTo>
                  <a:pt x="40" y="40"/>
                  <a:pt x="40" y="40"/>
                  <a:pt x="40" y="40"/>
                </a:cubicBezTo>
                <a:cubicBezTo>
                  <a:pt x="51" y="14"/>
                  <a:pt x="51" y="14"/>
                  <a:pt x="51" y="14"/>
                </a:cubicBezTo>
                <a:cubicBezTo>
                  <a:pt x="55" y="19"/>
                  <a:pt x="58" y="25"/>
                  <a:pt x="58" y="32"/>
                </a:cubicBezTo>
                <a:cubicBezTo>
                  <a:pt x="58" y="46"/>
                  <a:pt x="46" y="58"/>
                  <a:pt x="32" y="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41870" y="295910"/>
            <a:ext cx="11930794" cy="972850"/>
            <a:chOff x="141870" y="295910"/>
            <a:chExt cx="11930794" cy="972850"/>
          </a:xfrm>
        </p:grpSpPr>
        <p:sp>
          <p:nvSpPr>
            <p:cNvPr id="23" name="文本框 22"/>
            <p:cNvSpPr txBox="1"/>
            <p:nvPr/>
          </p:nvSpPr>
          <p:spPr>
            <a:xfrm>
              <a:off x="3071664" y="397984"/>
              <a:ext cx="2339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请输入标题内容</a:t>
              </a:r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141870" y="295910"/>
              <a:ext cx="2935344" cy="972850"/>
            </a:xfrm>
            <a:prstGeom prst="rect">
              <a:avLst/>
            </a:prstGeom>
          </p:spPr>
        </p:pic>
        <p:cxnSp>
          <p:nvCxnSpPr>
            <p:cNvPr id="25" name="直接连接符 24"/>
            <p:cNvCxnSpPr/>
            <p:nvPr/>
          </p:nvCxnSpPr>
          <p:spPr>
            <a:xfrm>
              <a:off x="2423592" y="945594"/>
              <a:ext cx="9649072" cy="0"/>
            </a:xfrm>
            <a:prstGeom prst="line">
              <a:avLst/>
            </a:prstGeom>
            <a:ln>
              <a:solidFill>
                <a:srgbClr val="37BBE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272">
        <p14:flythrough/>
      </p:transition>
    </mc:Choice>
    <mc:Fallback xmlns="">
      <p:transition spd="slow" advTm="22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1559496" y="2596206"/>
            <a:ext cx="1371279" cy="1576183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solidFill>
            <a:srgbClr val="37BBED">
              <a:alpha val="60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2320" tIns="313011" rIns="272320" bIns="31301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600" kern="1200">
              <a:solidFill>
                <a:schemeClr val="bg1"/>
              </a:solidFill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4093530" y="2708919"/>
            <a:ext cx="1371279" cy="1576183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solidFill>
            <a:srgbClr val="37BBED">
              <a:alpha val="60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2320" tIns="313011" rIns="272320" bIns="31301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600" kern="1200">
              <a:solidFill>
                <a:schemeClr val="bg1"/>
              </a:solidFill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6627564" y="2708919"/>
            <a:ext cx="1371279" cy="1576183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solidFill>
            <a:srgbClr val="37BBED">
              <a:alpha val="60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2320" tIns="313011" rIns="272320" bIns="31301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600" kern="1200">
              <a:solidFill>
                <a:schemeClr val="bg1"/>
              </a:solidFill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9161597" y="2708919"/>
            <a:ext cx="1371279" cy="1576183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solidFill>
            <a:srgbClr val="37BBED">
              <a:alpha val="60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2320" tIns="313011" rIns="272320" bIns="31301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600" kern="1200" dirty="0">
              <a:solidFill>
                <a:schemeClr val="bg1"/>
              </a:solidFill>
            </a:endParaRPr>
          </a:p>
        </p:txBody>
      </p:sp>
      <p:sp>
        <p:nvSpPr>
          <p:cNvPr id="18" name="Freeform 456"/>
          <p:cNvSpPr/>
          <p:nvPr/>
        </p:nvSpPr>
        <p:spPr bwMode="auto">
          <a:xfrm>
            <a:off x="3287688" y="3385575"/>
            <a:ext cx="353016" cy="302204"/>
          </a:xfrm>
          <a:custGeom>
            <a:avLst/>
            <a:gdLst>
              <a:gd name="T0" fmla="*/ 35 w 56"/>
              <a:gd name="T1" fmla="*/ 47 h 48"/>
              <a:gd name="T2" fmla="*/ 55 w 56"/>
              <a:gd name="T3" fmla="*/ 27 h 48"/>
              <a:gd name="T4" fmla="*/ 55 w 56"/>
              <a:gd name="T5" fmla="*/ 21 h 48"/>
              <a:gd name="T6" fmla="*/ 35 w 56"/>
              <a:gd name="T7" fmla="*/ 1 h 48"/>
              <a:gd name="T8" fmla="*/ 29 w 56"/>
              <a:gd name="T9" fmla="*/ 1 h 48"/>
              <a:gd name="T10" fmla="*/ 29 w 56"/>
              <a:gd name="T11" fmla="*/ 7 h 48"/>
              <a:gd name="T12" fmla="*/ 42 w 56"/>
              <a:gd name="T13" fmla="*/ 20 h 48"/>
              <a:gd name="T14" fmla="*/ 4 w 56"/>
              <a:gd name="T15" fmla="*/ 20 h 48"/>
              <a:gd name="T16" fmla="*/ 0 w 56"/>
              <a:gd name="T17" fmla="*/ 24 h 48"/>
              <a:gd name="T18" fmla="*/ 4 w 56"/>
              <a:gd name="T19" fmla="*/ 28 h 48"/>
              <a:gd name="T20" fmla="*/ 42 w 56"/>
              <a:gd name="T21" fmla="*/ 28 h 48"/>
              <a:gd name="T22" fmla="*/ 29 w 56"/>
              <a:gd name="T23" fmla="*/ 41 h 48"/>
              <a:gd name="T24" fmla="*/ 28 w 56"/>
              <a:gd name="T25" fmla="*/ 44 h 48"/>
              <a:gd name="T26" fmla="*/ 29 w 56"/>
              <a:gd name="T27" fmla="*/ 47 h 48"/>
              <a:gd name="T28" fmla="*/ 35 w 56"/>
              <a:gd name="T29" fmla="*/ 47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6" h="48">
                <a:moveTo>
                  <a:pt x="35" y="47"/>
                </a:moveTo>
                <a:cubicBezTo>
                  <a:pt x="55" y="27"/>
                  <a:pt x="55" y="27"/>
                  <a:pt x="55" y="27"/>
                </a:cubicBezTo>
                <a:cubicBezTo>
                  <a:pt x="56" y="25"/>
                  <a:pt x="56" y="23"/>
                  <a:pt x="55" y="21"/>
                </a:cubicBezTo>
                <a:cubicBezTo>
                  <a:pt x="35" y="1"/>
                  <a:pt x="35" y="1"/>
                  <a:pt x="35" y="1"/>
                </a:cubicBezTo>
                <a:cubicBezTo>
                  <a:pt x="33" y="0"/>
                  <a:pt x="31" y="0"/>
                  <a:pt x="29" y="1"/>
                </a:cubicBezTo>
                <a:cubicBezTo>
                  <a:pt x="28" y="3"/>
                  <a:pt x="28" y="5"/>
                  <a:pt x="29" y="7"/>
                </a:cubicBezTo>
                <a:cubicBezTo>
                  <a:pt x="42" y="20"/>
                  <a:pt x="42" y="20"/>
                  <a:pt x="42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2" y="20"/>
                  <a:pt x="0" y="22"/>
                  <a:pt x="0" y="24"/>
                </a:cubicBezTo>
                <a:cubicBezTo>
                  <a:pt x="0" y="26"/>
                  <a:pt x="2" y="28"/>
                  <a:pt x="4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29" y="41"/>
                  <a:pt x="29" y="41"/>
                  <a:pt x="29" y="41"/>
                </a:cubicBezTo>
                <a:cubicBezTo>
                  <a:pt x="28" y="42"/>
                  <a:pt x="28" y="43"/>
                  <a:pt x="28" y="44"/>
                </a:cubicBezTo>
                <a:cubicBezTo>
                  <a:pt x="28" y="45"/>
                  <a:pt x="28" y="46"/>
                  <a:pt x="29" y="47"/>
                </a:cubicBezTo>
                <a:cubicBezTo>
                  <a:pt x="31" y="48"/>
                  <a:pt x="33" y="48"/>
                  <a:pt x="35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343472" y="4589536"/>
            <a:ext cx="18902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</a:rPr>
              <a:t>Elegant and concise, business style general work plan summary template.</a:t>
            </a:r>
          </a:p>
        </p:txBody>
      </p:sp>
      <p:sp>
        <p:nvSpPr>
          <p:cNvPr id="20" name="矩形 19"/>
          <p:cNvSpPr/>
          <p:nvPr/>
        </p:nvSpPr>
        <p:spPr>
          <a:xfrm>
            <a:off x="3816576" y="4589536"/>
            <a:ext cx="1944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</a:rPr>
              <a:t>Elegant and concise, business style general work plan summary template.</a:t>
            </a:r>
          </a:p>
        </p:txBody>
      </p:sp>
      <p:sp>
        <p:nvSpPr>
          <p:cNvPr id="21" name="矩形 20"/>
          <p:cNvSpPr/>
          <p:nvPr/>
        </p:nvSpPr>
        <p:spPr>
          <a:xfrm>
            <a:off x="6343692" y="4589536"/>
            <a:ext cx="19272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</a:rPr>
              <a:t>Elegant and concise, business style general work plan summary template.</a:t>
            </a:r>
          </a:p>
        </p:txBody>
      </p:sp>
      <p:sp>
        <p:nvSpPr>
          <p:cNvPr id="22" name="矩形 21"/>
          <p:cNvSpPr/>
          <p:nvPr/>
        </p:nvSpPr>
        <p:spPr>
          <a:xfrm>
            <a:off x="8853871" y="4589536"/>
            <a:ext cx="1944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</a:rPr>
              <a:t>Elegant and concise, business style general work plan summary template.</a:t>
            </a:r>
          </a:p>
        </p:txBody>
      </p:sp>
      <p:sp>
        <p:nvSpPr>
          <p:cNvPr id="23" name="Freeform 456"/>
          <p:cNvSpPr/>
          <p:nvPr/>
        </p:nvSpPr>
        <p:spPr bwMode="auto">
          <a:xfrm>
            <a:off x="5834974" y="3385575"/>
            <a:ext cx="353016" cy="302204"/>
          </a:xfrm>
          <a:custGeom>
            <a:avLst/>
            <a:gdLst>
              <a:gd name="T0" fmla="*/ 35 w 56"/>
              <a:gd name="T1" fmla="*/ 47 h 48"/>
              <a:gd name="T2" fmla="*/ 55 w 56"/>
              <a:gd name="T3" fmla="*/ 27 h 48"/>
              <a:gd name="T4" fmla="*/ 55 w 56"/>
              <a:gd name="T5" fmla="*/ 21 h 48"/>
              <a:gd name="T6" fmla="*/ 35 w 56"/>
              <a:gd name="T7" fmla="*/ 1 h 48"/>
              <a:gd name="T8" fmla="*/ 29 w 56"/>
              <a:gd name="T9" fmla="*/ 1 h 48"/>
              <a:gd name="T10" fmla="*/ 29 w 56"/>
              <a:gd name="T11" fmla="*/ 7 h 48"/>
              <a:gd name="T12" fmla="*/ 42 w 56"/>
              <a:gd name="T13" fmla="*/ 20 h 48"/>
              <a:gd name="T14" fmla="*/ 4 w 56"/>
              <a:gd name="T15" fmla="*/ 20 h 48"/>
              <a:gd name="T16" fmla="*/ 0 w 56"/>
              <a:gd name="T17" fmla="*/ 24 h 48"/>
              <a:gd name="T18" fmla="*/ 4 w 56"/>
              <a:gd name="T19" fmla="*/ 28 h 48"/>
              <a:gd name="T20" fmla="*/ 42 w 56"/>
              <a:gd name="T21" fmla="*/ 28 h 48"/>
              <a:gd name="T22" fmla="*/ 29 w 56"/>
              <a:gd name="T23" fmla="*/ 41 h 48"/>
              <a:gd name="T24" fmla="*/ 28 w 56"/>
              <a:gd name="T25" fmla="*/ 44 h 48"/>
              <a:gd name="T26" fmla="*/ 29 w 56"/>
              <a:gd name="T27" fmla="*/ 47 h 48"/>
              <a:gd name="T28" fmla="*/ 35 w 56"/>
              <a:gd name="T29" fmla="*/ 47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6" h="48">
                <a:moveTo>
                  <a:pt x="35" y="47"/>
                </a:moveTo>
                <a:cubicBezTo>
                  <a:pt x="55" y="27"/>
                  <a:pt x="55" y="27"/>
                  <a:pt x="55" y="27"/>
                </a:cubicBezTo>
                <a:cubicBezTo>
                  <a:pt x="56" y="25"/>
                  <a:pt x="56" y="23"/>
                  <a:pt x="55" y="21"/>
                </a:cubicBezTo>
                <a:cubicBezTo>
                  <a:pt x="35" y="1"/>
                  <a:pt x="35" y="1"/>
                  <a:pt x="35" y="1"/>
                </a:cubicBezTo>
                <a:cubicBezTo>
                  <a:pt x="33" y="0"/>
                  <a:pt x="31" y="0"/>
                  <a:pt x="29" y="1"/>
                </a:cubicBezTo>
                <a:cubicBezTo>
                  <a:pt x="28" y="3"/>
                  <a:pt x="28" y="5"/>
                  <a:pt x="29" y="7"/>
                </a:cubicBezTo>
                <a:cubicBezTo>
                  <a:pt x="42" y="20"/>
                  <a:pt x="42" y="20"/>
                  <a:pt x="42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2" y="20"/>
                  <a:pt x="0" y="22"/>
                  <a:pt x="0" y="24"/>
                </a:cubicBezTo>
                <a:cubicBezTo>
                  <a:pt x="0" y="26"/>
                  <a:pt x="2" y="28"/>
                  <a:pt x="4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29" y="41"/>
                  <a:pt x="29" y="41"/>
                  <a:pt x="29" y="41"/>
                </a:cubicBezTo>
                <a:cubicBezTo>
                  <a:pt x="28" y="42"/>
                  <a:pt x="28" y="43"/>
                  <a:pt x="28" y="44"/>
                </a:cubicBezTo>
                <a:cubicBezTo>
                  <a:pt x="28" y="45"/>
                  <a:pt x="28" y="46"/>
                  <a:pt x="29" y="47"/>
                </a:cubicBezTo>
                <a:cubicBezTo>
                  <a:pt x="31" y="48"/>
                  <a:pt x="33" y="48"/>
                  <a:pt x="35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4" name="Freeform 456"/>
          <p:cNvSpPr/>
          <p:nvPr/>
        </p:nvSpPr>
        <p:spPr bwMode="auto">
          <a:xfrm>
            <a:off x="8382260" y="3385575"/>
            <a:ext cx="353016" cy="302204"/>
          </a:xfrm>
          <a:custGeom>
            <a:avLst/>
            <a:gdLst>
              <a:gd name="T0" fmla="*/ 35 w 56"/>
              <a:gd name="T1" fmla="*/ 47 h 48"/>
              <a:gd name="T2" fmla="*/ 55 w 56"/>
              <a:gd name="T3" fmla="*/ 27 h 48"/>
              <a:gd name="T4" fmla="*/ 55 w 56"/>
              <a:gd name="T5" fmla="*/ 21 h 48"/>
              <a:gd name="T6" fmla="*/ 35 w 56"/>
              <a:gd name="T7" fmla="*/ 1 h 48"/>
              <a:gd name="T8" fmla="*/ 29 w 56"/>
              <a:gd name="T9" fmla="*/ 1 h 48"/>
              <a:gd name="T10" fmla="*/ 29 w 56"/>
              <a:gd name="T11" fmla="*/ 7 h 48"/>
              <a:gd name="T12" fmla="*/ 42 w 56"/>
              <a:gd name="T13" fmla="*/ 20 h 48"/>
              <a:gd name="T14" fmla="*/ 4 w 56"/>
              <a:gd name="T15" fmla="*/ 20 h 48"/>
              <a:gd name="T16" fmla="*/ 0 w 56"/>
              <a:gd name="T17" fmla="*/ 24 h 48"/>
              <a:gd name="T18" fmla="*/ 4 w 56"/>
              <a:gd name="T19" fmla="*/ 28 h 48"/>
              <a:gd name="T20" fmla="*/ 42 w 56"/>
              <a:gd name="T21" fmla="*/ 28 h 48"/>
              <a:gd name="T22" fmla="*/ 29 w 56"/>
              <a:gd name="T23" fmla="*/ 41 h 48"/>
              <a:gd name="T24" fmla="*/ 28 w 56"/>
              <a:gd name="T25" fmla="*/ 44 h 48"/>
              <a:gd name="T26" fmla="*/ 29 w 56"/>
              <a:gd name="T27" fmla="*/ 47 h 48"/>
              <a:gd name="T28" fmla="*/ 35 w 56"/>
              <a:gd name="T29" fmla="*/ 47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6" h="48">
                <a:moveTo>
                  <a:pt x="35" y="47"/>
                </a:moveTo>
                <a:cubicBezTo>
                  <a:pt x="55" y="27"/>
                  <a:pt x="55" y="27"/>
                  <a:pt x="55" y="27"/>
                </a:cubicBezTo>
                <a:cubicBezTo>
                  <a:pt x="56" y="25"/>
                  <a:pt x="56" y="23"/>
                  <a:pt x="55" y="21"/>
                </a:cubicBezTo>
                <a:cubicBezTo>
                  <a:pt x="35" y="1"/>
                  <a:pt x="35" y="1"/>
                  <a:pt x="35" y="1"/>
                </a:cubicBezTo>
                <a:cubicBezTo>
                  <a:pt x="33" y="0"/>
                  <a:pt x="31" y="0"/>
                  <a:pt x="29" y="1"/>
                </a:cubicBezTo>
                <a:cubicBezTo>
                  <a:pt x="28" y="3"/>
                  <a:pt x="28" y="5"/>
                  <a:pt x="29" y="7"/>
                </a:cubicBezTo>
                <a:cubicBezTo>
                  <a:pt x="42" y="20"/>
                  <a:pt x="42" y="20"/>
                  <a:pt x="42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2" y="20"/>
                  <a:pt x="0" y="22"/>
                  <a:pt x="0" y="24"/>
                </a:cubicBezTo>
                <a:cubicBezTo>
                  <a:pt x="0" y="26"/>
                  <a:pt x="2" y="28"/>
                  <a:pt x="4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29" y="41"/>
                  <a:pt x="29" y="41"/>
                  <a:pt x="29" y="41"/>
                </a:cubicBezTo>
                <a:cubicBezTo>
                  <a:pt x="28" y="42"/>
                  <a:pt x="28" y="43"/>
                  <a:pt x="28" y="44"/>
                </a:cubicBezTo>
                <a:cubicBezTo>
                  <a:pt x="28" y="45"/>
                  <a:pt x="28" y="46"/>
                  <a:pt x="29" y="47"/>
                </a:cubicBezTo>
                <a:cubicBezTo>
                  <a:pt x="31" y="48"/>
                  <a:pt x="33" y="48"/>
                  <a:pt x="35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733843" y="1942820"/>
            <a:ext cx="69082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</a:rPr>
              <a:t>Elegant and concise, business style general work plan summary template. The use of halo type light shadow design, creating a clean, simple, fresh, elegant, delicate visual temperament, to convey professional, rigorous</a:t>
            </a:r>
          </a:p>
        </p:txBody>
      </p:sp>
      <p:sp>
        <p:nvSpPr>
          <p:cNvPr id="26" name="Freeform 784"/>
          <p:cNvSpPr/>
          <p:nvPr/>
        </p:nvSpPr>
        <p:spPr bwMode="auto">
          <a:xfrm>
            <a:off x="2125279" y="3377154"/>
            <a:ext cx="239713" cy="239713"/>
          </a:xfrm>
          <a:custGeom>
            <a:avLst/>
            <a:gdLst>
              <a:gd name="T0" fmla="*/ 63 w 64"/>
              <a:gd name="T1" fmla="*/ 29 h 64"/>
              <a:gd name="T2" fmla="*/ 35 w 64"/>
              <a:gd name="T3" fmla="*/ 1 h 64"/>
              <a:gd name="T4" fmla="*/ 29 w 64"/>
              <a:gd name="T5" fmla="*/ 1 h 64"/>
              <a:gd name="T6" fmla="*/ 23 w 64"/>
              <a:gd name="T7" fmla="*/ 8 h 64"/>
              <a:gd name="T8" fmla="*/ 27 w 64"/>
              <a:gd name="T9" fmla="*/ 13 h 64"/>
              <a:gd name="T10" fmla="*/ 30 w 64"/>
              <a:gd name="T11" fmla="*/ 12 h 64"/>
              <a:gd name="T12" fmla="*/ 36 w 64"/>
              <a:gd name="T13" fmla="*/ 18 h 64"/>
              <a:gd name="T14" fmla="*/ 35 w 64"/>
              <a:gd name="T15" fmla="*/ 21 h 64"/>
              <a:gd name="T16" fmla="*/ 43 w 64"/>
              <a:gd name="T17" fmla="*/ 29 h 64"/>
              <a:gd name="T18" fmla="*/ 46 w 64"/>
              <a:gd name="T19" fmla="*/ 28 h 64"/>
              <a:gd name="T20" fmla="*/ 52 w 64"/>
              <a:gd name="T21" fmla="*/ 34 h 64"/>
              <a:gd name="T22" fmla="*/ 46 w 64"/>
              <a:gd name="T23" fmla="*/ 40 h 64"/>
              <a:gd name="T24" fmla="*/ 40 w 64"/>
              <a:gd name="T25" fmla="*/ 34 h 64"/>
              <a:gd name="T26" fmla="*/ 41 w 64"/>
              <a:gd name="T27" fmla="*/ 31 h 64"/>
              <a:gd name="T28" fmla="*/ 33 w 64"/>
              <a:gd name="T29" fmla="*/ 23 h 64"/>
              <a:gd name="T30" fmla="*/ 32 w 64"/>
              <a:gd name="T31" fmla="*/ 24 h 64"/>
              <a:gd name="T32" fmla="*/ 32 w 64"/>
              <a:gd name="T33" fmla="*/ 40 h 64"/>
              <a:gd name="T34" fmla="*/ 36 w 64"/>
              <a:gd name="T35" fmla="*/ 46 h 64"/>
              <a:gd name="T36" fmla="*/ 30 w 64"/>
              <a:gd name="T37" fmla="*/ 52 h 64"/>
              <a:gd name="T38" fmla="*/ 24 w 64"/>
              <a:gd name="T39" fmla="*/ 46 h 64"/>
              <a:gd name="T40" fmla="*/ 28 w 64"/>
              <a:gd name="T41" fmla="*/ 40 h 64"/>
              <a:gd name="T42" fmla="*/ 28 w 64"/>
              <a:gd name="T43" fmla="*/ 24 h 64"/>
              <a:gd name="T44" fmla="*/ 24 w 64"/>
              <a:gd name="T45" fmla="*/ 18 h 64"/>
              <a:gd name="T46" fmla="*/ 25 w 64"/>
              <a:gd name="T47" fmla="*/ 15 h 64"/>
              <a:gd name="T48" fmla="*/ 20 w 64"/>
              <a:gd name="T49" fmla="*/ 11 h 64"/>
              <a:gd name="T50" fmla="*/ 1 w 64"/>
              <a:gd name="T51" fmla="*/ 29 h 64"/>
              <a:gd name="T52" fmla="*/ 1 w 64"/>
              <a:gd name="T53" fmla="*/ 35 h 64"/>
              <a:gd name="T54" fmla="*/ 29 w 64"/>
              <a:gd name="T55" fmla="*/ 63 h 64"/>
              <a:gd name="T56" fmla="*/ 35 w 64"/>
              <a:gd name="T57" fmla="*/ 63 h 64"/>
              <a:gd name="T58" fmla="*/ 63 w 64"/>
              <a:gd name="T59" fmla="*/ 35 h 64"/>
              <a:gd name="T60" fmla="*/ 63 w 64"/>
              <a:gd name="T61" fmla="*/ 29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4" h="64">
                <a:moveTo>
                  <a:pt x="63" y="29"/>
                </a:moveTo>
                <a:cubicBezTo>
                  <a:pt x="35" y="1"/>
                  <a:pt x="35" y="1"/>
                  <a:pt x="35" y="1"/>
                </a:cubicBezTo>
                <a:cubicBezTo>
                  <a:pt x="33" y="0"/>
                  <a:pt x="31" y="0"/>
                  <a:pt x="29" y="1"/>
                </a:cubicBezTo>
                <a:cubicBezTo>
                  <a:pt x="23" y="8"/>
                  <a:pt x="23" y="8"/>
                  <a:pt x="23" y="8"/>
                </a:cubicBezTo>
                <a:cubicBezTo>
                  <a:pt x="27" y="13"/>
                  <a:pt x="27" y="13"/>
                  <a:pt x="27" y="13"/>
                </a:cubicBezTo>
                <a:cubicBezTo>
                  <a:pt x="28" y="12"/>
                  <a:pt x="29" y="12"/>
                  <a:pt x="30" y="12"/>
                </a:cubicBezTo>
                <a:cubicBezTo>
                  <a:pt x="33" y="12"/>
                  <a:pt x="36" y="15"/>
                  <a:pt x="36" y="18"/>
                </a:cubicBezTo>
                <a:cubicBezTo>
                  <a:pt x="36" y="19"/>
                  <a:pt x="36" y="20"/>
                  <a:pt x="35" y="21"/>
                </a:cubicBezTo>
                <a:cubicBezTo>
                  <a:pt x="43" y="29"/>
                  <a:pt x="43" y="29"/>
                  <a:pt x="43" y="29"/>
                </a:cubicBezTo>
                <a:cubicBezTo>
                  <a:pt x="44" y="28"/>
                  <a:pt x="45" y="28"/>
                  <a:pt x="46" y="28"/>
                </a:cubicBezTo>
                <a:cubicBezTo>
                  <a:pt x="49" y="28"/>
                  <a:pt x="52" y="31"/>
                  <a:pt x="52" y="34"/>
                </a:cubicBezTo>
                <a:cubicBezTo>
                  <a:pt x="52" y="37"/>
                  <a:pt x="49" y="40"/>
                  <a:pt x="46" y="40"/>
                </a:cubicBezTo>
                <a:cubicBezTo>
                  <a:pt x="43" y="40"/>
                  <a:pt x="40" y="37"/>
                  <a:pt x="40" y="34"/>
                </a:cubicBezTo>
                <a:cubicBezTo>
                  <a:pt x="40" y="33"/>
                  <a:pt x="40" y="32"/>
                  <a:pt x="41" y="31"/>
                </a:cubicBezTo>
                <a:cubicBezTo>
                  <a:pt x="33" y="23"/>
                  <a:pt x="33" y="23"/>
                  <a:pt x="33" y="23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40"/>
                  <a:pt x="32" y="40"/>
                  <a:pt x="32" y="40"/>
                </a:cubicBezTo>
                <a:cubicBezTo>
                  <a:pt x="34" y="41"/>
                  <a:pt x="36" y="43"/>
                  <a:pt x="36" y="46"/>
                </a:cubicBezTo>
                <a:cubicBezTo>
                  <a:pt x="36" y="49"/>
                  <a:pt x="33" y="52"/>
                  <a:pt x="30" y="52"/>
                </a:cubicBezTo>
                <a:cubicBezTo>
                  <a:pt x="27" y="52"/>
                  <a:pt x="24" y="49"/>
                  <a:pt x="24" y="46"/>
                </a:cubicBezTo>
                <a:cubicBezTo>
                  <a:pt x="24" y="43"/>
                  <a:pt x="26" y="41"/>
                  <a:pt x="28" y="40"/>
                </a:cubicBezTo>
                <a:cubicBezTo>
                  <a:pt x="28" y="24"/>
                  <a:pt x="28" y="24"/>
                  <a:pt x="28" y="24"/>
                </a:cubicBezTo>
                <a:cubicBezTo>
                  <a:pt x="26" y="23"/>
                  <a:pt x="24" y="21"/>
                  <a:pt x="24" y="18"/>
                </a:cubicBezTo>
                <a:cubicBezTo>
                  <a:pt x="24" y="17"/>
                  <a:pt x="24" y="16"/>
                  <a:pt x="25" y="15"/>
                </a:cubicBezTo>
                <a:cubicBezTo>
                  <a:pt x="20" y="11"/>
                  <a:pt x="20" y="11"/>
                  <a:pt x="20" y="11"/>
                </a:cubicBezTo>
                <a:cubicBezTo>
                  <a:pt x="1" y="29"/>
                  <a:pt x="1" y="29"/>
                  <a:pt x="1" y="29"/>
                </a:cubicBezTo>
                <a:cubicBezTo>
                  <a:pt x="0" y="31"/>
                  <a:pt x="0" y="33"/>
                  <a:pt x="1" y="35"/>
                </a:cubicBezTo>
                <a:cubicBezTo>
                  <a:pt x="29" y="63"/>
                  <a:pt x="29" y="63"/>
                  <a:pt x="29" y="63"/>
                </a:cubicBezTo>
                <a:cubicBezTo>
                  <a:pt x="31" y="64"/>
                  <a:pt x="33" y="64"/>
                  <a:pt x="35" y="63"/>
                </a:cubicBezTo>
                <a:cubicBezTo>
                  <a:pt x="63" y="35"/>
                  <a:pt x="63" y="35"/>
                  <a:pt x="63" y="35"/>
                </a:cubicBezTo>
                <a:cubicBezTo>
                  <a:pt x="64" y="33"/>
                  <a:pt x="64" y="31"/>
                  <a:pt x="63" y="2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7" name="Freeform 785"/>
          <p:cNvSpPr>
            <a:spLocks noEditPoints="1"/>
          </p:cNvSpPr>
          <p:nvPr/>
        </p:nvSpPr>
        <p:spPr bwMode="auto">
          <a:xfrm>
            <a:off x="4666457" y="3384298"/>
            <a:ext cx="225425" cy="225425"/>
          </a:xfrm>
          <a:custGeom>
            <a:avLst/>
            <a:gdLst>
              <a:gd name="T0" fmla="*/ 59 w 60"/>
              <a:gd name="T1" fmla="*/ 19 h 60"/>
              <a:gd name="T2" fmla="*/ 31 w 60"/>
              <a:gd name="T3" fmla="*/ 0 h 60"/>
              <a:gd name="T4" fmla="*/ 29 w 60"/>
              <a:gd name="T5" fmla="*/ 0 h 60"/>
              <a:gd name="T6" fmla="*/ 1 w 60"/>
              <a:gd name="T7" fmla="*/ 19 h 60"/>
              <a:gd name="T8" fmla="*/ 0 w 60"/>
              <a:gd name="T9" fmla="*/ 21 h 60"/>
              <a:gd name="T10" fmla="*/ 0 w 60"/>
              <a:gd name="T11" fmla="*/ 39 h 60"/>
              <a:gd name="T12" fmla="*/ 1 w 60"/>
              <a:gd name="T13" fmla="*/ 41 h 60"/>
              <a:gd name="T14" fmla="*/ 29 w 60"/>
              <a:gd name="T15" fmla="*/ 60 h 60"/>
              <a:gd name="T16" fmla="*/ 30 w 60"/>
              <a:gd name="T17" fmla="*/ 60 h 60"/>
              <a:gd name="T18" fmla="*/ 31 w 60"/>
              <a:gd name="T19" fmla="*/ 60 h 60"/>
              <a:gd name="T20" fmla="*/ 59 w 60"/>
              <a:gd name="T21" fmla="*/ 41 h 60"/>
              <a:gd name="T22" fmla="*/ 60 w 60"/>
              <a:gd name="T23" fmla="*/ 39 h 60"/>
              <a:gd name="T24" fmla="*/ 60 w 60"/>
              <a:gd name="T25" fmla="*/ 21 h 60"/>
              <a:gd name="T26" fmla="*/ 59 w 60"/>
              <a:gd name="T27" fmla="*/ 19 h 60"/>
              <a:gd name="T28" fmla="*/ 30 w 60"/>
              <a:gd name="T29" fmla="*/ 37 h 60"/>
              <a:gd name="T30" fmla="*/ 20 w 60"/>
              <a:gd name="T31" fmla="*/ 30 h 60"/>
              <a:gd name="T32" fmla="*/ 30 w 60"/>
              <a:gd name="T33" fmla="*/ 23 h 60"/>
              <a:gd name="T34" fmla="*/ 40 w 60"/>
              <a:gd name="T35" fmla="*/ 30 h 60"/>
              <a:gd name="T36" fmla="*/ 30 w 60"/>
              <a:gd name="T37" fmla="*/ 37 h 60"/>
              <a:gd name="T38" fmla="*/ 32 w 60"/>
              <a:gd name="T39" fmla="*/ 20 h 60"/>
              <a:gd name="T40" fmla="*/ 32 w 60"/>
              <a:gd name="T41" fmla="*/ 6 h 60"/>
              <a:gd name="T42" fmla="*/ 54 w 60"/>
              <a:gd name="T43" fmla="*/ 21 h 60"/>
              <a:gd name="T44" fmla="*/ 44 w 60"/>
              <a:gd name="T45" fmla="*/ 28 h 60"/>
              <a:gd name="T46" fmla="*/ 32 w 60"/>
              <a:gd name="T47" fmla="*/ 20 h 60"/>
              <a:gd name="T48" fmla="*/ 28 w 60"/>
              <a:gd name="T49" fmla="*/ 20 h 60"/>
              <a:gd name="T50" fmla="*/ 16 w 60"/>
              <a:gd name="T51" fmla="*/ 28 h 60"/>
              <a:gd name="T52" fmla="*/ 6 w 60"/>
              <a:gd name="T53" fmla="*/ 21 h 60"/>
              <a:gd name="T54" fmla="*/ 28 w 60"/>
              <a:gd name="T55" fmla="*/ 6 h 60"/>
              <a:gd name="T56" fmla="*/ 28 w 60"/>
              <a:gd name="T57" fmla="*/ 20 h 60"/>
              <a:gd name="T58" fmla="*/ 12 w 60"/>
              <a:gd name="T59" fmla="*/ 30 h 60"/>
              <a:gd name="T60" fmla="*/ 4 w 60"/>
              <a:gd name="T61" fmla="*/ 36 h 60"/>
              <a:gd name="T62" fmla="*/ 4 w 60"/>
              <a:gd name="T63" fmla="*/ 24 h 60"/>
              <a:gd name="T64" fmla="*/ 12 w 60"/>
              <a:gd name="T65" fmla="*/ 30 h 60"/>
              <a:gd name="T66" fmla="*/ 16 w 60"/>
              <a:gd name="T67" fmla="*/ 32 h 60"/>
              <a:gd name="T68" fmla="*/ 28 w 60"/>
              <a:gd name="T69" fmla="*/ 40 h 60"/>
              <a:gd name="T70" fmla="*/ 28 w 60"/>
              <a:gd name="T71" fmla="*/ 54 h 60"/>
              <a:gd name="T72" fmla="*/ 6 w 60"/>
              <a:gd name="T73" fmla="*/ 39 h 60"/>
              <a:gd name="T74" fmla="*/ 16 w 60"/>
              <a:gd name="T75" fmla="*/ 32 h 60"/>
              <a:gd name="T76" fmla="*/ 32 w 60"/>
              <a:gd name="T77" fmla="*/ 40 h 60"/>
              <a:gd name="T78" fmla="*/ 44 w 60"/>
              <a:gd name="T79" fmla="*/ 32 h 60"/>
              <a:gd name="T80" fmla="*/ 54 w 60"/>
              <a:gd name="T81" fmla="*/ 39 h 60"/>
              <a:gd name="T82" fmla="*/ 32 w 60"/>
              <a:gd name="T83" fmla="*/ 54 h 60"/>
              <a:gd name="T84" fmla="*/ 32 w 60"/>
              <a:gd name="T85" fmla="*/ 40 h 60"/>
              <a:gd name="T86" fmla="*/ 48 w 60"/>
              <a:gd name="T87" fmla="*/ 30 h 60"/>
              <a:gd name="T88" fmla="*/ 56 w 60"/>
              <a:gd name="T89" fmla="*/ 24 h 60"/>
              <a:gd name="T90" fmla="*/ 56 w 60"/>
              <a:gd name="T91" fmla="*/ 36 h 60"/>
              <a:gd name="T92" fmla="*/ 48 w 60"/>
              <a:gd name="T93" fmla="*/ 3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0" h="60">
                <a:moveTo>
                  <a:pt x="59" y="19"/>
                </a:moveTo>
                <a:cubicBezTo>
                  <a:pt x="31" y="0"/>
                  <a:pt x="31" y="0"/>
                  <a:pt x="31" y="0"/>
                </a:cubicBezTo>
                <a:cubicBezTo>
                  <a:pt x="30" y="0"/>
                  <a:pt x="30" y="0"/>
                  <a:pt x="29" y="0"/>
                </a:cubicBezTo>
                <a:cubicBezTo>
                  <a:pt x="1" y="19"/>
                  <a:pt x="1" y="19"/>
                  <a:pt x="1" y="19"/>
                </a:cubicBezTo>
                <a:cubicBezTo>
                  <a:pt x="0" y="19"/>
                  <a:pt x="0" y="20"/>
                  <a:pt x="0" y="2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0"/>
                  <a:pt x="0" y="41"/>
                  <a:pt x="1" y="41"/>
                </a:cubicBezTo>
                <a:cubicBezTo>
                  <a:pt x="29" y="60"/>
                  <a:pt x="29" y="60"/>
                  <a:pt x="29" y="60"/>
                </a:cubicBezTo>
                <a:cubicBezTo>
                  <a:pt x="29" y="60"/>
                  <a:pt x="30" y="60"/>
                  <a:pt x="30" y="60"/>
                </a:cubicBezTo>
                <a:cubicBezTo>
                  <a:pt x="30" y="60"/>
                  <a:pt x="31" y="60"/>
                  <a:pt x="31" y="60"/>
                </a:cubicBezTo>
                <a:cubicBezTo>
                  <a:pt x="59" y="41"/>
                  <a:pt x="59" y="41"/>
                  <a:pt x="59" y="41"/>
                </a:cubicBezTo>
                <a:cubicBezTo>
                  <a:pt x="60" y="41"/>
                  <a:pt x="60" y="40"/>
                  <a:pt x="60" y="39"/>
                </a:cubicBezTo>
                <a:cubicBezTo>
                  <a:pt x="60" y="21"/>
                  <a:pt x="60" y="21"/>
                  <a:pt x="60" y="21"/>
                </a:cubicBezTo>
                <a:cubicBezTo>
                  <a:pt x="60" y="20"/>
                  <a:pt x="60" y="19"/>
                  <a:pt x="59" y="19"/>
                </a:cubicBezTo>
                <a:close/>
                <a:moveTo>
                  <a:pt x="30" y="37"/>
                </a:moveTo>
                <a:cubicBezTo>
                  <a:pt x="20" y="30"/>
                  <a:pt x="20" y="30"/>
                  <a:pt x="20" y="30"/>
                </a:cubicBezTo>
                <a:cubicBezTo>
                  <a:pt x="30" y="23"/>
                  <a:pt x="30" y="23"/>
                  <a:pt x="30" y="23"/>
                </a:cubicBezTo>
                <a:cubicBezTo>
                  <a:pt x="40" y="30"/>
                  <a:pt x="40" y="30"/>
                  <a:pt x="40" y="30"/>
                </a:cubicBezTo>
                <a:lnTo>
                  <a:pt x="30" y="37"/>
                </a:lnTo>
                <a:close/>
                <a:moveTo>
                  <a:pt x="32" y="20"/>
                </a:moveTo>
                <a:cubicBezTo>
                  <a:pt x="32" y="6"/>
                  <a:pt x="32" y="6"/>
                  <a:pt x="32" y="6"/>
                </a:cubicBezTo>
                <a:cubicBezTo>
                  <a:pt x="54" y="21"/>
                  <a:pt x="54" y="21"/>
                  <a:pt x="54" y="21"/>
                </a:cubicBezTo>
                <a:cubicBezTo>
                  <a:pt x="44" y="28"/>
                  <a:pt x="44" y="28"/>
                  <a:pt x="44" y="28"/>
                </a:cubicBezTo>
                <a:cubicBezTo>
                  <a:pt x="32" y="20"/>
                  <a:pt x="32" y="20"/>
                  <a:pt x="32" y="20"/>
                </a:cubicBezTo>
                <a:close/>
                <a:moveTo>
                  <a:pt x="28" y="20"/>
                </a:moveTo>
                <a:cubicBezTo>
                  <a:pt x="16" y="28"/>
                  <a:pt x="16" y="28"/>
                  <a:pt x="16" y="28"/>
                </a:cubicBezTo>
                <a:cubicBezTo>
                  <a:pt x="6" y="21"/>
                  <a:pt x="6" y="21"/>
                  <a:pt x="6" y="21"/>
                </a:cubicBezTo>
                <a:cubicBezTo>
                  <a:pt x="28" y="6"/>
                  <a:pt x="28" y="6"/>
                  <a:pt x="28" y="6"/>
                </a:cubicBezTo>
                <a:cubicBezTo>
                  <a:pt x="28" y="20"/>
                  <a:pt x="28" y="20"/>
                  <a:pt x="28" y="20"/>
                </a:cubicBezTo>
                <a:close/>
                <a:moveTo>
                  <a:pt x="12" y="30"/>
                </a:moveTo>
                <a:cubicBezTo>
                  <a:pt x="4" y="36"/>
                  <a:pt x="4" y="36"/>
                  <a:pt x="4" y="36"/>
                </a:cubicBezTo>
                <a:cubicBezTo>
                  <a:pt x="4" y="24"/>
                  <a:pt x="4" y="24"/>
                  <a:pt x="4" y="24"/>
                </a:cubicBezTo>
                <a:lnTo>
                  <a:pt x="12" y="30"/>
                </a:lnTo>
                <a:close/>
                <a:moveTo>
                  <a:pt x="16" y="32"/>
                </a:moveTo>
                <a:cubicBezTo>
                  <a:pt x="28" y="40"/>
                  <a:pt x="28" y="40"/>
                  <a:pt x="28" y="40"/>
                </a:cubicBezTo>
                <a:cubicBezTo>
                  <a:pt x="28" y="54"/>
                  <a:pt x="28" y="54"/>
                  <a:pt x="28" y="54"/>
                </a:cubicBezTo>
                <a:cubicBezTo>
                  <a:pt x="6" y="39"/>
                  <a:pt x="6" y="39"/>
                  <a:pt x="6" y="39"/>
                </a:cubicBezTo>
                <a:cubicBezTo>
                  <a:pt x="16" y="32"/>
                  <a:pt x="16" y="32"/>
                  <a:pt x="16" y="32"/>
                </a:cubicBezTo>
                <a:close/>
                <a:moveTo>
                  <a:pt x="32" y="40"/>
                </a:moveTo>
                <a:cubicBezTo>
                  <a:pt x="44" y="32"/>
                  <a:pt x="44" y="32"/>
                  <a:pt x="44" y="32"/>
                </a:cubicBezTo>
                <a:cubicBezTo>
                  <a:pt x="54" y="39"/>
                  <a:pt x="54" y="39"/>
                  <a:pt x="54" y="39"/>
                </a:cubicBezTo>
                <a:cubicBezTo>
                  <a:pt x="32" y="54"/>
                  <a:pt x="32" y="54"/>
                  <a:pt x="32" y="54"/>
                </a:cubicBezTo>
                <a:cubicBezTo>
                  <a:pt x="32" y="40"/>
                  <a:pt x="32" y="40"/>
                  <a:pt x="32" y="40"/>
                </a:cubicBezTo>
                <a:close/>
                <a:moveTo>
                  <a:pt x="48" y="30"/>
                </a:moveTo>
                <a:cubicBezTo>
                  <a:pt x="56" y="24"/>
                  <a:pt x="56" y="24"/>
                  <a:pt x="56" y="24"/>
                </a:cubicBezTo>
                <a:cubicBezTo>
                  <a:pt x="56" y="36"/>
                  <a:pt x="56" y="36"/>
                  <a:pt x="56" y="36"/>
                </a:cubicBezTo>
                <a:lnTo>
                  <a:pt x="48" y="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8" name="Freeform 786"/>
          <p:cNvSpPr/>
          <p:nvPr/>
        </p:nvSpPr>
        <p:spPr bwMode="auto">
          <a:xfrm>
            <a:off x="9726586" y="3377154"/>
            <a:ext cx="241300" cy="239713"/>
          </a:xfrm>
          <a:custGeom>
            <a:avLst/>
            <a:gdLst>
              <a:gd name="T0" fmla="*/ 58 w 64"/>
              <a:gd name="T1" fmla="*/ 26 h 64"/>
              <a:gd name="T2" fmla="*/ 54 w 64"/>
              <a:gd name="T3" fmla="*/ 28 h 64"/>
              <a:gd name="T4" fmla="*/ 42 w 64"/>
              <a:gd name="T5" fmla="*/ 28 h 64"/>
              <a:gd name="T6" fmla="*/ 50 w 64"/>
              <a:gd name="T7" fmla="*/ 20 h 64"/>
              <a:gd name="T8" fmla="*/ 55 w 64"/>
              <a:gd name="T9" fmla="*/ 18 h 64"/>
              <a:gd name="T10" fmla="*/ 55 w 64"/>
              <a:gd name="T11" fmla="*/ 9 h 64"/>
              <a:gd name="T12" fmla="*/ 46 w 64"/>
              <a:gd name="T13" fmla="*/ 9 h 64"/>
              <a:gd name="T14" fmla="*/ 44 w 64"/>
              <a:gd name="T15" fmla="*/ 14 h 64"/>
              <a:gd name="T16" fmla="*/ 36 w 64"/>
              <a:gd name="T17" fmla="*/ 22 h 64"/>
              <a:gd name="T18" fmla="*/ 36 w 64"/>
              <a:gd name="T19" fmla="*/ 10 h 64"/>
              <a:gd name="T20" fmla="*/ 38 w 64"/>
              <a:gd name="T21" fmla="*/ 6 h 64"/>
              <a:gd name="T22" fmla="*/ 32 w 64"/>
              <a:gd name="T23" fmla="*/ 0 h 64"/>
              <a:gd name="T24" fmla="*/ 26 w 64"/>
              <a:gd name="T25" fmla="*/ 6 h 64"/>
              <a:gd name="T26" fmla="*/ 28 w 64"/>
              <a:gd name="T27" fmla="*/ 10 h 64"/>
              <a:gd name="T28" fmla="*/ 28 w 64"/>
              <a:gd name="T29" fmla="*/ 22 h 64"/>
              <a:gd name="T30" fmla="*/ 20 w 64"/>
              <a:gd name="T31" fmla="*/ 14 h 64"/>
              <a:gd name="T32" fmla="*/ 18 w 64"/>
              <a:gd name="T33" fmla="*/ 9 h 64"/>
              <a:gd name="T34" fmla="*/ 9 w 64"/>
              <a:gd name="T35" fmla="*/ 9 h 64"/>
              <a:gd name="T36" fmla="*/ 9 w 64"/>
              <a:gd name="T37" fmla="*/ 18 h 64"/>
              <a:gd name="T38" fmla="*/ 14 w 64"/>
              <a:gd name="T39" fmla="*/ 20 h 64"/>
              <a:gd name="T40" fmla="*/ 22 w 64"/>
              <a:gd name="T41" fmla="*/ 28 h 64"/>
              <a:gd name="T42" fmla="*/ 10 w 64"/>
              <a:gd name="T43" fmla="*/ 28 h 64"/>
              <a:gd name="T44" fmla="*/ 6 w 64"/>
              <a:gd name="T45" fmla="*/ 26 h 64"/>
              <a:gd name="T46" fmla="*/ 0 w 64"/>
              <a:gd name="T47" fmla="*/ 32 h 64"/>
              <a:gd name="T48" fmla="*/ 6 w 64"/>
              <a:gd name="T49" fmla="*/ 38 h 64"/>
              <a:gd name="T50" fmla="*/ 10 w 64"/>
              <a:gd name="T51" fmla="*/ 36 h 64"/>
              <a:gd name="T52" fmla="*/ 22 w 64"/>
              <a:gd name="T53" fmla="*/ 36 h 64"/>
              <a:gd name="T54" fmla="*/ 14 w 64"/>
              <a:gd name="T55" fmla="*/ 44 h 64"/>
              <a:gd name="T56" fmla="*/ 9 w 64"/>
              <a:gd name="T57" fmla="*/ 46 h 64"/>
              <a:gd name="T58" fmla="*/ 9 w 64"/>
              <a:gd name="T59" fmla="*/ 55 h 64"/>
              <a:gd name="T60" fmla="*/ 18 w 64"/>
              <a:gd name="T61" fmla="*/ 55 h 64"/>
              <a:gd name="T62" fmla="*/ 20 w 64"/>
              <a:gd name="T63" fmla="*/ 50 h 64"/>
              <a:gd name="T64" fmla="*/ 28 w 64"/>
              <a:gd name="T65" fmla="*/ 42 h 64"/>
              <a:gd name="T66" fmla="*/ 28 w 64"/>
              <a:gd name="T67" fmla="*/ 54 h 64"/>
              <a:gd name="T68" fmla="*/ 26 w 64"/>
              <a:gd name="T69" fmla="*/ 58 h 64"/>
              <a:gd name="T70" fmla="*/ 32 w 64"/>
              <a:gd name="T71" fmla="*/ 64 h 64"/>
              <a:gd name="T72" fmla="*/ 38 w 64"/>
              <a:gd name="T73" fmla="*/ 58 h 64"/>
              <a:gd name="T74" fmla="*/ 36 w 64"/>
              <a:gd name="T75" fmla="*/ 54 h 64"/>
              <a:gd name="T76" fmla="*/ 36 w 64"/>
              <a:gd name="T77" fmla="*/ 42 h 64"/>
              <a:gd name="T78" fmla="*/ 44 w 64"/>
              <a:gd name="T79" fmla="*/ 50 h 64"/>
              <a:gd name="T80" fmla="*/ 46 w 64"/>
              <a:gd name="T81" fmla="*/ 55 h 64"/>
              <a:gd name="T82" fmla="*/ 55 w 64"/>
              <a:gd name="T83" fmla="*/ 55 h 64"/>
              <a:gd name="T84" fmla="*/ 55 w 64"/>
              <a:gd name="T85" fmla="*/ 46 h 64"/>
              <a:gd name="T86" fmla="*/ 50 w 64"/>
              <a:gd name="T87" fmla="*/ 44 h 64"/>
              <a:gd name="T88" fmla="*/ 42 w 64"/>
              <a:gd name="T89" fmla="*/ 36 h 64"/>
              <a:gd name="T90" fmla="*/ 54 w 64"/>
              <a:gd name="T91" fmla="*/ 36 h 64"/>
              <a:gd name="T92" fmla="*/ 58 w 64"/>
              <a:gd name="T93" fmla="*/ 38 h 64"/>
              <a:gd name="T94" fmla="*/ 64 w 64"/>
              <a:gd name="T95" fmla="*/ 32 h 64"/>
              <a:gd name="T96" fmla="*/ 58 w 64"/>
              <a:gd name="T97" fmla="*/ 26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4" h="64">
                <a:moveTo>
                  <a:pt x="58" y="26"/>
                </a:moveTo>
                <a:cubicBezTo>
                  <a:pt x="56" y="26"/>
                  <a:pt x="55" y="27"/>
                  <a:pt x="54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50" y="20"/>
                  <a:pt x="50" y="20"/>
                  <a:pt x="50" y="20"/>
                </a:cubicBezTo>
                <a:cubicBezTo>
                  <a:pt x="52" y="20"/>
                  <a:pt x="53" y="19"/>
                  <a:pt x="55" y="18"/>
                </a:cubicBezTo>
                <a:cubicBezTo>
                  <a:pt x="57" y="16"/>
                  <a:pt x="57" y="12"/>
                  <a:pt x="55" y="9"/>
                </a:cubicBezTo>
                <a:cubicBezTo>
                  <a:pt x="52" y="7"/>
                  <a:pt x="48" y="7"/>
                  <a:pt x="46" y="9"/>
                </a:cubicBezTo>
                <a:cubicBezTo>
                  <a:pt x="45" y="11"/>
                  <a:pt x="44" y="12"/>
                  <a:pt x="44" y="14"/>
                </a:cubicBezTo>
                <a:cubicBezTo>
                  <a:pt x="36" y="22"/>
                  <a:pt x="36" y="22"/>
                  <a:pt x="36" y="22"/>
                </a:cubicBezTo>
                <a:cubicBezTo>
                  <a:pt x="36" y="10"/>
                  <a:pt x="36" y="10"/>
                  <a:pt x="36" y="10"/>
                </a:cubicBezTo>
                <a:cubicBezTo>
                  <a:pt x="37" y="9"/>
                  <a:pt x="38" y="8"/>
                  <a:pt x="38" y="6"/>
                </a:cubicBezTo>
                <a:cubicBezTo>
                  <a:pt x="38" y="3"/>
                  <a:pt x="35" y="0"/>
                  <a:pt x="32" y="0"/>
                </a:cubicBezTo>
                <a:cubicBezTo>
                  <a:pt x="29" y="0"/>
                  <a:pt x="26" y="3"/>
                  <a:pt x="26" y="6"/>
                </a:cubicBezTo>
                <a:cubicBezTo>
                  <a:pt x="26" y="8"/>
                  <a:pt x="27" y="9"/>
                  <a:pt x="28" y="10"/>
                </a:cubicBezTo>
                <a:cubicBezTo>
                  <a:pt x="28" y="22"/>
                  <a:pt x="28" y="22"/>
                  <a:pt x="28" y="22"/>
                </a:cubicBezTo>
                <a:cubicBezTo>
                  <a:pt x="20" y="14"/>
                  <a:pt x="20" y="14"/>
                  <a:pt x="20" y="14"/>
                </a:cubicBezTo>
                <a:cubicBezTo>
                  <a:pt x="20" y="12"/>
                  <a:pt x="19" y="11"/>
                  <a:pt x="18" y="9"/>
                </a:cubicBezTo>
                <a:cubicBezTo>
                  <a:pt x="16" y="7"/>
                  <a:pt x="12" y="7"/>
                  <a:pt x="9" y="9"/>
                </a:cubicBezTo>
                <a:cubicBezTo>
                  <a:pt x="7" y="12"/>
                  <a:pt x="7" y="16"/>
                  <a:pt x="9" y="18"/>
                </a:cubicBezTo>
                <a:cubicBezTo>
                  <a:pt x="11" y="19"/>
                  <a:pt x="12" y="20"/>
                  <a:pt x="14" y="20"/>
                </a:cubicBezTo>
                <a:cubicBezTo>
                  <a:pt x="22" y="28"/>
                  <a:pt x="22" y="28"/>
                  <a:pt x="22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9" y="27"/>
                  <a:pt x="8" y="26"/>
                  <a:pt x="6" y="26"/>
                </a:cubicBezTo>
                <a:cubicBezTo>
                  <a:pt x="3" y="26"/>
                  <a:pt x="0" y="29"/>
                  <a:pt x="0" y="32"/>
                </a:cubicBezTo>
                <a:cubicBezTo>
                  <a:pt x="0" y="35"/>
                  <a:pt x="3" y="38"/>
                  <a:pt x="6" y="38"/>
                </a:cubicBezTo>
                <a:cubicBezTo>
                  <a:pt x="8" y="38"/>
                  <a:pt x="9" y="37"/>
                  <a:pt x="10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14" y="44"/>
                  <a:pt x="14" y="44"/>
                  <a:pt x="14" y="44"/>
                </a:cubicBezTo>
                <a:cubicBezTo>
                  <a:pt x="12" y="44"/>
                  <a:pt x="11" y="45"/>
                  <a:pt x="9" y="46"/>
                </a:cubicBezTo>
                <a:cubicBezTo>
                  <a:pt x="7" y="48"/>
                  <a:pt x="7" y="52"/>
                  <a:pt x="9" y="55"/>
                </a:cubicBezTo>
                <a:cubicBezTo>
                  <a:pt x="12" y="57"/>
                  <a:pt x="16" y="57"/>
                  <a:pt x="18" y="55"/>
                </a:cubicBezTo>
                <a:cubicBezTo>
                  <a:pt x="19" y="53"/>
                  <a:pt x="20" y="52"/>
                  <a:pt x="20" y="50"/>
                </a:cubicBezTo>
                <a:cubicBezTo>
                  <a:pt x="28" y="42"/>
                  <a:pt x="28" y="42"/>
                  <a:pt x="28" y="42"/>
                </a:cubicBezTo>
                <a:cubicBezTo>
                  <a:pt x="28" y="54"/>
                  <a:pt x="28" y="54"/>
                  <a:pt x="28" y="54"/>
                </a:cubicBezTo>
                <a:cubicBezTo>
                  <a:pt x="27" y="55"/>
                  <a:pt x="26" y="56"/>
                  <a:pt x="26" y="58"/>
                </a:cubicBezTo>
                <a:cubicBezTo>
                  <a:pt x="26" y="61"/>
                  <a:pt x="29" y="64"/>
                  <a:pt x="32" y="64"/>
                </a:cubicBezTo>
                <a:cubicBezTo>
                  <a:pt x="35" y="64"/>
                  <a:pt x="38" y="61"/>
                  <a:pt x="38" y="58"/>
                </a:cubicBezTo>
                <a:cubicBezTo>
                  <a:pt x="38" y="56"/>
                  <a:pt x="37" y="55"/>
                  <a:pt x="36" y="54"/>
                </a:cubicBezTo>
                <a:cubicBezTo>
                  <a:pt x="36" y="42"/>
                  <a:pt x="36" y="42"/>
                  <a:pt x="36" y="42"/>
                </a:cubicBezTo>
                <a:cubicBezTo>
                  <a:pt x="44" y="50"/>
                  <a:pt x="44" y="50"/>
                  <a:pt x="44" y="50"/>
                </a:cubicBezTo>
                <a:cubicBezTo>
                  <a:pt x="44" y="52"/>
                  <a:pt x="45" y="53"/>
                  <a:pt x="46" y="55"/>
                </a:cubicBezTo>
                <a:cubicBezTo>
                  <a:pt x="48" y="57"/>
                  <a:pt x="52" y="57"/>
                  <a:pt x="55" y="55"/>
                </a:cubicBezTo>
                <a:cubicBezTo>
                  <a:pt x="57" y="52"/>
                  <a:pt x="57" y="48"/>
                  <a:pt x="55" y="46"/>
                </a:cubicBezTo>
                <a:cubicBezTo>
                  <a:pt x="53" y="45"/>
                  <a:pt x="52" y="44"/>
                  <a:pt x="50" y="44"/>
                </a:cubicBezTo>
                <a:cubicBezTo>
                  <a:pt x="42" y="36"/>
                  <a:pt x="42" y="36"/>
                  <a:pt x="42" y="36"/>
                </a:cubicBezTo>
                <a:cubicBezTo>
                  <a:pt x="54" y="36"/>
                  <a:pt x="54" y="36"/>
                  <a:pt x="54" y="36"/>
                </a:cubicBezTo>
                <a:cubicBezTo>
                  <a:pt x="55" y="37"/>
                  <a:pt x="56" y="38"/>
                  <a:pt x="58" y="38"/>
                </a:cubicBezTo>
                <a:cubicBezTo>
                  <a:pt x="61" y="38"/>
                  <a:pt x="64" y="35"/>
                  <a:pt x="64" y="32"/>
                </a:cubicBezTo>
                <a:cubicBezTo>
                  <a:pt x="64" y="29"/>
                  <a:pt x="61" y="26"/>
                  <a:pt x="58" y="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9" name="Freeform 787"/>
          <p:cNvSpPr>
            <a:spLocks noEditPoints="1"/>
          </p:cNvSpPr>
          <p:nvPr/>
        </p:nvSpPr>
        <p:spPr bwMode="auto">
          <a:xfrm>
            <a:off x="7193347" y="3377154"/>
            <a:ext cx="239713" cy="239713"/>
          </a:xfrm>
          <a:custGeom>
            <a:avLst/>
            <a:gdLst>
              <a:gd name="T0" fmla="*/ 16 w 64"/>
              <a:gd name="T1" fmla="*/ 32 h 64"/>
              <a:gd name="T2" fmla="*/ 24 w 64"/>
              <a:gd name="T3" fmla="*/ 25 h 64"/>
              <a:gd name="T4" fmla="*/ 31 w 64"/>
              <a:gd name="T5" fmla="*/ 32 h 64"/>
              <a:gd name="T6" fmla="*/ 24 w 64"/>
              <a:gd name="T7" fmla="*/ 39 h 64"/>
              <a:gd name="T8" fmla="*/ 16 w 64"/>
              <a:gd name="T9" fmla="*/ 32 h 64"/>
              <a:gd name="T10" fmla="*/ 32 w 64"/>
              <a:gd name="T11" fmla="*/ 0 h 64"/>
              <a:gd name="T12" fmla="*/ 0 w 64"/>
              <a:gd name="T13" fmla="*/ 32 h 64"/>
              <a:gd name="T14" fmla="*/ 32 w 64"/>
              <a:gd name="T15" fmla="*/ 64 h 64"/>
              <a:gd name="T16" fmla="*/ 64 w 64"/>
              <a:gd name="T17" fmla="*/ 32 h 64"/>
              <a:gd name="T18" fmla="*/ 32 w 64"/>
              <a:gd name="T19" fmla="*/ 0 h 64"/>
              <a:gd name="T20" fmla="*/ 24 w 64"/>
              <a:gd name="T21" fmla="*/ 60 h 64"/>
              <a:gd name="T22" fmla="*/ 8 w 64"/>
              <a:gd name="T23" fmla="*/ 32 h 64"/>
              <a:gd name="T24" fmla="*/ 24 w 64"/>
              <a:gd name="T25" fmla="*/ 4 h 64"/>
              <a:gd name="T26" fmla="*/ 40 w 64"/>
              <a:gd name="T27" fmla="*/ 32 h 64"/>
              <a:gd name="T28" fmla="*/ 24 w 64"/>
              <a:gd name="T29" fmla="*/ 6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4" h="64">
                <a:moveTo>
                  <a:pt x="16" y="32"/>
                </a:moveTo>
                <a:cubicBezTo>
                  <a:pt x="16" y="28"/>
                  <a:pt x="20" y="25"/>
                  <a:pt x="24" y="25"/>
                </a:cubicBezTo>
                <a:cubicBezTo>
                  <a:pt x="28" y="25"/>
                  <a:pt x="31" y="28"/>
                  <a:pt x="31" y="32"/>
                </a:cubicBezTo>
                <a:cubicBezTo>
                  <a:pt x="31" y="36"/>
                  <a:pt x="28" y="39"/>
                  <a:pt x="24" y="39"/>
                </a:cubicBezTo>
                <a:cubicBezTo>
                  <a:pt x="20" y="39"/>
                  <a:pt x="16" y="36"/>
                  <a:pt x="16" y="32"/>
                </a:cubicBezTo>
                <a:close/>
                <a:moveTo>
                  <a:pt x="32" y="0"/>
                </a:moveTo>
                <a:cubicBezTo>
                  <a:pt x="14" y="0"/>
                  <a:pt x="0" y="14"/>
                  <a:pt x="0" y="32"/>
                </a:cubicBezTo>
                <a:cubicBezTo>
                  <a:pt x="0" y="50"/>
                  <a:pt x="14" y="64"/>
                  <a:pt x="32" y="64"/>
                </a:cubicBezTo>
                <a:cubicBezTo>
                  <a:pt x="50" y="64"/>
                  <a:pt x="64" y="50"/>
                  <a:pt x="64" y="32"/>
                </a:cubicBezTo>
                <a:cubicBezTo>
                  <a:pt x="64" y="14"/>
                  <a:pt x="50" y="0"/>
                  <a:pt x="32" y="0"/>
                </a:cubicBezTo>
                <a:close/>
                <a:moveTo>
                  <a:pt x="24" y="60"/>
                </a:moveTo>
                <a:cubicBezTo>
                  <a:pt x="14" y="54"/>
                  <a:pt x="8" y="44"/>
                  <a:pt x="8" y="32"/>
                </a:cubicBezTo>
                <a:cubicBezTo>
                  <a:pt x="8" y="20"/>
                  <a:pt x="14" y="10"/>
                  <a:pt x="24" y="4"/>
                </a:cubicBezTo>
                <a:cubicBezTo>
                  <a:pt x="33" y="10"/>
                  <a:pt x="40" y="20"/>
                  <a:pt x="40" y="32"/>
                </a:cubicBezTo>
                <a:cubicBezTo>
                  <a:pt x="40" y="44"/>
                  <a:pt x="33" y="54"/>
                  <a:pt x="24" y="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141870" y="295910"/>
            <a:ext cx="11930794" cy="972850"/>
            <a:chOff x="141870" y="295910"/>
            <a:chExt cx="11930794" cy="972850"/>
          </a:xfrm>
        </p:grpSpPr>
        <p:sp>
          <p:nvSpPr>
            <p:cNvPr id="31" name="文本框 30"/>
            <p:cNvSpPr txBox="1"/>
            <p:nvPr/>
          </p:nvSpPr>
          <p:spPr>
            <a:xfrm>
              <a:off x="3071664" y="397984"/>
              <a:ext cx="2339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请输入标题内容</a:t>
              </a: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141870" y="295910"/>
              <a:ext cx="2935344" cy="972850"/>
            </a:xfrm>
            <a:prstGeom prst="rect">
              <a:avLst/>
            </a:prstGeom>
          </p:spPr>
        </p:pic>
        <p:cxnSp>
          <p:nvCxnSpPr>
            <p:cNvPr id="33" name="直接连接符 32"/>
            <p:cNvCxnSpPr/>
            <p:nvPr/>
          </p:nvCxnSpPr>
          <p:spPr>
            <a:xfrm>
              <a:off x="2423592" y="945594"/>
              <a:ext cx="9649072" cy="0"/>
            </a:xfrm>
            <a:prstGeom prst="line">
              <a:avLst/>
            </a:prstGeom>
            <a:ln>
              <a:solidFill>
                <a:srgbClr val="37BBE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76">
        <p14:flythrough/>
      </p:transition>
    </mc:Choice>
    <mc:Fallback xmlns="">
      <p:transition spd="slow" advTm="50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 animBg="1"/>
      <p:bldP spid="24" grpId="0" animBg="1"/>
      <p:bldP spid="25" grpId="0"/>
      <p:bldP spid="26" grpId="0" animBg="1"/>
      <p:bldP spid="27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4289674" y="2848022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请输入标题内容</a:t>
            </a:r>
          </a:p>
        </p:txBody>
      </p:sp>
      <p:sp>
        <p:nvSpPr>
          <p:cNvPr id="10" name="矩形 9"/>
          <p:cNvSpPr/>
          <p:nvPr/>
        </p:nvSpPr>
        <p:spPr>
          <a:xfrm>
            <a:off x="4927573" y="3563724"/>
            <a:ext cx="2140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Please enter the title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495133" y="1124744"/>
            <a:ext cx="93166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115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screen"/>
          <a:srcRect l="19326" t="36293" r="1428" b="37443"/>
          <a:stretch>
            <a:fillRect/>
          </a:stretch>
        </p:blipFill>
        <p:spPr>
          <a:xfrm>
            <a:off x="3503712" y="3490905"/>
            <a:ext cx="5993648" cy="198645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117">
        <p14:flythrough/>
      </p:transition>
    </mc:Choice>
    <mc:Fallback xmlns="">
      <p:transition spd="slow" advTm="31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417816" y="1941736"/>
            <a:ext cx="3356368" cy="3359472"/>
            <a:chOff x="4366320" y="1958610"/>
            <a:chExt cx="3356368" cy="3359472"/>
          </a:xfrm>
          <a:solidFill>
            <a:srgbClr val="37BBED">
              <a:alpha val="60000"/>
            </a:srgbClr>
          </a:solidFill>
        </p:grpSpPr>
        <p:sp>
          <p:nvSpPr>
            <p:cNvPr id="2" name="泪滴形 1"/>
            <p:cNvSpPr/>
            <p:nvPr/>
          </p:nvSpPr>
          <p:spPr>
            <a:xfrm>
              <a:off x="4366320" y="3681929"/>
              <a:ext cx="1636152" cy="1636152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" name="泪滴形 6"/>
            <p:cNvSpPr/>
            <p:nvPr/>
          </p:nvSpPr>
          <p:spPr>
            <a:xfrm rot="16200000">
              <a:off x="6086536" y="3681930"/>
              <a:ext cx="1636152" cy="1636152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" name="泪滴形 7"/>
            <p:cNvSpPr/>
            <p:nvPr/>
          </p:nvSpPr>
          <p:spPr>
            <a:xfrm rot="5400000">
              <a:off x="4366320" y="1958610"/>
              <a:ext cx="1636152" cy="1636152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" name="泪滴形 9"/>
            <p:cNvSpPr/>
            <p:nvPr/>
          </p:nvSpPr>
          <p:spPr>
            <a:xfrm rot="10800000">
              <a:off x="6086536" y="1958611"/>
              <a:ext cx="1636152" cy="1636152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8256240" y="2453987"/>
            <a:ext cx="15819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</a:rPr>
              <a:t>Elegant and concise, business style general work plan summary template.</a:t>
            </a:r>
          </a:p>
        </p:txBody>
      </p:sp>
      <p:sp>
        <p:nvSpPr>
          <p:cNvPr id="12" name="矩形 11"/>
          <p:cNvSpPr/>
          <p:nvPr/>
        </p:nvSpPr>
        <p:spPr>
          <a:xfrm>
            <a:off x="8256240" y="4182179"/>
            <a:ext cx="15819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</a:rPr>
              <a:t>Elegant and concise, business style general work plan summary template.</a:t>
            </a:r>
          </a:p>
        </p:txBody>
      </p:sp>
      <p:sp>
        <p:nvSpPr>
          <p:cNvPr id="13" name="矩形 12"/>
          <p:cNvSpPr/>
          <p:nvPr/>
        </p:nvSpPr>
        <p:spPr>
          <a:xfrm>
            <a:off x="2425829" y="2420888"/>
            <a:ext cx="15819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</a:rPr>
              <a:t>Elegant and concise, business style general work plan summary template.</a:t>
            </a:r>
          </a:p>
        </p:txBody>
      </p:sp>
      <p:sp>
        <p:nvSpPr>
          <p:cNvPr id="14" name="矩形 13"/>
          <p:cNvSpPr/>
          <p:nvPr/>
        </p:nvSpPr>
        <p:spPr>
          <a:xfrm>
            <a:off x="2425829" y="4149080"/>
            <a:ext cx="15819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</a:rPr>
              <a:t>Elegant and concise, business style general work plan summary template.</a:t>
            </a:r>
          </a:p>
        </p:txBody>
      </p:sp>
      <p:sp>
        <p:nvSpPr>
          <p:cNvPr id="15" name="Freeform 258"/>
          <p:cNvSpPr/>
          <p:nvPr/>
        </p:nvSpPr>
        <p:spPr bwMode="auto">
          <a:xfrm>
            <a:off x="6858476" y="4406232"/>
            <a:ext cx="217488" cy="214313"/>
          </a:xfrm>
          <a:custGeom>
            <a:avLst/>
            <a:gdLst>
              <a:gd name="T0" fmla="*/ 87 w 137"/>
              <a:gd name="T1" fmla="*/ 31 h 135"/>
              <a:gd name="T2" fmla="*/ 137 w 137"/>
              <a:gd name="T3" fmla="*/ 9 h 135"/>
              <a:gd name="T4" fmla="*/ 132 w 137"/>
              <a:gd name="T5" fmla="*/ 0 h 135"/>
              <a:gd name="T6" fmla="*/ 73 w 137"/>
              <a:gd name="T7" fmla="*/ 21 h 135"/>
              <a:gd name="T8" fmla="*/ 64 w 137"/>
              <a:gd name="T9" fmla="*/ 21 h 135"/>
              <a:gd name="T10" fmla="*/ 4 w 137"/>
              <a:gd name="T11" fmla="*/ 0 h 135"/>
              <a:gd name="T12" fmla="*/ 0 w 137"/>
              <a:gd name="T13" fmla="*/ 9 h 135"/>
              <a:gd name="T14" fmla="*/ 49 w 137"/>
              <a:gd name="T15" fmla="*/ 31 h 135"/>
              <a:gd name="T16" fmla="*/ 49 w 137"/>
              <a:gd name="T17" fmla="*/ 69 h 135"/>
              <a:gd name="T18" fmla="*/ 30 w 137"/>
              <a:gd name="T19" fmla="*/ 132 h 135"/>
              <a:gd name="T20" fmla="*/ 40 w 137"/>
              <a:gd name="T21" fmla="*/ 135 h 135"/>
              <a:gd name="T22" fmla="*/ 66 w 137"/>
              <a:gd name="T23" fmla="*/ 73 h 135"/>
              <a:gd name="T24" fmla="*/ 71 w 137"/>
              <a:gd name="T25" fmla="*/ 73 h 135"/>
              <a:gd name="T26" fmla="*/ 97 w 137"/>
              <a:gd name="T27" fmla="*/ 135 h 135"/>
              <a:gd name="T28" fmla="*/ 106 w 137"/>
              <a:gd name="T29" fmla="*/ 132 h 135"/>
              <a:gd name="T30" fmla="*/ 87 w 137"/>
              <a:gd name="T31" fmla="*/ 69 h 135"/>
              <a:gd name="T32" fmla="*/ 87 w 137"/>
              <a:gd name="T33" fmla="*/ 31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7" h="135">
                <a:moveTo>
                  <a:pt x="87" y="31"/>
                </a:moveTo>
                <a:lnTo>
                  <a:pt x="137" y="9"/>
                </a:lnTo>
                <a:lnTo>
                  <a:pt x="132" y="0"/>
                </a:lnTo>
                <a:lnTo>
                  <a:pt x="73" y="21"/>
                </a:lnTo>
                <a:lnTo>
                  <a:pt x="64" y="21"/>
                </a:lnTo>
                <a:lnTo>
                  <a:pt x="4" y="0"/>
                </a:lnTo>
                <a:lnTo>
                  <a:pt x="0" y="9"/>
                </a:lnTo>
                <a:lnTo>
                  <a:pt x="49" y="31"/>
                </a:lnTo>
                <a:lnTo>
                  <a:pt x="49" y="69"/>
                </a:lnTo>
                <a:lnTo>
                  <a:pt x="30" y="132"/>
                </a:lnTo>
                <a:lnTo>
                  <a:pt x="40" y="135"/>
                </a:lnTo>
                <a:lnTo>
                  <a:pt x="66" y="73"/>
                </a:lnTo>
                <a:lnTo>
                  <a:pt x="71" y="73"/>
                </a:lnTo>
                <a:lnTo>
                  <a:pt x="97" y="135"/>
                </a:lnTo>
                <a:lnTo>
                  <a:pt x="106" y="132"/>
                </a:lnTo>
                <a:lnTo>
                  <a:pt x="87" y="69"/>
                </a:lnTo>
                <a:lnTo>
                  <a:pt x="87" y="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6" name="Freeform 259"/>
          <p:cNvSpPr>
            <a:spLocks noEditPoints="1"/>
          </p:cNvSpPr>
          <p:nvPr/>
        </p:nvSpPr>
        <p:spPr bwMode="auto">
          <a:xfrm>
            <a:off x="5100161" y="4392738"/>
            <a:ext cx="241300" cy="241300"/>
          </a:xfrm>
          <a:custGeom>
            <a:avLst/>
            <a:gdLst>
              <a:gd name="T0" fmla="*/ 64 w 64"/>
              <a:gd name="T1" fmla="*/ 28 h 64"/>
              <a:gd name="T2" fmla="*/ 58 w 64"/>
              <a:gd name="T3" fmla="*/ 28 h 64"/>
              <a:gd name="T4" fmla="*/ 36 w 64"/>
              <a:gd name="T5" fmla="*/ 6 h 64"/>
              <a:gd name="T6" fmla="*/ 36 w 64"/>
              <a:gd name="T7" fmla="*/ 0 h 64"/>
              <a:gd name="T8" fmla="*/ 28 w 64"/>
              <a:gd name="T9" fmla="*/ 0 h 64"/>
              <a:gd name="T10" fmla="*/ 28 w 64"/>
              <a:gd name="T11" fmla="*/ 6 h 64"/>
              <a:gd name="T12" fmla="*/ 6 w 64"/>
              <a:gd name="T13" fmla="*/ 28 h 64"/>
              <a:gd name="T14" fmla="*/ 0 w 64"/>
              <a:gd name="T15" fmla="*/ 28 h 64"/>
              <a:gd name="T16" fmla="*/ 0 w 64"/>
              <a:gd name="T17" fmla="*/ 36 h 64"/>
              <a:gd name="T18" fmla="*/ 6 w 64"/>
              <a:gd name="T19" fmla="*/ 36 h 64"/>
              <a:gd name="T20" fmla="*/ 28 w 64"/>
              <a:gd name="T21" fmla="*/ 58 h 64"/>
              <a:gd name="T22" fmla="*/ 28 w 64"/>
              <a:gd name="T23" fmla="*/ 64 h 64"/>
              <a:gd name="T24" fmla="*/ 36 w 64"/>
              <a:gd name="T25" fmla="*/ 64 h 64"/>
              <a:gd name="T26" fmla="*/ 36 w 64"/>
              <a:gd name="T27" fmla="*/ 58 h 64"/>
              <a:gd name="T28" fmla="*/ 58 w 64"/>
              <a:gd name="T29" fmla="*/ 36 h 64"/>
              <a:gd name="T30" fmla="*/ 64 w 64"/>
              <a:gd name="T31" fmla="*/ 36 h 64"/>
              <a:gd name="T32" fmla="*/ 64 w 64"/>
              <a:gd name="T33" fmla="*/ 28 h 64"/>
              <a:gd name="T34" fmla="*/ 50 w 64"/>
              <a:gd name="T35" fmla="*/ 28 h 64"/>
              <a:gd name="T36" fmla="*/ 43 w 64"/>
              <a:gd name="T37" fmla="*/ 28 h 64"/>
              <a:gd name="T38" fmla="*/ 36 w 64"/>
              <a:gd name="T39" fmla="*/ 21 h 64"/>
              <a:gd name="T40" fmla="*/ 36 w 64"/>
              <a:gd name="T41" fmla="*/ 14 h 64"/>
              <a:gd name="T42" fmla="*/ 50 w 64"/>
              <a:gd name="T43" fmla="*/ 28 h 64"/>
              <a:gd name="T44" fmla="*/ 32 w 64"/>
              <a:gd name="T45" fmla="*/ 36 h 64"/>
              <a:gd name="T46" fmla="*/ 28 w 64"/>
              <a:gd name="T47" fmla="*/ 32 h 64"/>
              <a:gd name="T48" fmla="*/ 32 w 64"/>
              <a:gd name="T49" fmla="*/ 28 h 64"/>
              <a:gd name="T50" fmla="*/ 36 w 64"/>
              <a:gd name="T51" fmla="*/ 32 h 64"/>
              <a:gd name="T52" fmla="*/ 32 w 64"/>
              <a:gd name="T53" fmla="*/ 36 h 64"/>
              <a:gd name="T54" fmla="*/ 28 w 64"/>
              <a:gd name="T55" fmla="*/ 14 h 64"/>
              <a:gd name="T56" fmla="*/ 28 w 64"/>
              <a:gd name="T57" fmla="*/ 21 h 64"/>
              <a:gd name="T58" fmla="*/ 21 w 64"/>
              <a:gd name="T59" fmla="*/ 28 h 64"/>
              <a:gd name="T60" fmla="*/ 14 w 64"/>
              <a:gd name="T61" fmla="*/ 28 h 64"/>
              <a:gd name="T62" fmla="*/ 28 w 64"/>
              <a:gd name="T63" fmla="*/ 14 h 64"/>
              <a:gd name="T64" fmla="*/ 14 w 64"/>
              <a:gd name="T65" fmla="*/ 36 h 64"/>
              <a:gd name="T66" fmla="*/ 21 w 64"/>
              <a:gd name="T67" fmla="*/ 36 h 64"/>
              <a:gd name="T68" fmla="*/ 28 w 64"/>
              <a:gd name="T69" fmla="*/ 43 h 64"/>
              <a:gd name="T70" fmla="*/ 28 w 64"/>
              <a:gd name="T71" fmla="*/ 50 h 64"/>
              <a:gd name="T72" fmla="*/ 14 w 64"/>
              <a:gd name="T73" fmla="*/ 36 h 64"/>
              <a:gd name="T74" fmla="*/ 36 w 64"/>
              <a:gd name="T75" fmla="*/ 50 h 64"/>
              <a:gd name="T76" fmla="*/ 36 w 64"/>
              <a:gd name="T77" fmla="*/ 43 h 64"/>
              <a:gd name="T78" fmla="*/ 43 w 64"/>
              <a:gd name="T79" fmla="*/ 36 h 64"/>
              <a:gd name="T80" fmla="*/ 50 w 64"/>
              <a:gd name="T81" fmla="*/ 36 h 64"/>
              <a:gd name="T82" fmla="*/ 36 w 64"/>
              <a:gd name="T83" fmla="*/ 5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4" h="64">
                <a:moveTo>
                  <a:pt x="64" y="28"/>
                </a:moveTo>
                <a:cubicBezTo>
                  <a:pt x="58" y="28"/>
                  <a:pt x="58" y="28"/>
                  <a:pt x="58" y="28"/>
                </a:cubicBezTo>
                <a:cubicBezTo>
                  <a:pt x="56" y="17"/>
                  <a:pt x="47" y="8"/>
                  <a:pt x="36" y="6"/>
                </a:cubicBezTo>
                <a:cubicBezTo>
                  <a:pt x="36" y="0"/>
                  <a:pt x="36" y="0"/>
                  <a:pt x="36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8" y="6"/>
                  <a:pt x="28" y="6"/>
                  <a:pt x="28" y="6"/>
                </a:cubicBezTo>
                <a:cubicBezTo>
                  <a:pt x="17" y="8"/>
                  <a:pt x="8" y="17"/>
                  <a:pt x="6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36"/>
                  <a:pt x="0" y="36"/>
                  <a:pt x="0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8" y="47"/>
                  <a:pt x="17" y="56"/>
                  <a:pt x="28" y="58"/>
                </a:cubicBezTo>
                <a:cubicBezTo>
                  <a:pt x="28" y="64"/>
                  <a:pt x="28" y="64"/>
                  <a:pt x="28" y="64"/>
                </a:cubicBezTo>
                <a:cubicBezTo>
                  <a:pt x="36" y="64"/>
                  <a:pt x="36" y="64"/>
                  <a:pt x="36" y="64"/>
                </a:cubicBezTo>
                <a:cubicBezTo>
                  <a:pt x="36" y="58"/>
                  <a:pt x="36" y="58"/>
                  <a:pt x="36" y="58"/>
                </a:cubicBezTo>
                <a:cubicBezTo>
                  <a:pt x="47" y="56"/>
                  <a:pt x="56" y="47"/>
                  <a:pt x="58" y="36"/>
                </a:cubicBezTo>
                <a:cubicBezTo>
                  <a:pt x="64" y="36"/>
                  <a:pt x="64" y="36"/>
                  <a:pt x="64" y="36"/>
                </a:cubicBezTo>
                <a:lnTo>
                  <a:pt x="64" y="28"/>
                </a:lnTo>
                <a:close/>
                <a:moveTo>
                  <a:pt x="50" y="28"/>
                </a:moveTo>
                <a:cubicBezTo>
                  <a:pt x="43" y="28"/>
                  <a:pt x="43" y="28"/>
                  <a:pt x="43" y="28"/>
                </a:cubicBezTo>
                <a:cubicBezTo>
                  <a:pt x="42" y="25"/>
                  <a:pt x="39" y="22"/>
                  <a:pt x="36" y="21"/>
                </a:cubicBezTo>
                <a:cubicBezTo>
                  <a:pt x="36" y="14"/>
                  <a:pt x="36" y="14"/>
                  <a:pt x="36" y="14"/>
                </a:cubicBezTo>
                <a:cubicBezTo>
                  <a:pt x="43" y="16"/>
                  <a:pt x="48" y="21"/>
                  <a:pt x="50" y="28"/>
                </a:cubicBezTo>
                <a:close/>
                <a:moveTo>
                  <a:pt x="32" y="36"/>
                </a:moveTo>
                <a:cubicBezTo>
                  <a:pt x="30" y="36"/>
                  <a:pt x="28" y="34"/>
                  <a:pt x="28" y="32"/>
                </a:cubicBezTo>
                <a:cubicBezTo>
                  <a:pt x="28" y="30"/>
                  <a:pt x="30" y="28"/>
                  <a:pt x="32" y="28"/>
                </a:cubicBezTo>
                <a:cubicBezTo>
                  <a:pt x="34" y="28"/>
                  <a:pt x="36" y="30"/>
                  <a:pt x="36" y="32"/>
                </a:cubicBezTo>
                <a:cubicBezTo>
                  <a:pt x="36" y="34"/>
                  <a:pt x="34" y="36"/>
                  <a:pt x="32" y="36"/>
                </a:cubicBezTo>
                <a:close/>
                <a:moveTo>
                  <a:pt x="28" y="14"/>
                </a:moveTo>
                <a:cubicBezTo>
                  <a:pt x="28" y="21"/>
                  <a:pt x="28" y="21"/>
                  <a:pt x="28" y="21"/>
                </a:cubicBezTo>
                <a:cubicBezTo>
                  <a:pt x="25" y="22"/>
                  <a:pt x="22" y="25"/>
                  <a:pt x="21" y="28"/>
                </a:cubicBezTo>
                <a:cubicBezTo>
                  <a:pt x="14" y="28"/>
                  <a:pt x="14" y="28"/>
                  <a:pt x="14" y="28"/>
                </a:cubicBezTo>
                <a:cubicBezTo>
                  <a:pt x="16" y="21"/>
                  <a:pt x="21" y="16"/>
                  <a:pt x="28" y="14"/>
                </a:cubicBezTo>
                <a:close/>
                <a:moveTo>
                  <a:pt x="14" y="36"/>
                </a:moveTo>
                <a:cubicBezTo>
                  <a:pt x="21" y="36"/>
                  <a:pt x="21" y="36"/>
                  <a:pt x="21" y="36"/>
                </a:cubicBezTo>
                <a:cubicBezTo>
                  <a:pt x="22" y="39"/>
                  <a:pt x="25" y="42"/>
                  <a:pt x="28" y="43"/>
                </a:cubicBezTo>
                <a:cubicBezTo>
                  <a:pt x="28" y="50"/>
                  <a:pt x="28" y="50"/>
                  <a:pt x="28" y="50"/>
                </a:cubicBezTo>
                <a:cubicBezTo>
                  <a:pt x="21" y="48"/>
                  <a:pt x="16" y="43"/>
                  <a:pt x="14" y="36"/>
                </a:cubicBezTo>
                <a:close/>
                <a:moveTo>
                  <a:pt x="36" y="50"/>
                </a:moveTo>
                <a:cubicBezTo>
                  <a:pt x="36" y="43"/>
                  <a:pt x="36" y="43"/>
                  <a:pt x="36" y="43"/>
                </a:cubicBezTo>
                <a:cubicBezTo>
                  <a:pt x="39" y="42"/>
                  <a:pt x="42" y="39"/>
                  <a:pt x="43" y="36"/>
                </a:cubicBezTo>
                <a:cubicBezTo>
                  <a:pt x="50" y="36"/>
                  <a:pt x="50" y="36"/>
                  <a:pt x="50" y="36"/>
                </a:cubicBezTo>
                <a:cubicBezTo>
                  <a:pt x="48" y="43"/>
                  <a:pt x="43" y="48"/>
                  <a:pt x="36" y="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7" name="Freeform 260"/>
          <p:cNvSpPr>
            <a:spLocks noEditPoints="1"/>
          </p:cNvSpPr>
          <p:nvPr/>
        </p:nvSpPr>
        <p:spPr bwMode="auto">
          <a:xfrm>
            <a:off x="5130323" y="2639162"/>
            <a:ext cx="211138" cy="241300"/>
          </a:xfrm>
          <a:custGeom>
            <a:avLst/>
            <a:gdLst>
              <a:gd name="T0" fmla="*/ 56 w 56"/>
              <a:gd name="T1" fmla="*/ 0 h 64"/>
              <a:gd name="T2" fmla="*/ 28 w 56"/>
              <a:gd name="T3" fmla="*/ 8 h 64"/>
              <a:gd name="T4" fmla="*/ 0 w 56"/>
              <a:gd name="T5" fmla="*/ 0 h 64"/>
              <a:gd name="T6" fmla="*/ 0 w 56"/>
              <a:gd name="T7" fmla="*/ 8 h 64"/>
              <a:gd name="T8" fmla="*/ 28 w 56"/>
              <a:gd name="T9" fmla="*/ 17 h 64"/>
              <a:gd name="T10" fmla="*/ 56 w 56"/>
              <a:gd name="T11" fmla="*/ 8 h 64"/>
              <a:gd name="T12" fmla="*/ 56 w 56"/>
              <a:gd name="T13" fmla="*/ 0 h 64"/>
              <a:gd name="T14" fmla="*/ 1 w 56"/>
              <a:gd name="T15" fmla="*/ 12 h 64"/>
              <a:gd name="T16" fmla="*/ 28 w 56"/>
              <a:gd name="T17" fmla="*/ 64 h 64"/>
              <a:gd name="T18" fmla="*/ 55 w 56"/>
              <a:gd name="T19" fmla="*/ 12 h 64"/>
              <a:gd name="T20" fmla="*/ 28 w 56"/>
              <a:gd name="T21" fmla="*/ 23 h 64"/>
              <a:gd name="T22" fmla="*/ 1 w 56"/>
              <a:gd name="T23" fmla="*/ 1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6" h="64">
                <a:moveTo>
                  <a:pt x="56" y="0"/>
                </a:moveTo>
                <a:cubicBezTo>
                  <a:pt x="28" y="8"/>
                  <a:pt x="28" y="8"/>
                  <a:pt x="28" y="8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3"/>
                  <a:pt x="0" y="8"/>
                </a:cubicBezTo>
                <a:cubicBezTo>
                  <a:pt x="28" y="17"/>
                  <a:pt x="28" y="17"/>
                  <a:pt x="28" y="17"/>
                </a:cubicBezTo>
                <a:cubicBezTo>
                  <a:pt x="56" y="8"/>
                  <a:pt x="56" y="8"/>
                  <a:pt x="56" y="8"/>
                </a:cubicBezTo>
                <a:cubicBezTo>
                  <a:pt x="56" y="3"/>
                  <a:pt x="56" y="0"/>
                  <a:pt x="56" y="0"/>
                </a:cubicBezTo>
                <a:close/>
                <a:moveTo>
                  <a:pt x="1" y="12"/>
                </a:moveTo>
                <a:cubicBezTo>
                  <a:pt x="2" y="28"/>
                  <a:pt x="8" y="54"/>
                  <a:pt x="28" y="64"/>
                </a:cubicBezTo>
                <a:cubicBezTo>
                  <a:pt x="48" y="54"/>
                  <a:pt x="54" y="28"/>
                  <a:pt x="55" y="12"/>
                </a:cubicBezTo>
                <a:cubicBezTo>
                  <a:pt x="28" y="23"/>
                  <a:pt x="28" y="23"/>
                  <a:pt x="28" y="23"/>
                </a:cubicBezTo>
                <a:lnTo>
                  <a:pt x="1" y="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" name="Freeform 261"/>
          <p:cNvSpPr/>
          <p:nvPr/>
        </p:nvSpPr>
        <p:spPr bwMode="auto">
          <a:xfrm>
            <a:off x="6836251" y="2639162"/>
            <a:ext cx="239713" cy="241300"/>
          </a:xfrm>
          <a:custGeom>
            <a:avLst/>
            <a:gdLst>
              <a:gd name="T0" fmla="*/ 56 w 151"/>
              <a:gd name="T1" fmla="*/ 0 h 152"/>
              <a:gd name="T2" fmla="*/ 0 w 151"/>
              <a:gd name="T3" fmla="*/ 76 h 152"/>
              <a:gd name="T4" fmla="*/ 56 w 151"/>
              <a:gd name="T5" fmla="*/ 76 h 152"/>
              <a:gd name="T6" fmla="*/ 18 w 151"/>
              <a:gd name="T7" fmla="*/ 152 h 152"/>
              <a:gd name="T8" fmla="*/ 151 w 151"/>
              <a:gd name="T9" fmla="*/ 57 h 152"/>
              <a:gd name="T10" fmla="*/ 75 w 151"/>
              <a:gd name="T11" fmla="*/ 57 h 152"/>
              <a:gd name="T12" fmla="*/ 132 w 151"/>
              <a:gd name="T13" fmla="*/ 0 h 152"/>
              <a:gd name="T14" fmla="*/ 56 w 151"/>
              <a:gd name="T15" fmla="*/ 0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1" h="152">
                <a:moveTo>
                  <a:pt x="56" y="0"/>
                </a:moveTo>
                <a:lnTo>
                  <a:pt x="0" y="76"/>
                </a:lnTo>
                <a:lnTo>
                  <a:pt x="56" y="76"/>
                </a:lnTo>
                <a:lnTo>
                  <a:pt x="18" y="152"/>
                </a:lnTo>
                <a:lnTo>
                  <a:pt x="151" y="57"/>
                </a:lnTo>
                <a:lnTo>
                  <a:pt x="75" y="57"/>
                </a:lnTo>
                <a:lnTo>
                  <a:pt x="132" y="0"/>
                </a:lnTo>
                <a:lnTo>
                  <a:pt x="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41870" y="295910"/>
            <a:ext cx="11930794" cy="972850"/>
            <a:chOff x="141870" y="295910"/>
            <a:chExt cx="11930794" cy="972850"/>
          </a:xfrm>
        </p:grpSpPr>
        <p:sp>
          <p:nvSpPr>
            <p:cNvPr id="20" name="文本框 19"/>
            <p:cNvSpPr txBox="1"/>
            <p:nvPr/>
          </p:nvSpPr>
          <p:spPr>
            <a:xfrm>
              <a:off x="3071664" y="397984"/>
              <a:ext cx="2339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请输入标题内容</a:t>
              </a: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141870" y="295910"/>
              <a:ext cx="2935344" cy="972850"/>
            </a:xfrm>
            <a:prstGeom prst="rect">
              <a:avLst/>
            </a:prstGeom>
          </p:spPr>
        </p:pic>
        <p:cxnSp>
          <p:nvCxnSpPr>
            <p:cNvPr id="22" name="直接连接符 21"/>
            <p:cNvCxnSpPr/>
            <p:nvPr/>
          </p:nvCxnSpPr>
          <p:spPr>
            <a:xfrm>
              <a:off x="2423592" y="945594"/>
              <a:ext cx="9649072" cy="0"/>
            </a:xfrm>
            <a:prstGeom prst="line">
              <a:avLst/>
            </a:prstGeom>
            <a:ln>
              <a:solidFill>
                <a:srgbClr val="37BBE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215">
        <p14:flythrough/>
      </p:transition>
    </mc:Choice>
    <mc:Fallback xmlns="">
      <p:transition spd="slow" advTm="22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7|0.7|1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|0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9|0.7|0.6|0.2|0.3|0.2|0.3|0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5|0.3|0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8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6|0.3|0.2|0.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7|0.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4|0.2|0.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4|0.3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9|0.9|0.7|0.5|0.7|0.8|0.6|0.8|0.8|0.9"/>
</p:tagLst>
</file>

<file path=ppt/theme/theme1.xml><?xml version="1.0" encoding="utf-8"?>
<a:theme xmlns:a="http://schemas.openxmlformats.org/drawingml/2006/main" name="第一PPT，www.1ppt.com">
  <a:themeElements>
    <a:clrScheme name="自定义 657">
      <a:dk1>
        <a:srgbClr val="5F5F5F"/>
      </a:dk1>
      <a:lt1>
        <a:srgbClr val="FFFFFF"/>
      </a:lt1>
      <a:dk2>
        <a:srgbClr val="FFFFFF"/>
      </a:dk2>
      <a:lt2>
        <a:srgbClr val="5F5F5F"/>
      </a:lt2>
      <a:accent1>
        <a:srgbClr val="67B58C"/>
      </a:accent1>
      <a:accent2>
        <a:srgbClr val="9DB670"/>
      </a:accent2>
      <a:accent3>
        <a:srgbClr val="4AAED2"/>
      </a:accent3>
      <a:accent4>
        <a:srgbClr val="6494B4"/>
      </a:accent4>
      <a:accent5>
        <a:srgbClr val="FFC000"/>
      </a:accent5>
      <a:accent6>
        <a:srgbClr val="FF3737"/>
      </a:accent6>
      <a:hlink>
        <a:srgbClr val="55C4F8"/>
      </a:hlink>
      <a:folHlink>
        <a:srgbClr val="C6EBFC"/>
      </a:folHlink>
    </a:clrScheme>
    <a:fontScheme name="自定义 44">
      <a:majorFont>
        <a:latin typeface="Baskerville Old Face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A000120150822A06KPBG</Template>
  <TotalTime>0</TotalTime>
  <Words>1354</Words>
  <Application>Microsoft Office PowerPoint</Application>
  <PresentationFormat>宽屏</PresentationFormat>
  <Paragraphs>168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等线</vt:lpstr>
      <vt:lpstr>方正尚酷简体</vt:lpstr>
      <vt:lpstr>微软雅黑</vt:lpstr>
      <vt:lpstr>幼圆</vt:lpstr>
      <vt:lpstr>Arial</vt:lpstr>
      <vt:lpstr>Baskerville Old Face</vt:lpstr>
      <vt:lpstr>Calibri</vt:lpstr>
      <vt:lpstr>Wingdings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黑色商务</dc:title>
  <dc:creator>第一PPT</dc:creator>
  <cp:keywords>www.1ppt.com</cp:keywords>
  <dc:description>www.1ppt.com</dc:description>
  <cp:lastModifiedBy>天 下</cp:lastModifiedBy>
  <cp:revision>36</cp:revision>
  <dcterms:created xsi:type="dcterms:W3CDTF">2017-02-20T09:50:00Z</dcterms:created>
  <dcterms:modified xsi:type="dcterms:W3CDTF">2021-01-05T00:25:45Z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