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2" r:id="rId6"/>
    <p:sldId id="268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3AC"/>
    <a:srgbClr val="7F7F7F"/>
    <a:srgbClr val="00AEEA"/>
    <a:srgbClr val="F6790B"/>
    <a:srgbClr val="FFFFFF"/>
    <a:srgbClr val="6E7C28"/>
    <a:srgbClr val="80902E"/>
    <a:srgbClr val="00AFEA"/>
    <a:srgbClr val="FEFEFF"/>
    <a:srgbClr val="221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24" autoAdjust="0"/>
  </p:normalViewPr>
  <p:slideViewPr>
    <p:cSldViewPr snapToGrid="0" showGuides="1">
      <p:cViewPr varScale="1">
        <p:scale>
          <a:sx n="87" d="100"/>
          <a:sy n="87" d="100"/>
        </p:scale>
        <p:origin x="28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91EE6-0CEE-4D88-B139-DDF9F232EA6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D5164-2A0D-4887-A0BC-16C3CAA2ED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外，班史还负责班上每一位同学的生日庆祝，只要是我们班的人，你都会在你生日的那一天收到一份来自班上的礼物，一般就是一个小蛋糕【】，然后大家一起为你唱生日歌【】。我觉得生日是每一个人的专属节日，收到祝福是一件很让人开心的事情，一定不能亏待寿星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D5164-2A0D-4887-A0BC-16C3CAA2ED9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B879-CC17-4ACD-8513-4A88E2FE1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1B879-CC17-4ACD-8513-4A88E2FE13F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92558-64BF-45D3-9F19-3430BFA967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237400"/>
            <a:ext cx="7772276" cy="2383200"/>
            <a:chOff x="0" y="2237400"/>
            <a:chExt cx="7772276" cy="23832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2237400"/>
              <a:ext cx="5078171" cy="2383200"/>
              <a:chOff x="-861392" y="2245638"/>
              <a:chExt cx="5078171" cy="238320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944" y="2245712"/>
                <a:ext cx="3572835" cy="2383053"/>
              </a:xfrm>
              <a:prstGeom prst="rect">
                <a:avLst/>
              </a:prstGeom>
            </p:spPr>
          </p:pic>
          <p:sp>
            <p:nvSpPr>
              <p:cNvPr id="5" name="矩形 4"/>
              <p:cNvSpPr/>
              <p:nvPr/>
            </p:nvSpPr>
            <p:spPr>
              <a:xfrm>
                <a:off x="-861392" y="2245638"/>
                <a:ext cx="1337910" cy="2383200"/>
              </a:xfrm>
              <a:prstGeom prst="rect">
                <a:avLst/>
              </a:prstGeom>
              <a:solidFill>
                <a:srgbClr val="6193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423493" y="2309744"/>
              <a:ext cx="2348783" cy="2238513"/>
              <a:chOff x="4389823" y="2245638"/>
              <a:chExt cx="2348783" cy="2238513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389823" y="2245638"/>
                <a:ext cx="23487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rgbClr val="6193AC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大一新生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4389823" y="3010951"/>
                <a:ext cx="2348783" cy="707886"/>
              </a:xfrm>
              <a:prstGeom prst="rect">
                <a:avLst/>
              </a:prstGeom>
              <a:solidFill>
                <a:srgbClr val="6193A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rgbClr val="FEFEF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班主任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389823" y="3776265"/>
                <a:ext cx="23487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rgbClr val="6193AC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述职报告</a:t>
                </a: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7979238" y="2234568"/>
            <a:ext cx="4212762" cy="2383200"/>
          </a:xfrm>
          <a:prstGeom prst="rect">
            <a:avLst/>
          </a:prstGeom>
          <a:solidFill>
            <a:srgbClr val="619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091093" y="3614528"/>
            <a:ext cx="2792060" cy="1034327"/>
            <a:chOff x="8130849" y="3614528"/>
            <a:chExt cx="2792060" cy="1034327"/>
          </a:xfrm>
        </p:grpSpPr>
        <p:sp>
          <p:nvSpPr>
            <p:cNvPr id="18" name="矩形 17"/>
            <p:cNvSpPr/>
            <p:nvPr/>
          </p:nvSpPr>
          <p:spPr>
            <a:xfrm>
              <a:off x="8130850" y="4560178"/>
              <a:ext cx="2440642" cy="88677"/>
            </a:xfrm>
            <a:prstGeom prst="rect">
              <a:avLst/>
            </a:prstGeom>
            <a:solidFill>
              <a:srgbClr val="221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130849" y="3614528"/>
              <a:ext cx="2792060" cy="900631"/>
              <a:chOff x="8130849" y="3429000"/>
              <a:chExt cx="2792060" cy="900631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8130849" y="3429000"/>
                <a:ext cx="2348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报告人：杨茂琳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8130849" y="3868919"/>
                <a:ext cx="2792060" cy="460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时间：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2020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年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5</a:t>
                </a:r>
                <a:r>
                  <a:rPr lang="zh-CN" altLang="en-US" sz="2400" dirty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月</a:t>
                </a: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8091094" y="3511996"/>
            <a:ext cx="2440642" cy="88677"/>
          </a:xfrm>
          <a:prstGeom prst="rect">
            <a:avLst/>
          </a:prstGeom>
          <a:solidFill>
            <a:srgbClr val="221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3949" y="584217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80902E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青春记忆，班风团结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8090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3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中坚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382056" y="1296145"/>
            <a:ext cx="8292935" cy="890928"/>
            <a:chOff x="6196356" y="1088827"/>
            <a:chExt cx="8292935" cy="890928"/>
          </a:xfrm>
        </p:grpSpPr>
        <p:sp>
          <p:nvSpPr>
            <p:cNvPr id="14" name="矩形 13"/>
            <p:cNvSpPr/>
            <p:nvPr/>
          </p:nvSpPr>
          <p:spPr>
            <a:xfrm>
              <a:off x="6320183" y="1090246"/>
              <a:ext cx="889509" cy="88950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196357" y="1212653"/>
              <a:ext cx="8292934" cy="762433"/>
              <a:chOff x="6196357" y="1209241"/>
              <a:chExt cx="8292934" cy="76243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196359" y="1209241"/>
                <a:ext cx="8292932" cy="638610"/>
              </a:xfrm>
              <a:prstGeom prst="rect">
                <a:avLst/>
              </a:prstGeom>
              <a:solidFill>
                <a:srgbClr val="809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10800000">
                <a:off x="6196357" y="1847849"/>
                <a:ext cx="123825" cy="123825"/>
              </a:xfrm>
              <a:prstGeom prst="rtTriangle">
                <a:avLst/>
              </a:prstGeom>
              <a:solidFill>
                <a:srgbClr val="6E7C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258269" y="1259465"/>
              <a:ext cx="2975391" cy="551069"/>
            </a:xfrm>
            <a:prstGeom prst="roundRect">
              <a:avLst>
                <a:gd name="adj" fmla="val 6378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FFFFFF"/>
                  </a:solidFill>
                  <a:latin typeface="Times New Roman" panose="02020603050405020304"/>
                  <a:ea typeface="微软雅黑" panose="020B0503020204020204" charset="-122"/>
                </a:rPr>
                <a:t>聚餐郊游，加深感情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</a:endParaRPr>
            </a:p>
          </p:txBody>
        </p:sp>
        <p:sp>
          <p:nvSpPr>
            <p:cNvPr id="18" name="直角三角形 17"/>
            <p:cNvSpPr/>
            <p:nvPr/>
          </p:nvSpPr>
          <p:spPr>
            <a:xfrm rot="16200000">
              <a:off x="6196356" y="1088827"/>
              <a:ext cx="123825" cy="123825"/>
            </a:xfrm>
            <a:prstGeom prst="rtTriangle">
              <a:avLst/>
            </a:prstGeom>
            <a:solidFill>
              <a:srgbClr val="6E7C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69938" y="3157633"/>
            <a:ext cx="4360193" cy="2948421"/>
            <a:chOff x="969938" y="2763738"/>
            <a:chExt cx="4360193" cy="2948421"/>
          </a:xfrm>
        </p:grpSpPr>
        <p:sp>
          <p:nvSpPr>
            <p:cNvPr id="28" name="圆角矩形 27"/>
            <p:cNvSpPr/>
            <p:nvPr/>
          </p:nvSpPr>
          <p:spPr>
            <a:xfrm>
              <a:off x="969938" y="2932959"/>
              <a:ext cx="4192905" cy="2779200"/>
            </a:xfrm>
            <a:prstGeom prst="roundRect">
              <a:avLst>
                <a:gd name="adj" fmla="val 23247"/>
              </a:avLst>
            </a:prstGeom>
            <a:noFill/>
            <a:ln>
              <a:solidFill>
                <a:srgbClr val="6E7C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556" y="2763738"/>
              <a:ext cx="4167575" cy="2778384"/>
            </a:xfrm>
            <a:prstGeom prst="roundRect">
              <a:avLst>
                <a:gd name="adj" fmla="val 21637"/>
              </a:avLst>
            </a:prstGeom>
            <a:noFill/>
            <a:ln>
              <a:noFill/>
            </a:ln>
          </p:spPr>
        </p:pic>
      </p:grpSp>
      <p:sp>
        <p:nvSpPr>
          <p:cNvPr id="30" name="文本框 29"/>
          <p:cNvSpPr txBox="1"/>
          <p:nvPr/>
        </p:nvSpPr>
        <p:spPr>
          <a:xfrm>
            <a:off x="5707541" y="3519876"/>
            <a:ext cx="6193727" cy="2375297"/>
          </a:xfrm>
          <a:prstGeom prst="roundRect">
            <a:avLst>
              <a:gd name="adj" fmla="val 6378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另外，班史还负责班上每一位同学的生日庆祝，只要是我们班的人，你都会在你生日的那一天收到一份来自班上的礼物，一般就是一个小蛋糕，然后大家一起为你唱生日歌。我觉得生日是每一个人的专属节日，收到祝福是一件很让人开心的事情，一定不能亏待寿星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977169" y="2436965"/>
            <a:ext cx="2333661" cy="2011776"/>
            <a:chOff x="7977169" y="2353837"/>
            <a:chExt cx="2333661" cy="2011776"/>
          </a:xfrm>
        </p:grpSpPr>
        <p:sp>
          <p:nvSpPr>
            <p:cNvPr id="5" name="等腰三角形 4"/>
            <p:cNvSpPr/>
            <p:nvPr/>
          </p:nvSpPr>
          <p:spPr>
            <a:xfrm>
              <a:off x="8195795" y="2611582"/>
              <a:ext cx="1896410" cy="1634836"/>
            </a:xfrm>
            <a:prstGeom prst="triangle">
              <a:avLst/>
            </a:prstGeom>
            <a:solidFill>
              <a:srgbClr val="F6790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7977169" y="2353837"/>
              <a:ext cx="2333661" cy="2011776"/>
            </a:xfrm>
            <a:prstGeom prst="triangle">
              <a:avLst/>
            </a:prstGeom>
            <a:noFill/>
            <a:ln>
              <a:solidFill>
                <a:srgbClr val="F6790B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309015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前言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03051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中坚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05016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后劲</a:t>
            </a:r>
          </a:p>
        </p:txBody>
      </p:sp>
      <p:cxnSp>
        <p:nvCxnSpPr>
          <p:cNvPr id="22" name="直接连接符 21"/>
          <p:cNvCxnSpPr/>
          <p:nvPr/>
        </p:nvCxnSpPr>
        <p:spPr>
          <a:xfrm rot="10380000" flipH="1">
            <a:off x="5154840" y="131401"/>
            <a:ext cx="5644658" cy="7353173"/>
          </a:xfrm>
          <a:prstGeom prst="line">
            <a:avLst/>
          </a:prstGeom>
          <a:ln>
            <a:solidFill>
              <a:srgbClr val="F6790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4625663" y="868933"/>
            <a:ext cx="3773551" cy="938719"/>
            <a:chOff x="4950120" y="1596809"/>
            <a:chExt cx="3773551" cy="938719"/>
          </a:xfrm>
          <a:solidFill>
            <a:srgbClr val="FFFFFF"/>
          </a:solidFill>
        </p:grpSpPr>
        <p:sp>
          <p:nvSpPr>
            <p:cNvPr id="27" name="文本框 26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6790B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开拓视野，各色讲座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grpFill/>
            <a:ln>
              <a:solidFill>
                <a:srgbClr val="F679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1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05635" y="2582058"/>
            <a:ext cx="3773551" cy="938719"/>
            <a:chOff x="4950120" y="1596809"/>
            <a:chExt cx="3773551" cy="938719"/>
          </a:xfrm>
          <a:solidFill>
            <a:srgbClr val="FFFFFF"/>
          </a:solidFill>
        </p:grpSpPr>
        <p:sp>
          <p:nvSpPr>
            <p:cNvPr id="31" name="文本框 30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6790B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接触社会，磨练经历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grpFill/>
            <a:ln>
              <a:solidFill>
                <a:srgbClr val="F679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2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85606" y="4295183"/>
            <a:ext cx="3773551" cy="938719"/>
            <a:chOff x="4950120" y="1596809"/>
            <a:chExt cx="3773551" cy="938719"/>
          </a:xfrm>
          <a:solidFill>
            <a:srgbClr val="FFFFFF"/>
          </a:solidFill>
        </p:grpSpPr>
        <p:sp>
          <p:nvSpPr>
            <p:cNvPr id="35" name="文本框 34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F6790B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职业规划，实习推荐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grpFill/>
            <a:ln>
              <a:solidFill>
                <a:srgbClr val="F679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3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4281" y="4994974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F6790B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开拓视野，各色讲座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F679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1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后劲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4819118" y="5057730"/>
            <a:ext cx="6780628" cy="1235154"/>
          </a:xfrm>
          <a:prstGeom prst="roundRect">
            <a:avLst>
              <a:gd name="adj" fmla="val 6378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广告学是一门涉猎非常广泛的学科，我非常希望能够开阔他们的眼界，让他们见识多彩的人生是什么样子的，所以我请来了在不同领域中有着突出表现的人来讲课。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934247" y="6355641"/>
            <a:ext cx="655037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934247" y="4799207"/>
            <a:ext cx="6550370" cy="258438"/>
            <a:chOff x="4934247" y="4799207"/>
            <a:chExt cx="6550370" cy="258438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934247" y="4994974"/>
              <a:ext cx="655037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934247" y="4885510"/>
              <a:ext cx="655037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等腰三角形 17"/>
            <p:cNvSpPr/>
            <p:nvPr/>
          </p:nvSpPr>
          <p:spPr>
            <a:xfrm>
              <a:off x="8059538" y="4799207"/>
              <a:ext cx="299788" cy="258438"/>
            </a:xfrm>
            <a:prstGeom prst="triangl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flipV="1">
            <a:off x="4934247" y="1058737"/>
            <a:ext cx="6550370" cy="258438"/>
            <a:chOff x="4934247" y="4799207"/>
            <a:chExt cx="6550370" cy="258438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934247" y="4994974"/>
              <a:ext cx="655037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934247" y="4885510"/>
              <a:ext cx="655037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等腰三角形 22"/>
            <p:cNvSpPr/>
            <p:nvPr/>
          </p:nvSpPr>
          <p:spPr>
            <a:xfrm>
              <a:off x="8059538" y="4799207"/>
              <a:ext cx="299788" cy="258438"/>
            </a:xfrm>
            <a:prstGeom prst="triangle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639" y="1742250"/>
            <a:ext cx="4245585" cy="2830390"/>
          </a:xfrm>
          <a:prstGeom prst="rect">
            <a:avLst/>
          </a:prstGeom>
          <a:noFill/>
          <a:ln>
            <a:solidFill>
              <a:srgbClr val="7F7F7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文本框 24"/>
          <p:cNvSpPr txBox="1"/>
          <p:nvPr/>
        </p:nvSpPr>
        <p:spPr>
          <a:xfrm>
            <a:off x="6831585" y="393494"/>
            <a:ext cx="2755692" cy="475059"/>
          </a:xfrm>
          <a:prstGeom prst="roundRect">
            <a:avLst>
              <a:gd name="adj" fmla="val 6378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凤凰周刊的时尚版主编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7705" y="477838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F6790B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接触社会，磨练经历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F679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2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后劲</a:t>
                </a: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88" y="2752163"/>
            <a:ext cx="4245585" cy="28303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组合 21"/>
          <p:cNvGrpSpPr/>
          <p:nvPr/>
        </p:nvGrpSpPr>
        <p:grpSpPr>
          <a:xfrm>
            <a:off x="11396483" y="3066624"/>
            <a:ext cx="94668" cy="2201469"/>
            <a:chOff x="6068659" y="2521809"/>
            <a:chExt cx="71125" cy="2930154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6086590" y="2521809"/>
              <a:ext cx="9410" cy="29301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梯形 20"/>
            <p:cNvSpPr/>
            <p:nvPr/>
          </p:nvSpPr>
          <p:spPr>
            <a:xfrm rot="5400000">
              <a:off x="5835281" y="3951324"/>
              <a:ext cx="537882" cy="71125"/>
            </a:xfrm>
            <a:prstGeom prst="trapezoid">
              <a:avLst>
                <a:gd name="adj" fmla="val 64986"/>
              </a:avLst>
            </a:prstGeom>
            <a:solidFill>
              <a:srgbClr val="F679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302520" y="2979710"/>
            <a:ext cx="4863208" cy="237529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如世纪佳缘网站的活动执行专员、摇滚音乐节的摄像助理、商业广告片的副导演助理。通过工作，他们不仅能够补贴生活费，也增加了社会实践的经历。广告学与市场密切相关，单靠书本上的知识远远不能满足专业需求，他们必须接地气。</a:t>
            </a:r>
          </a:p>
        </p:txBody>
      </p:sp>
      <p:grpSp>
        <p:nvGrpSpPr>
          <p:cNvPr id="24" name="组合 23"/>
          <p:cNvGrpSpPr/>
          <p:nvPr/>
        </p:nvGrpSpPr>
        <p:grpSpPr>
          <a:xfrm flipH="1">
            <a:off x="5977098" y="3066624"/>
            <a:ext cx="94668" cy="2201469"/>
            <a:chOff x="6068659" y="2521809"/>
            <a:chExt cx="71125" cy="2930154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6086590" y="2521809"/>
              <a:ext cx="9410" cy="293015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梯形 25"/>
            <p:cNvSpPr/>
            <p:nvPr/>
          </p:nvSpPr>
          <p:spPr>
            <a:xfrm rot="5400000">
              <a:off x="5835281" y="3951324"/>
              <a:ext cx="537882" cy="71125"/>
            </a:xfrm>
            <a:prstGeom prst="trapezoid">
              <a:avLst>
                <a:gd name="adj" fmla="val 64986"/>
              </a:avLst>
            </a:prstGeom>
            <a:solidFill>
              <a:srgbClr val="F679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64305" y="249239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F6790B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职业规划，实习推荐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F679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3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后劲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455551" y="1416255"/>
            <a:ext cx="4508171" cy="4508171"/>
            <a:chOff x="519362" y="1463504"/>
            <a:chExt cx="4508171" cy="4508171"/>
          </a:xfrm>
        </p:grpSpPr>
        <p:sp>
          <p:nvSpPr>
            <p:cNvPr id="14" name="椭圆 13"/>
            <p:cNvSpPr/>
            <p:nvPr/>
          </p:nvSpPr>
          <p:spPr>
            <a:xfrm>
              <a:off x="519362" y="1463504"/>
              <a:ext cx="4508171" cy="4508171"/>
            </a:xfrm>
            <a:prstGeom prst="ellipse">
              <a:avLst/>
            </a:prstGeom>
            <a:noFill/>
            <a:ln>
              <a:solidFill>
                <a:srgbClr val="F6790B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43694" y="2194095"/>
              <a:ext cx="3059506" cy="304698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dirty="0">
                  <a:solidFill>
                    <a:srgbClr val="7F7F7F"/>
                  </a:solidFill>
                  <a:latin typeface="Times New Roman" panose="02020603050405020304"/>
                  <a:ea typeface="微软雅黑" panose="020B0503020204020204" charset="-122"/>
                </a:rPr>
                <a:t>目前已有腾讯大成网、新浪网、逸装网、成都融业广告有限公司、四川省家具进出口商会等机构，通过我在招募实习生。事实证明，广告学的学生是能够适应这些公司的职业要求的。</a:t>
              </a:r>
            </a:p>
          </p:txBody>
        </p:sp>
      </p:grpSp>
      <p:sp>
        <p:nvSpPr>
          <p:cNvPr id="13" name="椭圆 12"/>
          <p:cNvSpPr/>
          <p:nvPr/>
        </p:nvSpPr>
        <p:spPr>
          <a:xfrm>
            <a:off x="6343861" y="1416255"/>
            <a:ext cx="469231" cy="469231"/>
          </a:xfrm>
          <a:prstGeom prst="ellipse">
            <a:avLst/>
          </a:prstGeom>
          <a:solidFill>
            <a:srgbClr val="F67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4" idx="0"/>
            <a:endCxn id="13" idx="0"/>
          </p:cNvCxnSpPr>
          <p:nvPr/>
        </p:nvCxnSpPr>
        <p:spPr>
          <a:xfrm>
            <a:off x="2709637" y="1416255"/>
            <a:ext cx="3868840" cy="0"/>
          </a:xfrm>
          <a:prstGeom prst="line">
            <a:avLst/>
          </a:prstGeom>
          <a:ln>
            <a:solidFill>
              <a:srgbClr val="F6790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13" idx="5"/>
          </p:cNvCxnSpPr>
          <p:nvPr/>
        </p:nvCxnSpPr>
        <p:spPr>
          <a:xfrm flipV="1">
            <a:off x="4788568" y="1816769"/>
            <a:ext cx="1955807" cy="2779294"/>
          </a:xfrm>
          <a:prstGeom prst="line">
            <a:avLst/>
          </a:prstGeom>
          <a:ln>
            <a:solidFill>
              <a:srgbClr val="F6790B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354381" y="2314554"/>
            <a:ext cx="1607814" cy="16078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9472098" y="4584905"/>
            <a:ext cx="1217858" cy="121785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096000" y="3651520"/>
            <a:ext cx="2151243" cy="21512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5003" y="379088"/>
            <a:ext cx="11221994" cy="6099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>
            <a:fillRect/>
          </a:stretch>
        </p:blipFill>
        <p:spPr>
          <a:xfrm>
            <a:off x="764713" y="2744753"/>
            <a:ext cx="6166439" cy="33268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874626"/>
            <a:ext cx="6931152" cy="1374588"/>
          </a:xfrm>
          <a:prstGeom prst="rect">
            <a:avLst/>
          </a:prstGeom>
          <a:pattFill prst="ltUpDiag">
            <a:fgClr>
              <a:srgbClr val="6193A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5003" y="1108127"/>
            <a:ext cx="6096000" cy="907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00827" y="1164867"/>
            <a:ext cx="598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rgbClr val="6193AC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大一新生班主任述职报告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62874" y="4662558"/>
            <a:ext cx="477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6193AC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感谢各位老师的聆听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303157" y="5486841"/>
            <a:ext cx="3243778" cy="583565"/>
            <a:chOff x="7370064" y="5369215"/>
            <a:chExt cx="3243778" cy="583565"/>
          </a:xfrm>
        </p:grpSpPr>
        <p:sp>
          <p:nvSpPr>
            <p:cNvPr id="10" name="矩形 9"/>
            <p:cNvSpPr/>
            <p:nvPr/>
          </p:nvSpPr>
          <p:spPr>
            <a:xfrm>
              <a:off x="7370064" y="5463038"/>
              <a:ext cx="91440" cy="397131"/>
            </a:xfrm>
            <a:prstGeom prst="rect">
              <a:avLst/>
            </a:prstGeom>
            <a:solidFill>
              <a:srgbClr val="6193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61504" y="5369215"/>
              <a:ext cx="306089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/>
                  <a:ea typeface="微软雅黑" panose="020B0503020204020204" charset="-122"/>
                </a:rPr>
                <a:t>汇报人：</a:t>
              </a:r>
              <a:r>
                <a:rPr lang="en-US" altLang="zh-CN" sz="3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/>
                  <a:ea typeface="微软雅黑" panose="020B0503020204020204" charset="-122"/>
                </a:rPr>
                <a:t>xiazaii</a:t>
              </a:r>
              <a:endPara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522402" y="5463038"/>
              <a:ext cx="91440" cy="397131"/>
            </a:xfrm>
            <a:prstGeom prst="rect">
              <a:avLst/>
            </a:prstGeom>
            <a:solidFill>
              <a:srgbClr val="6193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881168" y="2436965"/>
            <a:ext cx="2333661" cy="2011776"/>
            <a:chOff x="1881168" y="2353837"/>
            <a:chExt cx="2333661" cy="2011776"/>
          </a:xfrm>
        </p:grpSpPr>
        <p:sp>
          <p:nvSpPr>
            <p:cNvPr id="3" name="等腰三角形 2"/>
            <p:cNvSpPr/>
            <p:nvPr/>
          </p:nvSpPr>
          <p:spPr>
            <a:xfrm>
              <a:off x="2099793" y="2611582"/>
              <a:ext cx="1896410" cy="1634836"/>
            </a:xfrm>
            <a:prstGeom prst="triangle">
              <a:avLst/>
            </a:prstGeom>
            <a:solidFill>
              <a:srgbClr val="6193A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1881168" y="2353837"/>
              <a:ext cx="2333661" cy="2011776"/>
            </a:xfrm>
            <a:prstGeom prst="triangle">
              <a:avLst/>
            </a:prstGeom>
            <a:noFill/>
            <a:ln>
              <a:solidFill>
                <a:srgbClr val="6193AC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29170" y="2436965"/>
            <a:ext cx="2333661" cy="2011776"/>
            <a:chOff x="4929170" y="2353837"/>
            <a:chExt cx="2333661" cy="2011776"/>
          </a:xfrm>
        </p:grpSpPr>
        <p:sp>
          <p:nvSpPr>
            <p:cNvPr id="4" name="等腰三角形 3"/>
            <p:cNvSpPr/>
            <p:nvPr/>
          </p:nvSpPr>
          <p:spPr>
            <a:xfrm>
              <a:off x="5147795" y="2611582"/>
              <a:ext cx="1896410" cy="1634836"/>
            </a:xfrm>
            <a:prstGeom prst="triangle">
              <a:avLst/>
            </a:prstGeom>
            <a:solidFill>
              <a:srgbClr val="80902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4929170" y="2353837"/>
              <a:ext cx="2333661" cy="2011776"/>
            </a:xfrm>
            <a:prstGeom prst="triangle">
              <a:avLst/>
            </a:prstGeom>
            <a:noFill/>
            <a:ln>
              <a:solidFill>
                <a:srgbClr val="80902E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77169" y="2436965"/>
            <a:ext cx="2333661" cy="2011776"/>
            <a:chOff x="7977169" y="2353837"/>
            <a:chExt cx="2333661" cy="2011776"/>
          </a:xfrm>
        </p:grpSpPr>
        <p:sp>
          <p:nvSpPr>
            <p:cNvPr id="5" name="等腰三角形 4"/>
            <p:cNvSpPr/>
            <p:nvPr/>
          </p:nvSpPr>
          <p:spPr>
            <a:xfrm>
              <a:off x="8195795" y="2611582"/>
              <a:ext cx="1896410" cy="1634836"/>
            </a:xfrm>
            <a:prstGeom prst="triangle">
              <a:avLst/>
            </a:prstGeom>
            <a:solidFill>
              <a:srgbClr val="F6790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7977169" y="2353837"/>
              <a:ext cx="2333661" cy="2011776"/>
            </a:xfrm>
            <a:prstGeom prst="triangle">
              <a:avLst/>
            </a:prstGeom>
            <a:noFill/>
            <a:ln>
              <a:solidFill>
                <a:srgbClr val="F6790B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309015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前言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403051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中坚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05016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后劲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-297170" y="773115"/>
            <a:ext cx="12786341" cy="584775"/>
            <a:chOff x="-401782" y="773115"/>
            <a:chExt cx="12786341" cy="584775"/>
          </a:xfrm>
        </p:grpSpPr>
        <p:grpSp>
          <p:nvGrpSpPr>
            <p:cNvPr id="21" name="组合 20"/>
            <p:cNvGrpSpPr/>
            <p:nvPr/>
          </p:nvGrpSpPr>
          <p:grpSpPr>
            <a:xfrm>
              <a:off x="4207208" y="773115"/>
              <a:ext cx="3568360" cy="584775"/>
              <a:chOff x="4245604" y="593003"/>
              <a:chExt cx="3568360" cy="584775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5290801" y="593003"/>
                <a:ext cx="14779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目录</a:t>
                </a:r>
              </a:p>
            </p:txBody>
          </p:sp>
          <p:cxnSp>
            <p:nvCxnSpPr>
              <p:cNvPr id="18" name="直接箭头连接符 17"/>
              <p:cNvCxnSpPr/>
              <p:nvPr/>
            </p:nvCxnSpPr>
            <p:spPr>
              <a:xfrm>
                <a:off x="6702551" y="885390"/>
                <a:ext cx="11114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 flipH="1">
                <a:off x="4245604" y="885390"/>
                <a:ext cx="11114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接箭头连接符 22"/>
            <p:cNvCxnSpPr/>
            <p:nvPr/>
          </p:nvCxnSpPr>
          <p:spPr>
            <a:xfrm flipH="1">
              <a:off x="-401782" y="1065502"/>
              <a:ext cx="334516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>
              <a:off x="9039387" y="1065502"/>
              <a:ext cx="33451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81168" y="2436965"/>
            <a:ext cx="2333661" cy="2011776"/>
            <a:chOff x="1881168" y="2436965"/>
            <a:chExt cx="2333661" cy="2011776"/>
          </a:xfrm>
        </p:grpSpPr>
        <p:grpSp>
          <p:nvGrpSpPr>
            <p:cNvPr id="10" name="组合 9"/>
            <p:cNvGrpSpPr/>
            <p:nvPr/>
          </p:nvGrpSpPr>
          <p:grpSpPr>
            <a:xfrm>
              <a:off x="1881168" y="2436965"/>
              <a:ext cx="2333661" cy="2011776"/>
              <a:chOff x="1881168" y="2353837"/>
              <a:chExt cx="2333661" cy="2011776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2099793" y="2611582"/>
                <a:ext cx="1896410" cy="1634836"/>
              </a:xfrm>
              <a:prstGeom prst="triangle">
                <a:avLst/>
              </a:prstGeom>
              <a:solidFill>
                <a:srgbClr val="6193A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>
                <a:off x="1881168" y="2353837"/>
                <a:ext cx="2333661" cy="2011776"/>
              </a:xfrm>
              <a:prstGeom prst="triangle">
                <a:avLst/>
              </a:prstGeom>
              <a:noFill/>
              <a:ln>
                <a:solidFill>
                  <a:srgbClr val="6193AC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2309015" y="3631176"/>
              <a:ext cx="14779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前言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403051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中坚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05016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后劲</a:t>
            </a:r>
          </a:p>
        </p:txBody>
      </p:sp>
      <p:cxnSp>
        <p:nvCxnSpPr>
          <p:cNvPr id="22" name="直接连接符 21"/>
          <p:cNvCxnSpPr>
            <a:endCxn id="7" idx="0"/>
          </p:cNvCxnSpPr>
          <p:nvPr/>
        </p:nvCxnSpPr>
        <p:spPr>
          <a:xfrm>
            <a:off x="3047998" y="0"/>
            <a:ext cx="1" cy="2436965"/>
          </a:xfrm>
          <a:prstGeom prst="line">
            <a:avLst/>
          </a:prstGeom>
          <a:ln>
            <a:solidFill>
              <a:srgbClr val="6193A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7" idx="3"/>
          </p:cNvCxnSpPr>
          <p:nvPr/>
        </p:nvCxnSpPr>
        <p:spPr>
          <a:xfrm flipH="1">
            <a:off x="3047998" y="4448741"/>
            <a:ext cx="1" cy="3018859"/>
          </a:xfrm>
          <a:prstGeom prst="line">
            <a:avLst/>
          </a:prstGeom>
          <a:ln>
            <a:solidFill>
              <a:srgbClr val="6193AC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310980" y="1626628"/>
            <a:ext cx="3773551" cy="938719"/>
            <a:chOff x="4950120" y="1596809"/>
            <a:chExt cx="3773551" cy="938719"/>
          </a:xfrm>
        </p:grpSpPr>
        <p:sp>
          <p:nvSpPr>
            <p:cNvPr id="28" name="文本框 27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6193AC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自由迸发，特立独行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ln>
              <a:solidFill>
                <a:srgbClr val="6193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1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310980" y="2973493"/>
            <a:ext cx="3773551" cy="938719"/>
            <a:chOff x="4950120" y="1596809"/>
            <a:chExt cx="3773551" cy="938719"/>
          </a:xfrm>
        </p:grpSpPr>
        <p:sp>
          <p:nvSpPr>
            <p:cNvPr id="34" name="文本框 33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6193AC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一视同仁，因材施教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ln>
              <a:solidFill>
                <a:srgbClr val="6193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2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10980" y="4320359"/>
            <a:ext cx="3773551" cy="938719"/>
            <a:chOff x="4950120" y="1596809"/>
            <a:chExt cx="3773551" cy="938719"/>
          </a:xfrm>
        </p:grpSpPr>
        <p:sp>
          <p:nvSpPr>
            <p:cNvPr id="38" name="文本框 37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6193AC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奠定基础，转变思维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ln>
              <a:solidFill>
                <a:srgbClr val="6193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3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81891" y="1799496"/>
            <a:ext cx="11346424" cy="3038467"/>
            <a:chOff x="568036" y="1805728"/>
            <a:chExt cx="11346424" cy="3038467"/>
          </a:xfrm>
        </p:grpSpPr>
        <p:grpSp>
          <p:nvGrpSpPr>
            <p:cNvPr id="32" name="组合 31"/>
            <p:cNvGrpSpPr/>
            <p:nvPr/>
          </p:nvGrpSpPr>
          <p:grpSpPr>
            <a:xfrm>
              <a:off x="5245067" y="1805728"/>
              <a:ext cx="3773551" cy="938719"/>
              <a:chOff x="4950120" y="1596809"/>
              <a:chExt cx="3773551" cy="93871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6193AC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自由迸发，特立独行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6193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1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278133" y="3257251"/>
              <a:ext cx="6636327" cy="1569660"/>
              <a:chOff x="4039476" y="1627864"/>
              <a:chExt cx="6636327" cy="1569660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4206730" y="1627864"/>
                <a:ext cx="63018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/>
                    <a:ea typeface="微软雅黑" panose="020B0503020204020204" charset="-122"/>
                  </a:rPr>
                  <a:t>广告人需要的是特立独行的个性、自由迸发的灵感，他们要想成为一个优秀的广告人，就注定不能像一个传统的好学生那样，每天规规矩矩地，坐在教室里听讲，每学期钻研书本，就为了考出一个好的期末成绩。</a:t>
                </a:r>
                <a:endParaRPr lang="zh-CN" alt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/>
                  <a:ea typeface="微软雅黑" panose="020B0503020204020204" charset="-122"/>
                </a:endParaRPr>
              </a:p>
            </p:txBody>
          </p:sp>
          <p:cxnSp>
            <p:nvCxnSpPr>
              <p:cNvPr id="5" name="直接箭头连接符 4"/>
              <p:cNvCxnSpPr/>
              <p:nvPr/>
            </p:nvCxnSpPr>
            <p:spPr>
              <a:xfrm>
                <a:off x="4039476" y="1627864"/>
                <a:ext cx="0" cy="1569660"/>
              </a:xfrm>
              <a:prstGeom prst="straightConnector1">
                <a:avLst/>
              </a:prstGeom>
              <a:ln>
                <a:solidFill>
                  <a:srgbClr val="6193A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/>
              <p:cNvCxnSpPr/>
              <p:nvPr/>
            </p:nvCxnSpPr>
            <p:spPr>
              <a:xfrm>
                <a:off x="10675803" y="1627864"/>
                <a:ext cx="0" cy="1569660"/>
              </a:xfrm>
              <a:prstGeom prst="straightConnector1">
                <a:avLst/>
              </a:prstGeom>
              <a:ln>
                <a:solidFill>
                  <a:srgbClr val="6193A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/>
            <p:cNvGrpSpPr/>
            <p:nvPr/>
          </p:nvGrpSpPr>
          <p:grpSpPr>
            <a:xfrm>
              <a:off x="568036" y="2013805"/>
              <a:ext cx="4245585" cy="2830390"/>
              <a:chOff x="568036" y="2013805"/>
              <a:chExt cx="4245585" cy="283039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036" y="2013805"/>
                <a:ext cx="4245585" cy="2830390"/>
              </a:xfrm>
              <a:prstGeom prst="rect">
                <a:avLst/>
              </a:prstGeom>
              <a:ln w="57150">
                <a:solidFill>
                  <a:srgbClr val="6193AC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</p:spPr>
          </p:pic>
          <p:sp>
            <p:nvSpPr>
              <p:cNvPr id="16" name="斜纹 15"/>
              <p:cNvSpPr/>
              <p:nvPr/>
            </p:nvSpPr>
            <p:spPr>
              <a:xfrm>
                <a:off x="568036" y="2013805"/>
                <a:ext cx="955964" cy="955964"/>
              </a:xfrm>
              <a:prstGeom prst="diagStripe">
                <a:avLst/>
              </a:prstGeom>
              <a:solidFill>
                <a:srgbClr val="6193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5015550" y="1340366"/>
            <a:ext cx="887383" cy="487142"/>
            <a:chOff x="561109" y="436405"/>
            <a:chExt cx="887383" cy="487142"/>
          </a:xfrm>
        </p:grpSpPr>
        <p:grpSp>
          <p:nvGrpSpPr>
            <p:cNvPr id="59" name="组合 58"/>
            <p:cNvGrpSpPr/>
            <p:nvPr/>
          </p:nvGrpSpPr>
          <p:grpSpPr>
            <a:xfrm>
              <a:off x="561109" y="438638"/>
              <a:ext cx="887383" cy="484909"/>
              <a:chOff x="561109" y="438638"/>
              <a:chExt cx="1953491" cy="484909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561109" y="438638"/>
                <a:ext cx="195349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561109" y="923547"/>
                <a:ext cx="1953491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文本框 57"/>
            <p:cNvSpPr txBox="1"/>
            <p:nvPr/>
          </p:nvSpPr>
          <p:spPr>
            <a:xfrm>
              <a:off x="561109" y="436405"/>
              <a:ext cx="887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7F7F7F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前言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6059" y="398257"/>
            <a:ext cx="4016923" cy="1397849"/>
            <a:chOff x="5015550" y="1340366"/>
            <a:chExt cx="4016923" cy="1397849"/>
          </a:xfrm>
        </p:grpSpPr>
        <p:grpSp>
          <p:nvGrpSpPr>
            <p:cNvPr id="32" name="组合 31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6193AC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一视同仁，因材施教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6193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2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55" name="直接连接符 54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文本框 57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前言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22447" y="1928750"/>
            <a:ext cx="11434685" cy="3732879"/>
            <a:chOff x="1019431" y="1984170"/>
            <a:chExt cx="11434685" cy="3732879"/>
          </a:xfrm>
        </p:grpSpPr>
        <p:sp>
          <p:nvSpPr>
            <p:cNvPr id="22" name="文本框 21"/>
            <p:cNvSpPr txBox="1"/>
            <p:nvPr/>
          </p:nvSpPr>
          <p:spPr>
            <a:xfrm>
              <a:off x="1168038" y="1984170"/>
              <a:ext cx="1898072" cy="2488586"/>
            </a:xfrm>
            <a:prstGeom prst="roundRect">
              <a:avLst>
                <a:gd name="adj" fmla="val 6378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3800" b="1" dirty="0">
                  <a:solidFill>
                    <a:srgbClr val="6193AC"/>
                  </a:solidFill>
                  <a:latin typeface="Times New Roman" panose="02020603050405020304"/>
                  <a:ea typeface="微软雅黑" panose="020B0503020204020204" charset="-122"/>
                </a:rPr>
                <a:t>“</a:t>
              </a:r>
              <a:endParaRPr lang="zh-CN" altLang="en-US" sz="19900" b="1" dirty="0">
                <a:solidFill>
                  <a:srgbClr val="6193AC"/>
                </a:solidFill>
                <a:latin typeface="Times New Roman" panose="02020603050405020304"/>
                <a:ea typeface="微软雅黑" panose="020B050302020402020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19431" y="2541992"/>
              <a:ext cx="11434685" cy="3175057"/>
              <a:chOff x="1019431" y="2541992"/>
              <a:chExt cx="11434685" cy="3175057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1019431" y="2541992"/>
                <a:ext cx="10881624" cy="2375297"/>
                <a:chOff x="1019431" y="2182413"/>
                <a:chExt cx="10881624" cy="2375297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2539407" y="2372436"/>
                  <a:ext cx="7841673" cy="1995249"/>
                </a:xfrm>
                <a:prstGeom prst="roundRect">
                  <a:avLst>
                    <a:gd name="adj" fmla="val 6378"/>
                  </a:avLst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zh-CN" alt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/>
                      <a:ea typeface="微软雅黑" panose="020B0503020204020204" charset="-122"/>
                    </a:rPr>
                    <a:t>你们好。我是</a:t>
                  </a:r>
                  <a:r>
                    <a:rPr lang="en-US" altLang="zh-CN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/>
                      <a:ea typeface="微软雅黑" panose="020B0503020204020204" charset="-122"/>
                    </a:rPr>
                    <a:t>13</a:t>
                  </a:r>
                  <a:r>
                    <a:rPr lang="zh-CN" alt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/>
                      <a:ea typeface="微软雅黑" panose="020B0503020204020204" charset="-122"/>
                    </a:rPr>
                    <a:t>级</a:t>
                  </a:r>
                  <a:r>
                    <a:rPr lang="en-US" altLang="zh-CN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/>
                      <a:ea typeface="微软雅黑" panose="020B0503020204020204" charset="-122"/>
                    </a:rPr>
                    <a:t>7</a:t>
                  </a:r>
                  <a:r>
                    <a:rPr lang="zh-CN" alt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/>
                      <a:ea typeface="微软雅黑" panose="020B0503020204020204" charset="-122"/>
                    </a:rPr>
                    <a:t>班班主任，杨茂琳。我们班是文学院唯一一个广告专业班，我作为曾经广告班的一名学生，非常荣幸能有机会带领新一届的广告学子，走过这一年以来的珍贵时光。</a:t>
                  </a:r>
                  <a:endParaRPr lang="en-US" altLang="zh-CN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/>
                    <a:ea typeface="微软雅黑" panose="020B0503020204020204" charset="-122"/>
                  </a:endParaRPr>
                </a:p>
                <a:p>
                  <a:pPr algn="just">
                    <a:lnSpc>
                      <a:spcPct val="120000"/>
                    </a:lnSpc>
                  </a:pPr>
                  <a:r>
                    <a:rPr lang="zh-CN" altLang="en-US" sz="20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/>
                      <a:ea typeface="微软雅黑" panose="020B0503020204020204" charset="-122"/>
                    </a:rPr>
                    <a:t>我认为，好的班主任是要根据不同班的特质来进行因材施教，不应该用统一的标准来衡量。</a:t>
                  </a:r>
                  <a:endParaRPr lang="zh-CN" altLang="en-US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/>
                    <a:ea typeface="微软雅黑" panose="020B0503020204020204" charset="-122"/>
                  </a:endParaRPr>
                </a:p>
              </p:txBody>
            </p:sp>
            <p:sp>
              <p:nvSpPr>
                <p:cNvPr id="3" name="圆角矩形 2"/>
                <p:cNvSpPr/>
                <p:nvPr/>
              </p:nvSpPr>
              <p:spPr>
                <a:xfrm>
                  <a:off x="1019431" y="2182413"/>
                  <a:ext cx="10881624" cy="2375297"/>
                </a:xfrm>
                <a:prstGeom prst="roundRect">
                  <a:avLst/>
                </a:prstGeom>
                <a:noFill/>
                <a:ln>
                  <a:solidFill>
                    <a:srgbClr val="6193A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10556044" y="3228463"/>
                <a:ext cx="1898072" cy="2488586"/>
              </a:xfrm>
              <a:prstGeom prst="roundRect">
                <a:avLst>
                  <a:gd name="adj" fmla="val 6378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3800" b="1" dirty="0">
                    <a:solidFill>
                      <a:srgbClr val="6193AC"/>
                    </a:solidFill>
                    <a:latin typeface="Times New Roman" panose="02020603050405020304"/>
                    <a:ea typeface="微软雅黑" panose="020B0503020204020204" charset="-122"/>
                  </a:rPr>
                  <a:t>”</a:t>
                </a:r>
                <a:endParaRPr lang="zh-CN" altLang="en-US" sz="19900" b="1" dirty="0">
                  <a:solidFill>
                    <a:srgbClr val="6193AC"/>
                  </a:solidFill>
                  <a:latin typeface="Times New Roman" panose="02020603050405020304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73797" y="614596"/>
            <a:ext cx="5534958" cy="7210269"/>
            <a:chOff x="4568108" y="-3315098"/>
            <a:chExt cx="5534958" cy="7210269"/>
          </a:xfrm>
        </p:grpSpPr>
        <p:grpSp>
          <p:nvGrpSpPr>
            <p:cNvPr id="32" name="组合 31"/>
            <p:cNvGrpSpPr/>
            <p:nvPr/>
          </p:nvGrpSpPr>
          <p:grpSpPr>
            <a:xfrm>
              <a:off x="4568108" y="-3315098"/>
              <a:ext cx="5534958" cy="7210269"/>
              <a:chOff x="4259306" y="-3517785"/>
              <a:chExt cx="5534958" cy="721026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6193AC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奠定基础，思维转变</a:t>
                </a: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 flipH="1">
                <a:off x="4259306" y="-3517785"/>
                <a:ext cx="5534958" cy="7210269"/>
              </a:xfrm>
              <a:prstGeom prst="line">
                <a:avLst/>
              </a:prstGeom>
              <a:ln>
                <a:solidFill>
                  <a:srgbClr val="6193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3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55" name="直接连接符 54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文本框 57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前言</a:t>
                </a: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7" y="328196"/>
            <a:ext cx="4376689" cy="2749283"/>
          </a:xfrm>
          <a:prstGeom prst="roundRect">
            <a:avLst>
              <a:gd name="adj" fmla="val 12784"/>
            </a:avLst>
          </a:prstGeom>
          <a:noFill/>
          <a:ln>
            <a:solidFill>
              <a:srgbClr val="7F7F7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94" y="328195"/>
            <a:ext cx="4376689" cy="2749283"/>
          </a:xfrm>
          <a:prstGeom prst="roundRect">
            <a:avLst>
              <a:gd name="adj" fmla="val 12784"/>
            </a:avLst>
          </a:prstGeom>
          <a:noFill/>
          <a:ln>
            <a:solidFill>
              <a:srgbClr val="7F7F7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圆角矩形 11"/>
          <p:cNvSpPr/>
          <p:nvPr/>
        </p:nvSpPr>
        <p:spPr>
          <a:xfrm>
            <a:off x="736266" y="3686676"/>
            <a:ext cx="4377600" cy="2750400"/>
          </a:xfrm>
          <a:prstGeom prst="roundRect">
            <a:avLst/>
          </a:prstGeom>
          <a:solidFill>
            <a:srgbClr val="619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0066" y="4525614"/>
            <a:ext cx="152400" cy="107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5046091" y="4525614"/>
            <a:ext cx="152400" cy="10725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812466" y="4288958"/>
            <a:ext cx="4149000" cy="1615202"/>
          </a:xfrm>
          <a:prstGeom prst="roundRect">
            <a:avLst>
              <a:gd name="adj" fmla="val 6378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</a:rPr>
              <a:t>所以，他们的大一很关键，他们要在大一这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</a:rPr>
              <a:t>1</a:t>
            </a:r>
            <a:r>
              <a:rPr lang="zh-CN" altLang="en-US" sz="2000" b="1" dirty="0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</a:rPr>
              <a:t>年的时间当中，转变自己持续了</a:t>
            </a: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</a:rPr>
              <a:t>12</a:t>
            </a:r>
            <a:r>
              <a:rPr lang="zh-CN" altLang="en-US" sz="2000" b="1" dirty="0">
                <a:solidFill>
                  <a:srgbClr val="FFFFFF"/>
                </a:solidFill>
                <a:latin typeface="Times New Roman" panose="02020603050405020304"/>
                <a:ea typeface="微软雅黑" panose="020B0503020204020204" charset="-122"/>
              </a:rPr>
              <a:t>年的思维模式。这对我来说，也是个不小的挑战。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接连接符 51"/>
          <p:cNvCxnSpPr/>
          <p:nvPr/>
        </p:nvCxnSpPr>
        <p:spPr>
          <a:xfrm rot="20700000">
            <a:off x="7734375" y="3825897"/>
            <a:ext cx="4196265" cy="4196264"/>
          </a:xfrm>
          <a:prstGeom prst="line">
            <a:avLst/>
          </a:prstGeom>
          <a:ln>
            <a:solidFill>
              <a:srgbClr val="80902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403051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中坚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405016" y="3631176"/>
            <a:ext cx="1477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rPr>
              <a:t>后劲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929170" y="0"/>
            <a:ext cx="2333661" cy="4448741"/>
            <a:chOff x="1881168" y="0"/>
            <a:chExt cx="2333661" cy="4448741"/>
          </a:xfrm>
        </p:grpSpPr>
        <p:grpSp>
          <p:nvGrpSpPr>
            <p:cNvPr id="2" name="组合 1"/>
            <p:cNvGrpSpPr/>
            <p:nvPr/>
          </p:nvGrpSpPr>
          <p:grpSpPr>
            <a:xfrm>
              <a:off x="1881168" y="2436965"/>
              <a:ext cx="2333661" cy="2011776"/>
              <a:chOff x="1881168" y="2436965"/>
              <a:chExt cx="2333661" cy="2011776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881168" y="2436965"/>
                <a:ext cx="2333661" cy="2011776"/>
                <a:chOff x="1881168" y="2353837"/>
                <a:chExt cx="2333661" cy="2011776"/>
              </a:xfrm>
            </p:grpSpPr>
            <p:sp>
              <p:nvSpPr>
                <p:cNvPr id="3" name="等腰三角形 2"/>
                <p:cNvSpPr/>
                <p:nvPr/>
              </p:nvSpPr>
              <p:spPr>
                <a:xfrm>
                  <a:off x="2099793" y="2611582"/>
                  <a:ext cx="1896410" cy="1634836"/>
                </a:xfrm>
                <a:prstGeom prst="triangle">
                  <a:avLst/>
                </a:prstGeom>
                <a:solidFill>
                  <a:srgbClr val="80902E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等腰三角形 6"/>
                <p:cNvSpPr/>
                <p:nvPr/>
              </p:nvSpPr>
              <p:spPr>
                <a:xfrm>
                  <a:off x="1881168" y="2353837"/>
                  <a:ext cx="2333661" cy="2011776"/>
                </a:xfrm>
                <a:prstGeom prst="triangle">
                  <a:avLst/>
                </a:prstGeom>
                <a:noFill/>
                <a:ln>
                  <a:solidFill>
                    <a:srgbClr val="80902E"/>
                  </a:solidFill>
                  <a:prstDash val="lgDashDot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文本框 12"/>
              <p:cNvSpPr txBox="1"/>
              <p:nvPr/>
            </p:nvSpPr>
            <p:spPr>
              <a:xfrm>
                <a:off x="2309015" y="3631176"/>
                <a:ext cx="14779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chemeClr val="bg1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中坚</a:t>
                </a:r>
              </a:p>
            </p:txBody>
          </p:sp>
        </p:grpSp>
        <p:cxnSp>
          <p:nvCxnSpPr>
            <p:cNvPr id="22" name="直接连接符 21"/>
            <p:cNvCxnSpPr>
              <a:endCxn id="7" idx="0"/>
            </p:cNvCxnSpPr>
            <p:nvPr/>
          </p:nvCxnSpPr>
          <p:spPr>
            <a:xfrm>
              <a:off x="3047998" y="0"/>
              <a:ext cx="1" cy="2436965"/>
            </a:xfrm>
            <a:prstGeom prst="line">
              <a:avLst/>
            </a:prstGeom>
            <a:ln>
              <a:solidFill>
                <a:srgbClr val="80902E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4209224" y="969289"/>
            <a:ext cx="3773551" cy="938719"/>
            <a:chOff x="4950120" y="1596809"/>
            <a:chExt cx="3773551" cy="938719"/>
          </a:xfrm>
          <a:solidFill>
            <a:srgbClr val="FFFFFF"/>
          </a:solidFill>
        </p:grpSpPr>
        <p:sp>
          <p:nvSpPr>
            <p:cNvPr id="28" name="文本框 27"/>
            <p:cNvSpPr txBox="1"/>
            <p:nvPr/>
          </p:nvSpPr>
          <p:spPr>
            <a:xfrm>
              <a:off x="5523269" y="2073863"/>
              <a:ext cx="320040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80902E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互通有无，班群建立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 flipH="1">
              <a:off x="5147442" y="1885799"/>
              <a:ext cx="498764" cy="649729"/>
            </a:xfrm>
            <a:prstGeom prst="line">
              <a:avLst/>
            </a:prstGeom>
            <a:grpFill/>
            <a:ln>
              <a:solidFill>
                <a:srgbClr val="809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4950120" y="1596809"/>
              <a:ext cx="385235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rPr>
                <a:t>1</a:t>
              </a:r>
              <a:endPara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 rot="900000" flipH="1">
            <a:off x="301742" y="3825896"/>
            <a:ext cx="4196265" cy="4196264"/>
          </a:xfrm>
          <a:prstGeom prst="line">
            <a:avLst/>
          </a:prstGeom>
          <a:ln>
            <a:solidFill>
              <a:srgbClr val="80902E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930952" y="4966030"/>
            <a:ext cx="10330096" cy="938719"/>
            <a:chOff x="1019090" y="4966030"/>
            <a:chExt cx="10330096" cy="938719"/>
          </a:xfrm>
        </p:grpSpPr>
        <p:grpSp>
          <p:nvGrpSpPr>
            <p:cNvPr id="29" name="组合 28"/>
            <p:cNvGrpSpPr/>
            <p:nvPr/>
          </p:nvGrpSpPr>
          <p:grpSpPr>
            <a:xfrm>
              <a:off x="1019090" y="4966030"/>
              <a:ext cx="3773551" cy="938719"/>
              <a:chOff x="4950120" y="1596809"/>
              <a:chExt cx="3773551" cy="938719"/>
            </a:xfrm>
            <a:solidFill>
              <a:srgbClr val="FFFFFF"/>
            </a:solidFill>
          </p:grpSpPr>
          <p:sp>
            <p:nvSpPr>
              <p:cNvPr id="41" name="文本框 40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80902E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花样年华，班委运行</a:t>
                </a: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grpFill/>
              <a:ln>
                <a:solidFill>
                  <a:srgbClr val="8090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2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575635" y="4966030"/>
              <a:ext cx="3773551" cy="938719"/>
              <a:chOff x="4950120" y="1596809"/>
              <a:chExt cx="3773551" cy="938719"/>
            </a:xfrm>
            <a:solidFill>
              <a:srgbClr val="FFFFFF"/>
            </a:solidFill>
          </p:grpSpPr>
          <p:sp>
            <p:nvSpPr>
              <p:cNvPr id="49" name="文本框 48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80902E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青春记忆，班风团结</a:t>
                </a: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grpFill/>
              <a:ln>
                <a:solidFill>
                  <a:srgbClr val="8090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3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74736" y="2730075"/>
            <a:ext cx="4016923" cy="1397849"/>
            <a:chOff x="5015550" y="1340366"/>
            <a:chExt cx="4016923" cy="1397849"/>
          </a:xfrm>
        </p:grpSpPr>
        <p:grpSp>
          <p:nvGrpSpPr>
            <p:cNvPr id="3" name="组合 2"/>
            <p:cNvGrpSpPr/>
            <p:nvPr/>
          </p:nvGrpSpPr>
          <p:grpSpPr>
            <a:xfrm>
              <a:off x="5258922" y="1799496"/>
              <a:ext cx="3773551" cy="938719"/>
              <a:chOff x="4950120" y="1596809"/>
              <a:chExt cx="3773551" cy="93871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523269" y="2073863"/>
                <a:ext cx="3200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80902E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互通有无，班群建立</a:t>
                </a: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 flipH="1">
                <a:off x="5147442" y="1885799"/>
                <a:ext cx="498764" cy="649729"/>
              </a:xfrm>
              <a:prstGeom prst="line">
                <a:avLst/>
              </a:prstGeom>
              <a:ln>
                <a:solidFill>
                  <a:srgbClr val="8090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/>
              <p:cNvSpPr txBox="1"/>
              <p:nvPr/>
            </p:nvSpPr>
            <p:spPr>
              <a:xfrm>
                <a:off x="4950120" y="1596809"/>
                <a:ext cx="38523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1</a:t>
                </a:r>
                <a:endParaRPr lang="zh-CN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015550" y="1340366"/>
              <a:ext cx="887383" cy="487142"/>
              <a:chOff x="561109" y="436405"/>
              <a:chExt cx="887383" cy="48714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561109" y="438638"/>
                <a:ext cx="887383" cy="484909"/>
                <a:chOff x="561109" y="438638"/>
                <a:chExt cx="1953491" cy="484909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561109" y="438638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561109" y="923547"/>
                  <a:ext cx="1953491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文本框 5"/>
              <p:cNvSpPr txBox="1"/>
              <p:nvPr/>
            </p:nvSpPr>
            <p:spPr>
              <a:xfrm>
                <a:off x="561109" y="436405"/>
                <a:ext cx="887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rgbClr val="7F7F7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rPr>
                  <a:t>中坚</a:t>
                </a: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928817" y="1861304"/>
            <a:ext cx="5641967" cy="3135392"/>
          </a:xfrm>
          <a:prstGeom prst="roundRect">
            <a:avLst>
              <a:gd name="adj" fmla="val 6378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我们通过各种贴吧来寻找我们将来的伙伴。到开学的时候，同学之间见面都感觉不是新同学初见，而是相识已久的老友，这给了他们极大的归属感。要声明一下，这件事的始作俑者不是我，而是我们班的这位学生以他为代表的很多同学都像他一样，非常具有前瞻性，开学之前就在积极主动地了解我们专业的方方面面，那时候我作为过来人，也给了他们很多的建议。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28817" y="1098067"/>
            <a:ext cx="1063485" cy="611199"/>
            <a:chOff x="3406918" y="5596170"/>
            <a:chExt cx="1583638" cy="910138"/>
          </a:xfrm>
        </p:grpSpPr>
        <p:sp>
          <p:nvSpPr>
            <p:cNvPr id="13" name="等腰三角形 12"/>
            <p:cNvSpPr/>
            <p:nvPr/>
          </p:nvSpPr>
          <p:spPr>
            <a:xfrm>
              <a:off x="3406918" y="5596171"/>
              <a:ext cx="1055759" cy="910137"/>
            </a:xfrm>
            <a:prstGeom prst="triangle">
              <a:avLst/>
            </a:prstGeom>
            <a:solidFill>
              <a:srgbClr val="80902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3934797" y="5596170"/>
              <a:ext cx="1055759" cy="910137"/>
            </a:xfrm>
            <a:prstGeom prst="triangle">
              <a:avLst/>
            </a:prstGeom>
            <a:solidFill>
              <a:srgbClr val="80902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5421814" y="4996696"/>
            <a:ext cx="1063485" cy="611199"/>
            <a:chOff x="3406918" y="5596170"/>
            <a:chExt cx="1583638" cy="910138"/>
          </a:xfrm>
        </p:grpSpPr>
        <p:sp>
          <p:nvSpPr>
            <p:cNvPr id="17" name="等腰三角形 16"/>
            <p:cNvSpPr/>
            <p:nvPr/>
          </p:nvSpPr>
          <p:spPr>
            <a:xfrm>
              <a:off x="3406918" y="5596171"/>
              <a:ext cx="1055759" cy="910137"/>
            </a:xfrm>
            <a:prstGeom prst="triangle">
              <a:avLst/>
            </a:prstGeom>
            <a:solidFill>
              <a:srgbClr val="80902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3934797" y="5596170"/>
              <a:ext cx="1055759" cy="910137"/>
            </a:xfrm>
            <a:prstGeom prst="triangle">
              <a:avLst/>
            </a:prstGeom>
            <a:solidFill>
              <a:srgbClr val="80902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35"/>
          <p:cNvCxnSpPr/>
          <p:nvPr/>
        </p:nvCxnSpPr>
        <p:spPr>
          <a:xfrm flipH="1">
            <a:off x="7181880" y="1955256"/>
            <a:ext cx="5644658" cy="7353173"/>
          </a:xfrm>
          <a:prstGeom prst="line">
            <a:avLst/>
          </a:prstGeom>
          <a:ln>
            <a:solidFill>
              <a:srgbClr val="809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3893759" y="444074"/>
            <a:ext cx="7980319" cy="7117311"/>
            <a:chOff x="-3087333" y="584751"/>
            <a:chExt cx="7980319" cy="7117311"/>
          </a:xfrm>
        </p:grpSpPr>
        <p:grpSp>
          <p:nvGrpSpPr>
            <p:cNvPr id="2" name="组合 1"/>
            <p:cNvGrpSpPr/>
            <p:nvPr/>
          </p:nvGrpSpPr>
          <p:grpSpPr>
            <a:xfrm>
              <a:off x="876063" y="584751"/>
              <a:ext cx="4016923" cy="1397849"/>
              <a:chOff x="5015550" y="1340366"/>
              <a:chExt cx="4016923" cy="1397849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5258922" y="1799496"/>
                <a:ext cx="3773551" cy="938719"/>
                <a:chOff x="4950120" y="1596809"/>
                <a:chExt cx="3773551" cy="93871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5523269" y="2073863"/>
                  <a:ext cx="320040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dirty="0">
                      <a:solidFill>
                        <a:srgbClr val="80902E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</a:rPr>
                    <a:t>花样年华，班委运行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 flipH="1">
                  <a:off x="5147442" y="1885799"/>
                  <a:ext cx="498764" cy="649729"/>
                </a:xfrm>
                <a:prstGeom prst="line">
                  <a:avLst/>
                </a:prstGeom>
                <a:ln>
                  <a:solidFill>
                    <a:srgbClr val="80902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文本框 10"/>
                <p:cNvSpPr txBox="1"/>
                <p:nvPr/>
              </p:nvSpPr>
              <p:spPr>
                <a:xfrm>
                  <a:off x="4950120" y="1596809"/>
                  <a:ext cx="38523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</a:rPr>
                    <a:t>2</a:t>
                  </a:r>
                  <a:endParaRPr lang="zh-CN" altLang="en-US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</a:endParaRPr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>
                <a:off x="5015550" y="1340366"/>
                <a:ext cx="887383" cy="487142"/>
                <a:chOff x="561109" y="436405"/>
                <a:chExt cx="887383" cy="487142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561109" y="438638"/>
                  <a:ext cx="887383" cy="484909"/>
                  <a:chOff x="561109" y="438638"/>
                  <a:chExt cx="1953491" cy="484909"/>
                </a:xfrm>
              </p:grpSpPr>
              <p:cxnSp>
                <p:nvCxnSpPr>
                  <p:cNvPr id="7" name="直接连接符 6"/>
                  <p:cNvCxnSpPr/>
                  <p:nvPr/>
                </p:nvCxnSpPr>
                <p:spPr>
                  <a:xfrm>
                    <a:off x="561109" y="438638"/>
                    <a:ext cx="1953491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直接连接符 7"/>
                  <p:cNvCxnSpPr/>
                  <p:nvPr/>
                </p:nvCxnSpPr>
                <p:spPr>
                  <a:xfrm>
                    <a:off x="561109" y="923547"/>
                    <a:ext cx="1953491" cy="0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" name="文本框 5"/>
                <p:cNvSpPr txBox="1"/>
                <p:nvPr/>
              </p:nvSpPr>
              <p:spPr>
                <a:xfrm>
                  <a:off x="561109" y="436405"/>
                  <a:ext cx="8873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rgbClr val="7F7F7F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</a:rPr>
                    <a:t>中坚</a:t>
                  </a:r>
                </a:p>
              </p:txBody>
            </p:sp>
          </p:grpSp>
        </p:grpSp>
        <p:cxnSp>
          <p:nvCxnSpPr>
            <p:cNvPr id="19" name="直接连接符 18"/>
            <p:cNvCxnSpPr/>
            <p:nvPr/>
          </p:nvCxnSpPr>
          <p:spPr>
            <a:xfrm flipH="1">
              <a:off x="-3087333" y="2203931"/>
              <a:ext cx="4220637" cy="5498131"/>
            </a:xfrm>
            <a:prstGeom prst="line">
              <a:avLst/>
            </a:prstGeom>
            <a:ln>
              <a:solidFill>
                <a:srgbClr val="8090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3773246" y="2012471"/>
            <a:ext cx="4645506" cy="475059"/>
          </a:xfrm>
          <a:prstGeom prst="roundRect">
            <a:avLst>
              <a:gd name="adj" fmla="val 6378"/>
            </a:avLst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我们选出了一位相当称职有担当的班长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831895" y="3019372"/>
            <a:ext cx="2528209" cy="2528209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文本框 24"/>
          <p:cNvSpPr txBox="1"/>
          <p:nvPr/>
        </p:nvSpPr>
        <p:spPr>
          <a:xfrm>
            <a:off x="1070869" y="6079423"/>
            <a:ext cx="10050262" cy="475059"/>
          </a:xfrm>
          <a:prstGeom prst="roundRect">
            <a:avLst>
              <a:gd name="adj" fmla="val 6378"/>
            </a:avLst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/>
                <a:ea typeface="微软雅黑" panose="020B0503020204020204" charset="-122"/>
              </a:rPr>
              <a:t>她为人诚恳有担当，德艺双馨，目前正在准备去韩国梨花女子大学做交换生的相关事宜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026003" y="3914199"/>
            <a:ext cx="3270238" cy="738554"/>
            <a:chOff x="1057719" y="3914199"/>
            <a:chExt cx="3270238" cy="738554"/>
          </a:xfrm>
        </p:grpSpPr>
        <p:sp>
          <p:nvSpPr>
            <p:cNvPr id="26" name="椭圆 25"/>
            <p:cNvSpPr/>
            <p:nvPr/>
          </p:nvSpPr>
          <p:spPr>
            <a:xfrm>
              <a:off x="3589403" y="3914199"/>
              <a:ext cx="738554" cy="738554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2745509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901614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057719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 flipH="1">
            <a:off x="7964728" y="3914199"/>
            <a:ext cx="3270238" cy="738554"/>
            <a:chOff x="1057719" y="3914199"/>
            <a:chExt cx="3270238" cy="738554"/>
          </a:xfrm>
        </p:grpSpPr>
        <p:sp>
          <p:nvSpPr>
            <p:cNvPr id="32" name="椭圆 31"/>
            <p:cNvSpPr/>
            <p:nvPr/>
          </p:nvSpPr>
          <p:spPr>
            <a:xfrm>
              <a:off x="3589403" y="3914199"/>
              <a:ext cx="738554" cy="738554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2745509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901614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057719" y="4098838"/>
              <a:ext cx="369277" cy="369277"/>
            </a:xfrm>
            <a:prstGeom prst="ellipse">
              <a:avLst/>
            </a:prstGeom>
            <a:solidFill>
              <a:srgbClr val="809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8" name="直接连接符 37"/>
          <p:cNvCxnSpPr/>
          <p:nvPr/>
        </p:nvCxnSpPr>
        <p:spPr>
          <a:xfrm flipH="1">
            <a:off x="-829018" y="-375138"/>
            <a:ext cx="5644658" cy="7353173"/>
          </a:xfrm>
          <a:prstGeom prst="line">
            <a:avLst/>
          </a:prstGeom>
          <a:ln>
            <a:solidFill>
              <a:srgbClr val="809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3260fb8a6ddb45c11daab86d755e7c9833fa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宽屏</PresentationFormat>
  <Paragraphs>83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华康俪金黑W8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但愿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dandoliya</dc:creator>
  <cp:lastModifiedBy>天 下</cp:lastModifiedBy>
  <cp:revision>40</cp:revision>
  <dcterms:created xsi:type="dcterms:W3CDTF">2014-05-21T15:23:00Z</dcterms:created>
  <dcterms:modified xsi:type="dcterms:W3CDTF">2021-01-05T16:38:54Z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