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25"/>
  </p:notesMasterIdLst>
  <p:sldIdLst>
    <p:sldId id="309" r:id="rId3"/>
    <p:sldId id="294" r:id="rId4"/>
    <p:sldId id="282" r:id="rId5"/>
    <p:sldId id="317" r:id="rId6"/>
    <p:sldId id="321" r:id="rId7"/>
    <p:sldId id="322" r:id="rId8"/>
    <p:sldId id="318" r:id="rId9"/>
    <p:sldId id="311" r:id="rId10"/>
    <p:sldId id="289" r:id="rId11"/>
    <p:sldId id="320" r:id="rId12"/>
    <p:sldId id="313" r:id="rId13"/>
    <p:sldId id="296" r:id="rId14"/>
    <p:sldId id="319" r:id="rId15"/>
    <p:sldId id="302" r:id="rId16"/>
    <p:sldId id="303" r:id="rId17"/>
    <p:sldId id="314" r:id="rId18"/>
    <p:sldId id="305" r:id="rId19"/>
    <p:sldId id="306" r:id="rId20"/>
    <p:sldId id="307" r:id="rId21"/>
    <p:sldId id="308" r:id="rId22"/>
    <p:sldId id="324" r:id="rId23"/>
    <p:sldId id="326" r:id="rId2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EEEEEE"/>
    <a:srgbClr val="7F7F7F"/>
    <a:srgbClr val="ED7D31"/>
    <a:srgbClr val="007FDE"/>
    <a:srgbClr val="FFFFFF"/>
    <a:srgbClr val="929292"/>
    <a:srgbClr val="008A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58" autoAdjust="0"/>
    <p:restoredTop sz="90987" autoAdjust="0"/>
  </p:normalViewPr>
  <p:slideViewPr>
    <p:cSldViewPr snapToGrid="0">
      <p:cViewPr varScale="1">
        <p:scale>
          <a:sx n="102" d="100"/>
          <a:sy n="102" d="100"/>
        </p:scale>
        <p:origin x="104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4AD8832F-9FB5-498B-99E9-CA7E539D5689}" type="datetimeFigureOut">
              <a:rPr lang="zh-CN" altLang="en-US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</a:defRPr>
            </a:lvl1pPr>
          </a:lstStyle>
          <a:p>
            <a:pPr>
              <a:defRPr/>
            </a:pPr>
            <a:fld id="{1D1758A0-865E-4A9C-BE3D-BB745EA18A2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15FDD-2F82-4B88-8AEA-D34ECFDE790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7E3E9-AE4C-4761-A339-F41B2E1705F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95A8DA-37CE-4A4E-981D-57CDF5E0EC9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7A6CB-335A-4811-B1DA-FDBD713F823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F935D9-A967-4D06-8C11-05D793AE118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0CBA-0392-4535-AAAD-29CFAB0C962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8EF2B-6A39-46F9-BDD7-AADCBA8B947A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85F7C-24FA-448F-B721-F6CB7B038DA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13782-DB82-413C-9593-0EABC61949A5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DC333-7B8B-4DA6-A0A9-8B3188637E7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94A63-C18F-4FAF-BDF1-F0B466C0CE1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DC710-4DA7-4626-B267-01D90325460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64173-AC2D-48B0-B757-DD28F057BFB6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55CDB3-F41E-440D-9883-18FE894D3ED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4420D-DA38-4E90-BEBF-70149BE4506E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0F186-AB46-4799-BCCE-E5C2DC9DC68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4"/>
          <p:cNvGrpSpPr/>
          <p:nvPr/>
        </p:nvGrpSpPr>
        <p:grpSpPr>
          <a:xfrm>
            <a:off x="0" y="6560528"/>
            <a:ext cx="12192000" cy="297472"/>
            <a:chOff x="0" y="6389078"/>
            <a:chExt cx="9144000" cy="297472"/>
          </a:xfrm>
          <a:solidFill>
            <a:srgbClr val="0070C0"/>
          </a:solidFill>
        </p:grpSpPr>
        <p:sp>
          <p:nvSpPr>
            <p:cNvPr id="3" name="矩形 5"/>
            <p:cNvSpPr/>
            <p:nvPr/>
          </p:nvSpPr>
          <p:spPr>
            <a:xfrm>
              <a:off x="0" y="6472237"/>
              <a:ext cx="9144000" cy="2143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4" name="矩形 6"/>
            <p:cNvSpPr/>
            <p:nvPr/>
          </p:nvSpPr>
          <p:spPr>
            <a:xfrm>
              <a:off x="0" y="6389078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5" name="组合 7"/>
          <p:cNvGrpSpPr/>
          <p:nvPr/>
        </p:nvGrpSpPr>
        <p:grpSpPr>
          <a:xfrm flipV="1">
            <a:off x="0" y="0"/>
            <a:ext cx="12192000" cy="297472"/>
            <a:chOff x="0" y="6389078"/>
            <a:chExt cx="9144000" cy="297472"/>
          </a:xfrm>
          <a:solidFill>
            <a:srgbClr val="0070C0"/>
          </a:solidFill>
        </p:grpSpPr>
        <p:sp>
          <p:nvSpPr>
            <p:cNvPr id="6" name="矩形 8"/>
            <p:cNvSpPr/>
            <p:nvPr/>
          </p:nvSpPr>
          <p:spPr>
            <a:xfrm>
              <a:off x="0" y="6472237"/>
              <a:ext cx="9144000" cy="2143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7" name="矩形 9"/>
            <p:cNvSpPr/>
            <p:nvPr/>
          </p:nvSpPr>
          <p:spPr>
            <a:xfrm>
              <a:off x="0" y="6389078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0ECE0-720F-42C0-B156-89B9E5E715E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B4822-C699-4809-83EC-6B7AE9FA510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FDCF-0408-422E-A80B-29368580D3A9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EF147-F9B8-4282-B615-036CFDB12D1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EAA69D6-D483-4649-82B8-7C8DC15C4F84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33B6D86-0E96-468D-9B1E-AB6DF96C24D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/>
  </p:transition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微软雅黑" panose="020B0503020204020204" pitchFamily="34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宋体" panose="02010600030101010101" pitchFamily="2" charset="-122"/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对角圆角矩形 19"/>
          <p:cNvSpPr/>
          <p:nvPr/>
        </p:nvSpPr>
        <p:spPr>
          <a:xfrm flipH="1">
            <a:off x="2017714" y="1550988"/>
            <a:ext cx="1330325" cy="557212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spc="100" dirty="0">
                <a:latin typeface="+mn-ea"/>
              </a:rPr>
              <a:t>项目部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4772025" y="4397376"/>
            <a:ext cx="2957954" cy="581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spc="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汇报人：</a:t>
            </a:r>
            <a:r>
              <a:rPr lang="en-US" altLang="zh-CN" sz="2400" spc="1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xiazaii</a:t>
            </a:r>
            <a:endParaRPr lang="zh-CN" altLang="en-US" sz="2400" spc="100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对角圆角矩形 24"/>
          <p:cNvSpPr/>
          <p:nvPr/>
        </p:nvSpPr>
        <p:spPr>
          <a:xfrm flipH="1">
            <a:off x="3348038" y="2108201"/>
            <a:ext cx="6568959" cy="1172327"/>
          </a:xfrm>
          <a:prstGeom prst="round2DiagRect">
            <a:avLst>
              <a:gd name="adj1" fmla="val 50000"/>
              <a:gd name="adj2" fmla="val 0"/>
            </a:avLst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2400" b="1" spc="100">
              <a:latin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818821" y="2285118"/>
            <a:ext cx="582723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5400" spc="100" dirty="0">
                <a:solidFill>
                  <a:srgbClr val="0070C0"/>
                </a:solidFill>
                <a:latin typeface="方正正大黑简体" panose="02000000000000000000" pitchFamily="2" charset="-122"/>
                <a:ea typeface="方正正大黑简体" panose="02000000000000000000" pitchFamily="2" charset="-122"/>
              </a:rPr>
              <a:t>人事岗位竞聘汇报</a:t>
            </a: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直接连接符 60"/>
          <p:cNvCxnSpPr/>
          <p:nvPr/>
        </p:nvCxnSpPr>
        <p:spPr>
          <a:xfrm flipH="1">
            <a:off x="0" y="876693"/>
            <a:ext cx="12192000" cy="9427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 bwMode="auto">
          <a:xfrm>
            <a:off x="8801101" y="640436"/>
            <a:ext cx="1573213" cy="476488"/>
            <a:chOff x="7277758" y="639960"/>
            <a:chExt cx="1571947" cy="476306"/>
          </a:xfrm>
        </p:grpSpPr>
        <p:sp>
          <p:nvSpPr>
            <p:cNvPr id="26" name="平行四边形 25"/>
            <p:cNvSpPr/>
            <p:nvPr/>
          </p:nvSpPr>
          <p:spPr>
            <a:xfrm>
              <a:off x="7277758" y="639960"/>
              <a:ext cx="1571947" cy="476306"/>
            </a:xfrm>
            <a:prstGeom prst="parallelogram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3574" name="文本框 21"/>
            <p:cNvSpPr txBox="1">
              <a:spLocks noChangeArrowheads="1"/>
            </p:cNvSpPr>
            <p:nvPr/>
          </p:nvSpPr>
          <p:spPr bwMode="auto">
            <a:xfrm>
              <a:off x="7364842" y="653797"/>
              <a:ext cx="141577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24" name="组合 23"/>
          <p:cNvGrpSpPr/>
          <p:nvPr/>
        </p:nvGrpSpPr>
        <p:grpSpPr bwMode="auto">
          <a:xfrm>
            <a:off x="2591898" y="1617663"/>
            <a:ext cx="6813550" cy="1793875"/>
            <a:chOff x="1166722" y="1975348"/>
            <a:chExt cx="6813730" cy="1795215"/>
          </a:xfrm>
        </p:grpSpPr>
        <p:grpSp>
          <p:nvGrpSpPr>
            <p:cNvPr id="25" name="组合 12"/>
            <p:cNvGrpSpPr/>
            <p:nvPr/>
          </p:nvGrpSpPr>
          <p:grpSpPr bwMode="auto">
            <a:xfrm>
              <a:off x="1166722" y="1975348"/>
              <a:ext cx="6717601" cy="595086"/>
              <a:chOff x="979460" y="1651498"/>
              <a:chExt cx="6717601" cy="595086"/>
            </a:xfrm>
          </p:grpSpPr>
          <p:sp>
            <p:nvSpPr>
              <p:cNvPr id="33" name="平行四边形 32"/>
              <p:cNvSpPr/>
              <p:nvPr/>
            </p:nvSpPr>
            <p:spPr>
              <a:xfrm>
                <a:off x="979460" y="1651498"/>
                <a:ext cx="1857424" cy="595757"/>
              </a:xfrm>
              <a:prstGeom prst="parallelogram">
                <a:avLst>
                  <a:gd name="adj" fmla="val 30122"/>
                </a:avLst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7" name="矩形 36"/>
              <p:cNvSpPr/>
              <p:nvPr/>
            </p:nvSpPr>
            <p:spPr>
              <a:xfrm>
                <a:off x="2949599" y="1683272"/>
                <a:ext cx="1787572" cy="4623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i="1" spc="100" dirty="0">
                    <a:solidFill>
                      <a:srgbClr val="0070C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添加小标题</a:t>
                </a:r>
              </a:p>
            </p:txBody>
          </p:sp>
          <p:sp>
            <p:nvSpPr>
              <p:cNvPr id="38" name="文本框 37"/>
              <p:cNvSpPr txBox="1"/>
              <p:nvPr/>
            </p:nvSpPr>
            <p:spPr>
              <a:xfrm>
                <a:off x="1228704" y="1688037"/>
                <a:ext cx="1262096" cy="524266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zh-CN" sz="2800" b="1" i="1" kern="100" dirty="0">
                    <a:solidFill>
                      <a:srgbClr val="EEEEE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一方面</a:t>
                </a:r>
                <a:endParaRPr lang="zh-CN" altLang="en-US" sz="2800" b="1" i="1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39" name="直接箭头连接符 38"/>
              <p:cNvCxnSpPr/>
              <p:nvPr/>
            </p:nvCxnSpPr>
            <p:spPr>
              <a:xfrm>
                <a:off x="1001686" y="2225013"/>
                <a:ext cx="6694663" cy="0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组合 15"/>
            <p:cNvGrpSpPr/>
            <p:nvPr/>
          </p:nvGrpSpPr>
          <p:grpSpPr bwMode="auto">
            <a:xfrm>
              <a:off x="1240197" y="2724123"/>
              <a:ext cx="6740255" cy="1046440"/>
              <a:chOff x="1052935" y="2400273"/>
              <a:chExt cx="6740255" cy="1046440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350945" y="2399769"/>
                <a:ext cx="6442245" cy="1046944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fontAlgn="auto">
                  <a:lnSpc>
                    <a:spcPct val="130000"/>
                  </a:lnSpc>
                  <a:spcBef>
                    <a:spcPts val="0"/>
                  </a:spcBef>
                  <a:spcAft>
                    <a:spcPts val="1200"/>
                  </a:spcAft>
                  <a:defRPr/>
                </a:pPr>
                <a:r>
                  <a:rPr lang="zh-CN" altLang="en-US" sz="2000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这里添加对该竞争岗位的认识一</a:t>
                </a:r>
                <a:endParaRPr lang="en-US" altLang="zh-CN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just" fontAlgn="auto">
                  <a:lnSpc>
                    <a:spcPct val="130000"/>
                  </a:lnSpc>
                  <a:spcBef>
                    <a:spcPts val="0"/>
                  </a:spcBef>
                  <a:spcAft>
                    <a:spcPts val="1200"/>
                  </a:spcAft>
                  <a:defRPr/>
                </a:pPr>
                <a:r>
                  <a:rPr lang="zh-CN" altLang="en-US" sz="2000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这里添加对该竞争岗位的认识二</a:t>
                </a:r>
              </a:p>
            </p:txBody>
          </p:sp>
          <p:sp>
            <p:nvSpPr>
              <p:cNvPr id="31" name="椭圆 30"/>
              <p:cNvSpPr/>
              <p:nvPr/>
            </p:nvSpPr>
            <p:spPr>
              <a:xfrm>
                <a:off x="1052487" y="2572936"/>
                <a:ext cx="150816" cy="150925"/>
              </a:xfrm>
              <a:prstGeom prst="ellips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40" name="组合 39"/>
          <p:cNvGrpSpPr/>
          <p:nvPr/>
        </p:nvGrpSpPr>
        <p:grpSpPr bwMode="auto">
          <a:xfrm>
            <a:off x="1667973" y="3740150"/>
            <a:ext cx="6816725" cy="2430463"/>
            <a:chOff x="1163547" y="4145111"/>
            <a:chExt cx="6816905" cy="2431015"/>
          </a:xfrm>
        </p:grpSpPr>
        <p:grpSp>
          <p:nvGrpSpPr>
            <p:cNvPr id="41" name="组合 27"/>
            <p:cNvGrpSpPr/>
            <p:nvPr/>
          </p:nvGrpSpPr>
          <p:grpSpPr bwMode="auto">
            <a:xfrm>
              <a:off x="1163547" y="4145111"/>
              <a:ext cx="6708076" cy="595086"/>
              <a:chOff x="976285" y="1651498"/>
              <a:chExt cx="6708076" cy="595086"/>
            </a:xfrm>
          </p:grpSpPr>
          <p:sp>
            <p:nvSpPr>
              <p:cNvPr id="45" name="平行四边形 44"/>
              <p:cNvSpPr/>
              <p:nvPr/>
            </p:nvSpPr>
            <p:spPr>
              <a:xfrm>
                <a:off x="976285" y="1651498"/>
                <a:ext cx="1857424" cy="595448"/>
              </a:xfrm>
              <a:prstGeom prst="parallelogram">
                <a:avLst>
                  <a:gd name="adj" fmla="val 30122"/>
                </a:avLst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6" name="矩形 45"/>
              <p:cNvSpPr/>
              <p:nvPr/>
            </p:nvSpPr>
            <p:spPr>
              <a:xfrm>
                <a:off x="2949599" y="1683255"/>
                <a:ext cx="1787572" cy="46206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i="1" spc="100" dirty="0">
                    <a:solidFill>
                      <a:srgbClr val="0070C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添加小标题</a:t>
                </a:r>
              </a:p>
            </p:txBody>
          </p:sp>
          <p:sp>
            <p:nvSpPr>
              <p:cNvPr id="47" name="文本框 46"/>
              <p:cNvSpPr txBox="1"/>
              <p:nvPr/>
            </p:nvSpPr>
            <p:spPr>
              <a:xfrm>
                <a:off x="1089000" y="1688019"/>
                <a:ext cx="1620881" cy="523994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800" b="1" i="1" kern="100" dirty="0">
                    <a:solidFill>
                      <a:srgbClr val="EEEEE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另一</a:t>
                </a:r>
                <a:r>
                  <a:rPr lang="zh-CN" altLang="zh-CN" sz="2800" b="1" i="1" kern="100" dirty="0">
                    <a:solidFill>
                      <a:srgbClr val="EEEEE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方面</a:t>
                </a:r>
                <a:endParaRPr lang="zh-CN" altLang="en-US" sz="2800" b="1" i="1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cxnSp>
            <p:nvCxnSpPr>
              <p:cNvPr id="48" name="直接箭头连接符 47"/>
              <p:cNvCxnSpPr/>
              <p:nvPr/>
            </p:nvCxnSpPr>
            <p:spPr>
              <a:xfrm>
                <a:off x="988985" y="2224716"/>
                <a:ext cx="6694664" cy="0"/>
              </a:xfrm>
              <a:prstGeom prst="straightConnector1">
                <a:avLst/>
              </a:prstGeom>
              <a:ln w="50800">
                <a:solidFill>
                  <a:srgbClr val="0070C0"/>
                </a:solidFill>
                <a:tailEnd type="stealt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2" name="组合 14"/>
            <p:cNvGrpSpPr/>
            <p:nvPr/>
          </p:nvGrpSpPr>
          <p:grpSpPr bwMode="auto">
            <a:xfrm>
              <a:off x="1240197" y="4975688"/>
              <a:ext cx="6740255" cy="1600438"/>
              <a:chOff x="1052935" y="4651838"/>
              <a:chExt cx="6740255" cy="1600438"/>
            </a:xfrm>
          </p:grpSpPr>
          <p:sp>
            <p:nvSpPr>
              <p:cNvPr id="43" name="矩形 42"/>
              <p:cNvSpPr/>
              <p:nvPr/>
            </p:nvSpPr>
            <p:spPr>
              <a:xfrm>
                <a:off x="1350945" y="4651713"/>
                <a:ext cx="6442245" cy="1600563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just" fontAlgn="auto">
                  <a:lnSpc>
                    <a:spcPct val="130000"/>
                  </a:lnSpc>
                  <a:spcBef>
                    <a:spcPts val="0"/>
                  </a:spcBef>
                  <a:spcAft>
                    <a:spcPts val="1200"/>
                  </a:spcAft>
                  <a:defRPr/>
                </a:pPr>
                <a:r>
                  <a:rPr lang="zh-CN" altLang="en-US" sz="2000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这里添加对该竞争岗位的认识一</a:t>
                </a:r>
                <a:endParaRPr lang="en-US" altLang="zh-CN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just" fontAlgn="auto">
                  <a:lnSpc>
                    <a:spcPct val="130000"/>
                  </a:lnSpc>
                  <a:spcBef>
                    <a:spcPts val="0"/>
                  </a:spcBef>
                  <a:spcAft>
                    <a:spcPts val="1200"/>
                  </a:spcAft>
                  <a:defRPr/>
                </a:pPr>
                <a:r>
                  <a:rPr lang="zh-CN" altLang="en-US" sz="2000" kern="1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这里添加对该竞争岗位的认识二</a:t>
                </a:r>
                <a:endParaRPr lang="en-US" altLang="zh-CN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just" fontAlgn="auto">
                  <a:lnSpc>
                    <a:spcPct val="130000"/>
                  </a:lnSpc>
                  <a:spcBef>
                    <a:spcPts val="0"/>
                  </a:spcBef>
                  <a:spcAft>
                    <a:spcPts val="1200"/>
                  </a:spcAft>
                  <a:defRPr/>
                </a:pPr>
                <a:endParaRPr lang="en-US" altLang="zh-CN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1052487" y="4826378"/>
                <a:ext cx="150816" cy="150846"/>
              </a:xfrm>
              <a:prstGeom prst="ellips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</p:grpSp>
      </p:grp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8" accel="7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8" accel="7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2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3200" y="307976"/>
            <a:ext cx="9245600" cy="62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直接连接符 20"/>
          <p:cNvCxnSpPr/>
          <p:nvPr/>
        </p:nvCxnSpPr>
        <p:spPr>
          <a:xfrm>
            <a:off x="0" y="3487739"/>
            <a:ext cx="4727576" cy="1586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37450" y="3489325"/>
            <a:ext cx="4654550" cy="9364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弧形 2"/>
          <p:cNvSpPr/>
          <p:nvPr/>
        </p:nvSpPr>
        <p:spPr>
          <a:xfrm flipV="1">
            <a:off x="4722814" y="2084389"/>
            <a:ext cx="2820987" cy="2820987"/>
          </a:xfrm>
          <a:prstGeom prst="arc">
            <a:avLst>
              <a:gd name="adj1" fmla="val 10802346"/>
              <a:gd name="adj2" fmla="val 0"/>
            </a:avLst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" name="组合 1"/>
          <p:cNvGrpSpPr/>
          <p:nvPr/>
        </p:nvGrpSpPr>
        <p:grpSpPr bwMode="auto">
          <a:xfrm>
            <a:off x="4835526" y="2084388"/>
            <a:ext cx="2747963" cy="2711450"/>
            <a:chOff x="3310986" y="2084089"/>
            <a:chExt cx="2749113" cy="2712137"/>
          </a:xfrm>
        </p:grpSpPr>
        <p:sp>
          <p:nvSpPr>
            <p:cNvPr id="7" name="椭圆 6"/>
            <p:cNvSpPr/>
            <p:nvPr/>
          </p:nvSpPr>
          <p:spPr>
            <a:xfrm>
              <a:off x="3310986" y="2084089"/>
              <a:ext cx="616208" cy="616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 dirty="0">
                  <a:solidFill>
                    <a:srgbClr val="EEEEEE"/>
                  </a:solidFill>
                  <a:latin typeface="Broadway" panose="04040905080B02020502" pitchFamily="82" charset="0"/>
                </a:rPr>
                <a:t>3</a:t>
              </a: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443891" y="4180120"/>
              <a:ext cx="616208" cy="6161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4994276" y="2351089"/>
            <a:ext cx="2276475" cy="2274887"/>
            <a:chOff x="3470876" y="2350948"/>
            <a:chExt cx="2275712" cy="2275712"/>
          </a:xfrm>
        </p:grpSpPr>
        <p:grpSp>
          <p:nvGrpSpPr>
            <p:cNvPr id="24583" name="组合 3"/>
            <p:cNvGrpSpPr/>
            <p:nvPr/>
          </p:nvGrpSpPr>
          <p:grpSpPr bwMode="auto">
            <a:xfrm>
              <a:off x="3470876" y="2350948"/>
              <a:ext cx="2275712" cy="2275712"/>
              <a:chOff x="3470876" y="2350948"/>
              <a:chExt cx="2275712" cy="2275712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3470876" y="2350948"/>
                <a:ext cx="2275712" cy="2275712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3901629" y="3488010"/>
                <a:ext cx="1466576" cy="9790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100" dirty="0">
                    <a:solidFill>
                      <a:srgbClr val="EEEEE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竞争岗位</a:t>
                </a:r>
                <a:endParaRPr lang="en-US" altLang="zh-CN" sz="2400" b="1" spc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100" dirty="0">
                    <a:solidFill>
                      <a:srgbClr val="EEEEE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工作思路</a:t>
                </a:r>
              </a:p>
            </p:txBody>
          </p:sp>
        </p:grpSp>
        <p:sp>
          <p:nvSpPr>
            <p:cNvPr id="24584" name="Freeform 51"/>
            <p:cNvSpPr>
              <a:spLocks noEditPoints="1"/>
            </p:cNvSpPr>
            <p:nvPr/>
          </p:nvSpPr>
          <p:spPr bwMode="auto">
            <a:xfrm>
              <a:off x="4248369" y="2657589"/>
              <a:ext cx="720725" cy="841375"/>
            </a:xfrm>
            <a:custGeom>
              <a:avLst/>
              <a:gdLst>
                <a:gd name="T0" fmla="*/ 416669 w 192"/>
                <a:gd name="T1" fmla="*/ 123953 h 224"/>
                <a:gd name="T2" fmla="*/ 435438 w 192"/>
                <a:gd name="T3" fmla="*/ 75123 h 224"/>
                <a:gd name="T4" fmla="*/ 360363 w 192"/>
                <a:gd name="T5" fmla="*/ 0 h 224"/>
                <a:gd name="T6" fmla="*/ 285287 w 192"/>
                <a:gd name="T7" fmla="*/ 75123 h 224"/>
                <a:gd name="T8" fmla="*/ 304056 w 192"/>
                <a:gd name="T9" fmla="*/ 123953 h 224"/>
                <a:gd name="T10" fmla="*/ 0 w 192"/>
                <a:gd name="T11" fmla="*/ 480786 h 224"/>
                <a:gd name="T12" fmla="*/ 360363 w 192"/>
                <a:gd name="T13" fmla="*/ 841375 h 224"/>
                <a:gd name="T14" fmla="*/ 720725 w 192"/>
                <a:gd name="T15" fmla="*/ 480786 h 224"/>
                <a:gd name="T16" fmla="*/ 416669 w 192"/>
                <a:gd name="T17" fmla="*/ 123953 h 224"/>
                <a:gd name="T18" fmla="*/ 360363 w 192"/>
                <a:gd name="T19" fmla="*/ 30049 h 224"/>
                <a:gd name="T20" fmla="*/ 405408 w 192"/>
                <a:gd name="T21" fmla="*/ 75123 h 224"/>
                <a:gd name="T22" fmla="*/ 360363 w 192"/>
                <a:gd name="T23" fmla="*/ 120196 h 224"/>
                <a:gd name="T24" fmla="*/ 315317 w 192"/>
                <a:gd name="T25" fmla="*/ 75123 h 224"/>
                <a:gd name="T26" fmla="*/ 360363 w 192"/>
                <a:gd name="T27" fmla="*/ 30049 h 224"/>
                <a:gd name="T28" fmla="*/ 180181 w 192"/>
                <a:gd name="T29" fmla="*/ 661080 h 224"/>
                <a:gd name="T30" fmla="*/ 289041 w 192"/>
                <a:gd name="T31" fmla="*/ 428200 h 224"/>
                <a:gd name="T32" fmla="*/ 409162 w 192"/>
                <a:gd name="T33" fmla="*/ 552152 h 224"/>
                <a:gd name="T34" fmla="*/ 180181 w 192"/>
                <a:gd name="T35" fmla="*/ 661080 h 224"/>
                <a:gd name="T36" fmla="*/ 431684 w 192"/>
                <a:gd name="T37" fmla="*/ 529616 h 224"/>
                <a:gd name="T38" fmla="*/ 311563 w 192"/>
                <a:gd name="T39" fmla="*/ 409419 h 224"/>
                <a:gd name="T40" fmla="*/ 540544 w 192"/>
                <a:gd name="T41" fmla="*/ 300491 h 224"/>
                <a:gd name="T42" fmla="*/ 431684 w 192"/>
                <a:gd name="T43" fmla="*/ 529616 h 224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192"/>
                <a:gd name="T67" fmla="*/ 0 h 224"/>
                <a:gd name="T68" fmla="*/ 192 w 192"/>
                <a:gd name="T69" fmla="*/ 224 h 224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192" h="224">
                  <a:moveTo>
                    <a:pt x="111" y="33"/>
                  </a:moveTo>
                  <a:cubicBezTo>
                    <a:pt x="114" y="29"/>
                    <a:pt x="116" y="25"/>
                    <a:pt x="116" y="20"/>
                  </a:cubicBezTo>
                  <a:cubicBezTo>
                    <a:pt x="116" y="9"/>
                    <a:pt x="107" y="0"/>
                    <a:pt x="96" y="0"/>
                  </a:cubicBezTo>
                  <a:cubicBezTo>
                    <a:pt x="85" y="0"/>
                    <a:pt x="76" y="9"/>
                    <a:pt x="76" y="20"/>
                  </a:cubicBezTo>
                  <a:cubicBezTo>
                    <a:pt x="76" y="25"/>
                    <a:pt x="78" y="29"/>
                    <a:pt x="81" y="33"/>
                  </a:cubicBezTo>
                  <a:cubicBezTo>
                    <a:pt x="35" y="40"/>
                    <a:pt x="0" y="80"/>
                    <a:pt x="0" y="128"/>
                  </a:cubicBezTo>
                  <a:cubicBezTo>
                    <a:pt x="0" y="181"/>
                    <a:pt x="43" y="224"/>
                    <a:pt x="96" y="224"/>
                  </a:cubicBezTo>
                  <a:cubicBezTo>
                    <a:pt x="149" y="224"/>
                    <a:pt x="192" y="181"/>
                    <a:pt x="192" y="128"/>
                  </a:cubicBezTo>
                  <a:cubicBezTo>
                    <a:pt x="192" y="80"/>
                    <a:pt x="157" y="40"/>
                    <a:pt x="111" y="33"/>
                  </a:cubicBezTo>
                  <a:close/>
                  <a:moveTo>
                    <a:pt x="96" y="8"/>
                  </a:moveTo>
                  <a:cubicBezTo>
                    <a:pt x="103" y="8"/>
                    <a:pt x="108" y="13"/>
                    <a:pt x="108" y="20"/>
                  </a:cubicBezTo>
                  <a:cubicBezTo>
                    <a:pt x="108" y="26"/>
                    <a:pt x="103" y="32"/>
                    <a:pt x="96" y="32"/>
                  </a:cubicBezTo>
                  <a:cubicBezTo>
                    <a:pt x="89" y="32"/>
                    <a:pt x="84" y="26"/>
                    <a:pt x="84" y="20"/>
                  </a:cubicBezTo>
                  <a:cubicBezTo>
                    <a:pt x="84" y="13"/>
                    <a:pt x="89" y="8"/>
                    <a:pt x="96" y="8"/>
                  </a:cubicBezTo>
                  <a:close/>
                  <a:moveTo>
                    <a:pt x="48" y="176"/>
                  </a:moveTo>
                  <a:cubicBezTo>
                    <a:pt x="77" y="114"/>
                    <a:pt x="77" y="114"/>
                    <a:pt x="77" y="114"/>
                  </a:cubicBezTo>
                  <a:cubicBezTo>
                    <a:pt x="109" y="147"/>
                    <a:pt x="109" y="147"/>
                    <a:pt x="109" y="147"/>
                  </a:cubicBezTo>
                  <a:lnTo>
                    <a:pt x="48" y="176"/>
                  </a:lnTo>
                  <a:close/>
                  <a:moveTo>
                    <a:pt x="115" y="141"/>
                  </a:moveTo>
                  <a:cubicBezTo>
                    <a:pt x="83" y="109"/>
                    <a:pt x="83" y="109"/>
                    <a:pt x="83" y="109"/>
                  </a:cubicBezTo>
                  <a:cubicBezTo>
                    <a:pt x="144" y="80"/>
                    <a:pt x="144" y="80"/>
                    <a:pt x="144" y="80"/>
                  </a:cubicBezTo>
                  <a:lnTo>
                    <a:pt x="115" y="141"/>
                  </a:lnTo>
                  <a:close/>
                </a:path>
              </a:pathLst>
            </a:custGeom>
            <a:solidFill>
              <a:srgbClr val="EEEEEE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11364" y="404814"/>
            <a:ext cx="780097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　　这里添加该岗位的第一个工作思路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2" name="任意多边形 1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5649" name="文本框 5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633401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A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grpSp>
        <p:nvGrpSpPr>
          <p:cNvPr id="51" name="组合 50"/>
          <p:cNvGrpSpPr/>
          <p:nvPr/>
        </p:nvGrpSpPr>
        <p:grpSpPr bwMode="auto">
          <a:xfrm>
            <a:off x="2693332" y="1341438"/>
            <a:ext cx="2668587" cy="1246187"/>
            <a:chOff x="1267051" y="1341333"/>
            <a:chExt cx="2669377" cy="1246134"/>
          </a:xfrm>
        </p:grpSpPr>
        <p:sp>
          <p:nvSpPr>
            <p:cNvPr id="52" name="文本框 51"/>
            <p:cNvSpPr txBox="1"/>
            <p:nvPr/>
          </p:nvSpPr>
          <p:spPr>
            <a:xfrm>
              <a:off x="1289283" y="1341333"/>
              <a:ext cx="2647145" cy="461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这里添加相关内容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286107" y="1744541"/>
              <a:ext cx="2647145" cy="4603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这里添加相关内容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267051" y="2125525"/>
              <a:ext cx="2647145" cy="46194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这里添加相关内容</a:t>
              </a:r>
            </a:p>
          </p:txBody>
        </p:sp>
      </p:grpSp>
      <p:grpSp>
        <p:nvGrpSpPr>
          <p:cNvPr id="55" name="组合 54"/>
          <p:cNvGrpSpPr/>
          <p:nvPr/>
        </p:nvGrpSpPr>
        <p:grpSpPr bwMode="auto">
          <a:xfrm>
            <a:off x="8565494" y="1109663"/>
            <a:ext cx="1543050" cy="1544637"/>
            <a:chOff x="7283323" y="1110349"/>
            <a:chExt cx="1543538" cy="1543538"/>
          </a:xfrm>
        </p:grpSpPr>
        <p:sp>
          <p:nvSpPr>
            <p:cNvPr id="56" name="椭圆 55"/>
            <p:cNvSpPr/>
            <p:nvPr/>
          </p:nvSpPr>
          <p:spPr>
            <a:xfrm>
              <a:off x="7283323" y="1110349"/>
              <a:ext cx="1543538" cy="1543538"/>
            </a:xfrm>
            <a:prstGeom prst="ellipse">
              <a:avLst/>
            </a:prstGeom>
            <a:solidFill>
              <a:srgbClr val="ED7D31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7" name="文本框 72"/>
            <p:cNvSpPr txBox="1">
              <a:spLocks noChangeArrowheads="1"/>
            </p:cNvSpPr>
            <p:nvPr/>
          </p:nvSpPr>
          <p:spPr bwMode="auto">
            <a:xfrm>
              <a:off x="7449799" y="1558952"/>
              <a:ext cx="121058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000" b="1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grpSp>
        <p:nvGrpSpPr>
          <p:cNvPr id="58" name="组合 57"/>
          <p:cNvGrpSpPr/>
          <p:nvPr/>
        </p:nvGrpSpPr>
        <p:grpSpPr bwMode="auto">
          <a:xfrm>
            <a:off x="5325407" y="2971800"/>
            <a:ext cx="1543050" cy="1543050"/>
            <a:chOff x="4042699" y="2971727"/>
            <a:chExt cx="1543538" cy="1543538"/>
          </a:xfrm>
        </p:grpSpPr>
        <p:sp>
          <p:nvSpPr>
            <p:cNvPr id="59" name="椭圆 58"/>
            <p:cNvSpPr/>
            <p:nvPr/>
          </p:nvSpPr>
          <p:spPr>
            <a:xfrm>
              <a:off x="4042699" y="2971727"/>
              <a:ext cx="1543538" cy="1543538"/>
            </a:xfrm>
            <a:prstGeom prst="ellipse">
              <a:avLst/>
            </a:prstGeom>
            <a:solidFill>
              <a:srgbClr val="ED7D31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0" name="文本框 85"/>
            <p:cNvSpPr txBox="1">
              <a:spLocks noChangeArrowheads="1"/>
            </p:cNvSpPr>
            <p:nvPr/>
          </p:nvSpPr>
          <p:spPr bwMode="auto">
            <a:xfrm>
              <a:off x="4224935" y="3385248"/>
              <a:ext cx="121058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000" b="1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20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grpSp>
        <p:nvGrpSpPr>
          <p:cNvPr id="61" name="组合 60"/>
          <p:cNvGrpSpPr/>
          <p:nvPr/>
        </p:nvGrpSpPr>
        <p:grpSpPr bwMode="auto">
          <a:xfrm>
            <a:off x="2134532" y="4783138"/>
            <a:ext cx="1544637" cy="1543050"/>
            <a:chOff x="853002" y="4782402"/>
            <a:chExt cx="1543538" cy="1543538"/>
          </a:xfrm>
        </p:grpSpPr>
        <p:sp>
          <p:nvSpPr>
            <p:cNvPr id="62" name="椭圆 61"/>
            <p:cNvSpPr/>
            <p:nvPr/>
          </p:nvSpPr>
          <p:spPr>
            <a:xfrm>
              <a:off x="853002" y="4782402"/>
              <a:ext cx="1543538" cy="1543538"/>
            </a:xfrm>
            <a:prstGeom prst="ellipse">
              <a:avLst/>
            </a:prstGeom>
            <a:solidFill>
              <a:srgbClr val="ED7D31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4" name="文本框 86"/>
            <p:cNvSpPr txBox="1">
              <a:spLocks noChangeArrowheads="1"/>
            </p:cNvSpPr>
            <p:nvPr/>
          </p:nvSpPr>
          <p:spPr bwMode="auto">
            <a:xfrm>
              <a:off x="1014842" y="5172268"/>
              <a:ext cx="1210588" cy="70788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sz="20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</a:p>
            <a:p>
              <a:pPr algn="ctr"/>
              <a:r>
                <a:rPr lang="zh-CN" altLang="en-US" sz="20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grpSp>
        <p:nvGrpSpPr>
          <p:cNvPr id="65" name="组合 64"/>
          <p:cNvGrpSpPr/>
          <p:nvPr/>
        </p:nvGrpSpPr>
        <p:grpSpPr bwMode="auto">
          <a:xfrm>
            <a:off x="3680757" y="5583238"/>
            <a:ext cx="2801937" cy="111125"/>
            <a:chOff x="2398631" y="5583498"/>
            <a:chExt cx="2801634" cy="111600"/>
          </a:xfrm>
        </p:grpSpPr>
        <p:sp>
          <p:nvSpPr>
            <p:cNvPr id="66" name="椭圆 65"/>
            <p:cNvSpPr/>
            <p:nvPr/>
          </p:nvSpPr>
          <p:spPr>
            <a:xfrm>
              <a:off x="2398631" y="5583498"/>
              <a:ext cx="111113" cy="111600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67" name="直接连接符 66"/>
            <p:cNvCxnSpPr/>
            <p:nvPr/>
          </p:nvCxnSpPr>
          <p:spPr>
            <a:xfrm flipV="1">
              <a:off x="2492283" y="5639297"/>
              <a:ext cx="2707982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9" name="组合 68"/>
          <p:cNvGrpSpPr/>
          <p:nvPr/>
        </p:nvGrpSpPr>
        <p:grpSpPr bwMode="auto">
          <a:xfrm>
            <a:off x="5669894" y="1851025"/>
            <a:ext cx="2719388" cy="111125"/>
            <a:chOff x="4388571" y="1850688"/>
            <a:chExt cx="2718715" cy="111048"/>
          </a:xfrm>
        </p:grpSpPr>
        <p:sp>
          <p:nvSpPr>
            <p:cNvPr id="71" name="椭圆 70"/>
            <p:cNvSpPr/>
            <p:nvPr/>
          </p:nvSpPr>
          <p:spPr>
            <a:xfrm>
              <a:off x="6996189" y="1850688"/>
              <a:ext cx="111097" cy="111048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cxnSp>
          <p:nvCxnSpPr>
            <p:cNvPr id="72" name="直接连接符 71"/>
            <p:cNvCxnSpPr>
              <a:endCxn id="71" idx="2"/>
            </p:cNvCxnSpPr>
            <p:nvPr/>
          </p:nvCxnSpPr>
          <p:spPr>
            <a:xfrm>
              <a:off x="4388571" y="1906212"/>
              <a:ext cx="2607618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组合 72"/>
          <p:cNvGrpSpPr/>
          <p:nvPr/>
        </p:nvGrpSpPr>
        <p:grpSpPr bwMode="auto">
          <a:xfrm>
            <a:off x="6793844" y="5016500"/>
            <a:ext cx="2646363" cy="1233488"/>
            <a:chOff x="5511382" y="5016052"/>
            <a:chExt cx="2646878" cy="1233434"/>
          </a:xfrm>
        </p:grpSpPr>
        <p:sp>
          <p:nvSpPr>
            <p:cNvPr id="74" name="文本框 73"/>
            <p:cNvSpPr txBox="1"/>
            <p:nvPr/>
          </p:nvSpPr>
          <p:spPr>
            <a:xfrm>
              <a:off x="5511382" y="5016052"/>
              <a:ext cx="2646878" cy="4619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这里添加相关内容</a:t>
              </a:r>
            </a:p>
          </p:txBody>
        </p:sp>
        <p:sp>
          <p:nvSpPr>
            <p:cNvPr id="75" name="文本框 74"/>
            <p:cNvSpPr txBox="1"/>
            <p:nvPr/>
          </p:nvSpPr>
          <p:spPr>
            <a:xfrm>
              <a:off x="5511382" y="5419259"/>
              <a:ext cx="2646878" cy="4603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这里添加相关内容</a:t>
              </a:r>
            </a:p>
          </p:txBody>
        </p:sp>
        <p:sp>
          <p:nvSpPr>
            <p:cNvPr id="76" name="文本框 75"/>
            <p:cNvSpPr txBox="1"/>
            <p:nvPr/>
          </p:nvSpPr>
          <p:spPr>
            <a:xfrm>
              <a:off x="5511382" y="5787543"/>
              <a:ext cx="2646878" cy="46194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这里添加相关内容</a:t>
              </a:r>
            </a:p>
          </p:txBody>
        </p:sp>
      </p:grpSp>
      <p:sp>
        <p:nvSpPr>
          <p:cNvPr id="77" name="空心弧 76"/>
          <p:cNvSpPr/>
          <p:nvPr/>
        </p:nvSpPr>
        <p:spPr>
          <a:xfrm>
            <a:off x="5261907" y="2919413"/>
            <a:ext cx="1671637" cy="1671637"/>
          </a:xfrm>
          <a:prstGeom prst="blockArc">
            <a:avLst>
              <a:gd name="adj1" fmla="val 3599715"/>
              <a:gd name="adj2" fmla="val 14897465"/>
              <a:gd name="adj3" fmla="val 6786"/>
            </a:avLst>
          </a:prstGeom>
          <a:solidFill>
            <a:srgbClr val="7F7F7F"/>
          </a:solidFill>
        </p:spPr>
        <p:txBody>
          <a:bodyPr anchor="ctr"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"/>
              <a:defRPr/>
            </a:pPr>
            <a:endParaRPr lang="zh-CN" altLang="en-US" kern="100" spc="100">
              <a:solidFill>
                <a:srgbClr val="777777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78" name="组合 77"/>
          <p:cNvGrpSpPr/>
          <p:nvPr/>
        </p:nvGrpSpPr>
        <p:grpSpPr bwMode="auto">
          <a:xfrm>
            <a:off x="6785907" y="2284413"/>
            <a:ext cx="1831975" cy="1108075"/>
            <a:chOff x="5503072" y="2283666"/>
            <a:chExt cx="1833000" cy="1108101"/>
          </a:xfrm>
        </p:grpSpPr>
        <p:grpSp>
          <p:nvGrpSpPr>
            <p:cNvPr id="79" name="组合 104"/>
            <p:cNvGrpSpPr/>
            <p:nvPr/>
          </p:nvGrpSpPr>
          <p:grpSpPr bwMode="auto">
            <a:xfrm>
              <a:off x="5503072" y="2283666"/>
              <a:ext cx="1833000" cy="1108101"/>
              <a:chOff x="5488558" y="2271272"/>
              <a:chExt cx="1877510" cy="1135009"/>
            </a:xfrm>
          </p:grpSpPr>
          <p:cxnSp>
            <p:nvCxnSpPr>
              <p:cNvPr id="82" name="直接连接符 81"/>
              <p:cNvCxnSpPr/>
              <p:nvPr/>
            </p:nvCxnSpPr>
            <p:spPr>
              <a:xfrm flipV="1">
                <a:off x="5521097" y="2313550"/>
                <a:ext cx="1825447" cy="1050452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3" name="椭圆 82"/>
              <p:cNvSpPr/>
              <p:nvPr/>
            </p:nvSpPr>
            <p:spPr>
              <a:xfrm>
                <a:off x="5488558" y="3294080"/>
                <a:ext cx="112260" cy="112201"/>
              </a:xfrm>
              <a:prstGeom prst="ellips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椭圆 83"/>
              <p:cNvSpPr/>
              <p:nvPr/>
            </p:nvSpPr>
            <p:spPr>
              <a:xfrm>
                <a:off x="7255435" y="2271272"/>
                <a:ext cx="110633" cy="110574"/>
              </a:xfrm>
              <a:prstGeom prst="ellips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0" name="文本框 157"/>
            <p:cNvSpPr txBox="1">
              <a:spLocks noChangeArrowheads="1"/>
            </p:cNvSpPr>
            <p:nvPr/>
          </p:nvSpPr>
          <p:spPr bwMode="auto">
            <a:xfrm rot="-1815237">
              <a:off x="5543636" y="2495403"/>
              <a:ext cx="141577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i="1">
                  <a:solidFill>
                    <a:srgbClr val="595959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对比分析</a:t>
              </a:r>
              <a:endParaRPr lang="en-US" altLang="zh-CN" sz="2400" i="1">
                <a:solidFill>
                  <a:srgbClr val="595959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81" name="矩形 80"/>
            <p:cNvSpPr/>
            <p:nvPr/>
          </p:nvSpPr>
          <p:spPr>
            <a:xfrm rot="19792705">
              <a:off x="5727034" y="2839304"/>
              <a:ext cx="1415254" cy="46197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i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找出差距</a:t>
              </a:r>
            </a:p>
          </p:txBody>
        </p:sp>
      </p:grpSp>
      <p:sp>
        <p:nvSpPr>
          <p:cNvPr id="85" name="空心弧 84"/>
          <p:cNvSpPr/>
          <p:nvPr/>
        </p:nvSpPr>
        <p:spPr>
          <a:xfrm>
            <a:off x="2071032" y="4718050"/>
            <a:ext cx="1671637" cy="1671638"/>
          </a:xfrm>
          <a:prstGeom prst="blockArc">
            <a:avLst>
              <a:gd name="adj1" fmla="val 3599715"/>
              <a:gd name="adj2" fmla="val 14561699"/>
              <a:gd name="adj3" fmla="val 7702"/>
            </a:avLst>
          </a:prstGeom>
          <a:solidFill>
            <a:srgbClr val="7F7F7F"/>
          </a:solidFill>
        </p:spPr>
        <p:txBody>
          <a:bodyPr anchor="ctr"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"/>
              <a:defRPr/>
            </a:pPr>
            <a:endParaRPr lang="zh-CN" altLang="en-US" kern="100" spc="100">
              <a:solidFill>
                <a:srgbClr val="777777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86" name="组合 85"/>
          <p:cNvGrpSpPr/>
          <p:nvPr/>
        </p:nvGrpSpPr>
        <p:grpSpPr bwMode="auto">
          <a:xfrm>
            <a:off x="3599794" y="4173538"/>
            <a:ext cx="1787525" cy="1079500"/>
            <a:chOff x="2318332" y="4173158"/>
            <a:chExt cx="1787174" cy="1080398"/>
          </a:xfrm>
        </p:grpSpPr>
        <p:grpSp>
          <p:nvGrpSpPr>
            <p:cNvPr id="87" name="组合 118"/>
            <p:cNvGrpSpPr/>
            <p:nvPr/>
          </p:nvGrpSpPr>
          <p:grpSpPr bwMode="auto">
            <a:xfrm>
              <a:off x="2318332" y="4173158"/>
              <a:ext cx="1787174" cy="1080398"/>
              <a:chOff x="5488558" y="2271272"/>
              <a:chExt cx="1877510" cy="1135009"/>
            </a:xfrm>
          </p:grpSpPr>
          <p:cxnSp>
            <p:nvCxnSpPr>
              <p:cNvPr id="89" name="直接连接符 88"/>
              <p:cNvCxnSpPr/>
              <p:nvPr/>
            </p:nvCxnSpPr>
            <p:spPr>
              <a:xfrm flipV="1">
                <a:off x="5521906" y="2313000"/>
                <a:ext cx="1825821" cy="1051552"/>
              </a:xfrm>
              <a:prstGeom prst="line">
                <a:avLst/>
              </a:prstGeom>
              <a:ln w="190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0" name="椭圆 89"/>
              <p:cNvSpPr/>
              <p:nvPr/>
            </p:nvSpPr>
            <p:spPr>
              <a:xfrm>
                <a:off x="5488558" y="3294449"/>
                <a:ext cx="111717" cy="111832"/>
              </a:xfrm>
              <a:prstGeom prst="ellips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94" name="椭圆 93"/>
              <p:cNvSpPr/>
              <p:nvPr/>
            </p:nvSpPr>
            <p:spPr>
              <a:xfrm>
                <a:off x="7254352" y="2271272"/>
                <a:ext cx="111716" cy="111831"/>
              </a:xfrm>
              <a:prstGeom prst="ellips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8" name="文本框 161"/>
            <p:cNvSpPr txBox="1">
              <a:spLocks noChangeArrowheads="1"/>
            </p:cNvSpPr>
            <p:nvPr/>
          </p:nvSpPr>
          <p:spPr bwMode="auto">
            <a:xfrm rot="-1815237">
              <a:off x="2643471" y="4320504"/>
              <a:ext cx="800219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i="1">
                  <a:solidFill>
                    <a:srgbClr val="595959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递进</a:t>
              </a:r>
              <a:endParaRPr lang="en-US" altLang="zh-CN" sz="2400" i="1">
                <a:solidFill>
                  <a:srgbClr val="595959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</p:grpSp>
      <p:grpSp>
        <p:nvGrpSpPr>
          <p:cNvPr id="95" name="组合 94"/>
          <p:cNvGrpSpPr/>
          <p:nvPr/>
        </p:nvGrpSpPr>
        <p:grpSpPr bwMode="auto">
          <a:xfrm>
            <a:off x="5474632" y="1427163"/>
            <a:ext cx="195262" cy="1039812"/>
            <a:chOff x="4192207" y="1427769"/>
            <a:chExt cx="196364" cy="1039736"/>
          </a:xfrm>
        </p:grpSpPr>
        <p:cxnSp>
          <p:nvCxnSpPr>
            <p:cNvPr id="96" name="直接连接符 95"/>
            <p:cNvCxnSpPr/>
            <p:nvPr/>
          </p:nvCxnSpPr>
          <p:spPr>
            <a:xfrm flipV="1">
              <a:off x="4388571" y="1427769"/>
              <a:ext cx="0" cy="103973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矩形 96"/>
            <p:cNvSpPr/>
            <p:nvPr/>
          </p:nvSpPr>
          <p:spPr>
            <a:xfrm>
              <a:off x="4192207" y="1427769"/>
              <a:ext cx="126120" cy="1039736"/>
            </a:xfrm>
            <a:prstGeom prst="rect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98" name="组合 97"/>
          <p:cNvGrpSpPr/>
          <p:nvPr/>
        </p:nvGrpSpPr>
        <p:grpSpPr bwMode="auto">
          <a:xfrm flipH="1">
            <a:off x="6487457" y="5143500"/>
            <a:ext cx="196850" cy="1039813"/>
            <a:chOff x="4192207" y="1427769"/>
            <a:chExt cx="196364" cy="1039736"/>
          </a:xfrm>
        </p:grpSpPr>
        <p:cxnSp>
          <p:nvCxnSpPr>
            <p:cNvPr id="99" name="直接连接符 98"/>
            <p:cNvCxnSpPr/>
            <p:nvPr/>
          </p:nvCxnSpPr>
          <p:spPr>
            <a:xfrm flipV="1">
              <a:off x="4388571" y="1427769"/>
              <a:ext cx="0" cy="103973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0" name="矩形 99"/>
            <p:cNvSpPr/>
            <p:nvPr/>
          </p:nvSpPr>
          <p:spPr>
            <a:xfrm>
              <a:off x="4192207" y="1427769"/>
              <a:ext cx="125103" cy="1039736"/>
            </a:xfrm>
            <a:prstGeom prst="rect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accel="7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300" fill="hold"/>
                                        <p:tgtEl>
                                          <p:spTgt spid="5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500"/>
                            </p:stCondLst>
                            <p:childTnLst>
                              <p:par>
                                <p:cTn id="32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0" dur="300" fill="hold"/>
                                        <p:tgtEl>
                                          <p:spTgt spid="5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3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300" fill="hold"/>
                                        <p:tgtEl>
                                          <p:spTgt spid="6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000"/>
                            </p:stCondLst>
                            <p:childTnLst>
                              <p:par>
                                <p:cTn id="6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" presetClass="entr" presetSubtype="2" accel="7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7" grpId="0" animBg="1"/>
      <p:bldP spid="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97088" y="349250"/>
            <a:ext cx="7956550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　　这里添加该岗位的第二个工作思路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2" name="任意多边形 1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655" name="文本框 5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570894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B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6806873" y="2313556"/>
            <a:ext cx="3387725" cy="2676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　　考虑技术水平研制周期和经费限制，分析系统战技性能可达性、技术风险以及全寿命周期费用</a:t>
            </a:r>
          </a:p>
        </p:txBody>
      </p:sp>
      <p:grpSp>
        <p:nvGrpSpPr>
          <p:cNvPr id="36" name="组合 35"/>
          <p:cNvGrpSpPr/>
          <p:nvPr/>
        </p:nvGrpSpPr>
        <p:grpSpPr bwMode="auto">
          <a:xfrm>
            <a:off x="1961823" y="2885056"/>
            <a:ext cx="1600200" cy="1601788"/>
            <a:chOff x="489233" y="1378855"/>
            <a:chExt cx="1494974" cy="1494974"/>
          </a:xfrm>
        </p:grpSpPr>
        <p:grpSp>
          <p:nvGrpSpPr>
            <p:cNvPr id="37" name="组合 9"/>
            <p:cNvGrpSpPr/>
            <p:nvPr/>
          </p:nvGrpSpPr>
          <p:grpSpPr bwMode="auto">
            <a:xfrm>
              <a:off x="663406" y="1553028"/>
              <a:ext cx="1146628" cy="1146628"/>
              <a:chOff x="405963" y="2627085"/>
              <a:chExt cx="1146628" cy="1146628"/>
            </a:xfrm>
          </p:grpSpPr>
          <p:sp>
            <p:nvSpPr>
              <p:cNvPr id="39" name="椭圆 38"/>
              <p:cNvSpPr/>
              <p:nvPr/>
            </p:nvSpPr>
            <p:spPr>
              <a:xfrm>
                <a:off x="405315" y="2627746"/>
                <a:ext cx="1147927" cy="1145307"/>
              </a:xfrm>
              <a:prstGeom prst="ellips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文本框 7"/>
              <p:cNvSpPr txBox="1">
                <a:spLocks noChangeArrowheads="1"/>
              </p:cNvSpPr>
              <p:nvPr/>
            </p:nvSpPr>
            <p:spPr bwMode="auto">
              <a:xfrm>
                <a:off x="575401" y="2998127"/>
                <a:ext cx="811518" cy="431053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2400">
                    <a:solidFill>
                      <a:srgbClr val="EEEEEE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rPr>
                  <a:t>用 户</a:t>
                </a:r>
              </a:p>
            </p:txBody>
          </p:sp>
        </p:grpSp>
        <p:sp>
          <p:nvSpPr>
            <p:cNvPr id="38" name="椭圆 37"/>
            <p:cNvSpPr/>
            <p:nvPr/>
          </p:nvSpPr>
          <p:spPr>
            <a:xfrm>
              <a:off x="489233" y="1378855"/>
              <a:ext cx="1494974" cy="1494974"/>
            </a:xfrm>
            <a:prstGeom prst="ellipse">
              <a:avLst/>
            </a:prstGeom>
            <a:noFill/>
            <a:ln w="19050">
              <a:solidFill>
                <a:srgbClr val="0070C0"/>
              </a:solidFill>
              <a:prstDash val="dash"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1" name="组合 40"/>
          <p:cNvGrpSpPr/>
          <p:nvPr/>
        </p:nvGrpSpPr>
        <p:grpSpPr bwMode="auto">
          <a:xfrm>
            <a:off x="4725661" y="1292794"/>
            <a:ext cx="1600200" cy="1601787"/>
            <a:chOff x="4262947" y="1538509"/>
            <a:chExt cx="1494974" cy="1494974"/>
          </a:xfrm>
        </p:grpSpPr>
        <p:sp>
          <p:nvSpPr>
            <p:cNvPr id="42" name="椭圆 41"/>
            <p:cNvSpPr/>
            <p:nvPr/>
          </p:nvSpPr>
          <p:spPr>
            <a:xfrm>
              <a:off x="4436470" y="1713342"/>
              <a:ext cx="1147926" cy="1145307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5" name="文本框 19"/>
            <p:cNvSpPr txBox="1">
              <a:spLocks noChangeArrowheads="1"/>
            </p:cNvSpPr>
            <p:nvPr/>
          </p:nvSpPr>
          <p:spPr bwMode="auto">
            <a:xfrm>
              <a:off x="4518428" y="1917583"/>
              <a:ext cx="1034528" cy="77589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准确理</a:t>
              </a:r>
              <a:endParaRPr lang="en-US" altLang="zh-CN" sz="24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解需求</a:t>
              </a:r>
            </a:p>
          </p:txBody>
        </p:sp>
        <p:sp>
          <p:nvSpPr>
            <p:cNvPr id="46" name="椭圆 45"/>
            <p:cNvSpPr/>
            <p:nvPr/>
          </p:nvSpPr>
          <p:spPr>
            <a:xfrm>
              <a:off x="4262947" y="1538509"/>
              <a:ext cx="1494974" cy="1494974"/>
            </a:xfrm>
            <a:prstGeom prst="ellipse">
              <a:avLst/>
            </a:prstGeom>
            <a:noFill/>
            <a:ln w="19050">
              <a:solidFill>
                <a:srgbClr val="0070C0"/>
              </a:solidFill>
              <a:prstDash val="dash"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7" name="直接连接符 46"/>
          <p:cNvCxnSpPr>
            <a:stCxn id="38" idx="7"/>
            <a:endCxn id="46" idx="2"/>
          </p:cNvCxnSpPr>
          <p:nvPr/>
        </p:nvCxnSpPr>
        <p:spPr>
          <a:xfrm flipV="1">
            <a:off x="3328661" y="2092894"/>
            <a:ext cx="1397000" cy="1027112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stCxn id="46" idx="4"/>
            <a:endCxn id="67" idx="0"/>
          </p:cNvCxnSpPr>
          <p:nvPr/>
        </p:nvCxnSpPr>
        <p:spPr>
          <a:xfrm flipH="1">
            <a:off x="5525761" y="2894581"/>
            <a:ext cx="0" cy="1582738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>
            <a:stCxn id="38" idx="5"/>
            <a:endCxn id="67" idx="2"/>
          </p:cNvCxnSpPr>
          <p:nvPr/>
        </p:nvCxnSpPr>
        <p:spPr>
          <a:xfrm>
            <a:off x="3328661" y="4251894"/>
            <a:ext cx="1397000" cy="1025525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3" name="组合 52"/>
          <p:cNvGrpSpPr/>
          <p:nvPr/>
        </p:nvGrpSpPr>
        <p:grpSpPr bwMode="auto">
          <a:xfrm rot="-2131100">
            <a:off x="3123873" y="2143694"/>
            <a:ext cx="1347788" cy="476250"/>
            <a:chOff x="2465509" y="1890716"/>
            <a:chExt cx="1257218" cy="444317"/>
          </a:xfrm>
        </p:grpSpPr>
        <p:sp>
          <p:nvSpPr>
            <p:cNvPr id="54" name="梯形 53"/>
            <p:cNvSpPr/>
            <p:nvPr/>
          </p:nvSpPr>
          <p:spPr>
            <a:xfrm>
              <a:off x="2465509" y="1890716"/>
              <a:ext cx="1257218" cy="444317"/>
            </a:xfrm>
            <a:prstGeom prst="trapezoid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6" name="文本框 50"/>
            <p:cNvSpPr txBox="1">
              <a:spLocks noChangeArrowheads="1"/>
            </p:cNvSpPr>
            <p:nvPr/>
          </p:nvSpPr>
          <p:spPr bwMode="auto">
            <a:xfrm>
              <a:off x="2658344" y="1919187"/>
              <a:ext cx="870751" cy="400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交   流</a:t>
              </a:r>
            </a:p>
          </p:txBody>
        </p:sp>
      </p:grpSp>
      <p:grpSp>
        <p:nvGrpSpPr>
          <p:cNvPr id="57" name="组合 56"/>
          <p:cNvGrpSpPr/>
          <p:nvPr/>
        </p:nvGrpSpPr>
        <p:grpSpPr>
          <a:xfrm rot="4968874" flipV="1">
            <a:off x="3825374" y="2943217"/>
            <a:ext cx="1501277" cy="1629523"/>
            <a:chOff x="2700420" y="2673593"/>
            <a:chExt cx="1706880" cy="1852690"/>
          </a:xfrm>
          <a:solidFill>
            <a:schemeClr val="accent2"/>
          </a:solidFill>
        </p:grpSpPr>
        <p:sp>
          <p:nvSpPr>
            <p:cNvPr id="58" name="空心弧 57"/>
            <p:cNvSpPr/>
            <p:nvPr/>
          </p:nvSpPr>
          <p:spPr>
            <a:xfrm>
              <a:off x="2700420" y="2673593"/>
              <a:ext cx="1706880" cy="1706880"/>
            </a:xfrm>
            <a:prstGeom prst="blockArc">
              <a:avLst>
                <a:gd name="adj1" fmla="val 5456575"/>
                <a:gd name="adj2" fmla="val 291853"/>
                <a:gd name="adj3" fmla="val 7884"/>
              </a:avLst>
            </a:prstGeom>
            <a:grpFill/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9" name="等腰三角形 58"/>
            <p:cNvSpPr/>
            <p:nvPr/>
          </p:nvSpPr>
          <p:spPr>
            <a:xfrm rot="5400000" flipH="1">
              <a:off x="3520069" y="4066614"/>
              <a:ext cx="473812" cy="445525"/>
            </a:xfrm>
            <a:prstGeom prst="triangle">
              <a:avLst/>
            </a:prstGeom>
            <a:grpFill/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3" name="组合 62"/>
          <p:cNvGrpSpPr/>
          <p:nvPr/>
        </p:nvGrpSpPr>
        <p:grpSpPr bwMode="auto">
          <a:xfrm>
            <a:off x="4725661" y="4477319"/>
            <a:ext cx="1600200" cy="1601787"/>
            <a:chOff x="3169808" y="4684993"/>
            <a:chExt cx="1601141" cy="1601141"/>
          </a:xfrm>
        </p:grpSpPr>
        <p:sp>
          <p:nvSpPr>
            <p:cNvPr id="64" name="椭圆 63"/>
            <p:cNvSpPr/>
            <p:nvPr/>
          </p:nvSpPr>
          <p:spPr>
            <a:xfrm>
              <a:off x="3355654" y="4872242"/>
              <a:ext cx="1229448" cy="1226642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65" name="文本框 47"/>
            <p:cNvSpPr txBox="1">
              <a:spLocks noChangeArrowheads="1"/>
            </p:cNvSpPr>
            <p:nvPr/>
          </p:nvSpPr>
          <p:spPr bwMode="auto">
            <a:xfrm>
              <a:off x="3416380" y="5102226"/>
              <a:ext cx="1107996" cy="830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系统效</a:t>
              </a:r>
              <a:endParaRPr lang="en-US" altLang="zh-CN" sz="24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能要求</a:t>
              </a:r>
            </a:p>
          </p:txBody>
        </p:sp>
        <p:sp>
          <p:nvSpPr>
            <p:cNvPr id="67" name="椭圆 66"/>
            <p:cNvSpPr/>
            <p:nvPr/>
          </p:nvSpPr>
          <p:spPr>
            <a:xfrm>
              <a:off x="3169808" y="4684993"/>
              <a:ext cx="1601141" cy="1601141"/>
            </a:xfrm>
            <a:prstGeom prst="ellipse">
              <a:avLst/>
            </a:prstGeom>
            <a:noFill/>
            <a:ln w="19050">
              <a:solidFill>
                <a:srgbClr val="0070C0"/>
              </a:solidFill>
              <a:prstDash val="dash"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grpSp>
        <p:nvGrpSpPr>
          <p:cNvPr id="68" name="组合 67"/>
          <p:cNvGrpSpPr/>
          <p:nvPr/>
        </p:nvGrpSpPr>
        <p:grpSpPr bwMode="auto">
          <a:xfrm>
            <a:off x="5555923" y="3007294"/>
            <a:ext cx="536575" cy="1346200"/>
            <a:chOff x="4347722" y="3214257"/>
            <a:chExt cx="535609" cy="1346500"/>
          </a:xfrm>
        </p:grpSpPr>
        <p:sp>
          <p:nvSpPr>
            <p:cNvPr id="69" name="梯形 68"/>
            <p:cNvSpPr/>
            <p:nvPr/>
          </p:nvSpPr>
          <p:spPr>
            <a:xfrm rot="5400000">
              <a:off x="3972385" y="3649811"/>
              <a:ext cx="1346500" cy="475393"/>
            </a:xfrm>
            <a:prstGeom prst="trapezoid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0" name="文本框 45"/>
            <p:cNvSpPr txBox="1">
              <a:spLocks noChangeArrowheads="1"/>
            </p:cNvSpPr>
            <p:nvPr/>
          </p:nvSpPr>
          <p:spPr bwMode="auto">
            <a:xfrm>
              <a:off x="4347722" y="3333455"/>
              <a:ext cx="527414" cy="119766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eaVert" wrap="none">
              <a:spAutoFit/>
            </a:bodyPr>
            <a:lstStyle/>
            <a:p>
              <a:r>
                <a:rPr lang="zh-CN" altLang="en-US" sz="2000">
                  <a:solidFill>
                    <a:schemeClr val="bg1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专业分析</a:t>
              </a:r>
            </a:p>
          </p:txBody>
        </p:sp>
      </p:grpSp>
      <p:grpSp>
        <p:nvGrpSpPr>
          <p:cNvPr id="71" name="组合 70"/>
          <p:cNvGrpSpPr/>
          <p:nvPr/>
        </p:nvGrpSpPr>
        <p:grpSpPr bwMode="auto">
          <a:xfrm>
            <a:off x="3192136" y="4764656"/>
            <a:ext cx="1346200" cy="476250"/>
            <a:chOff x="1636722" y="4972625"/>
            <a:chExt cx="1346500" cy="475870"/>
          </a:xfrm>
        </p:grpSpPr>
        <p:sp>
          <p:nvSpPr>
            <p:cNvPr id="72" name="梯形 71"/>
            <p:cNvSpPr/>
            <p:nvPr/>
          </p:nvSpPr>
          <p:spPr>
            <a:xfrm rot="12963059">
              <a:off x="1636722" y="4972625"/>
              <a:ext cx="1346500" cy="475870"/>
            </a:xfrm>
            <a:prstGeom prst="trapezoid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73" name="文本框 31"/>
            <p:cNvSpPr txBox="1">
              <a:spLocks noChangeArrowheads="1"/>
            </p:cNvSpPr>
            <p:nvPr/>
          </p:nvSpPr>
          <p:spPr bwMode="auto">
            <a:xfrm rot="2156861">
              <a:off x="1704678" y="4997805"/>
              <a:ext cx="1210588" cy="4001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科学引导</a:t>
              </a: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" fill="hold"/>
                                        <p:tgtEl>
                                          <p:spTgt spid="36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" fill="hold"/>
                                        <p:tgtEl>
                                          <p:spTgt spid="4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3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300" fill="hold"/>
                                        <p:tgtEl>
                                          <p:spTgt spid="6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4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0"/>
                            </p:stCondLst>
                            <p:childTnLst>
                              <p:par>
                                <p:cTn id="6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720976" y="415925"/>
            <a:ext cx="7800975" cy="5222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这里添加该岗位的第三个工作思路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2" name="任意多边形 1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7673" name="文本框 5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582113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C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1854168" y="2355850"/>
            <a:ext cx="2065338" cy="2676525"/>
            <a:chOff x="327359" y="2393501"/>
            <a:chExt cx="2065053" cy="2677656"/>
          </a:xfrm>
        </p:grpSpPr>
        <p:sp>
          <p:nvSpPr>
            <p:cNvPr id="28" name="梯形 27"/>
            <p:cNvSpPr/>
            <p:nvPr/>
          </p:nvSpPr>
          <p:spPr>
            <a:xfrm rot="5400000" flipV="1">
              <a:off x="37733" y="2683127"/>
              <a:ext cx="2644305" cy="2065053"/>
            </a:xfrm>
            <a:prstGeom prst="trapezoid">
              <a:avLst>
                <a:gd name="adj" fmla="val 0"/>
              </a:avLst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文本框 17"/>
            <p:cNvSpPr txBox="1">
              <a:spLocks noChangeArrowheads="1"/>
            </p:cNvSpPr>
            <p:nvPr/>
          </p:nvSpPr>
          <p:spPr bwMode="auto">
            <a:xfrm>
              <a:off x="669787" y="2393501"/>
              <a:ext cx="1415772" cy="2677656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40000"/>
                </a:lnSpc>
              </a:pPr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4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>
                <a:lnSpc>
                  <a:spcPct val="140000"/>
                </a:lnSpc>
              </a:pPr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  <a:endParaRPr lang="en-US" altLang="zh-CN" sz="24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>
                <a:lnSpc>
                  <a:spcPct val="140000"/>
                </a:lnSpc>
              </a:pPr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4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>
                <a:lnSpc>
                  <a:spcPct val="140000"/>
                </a:lnSpc>
              </a:pPr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  <a:endParaRPr lang="en-US" altLang="zh-CN" sz="24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>
                <a:lnSpc>
                  <a:spcPct val="140000"/>
                </a:lnSpc>
              </a:pPr>
              <a:r>
                <a:rPr lang="zh-CN" altLang="en-US" sz="24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9610693" y="2333625"/>
            <a:ext cx="703263" cy="2701925"/>
            <a:chOff x="7713761" y="2387600"/>
            <a:chExt cx="703528" cy="2701097"/>
          </a:xfrm>
        </p:grpSpPr>
        <p:sp>
          <p:nvSpPr>
            <p:cNvPr id="35" name="梯形 34"/>
            <p:cNvSpPr/>
            <p:nvPr/>
          </p:nvSpPr>
          <p:spPr>
            <a:xfrm rot="16200000" flipH="1" flipV="1">
              <a:off x="6703065" y="3398296"/>
              <a:ext cx="2701097" cy="679706"/>
            </a:xfrm>
            <a:prstGeom prst="trapezoid">
              <a:avLst>
                <a:gd name="adj" fmla="val 0"/>
              </a:avLst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8" name="文本框 37"/>
            <p:cNvSpPr txBox="1"/>
            <p:nvPr/>
          </p:nvSpPr>
          <p:spPr>
            <a:xfrm flipH="1">
              <a:off x="7801107" y="2509801"/>
              <a:ext cx="616182" cy="2437653"/>
            </a:xfrm>
            <a:prstGeom prst="rect">
              <a:avLst/>
            </a:prstGeom>
            <a:noFill/>
          </p:spPr>
          <p:txBody>
            <a:bodyPr vert="eaVert">
              <a:spAutoFit/>
            </a:bodyPr>
            <a:lstStyle/>
            <a:p>
              <a:pPr algn="ctr" fontAlgn="auto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000" spc="300" dirty="0">
                  <a:solidFill>
                    <a:srgbClr val="EEEEEE"/>
                  </a:solidFill>
                  <a:latin typeface="+mn-lt"/>
                  <a:ea typeface="+mn-ea"/>
                </a:rPr>
                <a:t>添加有关的内容</a:t>
              </a:r>
            </a:p>
          </p:txBody>
        </p:sp>
      </p:grpSp>
      <p:sp>
        <p:nvSpPr>
          <p:cNvPr id="39" name="椭圆 38"/>
          <p:cNvSpPr/>
          <p:nvPr/>
        </p:nvSpPr>
        <p:spPr>
          <a:xfrm>
            <a:off x="5859431" y="2238375"/>
            <a:ext cx="2901950" cy="2900363"/>
          </a:xfrm>
          <a:prstGeom prst="ellipse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anchor="ctr"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"/>
              <a:defRPr/>
            </a:pPr>
            <a:endParaRPr lang="zh-CN" altLang="en-US" kern="100" spc="100">
              <a:solidFill>
                <a:srgbClr val="777777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41" name="组合 40"/>
          <p:cNvGrpSpPr/>
          <p:nvPr/>
        </p:nvGrpSpPr>
        <p:grpSpPr bwMode="auto">
          <a:xfrm>
            <a:off x="6235668" y="2614613"/>
            <a:ext cx="2189163" cy="2189162"/>
            <a:chOff x="4707849" y="2615033"/>
            <a:chExt cx="2189276" cy="2189276"/>
          </a:xfrm>
        </p:grpSpPr>
        <p:sp>
          <p:nvSpPr>
            <p:cNvPr id="42" name="椭圆 41"/>
            <p:cNvSpPr/>
            <p:nvPr/>
          </p:nvSpPr>
          <p:spPr>
            <a:xfrm>
              <a:off x="4707849" y="2615033"/>
              <a:ext cx="2189276" cy="2189276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3" name="文本框 25"/>
            <p:cNvSpPr txBox="1">
              <a:spLocks noChangeArrowheads="1"/>
            </p:cNvSpPr>
            <p:nvPr/>
          </p:nvSpPr>
          <p:spPr bwMode="auto">
            <a:xfrm>
              <a:off x="4992008" y="3470719"/>
              <a:ext cx="1620957" cy="52322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grpSp>
        <p:nvGrpSpPr>
          <p:cNvPr id="45" name="组合 44"/>
          <p:cNvGrpSpPr/>
          <p:nvPr/>
        </p:nvGrpSpPr>
        <p:grpSpPr bwMode="auto">
          <a:xfrm>
            <a:off x="5872131" y="1985963"/>
            <a:ext cx="2914650" cy="3448050"/>
            <a:chOff x="4344874" y="1985355"/>
            <a:chExt cx="2915226" cy="3448633"/>
          </a:xfrm>
        </p:grpSpPr>
        <p:grpSp>
          <p:nvGrpSpPr>
            <p:cNvPr id="46" name="组合 27"/>
            <p:cNvGrpSpPr/>
            <p:nvPr/>
          </p:nvGrpSpPr>
          <p:grpSpPr bwMode="auto">
            <a:xfrm>
              <a:off x="4344874" y="1985355"/>
              <a:ext cx="915476" cy="915476"/>
              <a:chOff x="3161762" y="1892848"/>
              <a:chExt cx="915476" cy="915476"/>
            </a:xfrm>
          </p:grpSpPr>
          <p:sp>
            <p:nvSpPr>
              <p:cNvPr id="53" name="椭圆 52"/>
              <p:cNvSpPr/>
              <p:nvPr/>
            </p:nvSpPr>
            <p:spPr>
              <a:xfrm>
                <a:off x="3161762" y="1892848"/>
                <a:ext cx="916168" cy="916142"/>
              </a:xfrm>
              <a:prstGeom prst="ellipse">
                <a:avLst/>
              </a:prstGeom>
              <a:solidFill>
                <a:schemeClr val="accent2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4" name="文本框 26"/>
              <p:cNvSpPr txBox="1">
                <a:spLocks noChangeArrowheads="1"/>
              </p:cNvSpPr>
              <p:nvPr/>
            </p:nvSpPr>
            <p:spPr bwMode="auto">
              <a:xfrm>
                <a:off x="3251430" y="2009499"/>
                <a:ext cx="697627" cy="70788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2000">
                    <a:solidFill>
                      <a:srgbClr val="EEEEEE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rPr>
                  <a:t>关键</a:t>
                </a:r>
                <a:endParaRPr lang="en-US" altLang="zh-CN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  <a:p>
                <a:r>
                  <a:rPr lang="zh-CN" altLang="en-US" sz="2000">
                    <a:solidFill>
                      <a:srgbClr val="EEEEEE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rPr>
                  <a:t>内容</a:t>
                </a:r>
              </a:p>
            </p:txBody>
          </p:sp>
        </p:grpSp>
        <p:grpSp>
          <p:nvGrpSpPr>
            <p:cNvPr id="47" name="组合 38"/>
            <p:cNvGrpSpPr/>
            <p:nvPr/>
          </p:nvGrpSpPr>
          <p:grpSpPr bwMode="auto">
            <a:xfrm>
              <a:off x="6344624" y="4518512"/>
              <a:ext cx="915476" cy="915476"/>
              <a:chOff x="3161762" y="1892848"/>
              <a:chExt cx="915476" cy="915476"/>
            </a:xfrm>
          </p:grpSpPr>
          <p:sp>
            <p:nvSpPr>
              <p:cNvPr id="49" name="椭圆 48"/>
              <p:cNvSpPr/>
              <p:nvPr/>
            </p:nvSpPr>
            <p:spPr>
              <a:xfrm>
                <a:off x="3161069" y="1892181"/>
                <a:ext cx="916169" cy="916143"/>
              </a:xfrm>
              <a:prstGeom prst="ellipse">
                <a:avLst/>
              </a:prstGeom>
              <a:solidFill>
                <a:schemeClr val="accent2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52" name="文本框 40"/>
              <p:cNvSpPr txBox="1">
                <a:spLocks noChangeArrowheads="1"/>
              </p:cNvSpPr>
              <p:nvPr/>
            </p:nvSpPr>
            <p:spPr bwMode="auto">
              <a:xfrm>
                <a:off x="3270439" y="2020495"/>
                <a:ext cx="697627" cy="70788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2000">
                    <a:solidFill>
                      <a:srgbClr val="EEEEEE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rPr>
                  <a:t>关键</a:t>
                </a:r>
                <a:endParaRPr lang="en-US" altLang="zh-CN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  <a:p>
                <a:r>
                  <a:rPr lang="zh-CN" altLang="en-US" sz="2000">
                    <a:solidFill>
                      <a:srgbClr val="EEEEEE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rPr>
                  <a:t>内容</a:t>
                </a:r>
              </a:p>
            </p:txBody>
          </p:sp>
        </p:grpSp>
      </p:grpSp>
      <p:cxnSp>
        <p:nvCxnSpPr>
          <p:cNvPr id="55" name="直接连接符 54"/>
          <p:cNvCxnSpPr>
            <a:stCxn id="39" idx="6"/>
          </p:cNvCxnSpPr>
          <p:nvPr/>
        </p:nvCxnSpPr>
        <p:spPr>
          <a:xfrm>
            <a:off x="8761381" y="3689350"/>
            <a:ext cx="1089025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组合 55"/>
          <p:cNvGrpSpPr/>
          <p:nvPr/>
        </p:nvGrpSpPr>
        <p:grpSpPr bwMode="auto">
          <a:xfrm>
            <a:off x="3622037" y="3186113"/>
            <a:ext cx="2246821" cy="979487"/>
            <a:chOff x="2094482" y="3186806"/>
            <a:chExt cx="2247779" cy="978729"/>
          </a:xfrm>
        </p:grpSpPr>
        <p:cxnSp>
          <p:nvCxnSpPr>
            <p:cNvPr id="57" name="直接连接符 56"/>
            <p:cNvCxnSpPr>
              <a:stCxn id="29" idx="3"/>
              <a:endCxn id="39" idx="2"/>
            </p:cNvCxnSpPr>
            <p:nvPr/>
          </p:nvCxnSpPr>
          <p:spPr>
            <a:xfrm flipV="1">
              <a:off x="2094482" y="3688861"/>
              <a:ext cx="2247779" cy="5552"/>
            </a:xfrm>
            <a:prstGeom prst="line">
              <a:avLst/>
            </a:prstGeom>
            <a:ln w="19050">
              <a:solidFill>
                <a:srgbClr val="0070C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文本框 57"/>
            <p:cNvSpPr txBox="1"/>
            <p:nvPr/>
          </p:nvSpPr>
          <p:spPr>
            <a:xfrm>
              <a:off x="2633481" y="3186806"/>
              <a:ext cx="1415065" cy="978729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相关说明</a:t>
              </a:r>
              <a:endParaRPr lang="en-US" altLang="zh-CN" sz="24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</a:endParaRPr>
            </a:p>
            <a:p>
              <a:pPr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i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</a:rPr>
                <a:t>相关</a:t>
              </a: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1" dur="300" fill="hold"/>
                                        <p:tgtEl>
                                          <p:spTgt spid="41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3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" presetClass="entr" presetSubtype="2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03450" y="385764"/>
            <a:ext cx="802005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　这里添加该岗位的第三个工作思路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48" name="任意多边形 47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8697" name="文本框 49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586922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D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9" name="直接连接符 18"/>
          <p:cNvCxnSpPr>
            <a:stCxn id="34" idx="0"/>
          </p:cNvCxnSpPr>
          <p:nvPr/>
        </p:nvCxnSpPr>
        <p:spPr>
          <a:xfrm flipV="1">
            <a:off x="6096000" y="2409825"/>
            <a:ext cx="0" cy="788988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V="1">
            <a:off x="4219576" y="4670425"/>
            <a:ext cx="976313" cy="5397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 flipV="1">
            <a:off x="6996113" y="4670425"/>
            <a:ext cx="977900" cy="53975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/>
        </p:nvGrpSpPr>
        <p:grpSpPr bwMode="auto">
          <a:xfrm>
            <a:off x="3013075" y="1136650"/>
            <a:ext cx="6165850" cy="4921250"/>
            <a:chOff x="1489249" y="1136149"/>
            <a:chExt cx="6165503" cy="4920981"/>
          </a:xfrm>
        </p:grpSpPr>
        <p:grpSp>
          <p:nvGrpSpPr>
            <p:cNvPr id="28687" name="组合 45"/>
            <p:cNvGrpSpPr/>
            <p:nvPr/>
          </p:nvGrpSpPr>
          <p:grpSpPr bwMode="auto">
            <a:xfrm>
              <a:off x="6396174" y="4798552"/>
              <a:ext cx="1258578" cy="1258578"/>
              <a:chOff x="597092" y="3587290"/>
              <a:chExt cx="1258578" cy="1258578"/>
            </a:xfrm>
          </p:grpSpPr>
          <p:sp>
            <p:nvSpPr>
              <p:cNvPr id="47" name="椭圆 46"/>
              <p:cNvSpPr/>
              <p:nvPr/>
            </p:nvSpPr>
            <p:spPr>
              <a:xfrm>
                <a:off x="596854" y="3587050"/>
                <a:ext cx="1258816" cy="1258818"/>
              </a:xfrm>
              <a:prstGeom prst="ellipse">
                <a:avLst/>
              </a:prstGeom>
              <a:noFill/>
              <a:ln w="19050">
                <a:solidFill>
                  <a:srgbClr val="007FDE"/>
                </a:solidFill>
                <a:prstDash val="dash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93216" tIns="93216" rIns="93216" bIns="93216" spcCol="1270" anchor="ctr"/>
              <a:lstStyle/>
              <a:p>
                <a:pPr algn="ct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2100"/>
              </a:p>
            </p:txBody>
          </p:sp>
          <p:sp>
            <p:nvSpPr>
              <p:cNvPr id="49" name="椭圆 48"/>
              <p:cNvSpPr/>
              <p:nvPr/>
            </p:nvSpPr>
            <p:spPr>
              <a:xfrm>
                <a:off x="717497" y="3707693"/>
                <a:ext cx="1017530" cy="1017531"/>
              </a:xfrm>
              <a:prstGeom prst="ellipse">
                <a:avLst/>
              </a:prstGeom>
              <a:solidFill>
                <a:srgbClr val="007FDE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93216" tIns="93216" rIns="93216" bIns="93216" spcCol="1270" anchor="ctr"/>
              <a:lstStyle/>
              <a:p>
                <a:pPr algn="ct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2100"/>
              </a:p>
            </p:txBody>
          </p:sp>
        </p:grpSp>
        <p:grpSp>
          <p:nvGrpSpPr>
            <p:cNvPr id="28688" name="组合 26"/>
            <p:cNvGrpSpPr/>
            <p:nvPr/>
          </p:nvGrpSpPr>
          <p:grpSpPr bwMode="auto">
            <a:xfrm>
              <a:off x="1489249" y="4798552"/>
              <a:ext cx="1258578" cy="1258578"/>
              <a:chOff x="597092" y="3587290"/>
              <a:chExt cx="1258578" cy="1258578"/>
            </a:xfrm>
          </p:grpSpPr>
          <p:sp>
            <p:nvSpPr>
              <p:cNvPr id="16" name="椭圆 15"/>
              <p:cNvSpPr/>
              <p:nvPr/>
            </p:nvSpPr>
            <p:spPr>
              <a:xfrm>
                <a:off x="597092" y="3587050"/>
                <a:ext cx="1258817" cy="1258818"/>
              </a:xfrm>
              <a:prstGeom prst="ellipse">
                <a:avLst/>
              </a:prstGeom>
              <a:noFill/>
              <a:ln w="19050">
                <a:solidFill>
                  <a:srgbClr val="007FDE"/>
                </a:solidFill>
                <a:prstDash val="dash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93216" tIns="93216" rIns="93216" bIns="93216" spcCol="1270" anchor="ctr"/>
              <a:lstStyle/>
              <a:p>
                <a:pPr algn="ct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2100"/>
              </a:p>
            </p:txBody>
          </p:sp>
          <p:sp>
            <p:nvSpPr>
              <p:cNvPr id="44" name="椭圆 43"/>
              <p:cNvSpPr/>
              <p:nvPr/>
            </p:nvSpPr>
            <p:spPr>
              <a:xfrm>
                <a:off x="717735" y="3707693"/>
                <a:ext cx="1017531" cy="1017531"/>
              </a:xfrm>
              <a:prstGeom prst="ellipse">
                <a:avLst/>
              </a:prstGeom>
              <a:solidFill>
                <a:srgbClr val="007FDE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93216" tIns="93216" rIns="93216" bIns="93216" spcCol="1270" anchor="ctr"/>
              <a:lstStyle/>
              <a:p>
                <a:pPr algn="ct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2100"/>
              </a:p>
            </p:txBody>
          </p:sp>
        </p:grpSp>
        <p:grpSp>
          <p:nvGrpSpPr>
            <p:cNvPr id="28689" name="组合 50"/>
            <p:cNvGrpSpPr/>
            <p:nvPr/>
          </p:nvGrpSpPr>
          <p:grpSpPr bwMode="auto">
            <a:xfrm>
              <a:off x="3943346" y="1136149"/>
              <a:ext cx="1258578" cy="1258578"/>
              <a:chOff x="597092" y="3587290"/>
              <a:chExt cx="1258578" cy="1258578"/>
            </a:xfrm>
          </p:grpSpPr>
          <p:sp>
            <p:nvSpPr>
              <p:cNvPr id="52" name="椭圆 51"/>
              <p:cNvSpPr/>
              <p:nvPr/>
            </p:nvSpPr>
            <p:spPr>
              <a:xfrm>
                <a:off x="597132" y="3587290"/>
                <a:ext cx="1258817" cy="1258819"/>
              </a:xfrm>
              <a:prstGeom prst="ellipse">
                <a:avLst/>
              </a:prstGeom>
              <a:noFill/>
              <a:ln w="19050">
                <a:solidFill>
                  <a:srgbClr val="007FDE"/>
                </a:solidFill>
                <a:prstDash val="dash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93216" tIns="93216" rIns="93216" bIns="93216" spcCol="1270" anchor="ctr"/>
              <a:lstStyle/>
              <a:p>
                <a:pPr algn="ct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2100"/>
              </a:p>
            </p:txBody>
          </p:sp>
          <p:sp>
            <p:nvSpPr>
              <p:cNvPr id="53" name="椭圆 52"/>
              <p:cNvSpPr/>
              <p:nvPr/>
            </p:nvSpPr>
            <p:spPr>
              <a:xfrm>
                <a:off x="717775" y="3707933"/>
                <a:ext cx="1017531" cy="1017532"/>
              </a:xfrm>
              <a:prstGeom prst="ellipse">
                <a:avLst/>
              </a:prstGeom>
              <a:solidFill>
                <a:srgbClr val="007FDE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93216" tIns="93216" rIns="93216" bIns="93216" spcCol="1270" anchor="ctr"/>
              <a:lstStyle/>
              <a:p>
                <a:pPr algn="ctr" defTabSz="93345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2100"/>
              </a:p>
            </p:txBody>
          </p:sp>
        </p:grpSp>
      </p:grpSp>
      <p:grpSp>
        <p:nvGrpSpPr>
          <p:cNvPr id="3" name="组合 2"/>
          <p:cNvGrpSpPr/>
          <p:nvPr/>
        </p:nvGrpSpPr>
        <p:grpSpPr bwMode="auto">
          <a:xfrm>
            <a:off x="5091113" y="3198813"/>
            <a:ext cx="2011362" cy="2011362"/>
            <a:chOff x="3567247" y="3199492"/>
            <a:chExt cx="2010776" cy="2010776"/>
          </a:xfrm>
        </p:grpSpPr>
        <p:grpSp>
          <p:nvGrpSpPr>
            <p:cNvPr id="28683" name="组合 16"/>
            <p:cNvGrpSpPr/>
            <p:nvPr/>
          </p:nvGrpSpPr>
          <p:grpSpPr bwMode="auto">
            <a:xfrm>
              <a:off x="3567247" y="3199492"/>
              <a:ext cx="2010776" cy="2010776"/>
              <a:chOff x="3378846" y="2771487"/>
              <a:chExt cx="2254006" cy="2254006"/>
            </a:xfrm>
          </p:grpSpPr>
          <p:sp>
            <p:nvSpPr>
              <p:cNvPr id="10" name="椭圆 9"/>
              <p:cNvSpPr/>
              <p:nvPr/>
            </p:nvSpPr>
            <p:spPr>
              <a:xfrm>
                <a:off x="3567421" y="2960062"/>
                <a:ext cx="1876856" cy="1876856"/>
              </a:xfrm>
              <a:prstGeom prst="ellipse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40796" tIns="140796" rIns="140796" bIns="140796" spcCol="1270" anchor="ctr"/>
              <a:lstStyle/>
              <a:p>
                <a:pPr algn="ctr" defTabSz="1422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3200"/>
              </a:p>
            </p:txBody>
          </p:sp>
          <p:sp>
            <p:nvSpPr>
              <p:cNvPr id="34" name="椭圆 33"/>
              <p:cNvSpPr/>
              <p:nvPr/>
            </p:nvSpPr>
            <p:spPr>
              <a:xfrm>
                <a:off x="3378846" y="2771487"/>
                <a:ext cx="2254006" cy="2254006"/>
              </a:xfrm>
              <a:prstGeom prst="ellipse">
                <a:avLst/>
              </a:prstGeom>
              <a:noFill/>
              <a:ln w="19050">
                <a:solidFill>
                  <a:srgbClr val="0070C0"/>
                </a:solidFill>
                <a:prstDash val="dash"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lIns="140796" tIns="140796" rIns="140796" bIns="140796" spcCol="1270" anchor="ctr"/>
              <a:lstStyle/>
              <a:p>
                <a:pPr algn="ctr" defTabSz="1422400" fontAlgn="auto">
                  <a:lnSpc>
                    <a:spcPct val="90000"/>
                  </a:lnSpc>
                  <a:spcAft>
                    <a:spcPct val="35000"/>
                  </a:spcAft>
                  <a:defRPr/>
                </a:pPr>
                <a:endParaRPr lang="zh-CN" altLang="en-US" sz="3200"/>
              </a:p>
            </p:txBody>
          </p:sp>
        </p:grpSp>
        <p:sp>
          <p:nvSpPr>
            <p:cNvPr id="28684" name="文本框 44"/>
            <p:cNvSpPr txBox="1">
              <a:spLocks noChangeArrowheads="1"/>
            </p:cNvSpPr>
            <p:nvPr/>
          </p:nvSpPr>
          <p:spPr bwMode="auto">
            <a:xfrm>
              <a:off x="3863441" y="3786382"/>
              <a:ext cx="1415772" cy="830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400" b="1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r>
                <a:rPr lang="zh-CN" altLang="en-US" sz="24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sp>
        <p:nvSpPr>
          <p:cNvPr id="28680" name="文本框 53"/>
          <p:cNvSpPr txBox="1">
            <a:spLocks noChangeArrowheads="1"/>
          </p:cNvSpPr>
          <p:nvPr/>
        </p:nvSpPr>
        <p:spPr bwMode="auto">
          <a:xfrm>
            <a:off x="5729288" y="1411289"/>
            <a:ext cx="69691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关键</a:t>
            </a:r>
            <a:endParaRPr lang="en-US" altLang="zh-CN" sz="2000">
              <a:solidFill>
                <a:srgbClr val="EEEEEE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r>
              <a:rPr lang="zh-CN" altLang="en-US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28681" name="文本框 54"/>
          <p:cNvSpPr txBox="1">
            <a:spLocks noChangeArrowheads="1"/>
          </p:cNvSpPr>
          <p:nvPr/>
        </p:nvSpPr>
        <p:spPr bwMode="auto">
          <a:xfrm>
            <a:off x="3286126" y="5070476"/>
            <a:ext cx="696913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关键</a:t>
            </a:r>
            <a:endParaRPr lang="en-US" altLang="zh-CN" sz="2000">
              <a:solidFill>
                <a:srgbClr val="EEEEEE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r>
              <a:rPr lang="zh-CN" altLang="en-US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  <p:sp>
        <p:nvSpPr>
          <p:cNvPr id="28682" name="文本框 55"/>
          <p:cNvSpPr txBox="1">
            <a:spLocks noChangeArrowheads="1"/>
          </p:cNvSpPr>
          <p:nvPr/>
        </p:nvSpPr>
        <p:spPr bwMode="auto">
          <a:xfrm>
            <a:off x="8193088" y="5070476"/>
            <a:ext cx="696912" cy="7080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关键</a:t>
            </a:r>
            <a:endParaRPr lang="en-US" altLang="zh-CN" sz="2000">
              <a:solidFill>
                <a:srgbClr val="EEEEEE"/>
              </a:solidFill>
              <a:latin typeface="Calibri" panose="020F0502020204030204" pitchFamily="34" charset="0"/>
              <a:ea typeface="微软雅黑" panose="020B0503020204020204" pitchFamily="34" charset="-122"/>
            </a:endParaRPr>
          </a:p>
          <a:p>
            <a:r>
              <a:rPr lang="zh-CN" altLang="en-US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rPr>
              <a:t>内容</a:t>
            </a: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3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0" y="3489325"/>
            <a:ext cx="4727576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37450" y="3489325"/>
            <a:ext cx="465455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弧形 2"/>
          <p:cNvSpPr/>
          <p:nvPr/>
        </p:nvSpPr>
        <p:spPr>
          <a:xfrm flipV="1">
            <a:off x="4722814" y="2084389"/>
            <a:ext cx="2820987" cy="2820987"/>
          </a:xfrm>
          <a:prstGeom prst="arc">
            <a:avLst>
              <a:gd name="adj1" fmla="val 10802346"/>
              <a:gd name="adj2" fmla="val 0"/>
            </a:avLst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" name="组合 1"/>
          <p:cNvGrpSpPr/>
          <p:nvPr/>
        </p:nvGrpSpPr>
        <p:grpSpPr bwMode="auto">
          <a:xfrm>
            <a:off x="4835526" y="2084388"/>
            <a:ext cx="2747963" cy="2711450"/>
            <a:chOff x="3310986" y="2084089"/>
            <a:chExt cx="2749113" cy="2712137"/>
          </a:xfrm>
        </p:grpSpPr>
        <p:sp>
          <p:nvSpPr>
            <p:cNvPr id="7" name="椭圆 6"/>
            <p:cNvSpPr/>
            <p:nvPr/>
          </p:nvSpPr>
          <p:spPr>
            <a:xfrm>
              <a:off x="3310986" y="2084089"/>
              <a:ext cx="616208" cy="616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>
                  <a:solidFill>
                    <a:srgbClr val="EEEEEE"/>
                  </a:solidFill>
                  <a:latin typeface="Broadway" panose="04040905080B02020502" pitchFamily="82" charset="0"/>
                </a:rPr>
                <a:t>4</a:t>
              </a: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443891" y="4180120"/>
              <a:ext cx="616208" cy="6161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 bwMode="auto">
          <a:xfrm>
            <a:off x="4994276" y="2351089"/>
            <a:ext cx="2276475" cy="2274887"/>
            <a:chOff x="3470876" y="2350948"/>
            <a:chExt cx="2275712" cy="2275712"/>
          </a:xfrm>
        </p:grpSpPr>
        <p:grpSp>
          <p:nvGrpSpPr>
            <p:cNvPr id="29702" name="组合 3"/>
            <p:cNvGrpSpPr/>
            <p:nvPr/>
          </p:nvGrpSpPr>
          <p:grpSpPr bwMode="auto">
            <a:xfrm>
              <a:off x="3470876" y="2350948"/>
              <a:ext cx="2275712" cy="2275712"/>
              <a:chOff x="3470876" y="2350948"/>
              <a:chExt cx="2275712" cy="2275712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3470876" y="2350948"/>
                <a:ext cx="2275712" cy="2275712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3901629" y="3662699"/>
                <a:ext cx="1466576" cy="535725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en-US" sz="2400" b="1" spc="100" dirty="0">
                    <a:solidFill>
                      <a:srgbClr val="EEEEE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几点措施</a:t>
                </a:r>
              </a:p>
            </p:txBody>
          </p:sp>
        </p:grpSp>
        <p:grpSp>
          <p:nvGrpSpPr>
            <p:cNvPr id="24" name="组合 23"/>
            <p:cNvGrpSpPr/>
            <p:nvPr/>
          </p:nvGrpSpPr>
          <p:grpSpPr>
            <a:xfrm>
              <a:off x="4315741" y="2672030"/>
              <a:ext cx="693737" cy="692150"/>
              <a:chOff x="3830638" y="2357438"/>
              <a:chExt cx="693737" cy="692150"/>
            </a:xfrm>
            <a:solidFill>
              <a:srgbClr val="EEEEEE"/>
            </a:solidFill>
          </p:grpSpPr>
          <p:sp>
            <p:nvSpPr>
              <p:cNvPr id="25" name="Freeform 61"/>
              <p:cNvSpPr/>
              <p:nvPr/>
            </p:nvSpPr>
            <p:spPr bwMode="auto">
              <a:xfrm>
                <a:off x="4070350" y="2357438"/>
                <a:ext cx="454025" cy="450850"/>
              </a:xfrm>
              <a:custGeom>
                <a:avLst/>
                <a:gdLst>
                  <a:gd name="T0" fmla="*/ 116 w 121"/>
                  <a:gd name="T1" fmla="*/ 3 h 120"/>
                  <a:gd name="T2" fmla="*/ 107 w 121"/>
                  <a:gd name="T3" fmla="*/ 0 h 120"/>
                  <a:gd name="T4" fmla="*/ 99 w 121"/>
                  <a:gd name="T5" fmla="*/ 3 h 120"/>
                  <a:gd name="T6" fmla="*/ 70 w 121"/>
                  <a:gd name="T7" fmla="*/ 32 h 120"/>
                  <a:gd name="T8" fmla="*/ 66 w 121"/>
                  <a:gd name="T9" fmla="*/ 36 h 120"/>
                  <a:gd name="T10" fmla="*/ 62 w 121"/>
                  <a:gd name="T11" fmla="*/ 40 h 120"/>
                  <a:gd name="T12" fmla="*/ 39 w 121"/>
                  <a:gd name="T13" fmla="*/ 63 h 120"/>
                  <a:gd name="T14" fmla="*/ 0 w 121"/>
                  <a:gd name="T15" fmla="*/ 103 h 120"/>
                  <a:gd name="T16" fmla="*/ 0 w 121"/>
                  <a:gd name="T17" fmla="*/ 103 h 120"/>
                  <a:gd name="T18" fmla="*/ 0 w 121"/>
                  <a:gd name="T19" fmla="*/ 120 h 120"/>
                  <a:gd name="T20" fmla="*/ 16 w 121"/>
                  <a:gd name="T21" fmla="*/ 120 h 120"/>
                  <a:gd name="T22" fmla="*/ 16 w 121"/>
                  <a:gd name="T23" fmla="*/ 120 h 120"/>
                  <a:gd name="T24" fmla="*/ 36 w 121"/>
                  <a:gd name="T25" fmla="*/ 100 h 120"/>
                  <a:gd name="T26" fmla="*/ 80 w 121"/>
                  <a:gd name="T27" fmla="*/ 57 h 120"/>
                  <a:gd name="T28" fmla="*/ 80 w 121"/>
                  <a:gd name="T29" fmla="*/ 56 h 120"/>
                  <a:gd name="T30" fmla="*/ 80 w 121"/>
                  <a:gd name="T31" fmla="*/ 56 h 120"/>
                  <a:gd name="T32" fmla="*/ 82 w 121"/>
                  <a:gd name="T33" fmla="*/ 54 h 120"/>
                  <a:gd name="T34" fmla="*/ 82 w 121"/>
                  <a:gd name="T35" fmla="*/ 54 h 120"/>
                  <a:gd name="T36" fmla="*/ 116 w 121"/>
                  <a:gd name="T37" fmla="*/ 20 h 120"/>
                  <a:gd name="T38" fmla="*/ 116 w 121"/>
                  <a:gd name="T39" fmla="*/ 3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121" h="120">
                    <a:moveTo>
                      <a:pt x="116" y="3"/>
                    </a:moveTo>
                    <a:cubicBezTo>
                      <a:pt x="113" y="1"/>
                      <a:pt x="110" y="0"/>
                      <a:pt x="107" y="0"/>
                    </a:cubicBezTo>
                    <a:cubicBezTo>
                      <a:pt x="104" y="0"/>
                      <a:pt x="101" y="1"/>
                      <a:pt x="99" y="3"/>
                    </a:cubicBezTo>
                    <a:cubicBezTo>
                      <a:pt x="70" y="32"/>
                      <a:pt x="70" y="32"/>
                      <a:pt x="70" y="32"/>
                    </a:cubicBezTo>
                    <a:cubicBezTo>
                      <a:pt x="66" y="36"/>
                      <a:pt x="66" y="36"/>
                      <a:pt x="66" y="36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36" y="100"/>
                      <a:pt x="36" y="100"/>
                      <a:pt x="36" y="100"/>
                    </a:cubicBezTo>
                    <a:cubicBezTo>
                      <a:pt x="80" y="57"/>
                      <a:pt x="80" y="57"/>
                      <a:pt x="80" y="57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82" y="54"/>
                      <a:pt x="82" y="54"/>
                      <a:pt x="82" y="54"/>
                    </a:cubicBezTo>
                    <a:cubicBezTo>
                      <a:pt x="82" y="54"/>
                      <a:pt x="82" y="54"/>
                      <a:pt x="82" y="54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21" y="16"/>
                      <a:pt x="121" y="8"/>
                      <a:pt x="116" y="3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7" name="Freeform 62"/>
              <p:cNvSpPr/>
              <p:nvPr/>
            </p:nvSpPr>
            <p:spPr bwMode="auto">
              <a:xfrm>
                <a:off x="3830638" y="2478088"/>
                <a:ext cx="569913" cy="571500"/>
              </a:xfrm>
              <a:custGeom>
                <a:avLst/>
                <a:gdLst>
                  <a:gd name="T0" fmla="*/ 352 w 359"/>
                  <a:gd name="T1" fmla="*/ 71 h 360"/>
                  <a:gd name="T2" fmla="*/ 248 w 359"/>
                  <a:gd name="T3" fmla="*/ 175 h 360"/>
                  <a:gd name="T4" fmla="*/ 203 w 359"/>
                  <a:gd name="T5" fmla="*/ 223 h 360"/>
                  <a:gd name="T6" fmla="*/ 196 w 359"/>
                  <a:gd name="T7" fmla="*/ 227 h 360"/>
                  <a:gd name="T8" fmla="*/ 189 w 359"/>
                  <a:gd name="T9" fmla="*/ 227 h 360"/>
                  <a:gd name="T10" fmla="*/ 151 w 359"/>
                  <a:gd name="T11" fmla="*/ 227 h 360"/>
                  <a:gd name="T12" fmla="*/ 132 w 359"/>
                  <a:gd name="T13" fmla="*/ 227 h 360"/>
                  <a:gd name="T14" fmla="*/ 132 w 359"/>
                  <a:gd name="T15" fmla="*/ 208 h 360"/>
                  <a:gd name="T16" fmla="*/ 132 w 359"/>
                  <a:gd name="T17" fmla="*/ 168 h 360"/>
                  <a:gd name="T18" fmla="*/ 132 w 359"/>
                  <a:gd name="T19" fmla="*/ 159 h 360"/>
                  <a:gd name="T20" fmla="*/ 137 w 359"/>
                  <a:gd name="T21" fmla="*/ 154 h 360"/>
                  <a:gd name="T22" fmla="*/ 231 w 359"/>
                  <a:gd name="T23" fmla="*/ 59 h 360"/>
                  <a:gd name="T24" fmla="*/ 286 w 359"/>
                  <a:gd name="T25" fmla="*/ 5 h 360"/>
                  <a:gd name="T26" fmla="*/ 291 w 359"/>
                  <a:gd name="T27" fmla="*/ 0 h 360"/>
                  <a:gd name="T28" fmla="*/ 0 w 359"/>
                  <a:gd name="T29" fmla="*/ 0 h 360"/>
                  <a:gd name="T30" fmla="*/ 0 w 359"/>
                  <a:gd name="T31" fmla="*/ 360 h 360"/>
                  <a:gd name="T32" fmla="*/ 359 w 359"/>
                  <a:gd name="T33" fmla="*/ 360 h 360"/>
                  <a:gd name="T34" fmla="*/ 359 w 359"/>
                  <a:gd name="T35" fmla="*/ 66 h 360"/>
                  <a:gd name="T36" fmla="*/ 354 w 359"/>
                  <a:gd name="T37" fmla="*/ 71 h 360"/>
                  <a:gd name="T38" fmla="*/ 352 w 359"/>
                  <a:gd name="T39" fmla="*/ 71 h 3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359" h="360">
                    <a:moveTo>
                      <a:pt x="352" y="71"/>
                    </a:moveTo>
                    <a:lnTo>
                      <a:pt x="248" y="175"/>
                    </a:lnTo>
                    <a:lnTo>
                      <a:pt x="203" y="223"/>
                    </a:lnTo>
                    <a:lnTo>
                      <a:pt x="196" y="227"/>
                    </a:lnTo>
                    <a:lnTo>
                      <a:pt x="189" y="227"/>
                    </a:lnTo>
                    <a:lnTo>
                      <a:pt x="151" y="227"/>
                    </a:lnTo>
                    <a:lnTo>
                      <a:pt x="132" y="227"/>
                    </a:lnTo>
                    <a:lnTo>
                      <a:pt x="132" y="208"/>
                    </a:lnTo>
                    <a:lnTo>
                      <a:pt x="132" y="168"/>
                    </a:lnTo>
                    <a:lnTo>
                      <a:pt x="132" y="159"/>
                    </a:lnTo>
                    <a:lnTo>
                      <a:pt x="137" y="154"/>
                    </a:lnTo>
                    <a:lnTo>
                      <a:pt x="231" y="59"/>
                    </a:lnTo>
                    <a:lnTo>
                      <a:pt x="286" y="5"/>
                    </a:lnTo>
                    <a:lnTo>
                      <a:pt x="291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359" y="360"/>
                    </a:lnTo>
                    <a:lnTo>
                      <a:pt x="359" y="66"/>
                    </a:lnTo>
                    <a:lnTo>
                      <a:pt x="354" y="71"/>
                    </a:lnTo>
                    <a:lnTo>
                      <a:pt x="352" y="71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36764" y="309564"/>
            <a:ext cx="7800975" cy="6302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　　这里添加竞争岗位后的第一个措施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20" name="任意多边形 19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0736" name="文本框 21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633401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A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sp>
        <p:nvSpPr>
          <p:cNvPr id="22" name="矩形 21"/>
          <p:cNvSpPr/>
          <p:nvPr/>
        </p:nvSpPr>
        <p:spPr>
          <a:xfrm>
            <a:off x="1962118" y="1417998"/>
            <a:ext cx="5359400" cy="9001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431800"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ý"/>
              <a:defRPr/>
            </a:pPr>
            <a:r>
              <a:rPr lang="zh-CN" altLang="zh-CN" sz="2400" b="1" kern="100" spc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通过</a:t>
            </a:r>
            <a:r>
              <a:rPr lang="zh-CN" altLang="en-US" sz="2400" b="1" kern="100" spc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多种手段完成该岗位的任务</a:t>
            </a:r>
            <a:endParaRPr lang="en-US" altLang="zh-CN" sz="2400" b="1" kern="1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431800"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ý"/>
              <a:defRPr/>
            </a:pPr>
            <a:endParaRPr lang="zh-CN" altLang="zh-CN" b="1" kern="100" spc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3" name="组合 22"/>
          <p:cNvGrpSpPr/>
          <p:nvPr/>
        </p:nvGrpSpPr>
        <p:grpSpPr bwMode="auto">
          <a:xfrm>
            <a:off x="6359493" y="1725973"/>
            <a:ext cx="3770313" cy="3768725"/>
            <a:chOff x="2687112" y="1882971"/>
            <a:chExt cx="3769775" cy="3769706"/>
          </a:xfrm>
        </p:grpSpPr>
        <p:grpSp>
          <p:nvGrpSpPr>
            <p:cNvPr id="24" name="组合 23"/>
            <p:cNvGrpSpPr/>
            <p:nvPr/>
          </p:nvGrpSpPr>
          <p:grpSpPr>
            <a:xfrm>
              <a:off x="2823506" y="1882971"/>
              <a:ext cx="3490430" cy="2416664"/>
              <a:chOff x="3042355" y="1285875"/>
              <a:chExt cx="4673772" cy="3235972"/>
            </a:xfrm>
            <a:solidFill>
              <a:srgbClr val="ED7D31"/>
            </a:solidFill>
          </p:grpSpPr>
          <p:sp>
            <p:nvSpPr>
              <p:cNvPr id="39" name="等腰三角形 38"/>
              <p:cNvSpPr/>
              <p:nvPr/>
            </p:nvSpPr>
            <p:spPr>
              <a:xfrm>
                <a:off x="5286375" y="1285875"/>
                <a:ext cx="185737" cy="2457450"/>
              </a:xfrm>
              <a:prstGeom prst="triangle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0" name="等腰三角形 39"/>
              <p:cNvSpPr/>
              <p:nvPr/>
            </p:nvSpPr>
            <p:spPr>
              <a:xfrm rot="7200000">
                <a:off x="6394533" y="3200254"/>
                <a:ext cx="185737" cy="2457450"/>
              </a:xfrm>
              <a:prstGeom prst="triangle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1" name="等腰三角形 40"/>
              <p:cNvSpPr/>
              <p:nvPr/>
            </p:nvSpPr>
            <p:spPr>
              <a:xfrm rot="14400000" flipH="1">
                <a:off x="4178211" y="3200254"/>
                <a:ext cx="185737" cy="2457450"/>
              </a:xfrm>
              <a:prstGeom prst="triangle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42" name="等腰三角形 41"/>
              <p:cNvSpPr/>
              <p:nvPr/>
            </p:nvSpPr>
            <p:spPr>
              <a:xfrm flipV="1">
                <a:off x="5286384" y="3743325"/>
                <a:ext cx="185728" cy="160110"/>
              </a:xfrm>
              <a:prstGeom prst="triangle">
                <a:avLst/>
              </a:prstGeom>
              <a:grpFill/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7" name="饼形 26"/>
            <p:cNvSpPr/>
            <p:nvPr/>
          </p:nvSpPr>
          <p:spPr>
            <a:xfrm>
              <a:off x="2687112" y="1927433"/>
              <a:ext cx="3544382" cy="3544222"/>
            </a:xfrm>
            <a:prstGeom prst="pie">
              <a:avLst>
                <a:gd name="adj1" fmla="val 8892491"/>
                <a:gd name="adj2" fmla="val 16316679"/>
              </a:avLst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饼形 27"/>
            <p:cNvSpPr/>
            <p:nvPr/>
          </p:nvSpPr>
          <p:spPr>
            <a:xfrm flipH="1">
              <a:off x="2912505" y="1927433"/>
              <a:ext cx="3544382" cy="3544222"/>
            </a:xfrm>
            <a:prstGeom prst="pie">
              <a:avLst>
                <a:gd name="adj1" fmla="val 8892491"/>
                <a:gd name="adj2" fmla="val 16316679"/>
              </a:avLst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饼形 28"/>
            <p:cNvSpPr/>
            <p:nvPr/>
          </p:nvSpPr>
          <p:spPr>
            <a:xfrm rot="7203868" flipH="1">
              <a:off x="2795920" y="2107581"/>
              <a:ext cx="3545811" cy="3544381"/>
            </a:xfrm>
            <a:prstGeom prst="pie">
              <a:avLst>
                <a:gd name="adj1" fmla="val 8892491"/>
                <a:gd name="adj2" fmla="val 16316679"/>
              </a:avLst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矩形 31"/>
            <p:cNvSpPr/>
            <p:nvPr/>
          </p:nvSpPr>
          <p:spPr>
            <a:xfrm>
              <a:off x="2956948" y="2584829"/>
              <a:ext cx="1631717" cy="1568858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000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</a:t>
              </a:r>
              <a:r>
                <a:rPr lang="zh-CN" altLang="en-US" sz="2000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</a:t>
              </a:r>
              <a:r>
                <a:rPr lang="zh-CN" altLang="zh-CN" sz="2000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方案设计提供明确的设计目标</a:t>
              </a:r>
              <a:endParaRPr lang="zh-CN" altLang="en-US" sz="2000" dirty="0">
                <a:solidFill>
                  <a:srgbClr val="EEEEE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4" name="矩形 33"/>
            <p:cNvSpPr/>
            <p:nvPr/>
          </p:nvSpPr>
          <p:spPr>
            <a:xfrm>
              <a:off x="4706124" y="2595944"/>
              <a:ext cx="1476164" cy="1200462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sz="2000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为</a:t>
              </a:r>
              <a:r>
                <a:rPr lang="zh-CN" altLang="en-US" sz="2000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</a:t>
              </a:r>
              <a:r>
                <a:rPr lang="zh-CN" altLang="zh-CN" sz="2000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方案决策提供评估准则</a:t>
              </a:r>
            </a:p>
          </p:txBody>
        </p:sp>
        <p:sp>
          <p:nvSpPr>
            <p:cNvPr id="38" name="矩形 37"/>
            <p:cNvSpPr/>
            <p:nvPr/>
          </p:nvSpPr>
          <p:spPr>
            <a:xfrm>
              <a:off x="3564875" y="4336296"/>
              <a:ext cx="2076154" cy="113059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zh-CN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促进</a:t>
              </a:r>
              <a:r>
                <a:rPr lang="zh-CN" altLang="en-US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任务</a:t>
              </a:r>
              <a:r>
                <a:rPr lang="zh-CN" altLang="zh-CN" kern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方案设计目标从合理可行向追求最优转变</a:t>
              </a:r>
              <a:endParaRPr lang="zh-CN" altLang="zh-CN" sz="1400" kern="100" dirty="0">
                <a:solidFill>
                  <a:srgbClr val="EEEEE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43" name="组合 42"/>
          <p:cNvGrpSpPr/>
          <p:nvPr/>
        </p:nvGrpSpPr>
        <p:grpSpPr bwMode="auto">
          <a:xfrm>
            <a:off x="2111343" y="2476860"/>
            <a:ext cx="3749675" cy="2635250"/>
            <a:chOff x="788822" y="2463591"/>
            <a:chExt cx="3749168" cy="2635771"/>
          </a:xfrm>
        </p:grpSpPr>
        <p:sp>
          <p:nvSpPr>
            <p:cNvPr id="44" name="矩形 43"/>
            <p:cNvSpPr/>
            <p:nvPr/>
          </p:nvSpPr>
          <p:spPr>
            <a:xfrm>
              <a:off x="788822" y="2468355"/>
              <a:ext cx="2093630" cy="263100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endParaRPr lang="zh-CN" altLang="zh-CN" sz="16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zh-CN" sz="16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5" name="矩形 44"/>
            <p:cNvSpPr/>
            <p:nvPr/>
          </p:nvSpPr>
          <p:spPr>
            <a:xfrm>
              <a:off x="2788802" y="2463591"/>
              <a:ext cx="1749188" cy="201652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0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添加内容</a:t>
              </a:r>
              <a:endParaRPr lang="en-US" altLang="zh-CN" sz="20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accel="7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3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082801" y="293688"/>
            <a:ext cx="7800975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　　这里添加竞争岗位后的第二个措施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20" name="任意多边形 19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762" name="文本框 21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570894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B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sp>
        <p:nvSpPr>
          <p:cNvPr id="28" name="椭圆 27"/>
          <p:cNvSpPr/>
          <p:nvPr/>
        </p:nvSpPr>
        <p:spPr>
          <a:xfrm flipH="1" flipV="1">
            <a:off x="5897563" y="2960688"/>
            <a:ext cx="169862" cy="169862"/>
          </a:xfrm>
          <a:prstGeom prst="ellipse">
            <a:avLst/>
          </a:prstGeom>
          <a:solidFill>
            <a:srgbClr val="0070C0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29" name="椭圆 28"/>
          <p:cNvSpPr/>
          <p:nvPr/>
        </p:nvSpPr>
        <p:spPr>
          <a:xfrm>
            <a:off x="4048126" y="1109663"/>
            <a:ext cx="3870325" cy="3871912"/>
          </a:xfrm>
          <a:prstGeom prst="ellipse">
            <a:avLst/>
          </a:prstGeom>
          <a:noFill/>
          <a:ln w="25400">
            <a:solidFill>
              <a:srgbClr val="7F7F7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3" name="组合 2"/>
          <p:cNvGrpSpPr/>
          <p:nvPr/>
        </p:nvGrpSpPr>
        <p:grpSpPr bwMode="auto">
          <a:xfrm>
            <a:off x="4294189" y="1257301"/>
            <a:ext cx="3359151" cy="3209925"/>
            <a:chOff x="2769395" y="1257069"/>
            <a:chExt cx="3359776" cy="3209977"/>
          </a:xfrm>
        </p:grpSpPr>
        <p:sp>
          <p:nvSpPr>
            <p:cNvPr id="24" name="任意多边形 23"/>
            <p:cNvSpPr/>
            <p:nvPr/>
          </p:nvSpPr>
          <p:spPr>
            <a:xfrm rot="6593922" flipH="1">
              <a:off x="4238267" y="2576142"/>
              <a:ext cx="1890743" cy="1891065"/>
            </a:xfrm>
            <a:custGeom>
              <a:avLst/>
              <a:gdLst>
                <a:gd name="connsiteX0" fmla="*/ 878958 w 1757916"/>
                <a:gd name="connsiteY0" fmla="*/ 0 h 1757916"/>
                <a:gd name="connsiteX1" fmla="*/ 1757916 w 1757916"/>
                <a:gd name="connsiteY1" fmla="*/ 878958 h 1757916"/>
                <a:gd name="connsiteX2" fmla="*/ 878958 w 1757916"/>
                <a:gd name="connsiteY2" fmla="*/ 1757916 h 1757916"/>
                <a:gd name="connsiteX3" fmla="*/ 0 w 1757916"/>
                <a:gd name="connsiteY3" fmla="*/ 878958 h 1757916"/>
                <a:gd name="connsiteX4" fmla="*/ 878958 w 1757916"/>
                <a:gd name="connsiteY4" fmla="*/ 0 h 175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916" h="1757916">
                  <a:moveTo>
                    <a:pt x="878958" y="0"/>
                  </a:moveTo>
                  <a:cubicBezTo>
                    <a:pt x="1364393" y="0"/>
                    <a:pt x="1757916" y="393523"/>
                    <a:pt x="1757916" y="878958"/>
                  </a:cubicBezTo>
                  <a:cubicBezTo>
                    <a:pt x="1272481" y="878958"/>
                    <a:pt x="878958" y="1272481"/>
                    <a:pt x="878958" y="1757916"/>
                  </a:cubicBezTo>
                  <a:cubicBezTo>
                    <a:pt x="393523" y="1757916"/>
                    <a:pt x="0" y="1364393"/>
                    <a:pt x="0" y="878958"/>
                  </a:cubicBezTo>
                  <a:cubicBezTo>
                    <a:pt x="0" y="393523"/>
                    <a:pt x="393523" y="0"/>
                    <a:pt x="878958" y="0"/>
                  </a:cubicBezTo>
                  <a:close/>
                </a:path>
              </a:pathLst>
            </a:custGeom>
            <a:solidFill>
              <a:srgbClr val="7F7F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5" name="任意多边形 24"/>
            <p:cNvSpPr/>
            <p:nvPr/>
          </p:nvSpPr>
          <p:spPr>
            <a:xfrm rot="21040718" flipH="1">
              <a:off x="3606163" y="1257069"/>
              <a:ext cx="1889476" cy="1890744"/>
            </a:xfrm>
            <a:custGeom>
              <a:avLst/>
              <a:gdLst>
                <a:gd name="connsiteX0" fmla="*/ 878958 w 1757916"/>
                <a:gd name="connsiteY0" fmla="*/ 0 h 1757916"/>
                <a:gd name="connsiteX1" fmla="*/ 1757916 w 1757916"/>
                <a:gd name="connsiteY1" fmla="*/ 878958 h 1757916"/>
                <a:gd name="connsiteX2" fmla="*/ 878958 w 1757916"/>
                <a:gd name="connsiteY2" fmla="*/ 1757916 h 1757916"/>
                <a:gd name="connsiteX3" fmla="*/ 0 w 1757916"/>
                <a:gd name="connsiteY3" fmla="*/ 878958 h 1757916"/>
                <a:gd name="connsiteX4" fmla="*/ 878958 w 1757916"/>
                <a:gd name="connsiteY4" fmla="*/ 0 h 175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916" h="1757916">
                  <a:moveTo>
                    <a:pt x="878958" y="0"/>
                  </a:moveTo>
                  <a:cubicBezTo>
                    <a:pt x="1364393" y="0"/>
                    <a:pt x="1757916" y="393523"/>
                    <a:pt x="1757916" y="878958"/>
                  </a:cubicBezTo>
                  <a:cubicBezTo>
                    <a:pt x="1272481" y="878958"/>
                    <a:pt x="878958" y="1272481"/>
                    <a:pt x="878958" y="1757916"/>
                  </a:cubicBezTo>
                  <a:cubicBezTo>
                    <a:pt x="393523" y="1757916"/>
                    <a:pt x="0" y="1364393"/>
                    <a:pt x="0" y="878958"/>
                  </a:cubicBezTo>
                  <a:cubicBezTo>
                    <a:pt x="0" y="393523"/>
                    <a:pt x="393523" y="0"/>
                    <a:pt x="878958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6" name="任意多边形 25"/>
            <p:cNvSpPr/>
            <p:nvPr/>
          </p:nvSpPr>
          <p:spPr>
            <a:xfrm rot="3010525" flipV="1">
              <a:off x="2769555" y="2457079"/>
              <a:ext cx="1890744" cy="1891064"/>
            </a:xfrm>
            <a:custGeom>
              <a:avLst/>
              <a:gdLst>
                <a:gd name="connsiteX0" fmla="*/ 878958 w 1757916"/>
                <a:gd name="connsiteY0" fmla="*/ 0 h 1757916"/>
                <a:gd name="connsiteX1" fmla="*/ 1757916 w 1757916"/>
                <a:gd name="connsiteY1" fmla="*/ 878958 h 1757916"/>
                <a:gd name="connsiteX2" fmla="*/ 878958 w 1757916"/>
                <a:gd name="connsiteY2" fmla="*/ 1757916 h 1757916"/>
                <a:gd name="connsiteX3" fmla="*/ 0 w 1757916"/>
                <a:gd name="connsiteY3" fmla="*/ 878958 h 1757916"/>
                <a:gd name="connsiteX4" fmla="*/ 878958 w 1757916"/>
                <a:gd name="connsiteY4" fmla="*/ 0 h 1757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7916" h="1757916">
                  <a:moveTo>
                    <a:pt x="878958" y="0"/>
                  </a:moveTo>
                  <a:cubicBezTo>
                    <a:pt x="1364393" y="0"/>
                    <a:pt x="1757916" y="393523"/>
                    <a:pt x="1757916" y="878958"/>
                  </a:cubicBezTo>
                  <a:cubicBezTo>
                    <a:pt x="1272481" y="878958"/>
                    <a:pt x="878958" y="1272481"/>
                    <a:pt x="878958" y="1757916"/>
                  </a:cubicBezTo>
                  <a:cubicBezTo>
                    <a:pt x="393523" y="1757916"/>
                    <a:pt x="0" y="1364393"/>
                    <a:pt x="0" y="878958"/>
                  </a:cubicBezTo>
                  <a:cubicBezTo>
                    <a:pt x="0" y="393523"/>
                    <a:pt x="393523" y="0"/>
                    <a:pt x="878958" y="0"/>
                  </a:cubicBez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1758" name="矩形 4"/>
            <p:cNvSpPr>
              <a:spLocks noChangeArrowheads="1"/>
            </p:cNvSpPr>
            <p:nvPr/>
          </p:nvSpPr>
          <p:spPr bwMode="auto">
            <a:xfrm>
              <a:off x="3973221" y="1595509"/>
              <a:ext cx="1391639" cy="83099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</a:p>
          </p:txBody>
        </p:sp>
        <p:sp>
          <p:nvSpPr>
            <p:cNvPr id="31759" name="矩形 22"/>
            <p:cNvSpPr>
              <a:spLocks noChangeArrowheads="1"/>
            </p:cNvSpPr>
            <p:nvPr/>
          </p:nvSpPr>
          <p:spPr bwMode="auto">
            <a:xfrm>
              <a:off x="2911684" y="2973286"/>
              <a:ext cx="1391639" cy="8310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</a:p>
          </p:txBody>
        </p:sp>
        <p:sp>
          <p:nvSpPr>
            <p:cNvPr id="31760" name="矩形 26"/>
            <p:cNvSpPr>
              <a:spLocks noChangeArrowheads="1"/>
            </p:cNvSpPr>
            <p:nvPr/>
          </p:nvSpPr>
          <p:spPr bwMode="auto">
            <a:xfrm>
              <a:off x="4607618" y="3277741"/>
              <a:ext cx="1391639" cy="83101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  <a:endParaRPr lang="en-US" altLang="zh-CN" sz="2000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>
                <a:lnSpc>
                  <a:spcPct val="120000"/>
                </a:lnSpc>
              </a:pPr>
              <a:r>
                <a:rPr lang="zh-CN" altLang="en-US" sz="2000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添加内容</a:t>
              </a:r>
            </a:p>
          </p:txBody>
        </p:sp>
      </p:grpSp>
      <p:grpSp>
        <p:nvGrpSpPr>
          <p:cNvPr id="34" name="组合 33"/>
          <p:cNvGrpSpPr/>
          <p:nvPr/>
        </p:nvGrpSpPr>
        <p:grpSpPr bwMode="auto">
          <a:xfrm>
            <a:off x="1673225" y="5580935"/>
            <a:ext cx="8751888" cy="475976"/>
            <a:chOff x="251927" y="4953306"/>
            <a:chExt cx="8752114" cy="474897"/>
          </a:xfrm>
        </p:grpSpPr>
        <p:sp>
          <p:nvSpPr>
            <p:cNvPr id="39" name="平行四边形 38"/>
            <p:cNvSpPr/>
            <p:nvPr/>
          </p:nvSpPr>
          <p:spPr>
            <a:xfrm>
              <a:off x="251927" y="4958652"/>
              <a:ext cx="8752114" cy="446898"/>
            </a:xfrm>
            <a:prstGeom prst="parallelogram">
              <a:avLst>
                <a:gd name="adj" fmla="val 3818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0" name="平行四边形 39"/>
            <p:cNvSpPr/>
            <p:nvPr/>
          </p:nvSpPr>
          <p:spPr>
            <a:xfrm>
              <a:off x="1166351" y="4956870"/>
              <a:ext cx="6810551" cy="450462"/>
            </a:xfrm>
            <a:prstGeom prst="parallelogram">
              <a:avLst>
                <a:gd name="adj" fmla="val 3636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1" name="平行四边形 40"/>
            <p:cNvSpPr/>
            <p:nvPr/>
          </p:nvSpPr>
          <p:spPr>
            <a:xfrm>
              <a:off x="2509410" y="4953306"/>
              <a:ext cx="4227622" cy="457589"/>
            </a:xfrm>
            <a:prstGeom prst="parallelogram">
              <a:avLst>
                <a:gd name="adj" fmla="val 33239"/>
              </a:avLst>
            </a:prstGeom>
            <a:solidFill>
              <a:srgbClr val="0070C0"/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1754" name="文本框 41"/>
            <p:cNvSpPr txBox="1">
              <a:spLocks noChangeArrowheads="1"/>
            </p:cNvSpPr>
            <p:nvPr/>
          </p:nvSpPr>
          <p:spPr bwMode="auto">
            <a:xfrm>
              <a:off x="3158277" y="4966538"/>
              <a:ext cx="2954655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FFFF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</a:rPr>
                <a:t>添加总结性的一句话</a:t>
              </a: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8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409700" y="339726"/>
            <a:ext cx="5602288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　　　　这里添加竞争岗位后的第三个措施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133682" y="250551"/>
            <a:ext cx="1228519" cy="859798"/>
            <a:chOff x="-390319" y="250551"/>
            <a:chExt cx="1228519" cy="859798"/>
          </a:xfrm>
          <a:solidFill>
            <a:srgbClr val="0070C0"/>
          </a:solidFill>
        </p:grpSpPr>
        <p:sp>
          <p:nvSpPr>
            <p:cNvPr id="20" name="任意多边形 19"/>
            <p:cNvSpPr/>
            <p:nvPr/>
          </p:nvSpPr>
          <p:spPr>
            <a:xfrm>
              <a:off x="-390319" y="290816"/>
              <a:ext cx="1228519" cy="819533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22" name="文本框 21"/>
            <p:cNvSpPr txBox="1"/>
            <p:nvPr/>
          </p:nvSpPr>
          <p:spPr>
            <a:xfrm>
              <a:off x="148521" y="250551"/>
              <a:ext cx="582211" cy="646331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3600" dirty="0">
                  <a:solidFill>
                    <a:srgbClr val="EEEEEE"/>
                  </a:solidFill>
                  <a:latin typeface="Broadway" panose="04040905080B02020502" pitchFamily="82" charset="0"/>
                  <a:ea typeface="+mn-ea"/>
                </a:rPr>
                <a:t>C</a:t>
              </a:r>
              <a:endParaRPr lang="zh-CN" altLang="en-US" sz="3600" dirty="0">
                <a:solidFill>
                  <a:srgbClr val="EEEEEE"/>
                </a:solidFill>
                <a:latin typeface="Broadway" panose="04040905080B02020502" pitchFamily="82" charset="0"/>
                <a:ea typeface="+mn-ea"/>
              </a:endParaRPr>
            </a:p>
          </p:txBody>
        </p:sp>
      </p:grpSp>
      <p:grpSp>
        <p:nvGrpSpPr>
          <p:cNvPr id="96" name="组合 95"/>
          <p:cNvGrpSpPr/>
          <p:nvPr/>
        </p:nvGrpSpPr>
        <p:grpSpPr>
          <a:xfrm flipV="1">
            <a:off x="1524000" y="0"/>
            <a:ext cx="9144000" cy="297472"/>
            <a:chOff x="0" y="6389078"/>
            <a:chExt cx="9144000" cy="297472"/>
          </a:xfrm>
          <a:solidFill>
            <a:srgbClr val="0070C0"/>
          </a:solidFill>
        </p:grpSpPr>
        <p:sp>
          <p:nvSpPr>
            <p:cNvPr id="97" name="矩形 96"/>
            <p:cNvSpPr/>
            <p:nvPr/>
          </p:nvSpPr>
          <p:spPr>
            <a:xfrm>
              <a:off x="0" y="6472237"/>
              <a:ext cx="9144000" cy="21431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98" name="矩形 97"/>
            <p:cNvSpPr/>
            <p:nvPr/>
          </p:nvSpPr>
          <p:spPr>
            <a:xfrm>
              <a:off x="0" y="6389078"/>
              <a:ext cx="9144000" cy="4571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279" name="矩形 1278"/>
          <p:cNvSpPr/>
          <p:nvPr/>
        </p:nvSpPr>
        <p:spPr>
          <a:xfrm>
            <a:off x="2378075" y="1044576"/>
            <a:ext cx="6845300" cy="136191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2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  </a:t>
            </a:r>
            <a:r>
              <a:rPr lang="zh-CN" altLang="en-US" sz="22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这里添加相关的内容。这里添加相关的内容。这里添加相关的内容。这里添加相关的内容。</a:t>
            </a:r>
            <a:endParaRPr lang="zh-CN" altLang="zh-CN" sz="2200" kern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  <a:p>
            <a:pPr indent="304800"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zh-CN" sz="2200" kern="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grpSp>
        <p:nvGrpSpPr>
          <p:cNvPr id="11" name="组合 10"/>
          <p:cNvGrpSpPr/>
          <p:nvPr/>
        </p:nvGrpSpPr>
        <p:grpSpPr bwMode="auto">
          <a:xfrm>
            <a:off x="5318126" y="2171701"/>
            <a:ext cx="4094163" cy="4075113"/>
            <a:chOff x="4091434" y="1400373"/>
            <a:chExt cx="4094093" cy="4074690"/>
          </a:xfrm>
        </p:grpSpPr>
        <p:sp>
          <p:nvSpPr>
            <p:cNvPr id="12" name="椭圆 11"/>
            <p:cNvSpPr/>
            <p:nvPr/>
          </p:nvSpPr>
          <p:spPr>
            <a:xfrm flipH="1">
              <a:off x="6856812" y="1400373"/>
              <a:ext cx="1328715" cy="1328600"/>
            </a:xfrm>
            <a:prstGeom prst="ellipse">
              <a:avLst/>
            </a:prstGeom>
            <a:solidFill>
              <a:srgbClr val="1695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cxnSp>
          <p:nvCxnSpPr>
            <p:cNvPr id="13" name="直接连接符 12"/>
            <p:cNvCxnSpPr>
              <a:stCxn id="12" idx="5"/>
            </p:cNvCxnSpPr>
            <p:nvPr/>
          </p:nvCxnSpPr>
          <p:spPr>
            <a:xfrm flipH="1">
              <a:off x="5980527" y="2535318"/>
              <a:ext cx="1071545" cy="1007957"/>
            </a:xfrm>
            <a:prstGeom prst="line">
              <a:avLst/>
            </a:prstGeom>
            <a:ln w="19050">
              <a:solidFill>
                <a:srgbClr val="19AA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H="1">
              <a:off x="4799447" y="3530577"/>
              <a:ext cx="1193780" cy="1193676"/>
            </a:xfrm>
            <a:prstGeom prst="line">
              <a:avLst/>
            </a:prstGeom>
            <a:ln w="19050">
              <a:solidFill>
                <a:srgbClr val="19AA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椭圆 14"/>
            <p:cNvSpPr/>
            <p:nvPr/>
          </p:nvSpPr>
          <p:spPr>
            <a:xfrm flipH="1">
              <a:off x="4091434" y="4505201"/>
              <a:ext cx="969946" cy="969862"/>
            </a:xfrm>
            <a:prstGeom prst="ellipse">
              <a:avLst/>
            </a:prstGeom>
            <a:solidFill>
              <a:srgbClr val="19AA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2796" name="文本框 15"/>
            <p:cNvSpPr txBox="1">
              <a:spLocks noChangeArrowheads="1"/>
            </p:cNvSpPr>
            <p:nvPr/>
          </p:nvSpPr>
          <p:spPr bwMode="auto">
            <a:xfrm>
              <a:off x="4124868" y="4666705"/>
              <a:ext cx="877163" cy="6463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多项军</a:t>
              </a:r>
              <a:endParaRPr lang="en-US" altLang="zh-CN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口预研</a:t>
              </a:r>
            </a:p>
          </p:txBody>
        </p:sp>
        <p:sp>
          <p:nvSpPr>
            <p:cNvPr id="32797" name="文本框 16"/>
            <p:cNvSpPr txBox="1">
              <a:spLocks noChangeArrowheads="1"/>
            </p:cNvSpPr>
            <p:nvPr/>
          </p:nvSpPr>
          <p:spPr bwMode="auto">
            <a:xfrm>
              <a:off x="6839608" y="1760817"/>
              <a:ext cx="1338828" cy="6463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立项申请书</a:t>
              </a:r>
              <a:endParaRPr lang="en-US" altLang="zh-CN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论证编写</a:t>
              </a:r>
            </a:p>
          </p:txBody>
        </p:sp>
      </p:grpSp>
      <p:grpSp>
        <p:nvGrpSpPr>
          <p:cNvPr id="18" name="组合 17"/>
          <p:cNvGrpSpPr/>
          <p:nvPr/>
        </p:nvGrpSpPr>
        <p:grpSpPr bwMode="auto">
          <a:xfrm>
            <a:off x="2800351" y="4402138"/>
            <a:ext cx="3713163" cy="1352550"/>
            <a:chOff x="1572813" y="3630673"/>
            <a:chExt cx="3713913" cy="1352153"/>
          </a:xfrm>
        </p:grpSpPr>
        <p:cxnSp>
          <p:nvCxnSpPr>
            <p:cNvPr id="19" name="直接连接符 18"/>
            <p:cNvCxnSpPr/>
            <p:nvPr/>
          </p:nvCxnSpPr>
          <p:spPr>
            <a:xfrm flipH="1">
              <a:off x="2106321" y="3630673"/>
              <a:ext cx="3180405" cy="964917"/>
            </a:xfrm>
            <a:prstGeom prst="line">
              <a:avLst/>
            </a:prstGeom>
            <a:ln w="12700">
              <a:solidFill>
                <a:srgbClr val="19AA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椭圆 20"/>
            <p:cNvSpPr/>
            <p:nvPr/>
          </p:nvSpPr>
          <p:spPr>
            <a:xfrm rot="664255" flipH="1">
              <a:off x="1572813" y="4374991"/>
              <a:ext cx="608136" cy="607835"/>
            </a:xfrm>
            <a:prstGeom prst="ellipse">
              <a:avLst/>
            </a:prstGeom>
            <a:solidFill>
              <a:srgbClr val="77CB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23" name="组合 22"/>
          <p:cNvGrpSpPr/>
          <p:nvPr/>
        </p:nvGrpSpPr>
        <p:grpSpPr bwMode="auto">
          <a:xfrm>
            <a:off x="7207250" y="4302126"/>
            <a:ext cx="2205038" cy="2098675"/>
            <a:chOff x="5980346" y="3530668"/>
            <a:chExt cx="2205181" cy="2099392"/>
          </a:xfrm>
        </p:grpSpPr>
        <p:cxnSp>
          <p:nvCxnSpPr>
            <p:cNvPr id="24" name="直接连接符 23"/>
            <p:cNvCxnSpPr/>
            <p:nvPr/>
          </p:nvCxnSpPr>
          <p:spPr>
            <a:xfrm flipH="1" flipV="1">
              <a:off x="5980346" y="3530668"/>
              <a:ext cx="1171651" cy="1171975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椭圆 24"/>
            <p:cNvSpPr/>
            <p:nvPr/>
          </p:nvSpPr>
          <p:spPr>
            <a:xfrm flipH="1">
              <a:off x="6856703" y="4300869"/>
              <a:ext cx="1328824" cy="1329191"/>
            </a:xfrm>
            <a:prstGeom prst="ellipse">
              <a:avLst/>
            </a:prstGeom>
            <a:solidFill>
              <a:srgbClr val="0594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2789" name="文本框 25"/>
            <p:cNvSpPr txBox="1">
              <a:spLocks noChangeArrowheads="1"/>
            </p:cNvSpPr>
            <p:nvPr/>
          </p:nvSpPr>
          <p:spPr bwMode="auto">
            <a:xfrm>
              <a:off x="6839607" y="4632258"/>
              <a:ext cx="1338829" cy="646331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演示验证</a:t>
              </a:r>
              <a:endParaRPr lang="en-US" altLang="zh-CN">
                <a:solidFill>
                  <a:srgbClr val="EEEEEE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项目的建议</a:t>
              </a:r>
            </a:p>
          </p:txBody>
        </p:sp>
      </p:grpSp>
      <p:grpSp>
        <p:nvGrpSpPr>
          <p:cNvPr id="27" name="组合 26"/>
          <p:cNvGrpSpPr/>
          <p:nvPr/>
        </p:nvGrpSpPr>
        <p:grpSpPr bwMode="auto">
          <a:xfrm>
            <a:off x="3430589" y="2378076"/>
            <a:ext cx="3082925" cy="1527175"/>
            <a:chOff x="2203479" y="1607218"/>
            <a:chExt cx="3083247" cy="1526144"/>
          </a:xfrm>
        </p:grpSpPr>
        <p:grpSp>
          <p:nvGrpSpPr>
            <p:cNvPr id="32783" name="组合 27"/>
            <p:cNvGrpSpPr/>
            <p:nvPr/>
          </p:nvGrpSpPr>
          <p:grpSpPr bwMode="auto">
            <a:xfrm>
              <a:off x="2203479" y="1607218"/>
              <a:ext cx="1117781" cy="1117781"/>
              <a:chOff x="2203479" y="1607218"/>
              <a:chExt cx="1117781" cy="1117781"/>
            </a:xfrm>
          </p:grpSpPr>
          <p:sp>
            <p:nvSpPr>
              <p:cNvPr id="30" name="椭圆 29"/>
              <p:cNvSpPr/>
              <p:nvPr/>
            </p:nvSpPr>
            <p:spPr>
              <a:xfrm rot="664255" flipH="1">
                <a:off x="2203479" y="1607218"/>
                <a:ext cx="1117717" cy="1118433"/>
              </a:xfrm>
              <a:prstGeom prst="ellipse">
                <a:avLst/>
              </a:prstGeom>
              <a:solidFill>
                <a:srgbClr val="77CB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b="1"/>
              </a:p>
            </p:txBody>
          </p:sp>
          <p:sp>
            <p:nvSpPr>
              <p:cNvPr id="32786" name="文本框 30"/>
              <p:cNvSpPr txBox="1">
                <a:spLocks noChangeArrowheads="1"/>
              </p:cNvSpPr>
              <p:nvPr/>
            </p:nvSpPr>
            <p:spPr bwMode="auto">
              <a:xfrm>
                <a:off x="2208371" y="1871517"/>
                <a:ext cx="1107996" cy="646331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zh-CN" altLang="en-US">
                    <a:solidFill>
                      <a:srgbClr val="EEEEEE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rPr>
                  <a:t>技术方案</a:t>
                </a:r>
                <a:endParaRPr lang="en-US" altLang="zh-CN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  <a:p>
                <a:pPr algn="ctr"/>
                <a:r>
                  <a:rPr lang="zh-CN" altLang="en-US">
                    <a:solidFill>
                      <a:srgbClr val="EEEEEE"/>
                    </a:solidFill>
                    <a:latin typeface="Calibri" panose="020F0502020204030204" pitchFamily="34" charset="0"/>
                    <a:ea typeface="微软雅黑" panose="020B0503020204020204" pitchFamily="34" charset="-122"/>
                  </a:rPr>
                  <a:t>设计</a:t>
                </a:r>
              </a:p>
            </p:txBody>
          </p:sp>
        </p:grpSp>
        <p:cxnSp>
          <p:nvCxnSpPr>
            <p:cNvPr id="29" name="直接连接符 28"/>
            <p:cNvCxnSpPr>
              <a:endCxn id="30" idx="2"/>
            </p:cNvCxnSpPr>
            <p:nvPr/>
          </p:nvCxnSpPr>
          <p:spPr>
            <a:xfrm flipH="1" flipV="1">
              <a:off x="3310082" y="2273518"/>
              <a:ext cx="1976644" cy="859844"/>
            </a:xfrm>
            <a:prstGeom prst="line">
              <a:avLst/>
            </a:prstGeom>
            <a:ln w="12700">
              <a:solidFill>
                <a:srgbClr val="19AA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组合 31"/>
          <p:cNvGrpSpPr/>
          <p:nvPr/>
        </p:nvGrpSpPr>
        <p:grpSpPr bwMode="auto">
          <a:xfrm>
            <a:off x="6551614" y="2243139"/>
            <a:ext cx="452437" cy="1570037"/>
            <a:chOff x="5323919" y="1471831"/>
            <a:chExt cx="452611" cy="1570100"/>
          </a:xfrm>
        </p:grpSpPr>
        <p:cxnSp>
          <p:nvCxnSpPr>
            <p:cNvPr id="33" name="直接连接符 32"/>
            <p:cNvCxnSpPr/>
            <p:nvPr/>
          </p:nvCxnSpPr>
          <p:spPr>
            <a:xfrm flipH="1" flipV="1">
              <a:off x="5517668" y="1665514"/>
              <a:ext cx="258862" cy="1376417"/>
            </a:xfrm>
            <a:prstGeom prst="line">
              <a:avLst/>
            </a:prstGeom>
            <a:ln w="12700">
              <a:solidFill>
                <a:srgbClr val="19AAE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椭圆 33"/>
            <p:cNvSpPr/>
            <p:nvPr/>
          </p:nvSpPr>
          <p:spPr>
            <a:xfrm rot="664255" flipH="1">
              <a:off x="5323919" y="1471831"/>
              <a:ext cx="385910" cy="385777"/>
            </a:xfrm>
            <a:prstGeom prst="ellipse">
              <a:avLst/>
            </a:prstGeom>
            <a:solidFill>
              <a:srgbClr val="97D7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grpSp>
        <p:nvGrpSpPr>
          <p:cNvPr id="35" name="组合 34"/>
          <p:cNvGrpSpPr/>
          <p:nvPr/>
        </p:nvGrpSpPr>
        <p:grpSpPr bwMode="auto">
          <a:xfrm>
            <a:off x="6423026" y="3568701"/>
            <a:ext cx="1401763" cy="1401763"/>
            <a:chOff x="4230424" y="2436879"/>
            <a:chExt cx="1401490" cy="1401490"/>
          </a:xfrm>
        </p:grpSpPr>
        <p:sp>
          <p:nvSpPr>
            <p:cNvPr id="36" name="椭圆 35"/>
            <p:cNvSpPr/>
            <p:nvPr/>
          </p:nvSpPr>
          <p:spPr>
            <a:xfrm flipH="1">
              <a:off x="4230424" y="2436879"/>
              <a:ext cx="1401490" cy="1401490"/>
            </a:xfrm>
            <a:prstGeom prst="ellipse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2780" name="文本框 36"/>
            <p:cNvSpPr txBox="1">
              <a:spLocks noChangeArrowheads="1"/>
            </p:cNvSpPr>
            <p:nvPr/>
          </p:nvSpPr>
          <p:spPr bwMode="auto">
            <a:xfrm>
              <a:off x="4428467" y="2858766"/>
              <a:ext cx="1005403" cy="58477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pPr algn="just"/>
              <a:r>
                <a:rPr lang="zh-CN" altLang="en-US" sz="32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承担</a:t>
              </a: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直接连接符 20"/>
          <p:cNvCxnSpPr/>
          <p:nvPr/>
        </p:nvCxnSpPr>
        <p:spPr>
          <a:xfrm>
            <a:off x="0" y="3489325"/>
            <a:ext cx="4727576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37450" y="3489325"/>
            <a:ext cx="4654550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弧形 2"/>
          <p:cNvSpPr/>
          <p:nvPr/>
        </p:nvSpPr>
        <p:spPr>
          <a:xfrm flipV="1">
            <a:off x="4722814" y="2084389"/>
            <a:ext cx="2820987" cy="2820987"/>
          </a:xfrm>
          <a:prstGeom prst="arc">
            <a:avLst>
              <a:gd name="adj1" fmla="val 10802346"/>
              <a:gd name="adj2" fmla="val 0"/>
            </a:avLst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4" name="组合 3"/>
          <p:cNvGrpSpPr/>
          <p:nvPr/>
        </p:nvGrpSpPr>
        <p:grpSpPr bwMode="auto">
          <a:xfrm>
            <a:off x="4994276" y="2351089"/>
            <a:ext cx="2276475" cy="2274887"/>
            <a:chOff x="3470876" y="2350948"/>
            <a:chExt cx="2275712" cy="2275712"/>
          </a:xfrm>
        </p:grpSpPr>
        <p:sp>
          <p:nvSpPr>
            <p:cNvPr id="6" name="椭圆 5"/>
            <p:cNvSpPr/>
            <p:nvPr/>
          </p:nvSpPr>
          <p:spPr>
            <a:xfrm>
              <a:off x="3470876" y="2350948"/>
              <a:ext cx="2275712" cy="2275712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/>
            </a:p>
          </p:txBody>
        </p:sp>
        <p:grpSp>
          <p:nvGrpSpPr>
            <p:cNvPr id="26" name="组合 25"/>
            <p:cNvGrpSpPr/>
            <p:nvPr/>
          </p:nvGrpSpPr>
          <p:grpSpPr>
            <a:xfrm>
              <a:off x="4284645" y="2662520"/>
              <a:ext cx="699942" cy="829499"/>
              <a:chOff x="2444750" y="1008063"/>
              <a:chExt cx="660400" cy="782638"/>
            </a:xfrm>
            <a:solidFill>
              <a:srgbClr val="EEEEEE"/>
            </a:solidFill>
          </p:grpSpPr>
          <p:sp>
            <p:nvSpPr>
              <p:cNvPr id="27" name="Freeform 5"/>
              <p:cNvSpPr/>
              <p:nvPr/>
            </p:nvSpPr>
            <p:spPr bwMode="auto">
              <a:xfrm>
                <a:off x="2774950" y="1128713"/>
                <a:ext cx="150813" cy="150813"/>
              </a:xfrm>
              <a:custGeom>
                <a:avLst/>
                <a:gdLst>
                  <a:gd name="T0" fmla="*/ 0 w 95"/>
                  <a:gd name="T1" fmla="*/ 95 h 95"/>
                  <a:gd name="T2" fmla="*/ 95 w 95"/>
                  <a:gd name="T3" fmla="*/ 95 h 95"/>
                  <a:gd name="T4" fmla="*/ 0 w 95"/>
                  <a:gd name="T5" fmla="*/ 0 h 95"/>
                  <a:gd name="T6" fmla="*/ 0 w 95"/>
                  <a:gd name="T7" fmla="*/ 95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5" h="95">
                    <a:moveTo>
                      <a:pt x="0" y="95"/>
                    </a:moveTo>
                    <a:lnTo>
                      <a:pt x="95" y="95"/>
                    </a:lnTo>
                    <a:lnTo>
                      <a:pt x="0" y="0"/>
                    </a:lnTo>
                    <a:lnTo>
                      <a:pt x="0" y="9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8" name="Freeform 6"/>
              <p:cNvSpPr/>
              <p:nvPr/>
            </p:nvSpPr>
            <p:spPr bwMode="auto">
              <a:xfrm>
                <a:off x="2444750" y="1128713"/>
                <a:ext cx="481013" cy="661988"/>
              </a:xfrm>
              <a:custGeom>
                <a:avLst/>
                <a:gdLst>
                  <a:gd name="T0" fmla="*/ 189 w 303"/>
                  <a:gd name="T1" fmla="*/ 95 h 417"/>
                  <a:gd name="T2" fmla="*/ 189 w 303"/>
                  <a:gd name="T3" fmla="*/ 0 h 417"/>
                  <a:gd name="T4" fmla="*/ 132 w 303"/>
                  <a:gd name="T5" fmla="*/ 0 h 417"/>
                  <a:gd name="T6" fmla="*/ 114 w 303"/>
                  <a:gd name="T7" fmla="*/ 0 h 417"/>
                  <a:gd name="T8" fmla="*/ 85 w 303"/>
                  <a:gd name="T9" fmla="*/ 0 h 417"/>
                  <a:gd name="T10" fmla="*/ 0 w 303"/>
                  <a:gd name="T11" fmla="*/ 0 h 417"/>
                  <a:gd name="T12" fmla="*/ 0 w 303"/>
                  <a:gd name="T13" fmla="*/ 417 h 417"/>
                  <a:gd name="T14" fmla="*/ 303 w 303"/>
                  <a:gd name="T15" fmla="*/ 417 h 417"/>
                  <a:gd name="T16" fmla="*/ 303 w 303"/>
                  <a:gd name="T17" fmla="*/ 393 h 417"/>
                  <a:gd name="T18" fmla="*/ 303 w 303"/>
                  <a:gd name="T19" fmla="*/ 341 h 417"/>
                  <a:gd name="T20" fmla="*/ 303 w 303"/>
                  <a:gd name="T21" fmla="*/ 322 h 417"/>
                  <a:gd name="T22" fmla="*/ 303 w 303"/>
                  <a:gd name="T23" fmla="*/ 114 h 417"/>
                  <a:gd name="T24" fmla="*/ 189 w 303"/>
                  <a:gd name="T25" fmla="*/ 114 h 417"/>
                  <a:gd name="T26" fmla="*/ 189 w 303"/>
                  <a:gd name="T27" fmla="*/ 95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03" h="417">
                    <a:moveTo>
                      <a:pt x="189" y="95"/>
                    </a:moveTo>
                    <a:lnTo>
                      <a:pt x="189" y="0"/>
                    </a:lnTo>
                    <a:lnTo>
                      <a:pt x="132" y="0"/>
                    </a:lnTo>
                    <a:lnTo>
                      <a:pt x="114" y="0"/>
                    </a:lnTo>
                    <a:lnTo>
                      <a:pt x="85" y="0"/>
                    </a:lnTo>
                    <a:lnTo>
                      <a:pt x="0" y="0"/>
                    </a:lnTo>
                    <a:lnTo>
                      <a:pt x="0" y="417"/>
                    </a:lnTo>
                    <a:lnTo>
                      <a:pt x="303" y="417"/>
                    </a:lnTo>
                    <a:lnTo>
                      <a:pt x="303" y="393"/>
                    </a:lnTo>
                    <a:lnTo>
                      <a:pt x="303" y="341"/>
                    </a:lnTo>
                    <a:lnTo>
                      <a:pt x="303" y="322"/>
                    </a:lnTo>
                    <a:lnTo>
                      <a:pt x="303" y="114"/>
                    </a:lnTo>
                    <a:lnTo>
                      <a:pt x="189" y="114"/>
                    </a:lnTo>
                    <a:lnTo>
                      <a:pt x="189" y="9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29" name="Freeform 7"/>
              <p:cNvSpPr/>
              <p:nvPr/>
            </p:nvSpPr>
            <p:spPr bwMode="auto">
              <a:xfrm>
                <a:off x="2955925" y="1008063"/>
                <a:ext cx="149225" cy="150813"/>
              </a:xfrm>
              <a:custGeom>
                <a:avLst/>
                <a:gdLst>
                  <a:gd name="T0" fmla="*/ 0 w 94"/>
                  <a:gd name="T1" fmla="*/ 0 h 95"/>
                  <a:gd name="T2" fmla="*/ 0 w 94"/>
                  <a:gd name="T3" fmla="*/ 95 h 95"/>
                  <a:gd name="T4" fmla="*/ 94 w 94"/>
                  <a:gd name="T5" fmla="*/ 95 h 95"/>
                  <a:gd name="T6" fmla="*/ 0 w 94"/>
                  <a:gd name="T7" fmla="*/ 0 h 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94" h="95">
                    <a:moveTo>
                      <a:pt x="0" y="0"/>
                    </a:moveTo>
                    <a:lnTo>
                      <a:pt x="0" y="95"/>
                    </a:lnTo>
                    <a:lnTo>
                      <a:pt x="94" y="9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30" name="Freeform 8"/>
              <p:cNvSpPr/>
              <p:nvPr/>
            </p:nvSpPr>
            <p:spPr bwMode="auto">
              <a:xfrm>
                <a:off x="2625725" y="1008063"/>
                <a:ext cx="479425" cy="661988"/>
              </a:xfrm>
              <a:custGeom>
                <a:avLst/>
                <a:gdLst>
                  <a:gd name="T0" fmla="*/ 189 w 302"/>
                  <a:gd name="T1" fmla="*/ 95 h 417"/>
                  <a:gd name="T2" fmla="*/ 189 w 302"/>
                  <a:gd name="T3" fmla="*/ 0 h 417"/>
                  <a:gd name="T4" fmla="*/ 132 w 302"/>
                  <a:gd name="T5" fmla="*/ 0 h 417"/>
                  <a:gd name="T6" fmla="*/ 113 w 302"/>
                  <a:gd name="T7" fmla="*/ 0 h 417"/>
                  <a:gd name="T8" fmla="*/ 85 w 302"/>
                  <a:gd name="T9" fmla="*/ 0 h 417"/>
                  <a:gd name="T10" fmla="*/ 0 w 302"/>
                  <a:gd name="T11" fmla="*/ 0 h 417"/>
                  <a:gd name="T12" fmla="*/ 0 w 302"/>
                  <a:gd name="T13" fmla="*/ 57 h 417"/>
                  <a:gd name="T14" fmla="*/ 18 w 302"/>
                  <a:gd name="T15" fmla="*/ 57 h 417"/>
                  <a:gd name="T16" fmla="*/ 94 w 302"/>
                  <a:gd name="T17" fmla="*/ 57 h 417"/>
                  <a:gd name="T18" fmla="*/ 104 w 302"/>
                  <a:gd name="T19" fmla="*/ 57 h 417"/>
                  <a:gd name="T20" fmla="*/ 108 w 302"/>
                  <a:gd name="T21" fmla="*/ 62 h 417"/>
                  <a:gd name="T22" fmla="*/ 203 w 302"/>
                  <a:gd name="T23" fmla="*/ 157 h 417"/>
                  <a:gd name="T24" fmla="*/ 208 w 302"/>
                  <a:gd name="T25" fmla="*/ 164 h 417"/>
                  <a:gd name="T26" fmla="*/ 208 w 302"/>
                  <a:gd name="T27" fmla="*/ 171 h 417"/>
                  <a:gd name="T28" fmla="*/ 208 w 302"/>
                  <a:gd name="T29" fmla="*/ 398 h 417"/>
                  <a:gd name="T30" fmla="*/ 208 w 302"/>
                  <a:gd name="T31" fmla="*/ 417 h 417"/>
                  <a:gd name="T32" fmla="*/ 302 w 302"/>
                  <a:gd name="T33" fmla="*/ 417 h 417"/>
                  <a:gd name="T34" fmla="*/ 302 w 302"/>
                  <a:gd name="T35" fmla="*/ 393 h 417"/>
                  <a:gd name="T36" fmla="*/ 302 w 302"/>
                  <a:gd name="T37" fmla="*/ 341 h 417"/>
                  <a:gd name="T38" fmla="*/ 302 w 302"/>
                  <a:gd name="T39" fmla="*/ 322 h 417"/>
                  <a:gd name="T40" fmla="*/ 302 w 302"/>
                  <a:gd name="T41" fmla="*/ 114 h 417"/>
                  <a:gd name="T42" fmla="*/ 189 w 302"/>
                  <a:gd name="T43" fmla="*/ 114 h 417"/>
                  <a:gd name="T44" fmla="*/ 189 w 302"/>
                  <a:gd name="T45" fmla="*/ 95 h 4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302" h="417">
                    <a:moveTo>
                      <a:pt x="189" y="95"/>
                    </a:moveTo>
                    <a:lnTo>
                      <a:pt x="189" y="0"/>
                    </a:lnTo>
                    <a:lnTo>
                      <a:pt x="132" y="0"/>
                    </a:lnTo>
                    <a:lnTo>
                      <a:pt x="113" y="0"/>
                    </a:lnTo>
                    <a:lnTo>
                      <a:pt x="85" y="0"/>
                    </a:lnTo>
                    <a:lnTo>
                      <a:pt x="0" y="0"/>
                    </a:lnTo>
                    <a:lnTo>
                      <a:pt x="0" y="57"/>
                    </a:lnTo>
                    <a:lnTo>
                      <a:pt x="18" y="57"/>
                    </a:lnTo>
                    <a:lnTo>
                      <a:pt x="94" y="57"/>
                    </a:lnTo>
                    <a:lnTo>
                      <a:pt x="104" y="57"/>
                    </a:lnTo>
                    <a:lnTo>
                      <a:pt x="108" y="62"/>
                    </a:lnTo>
                    <a:lnTo>
                      <a:pt x="203" y="157"/>
                    </a:lnTo>
                    <a:lnTo>
                      <a:pt x="208" y="164"/>
                    </a:lnTo>
                    <a:lnTo>
                      <a:pt x="208" y="171"/>
                    </a:lnTo>
                    <a:lnTo>
                      <a:pt x="208" y="398"/>
                    </a:lnTo>
                    <a:lnTo>
                      <a:pt x="208" y="417"/>
                    </a:lnTo>
                    <a:lnTo>
                      <a:pt x="302" y="417"/>
                    </a:lnTo>
                    <a:lnTo>
                      <a:pt x="302" y="393"/>
                    </a:lnTo>
                    <a:lnTo>
                      <a:pt x="302" y="341"/>
                    </a:lnTo>
                    <a:lnTo>
                      <a:pt x="302" y="322"/>
                    </a:lnTo>
                    <a:lnTo>
                      <a:pt x="302" y="114"/>
                    </a:lnTo>
                    <a:lnTo>
                      <a:pt x="189" y="114"/>
                    </a:lnTo>
                    <a:lnTo>
                      <a:pt x="189" y="95"/>
                    </a:lnTo>
                    <a:close/>
                  </a:path>
                </a:pathLst>
              </a:custGeom>
              <a:grpFill/>
              <a:ln w="9525">
                <a:noFill/>
                <a:rou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31" name="文本框 30"/>
            <p:cNvSpPr txBox="1"/>
            <p:nvPr/>
          </p:nvSpPr>
          <p:spPr>
            <a:xfrm>
              <a:off x="3528262" y="3532476"/>
              <a:ext cx="2211723" cy="572672"/>
            </a:xfrm>
            <a:prstGeom prst="rect">
              <a:avLst/>
            </a:prstGeom>
            <a:noFill/>
            <a:ln>
              <a:noFill/>
            </a:ln>
          </p:spPr>
          <p:txBody>
            <a:bodyPr wrap="none">
              <a:spAutoFit/>
            </a:bodyPr>
            <a:lstStyle/>
            <a:p>
              <a:pPr algn="ctr" fontAlgn="auto">
                <a:lnSpc>
                  <a:spcPct val="13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个人情况介绍 </a:t>
              </a:r>
            </a:p>
          </p:txBody>
        </p:sp>
      </p:grpSp>
      <p:grpSp>
        <p:nvGrpSpPr>
          <p:cNvPr id="2" name="组合 1"/>
          <p:cNvGrpSpPr/>
          <p:nvPr/>
        </p:nvGrpSpPr>
        <p:grpSpPr bwMode="auto">
          <a:xfrm>
            <a:off x="4835526" y="2084388"/>
            <a:ext cx="2747963" cy="2711450"/>
            <a:chOff x="3310986" y="2084089"/>
            <a:chExt cx="2749113" cy="2712137"/>
          </a:xfrm>
        </p:grpSpPr>
        <p:sp>
          <p:nvSpPr>
            <p:cNvPr id="7" name="椭圆 6"/>
            <p:cNvSpPr/>
            <p:nvPr/>
          </p:nvSpPr>
          <p:spPr>
            <a:xfrm>
              <a:off x="3310986" y="2084089"/>
              <a:ext cx="616208" cy="616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>
                  <a:solidFill>
                    <a:srgbClr val="EEEEEE"/>
                  </a:solidFill>
                  <a:latin typeface="Broadway" panose="04040905080B02020502" pitchFamily="82" charset="0"/>
                </a:rPr>
                <a:t>1</a:t>
              </a: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443891" y="4180120"/>
              <a:ext cx="616208" cy="6161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矩形 129"/>
          <p:cNvSpPr/>
          <p:nvPr/>
        </p:nvSpPr>
        <p:spPr>
          <a:xfrm>
            <a:off x="2033589" y="274638"/>
            <a:ext cx="7800975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　　这里添加竞争岗位后的第四个措施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131" name="任意多边形 130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3808" name="文本框 131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586922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D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1549400" y="5584503"/>
            <a:ext cx="8997950" cy="475280"/>
            <a:chOff x="128806" y="4956870"/>
            <a:chExt cx="8998356" cy="474203"/>
          </a:xfrm>
        </p:grpSpPr>
        <p:sp>
          <p:nvSpPr>
            <p:cNvPr id="31" name="平行四边形 30"/>
            <p:cNvSpPr/>
            <p:nvPr/>
          </p:nvSpPr>
          <p:spPr>
            <a:xfrm>
              <a:off x="128806" y="4958652"/>
              <a:ext cx="8998356" cy="446898"/>
            </a:xfrm>
            <a:prstGeom prst="parallelogram">
              <a:avLst>
                <a:gd name="adj" fmla="val 3818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2" name="平行四边形 31"/>
            <p:cNvSpPr/>
            <p:nvPr/>
          </p:nvSpPr>
          <p:spPr>
            <a:xfrm>
              <a:off x="925767" y="4956870"/>
              <a:ext cx="7394909" cy="450462"/>
            </a:xfrm>
            <a:prstGeom prst="parallelogram">
              <a:avLst>
                <a:gd name="adj" fmla="val 3636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平行四边形 32"/>
            <p:cNvSpPr/>
            <p:nvPr/>
          </p:nvSpPr>
          <p:spPr>
            <a:xfrm>
              <a:off x="1773530" y="4956870"/>
              <a:ext cx="5697795" cy="450462"/>
            </a:xfrm>
            <a:prstGeom prst="parallelogram">
              <a:avLst>
                <a:gd name="adj" fmla="val 33239"/>
              </a:avLst>
            </a:prstGeom>
            <a:solidFill>
              <a:srgbClr val="0070C0"/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806" name="文本框 33"/>
            <p:cNvSpPr txBox="1">
              <a:spLocks noChangeArrowheads="1"/>
            </p:cNvSpPr>
            <p:nvPr/>
          </p:nvSpPr>
          <p:spPr bwMode="auto">
            <a:xfrm>
              <a:off x="2669285" y="4969408"/>
              <a:ext cx="3570208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FFFF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</a:rPr>
                <a:t>这里添加总结性的一句话</a:t>
              </a:r>
            </a:p>
          </p:txBody>
        </p:sp>
      </p:grpSp>
      <p:grpSp>
        <p:nvGrpSpPr>
          <p:cNvPr id="12" name="组合 11"/>
          <p:cNvGrpSpPr/>
          <p:nvPr/>
        </p:nvGrpSpPr>
        <p:grpSpPr bwMode="auto">
          <a:xfrm>
            <a:off x="2290764" y="1725613"/>
            <a:ext cx="7591425" cy="2932112"/>
            <a:chOff x="452143" y="1725090"/>
            <a:chExt cx="7591718" cy="2932635"/>
          </a:xfrm>
        </p:grpSpPr>
        <p:sp>
          <p:nvSpPr>
            <p:cNvPr id="7" name="矩形 6"/>
            <p:cNvSpPr/>
            <p:nvPr/>
          </p:nvSpPr>
          <p:spPr>
            <a:xfrm>
              <a:off x="1112568" y="3892414"/>
              <a:ext cx="5802536" cy="60970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457200" indent="-457200" algn="just" fontAlgn="auto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ý"/>
                <a:defRPr/>
              </a:pPr>
              <a:r>
                <a:rPr lang="zh-CN" altLang="en-US" sz="24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这里添加内容三这里添加内容三</a:t>
              </a:r>
              <a:endParaRPr lang="zh-CN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6" name="平行四边形 35"/>
            <p:cNvSpPr/>
            <p:nvPr/>
          </p:nvSpPr>
          <p:spPr>
            <a:xfrm>
              <a:off x="452143" y="2301455"/>
              <a:ext cx="7591718" cy="2356270"/>
            </a:xfrm>
            <a:prstGeom prst="parallelogram">
              <a:avLst/>
            </a:prstGeom>
            <a:noFill/>
            <a:ln w="19050">
              <a:solidFill>
                <a:srgbClr val="0070C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7" name="平行四边形 36"/>
            <p:cNvSpPr/>
            <p:nvPr/>
          </p:nvSpPr>
          <p:spPr>
            <a:xfrm>
              <a:off x="1031602" y="1739380"/>
              <a:ext cx="2817922" cy="562075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latin typeface="微软雅黑" panose="020B0503020204020204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1014204" y="1725090"/>
              <a:ext cx="2416139" cy="55409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indent="304800" algn="just" fontAlgn="auto">
                <a:lnSpc>
                  <a:spcPct val="125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i="1" kern="100" spc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这里添加标题</a:t>
              </a:r>
              <a:endParaRPr lang="zh-CN" altLang="zh-CN" sz="2400" b="1" i="1" kern="100" spc="100" dirty="0">
                <a:solidFill>
                  <a:srgbClr val="EEEEEE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485645" y="2511042"/>
              <a:ext cx="5102422" cy="60950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457200" indent="-457200" algn="just" fontAlgn="auto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ý"/>
                <a:defRPr/>
              </a:pPr>
              <a:r>
                <a:rPr lang="zh-CN" altLang="en-US" sz="24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这里添加内容一这里添加内容一</a:t>
              </a:r>
              <a:endParaRPr lang="zh-CN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1325302" y="3187438"/>
              <a:ext cx="5262765" cy="60950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457200" indent="-457200" algn="just" fontAlgn="auto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ý"/>
                <a:defRPr/>
              </a:pPr>
              <a:r>
                <a:rPr lang="zh-CN" altLang="en-US" sz="24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这里添加内容二这里添加内容二</a:t>
              </a:r>
              <a:endParaRPr lang="zh-CN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64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64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4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4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" accel="10000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" accel="100000" fill="hold">
                                          <p:stCondLst>
                                            <p:cond delay="64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462214" y="274638"/>
            <a:ext cx="7800975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800" kern="100" spc="100" dirty="0">
                <a:solidFill>
                  <a:srgbClr val="0070C0"/>
                </a:solidFill>
                <a:latin typeface="方正兰亭特黑长简体" panose="02010600000000000000" pitchFamily="2" charset="-122"/>
                <a:ea typeface="方正兰亭特黑长简体" panose="02010600000000000000" pitchFamily="2" charset="-122"/>
              </a:rPr>
              <a:t>这里添加竞争岗位后的第三个措施</a:t>
            </a:r>
            <a:endParaRPr lang="zh-CN" altLang="zh-CN" sz="2800" kern="100" spc="100" dirty="0">
              <a:solidFill>
                <a:srgbClr val="0070C0"/>
              </a:solidFill>
              <a:latin typeface="方正兰亭特黑长简体" panose="02010600000000000000" pitchFamily="2" charset="-122"/>
              <a:ea typeface="方正兰亭特黑长简体" panose="02010600000000000000" pitchFamily="2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133476" y="250825"/>
            <a:ext cx="1228725" cy="858838"/>
            <a:chOff x="-390319" y="250551"/>
            <a:chExt cx="1228519" cy="859798"/>
          </a:xfrm>
        </p:grpSpPr>
        <p:sp>
          <p:nvSpPr>
            <p:cNvPr id="4" name="任意多边形 3"/>
            <p:cNvSpPr/>
            <p:nvPr/>
          </p:nvSpPr>
          <p:spPr>
            <a:xfrm>
              <a:off x="-390319" y="290283"/>
              <a:ext cx="1228519" cy="820066"/>
            </a:xfrm>
            <a:custGeom>
              <a:avLst/>
              <a:gdLst>
                <a:gd name="connsiteX0" fmla="*/ 53710 w 1746884"/>
                <a:gd name="connsiteY0" fmla="*/ 0 h 1165329"/>
                <a:gd name="connsiteX1" fmla="*/ 1693175 w 1746884"/>
                <a:gd name="connsiteY1" fmla="*/ 0 h 1165329"/>
                <a:gd name="connsiteX2" fmla="*/ 1729139 w 1746884"/>
                <a:gd name="connsiteY2" fmla="*/ 115858 h 1165329"/>
                <a:gd name="connsiteX3" fmla="*/ 1746884 w 1746884"/>
                <a:gd name="connsiteY3" fmla="*/ 291887 h 1165329"/>
                <a:gd name="connsiteX4" fmla="*/ 873442 w 1746884"/>
                <a:gd name="connsiteY4" fmla="*/ 1165329 h 1165329"/>
                <a:gd name="connsiteX5" fmla="*/ 0 w 1746884"/>
                <a:gd name="connsiteY5" fmla="*/ 291887 h 1165329"/>
                <a:gd name="connsiteX6" fmla="*/ 17745 w 1746884"/>
                <a:gd name="connsiteY6" fmla="*/ 115858 h 116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746884" h="1165329">
                  <a:moveTo>
                    <a:pt x="53710" y="0"/>
                  </a:moveTo>
                  <a:lnTo>
                    <a:pt x="1693175" y="0"/>
                  </a:lnTo>
                  <a:lnTo>
                    <a:pt x="1729139" y="115858"/>
                  </a:lnTo>
                  <a:cubicBezTo>
                    <a:pt x="1740774" y="172717"/>
                    <a:pt x="1746884" y="231588"/>
                    <a:pt x="1746884" y="291887"/>
                  </a:cubicBezTo>
                  <a:cubicBezTo>
                    <a:pt x="1746884" y="774276"/>
                    <a:pt x="1355831" y="1165329"/>
                    <a:pt x="873442" y="1165329"/>
                  </a:cubicBezTo>
                  <a:cubicBezTo>
                    <a:pt x="391053" y="1165329"/>
                    <a:pt x="0" y="774276"/>
                    <a:pt x="0" y="291887"/>
                  </a:cubicBezTo>
                  <a:cubicBezTo>
                    <a:pt x="0" y="231588"/>
                    <a:pt x="6110" y="172717"/>
                    <a:pt x="17745" y="115858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sp>
          <p:nvSpPr>
            <p:cNvPr id="34835" name="文本框 4"/>
            <p:cNvSpPr txBox="1">
              <a:spLocks noChangeArrowheads="1"/>
            </p:cNvSpPr>
            <p:nvPr/>
          </p:nvSpPr>
          <p:spPr bwMode="auto">
            <a:xfrm>
              <a:off x="148521" y="250551"/>
              <a:ext cx="559675" cy="64705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 sz="3600">
                  <a:solidFill>
                    <a:srgbClr val="EEEEEE"/>
                  </a:solidFill>
                  <a:latin typeface="Broadway"/>
                  <a:ea typeface="微软雅黑" panose="020B0503020204020204" pitchFamily="34" charset="-122"/>
                </a:rPr>
                <a:t>E</a:t>
              </a:r>
              <a:endParaRPr lang="zh-CN" altLang="en-US" sz="3600">
                <a:solidFill>
                  <a:srgbClr val="EEEEEE"/>
                </a:solidFill>
                <a:latin typeface="Broadway"/>
                <a:ea typeface="微软雅黑" panose="020B0503020204020204" pitchFamily="34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2166938" y="1384579"/>
            <a:ext cx="8039100" cy="476296"/>
            <a:chOff x="128806" y="4954386"/>
            <a:chExt cx="8998356" cy="476687"/>
          </a:xfrm>
        </p:grpSpPr>
        <p:sp>
          <p:nvSpPr>
            <p:cNvPr id="8" name="平行四边形 7"/>
            <p:cNvSpPr/>
            <p:nvPr/>
          </p:nvSpPr>
          <p:spPr>
            <a:xfrm>
              <a:off x="128806" y="4956173"/>
              <a:ext cx="8998356" cy="451856"/>
            </a:xfrm>
            <a:prstGeom prst="parallelogram">
              <a:avLst>
                <a:gd name="adj" fmla="val 3818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9" name="平行四边形 8"/>
            <p:cNvSpPr/>
            <p:nvPr/>
          </p:nvSpPr>
          <p:spPr>
            <a:xfrm>
              <a:off x="924869" y="4956173"/>
              <a:ext cx="7395568" cy="451856"/>
            </a:xfrm>
            <a:prstGeom prst="parallelogram">
              <a:avLst>
                <a:gd name="adj" fmla="val 36364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1774240" y="4954386"/>
              <a:ext cx="5696826" cy="455431"/>
            </a:xfrm>
            <a:prstGeom prst="parallelogram">
              <a:avLst>
                <a:gd name="adj" fmla="val 33239"/>
              </a:avLst>
            </a:prstGeom>
            <a:solidFill>
              <a:srgbClr val="0070C0"/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4833" name="文本框 10"/>
            <p:cNvSpPr txBox="1">
              <a:spLocks noChangeArrowheads="1"/>
            </p:cNvSpPr>
            <p:nvPr/>
          </p:nvSpPr>
          <p:spPr bwMode="auto">
            <a:xfrm>
              <a:off x="2935052" y="4969408"/>
              <a:ext cx="3307383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FFFF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</a:rPr>
                <a:t>添加总结性的一句话</a:t>
              </a:r>
            </a:p>
          </p:txBody>
        </p:sp>
      </p:grpSp>
      <p:grpSp>
        <p:nvGrpSpPr>
          <p:cNvPr id="33" name="组合 32"/>
          <p:cNvGrpSpPr/>
          <p:nvPr/>
        </p:nvGrpSpPr>
        <p:grpSpPr bwMode="auto">
          <a:xfrm>
            <a:off x="3179763" y="2357715"/>
            <a:ext cx="1776412" cy="4214534"/>
            <a:chOff x="1655387" y="2358273"/>
            <a:chExt cx="1777166" cy="4213976"/>
          </a:xfrm>
        </p:grpSpPr>
        <p:cxnSp>
          <p:nvCxnSpPr>
            <p:cNvPr id="23" name="直接连接符 22"/>
            <p:cNvCxnSpPr>
              <a:stCxn id="25" idx="0"/>
            </p:cNvCxnSpPr>
            <p:nvPr/>
          </p:nvCxnSpPr>
          <p:spPr>
            <a:xfrm>
              <a:off x="1655387" y="2358273"/>
              <a:ext cx="0" cy="4213976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4827" name="组合 30"/>
            <p:cNvGrpSpPr/>
            <p:nvPr/>
          </p:nvGrpSpPr>
          <p:grpSpPr bwMode="auto">
            <a:xfrm>
              <a:off x="1655387" y="2358273"/>
              <a:ext cx="1777166" cy="1097848"/>
              <a:chOff x="1655387" y="2112927"/>
              <a:chExt cx="1777166" cy="1097848"/>
            </a:xfrm>
          </p:grpSpPr>
          <p:sp>
            <p:nvSpPr>
              <p:cNvPr id="25" name="直角三角形 24"/>
              <p:cNvSpPr/>
              <p:nvPr/>
            </p:nvSpPr>
            <p:spPr>
              <a:xfrm>
                <a:off x="1655387" y="2112927"/>
                <a:ext cx="1777166" cy="1097848"/>
              </a:xfrm>
              <a:prstGeom prst="rtTriangle">
                <a:avLst/>
              </a:prstGeom>
              <a:solidFill>
                <a:srgbClr val="0070C0"/>
              </a:solidFill>
            </p:spPr>
            <p:txBody>
              <a:bodyPr anchor="ctr">
                <a:spAutoFit/>
              </a:bodyPr>
              <a:lstStyle/>
              <a:p>
                <a:pPr marL="285750" indent="-285750" algn="ctr" fontAlgn="auto">
                  <a:spcBef>
                    <a:spcPts val="0"/>
                  </a:spcBef>
                  <a:spcAft>
                    <a:spcPts val="0"/>
                  </a:spcAft>
                  <a:buFont typeface="Webdings" panose="05030102010509060703" pitchFamily="18" charset="2"/>
                  <a:buChar char=""/>
                  <a:defRPr/>
                </a:pPr>
                <a:endParaRPr lang="zh-CN" altLang="en-US" kern="100" spc="100">
                  <a:solidFill>
                    <a:srgbClr val="777777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  <a:cs typeface="Times New Roman" panose="02020603050405020304" pitchFamily="18" charset="0"/>
                </a:endParaRPr>
              </a:p>
            </p:txBody>
          </p:sp>
          <p:sp>
            <p:nvSpPr>
              <p:cNvPr id="34829" name="文本框 26"/>
              <p:cNvSpPr txBox="1">
                <a:spLocks noChangeArrowheads="1"/>
              </p:cNvSpPr>
              <p:nvPr/>
            </p:nvSpPr>
            <p:spPr bwMode="auto">
              <a:xfrm>
                <a:off x="1720477" y="2620059"/>
                <a:ext cx="1010213" cy="523220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</p:spPr>
            <p:txBody>
              <a:bodyPr wrap="none">
                <a:spAutoFit/>
              </a:bodyPr>
              <a:lstStyle/>
              <a:p>
                <a:r>
                  <a:rPr lang="zh-CN" altLang="en-US" sz="2800" b="1">
                    <a:solidFill>
                      <a:srgbClr val="EEEEEE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提 升</a:t>
                </a:r>
              </a:p>
            </p:txBody>
          </p:sp>
        </p:grpSp>
      </p:grpSp>
      <p:grpSp>
        <p:nvGrpSpPr>
          <p:cNvPr id="30" name="组合 29"/>
          <p:cNvGrpSpPr/>
          <p:nvPr/>
        </p:nvGrpSpPr>
        <p:grpSpPr bwMode="auto">
          <a:xfrm>
            <a:off x="4784725" y="3660776"/>
            <a:ext cx="4814888" cy="1643063"/>
            <a:chOff x="3006694" y="3345820"/>
            <a:chExt cx="4814084" cy="1643527"/>
          </a:xfrm>
        </p:grpSpPr>
        <p:sp>
          <p:nvSpPr>
            <p:cNvPr id="6" name="矩形 5"/>
            <p:cNvSpPr/>
            <p:nvPr/>
          </p:nvSpPr>
          <p:spPr>
            <a:xfrm>
              <a:off x="3249541" y="3345820"/>
              <a:ext cx="4571237" cy="1643527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just" fontAlgn="auto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这里添加内容一这里添加内容一</a:t>
              </a:r>
              <a:endPara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 fontAlgn="auto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这里添加内容一这里添加内容一</a:t>
              </a:r>
              <a:endPara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 fontAlgn="auto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kern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这里添加内容一这里添加内容一</a:t>
              </a:r>
              <a:endParaRPr lang="en-US" altLang="zh-CN" sz="2400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3006694" y="3399691"/>
              <a:ext cx="150788" cy="519498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006694" y="3936418"/>
              <a:ext cx="150788" cy="519498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3006694" y="4433446"/>
              <a:ext cx="150788" cy="519498"/>
            </a:xfrm>
            <a:prstGeom prst="ellipse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2" accel="7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1" name="组合 15"/>
          <p:cNvGrpSpPr/>
          <p:nvPr/>
        </p:nvGrpSpPr>
        <p:grpSpPr bwMode="auto">
          <a:xfrm>
            <a:off x="2139950" y="1085850"/>
            <a:ext cx="8026400" cy="1879600"/>
            <a:chOff x="666207" y="823268"/>
            <a:chExt cx="8026154" cy="1879432"/>
          </a:xfrm>
        </p:grpSpPr>
        <p:sp>
          <p:nvSpPr>
            <p:cNvPr id="2" name="矩形 1"/>
            <p:cNvSpPr/>
            <p:nvPr/>
          </p:nvSpPr>
          <p:spPr>
            <a:xfrm>
              <a:off x="728118" y="823268"/>
              <a:ext cx="2227194" cy="461922"/>
            </a:xfrm>
            <a:prstGeom prst="rect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algn="dist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kern="100" spc="100" dirty="0">
                  <a:solidFill>
                    <a:srgbClr val="EEEEEE"/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课件内嵌字体</a:t>
              </a:r>
            </a:p>
          </p:txBody>
        </p:sp>
        <p:sp>
          <p:nvSpPr>
            <p:cNvPr id="35846" name="文本框 2"/>
            <p:cNvSpPr txBox="1">
              <a:spLocks noChangeArrowheads="1"/>
            </p:cNvSpPr>
            <p:nvPr/>
          </p:nvSpPr>
          <p:spPr bwMode="auto">
            <a:xfrm>
              <a:off x="2222622" y="1739901"/>
              <a:ext cx="1107996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>
                  <a:solidFill>
                    <a:srgbClr val="0070C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微软雅黑</a:t>
              </a:r>
            </a:p>
          </p:txBody>
        </p:sp>
        <p:sp>
          <p:nvSpPr>
            <p:cNvPr id="35847" name="文本框 3"/>
            <p:cNvSpPr txBox="1">
              <a:spLocks noChangeArrowheads="1"/>
            </p:cNvSpPr>
            <p:nvPr/>
          </p:nvSpPr>
          <p:spPr bwMode="auto">
            <a:xfrm>
              <a:off x="3317373" y="1739901"/>
              <a:ext cx="1800493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0070C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方正正准黑简体</a:t>
              </a:r>
            </a:p>
          </p:txBody>
        </p:sp>
        <p:sp>
          <p:nvSpPr>
            <p:cNvPr id="35848" name="文本框 4"/>
            <p:cNvSpPr txBox="1">
              <a:spLocks noChangeArrowheads="1"/>
            </p:cNvSpPr>
            <p:nvPr/>
          </p:nvSpPr>
          <p:spPr bwMode="auto">
            <a:xfrm>
              <a:off x="5104621" y="1739901"/>
              <a:ext cx="1800493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0070C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方正兰亭特黑长</a:t>
              </a:r>
            </a:p>
          </p:txBody>
        </p:sp>
        <p:sp>
          <p:nvSpPr>
            <p:cNvPr id="35849" name="文本框 5"/>
            <p:cNvSpPr txBox="1">
              <a:spLocks noChangeArrowheads="1"/>
            </p:cNvSpPr>
            <p:nvPr/>
          </p:nvSpPr>
          <p:spPr bwMode="auto">
            <a:xfrm>
              <a:off x="6891868" y="1739901"/>
              <a:ext cx="1800493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rgbClr val="0070C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方正正大黑简体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666207" y="1647107"/>
              <a:ext cx="1569990" cy="4619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>
                  <a:solidFill>
                    <a:srgbClr val="0070C0"/>
                  </a:solidFill>
                  <a:latin typeface="+mn-lt"/>
                  <a:ea typeface="+mn-ea"/>
                </a:rPr>
                <a:t>中文字体</a:t>
              </a:r>
            </a:p>
          </p:txBody>
        </p:sp>
        <p:sp>
          <p:nvSpPr>
            <p:cNvPr id="35851" name="文本框 7"/>
            <p:cNvSpPr txBox="1">
              <a:spLocks noChangeArrowheads="1"/>
            </p:cNvSpPr>
            <p:nvPr/>
          </p:nvSpPr>
          <p:spPr bwMode="auto">
            <a:xfrm>
              <a:off x="2222622" y="2333368"/>
              <a:ext cx="1113446" cy="36933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70C0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Broadway</a:t>
              </a:r>
              <a:endParaRPr lang="zh-CN" altLang="en-US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666207" y="2240779"/>
              <a:ext cx="1569990" cy="4619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zh-CN" altLang="en-US" sz="2400" b="1" spc="300" dirty="0">
                  <a:solidFill>
                    <a:srgbClr val="0070C0"/>
                  </a:solidFill>
                  <a:latin typeface="+mn-lt"/>
                  <a:ea typeface="+mn-ea"/>
                </a:rPr>
                <a:t>英文字体</a:t>
              </a:r>
            </a:p>
          </p:txBody>
        </p:sp>
      </p:grp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直接连接符 9"/>
          <p:cNvCxnSpPr/>
          <p:nvPr/>
        </p:nvCxnSpPr>
        <p:spPr>
          <a:xfrm>
            <a:off x="0" y="3489325"/>
            <a:ext cx="2219326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组合 13"/>
          <p:cNvGrpSpPr/>
          <p:nvPr/>
        </p:nvGrpSpPr>
        <p:grpSpPr bwMode="auto">
          <a:xfrm>
            <a:off x="2936875" y="561975"/>
            <a:ext cx="1652588" cy="1652588"/>
            <a:chOff x="1119044" y="1629637"/>
            <a:chExt cx="2230016" cy="2230016"/>
          </a:xfrm>
        </p:grpSpPr>
        <p:sp>
          <p:nvSpPr>
            <p:cNvPr id="74" name="椭圆 73"/>
            <p:cNvSpPr/>
            <p:nvPr/>
          </p:nvSpPr>
          <p:spPr>
            <a:xfrm>
              <a:off x="1119044" y="1629637"/>
              <a:ext cx="2230016" cy="2230016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/>
            </a:p>
          </p:txBody>
        </p:sp>
        <p:grpSp>
          <p:nvGrpSpPr>
            <p:cNvPr id="71" name="组合 70"/>
            <p:cNvGrpSpPr/>
            <p:nvPr/>
          </p:nvGrpSpPr>
          <p:grpSpPr>
            <a:xfrm>
              <a:off x="1622112" y="1868076"/>
              <a:ext cx="1221209" cy="963281"/>
              <a:chOff x="7393708" y="2217941"/>
              <a:chExt cx="1451122" cy="1144639"/>
            </a:xfrm>
            <a:solidFill>
              <a:srgbClr val="FFFFFF"/>
            </a:solidFill>
          </p:grpSpPr>
          <p:sp>
            <p:nvSpPr>
              <p:cNvPr id="72" name="Freeform 57"/>
              <p:cNvSpPr>
                <a:spLocks noChangeAspect="1"/>
              </p:cNvSpPr>
              <p:nvPr/>
            </p:nvSpPr>
            <p:spPr bwMode="auto">
              <a:xfrm>
                <a:off x="7393708" y="2217941"/>
                <a:ext cx="1451122" cy="948100"/>
              </a:xfrm>
              <a:custGeom>
                <a:avLst/>
                <a:gdLst>
                  <a:gd name="T0" fmla="*/ 34 w 233"/>
                  <a:gd name="T1" fmla="*/ 77 h 152"/>
                  <a:gd name="T2" fmla="*/ 117 w 233"/>
                  <a:gd name="T3" fmla="*/ 126 h 152"/>
                  <a:gd name="T4" fmla="*/ 214 w 233"/>
                  <a:gd name="T5" fmla="*/ 67 h 152"/>
                  <a:gd name="T6" fmla="*/ 214 w 233"/>
                  <a:gd name="T7" fmla="*/ 67 h 152"/>
                  <a:gd name="T8" fmla="*/ 233 w 233"/>
                  <a:gd name="T9" fmla="*/ 56 h 152"/>
                  <a:gd name="T10" fmla="*/ 116 w 233"/>
                  <a:gd name="T11" fmla="*/ 0 h 152"/>
                  <a:gd name="T12" fmla="*/ 0 w 233"/>
                  <a:gd name="T13" fmla="*/ 56 h 152"/>
                  <a:gd name="T14" fmla="*/ 16 w 233"/>
                  <a:gd name="T15" fmla="*/ 66 h 152"/>
                  <a:gd name="T16" fmla="*/ 16 w 233"/>
                  <a:gd name="T17" fmla="*/ 152 h 152"/>
                  <a:gd name="T18" fmla="*/ 24 w 233"/>
                  <a:gd name="T19" fmla="*/ 152 h 152"/>
                  <a:gd name="T20" fmla="*/ 24 w 233"/>
                  <a:gd name="T21" fmla="*/ 71 h 152"/>
                  <a:gd name="T22" fmla="*/ 34 w 233"/>
                  <a:gd name="T23" fmla="*/ 77 h 152"/>
                  <a:gd name="T24" fmla="*/ 34 w 233"/>
                  <a:gd name="T25" fmla="*/ 77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33" h="152">
                    <a:moveTo>
                      <a:pt x="34" y="77"/>
                    </a:moveTo>
                    <a:cubicBezTo>
                      <a:pt x="117" y="126"/>
                      <a:pt x="117" y="126"/>
                      <a:pt x="117" y="126"/>
                    </a:cubicBezTo>
                    <a:cubicBezTo>
                      <a:pt x="214" y="67"/>
                      <a:pt x="214" y="67"/>
                      <a:pt x="214" y="67"/>
                    </a:cubicBezTo>
                    <a:cubicBezTo>
                      <a:pt x="214" y="67"/>
                      <a:pt x="214" y="67"/>
                      <a:pt x="214" y="67"/>
                    </a:cubicBezTo>
                    <a:cubicBezTo>
                      <a:pt x="233" y="56"/>
                      <a:pt x="233" y="56"/>
                      <a:pt x="233" y="56"/>
                    </a:cubicBezTo>
                    <a:cubicBezTo>
                      <a:pt x="116" y="0"/>
                      <a:pt x="116" y="0"/>
                      <a:pt x="116" y="0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16" y="66"/>
                      <a:pt x="16" y="66"/>
                      <a:pt x="16" y="66"/>
                    </a:cubicBezTo>
                    <a:cubicBezTo>
                      <a:pt x="16" y="152"/>
                      <a:pt x="16" y="152"/>
                      <a:pt x="16" y="152"/>
                    </a:cubicBezTo>
                    <a:cubicBezTo>
                      <a:pt x="24" y="152"/>
                      <a:pt x="24" y="152"/>
                      <a:pt x="24" y="152"/>
                    </a:cubicBezTo>
                    <a:cubicBezTo>
                      <a:pt x="24" y="71"/>
                      <a:pt x="24" y="71"/>
                      <a:pt x="24" y="71"/>
                    </a:cubicBezTo>
                    <a:cubicBezTo>
                      <a:pt x="34" y="77"/>
                      <a:pt x="34" y="77"/>
                      <a:pt x="34" y="77"/>
                    </a:cubicBezTo>
                    <a:cubicBezTo>
                      <a:pt x="34" y="77"/>
                      <a:pt x="34" y="77"/>
                      <a:pt x="34" y="7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  <p:sp>
            <p:nvSpPr>
              <p:cNvPr id="73" name="Freeform 58"/>
              <p:cNvSpPr>
                <a:spLocks noChangeAspect="1"/>
              </p:cNvSpPr>
              <p:nvPr/>
            </p:nvSpPr>
            <p:spPr bwMode="auto">
              <a:xfrm>
                <a:off x="7694986" y="2801623"/>
                <a:ext cx="845390" cy="560957"/>
              </a:xfrm>
              <a:custGeom>
                <a:avLst/>
                <a:gdLst>
                  <a:gd name="T0" fmla="*/ 305 w 321"/>
                  <a:gd name="T1" fmla="*/ 12 h 213"/>
                  <a:gd name="T2" fmla="*/ 163 w 321"/>
                  <a:gd name="T3" fmla="*/ 97 h 213"/>
                  <a:gd name="T4" fmla="*/ 21 w 321"/>
                  <a:gd name="T5" fmla="*/ 12 h 213"/>
                  <a:gd name="T6" fmla="*/ 21 w 321"/>
                  <a:gd name="T7" fmla="*/ 12 h 213"/>
                  <a:gd name="T8" fmla="*/ 19 w 321"/>
                  <a:gd name="T9" fmla="*/ 12 h 213"/>
                  <a:gd name="T10" fmla="*/ 0 w 321"/>
                  <a:gd name="T11" fmla="*/ 0 h 213"/>
                  <a:gd name="T12" fmla="*/ 0 w 321"/>
                  <a:gd name="T13" fmla="*/ 213 h 213"/>
                  <a:gd name="T14" fmla="*/ 321 w 321"/>
                  <a:gd name="T15" fmla="*/ 213 h 213"/>
                  <a:gd name="T16" fmla="*/ 321 w 321"/>
                  <a:gd name="T17" fmla="*/ 2 h 213"/>
                  <a:gd name="T18" fmla="*/ 305 w 321"/>
                  <a:gd name="T19" fmla="*/ 12 h 2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321" h="213">
                    <a:moveTo>
                      <a:pt x="305" y="12"/>
                    </a:moveTo>
                    <a:lnTo>
                      <a:pt x="163" y="97"/>
                    </a:lnTo>
                    <a:lnTo>
                      <a:pt x="21" y="12"/>
                    </a:lnTo>
                    <a:lnTo>
                      <a:pt x="21" y="12"/>
                    </a:lnTo>
                    <a:lnTo>
                      <a:pt x="19" y="12"/>
                    </a:lnTo>
                    <a:lnTo>
                      <a:pt x="0" y="0"/>
                    </a:lnTo>
                    <a:lnTo>
                      <a:pt x="0" y="213"/>
                    </a:lnTo>
                    <a:lnTo>
                      <a:pt x="321" y="213"/>
                    </a:lnTo>
                    <a:lnTo>
                      <a:pt x="321" y="2"/>
                    </a:lnTo>
                    <a:lnTo>
                      <a:pt x="305" y="12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>
                  <a:latin typeface="+mn-lt"/>
                  <a:ea typeface="+mn-ea"/>
                </a:endParaRPr>
              </a:p>
            </p:txBody>
          </p:sp>
        </p:grpSp>
        <p:sp>
          <p:nvSpPr>
            <p:cNvPr id="16409" name="文本框 12"/>
            <p:cNvSpPr txBox="1">
              <a:spLocks noChangeArrowheads="1"/>
            </p:cNvSpPr>
            <p:nvPr/>
          </p:nvSpPr>
          <p:spPr bwMode="auto">
            <a:xfrm>
              <a:off x="1259383" y="2971890"/>
              <a:ext cx="1911055" cy="62317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FFFF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学习经历</a:t>
              </a:r>
            </a:p>
          </p:txBody>
        </p:sp>
      </p:grpSp>
      <p:cxnSp>
        <p:nvCxnSpPr>
          <p:cNvPr id="78" name="直接连接符 77"/>
          <p:cNvCxnSpPr>
            <a:stCxn id="74" idx="4"/>
          </p:cNvCxnSpPr>
          <p:nvPr/>
        </p:nvCxnSpPr>
        <p:spPr>
          <a:xfrm>
            <a:off x="3763964" y="2214563"/>
            <a:ext cx="15875" cy="43688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接连接符 83"/>
          <p:cNvCxnSpPr/>
          <p:nvPr/>
        </p:nvCxnSpPr>
        <p:spPr>
          <a:xfrm flipV="1">
            <a:off x="2219325" y="1395413"/>
            <a:ext cx="0" cy="2093912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2219326" y="1379538"/>
            <a:ext cx="696913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 bwMode="auto">
          <a:xfrm>
            <a:off x="3763964" y="2970214"/>
            <a:ext cx="776287" cy="2636837"/>
            <a:chOff x="2239622" y="2970643"/>
            <a:chExt cx="776455" cy="2636188"/>
          </a:xfrm>
        </p:grpSpPr>
        <p:grpSp>
          <p:nvGrpSpPr>
            <p:cNvPr id="16398" name="组合 16"/>
            <p:cNvGrpSpPr/>
            <p:nvPr/>
          </p:nvGrpSpPr>
          <p:grpSpPr bwMode="auto">
            <a:xfrm>
              <a:off x="2239622" y="2970643"/>
              <a:ext cx="776455" cy="371534"/>
              <a:chOff x="2259291" y="2970643"/>
              <a:chExt cx="757023" cy="371534"/>
            </a:xfrm>
          </p:grpSpPr>
          <p:sp>
            <p:nvSpPr>
              <p:cNvPr id="30" name="矩形 29"/>
              <p:cNvSpPr/>
              <p:nvPr/>
            </p:nvSpPr>
            <p:spPr>
              <a:xfrm>
                <a:off x="2957486" y="2970643"/>
                <a:ext cx="58828" cy="371384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cxnSp>
            <p:nvCxnSpPr>
              <p:cNvPr id="38" name="直接连接符 37"/>
              <p:cNvCxnSpPr/>
              <p:nvPr/>
            </p:nvCxnSpPr>
            <p:spPr>
              <a:xfrm>
                <a:off x="2259291" y="3154748"/>
                <a:ext cx="696647" cy="0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399" name="组合 39"/>
            <p:cNvGrpSpPr/>
            <p:nvPr/>
          </p:nvGrpSpPr>
          <p:grpSpPr bwMode="auto">
            <a:xfrm>
              <a:off x="2239622" y="4102970"/>
              <a:ext cx="776455" cy="371534"/>
              <a:chOff x="2259291" y="2970643"/>
              <a:chExt cx="757023" cy="371534"/>
            </a:xfrm>
          </p:grpSpPr>
          <p:sp>
            <p:nvSpPr>
              <p:cNvPr id="41" name="矩形 40"/>
              <p:cNvSpPr/>
              <p:nvPr/>
            </p:nvSpPr>
            <p:spPr>
              <a:xfrm>
                <a:off x="2957486" y="2969924"/>
                <a:ext cx="58828" cy="372972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cxnSp>
            <p:nvCxnSpPr>
              <p:cNvPr id="42" name="直接连接符 41"/>
              <p:cNvCxnSpPr/>
              <p:nvPr/>
            </p:nvCxnSpPr>
            <p:spPr>
              <a:xfrm>
                <a:off x="2259291" y="3154029"/>
                <a:ext cx="696647" cy="0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400" name="组合 43"/>
            <p:cNvGrpSpPr/>
            <p:nvPr/>
          </p:nvGrpSpPr>
          <p:grpSpPr bwMode="auto">
            <a:xfrm>
              <a:off x="2239622" y="5235297"/>
              <a:ext cx="776455" cy="371534"/>
              <a:chOff x="2259291" y="2970643"/>
              <a:chExt cx="757023" cy="371534"/>
            </a:xfrm>
          </p:grpSpPr>
          <p:sp>
            <p:nvSpPr>
              <p:cNvPr id="45" name="矩形 44"/>
              <p:cNvSpPr/>
              <p:nvPr/>
            </p:nvSpPr>
            <p:spPr>
              <a:xfrm>
                <a:off x="2957486" y="2970793"/>
                <a:ext cx="58828" cy="371384"/>
              </a:xfrm>
              <a:prstGeom prst="rect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cxnSp>
            <p:nvCxnSpPr>
              <p:cNvPr id="46" name="直接连接符 45"/>
              <p:cNvCxnSpPr/>
              <p:nvPr/>
            </p:nvCxnSpPr>
            <p:spPr>
              <a:xfrm>
                <a:off x="2259291" y="3154898"/>
                <a:ext cx="696647" cy="0"/>
              </a:xfrm>
              <a:prstGeom prst="line">
                <a:avLst/>
              </a:prstGeom>
              <a:ln w="19050">
                <a:solidFill>
                  <a:srgbClr val="0070C0"/>
                </a:solidFill>
                <a:prstDash val="solid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" name="组合 2"/>
          <p:cNvGrpSpPr/>
          <p:nvPr/>
        </p:nvGrpSpPr>
        <p:grpSpPr bwMode="auto">
          <a:xfrm>
            <a:off x="4667251" y="2741614"/>
            <a:ext cx="4970463" cy="3049587"/>
            <a:chOff x="3143519" y="2742075"/>
            <a:chExt cx="4969970" cy="3049554"/>
          </a:xfrm>
        </p:grpSpPr>
        <p:sp>
          <p:nvSpPr>
            <p:cNvPr id="26" name="文本框 25"/>
            <p:cNvSpPr txBox="1"/>
            <p:nvPr/>
          </p:nvSpPr>
          <p:spPr>
            <a:xfrm>
              <a:off x="3143519" y="2742075"/>
              <a:ext cx="4969970" cy="8302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spc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200X</a:t>
              </a:r>
              <a:r>
                <a:rPr lang="zh-CN" altLang="zh-CN" sz="2000" spc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年</a:t>
              </a:r>
              <a:r>
                <a:rPr lang="zh-CN" altLang="en-US" sz="2000" spc="1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，这里添加您的本科阶段学习经历</a:t>
              </a:r>
              <a:endParaRPr lang="zh-CN" altLang="en-US" sz="2000" b="1" spc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3" name="文本框 42"/>
            <p:cNvSpPr txBox="1"/>
            <p:nvPr/>
          </p:nvSpPr>
          <p:spPr>
            <a:xfrm>
              <a:off x="3186378" y="3888238"/>
              <a:ext cx="4854093" cy="1201724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000" spc="100"/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200X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年，这里添加您的研究生阶段学习经历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endParaRPr>
            </a:p>
          </p:txBody>
        </p:sp>
        <p:sp>
          <p:nvSpPr>
            <p:cNvPr id="47" name="文本框 46"/>
            <p:cNvSpPr txBox="1"/>
            <p:nvPr/>
          </p:nvSpPr>
          <p:spPr>
            <a:xfrm>
              <a:off x="3216537" y="4961376"/>
              <a:ext cx="4854093" cy="830253"/>
            </a:xfrm>
            <a:prstGeom prst="rect">
              <a:avLst/>
            </a:prstGeom>
            <a:noFill/>
          </p:spPr>
          <p:txBody>
            <a:bodyPr>
              <a:spAutoFit/>
            </a:bodyPr>
            <a:lstStyle>
              <a:defPPr>
                <a:defRPr lang="zh-CN"/>
              </a:defPPr>
              <a:lvl1pPr>
                <a:lnSpc>
                  <a:spcPct val="120000"/>
                </a:lnSpc>
                <a:defRPr sz="2000" spc="100"/>
              </a:lvl1pPr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200X</a:t>
              </a:r>
              <a:r>
                <a:rPr lang="zh-CN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</a:rPr>
                <a:t>年，这里添加您的其他阶段的学习经历</a:t>
              </a:r>
              <a:endParaRPr lang="zh-CN" alt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49" name="直接连接符 48"/>
          <p:cNvCxnSpPr/>
          <p:nvPr/>
        </p:nvCxnSpPr>
        <p:spPr>
          <a:xfrm>
            <a:off x="4589464" y="1379538"/>
            <a:ext cx="4224337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V="1">
            <a:off x="8813800" y="777876"/>
            <a:ext cx="3378200" cy="4762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V="1">
            <a:off x="8813800" y="777876"/>
            <a:ext cx="0" cy="601663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1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 flipV="1">
            <a:off x="0" y="782639"/>
            <a:ext cx="12192000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 bwMode="auto">
          <a:xfrm>
            <a:off x="8099425" y="782639"/>
            <a:ext cx="1652588" cy="1652587"/>
            <a:chOff x="1413586" y="562653"/>
            <a:chExt cx="1652069" cy="1652069"/>
          </a:xfrm>
        </p:grpSpPr>
        <p:sp>
          <p:nvSpPr>
            <p:cNvPr id="3" name="椭圆 2"/>
            <p:cNvSpPr/>
            <p:nvPr/>
          </p:nvSpPr>
          <p:spPr>
            <a:xfrm>
              <a:off x="1413586" y="562653"/>
              <a:ext cx="1652069" cy="165206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/>
            </a:p>
          </p:txBody>
        </p:sp>
        <p:sp>
          <p:nvSpPr>
            <p:cNvPr id="17430" name="文本框 4"/>
            <p:cNvSpPr txBox="1">
              <a:spLocks noChangeArrowheads="1"/>
            </p:cNvSpPr>
            <p:nvPr/>
          </p:nvSpPr>
          <p:spPr bwMode="auto">
            <a:xfrm>
              <a:off x="1532068" y="1571552"/>
              <a:ext cx="141577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FFFF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工作经历</a:t>
              </a:r>
            </a:p>
          </p:txBody>
        </p:sp>
        <p:grpSp>
          <p:nvGrpSpPr>
            <p:cNvPr id="17431" name="组合 11"/>
            <p:cNvGrpSpPr/>
            <p:nvPr/>
          </p:nvGrpSpPr>
          <p:grpSpPr bwMode="auto">
            <a:xfrm>
              <a:off x="1924953" y="782415"/>
              <a:ext cx="693737" cy="692150"/>
              <a:chOff x="3830638" y="2357438"/>
              <a:chExt cx="693737" cy="692150"/>
            </a:xfrm>
          </p:grpSpPr>
          <p:sp>
            <p:nvSpPr>
              <p:cNvPr id="17432" name="Freeform 61"/>
              <p:cNvSpPr/>
              <p:nvPr/>
            </p:nvSpPr>
            <p:spPr bwMode="auto">
              <a:xfrm>
                <a:off x="4070350" y="2357438"/>
                <a:ext cx="454025" cy="450850"/>
              </a:xfrm>
              <a:custGeom>
                <a:avLst/>
                <a:gdLst>
                  <a:gd name="T0" fmla="*/ 435264 w 121"/>
                  <a:gd name="T1" fmla="*/ 11271 h 120"/>
                  <a:gd name="T2" fmla="*/ 401493 w 121"/>
                  <a:gd name="T3" fmla="*/ 0 h 120"/>
                  <a:gd name="T4" fmla="*/ 371475 w 121"/>
                  <a:gd name="T5" fmla="*/ 11271 h 120"/>
                  <a:gd name="T6" fmla="*/ 262659 w 121"/>
                  <a:gd name="T7" fmla="*/ 120227 h 120"/>
                  <a:gd name="T8" fmla="*/ 247650 w 121"/>
                  <a:gd name="T9" fmla="*/ 135255 h 120"/>
                  <a:gd name="T10" fmla="*/ 232641 w 121"/>
                  <a:gd name="T11" fmla="*/ 150283 h 120"/>
                  <a:gd name="T12" fmla="*/ 146339 w 121"/>
                  <a:gd name="T13" fmla="*/ 236696 h 120"/>
                  <a:gd name="T14" fmla="*/ 0 w 121"/>
                  <a:gd name="T15" fmla="*/ 386980 h 120"/>
                  <a:gd name="T16" fmla="*/ 0 w 121"/>
                  <a:gd name="T17" fmla="*/ 386980 h 120"/>
                  <a:gd name="T18" fmla="*/ 0 w 121"/>
                  <a:gd name="T19" fmla="*/ 450850 h 120"/>
                  <a:gd name="T20" fmla="*/ 60036 w 121"/>
                  <a:gd name="T21" fmla="*/ 450850 h 120"/>
                  <a:gd name="T22" fmla="*/ 60036 w 121"/>
                  <a:gd name="T23" fmla="*/ 450850 h 120"/>
                  <a:gd name="T24" fmla="*/ 135082 w 121"/>
                  <a:gd name="T25" fmla="*/ 375708 h 120"/>
                  <a:gd name="T26" fmla="*/ 300182 w 121"/>
                  <a:gd name="T27" fmla="*/ 214154 h 120"/>
                  <a:gd name="T28" fmla="*/ 300182 w 121"/>
                  <a:gd name="T29" fmla="*/ 210397 h 120"/>
                  <a:gd name="T30" fmla="*/ 300182 w 121"/>
                  <a:gd name="T31" fmla="*/ 210397 h 120"/>
                  <a:gd name="T32" fmla="*/ 307686 w 121"/>
                  <a:gd name="T33" fmla="*/ 202883 h 120"/>
                  <a:gd name="T34" fmla="*/ 307686 w 121"/>
                  <a:gd name="T35" fmla="*/ 202883 h 120"/>
                  <a:gd name="T36" fmla="*/ 435264 w 121"/>
                  <a:gd name="T37" fmla="*/ 75142 h 120"/>
                  <a:gd name="T38" fmla="*/ 435264 w 121"/>
                  <a:gd name="T39" fmla="*/ 11271 h 12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121"/>
                  <a:gd name="T61" fmla="*/ 0 h 120"/>
                  <a:gd name="T62" fmla="*/ 121 w 121"/>
                  <a:gd name="T63" fmla="*/ 120 h 12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121" h="120">
                    <a:moveTo>
                      <a:pt x="116" y="3"/>
                    </a:moveTo>
                    <a:cubicBezTo>
                      <a:pt x="113" y="1"/>
                      <a:pt x="110" y="0"/>
                      <a:pt x="107" y="0"/>
                    </a:cubicBezTo>
                    <a:cubicBezTo>
                      <a:pt x="104" y="0"/>
                      <a:pt x="101" y="1"/>
                      <a:pt x="99" y="3"/>
                    </a:cubicBezTo>
                    <a:cubicBezTo>
                      <a:pt x="70" y="32"/>
                      <a:pt x="70" y="32"/>
                      <a:pt x="70" y="32"/>
                    </a:cubicBezTo>
                    <a:cubicBezTo>
                      <a:pt x="66" y="36"/>
                      <a:pt x="66" y="36"/>
                      <a:pt x="66" y="36"/>
                    </a:cubicBezTo>
                    <a:cubicBezTo>
                      <a:pt x="62" y="40"/>
                      <a:pt x="62" y="40"/>
                      <a:pt x="62" y="40"/>
                    </a:cubicBezTo>
                    <a:cubicBezTo>
                      <a:pt x="39" y="63"/>
                      <a:pt x="39" y="63"/>
                      <a:pt x="39" y="6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03"/>
                      <a:pt x="0" y="103"/>
                      <a:pt x="0" y="103"/>
                    </a:cubicBezTo>
                    <a:cubicBezTo>
                      <a:pt x="0" y="120"/>
                      <a:pt x="0" y="120"/>
                      <a:pt x="0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16" y="120"/>
                      <a:pt x="16" y="120"/>
                      <a:pt x="16" y="120"/>
                    </a:cubicBezTo>
                    <a:cubicBezTo>
                      <a:pt x="36" y="100"/>
                      <a:pt x="36" y="100"/>
                      <a:pt x="36" y="100"/>
                    </a:cubicBezTo>
                    <a:cubicBezTo>
                      <a:pt x="80" y="57"/>
                      <a:pt x="80" y="57"/>
                      <a:pt x="80" y="57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80" y="56"/>
                      <a:pt x="80" y="56"/>
                      <a:pt x="80" y="56"/>
                    </a:cubicBezTo>
                    <a:cubicBezTo>
                      <a:pt x="82" y="54"/>
                      <a:pt x="82" y="54"/>
                      <a:pt x="82" y="54"/>
                    </a:cubicBezTo>
                    <a:cubicBezTo>
                      <a:pt x="82" y="54"/>
                      <a:pt x="82" y="54"/>
                      <a:pt x="82" y="54"/>
                    </a:cubicBezTo>
                    <a:cubicBezTo>
                      <a:pt x="116" y="20"/>
                      <a:pt x="116" y="20"/>
                      <a:pt x="116" y="20"/>
                    </a:cubicBezTo>
                    <a:cubicBezTo>
                      <a:pt x="121" y="16"/>
                      <a:pt x="121" y="8"/>
                      <a:pt x="116" y="3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7433" name="Freeform 62"/>
              <p:cNvSpPr/>
              <p:nvPr/>
            </p:nvSpPr>
            <p:spPr bwMode="auto">
              <a:xfrm>
                <a:off x="3830638" y="2478088"/>
                <a:ext cx="569913" cy="571500"/>
              </a:xfrm>
              <a:custGeom>
                <a:avLst/>
                <a:gdLst>
                  <a:gd name="T0" fmla="*/ 558800 w 359"/>
                  <a:gd name="T1" fmla="*/ 112713 h 360"/>
                  <a:gd name="T2" fmla="*/ 393700 w 359"/>
                  <a:gd name="T3" fmla="*/ 277813 h 360"/>
                  <a:gd name="T4" fmla="*/ 322263 w 359"/>
                  <a:gd name="T5" fmla="*/ 354012 h 360"/>
                  <a:gd name="T6" fmla="*/ 311150 w 359"/>
                  <a:gd name="T7" fmla="*/ 360362 h 360"/>
                  <a:gd name="T8" fmla="*/ 300038 w 359"/>
                  <a:gd name="T9" fmla="*/ 360362 h 360"/>
                  <a:gd name="T10" fmla="*/ 239713 w 359"/>
                  <a:gd name="T11" fmla="*/ 360362 h 360"/>
                  <a:gd name="T12" fmla="*/ 209550 w 359"/>
                  <a:gd name="T13" fmla="*/ 360362 h 360"/>
                  <a:gd name="T14" fmla="*/ 209550 w 359"/>
                  <a:gd name="T15" fmla="*/ 330200 h 360"/>
                  <a:gd name="T16" fmla="*/ 209550 w 359"/>
                  <a:gd name="T17" fmla="*/ 266700 h 360"/>
                  <a:gd name="T18" fmla="*/ 209550 w 359"/>
                  <a:gd name="T19" fmla="*/ 252413 h 360"/>
                  <a:gd name="T20" fmla="*/ 217488 w 359"/>
                  <a:gd name="T21" fmla="*/ 244475 h 360"/>
                  <a:gd name="T22" fmla="*/ 366713 w 359"/>
                  <a:gd name="T23" fmla="*/ 93662 h 360"/>
                  <a:gd name="T24" fmla="*/ 454025 w 359"/>
                  <a:gd name="T25" fmla="*/ 7938 h 360"/>
                  <a:gd name="T26" fmla="*/ 461963 w 359"/>
                  <a:gd name="T27" fmla="*/ 0 h 360"/>
                  <a:gd name="T28" fmla="*/ 0 w 359"/>
                  <a:gd name="T29" fmla="*/ 0 h 360"/>
                  <a:gd name="T30" fmla="*/ 0 w 359"/>
                  <a:gd name="T31" fmla="*/ 571500 h 360"/>
                  <a:gd name="T32" fmla="*/ 569913 w 359"/>
                  <a:gd name="T33" fmla="*/ 571500 h 360"/>
                  <a:gd name="T34" fmla="*/ 569913 w 359"/>
                  <a:gd name="T35" fmla="*/ 104775 h 360"/>
                  <a:gd name="T36" fmla="*/ 561975 w 359"/>
                  <a:gd name="T37" fmla="*/ 112713 h 360"/>
                  <a:gd name="T38" fmla="*/ 558800 w 359"/>
                  <a:gd name="T39" fmla="*/ 112713 h 360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w 359"/>
                  <a:gd name="T61" fmla="*/ 0 h 360"/>
                  <a:gd name="T62" fmla="*/ 359 w 359"/>
                  <a:gd name="T63" fmla="*/ 360 h 360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T60" t="T61" r="T62" b="T63"/>
                <a:pathLst>
                  <a:path w="359" h="360">
                    <a:moveTo>
                      <a:pt x="352" y="71"/>
                    </a:moveTo>
                    <a:lnTo>
                      <a:pt x="248" y="175"/>
                    </a:lnTo>
                    <a:lnTo>
                      <a:pt x="203" y="223"/>
                    </a:lnTo>
                    <a:lnTo>
                      <a:pt x="196" y="227"/>
                    </a:lnTo>
                    <a:lnTo>
                      <a:pt x="189" y="227"/>
                    </a:lnTo>
                    <a:lnTo>
                      <a:pt x="151" y="227"/>
                    </a:lnTo>
                    <a:lnTo>
                      <a:pt x="132" y="227"/>
                    </a:lnTo>
                    <a:lnTo>
                      <a:pt x="132" y="208"/>
                    </a:lnTo>
                    <a:lnTo>
                      <a:pt x="132" y="168"/>
                    </a:lnTo>
                    <a:lnTo>
                      <a:pt x="132" y="159"/>
                    </a:lnTo>
                    <a:lnTo>
                      <a:pt x="137" y="154"/>
                    </a:lnTo>
                    <a:lnTo>
                      <a:pt x="231" y="59"/>
                    </a:lnTo>
                    <a:lnTo>
                      <a:pt x="286" y="5"/>
                    </a:lnTo>
                    <a:lnTo>
                      <a:pt x="291" y="0"/>
                    </a:lnTo>
                    <a:lnTo>
                      <a:pt x="0" y="0"/>
                    </a:lnTo>
                    <a:lnTo>
                      <a:pt x="0" y="360"/>
                    </a:lnTo>
                    <a:lnTo>
                      <a:pt x="359" y="360"/>
                    </a:lnTo>
                    <a:lnTo>
                      <a:pt x="359" y="66"/>
                    </a:lnTo>
                    <a:lnTo>
                      <a:pt x="354" y="71"/>
                    </a:lnTo>
                    <a:lnTo>
                      <a:pt x="352" y="7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/>
              <a:lstStyle/>
              <a:p>
                <a:endParaRPr lang="zh-CN" altLang="en-US">
                  <a:latin typeface="Calibri" panose="020F050202020403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cxnSp>
        <p:nvCxnSpPr>
          <p:cNvPr id="9" name="直接连接符 8"/>
          <p:cNvCxnSpPr/>
          <p:nvPr/>
        </p:nvCxnSpPr>
        <p:spPr>
          <a:xfrm>
            <a:off x="4738688" y="782639"/>
            <a:ext cx="0" cy="5761037"/>
          </a:xfrm>
          <a:prstGeom prst="line">
            <a:avLst/>
          </a:prstGeom>
          <a:ln w="1905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组合 27"/>
          <p:cNvGrpSpPr/>
          <p:nvPr/>
        </p:nvGrpSpPr>
        <p:grpSpPr bwMode="auto">
          <a:xfrm>
            <a:off x="2882901" y="1931991"/>
            <a:ext cx="7616825" cy="535531"/>
            <a:chOff x="1358892" y="1932196"/>
            <a:chExt cx="7617538" cy="534974"/>
          </a:xfrm>
        </p:grpSpPr>
        <p:sp>
          <p:nvSpPr>
            <p:cNvPr id="11" name="矩形 10"/>
            <p:cNvSpPr/>
            <p:nvPr/>
          </p:nvSpPr>
          <p:spPr>
            <a:xfrm>
              <a:off x="3332340" y="1932196"/>
              <a:ext cx="5644090" cy="534974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400" kern="100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添加工作经历</a:t>
              </a:r>
              <a:endParaRPr lang="en-US" altLang="zh-CN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1358892" y="2000387"/>
              <a:ext cx="2028309" cy="39969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</a:rPr>
                <a:t>200X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年</a:t>
              </a: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</a:rPr>
                <a:t>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月</a:t>
              </a:r>
              <a:endParaRPr lang="zh-CN" altLang="en-US" sz="2000" dirty="0">
                <a:latin typeface="+mn-lt"/>
                <a:ea typeface="+mn-ea"/>
              </a:endParaRPr>
            </a:p>
          </p:txBody>
        </p:sp>
      </p:grpSp>
      <p:grpSp>
        <p:nvGrpSpPr>
          <p:cNvPr id="4" name="组合 3"/>
          <p:cNvGrpSpPr/>
          <p:nvPr/>
        </p:nvGrpSpPr>
        <p:grpSpPr bwMode="auto">
          <a:xfrm>
            <a:off x="3243263" y="4524377"/>
            <a:ext cx="5319712" cy="1316581"/>
            <a:chOff x="1719932" y="4523823"/>
            <a:chExt cx="5319106" cy="1316764"/>
          </a:xfrm>
        </p:grpSpPr>
        <p:sp>
          <p:nvSpPr>
            <p:cNvPr id="17423" name="文本框 17"/>
            <p:cNvSpPr txBox="1">
              <a:spLocks noChangeArrowheads="1"/>
            </p:cNvSpPr>
            <p:nvPr/>
          </p:nvSpPr>
          <p:spPr bwMode="auto">
            <a:xfrm>
              <a:off x="2082547" y="4523823"/>
              <a:ext cx="677031" cy="759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vert="eaVert" wrap="none">
              <a:spAutoFit/>
            </a:bodyPr>
            <a:lstStyle/>
            <a:p>
              <a:r>
                <a:rPr lang="en-US" altLang="zh-CN" sz="320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……</a:t>
              </a:r>
              <a:endParaRPr lang="zh-CN" altLang="en-US" sz="320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7424" name="组合 31"/>
            <p:cNvGrpSpPr/>
            <p:nvPr/>
          </p:nvGrpSpPr>
          <p:grpSpPr bwMode="auto">
            <a:xfrm>
              <a:off x="1719932" y="5304982"/>
              <a:ext cx="5319106" cy="535605"/>
              <a:chOff x="1719932" y="5449112"/>
              <a:chExt cx="5319106" cy="535605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719932" y="5476104"/>
                <a:ext cx="1136521" cy="46361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zh-CN" sz="2400" b="1" kern="100" spc="300" dirty="0">
                    <a:solidFill>
                      <a:srgbClr val="0070C0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目</a:t>
                </a:r>
                <a:r>
                  <a:rPr lang="en-US" altLang="zh-CN" sz="2400" b="1" kern="100" spc="300" dirty="0">
                    <a:solidFill>
                      <a:srgbClr val="0070C0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  </a:t>
                </a:r>
                <a:r>
                  <a:rPr lang="zh-CN" altLang="zh-CN" sz="2400" b="1" kern="100" spc="300" dirty="0">
                    <a:solidFill>
                      <a:srgbClr val="0070C0"/>
                    </a:solidFill>
                    <a:latin typeface="+mn-ea"/>
                    <a:ea typeface="+mn-ea"/>
                    <a:cs typeface="Times New Roman" panose="02020603050405020304" pitchFamily="18" charset="0"/>
                  </a:rPr>
                  <a:t>前</a:t>
                </a:r>
                <a:endParaRPr lang="zh-CN" altLang="en-US" sz="2400" b="1" dirty="0">
                  <a:solidFill>
                    <a:srgbClr val="0070C0"/>
                  </a:solidFill>
                  <a:latin typeface="+mn-lt"/>
                  <a:ea typeface="+mn-ea"/>
                </a:endParaRPr>
              </a:p>
            </p:txBody>
          </p:sp>
          <p:sp>
            <p:nvSpPr>
              <p:cNvPr id="21" name="矩形 20"/>
              <p:cNvSpPr/>
              <p:nvPr/>
            </p:nvSpPr>
            <p:spPr>
              <a:xfrm>
                <a:off x="3342172" y="5449112"/>
                <a:ext cx="3696866" cy="53560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285750" indent="-285750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  <a:defRPr/>
                </a:pPr>
                <a:endParaRPr lang="zh-CN" altLang="en-US" sz="2400" kern="100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29" name="组合 28"/>
          <p:cNvGrpSpPr/>
          <p:nvPr/>
        </p:nvGrpSpPr>
        <p:grpSpPr bwMode="auto">
          <a:xfrm>
            <a:off x="2897188" y="2624139"/>
            <a:ext cx="5541962" cy="534987"/>
            <a:chOff x="1358892" y="2671750"/>
            <a:chExt cx="5541970" cy="535531"/>
          </a:xfrm>
        </p:grpSpPr>
        <p:sp>
          <p:nvSpPr>
            <p:cNvPr id="16" name="矩形 15"/>
            <p:cNvSpPr/>
            <p:nvPr/>
          </p:nvSpPr>
          <p:spPr>
            <a:xfrm>
              <a:off x="1358892" y="2740081"/>
              <a:ext cx="2028122" cy="40051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</a:rPr>
                <a:t>200X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年</a:t>
              </a: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月</a:t>
              </a:r>
              <a:endParaRPr lang="zh-CN" altLang="en-US" sz="2000" dirty="0">
                <a:latin typeface="+mn-lt"/>
                <a:ea typeface="+mn-ea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3332157" y="2671750"/>
              <a:ext cx="3568705" cy="5355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400" kern="100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添加以前的工作经历</a:t>
              </a:r>
              <a:endParaRPr lang="en-US" altLang="zh-CN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 bwMode="auto">
          <a:xfrm>
            <a:off x="2908300" y="4005264"/>
            <a:ext cx="6516688" cy="979487"/>
            <a:chOff x="1384348" y="4005740"/>
            <a:chExt cx="6516640" cy="978729"/>
          </a:xfrm>
        </p:grpSpPr>
        <p:sp>
          <p:nvSpPr>
            <p:cNvPr id="17" name="矩形 16"/>
            <p:cNvSpPr/>
            <p:nvPr/>
          </p:nvSpPr>
          <p:spPr>
            <a:xfrm>
              <a:off x="1384348" y="4073949"/>
              <a:ext cx="1970396" cy="3998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</a:rPr>
                <a:t>201X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年</a:t>
              </a: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月</a:t>
              </a:r>
              <a:endParaRPr lang="zh-CN" altLang="en-US" sz="2000" dirty="0">
                <a:latin typeface="+mn-lt"/>
                <a:ea typeface="+mn-ea"/>
              </a:endParaRPr>
            </a:p>
          </p:txBody>
        </p:sp>
        <p:sp>
          <p:nvSpPr>
            <p:cNvPr id="23" name="矩形 22"/>
            <p:cNvSpPr/>
            <p:nvPr/>
          </p:nvSpPr>
          <p:spPr>
            <a:xfrm>
              <a:off x="3332197" y="4005740"/>
              <a:ext cx="4568791" cy="9787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400" kern="100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添加现阶段的工作经历</a:t>
              </a:r>
              <a:endParaRPr lang="en-US" altLang="zh-CN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  <a:p>
              <a:pPr algn="just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altLang="zh-CN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0" name="组合 29"/>
          <p:cNvGrpSpPr/>
          <p:nvPr/>
        </p:nvGrpSpPr>
        <p:grpSpPr bwMode="auto">
          <a:xfrm>
            <a:off x="2882900" y="3314700"/>
            <a:ext cx="6750050" cy="534988"/>
            <a:chOff x="1358892" y="3283761"/>
            <a:chExt cx="6750783" cy="535531"/>
          </a:xfrm>
        </p:grpSpPr>
        <p:sp>
          <p:nvSpPr>
            <p:cNvPr id="26" name="矩形 25"/>
            <p:cNvSpPr/>
            <p:nvPr/>
          </p:nvSpPr>
          <p:spPr>
            <a:xfrm>
              <a:off x="1358892" y="3352093"/>
              <a:ext cx="2028339" cy="40051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</a:rPr>
                <a:t>200X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年</a:t>
              </a:r>
              <a:r>
                <a:rPr lang="en-US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X</a:t>
              </a:r>
              <a:r>
                <a:rPr lang="zh-CN" altLang="zh-CN" sz="2000" kern="100" spc="300" dirty="0">
                  <a:solidFill>
                    <a:srgbClr val="0070C0"/>
                  </a:solidFill>
                  <a:latin typeface="Broadway" panose="04040905080B02020502" pitchFamily="82" charset="0"/>
                  <a:ea typeface="+mn-ea"/>
                  <a:cs typeface="Times New Roman" panose="02020603050405020304" pitchFamily="18" charset="0"/>
                </a:rPr>
                <a:t>月</a:t>
              </a:r>
              <a:endParaRPr lang="zh-CN" altLang="en-US" sz="2000" dirty="0">
                <a:latin typeface="+mn-lt"/>
                <a:ea typeface="+mn-ea"/>
              </a:endParaRPr>
            </a:p>
          </p:txBody>
        </p:sp>
        <p:sp>
          <p:nvSpPr>
            <p:cNvPr id="27" name="矩形 26"/>
            <p:cNvSpPr/>
            <p:nvPr/>
          </p:nvSpPr>
          <p:spPr>
            <a:xfrm>
              <a:off x="3332369" y="3283761"/>
              <a:ext cx="4777306" cy="53553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285750" indent="-285750" fontAlgn="auto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Font typeface="Arial" panose="020B0604020202020204" pitchFamily="34" charset="0"/>
                <a:buChar char="•"/>
                <a:defRPr/>
              </a:pPr>
              <a:r>
                <a:rPr lang="zh-CN" altLang="en-US" sz="2400" kern="100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ea"/>
                  <a:ea typeface="+mn-ea"/>
                  <a:cs typeface="Times New Roman" panose="02020603050405020304" pitchFamily="18" charset="0"/>
                </a:rPr>
                <a:t>添加之后的工作经历</a:t>
              </a:r>
              <a:endParaRPr lang="en-US" altLang="zh-CN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endParaRPr>
            </a:p>
          </p:txBody>
        </p:sp>
      </p:grp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2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3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0"/>
                            </p:stCondLst>
                            <p:childTnLst>
                              <p:par>
                                <p:cTn id="3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3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 flipV="1">
            <a:off x="0" y="763571"/>
            <a:ext cx="12192000" cy="9427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2349501" y="852489"/>
            <a:ext cx="841590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这里添加您工作当中主要完成了哪些大项任务。例如，</a:t>
            </a:r>
            <a:r>
              <a:rPr lang="zh-CN" altLang="zh-CN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承担了</a:t>
            </a: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F01</a:t>
            </a:r>
            <a:r>
              <a:rPr lang="zh-CN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、</a:t>
            </a: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X02</a:t>
            </a:r>
            <a:r>
              <a:rPr lang="zh-CN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、</a:t>
            </a: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Z03</a:t>
            </a:r>
            <a:r>
              <a:rPr lang="zh-CN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、</a:t>
            </a: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Y04</a:t>
            </a:r>
            <a:r>
              <a:rPr lang="zh-CN" altLang="zh-CN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</a:t>
            </a:r>
            <a:r>
              <a:rPr lang="zh-CN" altLang="en-US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大项任务的</a:t>
            </a:r>
            <a:r>
              <a:rPr lang="zh-CN" altLang="zh-CN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方案设计</a:t>
            </a:r>
            <a:r>
              <a:rPr lang="zh-CN" altLang="en-US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、策划</a:t>
            </a:r>
            <a:r>
              <a:rPr lang="zh-CN" altLang="zh-CN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实施等内容</a:t>
            </a:r>
            <a:endParaRPr lang="zh-CN" altLang="zh-CN" sz="1600" kern="100" spc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058988" y="1157993"/>
            <a:ext cx="268921" cy="370523"/>
            <a:chOff x="534987" y="1334968"/>
            <a:chExt cx="268921" cy="370523"/>
          </a:xfrm>
          <a:solidFill>
            <a:srgbClr val="0070C0"/>
          </a:solidFill>
        </p:grpSpPr>
        <p:sp>
          <p:nvSpPr>
            <p:cNvPr id="7" name="矩形 6"/>
            <p:cNvSpPr/>
            <p:nvPr/>
          </p:nvSpPr>
          <p:spPr>
            <a:xfrm>
              <a:off x="534987" y="1336159"/>
              <a:ext cx="201613" cy="369332"/>
            </a:xfrm>
            <a:prstGeom prst="rect">
              <a:avLst/>
            </a:prstGeom>
            <a:grpFill/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758189" y="1334968"/>
              <a:ext cx="45719" cy="369332"/>
            </a:xfrm>
            <a:prstGeom prst="rect">
              <a:avLst/>
            </a:prstGeom>
            <a:grpFill/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2349501" y="2179638"/>
            <a:ext cx="3573463" cy="18669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F01</a:t>
            </a:r>
            <a:endParaRPr lang="zh-CN" altLang="zh-CN" sz="2400" kern="100" spc="100" dirty="0">
              <a:solidFill>
                <a:srgbClr val="0070C0"/>
              </a:solidFill>
              <a:latin typeface="Broadway" panose="04040905080B02020502" pitchFamily="82" charset="0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349501" y="4235450"/>
            <a:ext cx="3516313" cy="19240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Z03</a:t>
            </a: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6284913" y="4235451"/>
            <a:ext cx="3632200" cy="22002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Y04</a:t>
            </a: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284913" y="2116138"/>
            <a:ext cx="3573462" cy="22018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600"/>
              </a:spcAft>
              <a:defRPr/>
            </a:pPr>
            <a:r>
              <a:rPr lang="en-US" altLang="zh-CN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X02</a:t>
            </a: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en-US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这里主要添加该项任务的具体说明</a:t>
            </a: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zh-CN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/>
          <p:cNvCxnSpPr/>
          <p:nvPr/>
        </p:nvCxnSpPr>
        <p:spPr>
          <a:xfrm>
            <a:off x="0" y="735291"/>
            <a:ext cx="12192000" cy="47134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/>
          <p:cNvSpPr/>
          <p:nvPr/>
        </p:nvSpPr>
        <p:spPr>
          <a:xfrm>
            <a:off x="2608264" y="863601"/>
            <a:ext cx="7388225" cy="8620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这里添加您工作当中主要完成的大项任务。包括大项任务的</a:t>
            </a:r>
            <a:r>
              <a:rPr lang="zh-CN" altLang="zh-CN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方案设计</a:t>
            </a:r>
            <a:r>
              <a:rPr lang="zh-CN" altLang="en-US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、策划</a:t>
            </a:r>
            <a:r>
              <a:rPr lang="zh-CN" altLang="zh-CN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zh-CN" altLang="en-US" sz="2000" kern="100" spc="1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实施等内容</a:t>
            </a:r>
            <a:endParaRPr lang="zh-CN" altLang="zh-CN" sz="1600" kern="100" spc="1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0" name="组合 19"/>
          <p:cNvGrpSpPr/>
          <p:nvPr/>
        </p:nvGrpSpPr>
        <p:grpSpPr>
          <a:xfrm>
            <a:off x="2265460" y="1128497"/>
            <a:ext cx="268921" cy="370523"/>
            <a:chOff x="534987" y="1334968"/>
            <a:chExt cx="268921" cy="370523"/>
          </a:xfrm>
          <a:solidFill>
            <a:srgbClr val="0070C0"/>
          </a:solidFill>
        </p:grpSpPr>
        <p:sp>
          <p:nvSpPr>
            <p:cNvPr id="7" name="矩形 6"/>
            <p:cNvSpPr/>
            <p:nvPr/>
          </p:nvSpPr>
          <p:spPr>
            <a:xfrm>
              <a:off x="534987" y="1336159"/>
              <a:ext cx="201613" cy="369332"/>
            </a:xfrm>
            <a:prstGeom prst="rect">
              <a:avLst/>
            </a:prstGeom>
            <a:grpFill/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33" name="矩形 32"/>
            <p:cNvSpPr/>
            <p:nvPr/>
          </p:nvSpPr>
          <p:spPr>
            <a:xfrm>
              <a:off x="758189" y="1334968"/>
              <a:ext cx="45719" cy="369332"/>
            </a:xfrm>
            <a:prstGeom prst="rect">
              <a:avLst/>
            </a:prstGeom>
            <a:grpFill/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15" name="矩形 14"/>
          <p:cNvSpPr/>
          <p:nvPr/>
        </p:nvSpPr>
        <p:spPr>
          <a:xfrm>
            <a:off x="3009901" y="2105026"/>
            <a:ext cx="6043613" cy="1203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539750" algn="just" fontAlgn="auto"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ý"/>
              <a:defRPr/>
            </a:pPr>
            <a:r>
              <a:rPr lang="zh-CN" altLang="en-US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添加您参与第一个大项任务</a:t>
            </a:r>
          </a:p>
          <a:p>
            <a:pPr marL="53975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这里添加该任务的具体说明</a:t>
            </a:r>
            <a:endParaRPr lang="en-US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975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这里添加该任务的具体说明</a:t>
            </a:r>
            <a:endParaRPr lang="en-US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009900" y="3481388"/>
            <a:ext cx="6986588" cy="12049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539750" algn="just" fontAlgn="auto"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ý"/>
              <a:defRPr/>
            </a:pPr>
            <a:r>
              <a:rPr lang="zh-CN" altLang="en-US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添加您参与第二个大项任务</a:t>
            </a:r>
          </a:p>
          <a:p>
            <a:pPr marL="53975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这里添加该任务的具体说明</a:t>
            </a:r>
            <a:endParaRPr lang="en-US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975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这里添加该任务的具体说明</a:t>
            </a:r>
            <a:endParaRPr lang="en-US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009900" y="4859339"/>
            <a:ext cx="6986588" cy="1203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539750" algn="just" fontAlgn="auto">
              <a:spcBef>
                <a:spcPts val="0"/>
              </a:spcBef>
              <a:spcAft>
                <a:spcPts val="600"/>
              </a:spcAft>
              <a:buFont typeface="Webdings" panose="05030102010509060703" pitchFamily="18" charset="2"/>
              <a:buChar char="ý"/>
              <a:defRPr/>
            </a:pPr>
            <a:r>
              <a:rPr lang="zh-CN" altLang="en-US" sz="2400" kern="100" spc="100" dirty="0">
                <a:solidFill>
                  <a:srgbClr val="0070C0"/>
                </a:solidFill>
                <a:latin typeface="Broadway" panose="04040905080B02020502" pitchFamily="82" charset="0"/>
                <a:ea typeface="微软雅黑" panose="020B0503020204020204" pitchFamily="34" charset="-122"/>
              </a:rPr>
              <a:t>添加您参与第三个大项任务</a:t>
            </a:r>
          </a:p>
          <a:p>
            <a:pPr marL="53975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这里添加该任务的具体说明</a:t>
            </a:r>
            <a:endParaRPr lang="en-US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539750" indent="-342900" algn="just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kern="1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这里添加该任务的具体说明</a:t>
            </a:r>
            <a:endParaRPr lang="en-US" altLang="zh-CN" kern="1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 bwMode="auto">
          <a:xfrm>
            <a:off x="8223250" y="796925"/>
            <a:ext cx="1651000" cy="1652588"/>
            <a:chOff x="5883986" y="562653"/>
            <a:chExt cx="1652069" cy="1652069"/>
          </a:xfrm>
        </p:grpSpPr>
        <p:sp>
          <p:nvSpPr>
            <p:cNvPr id="7" name="椭圆 6"/>
            <p:cNvSpPr/>
            <p:nvPr/>
          </p:nvSpPr>
          <p:spPr>
            <a:xfrm>
              <a:off x="5883986" y="562653"/>
              <a:ext cx="1652069" cy="1652069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80" tIns="34290" rIns="68580" bIns="3429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1015"/>
            </a:p>
          </p:txBody>
        </p:sp>
        <p:sp>
          <p:nvSpPr>
            <p:cNvPr id="20487" name="文本框 7"/>
            <p:cNvSpPr txBox="1">
              <a:spLocks noChangeArrowheads="1"/>
            </p:cNvSpPr>
            <p:nvPr/>
          </p:nvSpPr>
          <p:spPr bwMode="auto">
            <a:xfrm>
              <a:off x="6002468" y="1571552"/>
              <a:ext cx="141577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>
                  <a:solidFill>
                    <a:srgbClr val="FFFFFF"/>
                  </a:solidFill>
                  <a:latin typeface="方正正大黑简体" panose="02000000000000000000" pitchFamily="2" charset="-122"/>
                  <a:ea typeface="方正正大黑简体" panose="02000000000000000000" pitchFamily="2" charset="-122"/>
                </a:rPr>
                <a:t>取得成绩</a:t>
              </a:r>
            </a:p>
          </p:txBody>
        </p:sp>
        <p:sp>
          <p:nvSpPr>
            <p:cNvPr id="20488" name="Freeform 35"/>
            <p:cNvSpPr>
              <a:spLocks noEditPoints="1"/>
            </p:cNvSpPr>
            <p:nvPr/>
          </p:nvSpPr>
          <p:spPr bwMode="auto">
            <a:xfrm>
              <a:off x="6397191" y="795419"/>
              <a:ext cx="625658" cy="626982"/>
            </a:xfrm>
            <a:custGeom>
              <a:avLst/>
              <a:gdLst>
                <a:gd name="T0" fmla="*/ 312829 w 200"/>
                <a:gd name="T1" fmla="*/ 0 h 200"/>
                <a:gd name="T2" fmla="*/ 0 w 200"/>
                <a:gd name="T3" fmla="*/ 313491 h 200"/>
                <a:gd name="T4" fmla="*/ 312829 w 200"/>
                <a:gd name="T5" fmla="*/ 626982 h 200"/>
                <a:gd name="T6" fmla="*/ 625658 w 200"/>
                <a:gd name="T7" fmla="*/ 313491 h 200"/>
                <a:gd name="T8" fmla="*/ 312829 w 200"/>
                <a:gd name="T9" fmla="*/ 0 h 200"/>
                <a:gd name="T10" fmla="*/ 497398 w 200"/>
                <a:gd name="T11" fmla="*/ 228848 h 200"/>
                <a:gd name="T12" fmla="*/ 281546 w 200"/>
                <a:gd name="T13" fmla="*/ 435753 h 200"/>
                <a:gd name="T14" fmla="*/ 269033 w 200"/>
                <a:gd name="T15" fmla="*/ 442022 h 200"/>
                <a:gd name="T16" fmla="*/ 256520 w 200"/>
                <a:gd name="T17" fmla="*/ 435753 h 200"/>
                <a:gd name="T18" fmla="*/ 172056 w 200"/>
                <a:gd name="T19" fmla="*/ 351110 h 200"/>
                <a:gd name="T20" fmla="*/ 172056 w 200"/>
                <a:gd name="T21" fmla="*/ 326031 h 200"/>
                <a:gd name="T22" fmla="*/ 200211 w 200"/>
                <a:gd name="T23" fmla="*/ 326031 h 200"/>
                <a:gd name="T24" fmla="*/ 269033 w 200"/>
                <a:gd name="T25" fmla="*/ 394999 h 200"/>
                <a:gd name="T26" fmla="*/ 469244 w 200"/>
                <a:gd name="T27" fmla="*/ 200634 h 200"/>
                <a:gd name="T28" fmla="*/ 497398 w 200"/>
                <a:gd name="T29" fmla="*/ 200634 h 200"/>
                <a:gd name="T30" fmla="*/ 497398 w 200"/>
                <a:gd name="T31" fmla="*/ 228848 h 20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00"/>
                <a:gd name="T49" fmla="*/ 0 h 200"/>
                <a:gd name="T50" fmla="*/ 200 w 200"/>
                <a:gd name="T51" fmla="*/ 200 h 200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00" h="200">
                  <a:moveTo>
                    <a:pt x="100" y="0"/>
                  </a:moveTo>
                  <a:cubicBezTo>
                    <a:pt x="45" y="0"/>
                    <a:pt x="0" y="45"/>
                    <a:pt x="0" y="100"/>
                  </a:cubicBezTo>
                  <a:cubicBezTo>
                    <a:pt x="0" y="155"/>
                    <a:pt x="45" y="200"/>
                    <a:pt x="100" y="200"/>
                  </a:cubicBezTo>
                  <a:cubicBezTo>
                    <a:pt x="156" y="200"/>
                    <a:pt x="200" y="155"/>
                    <a:pt x="200" y="100"/>
                  </a:cubicBezTo>
                  <a:cubicBezTo>
                    <a:pt x="200" y="45"/>
                    <a:pt x="156" y="0"/>
                    <a:pt x="100" y="0"/>
                  </a:cubicBezTo>
                  <a:close/>
                  <a:moveTo>
                    <a:pt x="159" y="73"/>
                  </a:moveTo>
                  <a:cubicBezTo>
                    <a:pt x="90" y="139"/>
                    <a:pt x="90" y="139"/>
                    <a:pt x="90" y="139"/>
                  </a:cubicBezTo>
                  <a:cubicBezTo>
                    <a:pt x="89" y="140"/>
                    <a:pt x="88" y="141"/>
                    <a:pt x="86" y="141"/>
                  </a:cubicBezTo>
                  <a:cubicBezTo>
                    <a:pt x="85" y="141"/>
                    <a:pt x="83" y="140"/>
                    <a:pt x="82" y="139"/>
                  </a:cubicBezTo>
                  <a:cubicBezTo>
                    <a:pt x="55" y="112"/>
                    <a:pt x="55" y="112"/>
                    <a:pt x="55" y="112"/>
                  </a:cubicBezTo>
                  <a:cubicBezTo>
                    <a:pt x="53" y="110"/>
                    <a:pt x="53" y="106"/>
                    <a:pt x="55" y="104"/>
                  </a:cubicBezTo>
                  <a:cubicBezTo>
                    <a:pt x="57" y="102"/>
                    <a:pt x="61" y="102"/>
                    <a:pt x="64" y="104"/>
                  </a:cubicBezTo>
                  <a:cubicBezTo>
                    <a:pt x="86" y="126"/>
                    <a:pt x="86" y="126"/>
                    <a:pt x="86" y="126"/>
                  </a:cubicBezTo>
                  <a:cubicBezTo>
                    <a:pt x="150" y="64"/>
                    <a:pt x="150" y="64"/>
                    <a:pt x="150" y="64"/>
                  </a:cubicBezTo>
                  <a:cubicBezTo>
                    <a:pt x="153" y="62"/>
                    <a:pt x="157" y="62"/>
                    <a:pt x="159" y="64"/>
                  </a:cubicBezTo>
                  <a:cubicBezTo>
                    <a:pt x="161" y="67"/>
                    <a:pt x="161" y="71"/>
                    <a:pt x="159" y="7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miter lim="800000"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</p:grpSp>
      <p:cxnSp>
        <p:nvCxnSpPr>
          <p:cNvPr id="17" name="直接连接符 16"/>
          <p:cNvCxnSpPr/>
          <p:nvPr/>
        </p:nvCxnSpPr>
        <p:spPr>
          <a:xfrm>
            <a:off x="0" y="707010"/>
            <a:ext cx="12192000" cy="18854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 bwMode="auto">
          <a:xfrm>
            <a:off x="2962275" y="2770189"/>
            <a:ext cx="5160963" cy="21605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添加发表的文章</a:t>
            </a:r>
            <a:r>
              <a:rPr lang="en-US" altLang="zh-CN" sz="2400" kern="100" spc="300" dirty="0">
                <a:solidFill>
                  <a:srgbClr val="0070C0"/>
                </a:solidFill>
                <a:latin typeface="Broadway" panose="04040905080B02020502" pitchFamily="82" charset="0"/>
                <a:ea typeface="+mn-ea"/>
              </a:rPr>
              <a:t>10</a:t>
            </a:r>
            <a:r>
              <a:rPr lang="zh-CN" altLang="en-US" sz="2400" kern="100" spc="300" dirty="0">
                <a:solidFill>
                  <a:srgbClr val="0070C0"/>
                </a:solidFill>
                <a:latin typeface="+mn-ea"/>
                <a:ea typeface="+mn-ea"/>
              </a:rPr>
              <a:t>篇</a:t>
            </a:r>
            <a:endParaRPr lang="en-US" altLang="zh-CN" sz="2400" kern="100" spc="300" dirty="0">
              <a:solidFill>
                <a:srgbClr val="0070C0"/>
              </a:solidFill>
              <a:latin typeface="+mn-ea"/>
              <a:ea typeface="+mn-ea"/>
              <a:cs typeface="Times New Roman" panose="02020603050405020304" pitchFamily="18" charset="0"/>
            </a:endParaRPr>
          </a:p>
          <a:p>
            <a:pPr marL="285750" indent="-2857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添加获得的专利</a:t>
            </a:r>
            <a:r>
              <a:rPr lang="en-US" altLang="zh-CN" sz="2400" kern="100" spc="300" dirty="0">
                <a:solidFill>
                  <a:srgbClr val="0070C0"/>
                </a:solidFill>
                <a:latin typeface="Broadway" panose="04040905080B02020502" pitchFamily="82" charset="0"/>
                <a:ea typeface="+mn-ea"/>
              </a:rPr>
              <a:t>4</a:t>
            </a:r>
            <a:r>
              <a:rPr lang="zh-CN" altLang="en-US" sz="2400" kern="100" spc="300" dirty="0">
                <a:solidFill>
                  <a:srgbClr val="0070C0"/>
                </a:solidFill>
                <a:latin typeface="+mn-ea"/>
                <a:ea typeface="+mn-ea"/>
              </a:rPr>
              <a:t>项</a:t>
            </a:r>
            <a:endParaRPr lang="en-US" altLang="zh-CN" sz="2400" kern="100" spc="300" dirty="0">
              <a:solidFill>
                <a:srgbClr val="0070C0"/>
              </a:solidFill>
              <a:latin typeface="+mn-ea"/>
              <a:ea typeface="+mn-ea"/>
            </a:endParaRPr>
          </a:p>
          <a:p>
            <a:pPr marL="285750" indent="-2857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rPr>
              <a:t>添加编写的标准</a:t>
            </a:r>
            <a:r>
              <a:rPr lang="en-US" altLang="zh-CN" sz="2400" kern="100" spc="300" dirty="0">
                <a:solidFill>
                  <a:srgbClr val="0070C0"/>
                </a:solidFill>
                <a:latin typeface="Broadway" panose="04040905080B02020502" pitchFamily="82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400" kern="100" spc="300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部</a:t>
            </a:r>
            <a:endParaRPr lang="en-US" altLang="zh-CN" sz="2400" kern="100" spc="3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  <a:cs typeface="Times New Roman" panose="02020603050405020304" pitchFamily="18" charset="0"/>
            </a:endParaRPr>
          </a:p>
          <a:p>
            <a:pPr marL="285750" indent="-28575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zh-CN" altLang="en-US" sz="2400" kern="100" spc="3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Times New Roman" panose="02020603050405020304" pitchFamily="18" charset="0"/>
              </a:rPr>
              <a:t>添加获得奖项二等奖</a:t>
            </a:r>
            <a:r>
              <a:rPr lang="en-US" altLang="zh-CN" sz="2400" kern="100" spc="300" dirty="0">
                <a:solidFill>
                  <a:srgbClr val="0070C0"/>
                </a:solidFill>
                <a:latin typeface="Broadway" panose="04040905080B02020502" pitchFamily="82" charset="0"/>
                <a:ea typeface="+mn-ea"/>
                <a:cs typeface="Times New Roman" panose="02020603050405020304" pitchFamily="18" charset="0"/>
              </a:rPr>
              <a:t>1</a:t>
            </a:r>
            <a:r>
              <a:rPr lang="zh-CN" altLang="en-US" sz="2400" kern="100" spc="300" dirty="0">
                <a:solidFill>
                  <a:srgbClr val="0070C0"/>
                </a:solidFill>
                <a:latin typeface="+mn-ea"/>
                <a:ea typeface="+mn-ea"/>
                <a:cs typeface="Times New Roman" panose="02020603050405020304" pitchFamily="18" charset="0"/>
              </a:rPr>
              <a:t>项</a:t>
            </a:r>
            <a:endParaRPr lang="zh-CN" altLang="zh-CN" sz="2400" kern="100" spc="300" dirty="0">
              <a:solidFill>
                <a:srgbClr val="0070C0"/>
              </a:solidFill>
              <a:latin typeface="+mn-ea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剪去单角的矩形 4"/>
          <p:cNvSpPr/>
          <p:nvPr/>
        </p:nvSpPr>
        <p:spPr bwMode="auto">
          <a:xfrm>
            <a:off x="2466975" y="2641368"/>
            <a:ext cx="5957888" cy="2592000"/>
          </a:xfrm>
          <a:prstGeom prst="snip1Rect">
            <a:avLst/>
          </a:prstGeom>
          <a:noFill/>
          <a:ln w="19050">
            <a:solidFill>
              <a:srgbClr val="0070C0"/>
            </a:solidFill>
            <a:prstDash val="dash"/>
          </a:ln>
        </p:spPr>
        <p:txBody>
          <a:bodyPr anchor="ctr"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"/>
              <a:defRPr/>
            </a:pPr>
            <a:endParaRPr lang="zh-CN" altLang="en-US" kern="100" spc="100">
              <a:solidFill>
                <a:srgbClr val="777777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" fill="hold"/>
                                        <p:tgtEl>
                                          <p:spTgt spid="3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图片 2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3200" y="307976"/>
            <a:ext cx="9245600" cy="624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直接连接符 20"/>
          <p:cNvCxnSpPr/>
          <p:nvPr/>
        </p:nvCxnSpPr>
        <p:spPr>
          <a:xfrm>
            <a:off x="0" y="3489325"/>
            <a:ext cx="4727576" cy="0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537450" y="3489325"/>
            <a:ext cx="4654550" cy="14441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弧形 2"/>
          <p:cNvSpPr/>
          <p:nvPr/>
        </p:nvSpPr>
        <p:spPr>
          <a:xfrm flipV="1">
            <a:off x="4722814" y="2084389"/>
            <a:ext cx="2820987" cy="2820987"/>
          </a:xfrm>
          <a:prstGeom prst="arc">
            <a:avLst>
              <a:gd name="adj1" fmla="val 10802346"/>
              <a:gd name="adj2" fmla="val 0"/>
            </a:avLst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grpSp>
        <p:nvGrpSpPr>
          <p:cNvPr id="2" name="组合 1"/>
          <p:cNvGrpSpPr/>
          <p:nvPr/>
        </p:nvGrpSpPr>
        <p:grpSpPr bwMode="auto">
          <a:xfrm>
            <a:off x="4835526" y="2084388"/>
            <a:ext cx="2747963" cy="2711450"/>
            <a:chOff x="3310986" y="2084089"/>
            <a:chExt cx="2749113" cy="2712137"/>
          </a:xfrm>
        </p:grpSpPr>
        <p:sp>
          <p:nvSpPr>
            <p:cNvPr id="7" name="椭圆 6"/>
            <p:cNvSpPr/>
            <p:nvPr/>
          </p:nvSpPr>
          <p:spPr>
            <a:xfrm>
              <a:off x="3310986" y="2084089"/>
              <a:ext cx="616208" cy="616106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4000">
                  <a:solidFill>
                    <a:srgbClr val="EEEEEE"/>
                  </a:solidFill>
                  <a:latin typeface="Broadway" panose="04040905080B02020502" pitchFamily="82" charset="0"/>
                </a:rPr>
                <a:t>2</a:t>
              </a: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5443891" y="4180120"/>
              <a:ext cx="616208" cy="616106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sz="4000" dirty="0">
                <a:solidFill>
                  <a:srgbClr val="EEEEEE"/>
                </a:solidFill>
                <a:latin typeface="Broadway" panose="04040905080B02020502" pitchFamily="82" charset="0"/>
              </a:endParaRPr>
            </a:p>
          </p:txBody>
        </p:sp>
      </p:grpSp>
      <p:grpSp>
        <p:nvGrpSpPr>
          <p:cNvPr id="5" name="组合 4"/>
          <p:cNvGrpSpPr/>
          <p:nvPr/>
        </p:nvGrpSpPr>
        <p:grpSpPr bwMode="auto">
          <a:xfrm>
            <a:off x="4994276" y="2351089"/>
            <a:ext cx="2276475" cy="2274887"/>
            <a:chOff x="3470876" y="2350948"/>
            <a:chExt cx="2275712" cy="2275712"/>
          </a:xfrm>
        </p:grpSpPr>
        <p:grpSp>
          <p:nvGrpSpPr>
            <p:cNvPr id="21511" name="组合 3"/>
            <p:cNvGrpSpPr/>
            <p:nvPr/>
          </p:nvGrpSpPr>
          <p:grpSpPr bwMode="auto">
            <a:xfrm>
              <a:off x="3470876" y="2350948"/>
              <a:ext cx="2275712" cy="2275712"/>
              <a:chOff x="3470876" y="2350948"/>
              <a:chExt cx="2275712" cy="2275712"/>
            </a:xfrm>
          </p:grpSpPr>
          <p:sp>
            <p:nvSpPr>
              <p:cNvPr id="6" name="椭圆 5"/>
              <p:cNvSpPr/>
              <p:nvPr/>
            </p:nvSpPr>
            <p:spPr>
              <a:xfrm>
                <a:off x="3470876" y="2350948"/>
                <a:ext cx="2275712" cy="2275712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68580" tIns="34290" rIns="68580" bIns="34290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zh-CN" altLang="en-US" sz="1015"/>
              </a:p>
            </p:txBody>
          </p:sp>
          <p:sp>
            <p:nvSpPr>
              <p:cNvPr id="31" name="文本框 30"/>
              <p:cNvSpPr txBox="1"/>
              <p:nvPr/>
            </p:nvSpPr>
            <p:spPr>
              <a:xfrm>
                <a:off x="3772638" y="3532476"/>
                <a:ext cx="1722971" cy="979084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>
                <a:spAutoFit/>
              </a:bodyPr>
              <a:lstStyle/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zh-CN" sz="2400" b="1" dirty="0">
                    <a:solidFill>
                      <a:srgbClr val="EEEEEE"/>
                    </a:solidFill>
                    <a:latin typeface="+mn-lt"/>
                    <a:ea typeface="+mn-ea"/>
                  </a:rPr>
                  <a:t>对</a:t>
                </a:r>
                <a:r>
                  <a:rPr lang="zh-CN" altLang="en-US" sz="2400" b="1" dirty="0">
                    <a:solidFill>
                      <a:srgbClr val="EEEEEE"/>
                    </a:solidFill>
                    <a:latin typeface="+mn-lt"/>
                    <a:ea typeface="+mn-ea"/>
                  </a:rPr>
                  <a:t>竞争岗位</a:t>
                </a:r>
                <a:endParaRPr lang="en-US" altLang="zh-CN" sz="2400" b="1" dirty="0">
                  <a:solidFill>
                    <a:srgbClr val="EEEEEE"/>
                  </a:solidFill>
                  <a:latin typeface="+mn-lt"/>
                  <a:ea typeface="+mn-ea"/>
                </a:endParaRPr>
              </a:p>
              <a:p>
                <a:pPr algn="ctr" fontAlgn="auto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zh-CN" altLang="zh-CN" sz="2400" b="1" dirty="0">
                    <a:solidFill>
                      <a:srgbClr val="EEEEEE"/>
                    </a:solidFill>
                    <a:latin typeface="+mn-lt"/>
                    <a:ea typeface="+mn-ea"/>
                  </a:rPr>
                  <a:t>的认识</a:t>
                </a:r>
                <a:endParaRPr lang="zh-CN" altLang="en-US" sz="2400" b="1" spc="100" dirty="0">
                  <a:solidFill>
                    <a:srgbClr val="EEEEEE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21512" name="Freeform 32"/>
            <p:cNvSpPr/>
            <p:nvPr/>
          </p:nvSpPr>
          <p:spPr bwMode="auto">
            <a:xfrm>
              <a:off x="4204969" y="2688068"/>
              <a:ext cx="825500" cy="815975"/>
            </a:xfrm>
            <a:custGeom>
              <a:avLst/>
              <a:gdLst>
                <a:gd name="T0" fmla="*/ 810491 w 220"/>
                <a:gd name="T1" fmla="*/ 15041 h 217"/>
                <a:gd name="T2" fmla="*/ 810491 w 220"/>
                <a:gd name="T3" fmla="*/ 3760 h 217"/>
                <a:gd name="T4" fmla="*/ 799234 w 220"/>
                <a:gd name="T5" fmla="*/ 3760 h 217"/>
                <a:gd name="T6" fmla="*/ 761711 w 220"/>
                <a:gd name="T7" fmla="*/ 0 h 217"/>
                <a:gd name="T8" fmla="*/ 686666 w 220"/>
                <a:gd name="T9" fmla="*/ 26322 h 217"/>
                <a:gd name="T10" fmla="*/ 547832 w 220"/>
                <a:gd name="T11" fmla="*/ 165451 h 217"/>
                <a:gd name="T12" fmla="*/ 153843 w 220"/>
                <a:gd name="T13" fmla="*/ 94006 h 217"/>
                <a:gd name="T14" fmla="*/ 78798 w 220"/>
                <a:gd name="T15" fmla="*/ 172972 h 217"/>
                <a:gd name="T16" fmla="*/ 386484 w 220"/>
                <a:gd name="T17" fmla="*/ 323382 h 217"/>
                <a:gd name="T18" fmla="*/ 236393 w 220"/>
                <a:gd name="T19" fmla="*/ 473792 h 217"/>
                <a:gd name="T20" fmla="*/ 198870 w 220"/>
                <a:gd name="T21" fmla="*/ 518915 h 217"/>
                <a:gd name="T22" fmla="*/ 37523 w 220"/>
                <a:gd name="T23" fmla="*/ 530196 h 217"/>
                <a:gd name="T24" fmla="*/ 0 w 220"/>
                <a:gd name="T25" fmla="*/ 597880 h 217"/>
                <a:gd name="T26" fmla="*/ 176357 w 220"/>
                <a:gd name="T27" fmla="*/ 639243 h 217"/>
                <a:gd name="T28" fmla="*/ 213880 w 220"/>
                <a:gd name="T29" fmla="*/ 815975 h 217"/>
                <a:gd name="T30" fmla="*/ 285173 w 220"/>
                <a:gd name="T31" fmla="*/ 778372 h 217"/>
                <a:gd name="T32" fmla="*/ 296430 w 220"/>
                <a:gd name="T33" fmla="*/ 624202 h 217"/>
                <a:gd name="T34" fmla="*/ 352714 w 220"/>
                <a:gd name="T35" fmla="*/ 571559 h 217"/>
                <a:gd name="T36" fmla="*/ 491548 w 220"/>
                <a:gd name="T37" fmla="*/ 432429 h 217"/>
                <a:gd name="T38" fmla="*/ 645391 w 220"/>
                <a:gd name="T39" fmla="*/ 740770 h 217"/>
                <a:gd name="T40" fmla="*/ 720436 w 220"/>
                <a:gd name="T41" fmla="*/ 661805 h 217"/>
                <a:gd name="T42" fmla="*/ 652896 w 220"/>
                <a:gd name="T43" fmla="*/ 270738 h 217"/>
                <a:gd name="T44" fmla="*/ 791730 w 220"/>
                <a:gd name="T45" fmla="*/ 131609 h 217"/>
                <a:gd name="T46" fmla="*/ 810491 w 220"/>
                <a:gd name="T47" fmla="*/ 15041 h 21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20"/>
                <a:gd name="T73" fmla="*/ 0 h 217"/>
                <a:gd name="T74" fmla="*/ 220 w 220"/>
                <a:gd name="T75" fmla="*/ 217 h 21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20" h="217">
                  <a:moveTo>
                    <a:pt x="216" y="4"/>
                  </a:moveTo>
                  <a:cubicBezTo>
                    <a:pt x="216" y="1"/>
                    <a:pt x="216" y="1"/>
                    <a:pt x="216" y="1"/>
                  </a:cubicBezTo>
                  <a:cubicBezTo>
                    <a:pt x="213" y="1"/>
                    <a:pt x="213" y="1"/>
                    <a:pt x="213" y="1"/>
                  </a:cubicBezTo>
                  <a:cubicBezTo>
                    <a:pt x="213" y="1"/>
                    <a:pt x="209" y="0"/>
                    <a:pt x="203" y="0"/>
                  </a:cubicBezTo>
                  <a:cubicBezTo>
                    <a:pt x="194" y="0"/>
                    <a:pt x="187" y="2"/>
                    <a:pt x="183" y="7"/>
                  </a:cubicBezTo>
                  <a:cubicBezTo>
                    <a:pt x="146" y="44"/>
                    <a:pt x="146" y="44"/>
                    <a:pt x="146" y="44"/>
                  </a:cubicBezTo>
                  <a:cubicBezTo>
                    <a:pt x="41" y="25"/>
                    <a:pt x="41" y="25"/>
                    <a:pt x="41" y="25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103" y="86"/>
                    <a:pt x="103" y="86"/>
                    <a:pt x="103" y="86"/>
                  </a:cubicBezTo>
                  <a:cubicBezTo>
                    <a:pt x="63" y="126"/>
                    <a:pt x="63" y="126"/>
                    <a:pt x="63" y="126"/>
                  </a:cubicBezTo>
                  <a:cubicBezTo>
                    <a:pt x="60" y="129"/>
                    <a:pt x="55" y="135"/>
                    <a:pt x="53" y="138"/>
                  </a:cubicBezTo>
                  <a:cubicBezTo>
                    <a:pt x="10" y="141"/>
                    <a:pt x="10" y="141"/>
                    <a:pt x="10" y="141"/>
                  </a:cubicBezTo>
                  <a:cubicBezTo>
                    <a:pt x="0" y="159"/>
                    <a:pt x="0" y="159"/>
                    <a:pt x="0" y="159"/>
                  </a:cubicBezTo>
                  <a:cubicBezTo>
                    <a:pt x="47" y="170"/>
                    <a:pt x="47" y="170"/>
                    <a:pt x="47" y="170"/>
                  </a:cubicBezTo>
                  <a:cubicBezTo>
                    <a:pt x="57" y="217"/>
                    <a:pt x="57" y="217"/>
                    <a:pt x="57" y="217"/>
                  </a:cubicBezTo>
                  <a:cubicBezTo>
                    <a:pt x="76" y="207"/>
                    <a:pt x="76" y="207"/>
                    <a:pt x="76" y="207"/>
                  </a:cubicBezTo>
                  <a:cubicBezTo>
                    <a:pt x="79" y="166"/>
                    <a:pt x="79" y="166"/>
                    <a:pt x="79" y="166"/>
                  </a:cubicBezTo>
                  <a:cubicBezTo>
                    <a:pt x="82" y="163"/>
                    <a:pt x="90" y="156"/>
                    <a:pt x="94" y="152"/>
                  </a:cubicBezTo>
                  <a:cubicBezTo>
                    <a:pt x="131" y="115"/>
                    <a:pt x="131" y="115"/>
                    <a:pt x="131" y="115"/>
                  </a:cubicBezTo>
                  <a:cubicBezTo>
                    <a:pt x="172" y="197"/>
                    <a:pt x="172" y="197"/>
                    <a:pt x="172" y="197"/>
                  </a:cubicBezTo>
                  <a:cubicBezTo>
                    <a:pt x="192" y="176"/>
                    <a:pt x="192" y="176"/>
                    <a:pt x="192" y="176"/>
                  </a:cubicBezTo>
                  <a:cubicBezTo>
                    <a:pt x="174" y="72"/>
                    <a:pt x="174" y="72"/>
                    <a:pt x="174" y="72"/>
                  </a:cubicBezTo>
                  <a:cubicBezTo>
                    <a:pt x="211" y="35"/>
                    <a:pt x="211" y="35"/>
                    <a:pt x="211" y="35"/>
                  </a:cubicBezTo>
                  <a:cubicBezTo>
                    <a:pt x="218" y="28"/>
                    <a:pt x="220" y="15"/>
                    <a:pt x="216" y="4"/>
                  </a:cubicBezTo>
                  <a:close/>
                </a:path>
              </a:pathLst>
            </a:custGeom>
            <a:solidFill>
              <a:srgbClr val="EEEEEE"/>
            </a:solidFill>
            <a:ln w="9525">
              <a:noFill/>
              <a:round/>
            </a:ln>
          </p:spPr>
          <p:txBody>
            <a:bodyPr/>
            <a:lstStyle/>
            <a:p>
              <a:endParaRPr lang="zh-CN" altLang="en-US">
                <a:latin typeface="Calibri" panose="020F0502020204030204" pitchFamily="34" charset="0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accel="48000" decel="52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组合 30"/>
          <p:cNvGrpSpPr/>
          <p:nvPr/>
        </p:nvGrpSpPr>
        <p:grpSpPr bwMode="auto">
          <a:xfrm>
            <a:off x="1636713" y="5428337"/>
            <a:ext cx="8972550" cy="456842"/>
            <a:chOff x="-68899" y="4712907"/>
            <a:chExt cx="9146224" cy="466194"/>
          </a:xfrm>
        </p:grpSpPr>
        <p:sp>
          <p:nvSpPr>
            <p:cNvPr id="59" name="平行四边形 58"/>
            <p:cNvSpPr/>
            <p:nvPr/>
          </p:nvSpPr>
          <p:spPr>
            <a:xfrm>
              <a:off x="-68899" y="4712907"/>
              <a:ext cx="9146224" cy="457082"/>
            </a:xfrm>
            <a:prstGeom prst="parallelogram">
              <a:avLst>
                <a:gd name="adj" fmla="val 33902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58" name="平行四边形 57"/>
            <p:cNvSpPr/>
            <p:nvPr/>
          </p:nvSpPr>
          <p:spPr>
            <a:xfrm>
              <a:off x="285492" y="4717767"/>
              <a:ext cx="8437440" cy="457082"/>
            </a:xfrm>
            <a:prstGeom prst="parallelogram">
              <a:avLst>
                <a:gd name="adj" fmla="val 33902"/>
              </a:avLst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49" name="平行四边形 48"/>
            <p:cNvSpPr/>
            <p:nvPr/>
          </p:nvSpPr>
          <p:spPr>
            <a:xfrm>
              <a:off x="660921" y="4718374"/>
              <a:ext cx="7680110" cy="460727"/>
            </a:xfrm>
            <a:prstGeom prst="parallelogram">
              <a:avLst>
                <a:gd name="adj" fmla="val 33902"/>
              </a:avLst>
            </a:prstGeom>
            <a:solidFill>
              <a:srgbClr val="0070C0"/>
            </a:solidFill>
            <a:ln>
              <a:noFill/>
            </a:ln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543" name="文本框 49"/>
            <p:cNvSpPr txBox="1">
              <a:spLocks noChangeArrowheads="1"/>
            </p:cNvSpPr>
            <p:nvPr/>
          </p:nvSpPr>
          <p:spPr bwMode="auto">
            <a:xfrm>
              <a:off x="2063446" y="4733672"/>
              <a:ext cx="4502082" cy="4392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200">
                  <a:solidFill>
                    <a:srgbClr val="FFFFFF"/>
                  </a:solidFill>
                  <a:latin typeface="方正正准黑简体" panose="02000000000000000000" pitchFamily="2" charset="-122"/>
                  <a:ea typeface="方正正准黑简体" panose="02000000000000000000" pitchFamily="2" charset="-122"/>
                </a:rPr>
                <a:t>这里添加总结或者概括性的一句话</a:t>
              </a:r>
            </a:p>
          </p:txBody>
        </p:sp>
      </p:grpSp>
      <p:cxnSp>
        <p:nvCxnSpPr>
          <p:cNvPr id="56" name="直接连接符 55"/>
          <p:cNvCxnSpPr/>
          <p:nvPr/>
        </p:nvCxnSpPr>
        <p:spPr>
          <a:xfrm>
            <a:off x="9588501" y="3489325"/>
            <a:ext cx="2603499" cy="1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/>
          <p:nvPr/>
        </p:nvCxnSpPr>
        <p:spPr>
          <a:xfrm>
            <a:off x="9588500" y="877889"/>
            <a:ext cx="0" cy="2611437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 flipH="1" flipV="1">
            <a:off x="0" y="877889"/>
            <a:ext cx="9588500" cy="6349"/>
          </a:xfrm>
          <a:prstGeom prst="line">
            <a:avLst/>
          </a:prstGeom>
          <a:ln w="19050">
            <a:solidFill>
              <a:srgbClr val="0070C0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 bwMode="auto">
          <a:xfrm>
            <a:off x="8801101" y="640436"/>
            <a:ext cx="1573213" cy="476488"/>
            <a:chOff x="7277758" y="639960"/>
            <a:chExt cx="1571947" cy="476306"/>
          </a:xfrm>
        </p:grpSpPr>
        <p:sp>
          <p:nvSpPr>
            <p:cNvPr id="26" name="平行四边形 25"/>
            <p:cNvSpPr/>
            <p:nvPr/>
          </p:nvSpPr>
          <p:spPr>
            <a:xfrm>
              <a:off x="7277758" y="639960"/>
              <a:ext cx="1571947" cy="476306"/>
            </a:xfrm>
            <a:prstGeom prst="parallelogram">
              <a:avLst/>
            </a:prstGeom>
            <a:solidFill>
              <a:srgbClr val="0070C0"/>
            </a:solidFill>
          </p:spPr>
          <p:txBody>
            <a:bodyPr anchor="ctr">
              <a:spAutoFit/>
            </a:bodyPr>
            <a:lstStyle/>
            <a:p>
              <a:pPr marL="285750" indent="-285750" algn="ctr" fontAlgn="auto">
                <a:spcBef>
                  <a:spcPts val="0"/>
                </a:spcBef>
                <a:spcAft>
                  <a:spcPts val="0"/>
                </a:spcAft>
                <a:buFont typeface="Webdings" panose="05030102010509060703" pitchFamily="18" charset="2"/>
                <a:buChar char=""/>
                <a:defRPr/>
              </a:pPr>
              <a:endParaRPr lang="zh-CN" altLang="en-US" kern="100" spc="100">
                <a:solidFill>
                  <a:srgbClr val="777777"/>
                </a:solidFill>
                <a:latin typeface="方正正准黑简体" panose="02000000000000000000" pitchFamily="2" charset="-122"/>
                <a:ea typeface="方正正准黑简体" panose="02000000000000000000" pitchFamily="2" charset="-122"/>
                <a:cs typeface="Times New Roman" panose="02020603050405020304" pitchFamily="18" charset="0"/>
              </a:endParaRPr>
            </a:p>
          </p:txBody>
        </p:sp>
        <p:sp>
          <p:nvSpPr>
            <p:cNvPr id="22539" name="文本框 21"/>
            <p:cNvSpPr txBox="1">
              <a:spLocks noChangeArrowheads="1"/>
            </p:cNvSpPr>
            <p:nvPr/>
          </p:nvSpPr>
          <p:spPr bwMode="auto">
            <a:xfrm>
              <a:off x="7364842" y="653797"/>
              <a:ext cx="1415772" cy="461665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zh-CN" altLang="en-US" sz="2400" b="1">
                  <a:solidFill>
                    <a:srgbClr val="EEEEEE"/>
                  </a:solidFill>
                  <a:latin typeface="Calibri" panose="020F0502020204030204" pitchFamily="34" charset="0"/>
                  <a:ea typeface="微软雅黑" panose="020B0503020204020204" pitchFamily="34" charset="-122"/>
                </a:rPr>
                <a:t>添加标题</a:t>
              </a:r>
            </a:p>
          </p:txBody>
        </p:sp>
      </p:grpSp>
      <p:sp>
        <p:nvSpPr>
          <p:cNvPr id="17" name="矩形 16"/>
          <p:cNvSpPr/>
          <p:nvPr/>
        </p:nvSpPr>
        <p:spPr>
          <a:xfrm>
            <a:off x="1985258" y="2898775"/>
            <a:ext cx="6515100" cy="14811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algn="just" fontAlgn="auto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ebdings" panose="05030102010509060703" pitchFamily="18" charset="2"/>
              <a:buChar char="ý"/>
              <a:defRPr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这里添加对该竞争岗位的认识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ebdings" panose="05030102010509060703" pitchFamily="18" charset="2"/>
              <a:buChar char="ý"/>
              <a:defRPr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这里添加对该竞争岗位的认识</a:t>
            </a:r>
            <a:endParaRPr lang="en-US" altLang="zh-CN" kern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42900" indent="-342900" algn="just" fontAlgn="auto">
              <a:lnSpc>
                <a:spcPct val="130000"/>
              </a:lnSpc>
              <a:spcBef>
                <a:spcPts val="0"/>
              </a:spcBef>
              <a:spcAft>
                <a:spcPts val="1200"/>
              </a:spcAft>
              <a:buFont typeface="Webdings" panose="05030102010509060703" pitchFamily="18" charset="2"/>
              <a:buChar char="ý"/>
              <a:defRPr/>
            </a:pPr>
            <a:r>
              <a:rPr lang="zh-CN" altLang="en-US" kern="1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这里添加对该竞争岗位的认识</a:t>
            </a:r>
            <a:endParaRPr lang="zh-CN" altLang="zh-CN" kern="100" dirty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1985258" y="1689100"/>
            <a:ext cx="6457950" cy="13604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这里添加对该竞争岗位的认识</a:t>
            </a:r>
            <a:r>
              <a:rPr lang="zh-CN" altLang="zh-CN" sz="24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kern="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这里添加对该竞争岗位的认识</a:t>
            </a:r>
            <a:endParaRPr lang="en-US" altLang="zh-CN" sz="2400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 fontAlgn="auto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zh-CN" altLang="zh-CN" kern="1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643946" y="1792288"/>
            <a:ext cx="130175" cy="2786062"/>
          </a:xfrm>
          <a:prstGeom prst="rect">
            <a:avLst/>
          </a:prstGeom>
          <a:solidFill>
            <a:srgbClr val="0070C0"/>
          </a:solidFill>
        </p:spPr>
        <p:txBody>
          <a:bodyPr anchor="ctr">
            <a:spAutoFit/>
          </a:bodyPr>
          <a:lstStyle/>
          <a:p>
            <a:pPr marL="285750" indent="-285750" algn="ctr" fontAlgn="auto">
              <a:spcBef>
                <a:spcPts val="0"/>
              </a:spcBef>
              <a:spcAft>
                <a:spcPts val="0"/>
              </a:spcAft>
              <a:buFont typeface="Webdings" panose="05030102010509060703" pitchFamily="18" charset="2"/>
              <a:buChar char=""/>
              <a:defRPr/>
            </a:pPr>
            <a:endParaRPr lang="zh-CN" altLang="en-US" kern="100" spc="100">
              <a:solidFill>
                <a:srgbClr val="777777"/>
              </a:solidFill>
              <a:latin typeface="方正正准黑简体" panose="02000000000000000000" pitchFamily="2" charset="-122"/>
              <a:ea typeface="方正正准黑简体" panose="02000000000000000000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20" name="直接连接符 19"/>
          <p:cNvCxnSpPr/>
          <p:nvPr/>
        </p:nvCxnSpPr>
        <p:spPr>
          <a:xfrm>
            <a:off x="1848733" y="1792288"/>
            <a:ext cx="0" cy="884237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 animBg="1"/>
    </p:bldLst>
  </p:timing>
</p:sld>
</file>

<file path=ppt/theme/theme1.xml><?xml version="1.0" encoding="utf-8"?>
<a:theme xmlns:a="http://schemas.openxmlformats.org/drawingml/2006/main" name="主题1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1">
      <a:majorFont>
        <a:latin typeface="Calibri Light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7F7F7F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spAutoFit/>
      </a:bodyPr>
      <a:lstStyle>
        <a:defPPr marL="285750" indent="-285750" algn="ctr">
          <a:buFont typeface="Webdings" panose="05030102010509060703" pitchFamily="18" charset="2"/>
          <a:buChar char=""/>
          <a:defRPr kern="100" spc="100" smtClean="0">
            <a:solidFill>
              <a:srgbClr val="777777"/>
            </a:solidFill>
            <a:latin typeface="方正正准黑简体" panose="02000000000000000000" pitchFamily="2" charset="-122"/>
            <a:ea typeface="方正正准黑简体" panose="02000000000000000000" pitchFamily="2" charset="-122"/>
            <a:cs typeface="Times New Roman" panose="02020603050405020304" pitchFamily="18" charset="0"/>
          </a:defRPr>
        </a:defPPr>
      </a:lstStyle>
    </a:spDef>
    <a:lnDef>
      <a:spPr>
        <a:ln w="19050">
          <a:solidFill>
            <a:srgbClr val="0070C0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850</Words>
  <Application>Microsoft Office PowerPoint</Application>
  <PresentationFormat>宽屏</PresentationFormat>
  <Paragraphs>184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22</vt:i4>
      </vt:variant>
    </vt:vector>
  </HeadingPairs>
  <TitlesOfParts>
    <vt:vector size="33" baseType="lpstr">
      <vt:lpstr>方正兰亭特黑长简体</vt:lpstr>
      <vt:lpstr>方正正大黑简体</vt:lpstr>
      <vt:lpstr>方正正准黑简体</vt:lpstr>
      <vt:lpstr>微软雅黑</vt:lpstr>
      <vt:lpstr>Arial</vt:lpstr>
      <vt:lpstr>Broadway</vt:lpstr>
      <vt:lpstr>Calibri</vt:lpstr>
      <vt:lpstr>Calibri Light</vt:lpstr>
      <vt:lpstr>Webdings</vt:lpstr>
      <vt:lpstr>主题1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657</cp:revision>
  <dcterms:created xsi:type="dcterms:W3CDTF">2014-11-11T03:30:00Z</dcterms:created>
  <dcterms:modified xsi:type="dcterms:W3CDTF">2021-01-05T16:44:17Z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