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8" r:id="rId4"/>
    <p:sldId id="262" r:id="rId5"/>
    <p:sldId id="257" r:id="rId6"/>
    <p:sldId id="270" r:id="rId7"/>
    <p:sldId id="260" r:id="rId8"/>
    <p:sldId id="261" r:id="rId9"/>
    <p:sldId id="267" r:id="rId10"/>
    <p:sldId id="274" r:id="rId11"/>
    <p:sldId id="263" r:id="rId12"/>
    <p:sldId id="266" r:id="rId13"/>
    <p:sldId id="269" r:id="rId14"/>
    <p:sldId id="271" r:id="rId15"/>
    <p:sldId id="268" r:id="rId16"/>
    <p:sldId id="272" r:id="rId17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pos="65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CBA6"/>
    <a:srgbClr val="FFFFFF"/>
    <a:srgbClr val="29AB8C"/>
    <a:srgbClr val="3FD1AE"/>
    <a:srgbClr val="4FD5B5"/>
    <a:srgbClr val="31CBBA"/>
    <a:srgbClr val="31CBB0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>
        <p:guide orient="horz" pos="981"/>
        <p:guide pos="65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4144B8B-4E86-4531-A5EC-F1077644718D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030454C-F313-4F7A-830A-379568B3A74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EDD8-0457-489C-A32B-837718994D76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77CE2-B290-4E0F-9DEB-74D8B645E5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22F6-F73B-449B-A87D-25FE5DF685C8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76B7-4B47-4FED-9B9A-A0FBAB401E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6A16-B2FD-4C1E-8D32-AFD2DFE612AB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8E82-3570-4474-95E6-882B9442C6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270F2-E8A5-48E2-91BE-24F528EE12ED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5D01-5DC8-4DE7-BF49-3B0CAE142C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E347-8A4A-4924-8FA9-EE133C06D9B0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C6857-313B-4E9B-8965-4F01F1F8EE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80941-4525-4A05-B32E-18A7A19CFC39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A2F6-169B-4D9B-A687-1CEB682347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3AEAF-88B4-4A20-8435-97E92290939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F589-71AF-413F-A2FA-F4C59BBB6D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1BF00-EFA7-448D-AFC2-102A7E806E4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44A0C-A755-44AC-A3F5-C2730AF468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957B1-0E3E-48ED-9F1A-71BD213856FA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D8F9-B9BA-4E91-AA93-E935042B71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5A51-492C-47EF-AEBF-A86FA73A8A2F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A827-9192-41FD-AD7F-04EBCDA317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6312-DEE8-4CC1-A911-D3F7058BD74A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2B5ED-6083-4D81-A954-53A1D3903D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CB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4DA4FA-22C1-49A1-A56C-B2C0AE1737EB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202801-10D3-4C35-B48D-554F763F113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5"/>
          <p:cNvSpPr>
            <a:spLocks noChangeArrowheads="1"/>
          </p:cNvSpPr>
          <p:nvPr/>
        </p:nvSpPr>
        <p:spPr bwMode="auto">
          <a:xfrm>
            <a:off x="-149225" y="0"/>
            <a:ext cx="12355513" cy="4437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075" name="文本框 16"/>
          <p:cNvSpPr txBox="1">
            <a:spLocks noChangeArrowheads="1"/>
          </p:cNvSpPr>
          <p:nvPr/>
        </p:nvSpPr>
        <p:spPr bwMode="auto">
          <a:xfrm>
            <a:off x="2108200" y="2968625"/>
            <a:ext cx="80041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5400" dirty="0">
                <a:solidFill>
                  <a:srgbClr val="31CBA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职业生涯 </a:t>
            </a:r>
            <a:r>
              <a:rPr lang="zh-CN" altLang="en-US" sz="8800" b="1" dirty="0">
                <a:solidFill>
                  <a:srgbClr val="31CBA6"/>
                </a:solidFill>
                <a:latin typeface="迷你简剪纸" pitchFamily="65" charset="-122"/>
                <a:ea typeface="迷你简剪纸" pitchFamily="65" charset="-122"/>
              </a:rPr>
              <a:t>规划</a:t>
            </a:r>
            <a:r>
              <a:rPr lang="zh-CN" altLang="en-US" sz="5400" b="1" dirty="0">
                <a:solidFill>
                  <a:srgbClr val="31CBA6"/>
                </a:solidFill>
                <a:latin typeface="迷你简剪纸" pitchFamily="65" charset="-122"/>
                <a:ea typeface="迷你简剪纸" pitchFamily="65" charset="-122"/>
              </a:rPr>
              <a:t> </a:t>
            </a:r>
            <a:r>
              <a:rPr lang="zh-CN" altLang="en-US" sz="5400" dirty="0">
                <a:solidFill>
                  <a:srgbClr val="31CBA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大赛</a:t>
            </a:r>
          </a:p>
        </p:txBody>
      </p:sp>
      <p:grpSp>
        <p:nvGrpSpPr>
          <p:cNvPr id="3076" name="组合 1"/>
          <p:cNvGrpSpPr/>
          <p:nvPr/>
        </p:nvGrpSpPr>
        <p:grpSpPr bwMode="auto">
          <a:xfrm>
            <a:off x="5245100" y="4849813"/>
            <a:ext cx="4402138" cy="1455737"/>
            <a:chOff x="4211319" y="3390931"/>
            <a:chExt cx="4618755" cy="1527612"/>
          </a:xfrm>
        </p:grpSpPr>
        <p:sp>
          <p:nvSpPr>
            <p:cNvPr id="3078" name="文本框 7"/>
            <p:cNvSpPr txBox="1">
              <a:spLocks noChangeArrowheads="1"/>
            </p:cNvSpPr>
            <p:nvPr/>
          </p:nvSpPr>
          <p:spPr bwMode="auto">
            <a:xfrm>
              <a:off x="4211319" y="3390931"/>
              <a:ext cx="3193963" cy="549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林林</a:t>
              </a:r>
              <a:r>
                <a:rPr lang="zh-CN" altLang="en-US" sz="16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16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11</a:t>
              </a:r>
              <a:r>
                <a:rPr lang="zh-CN" altLang="en-US" sz="16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号选手）</a:t>
              </a:r>
            </a:p>
          </p:txBody>
        </p:sp>
        <p:sp>
          <p:nvSpPr>
            <p:cNvPr id="3079" name="文本框 11"/>
            <p:cNvSpPr txBox="1">
              <a:spLocks noChangeArrowheads="1"/>
            </p:cNvSpPr>
            <p:nvPr/>
          </p:nvSpPr>
          <p:spPr bwMode="auto">
            <a:xfrm>
              <a:off x="4211319" y="3882619"/>
              <a:ext cx="400526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爱好：写作、阅读、公益</a:t>
              </a:r>
            </a:p>
          </p:txBody>
        </p:sp>
        <p:sp>
          <p:nvSpPr>
            <p:cNvPr id="3080" name="文本框 8"/>
            <p:cNvSpPr txBox="1">
              <a:spLocks noChangeArrowheads="1"/>
            </p:cNvSpPr>
            <p:nvPr/>
          </p:nvSpPr>
          <p:spPr bwMode="auto">
            <a:xfrm>
              <a:off x="4211319" y="4226878"/>
              <a:ext cx="400526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职业目标：会展策划经理</a:t>
              </a:r>
            </a:p>
          </p:txBody>
        </p:sp>
        <p:sp>
          <p:nvSpPr>
            <p:cNvPr id="3081" name="文本框 10"/>
            <p:cNvSpPr txBox="1">
              <a:spLocks noChangeArrowheads="1"/>
            </p:cNvSpPr>
            <p:nvPr/>
          </p:nvSpPr>
          <p:spPr bwMode="auto">
            <a:xfrm>
              <a:off x="4211319" y="4563268"/>
              <a:ext cx="4618755" cy="35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参赛口号：成功，是留给的准备的人</a:t>
              </a:r>
            </a:p>
          </p:txBody>
        </p:sp>
      </p:grpSp>
      <p:pic>
        <p:nvPicPr>
          <p:cNvPr id="3077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4841875"/>
            <a:ext cx="14605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3"/>
          <p:cNvCxnSpPr>
            <a:cxnSpLocks noChangeShapeType="1"/>
          </p:cNvCxnSpPr>
          <p:nvPr/>
        </p:nvCxnSpPr>
        <p:spPr bwMode="auto">
          <a:xfrm>
            <a:off x="6096000" y="0"/>
            <a:ext cx="0" cy="6858000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110038" y="1909763"/>
            <a:ext cx="2962275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Arial" panose="020B0604020202020204" pitchFamily="34" charset="0"/>
                <a:ea typeface="黑体" panose="02010609060101010101" pitchFamily="49" charset="-122"/>
                <a:sym typeface="微软雅黑" panose="020B0503020204020204" pitchFamily="34" charset="-122"/>
              </a:rPr>
              <a:t>1.写作能力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微软雅黑" panose="020B0503020204020204" pitchFamily="34" charset="-122"/>
              </a:rPr>
              <a:t> 2.表达能力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微软雅黑" panose="020B0503020204020204" pitchFamily="34" charset="-122"/>
              </a:rPr>
              <a:t> 3.会展中级策划师</a:t>
            </a:r>
          </a:p>
        </p:txBody>
      </p:sp>
      <p:sp>
        <p:nvSpPr>
          <p:cNvPr id="14" name="矩形 21"/>
          <p:cNvSpPr>
            <a:spLocks noChangeArrowheads="1"/>
          </p:cNvSpPr>
          <p:nvPr/>
        </p:nvSpPr>
        <p:spPr bwMode="auto">
          <a:xfrm>
            <a:off x="5930900" y="2065338"/>
            <a:ext cx="223202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微软雅黑" panose="020B0503020204020204" pitchFamily="34" charset="-122"/>
              </a:rPr>
              <a:t> 1.为人处世不成熟</a:t>
            </a:r>
          </a:p>
          <a:p>
            <a:pPr algn="r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1600">
                <a:latin typeface="Arial" panose="020B0604020202020204" pitchFamily="34" charset="0"/>
                <a:ea typeface="黑体" panose="02010609060101010101" pitchFamily="49" charset="-122"/>
                <a:sym typeface="微软雅黑" panose="020B0503020204020204" pitchFamily="34" charset="-122"/>
              </a:rPr>
              <a:t> 2.实践经验少</a:t>
            </a:r>
          </a:p>
        </p:txBody>
      </p:sp>
      <p:sp>
        <p:nvSpPr>
          <p:cNvPr id="15" name="文本框 23"/>
          <p:cNvSpPr txBox="1">
            <a:spLocks noChangeArrowheads="1"/>
          </p:cNvSpPr>
          <p:nvPr/>
        </p:nvSpPr>
        <p:spPr bwMode="auto">
          <a:xfrm>
            <a:off x="2682875" y="4810125"/>
            <a:ext cx="35353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r>
              <a:rPr lang="en-US" altLang="zh-CN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</a:t>
            </a:r>
            <a:r>
              <a:rPr lang="zh-CN" altLang="zh-CN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.中国会展业发展前景好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</a:t>
            </a:r>
            <a:r>
              <a:rPr lang="en-US" altLang="zh-CN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</a:t>
            </a:r>
            <a:r>
              <a:rPr lang="zh-CN" altLang="zh-CN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.中国会展</a:t>
            </a:r>
            <a:r>
              <a:rPr lang="zh-CN" altLang="zh-CN" sz="160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高级策划管理人才缺乏</a:t>
            </a:r>
          </a:p>
        </p:txBody>
      </p:sp>
      <p:sp>
        <p:nvSpPr>
          <p:cNvPr id="16" name="矩形 24"/>
          <p:cNvSpPr>
            <a:spLocks noChangeArrowheads="1"/>
          </p:cNvSpPr>
          <p:nvPr/>
        </p:nvSpPr>
        <p:spPr bwMode="auto">
          <a:xfrm>
            <a:off x="6218238" y="5000625"/>
            <a:ext cx="3621087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1</a:t>
            </a:r>
            <a:r>
              <a:rPr lang="zh-CN" altLang="zh-CN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.各种相关资格证要求越来越高</a:t>
            </a:r>
            <a:endParaRPr lang="en-US" altLang="zh-CN" sz="16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 </a:t>
            </a:r>
            <a:r>
              <a:rPr lang="zh-CN" altLang="zh-CN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2.竞争对手增多</a:t>
            </a:r>
          </a:p>
          <a:p>
            <a:pPr algn="r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3.会展策划经理的技能要求日益提高</a:t>
            </a:r>
          </a:p>
        </p:txBody>
      </p:sp>
      <p:grpSp>
        <p:nvGrpSpPr>
          <p:cNvPr id="35" name="组合 34"/>
          <p:cNvGrpSpPr/>
          <p:nvPr/>
        </p:nvGrpSpPr>
        <p:grpSpPr bwMode="auto">
          <a:xfrm>
            <a:off x="5408613" y="149225"/>
            <a:ext cx="658812" cy="673100"/>
            <a:chOff x="2890420" y="2486526"/>
            <a:chExt cx="879475" cy="899544"/>
          </a:xfrm>
        </p:grpSpPr>
        <p:sp>
          <p:nvSpPr>
            <p:cNvPr id="36" name="矩形 35"/>
            <p:cNvSpPr/>
            <p:nvPr/>
          </p:nvSpPr>
          <p:spPr>
            <a:xfrm>
              <a:off x="2890420" y="2486526"/>
              <a:ext cx="879475" cy="865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311" name="文本框 36"/>
            <p:cNvSpPr txBox="1">
              <a:spLocks noChangeArrowheads="1"/>
            </p:cNvSpPr>
            <p:nvPr/>
          </p:nvSpPr>
          <p:spPr bwMode="auto">
            <a:xfrm>
              <a:off x="2890420" y="2521831"/>
              <a:ext cx="861791" cy="864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>
                  <a:solidFill>
                    <a:srgbClr val="31CBA6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S</a:t>
              </a:r>
              <a:endParaRPr lang="zh-CN" altLang="en-US" sz="36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 bwMode="auto">
          <a:xfrm>
            <a:off x="6022975" y="219075"/>
            <a:ext cx="658813" cy="673100"/>
            <a:chOff x="2890420" y="2486526"/>
            <a:chExt cx="879475" cy="899544"/>
          </a:xfrm>
        </p:grpSpPr>
        <p:sp>
          <p:nvSpPr>
            <p:cNvPr id="39" name="矩形 38"/>
            <p:cNvSpPr/>
            <p:nvPr/>
          </p:nvSpPr>
          <p:spPr>
            <a:xfrm>
              <a:off x="2890420" y="2486526"/>
              <a:ext cx="879475" cy="865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309" name="文本框 39"/>
            <p:cNvSpPr txBox="1">
              <a:spLocks noChangeArrowheads="1"/>
            </p:cNvSpPr>
            <p:nvPr/>
          </p:nvSpPr>
          <p:spPr bwMode="auto">
            <a:xfrm>
              <a:off x="2890420" y="2521831"/>
              <a:ext cx="861791" cy="864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>
                  <a:solidFill>
                    <a:srgbClr val="31CBA6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W</a:t>
              </a:r>
              <a:endParaRPr lang="zh-CN" altLang="en-US" sz="36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 bwMode="auto">
          <a:xfrm>
            <a:off x="5400675" y="-285750"/>
            <a:ext cx="657225" cy="673100"/>
            <a:chOff x="2890420" y="2486526"/>
            <a:chExt cx="879475" cy="899544"/>
          </a:xfrm>
        </p:grpSpPr>
        <p:sp>
          <p:nvSpPr>
            <p:cNvPr id="42" name="矩形 41"/>
            <p:cNvSpPr/>
            <p:nvPr/>
          </p:nvSpPr>
          <p:spPr>
            <a:xfrm>
              <a:off x="2890420" y="2486526"/>
              <a:ext cx="879475" cy="865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307" name="文本框 42"/>
            <p:cNvSpPr txBox="1">
              <a:spLocks noChangeArrowheads="1"/>
            </p:cNvSpPr>
            <p:nvPr/>
          </p:nvSpPr>
          <p:spPr bwMode="auto">
            <a:xfrm>
              <a:off x="2890420" y="2521831"/>
              <a:ext cx="861791" cy="864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>
                  <a:solidFill>
                    <a:srgbClr val="31CBA6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O</a:t>
              </a:r>
              <a:endParaRPr lang="zh-CN" altLang="en-US" sz="36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 bwMode="auto">
          <a:xfrm>
            <a:off x="6053138" y="-136525"/>
            <a:ext cx="657225" cy="673100"/>
            <a:chOff x="2890420" y="2486526"/>
            <a:chExt cx="879475" cy="899544"/>
          </a:xfrm>
        </p:grpSpPr>
        <p:sp>
          <p:nvSpPr>
            <p:cNvPr id="45" name="矩形 44"/>
            <p:cNvSpPr/>
            <p:nvPr/>
          </p:nvSpPr>
          <p:spPr>
            <a:xfrm>
              <a:off x="2890420" y="2486526"/>
              <a:ext cx="879475" cy="865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305" name="文本框 45"/>
            <p:cNvSpPr txBox="1">
              <a:spLocks noChangeArrowheads="1"/>
            </p:cNvSpPr>
            <p:nvPr/>
          </p:nvSpPr>
          <p:spPr bwMode="auto">
            <a:xfrm>
              <a:off x="2890420" y="2521831"/>
              <a:ext cx="861791" cy="864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>
                  <a:solidFill>
                    <a:srgbClr val="31CBA6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T</a:t>
              </a:r>
              <a:endParaRPr lang="zh-CN" altLang="en-US" sz="36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2299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12300" name="Group 26"/>
          <p:cNvGrpSpPr/>
          <p:nvPr/>
        </p:nvGrpSpPr>
        <p:grpSpPr bwMode="auto">
          <a:xfrm>
            <a:off x="9437688" y="287338"/>
            <a:ext cx="808037" cy="808037"/>
            <a:chOff x="0" y="0"/>
            <a:chExt cx="808212" cy="808212"/>
          </a:xfrm>
        </p:grpSpPr>
        <p:sp>
          <p:nvSpPr>
            <p:cNvPr id="12302" name="矩形 7"/>
            <p:cNvSpPr>
              <a:spLocks noChangeArrowheads="1"/>
            </p:cNvSpPr>
            <p:nvPr/>
          </p:nvSpPr>
          <p:spPr bwMode="auto">
            <a:xfrm>
              <a:off x="0" y="0"/>
              <a:ext cx="808212" cy="808212"/>
            </a:xfrm>
            <a:prstGeom prst="rect">
              <a:avLst/>
            </a:prstGeom>
            <a:solidFill>
              <a:srgbClr val="31C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2303" name="文本框 8"/>
            <p:cNvSpPr txBox="1">
              <a:spLocks noChangeArrowheads="1"/>
            </p:cNvSpPr>
            <p:nvPr/>
          </p:nvSpPr>
          <p:spPr bwMode="auto">
            <a:xfrm>
              <a:off x="47114" y="142496"/>
              <a:ext cx="71398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c</a:t>
              </a:r>
              <a:endPara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2301" name="矩形 1"/>
          <p:cNvSpPr>
            <a:spLocks noChangeArrowheads="1"/>
          </p:cNvSpPr>
          <p:nvPr/>
        </p:nvSpPr>
        <p:spPr bwMode="auto">
          <a:xfrm>
            <a:off x="7089775" y="525463"/>
            <a:ext cx="233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SWOT</a:t>
            </a:r>
            <a:r>
              <a:rPr lang="zh-CN" altLang="en-US" sz="24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自我分析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3.33333E-6 L 0.00261 0.26482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1.48148E-6 L 0.00664 0.34467 " pathEditMode="relative" rAng="0" ptsTypes="AA">
                                      <p:cBhvr>
                                        <p:cTn id="21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875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2.59259E-6 L 0.00261 0.69791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875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25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3.33333E-6 L 0.0026 0.77129 " pathEditMode="relative" rAng="0" ptsTypes="AA">
                                      <p:cBhvr>
                                        <p:cTn id="39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2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5"/>
          <p:cNvSpPr>
            <a:spLocks noChangeArrowheads="1"/>
          </p:cNvSpPr>
          <p:nvPr/>
        </p:nvSpPr>
        <p:spPr bwMode="auto">
          <a:xfrm>
            <a:off x="0" y="-50800"/>
            <a:ext cx="12192000" cy="2405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13315" name="Group 3"/>
          <p:cNvGrpSpPr/>
          <p:nvPr/>
        </p:nvGrpSpPr>
        <p:grpSpPr bwMode="auto">
          <a:xfrm>
            <a:off x="10196513" y="1412875"/>
            <a:ext cx="377825" cy="1096963"/>
            <a:chOff x="0" y="0"/>
            <a:chExt cx="377570" cy="1097806"/>
          </a:xfrm>
        </p:grpSpPr>
        <p:sp>
          <p:nvSpPr>
            <p:cNvPr id="2" name="椭圆 5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4</a:t>
              </a:r>
              <a:endParaRPr lang="zh-CN" altLang="en-US" sz="24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cxnSp>
          <p:nvCxnSpPr>
            <p:cNvPr id="3" name="直接连接符 6"/>
            <p:cNvCxnSpPr>
              <a:cxnSpLocks noChangeShapeType="1"/>
            </p:cNvCxnSpPr>
            <p:nvPr/>
          </p:nvCxnSpPr>
          <p:spPr bwMode="auto">
            <a:xfrm>
              <a:off x="189322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316" name="文本框 7"/>
          <p:cNvSpPr txBox="1">
            <a:spLocks noChangeArrowheads="1"/>
          </p:cNvSpPr>
          <p:nvPr/>
        </p:nvSpPr>
        <p:spPr bwMode="auto">
          <a:xfrm>
            <a:off x="8588375" y="1817688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职业定位</a:t>
            </a:r>
          </a:p>
        </p:txBody>
      </p:sp>
      <p:sp>
        <p:nvSpPr>
          <p:cNvPr id="13319" name="五边形 2"/>
          <p:cNvSpPr>
            <a:spLocks noChangeArrowheads="1"/>
          </p:cNvSpPr>
          <p:nvPr/>
        </p:nvSpPr>
        <p:spPr bwMode="auto">
          <a:xfrm>
            <a:off x="1370013" y="2886075"/>
            <a:ext cx="1854200" cy="627063"/>
          </a:xfrm>
          <a:prstGeom prst="homePlate">
            <a:avLst>
              <a:gd name="adj" fmla="val 49953"/>
            </a:avLst>
          </a:prstGeom>
          <a:solidFill>
            <a:schemeClr val="bg1"/>
          </a:solidFill>
          <a:ln w="12700">
            <a:solidFill>
              <a:srgbClr val="FFFFFF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职业目标</a:t>
            </a:r>
          </a:p>
        </p:txBody>
      </p:sp>
      <p:sp>
        <p:nvSpPr>
          <p:cNvPr id="13320" name="五边形 8"/>
          <p:cNvSpPr>
            <a:spLocks noChangeArrowheads="1"/>
          </p:cNvSpPr>
          <p:nvPr/>
        </p:nvSpPr>
        <p:spPr bwMode="auto">
          <a:xfrm>
            <a:off x="1370013" y="5238750"/>
            <a:ext cx="1854200" cy="625475"/>
          </a:xfrm>
          <a:prstGeom prst="homePlate">
            <a:avLst>
              <a:gd name="adj" fmla="val 50080"/>
            </a:avLst>
          </a:prstGeom>
          <a:solidFill>
            <a:schemeClr val="bg1"/>
          </a:solidFill>
          <a:ln w="12700">
            <a:solidFill>
              <a:srgbClr val="FFFFFF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发展路径</a:t>
            </a:r>
          </a:p>
        </p:txBody>
      </p:sp>
      <p:sp>
        <p:nvSpPr>
          <p:cNvPr id="13321" name="五边形 9"/>
          <p:cNvSpPr>
            <a:spLocks noChangeArrowheads="1"/>
          </p:cNvSpPr>
          <p:nvPr/>
        </p:nvSpPr>
        <p:spPr bwMode="auto">
          <a:xfrm>
            <a:off x="1370013" y="4062413"/>
            <a:ext cx="1854200" cy="625475"/>
          </a:xfrm>
          <a:prstGeom prst="homePlate">
            <a:avLst>
              <a:gd name="adj" fmla="val 50080"/>
            </a:avLst>
          </a:prstGeom>
          <a:solidFill>
            <a:schemeClr val="bg1"/>
          </a:solidFill>
          <a:ln w="12700">
            <a:solidFill>
              <a:srgbClr val="FFFFFF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发展策略</a:t>
            </a:r>
          </a:p>
        </p:txBody>
      </p:sp>
      <p:sp>
        <p:nvSpPr>
          <p:cNvPr id="13322" name="文本框 10"/>
          <p:cNvSpPr txBox="1">
            <a:spLocks noChangeArrowheads="1"/>
          </p:cNvSpPr>
          <p:nvPr/>
        </p:nvSpPr>
        <p:spPr bwMode="auto">
          <a:xfrm>
            <a:off x="3352800" y="3014663"/>
            <a:ext cx="2216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会展策划经理</a:t>
            </a:r>
          </a:p>
        </p:txBody>
      </p:sp>
      <p:sp>
        <p:nvSpPr>
          <p:cNvPr id="13323" name="文本框 11"/>
          <p:cNvSpPr txBox="1">
            <a:spLocks noChangeArrowheads="1"/>
          </p:cNvSpPr>
          <p:nvPr/>
        </p:nvSpPr>
        <p:spPr bwMode="auto">
          <a:xfrm>
            <a:off x="3352800" y="4191000"/>
            <a:ext cx="4202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广东</a:t>
            </a:r>
            <a:r>
              <a:rPr lang="zh-CN" altLang="en-US" sz="1800">
                <a:latin typeface="Arial" panose="020B0604020202020204" pitchFamily="34" charset="0"/>
                <a:ea typeface="黑体" panose="02010609060101010101" pitchFamily="49" charset="-122"/>
              </a:rPr>
              <a:t>广州、深圳、中山</a:t>
            </a: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，中小会展企业</a:t>
            </a:r>
          </a:p>
        </p:txBody>
      </p:sp>
      <p:sp>
        <p:nvSpPr>
          <p:cNvPr id="13324" name="文本框 12"/>
          <p:cNvSpPr txBox="1">
            <a:spLocks noChangeArrowheads="1"/>
          </p:cNvSpPr>
          <p:nvPr/>
        </p:nvSpPr>
        <p:spPr bwMode="auto">
          <a:xfrm>
            <a:off x="7324725" y="5340350"/>
            <a:ext cx="1651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会展策划助理</a:t>
            </a:r>
          </a:p>
        </p:txBody>
      </p:sp>
      <p:sp>
        <p:nvSpPr>
          <p:cNvPr id="13325" name="矩形 14"/>
          <p:cNvSpPr>
            <a:spLocks noChangeArrowheads="1"/>
          </p:cNvSpPr>
          <p:nvPr/>
        </p:nvSpPr>
        <p:spPr bwMode="auto">
          <a:xfrm>
            <a:off x="9442450" y="6132513"/>
            <a:ext cx="157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Arial" panose="020B0604020202020204" pitchFamily="34" charset="0"/>
                <a:ea typeface="黑体" panose="02010609060101010101" pitchFamily="49" charset="-122"/>
              </a:rPr>
              <a:t>会展策划经理</a:t>
            </a:r>
          </a:p>
        </p:txBody>
      </p:sp>
      <p:sp>
        <p:nvSpPr>
          <p:cNvPr id="13326" name="矩形 15"/>
          <p:cNvSpPr>
            <a:spLocks noChangeArrowheads="1"/>
          </p:cNvSpPr>
          <p:nvPr/>
        </p:nvSpPr>
        <p:spPr bwMode="auto">
          <a:xfrm>
            <a:off x="3352800" y="5380038"/>
            <a:ext cx="1568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会展基层员工</a:t>
            </a:r>
          </a:p>
        </p:txBody>
      </p:sp>
      <p:sp>
        <p:nvSpPr>
          <p:cNvPr id="13327" name="矩形 21"/>
          <p:cNvSpPr>
            <a:spLocks noChangeArrowheads="1"/>
          </p:cNvSpPr>
          <p:nvPr/>
        </p:nvSpPr>
        <p:spPr bwMode="auto">
          <a:xfrm rot="5400000">
            <a:off x="7826375" y="5732463"/>
            <a:ext cx="646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</a:p>
        </p:txBody>
      </p:sp>
      <p:sp>
        <p:nvSpPr>
          <p:cNvPr id="13328" name="矩形 23"/>
          <p:cNvSpPr>
            <a:spLocks noChangeArrowheads="1"/>
          </p:cNvSpPr>
          <p:nvPr/>
        </p:nvSpPr>
        <p:spPr bwMode="auto">
          <a:xfrm>
            <a:off x="7364413" y="6121400"/>
            <a:ext cx="157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会展策划主管</a:t>
            </a:r>
          </a:p>
        </p:txBody>
      </p:sp>
      <p:sp>
        <p:nvSpPr>
          <p:cNvPr id="13329" name="矩形 16"/>
          <p:cNvSpPr>
            <a:spLocks noChangeArrowheads="1"/>
          </p:cNvSpPr>
          <p:nvPr/>
        </p:nvSpPr>
        <p:spPr bwMode="auto">
          <a:xfrm>
            <a:off x="5324475" y="5372100"/>
            <a:ext cx="15684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Arial" panose="020B0604020202020204" pitchFamily="34" charset="0"/>
                <a:ea typeface="黑体" panose="02010609060101010101" pitchFamily="49" charset="-122"/>
              </a:rPr>
              <a:t>会展策划专员</a:t>
            </a: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4794250" y="534511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6742113" y="5367338"/>
            <a:ext cx="6477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8794750" y="6122988"/>
            <a:ext cx="6477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13320" grpId="0" animBg="1"/>
      <p:bldP spid="13321" grpId="0" animBg="1"/>
      <p:bldP spid="13322" grpId="0"/>
      <p:bldP spid="13323" grpId="0"/>
      <p:bldP spid="13324" grpId="0"/>
      <p:bldP spid="13325" grpId="0"/>
      <p:bldP spid="13326" grpId="0"/>
      <p:bldP spid="13327" grpId="0"/>
      <p:bldP spid="13328" grpId="0"/>
      <p:bldP spid="13329" grpId="0"/>
      <p:bldP spid="13330" grpId="0"/>
      <p:bldP spid="13331" grpId="0"/>
      <p:bldP spid="133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10196513" y="63500"/>
            <a:ext cx="377825" cy="1096963"/>
            <a:chOff x="0" y="0"/>
            <a:chExt cx="377570" cy="1097806"/>
          </a:xfrm>
        </p:grpSpPr>
        <p:sp>
          <p:nvSpPr>
            <p:cNvPr id="14365" name="椭圆 5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5</a:t>
              </a:r>
              <a:endParaRPr lang="zh-CN" altLang="en-US" sz="24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cxnSp>
          <p:nvCxnSpPr>
            <p:cNvPr id="14366" name="直接连接符 6"/>
            <p:cNvCxnSpPr>
              <a:cxnSpLocks noChangeShapeType="1"/>
            </p:cNvCxnSpPr>
            <p:nvPr/>
          </p:nvCxnSpPr>
          <p:spPr bwMode="auto">
            <a:xfrm>
              <a:off x="189322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0" name="文本框 7"/>
          <p:cNvSpPr txBox="1">
            <a:spLocks noChangeArrowheads="1"/>
          </p:cNvSpPr>
          <p:nvPr/>
        </p:nvSpPr>
        <p:spPr bwMode="auto">
          <a:xfrm>
            <a:off x="7986713" y="468313"/>
            <a:ext cx="2401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职业规划实施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7845425" y="1971675"/>
            <a:ext cx="2351088" cy="3579813"/>
            <a:chOff x="6321425" y="1971675"/>
            <a:chExt cx="2351088" cy="3579813"/>
          </a:xfrm>
        </p:grpSpPr>
        <p:grpSp>
          <p:nvGrpSpPr>
            <p:cNvPr id="14358" name="组合 4"/>
            <p:cNvGrpSpPr/>
            <p:nvPr/>
          </p:nvGrpSpPr>
          <p:grpSpPr bwMode="auto">
            <a:xfrm>
              <a:off x="6321425" y="1971675"/>
              <a:ext cx="2351088" cy="3579813"/>
              <a:chOff x="6321425" y="1971675"/>
              <a:chExt cx="2351088" cy="3579813"/>
            </a:xfrm>
          </p:grpSpPr>
          <p:grpSp>
            <p:nvGrpSpPr>
              <p:cNvPr id="14360" name="Group 13"/>
              <p:cNvGrpSpPr/>
              <p:nvPr/>
            </p:nvGrpSpPr>
            <p:grpSpPr bwMode="auto">
              <a:xfrm>
                <a:off x="6321425" y="1971675"/>
                <a:ext cx="2351088" cy="3579813"/>
                <a:chOff x="0" y="0"/>
                <a:chExt cx="2204581" cy="3356975"/>
              </a:xfrm>
            </p:grpSpPr>
            <p:sp>
              <p:nvSpPr>
                <p:cNvPr id="14363" name="矩形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204581" cy="33569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solidFill>
                      <a:srgbClr val="FFFFFF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14364" name="矩形 13"/>
                <p:cNvSpPr/>
                <p:nvPr/>
              </p:nvSpPr>
              <p:spPr bwMode="auto">
                <a:xfrm>
                  <a:off x="0" y="14613"/>
                  <a:ext cx="2112725" cy="3231975"/>
                </a:xfrm>
                <a:custGeom>
                  <a:avLst/>
                  <a:gdLst>
                    <a:gd name="T0" fmla="*/ 0 w 2204581"/>
                    <a:gd name="T1" fmla="*/ 0 h 3354888"/>
                    <a:gd name="T2" fmla="*/ 1568416 w 2204581"/>
                    <a:gd name="T3" fmla="*/ 139386 h 3354888"/>
                    <a:gd name="T4" fmla="*/ 1568416 w 2204581"/>
                    <a:gd name="T5" fmla="*/ 2479552 h 3354888"/>
                    <a:gd name="T6" fmla="*/ 151494 w 2204581"/>
                    <a:gd name="T7" fmla="*/ 2488844 h 3354888"/>
                    <a:gd name="T8" fmla="*/ 0 w 2204581"/>
                    <a:gd name="T9" fmla="*/ 0 h 33548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04581" h="3354888">
                      <a:moveTo>
                        <a:pt x="0" y="0"/>
                      </a:moveTo>
                      <a:lnTo>
                        <a:pt x="2204581" y="187890"/>
                      </a:lnTo>
                      <a:lnTo>
                        <a:pt x="2204581" y="3342362"/>
                      </a:lnTo>
                      <a:lnTo>
                        <a:pt x="212942" y="33548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1C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" name="文本框 23"/>
              <p:cNvSpPr txBox="1">
                <a:spLocks noChangeArrowheads="1"/>
              </p:cNvSpPr>
              <p:nvPr/>
            </p:nvSpPr>
            <p:spPr bwMode="auto">
              <a:xfrm>
                <a:off x="6492875" y="2262188"/>
                <a:ext cx="1327150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800" b="1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长期计划</a:t>
                </a:r>
              </a:p>
            </p:txBody>
          </p:sp>
          <p:sp>
            <p:nvSpPr>
              <p:cNvPr id="14362" name="文本框 33"/>
              <p:cNvSpPr txBox="1">
                <a:spLocks noChangeArrowheads="1"/>
              </p:cNvSpPr>
              <p:nvPr/>
            </p:nvSpPr>
            <p:spPr bwMode="auto">
              <a:xfrm>
                <a:off x="6502400" y="2632075"/>
                <a:ext cx="2071688" cy="2308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时间：</a:t>
                </a:r>
                <a:endParaRPr lang="en-US" altLang="zh-CN"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        </a:t>
                </a:r>
                <a:r>
                  <a:rPr lang="zh-CN" altLang="en-US" sz="1600">
                    <a:latin typeface="Arial" panose="020B0604020202020204" pitchFamily="34" charset="0"/>
                    <a:ea typeface="黑体" panose="02010609060101010101" pitchFamily="49" charset="-122"/>
                  </a:rPr>
                  <a:t>毕业后第五年至第十五年</a:t>
                </a:r>
                <a:endParaRPr lang="en-US" altLang="zh-CN" sz="160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目标：</a:t>
                </a:r>
                <a:endParaRPr lang="en-US" altLang="zh-CN"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        </a:t>
                </a:r>
                <a:r>
                  <a:rPr lang="zh-CN" altLang="en-US" sz="1600">
                    <a:latin typeface="Arial" panose="020B0604020202020204" pitchFamily="34" charset="0"/>
                    <a:ea typeface="黑体" panose="02010609060101010101" pitchFamily="49" charset="-122"/>
                  </a:rPr>
                  <a:t>会展策划主管</a:t>
                </a:r>
                <a:r>
                  <a:rPr lang="en-US" altLang="zh-CN" sz="1600">
                    <a:latin typeface="Arial" panose="020B0604020202020204" pitchFamily="34" charset="0"/>
                    <a:ea typeface="黑体" panose="02010609060101010101" pitchFamily="49" charset="-122"/>
                  </a:rPr>
                  <a:t>—</a:t>
                </a:r>
                <a:r>
                  <a:rPr lang="zh-CN" altLang="en-US" sz="1600">
                    <a:latin typeface="Arial" panose="020B0604020202020204" pitchFamily="34" charset="0"/>
                    <a:ea typeface="黑体" panose="02010609060101010101" pitchFamily="49" charset="-122"/>
                  </a:rPr>
                  <a:t>会展策划经理</a:t>
                </a:r>
              </a:p>
            </p:txBody>
          </p:sp>
        </p:grpSp>
        <p:cxnSp>
          <p:nvCxnSpPr>
            <p:cNvPr id="14359" name="直接连接符 28"/>
            <p:cNvCxnSpPr>
              <a:cxnSpLocks noChangeShapeType="1"/>
            </p:cNvCxnSpPr>
            <p:nvPr/>
          </p:nvCxnSpPr>
          <p:spPr bwMode="auto">
            <a:xfrm>
              <a:off x="6538913" y="2632075"/>
              <a:ext cx="13271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组合 3"/>
          <p:cNvGrpSpPr/>
          <p:nvPr/>
        </p:nvGrpSpPr>
        <p:grpSpPr bwMode="auto">
          <a:xfrm>
            <a:off x="4984750" y="1971675"/>
            <a:ext cx="2351088" cy="3706813"/>
            <a:chOff x="3460750" y="1971675"/>
            <a:chExt cx="2351088" cy="3706813"/>
          </a:xfrm>
        </p:grpSpPr>
        <p:grpSp>
          <p:nvGrpSpPr>
            <p:cNvPr id="14351" name="组合 2"/>
            <p:cNvGrpSpPr/>
            <p:nvPr/>
          </p:nvGrpSpPr>
          <p:grpSpPr bwMode="auto">
            <a:xfrm>
              <a:off x="3460750" y="1971675"/>
              <a:ext cx="2351088" cy="3706813"/>
              <a:chOff x="3460750" y="1971675"/>
              <a:chExt cx="2351088" cy="3706813"/>
            </a:xfrm>
          </p:grpSpPr>
          <p:grpSp>
            <p:nvGrpSpPr>
              <p:cNvPr id="14353" name="Group 10"/>
              <p:cNvGrpSpPr/>
              <p:nvPr/>
            </p:nvGrpSpPr>
            <p:grpSpPr bwMode="auto">
              <a:xfrm>
                <a:off x="3460750" y="1971675"/>
                <a:ext cx="2351088" cy="3579813"/>
                <a:chOff x="0" y="0"/>
                <a:chExt cx="2204581" cy="3356975"/>
              </a:xfrm>
            </p:grpSpPr>
            <p:sp>
              <p:nvSpPr>
                <p:cNvPr id="14356" name="矩形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204581" cy="33569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solidFill>
                      <a:srgbClr val="FFFFFF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14357" name="矩形 13"/>
                <p:cNvSpPr/>
                <p:nvPr/>
              </p:nvSpPr>
              <p:spPr bwMode="auto">
                <a:xfrm>
                  <a:off x="0" y="14613"/>
                  <a:ext cx="2112725" cy="3231975"/>
                </a:xfrm>
                <a:custGeom>
                  <a:avLst/>
                  <a:gdLst>
                    <a:gd name="T0" fmla="*/ 0 w 2204581"/>
                    <a:gd name="T1" fmla="*/ 0 h 3354888"/>
                    <a:gd name="T2" fmla="*/ 1568416 w 2204581"/>
                    <a:gd name="T3" fmla="*/ 139386 h 3354888"/>
                    <a:gd name="T4" fmla="*/ 1568416 w 2204581"/>
                    <a:gd name="T5" fmla="*/ 2479552 h 3354888"/>
                    <a:gd name="T6" fmla="*/ 151494 w 2204581"/>
                    <a:gd name="T7" fmla="*/ 2488844 h 3354888"/>
                    <a:gd name="T8" fmla="*/ 0 w 2204581"/>
                    <a:gd name="T9" fmla="*/ 0 h 33548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04581" h="3354888">
                      <a:moveTo>
                        <a:pt x="0" y="0"/>
                      </a:moveTo>
                      <a:lnTo>
                        <a:pt x="2204581" y="187890"/>
                      </a:lnTo>
                      <a:lnTo>
                        <a:pt x="2204581" y="3342362"/>
                      </a:lnTo>
                      <a:lnTo>
                        <a:pt x="212942" y="33548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1CB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4354" name="文本框 24"/>
              <p:cNvSpPr txBox="1">
                <a:spLocks noChangeArrowheads="1"/>
              </p:cNvSpPr>
              <p:nvPr/>
            </p:nvSpPr>
            <p:spPr bwMode="auto">
              <a:xfrm>
                <a:off x="3671888" y="2262188"/>
                <a:ext cx="1328737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800" b="1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中期计划</a:t>
                </a:r>
              </a:p>
            </p:txBody>
          </p:sp>
          <p:sp>
            <p:nvSpPr>
              <p:cNvPr id="14355" name="文本框 32"/>
              <p:cNvSpPr txBox="1">
                <a:spLocks noChangeArrowheads="1"/>
              </p:cNvSpPr>
              <p:nvPr/>
            </p:nvSpPr>
            <p:spPr bwMode="auto">
              <a:xfrm>
                <a:off x="3643313" y="2632075"/>
                <a:ext cx="2070100" cy="3046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时间：</a:t>
                </a:r>
                <a:endParaRPr lang="en-US" altLang="zh-CN"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        </a:t>
                </a:r>
                <a:r>
                  <a:rPr lang="zh-CN" altLang="en-US" sz="1600">
                    <a:latin typeface="Arial" panose="020B0604020202020204" pitchFamily="34" charset="0"/>
                    <a:ea typeface="黑体" panose="02010609060101010101" pitchFamily="49" charset="-122"/>
                  </a:rPr>
                  <a:t>大学毕业后五年</a:t>
                </a:r>
                <a:endParaRPr lang="en-US" altLang="zh-CN" sz="160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目标：</a:t>
                </a:r>
                <a:endParaRPr lang="en-US" altLang="zh-CN"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        </a:t>
                </a:r>
                <a:r>
                  <a:rPr lang="zh-CN" altLang="en-US" sz="1600">
                    <a:latin typeface="Arial" panose="020B0604020202020204" pitchFamily="34" charset="0"/>
                    <a:ea typeface="黑体" panose="02010609060101010101" pitchFamily="49" charset="-122"/>
                  </a:rPr>
                  <a:t>会展策划助理</a:t>
                </a:r>
                <a:endParaRPr lang="en-US" altLang="zh-CN" sz="160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内容：</a:t>
                </a:r>
                <a:endParaRPr lang="en-US" altLang="zh-CN"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    取得优异的成绩，争取获得优秀员工</a:t>
                </a:r>
                <a:endParaRPr lang="en-US" altLang="zh-CN"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p:grpSp>
        <p:cxnSp>
          <p:nvCxnSpPr>
            <p:cNvPr id="14352" name="直接连接符 29"/>
            <p:cNvCxnSpPr>
              <a:cxnSpLocks noChangeShapeType="1"/>
            </p:cNvCxnSpPr>
            <p:nvPr/>
          </p:nvCxnSpPr>
          <p:spPr bwMode="auto">
            <a:xfrm>
              <a:off x="3697288" y="2632075"/>
              <a:ext cx="13271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" name="组合 1"/>
          <p:cNvGrpSpPr/>
          <p:nvPr/>
        </p:nvGrpSpPr>
        <p:grpSpPr bwMode="auto">
          <a:xfrm>
            <a:off x="2124075" y="1971675"/>
            <a:ext cx="2351088" cy="3900488"/>
            <a:chOff x="600075" y="1971675"/>
            <a:chExt cx="2351088" cy="3900488"/>
          </a:xfrm>
        </p:grpSpPr>
        <p:grpSp>
          <p:nvGrpSpPr>
            <p:cNvPr id="14345" name="Group 7"/>
            <p:cNvGrpSpPr/>
            <p:nvPr/>
          </p:nvGrpSpPr>
          <p:grpSpPr bwMode="auto">
            <a:xfrm>
              <a:off x="600075" y="1971675"/>
              <a:ext cx="2351088" cy="3579813"/>
              <a:chOff x="0" y="0"/>
              <a:chExt cx="2204581" cy="3356975"/>
            </a:xfrm>
          </p:grpSpPr>
          <p:sp>
            <p:nvSpPr>
              <p:cNvPr id="14349" name="矩形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04581" cy="33569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4350" name="矩形 13"/>
              <p:cNvSpPr/>
              <p:nvPr/>
            </p:nvSpPr>
            <p:spPr bwMode="auto">
              <a:xfrm>
                <a:off x="0" y="14613"/>
                <a:ext cx="2112725" cy="3231975"/>
              </a:xfrm>
              <a:custGeom>
                <a:avLst/>
                <a:gdLst>
                  <a:gd name="T0" fmla="*/ 0 w 2204581"/>
                  <a:gd name="T1" fmla="*/ 0 h 3354888"/>
                  <a:gd name="T2" fmla="*/ 1568416 w 2204581"/>
                  <a:gd name="T3" fmla="*/ 139386 h 3354888"/>
                  <a:gd name="T4" fmla="*/ 1568416 w 2204581"/>
                  <a:gd name="T5" fmla="*/ 2479552 h 3354888"/>
                  <a:gd name="T6" fmla="*/ 151494 w 2204581"/>
                  <a:gd name="T7" fmla="*/ 2488844 h 3354888"/>
                  <a:gd name="T8" fmla="*/ 0 w 2204581"/>
                  <a:gd name="T9" fmla="*/ 0 h 33548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04581" h="3354888">
                    <a:moveTo>
                      <a:pt x="0" y="0"/>
                    </a:moveTo>
                    <a:lnTo>
                      <a:pt x="2204581" y="187890"/>
                    </a:lnTo>
                    <a:lnTo>
                      <a:pt x="2204581" y="3342362"/>
                    </a:lnTo>
                    <a:lnTo>
                      <a:pt x="212942" y="33548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1CB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  <p:sp>
          <p:nvSpPr>
            <p:cNvPr id="14346" name="文本框 22"/>
            <p:cNvSpPr txBox="1">
              <a:spLocks noChangeArrowheads="1"/>
            </p:cNvSpPr>
            <p:nvPr/>
          </p:nvSpPr>
          <p:spPr bwMode="auto">
            <a:xfrm>
              <a:off x="801688" y="2262188"/>
              <a:ext cx="13271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b="1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短期计划</a:t>
              </a:r>
            </a:p>
          </p:txBody>
        </p:sp>
        <p:cxnSp>
          <p:nvCxnSpPr>
            <p:cNvPr id="14347" name="直接连接符 26"/>
            <p:cNvCxnSpPr>
              <a:cxnSpLocks noChangeShapeType="1"/>
            </p:cNvCxnSpPr>
            <p:nvPr/>
          </p:nvCxnSpPr>
          <p:spPr bwMode="auto">
            <a:xfrm>
              <a:off x="801688" y="2632075"/>
              <a:ext cx="132715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48" name="文本框 30"/>
            <p:cNvSpPr txBox="1">
              <a:spLocks noChangeArrowheads="1"/>
            </p:cNvSpPr>
            <p:nvPr/>
          </p:nvSpPr>
          <p:spPr bwMode="auto">
            <a:xfrm>
              <a:off x="782638" y="2824163"/>
              <a:ext cx="2070100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时间：</a:t>
              </a:r>
              <a:endPara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latin typeface="Arial" panose="020B0604020202020204" pitchFamily="34" charset="0"/>
                  <a:ea typeface="黑体" panose="02010609060101010101" pitchFamily="49" charset="-122"/>
                </a:rPr>
                <a:t>        大学三年</a:t>
              </a:r>
              <a:endParaRPr lang="en-US" altLang="zh-CN" sz="160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目标：</a:t>
              </a:r>
              <a:endPara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        </a:t>
              </a:r>
              <a:r>
                <a:rPr lang="zh-CN" altLang="en-US" sz="1600">
                  <a:latin typeface="Arial" panose="020B0604020202020204" pitchFamily="34" charset="0"/>
                  <a:ea typeface="黑体" panose="02010609060101010101" pitchFamily="49" charset="-122"/>
                </a:rPr>
                <a:t>会展基层员工</a:t>
              </a:r>
              <a:endParaRPr lang="en-US" altLang="zh-CN" sz="160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内容：</a:t>
              </a:r>
              <a:endPara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latin typeface="Arial" panose="020B0604020202020204" pitchFamily="34" charset="0"/>
                  <a:ea typeface="黑体" panose="02010609060101010101" pitchFamily="49" charset="-122"/>
                </a:rPr>
                <a:t>        考好相关证件；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latin typeface="Arial" panose="020B0604020202020204" pitchFamily="34" charset="0"/>
                  <a:ea typeface="黑体" panose="02010609060101010101" pitchFamily="49" charset="-122"/>
                </a:rPr>
                <a:t> 找到适合的会展公司</a:t>
              </a:r>
              <a:endPara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4361" name="文本框 1"/>
          <p:cNvSpPr txBox="1">
            <a:spLocks noChangeArrowheads="1"/>
          </p:cNvSpPr>
          <p:nvPr/>
        </p:nvSpPr>
        <p:spPr bwMode="auto">
          <a:xfrm>
            <a:off x="2967038" y="6043613"/>
            <a:ext cx="6281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不管在哪个阶段，我都会继续充电，做公益，写作，阅读。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5377" name="文本框 43"/>
          <p:cNvSpPr txBox="1">
            <a:spLocks noChangeArrowheads="1"/>
          </p:cNvSpPr>
          <p:nvPr/>
        </p:nvSpPr>
        <p:spPr bwMode="auto">
          <a:xfrm>
            <a:off x="7024688" y="4699000"/>
            <a:ext cx="31718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a.</a:t>
            </a:r>
            <a:r>
              <a:rPr lang="zh-CN" altLang="en-US" sz="1800">
                <a:latin typeface="Arial" panose="020B0604020202020204" pitchFamily="34" charset="0"/>
                <a:ea typeface="黑体" panose="02010609060101010101" pitchFamily="49" charset="-122"/>
              </a:rPr>
              <a:t>工作过于劳累或压力过大</a:t>
            </a: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时，可选择休假旅行</a:t>
            </a:r>
            <a:endParaRPr lang="en-US" altLang="zh-CN" sz="18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b.</a:t>
            </a: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假如</a:t>
            </a:r>
            <a:r>
              <a:rPr lang="zh-CN" altLang="en-US" sz="1800">
                <a:latin typeface="Arial" panose="020B0604020202020204" pitchFamily="34" charset="0"/>
                <a:ea typeface="黑体" panose="02010609060101010101" pitchFamily="49" charset="-122"/>
              </a:rPr>
              <a:t>身体出现重大疾病</a:t>
            </a: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，选择辞职，调好身体，再就业。</a:t>
            </a:r>
          </a:p>
        </p:txBody>
      </p:sp>
      <p:grpSp>
        <p:nvGrpSpPr>
          <p:cNvPr id="15364" name="Group 3"/>
          <p:cNvGrpSpPr/>
          <p:nvPr/>
        </p:nvGrpSpPr>
        <p:grpSpPr bwMode="auto">
          <a:xfrm>
            <a:off x="10196513" y="63500"/>
            <a:ext cx="377825" cy="1096963"/>
            <a:chOff x="0" y="0"/>
            <a:chExt cx="377570" cy="1097806"/>
          </a:xfrm>
        </p:grpSpPr>
        <p:sp>
          <p:nvSpPr>
            <p:cNvPr id="3" name="椭圆 5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6</a:t>
              </a:r>
              <a:endParaRPr lang="zh-CN" altLang="en-US" sz="24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cxnSp>
          <p:nvCxnSpPr>
            <p:cNvPr id="15378" name="直接连接符 6"/>
            <p:cNvCxnSpPr>
              <a:cxnSpLocks noChangeShapeType="1"/>
            </p:cNvCxnSpPr>
            <p:nvPr/>
          </p:nvCxnSpPr>
          <p:spPr bwMode="auto">
            <a:xfrm>
              <a:off x="189322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365" name="文本框 7"/>
          <p:cNvSpPr txBox="1">
            <a:spLocks noChangeArrowheads="1"/>
          </p:cNvSpPr>
          <p:nvPr/>
        </p:nvSpPr>
        <p:spPr bwMode="auto">
          <a:xfrm>
            <a:off x="6948488" y="468313"/>
            <a:ext cx="3440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评估调整与备选方案</a:t>
            </a:r>
          </a:p>
        </p:txBody>
      </p:sp>
      <p:cxnSp>
        <p:nvCxnSpPr>
          <p:cNvPr id="15367" name="直接连接符 15"/>
          <p:cNvCxnSpPr>
            <a:cxnSpLocks noChangeShapeType="1"/>
          </p:cNvCxnSpPr>
          <p:nvPr/>
        </p:nvCxnSpPr>
        <p:spPr bwMode="auto">
          <a:xfrm>
            <a:off x="6948488" y="4681538"/>
            <a:ext cx="32480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8" name="直接连接符 27"/>
          <p:cNvCxnSpPr>
            <a:cxnSpLocks noChangeShapeType="1"/>
          </p:cNvCxnSpPr>
          <p:nvPr/>
        </p:nvCxnSpPr>
        <p:spPr bwMode="auto">
          <a:xfrm>
            <a:off x="2125663" y="2703513"/>
            <a:ext cx="3017837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矩形 30"/>
          <p:cNvSpPr>
            <a:spLocks noChangeArrowheads="1"/>
          </p:cNvSpPr>
          <p:nvPr/>
        </p:nvSpPr>
        <p:spPr bwMode="auto">
          <a:xfrm>
            <a:off x="5495925" y="3535363"/>
            <a:ext cx="1217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评估调整</a:t>
            </a:r>
            <a:endParaRPr lang="en-US" altLang="zh-CN" sz="2000" b="1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计划</a:t>
            </a:r>
            <a:endParaRPr lang="en-US" altLang="zh-CN" sz="2000" b="1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5305425" y="2868613"/>
            <a:ext cx="1592263" cy="1592262"/>
            <a:chOff x="3781425" y="2868613"/>
            <a:chExt cx="1592263" cy="1592262"/>
          </a:xfrm>
        </p:grpSpPr>
        <p:sp>
          <p:nvSpPr>
            <p:cNvPr id="5" name="椭圆 31"/>
            <p:cNvSpPr>
              <a:spLocks noChangeArrowheads="1"/>
            </p:cNvSpPr>
            <p:nvPr/>
          </p:nvSpPr>
          <p:spPr bwMode="auto">
            <a:xfrm>
              <a:off x="3781425" y="2868613"/>
              <a:ext cx="1592263" cy="15922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6" name="矩形 32"/>
            <p:cNvSpPr>
              <a:spLocks noChangeArrowheads="1"/>
            </p:cNvSpPr>
            <p:nvPr/>
          </p:nvSpPr>
          <p:spPr bwMode="auto">
            <a:xfrm>
              <a:off x="3963501" y="3175000"/>
              <a:ext cx="12170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solidFill>
                    <a:srgbClr val="31CBA6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评估调整</a:t>
              </a:r>
              <a:endParaRPr lang="en-US" altLang="zh-CN" sz="20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000" b="1">
                  <a:solidFill>
                    <a:srgbClr val="31CBA6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计划</a:t>
              </a:r>
            </a:p>
          </p:txBody>
        </p:sp>
      </p:grpSp>
      <p:cxnSp>
        <p:nvCxnSpPr>
          <p:cNvPr id="15372" name="直接连接符 34"/>
          <p:cNvCxnSpPr>
            <a:cxnSpLocks noChangeShapeType="1"/>
          </p:cNvCxnSpPr>
          <p:nvPr/>
        </p:nvCxnSpPr>
        <p:spPr bwMode="auto">
          <a:xfrm flipH="1" flipV="1">
            <a:off x="5143500" y="2703513"/>
            <a:ext cx="395288" cy="398462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直接连接符 37"/>
          <p:cNvCxnSpPr>
            <a:cxnSpLocks noChangeShapeType="1"/>
          </p:cNvCxnSpPr>
          <p:nvPr/>
        </p:nvCxnSpPr>
        <p:spPr bwMode="auto">
          <a:xfrm flipH="1" flipV="1">
            <a:off x="6599238" y="4275138"/>
            <a:ext cx="349250" cy="4000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4" name="文本框 40"/>
          <p:cNvSpPr txBox="1">
            <a:spLocks noChangeArrowheads="1"/>
          </p:cNvSpPr>
          <p:nvPr/>
        </p:nvSpPr>
        <p:spPr bwMode="auto">
          <a:xfrm>
            <a:off x="2225675" y="2343150"/>
            <a:ext cx="1484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1. </a:t>
            </a: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评估时间</a:t>
            </a:r>
          </a:p>
        </p:txBody>
      </p:sp>
      <p:sp>
        <p:nvSpPr>
          <p:cNvPr id="15375" name="文本框 41"/>
          <p:cNvSpPr txBox="1">
            <a:spLocks noChangeArrowheads="1"/>
          </p:cNvSpPr>
          <p:nvPr/>
        </p:nvSpPr>
        <p:spPr bwMode="auto">
          <a:xfrm>
            <a:off x="2225675" y="2800350"/>
            <a:ext cx="28670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Arial" panose="020B0604020202020204" pitchFamily="34" charset="0"/>
                <a:ea typeface="黑体" panose="02010609060101010101" pitchFamily="49" charset="-122"/>
              </a:rPr>
              <a:t>一年一次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（如</a:t>
            </a:r>
            <a:r>
              <a:rPr lang="zh-CN" altLang="en-US" sz="1800">
                <a:latin typeface="Arial" panose="020B0604020202020204" pitchFamily="34" charset="0"/>
                <a:ea typeface="黑体" panose="02010609060101010101" pitchFamily="49" charset="-122"/>
              </a:rPr>
              <a:t>遇到职位变更或职业变更期</a:t>
            </a: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，酌情缩短或加长规划周期）</a:t>
            </a:r>
          </a:p>
        </p:txBody>
      </p:sp>
      <p:sp>
        <p:nvSpPr>
          <p:cNvPr id="15376" name="文本框 42"/>
          <p:cNvSpPr txBox="1">
            <a:spLocks noChangeArrowheads="1"/>
          </p:cNvSpPr>
          <p:nvPr/>
        </p:nvSpPr>
        <p:spPr bwMode="auto">
          <a:xfrm>
            <a:off x="7023100" y="4313238"/>
            <a:ext cx="1484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2. </a:t>
            </a: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评估内容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/>
      <p:bldP spid="15374" grpId="0"/>
      <p:bldP spid="15375" grpId="0"/>
      <p:bldP spid="153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3"/>
          <p:cNvSpPr>
            <a:spLocks noChangeArrowheads="1"/>
          </p:cNvSpPr>
          <p:nvPr/>
        </p:nvSpPr>
        <p:spPr bwMode="auto">
          <a:xfrm>
            <a:off x="1736725" y="-11113"/>
            <a:ext cx="814388" cy="200342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387" name="文本框 4"/>
          <p:cNvSpPr txBox="1">
            <a:spLocks noChangeArrowheads="1"/>
          </p:cNvSpPr>
          <p:nvPr/>
        </p:nvSpPr>
        <p:spPr bwMode="auto">
          <a:xfrm>
            <a:off x="1898650" y="608013"/>
            <a:ext cx="492125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latin typeface="Arial" panose="020B0604020202020204" pitchFamily="34" charset="0"/>
                <a:ea typeface="黑体" panose="02010609060101010101" pitchFamily="49" charset="-122"/>
              </a:rPr>
              <a:t>备选方案</a:t>
            </a:r>
          </a:p>
        </p:txBody>
      </p:sp>
      <p:grpSp>
        <p:nvGrpSpPr>
          <p:cNvPr id="16388" name="Group 4"/>
          <p:cNvGrpSpPr/>
          <p:nvPr/>
        </p:nvGrpSpPr>
        <p:grpSpPr bwMode="auto">
          <a:xfrm>
            <a:off x="3778250" y="976313"/>
            <a:ext cx="5199063" cy="1377950"/>
            <a:chOff x="0" y="0"/>
            <a:chExt cx="5198302" cy="1377864"/>
          </a:xfrm>
        </p:grpSpPr>
        <p:sp>
          <p:nvSpPr>
            <p:cNvPr id="16395" name="单圆角矩形 5"/>
            <p:cNvSpPr/>
            <p:nvPr/>
          </p:nvSpPr>
          <p:spPr bwMode="auto">
            <a:xfrm>
              <a:off x="0" y="436743"/>
              <a:ext cx="5198302" cy="941121"/>
            </a:xfrm>
            <a:custGeom>
              <a:avLst/>
              <a:gdLst>
                <a:gd name="T0" fmla="*/ 0 w 5198302"/>
                <a:gd name="T1" fmla="*/ 0 h 941121"/>
                <a:gd name="T2" fmla="*/ 5041445 w 5198302"/>
                <a:gd name="T3" fmla="*/ 0 h 941121"/>
                <a:gd name="T4" fmla="*/ 5198302 w 5198302"/>
                <a:gd name="T5" fmla="*/ 156857 h 941121"/>
                <a:gd name="T6" fmla="*/ 5198302 w 5198302"/>
                <a:gd name="T7" fmla="*/ 941121 h 941121"/>
                <a:gd name="T8" fmla="*/ 0 w 5198302"/>
                <a:gd name="T9" fmla="*/ 941121 h 941121"/>
                <a:gd name="T10" fmla="*/ 0 w 5198302"/>
                <a:gd name="T11" fmla="*/ 0 h 941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98302"/>
                <a:gd name="T19" fmla="*/ 0 h 941121"/>
                <a:gd name="T20" fmla="*/ 5198302 w 5198302"/>
                <a:gd name="T21" fmla="*/ 941121 h 941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98302" h="941121">
                  <a:moveTo>
                    <a:pt x="0" y="0"/>
                  </a:moveTo>
                  <a:lnTo>
                    <a:pt x="5041445" y="0"/>
                  </a:lnTo>
                  <a:cubicBezTo>
                    <a:pt x="5128075" y="0"/>
                    <a:pt x="5198302" y="70227"/>
                    <a:pt x="5198302" y="156857"/>
                  </a:cubicBezTo>
                  <a:lnTo>
                    <a:pt x="5198302" y="941121"/>
                  </a:lnTo>
                  <a:lnTo>
                    <a:pt x="0" y="941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indent="4572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latin typeface="Arial" panose="020B0604020202020204" pitchFamily="34" charset="0"/>
                  <a:ea typeface="黑体" panose="02010609060101010101" pitchFamily="49" charset="-122"/>
                </a:rPr>
                <a:t>竞争激烈而导致大学毕业后找不到工作。</a:t>
              </a:r>
              <a:endParaRPr lang="en-US" altLang="zh-CN" sz="160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rgbClr val="31CBA6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应对方案：调整心态，给自己一个充电的时间。</a:t>
              </a:r>
            </a:p>
          </p:txBody>
        </p:sp>
        <p:sp>
          <p:nvSpPr>
            <p:cNvPr id="16396" name="矩形 17"/>
            <p:cNvSpPr>
              <a:spLocks noChangeArrowheads="1"/>
            </p:cNvSpPr>
            <p:nvPr/>
          </p:nvSpPr>
          <p:spPr bwMode="auto">
            <a:xfrm>
              <a:off x="0" y="0"/>
              <a:ext cx="1302708" cy="438414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b="1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危机一</a:t>
              </a:r>
            </a:p>
          </p:txBody>
        </p:sp>
      </p:grpSp>
      <p:grpSp>
        <p:nvGrpSpPr>
          <p:cNvPr id="16391" name="Group 7"/>
          <p:cNvGrpSpPr/>
          <p:nvPr/>
        </p:nvGrpSpPr>
        <p:grpSpPr bwMode="auto">
          <a:xfrm>
            <a:off x="3778250" y="2757488"/>
            <a:ext cx="5199063" cy="1606550"/>
            <a:chOff x="0" y="0"/>
            <a:chExt cx="5198302" cy="1606673"/>
          </a:xfrm>
        </p:grpSpPr>
        <p:sp>
          <p:nvSpPr>
            <p:cNvPr id="16393" name="单圆角矩形 18"/>
            <p:cNvSpPr/>
            <p:nvPr/>
          </p:nvSpPr>
          <p:spPr bwMode="auto">
            <a:xfrm flipH="1">
              <a:off x="0" y="436743"/>
              <a:ext cx="5198302" cy="1169930"/>
            </a:xfrm>
            <a:custGeom>
              <a:avLst/>
              <a:gdLst>
                <a:gd name="T0" fmla="*/ 0 w 5198302"/>
                <a:gd name="T1" fmla="*/ 0 h 1169930"/>
                <a:gd name="T2" fmla="*/ 5003310 w 5198302"/>
                <a:gd name="T3" fmla="*/ 0 h 1169930"/>
                <a:gd name="T4" fmla="*/ 5198302 w 5198302"/>
                <a:gd name="T5" fmla="*/ 194992 h 1169930"/>
                <a:gd name="T6" fmla="*/ 5198302 w 5198302"/>
                <a:gd name="T7" fmla="*/ 1169930 h 1169930"/>
                <a:gd name="T8" fmla="*/ 0 w 5198302"/>
                <a:gd name="T9" fmla="*/ 1169930 h 1169930"/>
                <a:gd name="T10" fmla="*/ 0 w 5198302"/>
                <a:gd name="T11" fmla="*/ 0 h 11699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98302"/>
                <a:gd name="T19" fmla="*/ 0 h 1169930"/>
                <a:gd name="T20" fmla="*/ 5198302 w 5198302"/>
                <a:gd name="T21" fmla="*/ 1169930 h 11699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98302" h="1169930">
                  <a:moveTo>
                    <a:pt x="0" y="0"/>
                  </a:moveTo>
                  <a:lnTo>
                    <a:pt x="5003310" y="0"/>
                  </a:lnTo>
                  <a:cubicBezTo>
                    <a:pt x="5111001" y="0"/>
                    <a:pt x="5198302" y="87301"/>
                    <a:pt x="5198302" y="194992"/>
                  </a:cubicBezTo>
                  <a:lnTo>
                    <a:pt x="5198302" y="1169930"/>
                  </a:lnTo>
                  <a:lnTo>
                    <a:pt x="0" y="11699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indent="4572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latin typeface="Arial" panose="020B0604020202020204" pitchFamily="34" charset="0"/>
                  <a:ea typeface="黑体" panose="02010609060101010101" pitchFamily="49" charset="-122"/>
                </a:rPr>
                <a:t>毕业后无法进入到会展企业工作。</a:t>
              </a:r>
              <a:endParaRPr lang="en-US" altLang="zh-CN" sz="160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rgbClr val="31CBA6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应对方案：到与会展相关的小型公司工作。</a:t>
              </a:r>
              <a:endParaRPr lang="en-US" altLang="zh-CN" sz="16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rgbClr val="31CBA6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                  到与书籍报刊相关的公司工作。</a:t>
              </a:r>
            </a:p>
          </p:txBody>
        </p:sp>
        <p:sp>
          <p:nvSpPr>
            <p:cNvPr id="2" name="矩形 19"/>
            <p:cNvSpPr>
              <a:spLocks noChangeArrowheads="1"/>
            </p:cNvSpPr>
            <p:nvPr/>
          </p:nvSpPr>
          <p:spPr bwMode="auto">
            <a:xfrm>
              <a:off x="3895594" y="0"/>
              <a:ext cx="1302708" cy="438414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b="1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危机二</a:t>
              </a:r>
            </a:p>
          </p:txBody>
        </p:sp>
      </p:grpSp>
      <p:grpSp>
        <p:nvGrpSpPr>
          <p:cNvPr id="16394" name="Group 10"/>
          <p:cNvGrpSpPr/>
          <p:nvPr/>
        </p:nvGrpSpPr>
        <p:grpSpPr bwMode="auto">
          <a:xfrm>
            <a:off x="3778250" y="4765675"/>
            <a:ext cx="5199063" cy="1379538"/>
            <a:chOff x="0" y="0"/>
            <a:chExt cx="5198302" cy="1379535"/>
          </a:xfrm>
        </p:grpSpPr>
        <p:sp>
          <p:nvSpPr>
            <p:cNvPr id="3" name="矩形 21"/>
            <p:cNvSpPr>
              <a:spLocks noChangeArrowheads="1"/>
            </p:cNvSpPr>
            <p:nvPr/>
          </p:nvSpPr>
          <p:spPr bwMode="auto">
            <a:xfrm>
              <a:off x="0" y="0"/>
              <a:ext cx="1302708" cy="438414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b="1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危机三</a:t>
              </a:r>
            </a:p>
          </p:txBody>
        </p:sp>
        <p:sp>
          <p:nvSpPr>
            <p:cNvPr id="16392" name="单圆角矩形 27"/>
            <p:cNvSpPr/>
            <p:nvPr/>
          </p:nvSpPr>
          <p:spPr bwMode="auto">
            <a:xfrm>
              <a:off x="0" y="438414"/>
              <a:ext cx="5198302" cy="941121"/>
            </a:xfrm>
            <a:custGeom>
              <a:avLst/>
              <a:gdLst>
                <a:gd name="T0" fmla="*/ 0 w 5198302"/>
                <a:gd name="T1" fmla="*/ 0 h 941121"/>
                <a:gd name="T2" fmla="*/ 5041445 w 5198302"/>
                <a:gd name="T3" fmla="*/ 0 h 941121"/>
                <a:gd name="T4" fmla="*/ 5198302 w 5198302"/>
                <a:gd name="T5" fmla="*/ 156857 h 941121"/>
                <a:gd name="T6" fmla="*/ 5198302 w 5198302"/>
                <a:gd name="T7" fmla="*/ 941121 h 941121"/>
                <a:gd name="T8" fmla="*/ 0 w 5198302"/>
                <a:gd name="T9" fmla="*/ 941121 h 941121"/>
                <a:gd name="T10" fmla="*/ 0 w 5198302"/>
                <a:gd name="T11" fmla="*/ 0 h 941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98302"/>
                <a:gd name="T19" fmla="*/ 0 h 941121"/>
                <a:gd name="T20" fmla="*/ 5198302 w 5198302"/>
                <a:gd name="T21" fmla="*/ 941121 h 941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98302" h="941121">
                  <a:moveTo>
                    <a:pt x="0" y="0"/>
                  </a:moveTo>
                  <a:lnTo>
                    <a:pt x="5041445" y="0"/>
                  </a:lnTo>
                  <a:cubicBezTo>
                    <a:pt x="5128075" y="0"/>
                    <a:pt x="5198302" y="70227"/>
                    <a:pt x="5198302" y="156857"/>
                  </a:cubicBezTo>
                  <a:lnTo>
                    <a:pt x="5198302" y="941121"/>
                  </a:lnTo>
                  <a:lnTo>
                    <a:pt x="0" y="941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indent="4572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latin typeface="Arial" panose="020B0604020202020204" pitchFamily="34" charset="0"/>
                  <a:ea typeface="黑体" panose="02010609060101010101" pitchFamily="49" charset="-122"/>
                </a:rPr>
                <a:t>自身与会展行业形势不相符合，最终被淘汰。</a:t>
              </a:r>
              <a:endParaRPr lang="en-US" altLang="zh-CN" sz="160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rgbClr val="31CBA6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应对方案：到与书籍报刊相关的公司工作。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17411" name="Group 3"/>
          <p:cNvGrpSpPr/>
          <p:nvPr/>
        </p:nvGrpSpPr>
        <p:grpSpPr bwMode="auto">
          <a:xfrm>
            <a:off x="10196513" y="63500"/>
            <a:ext cx="377825" cy="1096963"/>
            <a:chOff x="0" y="0"/>
            <a:chExt cx="377570" cy="1097806"/>
          </a:xfrm>
        </p:grpSpPr>
        <p:sp>
          <p:nvSpPr>
            <p:cNvPr id="17414" name="椭圆 5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7</a:t>
              </a:r>
              <a:endParaRPr lang="zh-CN" altLang="en-US" sz="24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cxnSp>
          <p:nvCxnSpPr>
            <p:cNvPr id="17415" name="直接连接符 6"/>
            <p:cNvCxnSpPr>
              <a:cxnSpLocks noChangeShapeType="1"/>
            </p:cNvCxnSpPr>
            <p:nvPr/>
          </p:nvCxnSpPr>
          <p:spPr bwMode="auto">
            <a:xfrm>
              <a:off x="189322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412" name="文本框 7"/>
          <p:cNvSpPr txBox="1">
            <a:spLocks noChangeArrowheads="1"/>
          </p:cNvSpPr>
          <p:nvPr/>
        </p:nvSpPr>
        <p:spPr bwMode="auto">
          <a:xfrm>
            <a:off x="8588375" y="468313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结束语</a:t>
            </a:r>
          </a:p>
        </p:txBody>
      </p:sp>
      <p:sp>
        <p:nvSpPr>
          <p:cNvPr id="18439" name="矩形 1"/>
          <p:cNvSpPr>
            <a:spLocks noChangeArrowheads="1"/>
          </p:cNvSpPr>
          <p:nvPr/>
        </p:nvSpPr>
        <p:spPr bwMode="auto">
          <a:xfrm>
            <a:off x="3344863" y="3484563"/>
            <a:ext cx="5511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心有未来，梦想在望。</a:t>
            </a:r>
            <a:endParaRPr lang="zh-CN" altLang="en-US" sz="24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5"/>
          <p:cNvSpPr>
            <a:spLocks noChangeArrowheads="1"/>
          </p:cNvSpPr>
          <p:nvPr/>
        </p:nvSpPr>
        <p:spPr bwMode="auto">
          <a:xfrm>
            <a:off x="0" y="6226175"/>
            <a:ext cx="12192000" cy="652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8435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458" name="矩形 8"/>
          <p:cNvSpPr>
            <a:spLocks noChangeArrowheads="1"/>
          </p:cNvSpPr>
          <p:nvPr/>
        </p:nvSpPr>
        <p:spPr bwMode="auto">
          <a:xfrm>
            <a:off x="3470275" y="3433763"/>
            <a:ext cx="5327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我相信：</a:t>
            </a: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成功，是留给有准备的人</a:t>
            </a:r>
          </a:p>
        </p:txBody>
      </p:sp>
      <p:sp>
        <p:nvSpPr>
          <p:cNvPr id="19459" name="文本框 9"/>
          <p:cNvSpPr txBox="1">
            <a:spLocks noChangeArrowheads="1"/>
          </p:cNvSpPr>
          <p:nvPr/>
        </p:nvSpPr>
        <p:spPr bwMode="auto">
          <a:xfrm>
            <a:off x="1546225" y="334645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我是  </a:t>
            </a:r>
            <a:r>
              <a:rPr lang="zh-CN" altLang="en-US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林 林</a:t>
            </a: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，我是  </a:t>
            </a:r>
            <a:r>
              <a:rPr lang="en-US" altLang="zh-CN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11 </a:t>
            </a:r>
            <a:r>
              <a:rPr lang="zh-CN" altLang="en-US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号 选 手</a:t>
            </a:r>
          </a:p>
        </p:txBody>
      </p:sp>
      <p:sp>
        <p:nvSpPr>
          <p:cNvPr id="19461" name="文本框 4"/>
          <p:cNvSpPr txBox="1">
            <a:spLocks noChangeArrowheads="1"/>
          </p:cNvSpPr>
          <p:nvPr/>
        </p:nvSpPr>
        <p:spPr bwMode="auto">
          <a:xfrm>
            <a:off x="1536700" y="560388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我 是 林 林 ，我 是 </a:t>
            </a:r>
            <a:r>
              <a:rPr lang="en-US" altLang="zh-CN" sz="18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11 </a:t>
            </a:r>
            <a:r>
              <a:rPr lang="zh-CN" altLang="en-US" sz="18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号 选 手</a:t>
            </a:r>
          </a:p>
        </p:txBody>
      </p:sp>
      <p:sp>
        <p:nvSpPr>
          <p:cNvPr id="19462" name="文本框 5"/>
          <p:cNvSpPr txBox="1">
            <a:spLocks noChangeArrowheads="1"/>
          </p:cNvSpPr>
          <p:nvPr/>
        </p:nvSpPr>
        <p:spPr bwMode="auto">
          <a:xfrm>
            <a:off x="-2803525" y="3100388"/>
            <a:ext cx="25923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6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谢谢</a:t>
            </a:r>
          </a:p>
        </p:txBody>
      </p:sp>
      <p:sp>
        <p:nvSpPr>
          <p:cNvPr id="19464" name="矩形 10"/>
          <p:cNvSpPr>
            <a:spLocks noChangeArrowheads="1"/>
          </p:cNvSpPr>
          <p:nvPr/>
        </p:nvSpPr>
        <p:spPr bwMode="auto">
          <a:xfrm>
            <a:off x="3470275" y="6357938"/>
            <a:ext cx="532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31CBA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我相信：成功，是留给有准备的人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55556E-7 4.07407E-6 L -5.55556E-7 -0.437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1.11111E-6 L 3.33333E-6 0.43264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0.62539 -0.00024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3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8" grpId="1" autoUpdateAnimBg="0"/>
      <p:bldP spid="19459" grpId="0" autoUpdateAnimBg="0"/>
      <p:bldP spid="19459" grpId="1" autoUpdateAnimBg="0"/>
      <p:bldP spid="19461" grpId="0" autoUpdateAnimBg="0"/>
      <p:bldP spid="19462" grpId="0" autoUpdateAnimBg="0"/>
      <p:bldP spid="194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099" name="文本框 4"/>
          <p:cNvSpPr txBox="1">
            <a:spLocks noChangeArrowheads="1"/>
          </p:cNvSpPr>
          <p:nvPr/>
        </p:nvSpPr>
        <p:spPr bwMode="auto">
          <a:xfrm>
            <a:off x="9477375" y="415925"/>
            <a:ext cx="117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目 录</a:t>
            </a:r>
          </a:p>
        </p:txBody>
      </p:sp>
      <p:sp>
        <p:nvSpPr>
          <p:cNvPr id="4100" name="任意多边形 24"/>
          <p:cNvSpPr/>
          <p:nvPr/>
        </p:nvSpPr>
        <p:spPr bwMode="auto">
          <a:xfrm>
            <a:off x="1250950" y="2416175"/>
            <a:ext cx="9652000" cy="2822575"/>
          </a:xfrm>
          <a:custGeom>
            <a:avLst/>
            <a:gdLst>
              <a:gd name="T0" fmla="*/ 0 w 9157063"/>
              <a:gd name="T1" fmla="*/ 2829570 h 2821577"/>
              <a:gd name="T2" fmla="*/ 1592272 w 9157063"/>
              <a:gd name="T3" fmla="*/ 2069779 h 2821577"/>
              <a:gd name="T4" fmla="*/ 3224349 w 9157063"/>
              <a:gd name="T5" fmla="*/ 2462775 h 2821577"/>
              <a:gd name="T6" fmla="*/ 4975846 w 9157063"/>
              <a:gd name="T7" fmla="*/ 1611284 h 2821577"/>
              <a:gd name="T8" fmla="*/ 7165220 w 9157063"/>
              <a:gd name="T9" fmla="*/ 1637484 h 2821577"/>
              <a:gd name="T10" fmla="*/ 8598265 w 9157063"/>
              <a:gd name="T11" fmla="*/ 877691 h 2821577"/>
              <a:gd name="T12" fmla="*/ 10389568 w 9157063"/>
              <a:gd name="T13" fmla="*/ 995590 h 2821577"/>
              <a:gd name="T14" fmla="*/ 11902228 w 9157063"/>
              <a:gd name="T15" fmla="*/ 222700 h 2821577"/>
              <a:gd name="T16" fmla="*/ 13952275 w 9157063"/>
              <a:gd name="T17" fmla="*/ 0 h 28215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157063" h="2821577">
                <a:moveTo>
                  <a:pt x="0" y="2821577"/>
                </a:moveTo>
                <a:lnTo>
                  <a:pt x="1045029" y="2063931"/>
                </a:lnTo>
                <a:lnTo>
                  <a:pt x="2116183" y="2455817"/>
                </a:lnTo>
                <a:lnTo>
                  <a:pt x="3265714" y="1606731"/>
                </a:lnTo>
                <a:lnTo>
                  <a:pt x="4702629" y="1632857"/>
                </a:lnTo>
                <a:lnTo>
                  <a:pt x="5643154" y="875211"/>
                </a:lnTo>
                <a:lnTo>
                  <a:pt x="6818812" y="992777"/>
                </a:lnTo>
                <a:lnTo>
                  <a:pt x="7811589" y="222068"/>
                </a:lnTo>
                <a:lnTo>
                  <a:pt x="9157063" y="0"/>
                </a:lnTo>
              </a:path>
            </a:pathLst>
          </a:custGeom>
          <a:noFill/>
          <a:ln w="25400" cap="flat" cmpd="sng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4101" name="椭圆 25"/>
          <p:cNvSpPr>
            <a:spLocks noChangeArrowheads="1"/>
          </p:cNvSpPr>
          <p:nvPr/>
        </p:nvSpPr>
        <p:spPr bwMode="auto">
          <a:xfrm>
            <a:off x="2132013" y="4181475"/>
            <a:ext cx="446087" cy="446088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endParaRPr lang="zh-CN" altLang="en-US" sz="2400" b="1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102" name="椭圆 26"/>
          <p:cNvSpPr>
            <a:spLocks noChangeArrowheads="1"/>
          </p:cNvSpPr>
          <p:nvPr/>
        </p:nvSpPr>
        <p:spPr bwMode="auto">
          <a:xfrm>
            <a:off x="6007100" y="3811588"/>
            <a:ext cx="446088" cy="446087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endParaRPr lang="zh-CN" altLang="en-US" sz="2400" b="1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103" name="椭圆 27"/>
          <p:cNvSpPr>
            <a:spLocks noChangeArrowheads="1"/>
          </p:cNvSpPr>
          <p:nvPr/>
        </p:nvSpPr>
        <p:spPr bwMode="auto">
          <a:xfrm>
            <a:off x="6902450" y="2963863"/>
            <a:ext cx="446088" cy="4445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5</a:t>
            </a:r>
            <a:endParaRPr lang="zh-CN" altLang="en-US" sz="2400" b="1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104" name="椭圆 28"/>
          <p:cNvSpPr>
            <a:spLocks noChangeArrowheads="1"/>
          </p:cNvSpPr>
          <p:nvPr/>
        </p:nvSpPr>
        <p:spPr bwMode="auto">
          <a:xfrm>
            <a:off x="8259763" y="3201988"/>
            <a:ext cx="444500" cy="4445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6</a:t>
            </a:r>
            <a:endParaRPr lang="zh-CN" altLang="en-US" sz="2400" b="1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105" name="椭圆 29"/>
          <p:cNvSpPr>
            <a:spLocks noChangeArrowheads="1"/>
          </p:cNvSpPr>
          <p:nvPr/>
        </p:nvSpPr>
        <p:spPr bwMode="auto">
          <a:xfrm>
            <a:off x="9277350" y="2362200"/>
            <a:ext cx="444500" cy="4445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7</a:t>
            </a:r>
            <a:endParaRPr lang="zh-CN" altLang="en-US" sz="2400" b="1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106" name="椭圆 30"/>
          <p:cNvSpPr>
            <a:spLocks noChangeArrowheads="1"/>
          </p:cNvSpPr>
          <p:nvPr/>
        </p:nvSpPr>
        <p:spPr bwMode="auto">
          <a:xfrm>
            <a:off x="3381375" y="4645025"/>
            <a:ext cx="444500" cy="4445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endParaRPr lang="zh-CN" altLang="en-US" sz="2400" b="1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107" name="椭圆 31"/>
          <p:cNvSpPr>
            <a:spLocks noChangeArrowheads="1"/>
          </p:cNvSpPr>
          <p:nvPr/>
        </p:nvSpPr>
        <p:spPr bwMode="auto">
          <a:xfrm>
            <a:off x="4519613" y="3736975"/>
            <a:ext cx="444500" cy="4445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endParaRPr lang="zh-CN" altLang="en-US" sz="2400" b="1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4108" name="文本框 34"/>
          <p:cNvSpPr txBox="1">
            <a:spLocks noChangeArrowheads="1"/>
          </p:cNvSpPr>
          <p:nvPr/>
        </p:nvSpPr>
        <p:spPr bwMode="auto">
          <a:xfrm>
            <a:off x="1570038" y="4705350"/>
            <a:ext cx="1570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前 </a:t>
            </a:r>
            <a:endParaRPr lang="en-US" altLang="zh-CN" sz="18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言</a:t>
            </a:r>
          </a:p>
        </p:txBody>
      </p:sp>
      <p:sp>
        <p:nvSpPr>
          <p:cNvPr id="4109" name="文本框 36"/>
          <p:cNvSpPr txBox="1">
            <a:spLocks noChangeArrowheads="1"/>
          </p:cNvSpPr>
          <p:nvPr/>
        </p:nvSpPr>
        <p:spPr bwMode="auto">
          <a:xfrm>
            <a:off x="3378200" y="3551238"/>
            <a:ext cx="461963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自我分析</a:t>
            </a:r>
          </a:p>
        </p:txBody>
      </p:sp>
      <p:sp>
        <p:nvSpPr>
          <p:cNvPr id="4110" name="文本框 43"/>
          <p:cNvSpPr txBox="1">
            <a:spLocks noChangeArrowheads="1"/>
          </p:cNvSpPr>
          <p:nvPr/>
        </p:nvSpPr>
        <p:spPr bwMode="auto">
          <a:xfrm>
            <a:off x="4538663" y="4359275"/>
            <a:ext cx="4619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职业分析</a:t>
            </a:r>
          </a:p>
        </p:txBody>
      </p:sp>
      <p:sp>
        <p:nvSpPr>
          <p:cNvPr id="4111" name="文本框 44"/>
          <p:cNvSpPr txBox="1">
            <a:spLocks noChangeArrowheads="1"/>
          </p:cNvSpPr>
          <p:nvPr/>
        </p:nvSpPr>
        <p:spPr bwMode="auto">
          <a:xfrm>
            <a:off x="5961063" y="2679700"/>
            <a:ext cx="4619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职业定位</a:t>
            </a:r>
          </a:p>
        </p:txBody>
      </p:sp>
      <p:sp>
        <p:nvSpPr>
          <p:cNvPr id="4112" name="文本框 45"/>
          <p:cNvSpPr txBox="1">
            <a:spLocks noChangeArrowheads="1"/>
          </p:cNvSpPr>
          <p:nvPr/>
        </p:nvSpPr>
        <p:spPr bwMode="auto">
          <a:xfrm>
            <a:off x="6926263" y="3392488"/>
            <a:ext cx="461962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职业规划实施</a:t>
            </a:r>
          </a:p>
        </p:txBody>
      </p:sp>
      <p:sp>
        <p:nvSpPr>
          <p:cNvPr id="4113" name="文本框 46"/>
          <p:cNvSpPr txBox="1">
            <a:spLocks noChangeArrowheads="1"/>
          </p:cNvSpPr>
          <p:nvPr/>
        </p:nvSpPr>
        <p:spPr bwMode="auto">
          <a:xfrm>
            <a:off x="8112125" y="1609725"/>
            <a:ext cx="738188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备选方案</a:t>
            </a:r>
            <a:endParaRPr lang="en-US" altLang="zh-CN" sz="18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评估调整与</a:t>
            </a:r>
          </a:p>
        </p:txBody>
      </p:sp>
      <p:sp>
        <p:nvSpPr>
          <p:cNvPr id="4114" name="文本框 47"/>
          <p:cNvSpPr txBox="1">
            <a:spLocks noChangeArrowheads="1"/>
          </p:cNvSpPr>
          <p:nvPr/>
        </p:nvSpPr>
        <p:spPr bwMode="auto">
          <a:xfrm>
            <a:off x="9286875" y="2895600"/>
            <a:ext cx="4619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结束语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5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5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5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5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5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5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5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35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5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35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5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35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35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/>
      <p:bldP spid="4109" grpId="0"/>
      <p:bldP spid="4110" grpId="0"/>
      <p:bldP spid="4111" grpId="0"/>
      <p:bldP spid="4112" grpId="0"/>
      <p:bldP spid="4113" grpId="0"/>
      <p:bldP spid="4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5"/>
          <p:cNvSpPr>
            <a:spLocks noChangeArrowheads="1"/>
          </p:cNvSpPr>
          <p:nvPr/>
        </p:nvSpPr>
        <p:spPr bwMode="auto">
          <a:xfrm>
            <a:off x="0" y="-50800"/>
            <a:ext cx="12192000" cy="2405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5123" name="Group 3"/>
          <p:cNvGrpSpPr/>
          <p:nvPr/>
        </p:nvGrpSpPr>
        <p:grpSpPr bwMode="auto">
          <a:xfrm>
            <a:off x="10196513" y="1487488"/>
            <a:ext cx="377825" cy="1096962"/>
            <a:chOff x="0" y="0"/>
            <a:chExt cx="377570" cy="1097806"/>
          </a:xfrm>
        </p:grpSpPr>
        <p:sp>
          <p:nvSpPr>
            <p:cNvPr id="5126" name="椭圆 6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1</a:t>
              </a:r>
              <a:endParaRPr lang="zh-CN" altLang="en-US" sz="24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cxnSp>
          <p:nvCxnSpPr>
            <p:cNvPr id="2" name="直接连接符 8"/>
            <p:cNvCxnSpPr>
              <a:cxnSpLocks noChangeShapeType="1"/>
            </p:cNvCxnSpPr>
            <p:nvPr/>
          </p:nvCxnSpPr>
          <p:spPr bwMode="auto">
            <a:xfrm>
              <a:off x="201848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4" name="文本框 4"/>
          <p:cNvSpPr txBox="1">
            <a:spLocks noChangeArrowheads="1"/>
          </p:cNvSpPr>
          <p:nvPr/>
        </p:nvSpPr>
        <p:spPr bwMode="auto">
          <a:xfrm>
            <a:off x="9210675" y="1817688"/>
            <a:ext cx="117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前言</a:t>
            </a:r>
          </a:p>
        </p:txBody>
      </p:sp>
      <p:sp>
        <p:nvSpPr>
          <p:cNvPr id="5127" name="文本框 5"/>
          <p:cNvSpPr txBox="1">
            <a:spLocks noChangeArrowheads="1"/>
          </p:cNvSpPr>
          <p:nvPr/>
        </p:nvSpPr>
        <p:spPr bwMode="auto">
          <a:xfrm>
            <a:off x="3752850" y="4059238"/>
            <a:ext cx="46974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凡事预则立，不预则废</a:t>
            </a: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。</a:t>
            </a:r>
            <a:endParaRPr lang="zh-CN" altLang="en-US" sz="22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 bwMode="auto">
          <a:xfrm>
            <a:off x="0" y="1412875"/>
            <a:ext cx="12192000" cy="6891338"/>
            <a:chOff x="0" y="1412607"/>
            <a:chExt cx="12192000" cy="6892379"/>
          </a:xfrm>
        </p:grpSpPr>
        <p:sp>
          <p:nvSpPr>
            <p:cNvPr id="7" name="矩形 6"/>
            <p:cNvSpPr/>
            <p:nvPr/>
          </p:nvSpPr>
          <p:spPr>
            <a:xfrm>
              <a:off x="0" y="2354137"/>
              <a:ext cx="12192000" cy="5950849"/>
            </a:xfrm>
            <a:prstGeom prst="rect">
              <a:avLst/>
            </a:prstGeom>
            <a:solidFill>
              <a:srgbClr val="31CB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pSp>
          <p:nvGrpSpPr>
            <p:cNvPr id="6166" name="组合 5"/>
            <p:cNvGrpSpPr/>
            <p:nvPr/>
          </p:nvGrpSpPr>
          <p:grpSpPr bwMode="auto">
            <a:xfrm>
              <a:off x="8588375" y="1412607"/>
              <a:ext cx="1985963" cy="1096963"/>
              <a:chOff x="8588375" y="1412607"/>
              <a:chExt cx="1985963" cy="1096963"/>
            </a:xfrm>
          </p:grpSpPr>
          <p:grpSp>
            <p:nvGrpSpPr>
              <p:cNvPr id="6167" name="Group 14"/>
              <p:cNvGrpSpPr/>
              <p:nvPr/>
            </p:nvGrpSpPr>
            <p:grpSpPr bwMode="auto">
              <a:xfrm>
                <a:off x="10196513" y="1412607"/>
                <a:ext cx="377825" cy="1096963"/>
                <a:chOff x="0" y="0"/>
                <a:chExt cx="377570" cy="1097806"/>
              </a:xfrm>
            </p:grpSpPr>
            <p:sp>
              <p:nvSpPr>
                <p:cNvPr id="6169" name="椭圆 2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7570" cy="377570"/>
                </a:xfrm>
                <a:prstGeom prst="ellipse">
                  <a:avLst/>
                </a:prstGeom>
                <a:solidFill>
                  <a:srgbClr val="31CBA6"/>
                </a:solidFill>
                <a:ln w="22225">
                  <a:solidFill>
                    <a:schemeClr val="bg1"/>
                  </a:solidFill>
                  <a:round/>
                </a:ln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2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rPr>
                    <a:t>2</a:t>
                  </a:r>
                  <a:endParaRPr lang="zh-CN" altLang="en-US" sz="2400" b="1">
                    <a:solidFill>
                      <a:schemeClr val="bg1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cxnSp>
              <p:nvCxnSpPr>
                <p:cNvPr id="6170" name="直接连接符 25"/>
                <p:cNvCxnSpPr>
                  <a:cxnSpLocks noChangeShapeType="1"/>
                </p:cNvCxnSpPr>
                <p:nvPr/>
              </p:nvCxnSpPr>
              <p:spPr bwMode="auto">
                <a:xfrm>
                  <a:off x="189322" y="338381"/>
                  <a:ext cx="0" cy="759425"/>
                </a:xfrm>
                <a:prstGeom prst="line">
                  <a:avLst/>
                </a:prstGeom>
                <a:noFill/>
                <a:ln w="12700">
                  <a:solidFill>
                    <a:srgbClr val="31CBA6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6168" name="文本框 26"/>
              <p:cNvSpPr txBox="1">
                <a:spLocks noChangeArrowheads="1"/>
              </p:cNvSpPr>
              <p:nvPr/>
            </p:nvSpPr>
            <p:spPr bwMode="auto">
              <a:xfrm>
                <a:off x="8588375" y="1817420"/>
                <a:ext cx="1800225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zh-CN" altLang="en-US" b="1">
                    <a:solidFill>
                      <a:srgbClr val="31CBA6"/>
                    </a:solidFill>
                    <a:latin typeface="Arial" panose="020B0604020202020204" pitchFamily="34" charset="0"/>
                    <a:ea typeface="黑体" panose="02010609060101010101" pitchFamily="49" charset="-122"/>
                  </a:rPr>
                  <a:t>自我分析</a:t>
                </a:r>
              </a:p>
            </p:txBody>
          </p:sp>
        </p:grpSp>
      </p:grpSp>
      <p:sp>
        <p:nvSpPr>
          <p:cNvPr id="5" name="矩形 15"/>
          <p:cNvSpPr>
            <a:spLocks noChangeArrowheads="1"/>
          </p:cNvSpPr>
          <p:nvPr/>
        </p:nvSpPr>
        <p:spPr bwMode="auto">
          <a:xfrm>
            <a:off x="6083300" y="3430588"/>
            <a:ext cx="842963" cy="796925"/>
          </a:xfrm>
          <a:prstGeom prst="rect">
            <a:avLst/>
          </a:prstGeom>
          <a:solidFill>
            <a:srgbClr val="31CBA6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特质</a:t>
            </a:r>
          </a:p>
        </p:txBody>
      </p:sp>
      <p:sp>
        <p:nvSpPr>
          <p:cNvPr id="6147" name="矩形 16"/>
          <p:cNvSpPr>
            <a:spLocks noChangeArrowheads="1"/>
          </p:cNvSpPr>
          <p:nvPr/>
        </p:nvSpPr>
        <p:spPr bwMode="auto">
          <a:xfrm>
            <a:off x="5229225" y="5056188"/>
            <a:ext cx="1693863" cy="741362"/>
          </a:xfrm>
          <a:prstGeom prst="rect">
            <a:avLst/>
          </a:prstGeom>
          <a:solidFill>
            <a:srgbClr val="31CBA6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实践经历</a:t>
            </a:r>
          </a:p>
        </p:txBody>
      </p:sp>
      <p:sp>
        <p:nvSpPr>
          <p:cNvPr id="6148" name="矩形 17"/>
          <p:cNvSpPr>
            <a:spLocks noChangeArrowheads="1"/>
          </p:cNvSpPr>
          <p:nvPr/>
        </p:nvSpPr>
        <p:spPr bwMode="auto">
          <a:xfrm>
            <a:off x="5229225" y="4278313"/>
            <a:ext cx="1693863" cy="727075"/>
          </a:xfrm>
          <a:prstGeom prst="rect">
            <a:avLst/>
          </a:prstGeom>
          <a:solidFill>
            <a:srgbClr val="31CBA6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职业价值观</a:t>
            </a:r>
          </a:p>
        </p:txBody>
      </p:sp>
      <p:sp>
        <p:nvSpPr>
          <p:cNvPr id="6149" name="矩形 19"/>
          <p:cNvSpPr>
            <a:spLocks noChangeArrowheads="1"/>
          </p:cNvSpPr>
          <p:nvPr/>
        </p:nvSpPr>
        <p:spPr bwMode="auto">
          <a:xfrm>
            <a:off x="5229225" y="3427413"/>
            <a:ext cx="828675" cy="796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Arial" panose="020B0604020202020204" pitchFamily="34" charset="0"/>
                <a:ea typeface="黑体" panose="02010609060101010101" pitchFamily="49" charset="-122"/>
              </a:rPr>
              <a:t>我的</a:t>
            </a:r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5229225" y="3427413"/>
            <a:ext cx="1697038" cy="2370137"/>
            <a:chOff x="5229225" y="1943735"/>
            <a:chExt cx="1697038" cy="2369503"/>
          </a:xfrm>
        </p:grpSpPr>
        <p:sp>
          <p:nvSpPr>
            <p:cNvPr id="6161" name="矩形 15"/>
            <p:cNvSpPr>
              <a:spLocks noChangeArrowheads="1"/>
            </p:cNvSpPr>
            <p:nvPr/>
          </p:nvSpPr>
          <p:spPr bwMode="auto">
            <a:xfrm>
              <a:off x="6083300" y="1946275"/>
              <a:ext cx="842963" cy="796925"/>
            </a:xfrm>
            <a:prstGeom prst="rect">
              <a:avLst/>
            </a:prstGeom>
            <a:solidFill>
              <a:srgbClr val="31CBA6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b="1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特质</a:t>
              </a:r>
            </a:p>
          </p:txBody>
        </p:sp>
        <p:sp>
          <p:nvSpPr>
            <p:cNvPr id="6162" name="矩形 16"/>
            <p:cNvSpPr>
              <a:spLocks noChangeArrowheads="1"/>
            </p:cNvSpPr>
            <p:nvPr/>
          </p:nvSpPr>
          <p:spPr bwMode="auto">
            <a:xfrm>
              <a:off x="5229225" y="3571875"/>
              <a:ext cx="1693863" cy="741363"/>
            </a:xfrm>
            <a:prstGeom prst="rect">
              <a:avLst/>
            </a:prstGeom>
            <a:solidFill>
              <a:srgbClr val="31CBA6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b="1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实践经历</a:t>
              </a:r>
            </a:p>
          </p:txBody>
        </p:sp>
        <p:sp>
          <p:nvSpPr>
            <p:cNvPr id="6163" name="矩形 17"/>
            <p:cNvSpPr>
              <a:spLocks noChangeArrowheads="1"/>
            </p:cNvSpPr>
            <p:nvPr/>
          </p:nvSpPr>
          <p:spPr bwMode="auto">
            <a:xfrm>
              <a:off x="5229225" y="2794000"/>
              <a:ext cx="1693863" cy="727075"/>
            </a:xfrm>
            <a:prstGeom prst="rect">
              <a:avLst/>
            </a:prstGeom>
            <a:solidFill>
              <a:srgbClr val="31CBA6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b="1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职业价值观</a:t>
              </a:r>
            </a:p>
          </p:txBody>
        </p:sp>
        <p:sp>
          <p:nvSpPr>
            <p:cNvPr id="6164" name="矩形 19"/>
            <p:cNvSpPr>
              <a:spLocks noChangeArrowheads="1"/>
            </p:cNvSpPr>
            <p:nvPr/>
          </p:nvSpPr>
          <p:spPr bwMode="auto">
            <a:xfrm>
              <a:off x="5229225" y="1943735"/>
              <a:ext cx="828675" cy="796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>
                  <a:latin typeface="Arial" panose="020B0604020202020204" pitchFamily="34" charset="0"/>
                  <a:ea typeface="黑体" panose="02010609060101010101" pitchFamily="49" charset="-122"/>
                </a:rPr>
                <a:t>我的</a:t>
              </a:r>
            </a:p>
          </p:txBody>
        </p:sp>
      </p:grpSp>
      <p:grpSp>
        <p:nvGrpSpPr>
          <p:cNvPr id="34" name="组合 33"/>
          <p:cNvGrpSpPr/>
          <p:nvPr/>
        </p:nvGrpSpPr>
        <p:grpSpPr bwMode="auto">
          <a:xfrm>
            <a:off x="6973888" y="1946275"/>
            <a:ext cx="3098800" cy="1016000"/>
            <a:chOff x="5449888" y="1946276"/>
            <a:chExt cx="3457575" cy="1376442"/>
          </a:xfrm>
        </p:grpSpPr>
        <p:sp>
          <p:nvSpPr>
            <p:cNvPr id="6159" name="矩形 22"/>
            <p:cNvSpPr>
              <a:spLocks noChangeArrowheads="1"/>
            </p:cNvSpPr>
            <p:nvPr/>
          </p:nvSpPr>
          <p:spPr bwMode="auto">
            <a:xfrm>
              <a:off x="5611813" y="1946276"/>
              <a:ext cx="3295650" cy="137644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latin typeface="Arial" panose="020B0604020202020204" pitchFamily="34" charset="0"/>
                  <a:ea typeface="黑体" panose="02010609060101010101" pitchFamily="49" charset="-122"/>
                </a:rPr>
                <a:t>  a.</a:t>
              </a:r>
              <a:r>
                <a:rPr lang="zh-CN" altLang="en-US" sz="1800">
                  <a:latin typeface="Arial" panose="020B0604020202020204" pitchFamily="34" charset="0"/>
                  <a:ea typeface="黑体" panose="02010609060101010101" pitchFamily="49" charset="-122"/>
                </a:rPr>
                <a:t>阅读、写作</a:t>
              </a:r>
              <a:endParaRPr lang="en-US" altLang="zh-CN" sz="180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latin typeface="Arial" panose="020B0604020202020204" pitchFamily="34" charset="0"/>
                  <a:ea typeface="黑体" panose="02010609060101010101" pitchFamily="49" charset="-122"/>
                </a:rPr>
                <a:t>  b.</a:t>
              </a:r>
              <a:r>
                <a:rPr lang="zh-CN" altLang="en-US" sz="1800">
                  <a:latin typeface="Arial" panose="020B0604020202020204" pitchFamily="34" charset="0"/>
                  <a:ea typeface="黑体" panose="02010609060101010101" pitchFamily="49" charset="-122"/>
                </a:rPr>
                <a:t>乐于助人，公益</a:t>
              </a:r>
            </a:p>
          </p:txBody>
        </p:sp>
        <p:sp>
          <p:nvSpPr>
            <p:cNvPr id="6160" name="等腰三角形 2"/>
            <p:cNvSpPr>
              <a:spLocks noChangeArrowheads="1"/>
            </p:cNvSpPr>
            <p:nvPr/>
          </p:nvSpPr>
          <p:spPr bwMode="auto">
            <a:xfrm rot="-5400000">
              <a:off x="5411788" y="2276475"/>
              <a:ext cx="238125" cy="16192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 bwMode="auto">
          <a:xfrm>
            <a:off x="3956050" y="4381500"/>
            <a:ext cx="4333875" cy="1870075"/>
            <a:chOff x="2432050" y="4381500"/>
            <a:chExt cx="4333875" cy="1870075"/>
          </a:xfrm>
          <a:solidFill>
            <a:schemeClr val="bg1"/>
          </a:solidFill>
        </p:grpSpPr>
        <p:sp>
          <p:nvSpPr>
            <p:cNvPr id="38" name="矩形 23"/>
            <p:cNvSpPr>
              <a:spLocks noChangeArrowheads="1"/>
            </p:cNvSpPr>
            <p:nvPr/>
          </p:nvSpPr>
          <p:spPr bwMode="auto">
            <a:xfrm>
              <a:off x="2432050" y="4545013"/>
              <a:ext cx="4333875" cy="1706562"/>
            </a:xfrm>
            <a:prstGeom prst="rect">
              <a:avLst/>
            </a:prstGeom>
            <a:grpFill/>
            <a:ln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en-US" altLang="zh-CN" sz="1600" dirty="0">
                  <a:latin typeface="Arial" panose="020B0604020202020204" pitchFamily="34" charset="0"/>
                  <a:ea typeface="黑体" panose="02010609060101010101" pitchFamily="49" charset="-122"/>
                </a:rPr>
                <a:t>   a.</a:t>
              </a:r>
              <a:r>
                <a:rPr lang="zh-CN" altLang="en-US" sz="1600" dirty="0">
                  <a:latin typeface="Arial" panose="020B0604020202020204" pitchFamily="34" charset="0"/>
                  <a:ea typeface="黑体" panose="02010609060101010101" pitchFamily="49" charset="-122"/>
                </a:rPr>
                <a:t>某年某月，会展中级策划师培训</a:t>
              </a:r>
              <a:endParaRPr lang="en-US" sz="16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algn="just"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en-US" sz="1600" dirty="0">
                  <a:latin typeface="Arial" panose="020B0604020202020204" pitchFamily="34" charset="0"/>
                  <a:ea typeface="黑体" panose="02010609060101010101" pitchFamily="49" charset="-122"/>
                </a:rPr>
                <a:t>   </a:t>
              </a:r>
              <a:r>
                <a:rPr lang="en-US" altLang="zh-CN" sz="1600" dirty="0">
                  <a:latin typeface="Arial" panose="020B0604020202020204" pitchFamily="34" charset="0"/>
                  <a:ea typeface="黑体" panose="02010609060101010101" pitchFamily="49" charset="-122"/>
                </a:rPr>
                <a:t>b.</a:t>
              </a:r>
              <a:r>
                <a:rPr lang="zh-CN" altLang="en-US" sz="1600" dirty="0">
                  <a:latin typeface="Arial" panose="020B0604020202020204" pitchFamily="34" charset="0"/>
                  <a:ea typeface="黑体" panose="02010609060101010101" pitchFamily="49" charset="-122"/>
                </a:rPr>
                <a:t>某年某月至今，管理系学生会副主席</a:t>
              </a:r>
              <a:endParaRPr lang="en-US" sz="16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 algn="just" eaLnBrk="1" hangingPunct="1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en-US" altLang="zh-CN" sz="1600" dirty="0">
                  <a:latin typeface="Arial" panose="020B0604020202020204" pitchFamily="34" charset="0"/>
                  <a:ea typeface="黑体" panose="02010609060101010101" pitchFamily="49" charset="-122"/>
                </a:rPr>
                <a:t>   c.</a:t>
              </a:r>
              <a:r>
                <a:rPr lang="zh-CN" altLang="en-US" sz="1600" dirty="0">
                  <a:latin typeface="Arial" panose="020B0604020202020204" pitchFamily="34" charset="0"/>
                  <a:ea typeface="黑体" panose="02010609060101010101" pitchFamily="49" charset="-122"/>
                </a:rPr>
                <a:t>某年某月至今，灯塔计划义工支教培训</a:t>
              </a:r>
              <a:endParaRPr lang="en-US" sz="16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9" name="等腰三角形 13"/>
            <p:cNvSpPr>
              <a:spLocks noChangeArrowheads="1"/>
            </p:cNvSpPr>
            <p:nvPr/>
          </p:nvSpPr>
          <p:spPr bwMode="auto">
            <a:xfrm>
              <a:off x="4441825" y="4381500"/>
              <a:ext cx="239713" cy="163513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FFFFFF"/>
              </a:solidFill>
              <a:miter lim="800000"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endParaRPr lang="zh-CN" altLang="en-US" sz="180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 bwMode="auto">
          <a:xfrm>
            <a:off x="1836738" y="2755900"/>
            <a:ext cx="3303587" cy="1201738"/>
            <a:chOff x="312738" y="2755900"/>
            <a:chExt cx="3303587" cy="1574800"/>
          </a:xfrm>
        </p:grpSpPr>
        <p:grpSp>
          <p:nvGrpSpPr>
            <p:cNvPr id="6155" name="Group 9"/>
            <p:cNvGrpSpPr/>
            <p:nvPr/>
          </p:nvGrpSpPr>
          <p:grpSpPr bwMode="auto">
            <a:xfrm>
              <a:off x="312738" y="2755900"/>
              <a:ext cx="3303587" cy="1574800"/>
              <a:chOff x="0" y="0"/>
              <a:chExt cx="3053468" cy="2530758"/>
            </a:xfrm>
          </p:grpSpPr>
          <p:sp>
            <p:nvSpPr>
              <p:cNvPr id="6157" name="矩形 20"/>
              <p:cNvSpPr/>
              <p:nvPr/>
            </p:nvSpPr>
            <p:spPr bwMode="auto">
              <a:xfrm>
                <a:off x="0" y="0"/>
                <a:ext cx="2919261" cy="2530758"/>
              </a:xfrm>
              <a:custGeom>
                <a:avLst/>
                <a:gdLst>
                  <a:gd name="T0" fmla="*/ 0 w 2732087"/>
                  <a:gd name="T1" fmla="*/ 0 h 1954213"/>
                  <a:gd name="T2" fmla="*/ 4642177 w 2732087"/>
                  <a:gd name="T3" fmla="*/ 0 h 1954213"/>
                  <a:gd name="T4" fmla="*/ 4640993 w 2732087"/>
                  <a:gd name="T5" fmla="*/ 7726502 h 1954213"/>
                  <a:gd name="T6" fmla="*/ 4642177 w 2732087"/>
                  <a:gd name="T7" fmla="*/ 15459719 h 1954213"/>
                  <a:gd name="T8" fmla="*/ 0 w 2732087"/>
                  <a:gd name="T9" fmla="*/ 15459719 h 1954213"/>
                  <a:gd name="T10" fmla="*/ 0 w 2732087"/>
                  <a:gd name="T11" fmla="*/ 0 h 19542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32087" h="1954213">
                    <a:moveTo>
                      <a:pt x="0" y="0"/>
                    </a:moveTo>
                    <a:lnTo>
                      <a:pt x="2732087" y="0"/>
                    </a:lnTo>
                    <a:lnTo>
                      <a:pt x="2731391" y="976682"/>
                    </a:lnTo>
                    <a:lnTo>
                      <a:pt x="2732087" y="1954213"/>
                    </a:lnTo>
                    <a:lnTo>
                      <a:pt x="0" y="19542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6158" name="等腰三角形 12"/>
              <p:cNvSpPr>
                <a:spLocks noChangeArrowheads="1"/>
              </p:cNvSpPr>
              <p:nvPr/>
            </p:nvSpPr>
            <p:spPr bwMode="auto">
              <a:xfrm rot="5400000" flipH="1">
                <a:off x="2795034" y="652460"/>
                <a:ext cx="379810" cy="13705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6156" name="Text Box 18"/>
            <p:cNvSpPr txBox="1">
              <a:spLocks noChangeArrowheads="1"/>
            </p:cNvSpPr>
            <p:nvPr/>
          </p:nvSpPr>
          <p:spPr bwMode="auto">
            <a:xfrm>
              <a:off x="690900" y="2969805"/>
              <a:ext cx="245451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>
                  <a:latin typeface="Arial" panose="020B0604020202020204" pitchFamily="34" charset="0"/>
                  <a:ea typeface="黑体" panose="02010609060101010101" pitchFamily="49" charset="-122"/>
                </a:rPr>
                <a:t>a.重视能力素质的提高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Arial" panose="020B0604020202020204" pitchFamily="34" charset="0"/>
                <a:ea typeface="黑体" panose="02010609060101010101" pitchFamily="49" charset="-122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>
                  <a:latin typeface="Arial" panose="020B0604020202020204" pitchFamily="34" charset="0"/>
                  <a:ea typeface="黑体" panose="02010609060101010101" pitchFamily="49" charset="-122"/>
                </a:rPr>
                <a:t>b.注重修身，保持意识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2.5E-6 -0.21805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90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 -0.20208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147" grpId="0" animBg="1"/>
      <p:bldP spid="6147" grpId="1" animBg="1"/>
      <p:bldP spid="6148" grpId="0" animBg="1"/>
      <p:bldP spid="6148" grpId="1" animBg="1"/>
      <p:bldP spid="6149" grpId="0" animBg="1"/>
      <p:bldP spid="614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6"/>
          <p:cNvSpPr txBox="1">
            <a:spLocks noChangeArrowheads="1"/>
          </p:cNvSpPr>
          <p:nvPr/>
        </p:nvSpPr>
        <p:spPr bwMode="auto">
          <a:xfrm>
            <a:off x="1412875" y="795338"/>
            <a:ext cx="49291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latin typeface="Arial" panose="020B0604020202020204" pitchFamily="34" charset="0"/>
                <a:ea typeface="黑体" panose="02010609060101010101" pitchFamily="49" charset="-122"/>
              </a:rPr>
              <a:t>MBTI</a:t>
            </a:r>
            <a:r>
              <a:rPr lang="zh-CN" altLang="en-US" sz="1800">
                <a:latin typeface="Arial" panose="020B0604020202020204" pitchFamily="34" charset="0"/>
                <a:ea typeface="黑体" panose="02010609060101010101" pitchFamily="49" charset="-122"/>
              </a:rPr>
              <a:t>倾向示意图</a:t>
            </a:r>
            <a:endParaRPr lang="en-US" altLang="zh-CN" sz="180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类型：</a:t>
            </a: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INFJ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博爱型</a:t>
            </a: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总倾向：</a:t>
            </a: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45.9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7171" name="矩形 34"/>
          <p:cNvSpPr>
            <a:spLocks noChangeArrowheads="1"/>
          </p:cNvSpPr>
          <p:nvPr/>
        </p:nvSpPr>
        <p:spPr bwMode="auto">
          <a:xfrm>
            <a:off x="6707188" y="804863"/>
            <a:ext cx="346710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霍夫兰职业兴趣测试</a:t>
            </a:r>
            <a:endParaRPr lang="en-US" altLang="zh-CN" sz="18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（类型：传统型、现实型、研究型）</a:t>
            </a:r>
            <a:endParaRPr lang="en-US" altLang="zh-CN" sz="16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7172" name="Group 4"/>
          <p:cNvGrpSpPr/>
          <p:nvPr/>
        </p:nvGrpSpPr>
        <p:grpSpPr bwMode="auto">
          <a:xfrm>
            <a:off x="1784350" y="2070100"/>
            <a:ext cx="4141788" cy="1914525"/>
            <a:chOff x="0" y="0"/>
            <a:chExt cx="4141979" cy="1915407"/>
          </a:xfrm>
        </p:grpSpPr>
        <p:sp>
          <p:nvSpPr>
            <p:cNvPr id="7199" name="文本框 27"/>
            <p:cNvSpPr txBox="1">
              <a:spLocks noChangeArrowheads="1"/>
            </p:cNvSpPr>
            <p:nvPr/>
          </p:nvSpPr>
          <p:spPr bwMode="auto">
            <a:xfrm>
              <a:off x="0" y="413280"/>
              <a:ext cx="10540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实感（</a:t>
              </a:r>
              <a:r>
                <a:rPr lang="en-US" altLang="zh-CN" sz="1200">
                  <a:latin typeface="Arial" panose="020B0604020202020204" pitchFamily="34" charset="0"/>
                  <a:ea typeface="黑体" panose="02010609060101010101" pitchFamily="49" charset="-122"/>
                </a:rPr>
                <a:t>S</a:t>
              </a: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）</a:t>
              </a:r>
            </a:p>
          </p:txBody>
        </p:sp>
        <p:sp>
          <p:nvSpPr>
            <p:cNvPr id="7200" name="文本框 28"/>
            <p:cNvSpPr txBox="1">
              <a:spLocks noChangeArrowheads="1"/>
            </p:cNvSpPr>
            <p:nvPr/>
          </p:nvSpPr>
          <p:spPr bwMode="auto">
            <a:xfrm>
              <a:off x="0" y="0"/>
              <a:ext cx="10540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外向（</a:t>
              </a:r>
              <a:r>
                <a:rPr lang="en-US" altLang="zh-CN" sz="1200">
                  <a:latin typeface="Arial" panose="020B0604020202020204" pitchFamily="34" charset="0"/>
                  <a:ea typeface="黑体" panose="02010609060101010101" pitchFamily="49" charset="-122"/>
                </a:rPr>
                <a:t>E</a:t>
              </a: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）</a:t>
              </a:r>
            </a:p>
          </p:txBody>
        </p:sp>
        <p:sp>
          <p:nvSpPr>
            <p:cNvPr id="7201" name="文本框 30"/>
            <p:cNvSpPr txBox="1">
              <a:spLocks noChangeArrowheads="1"/>
            </p:cNvSpPr>
            <p:nvPr/>
          </p:nvSpPr>
          <p:spPr bwMode="auto">
            <a:xfrm>
              <a:off x="0" y="820165"/>
              <a:ext cx="10540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思考（</a:t>
              </a:r>
              <a:r>
                <a:rPr lang="en-US" altLang="zh-CN" sz="1200">
                  <a:latin typeface="Arial" panose="020B0604020202020204" pitchFamily="34" charset="0"/>
                  <a:ea typeface="黑体" panose="02010609060101010101" pitchFamily="49" charset="-122"/>
                </a:rPr>
                <a:t>T</a:t>
              </a: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）</a:t>
              </a:r>
            </a:p>
          </p:txBody>
        </p:sp>
        <p:sp>
          <p:nvSpPr>
            <p:cNvPr id="7202" name="文本框 31"/>
            <p:cNvSpPr txBox="1">
              <a:spLocks noChangeArrowheads="1"/>
            </p:cNvSpPr>
            <p:nvPr/>
          </p:nvSpPr>
          <p:spPr bwMode="auto">
            <a:xfrm>
              <a:off x="0" y="1226365"/>
              <a:ext cx="10540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 dirty="0">
                  <a:latin typeface="Arial" panose="020B0604020202020204" pitchFamily="34" charset="0"/>
                  <a:ea typeface="黑体" panose="02010609060101010101" pitchFamily="49" charset="-122"/>
                </a:rPr>
                <a:t>判断（</a:t>
              </a:r>
              <a:r>
                <a:rPr lang="en-US" altLang="zh-CN" sz="1200" dirty="0">
                  <a:latin typeface="Arial" panose="020B0604020202020204" pitchFamily="34" charset="0"/>
                  <a:ea typeface="黑体" panose="02010609060101010101" pitchFamily="49" charset="-122"/>
                </a:rPr>
                <a:t>J</a:t>
              </a:r>
              <a:r>
                <a:rPr lang="zh-CN" altLang="en-US" sz="1200" dirty="0">
                  <a:latin typeface="Arial" panose="020B0604020202020204" pitchFamily="34" charset="0"/>
                  <a:ea typeface="黑体" panose="02010609060101010101" pitchFamily="49" charset="-122"/>
                </a:rPr>
                <a:t>）</a:t>
              </a:r>
            </a:p>
          </p:txBody>
        </p:sp>
        <p:grpSp>
          <p:nvGrpSpPr>
            <p:cNvPr id="7203" name="Group 9"/>
            <p:cNvGrpSpPr/>
            <p:nvPr/>
          </p:nvGrpSpPr>
          <p:grpSpPr bwMode="auto">
            <a:xfrm>
              <a:off x="894362" y="12893"/>
              <a:ext cx="2264577" cy="1490598"/>
              <a:chOff x="0" y="0"/>
              <a:chExt cx="3278777" cy="2204312"/>
            </a:xfrm>
          </p:grpSpPr>
          <p:pic>
            <p:nvPicPr>
              <p:cNvPr id="7211" name="组合 13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7307" y="-10182"/>
                <a:ext cx="3292142" cy="2226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12" name="矩形 22"/>
              <p:cNvSpPr>
                <a:spLocks noChangeArrowheads="1"/>
              </p:cNvSpPr>
              <p:nvPr/>
            </p:nvSpPr>
            <p:spPr bwMode="auto">
              <a:xfrm>
                <a:off x="1731899" y="36504"/>
                <a:ext cx="777909" cy="3166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7213" name="矩形 24"/>
              <p:cNvSpPr>
                <a:spLocks noChangeArrowheads="1"/>
              </p:cNvSpPr>
              <p:nvPr/>
            </p:nvSpPr>
            <p:spPr bwMode="auto">
              <a:xfrm>
                <a:off x="1731899" y="644388"/>
                <a:ext cx="301785" cy="3166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7214" name="矩形 25"/>
              <p:cNvSpPr>
                <a:spLocks noChangeArrowheads="1"/>
              </p:cNvSpPr>
              <p:nvPr/>
            </p:nvSpPr>
            <p:spPr bwMode="auto">
              <a:xfrm>
                <a:off x="1726037" y="1252368"/>
                <a:ext cx="300445" cy="3166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" name="矩形 26"/>
              <p:cNvSpPr>
                <a:spLocks noChangeArrowheads="1"/>
              </p:cNvSpPr>
              <p:nvPr/>
            </p:nvSpPr>
            <p:spPr bwMode="auto">
              <a:xfrm>
                <a:off x="368980" y="1845620"/>
                <a:ext cx="1183765" cy="3166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</a:ln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7204" name="文本框 1"/>
            <p:cNvSpPr txBox="1">
              <a:spLocks noChangeArrowheads="1"/>
            </p:cNvSpPr>
            <p:nvPr/>
          </p:nvSpPr>
          <p:spPr bwMode="auto">
            <a:xfrm>
              <a:off x="3086505" y="1772"/>
              <a:ext cx="10496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（</a:t>
              </a:r>
              <a:r>
                <a:rPr lang="en-US" altLang="zh-CN" sz="1200">
                  <a:latin typeface="Arial" panose="020B0604020202020204" pitchFamily="34" charset="0"/>
                  <a:ea typeface="黑体" panose="02010609060101010101" pitchFamily="49" charset="-122"/>
                </a:rPr>
                <a:t>I</a:t>
              </a: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）内向</a:t>
              </a:r>
            </a:p>
          </p:txBody>
        </p:sp>
        <p:sp>
          <p:nvSpPr>
            <p:cNvPr id="7205" name="文本框 23"/>
            <p:cNvSpPr txBox="1">
              <a:spLocks noChangeArrowheads="1"/>
            </p:cNvSpPr>
            <p:nvPr/>
          </p:nvSpPr>
          <p:spPr bwMode="auto">
            <a:xfrm>
              <a:off x="3082136" y="420588"/>
              <a:ext cx="10540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（</a:t>
              </a:r>
              <a:r>
                <a:rPr lang="en-US" altLang="zh-CN" sz="1200">
                  <a:latin typeface="Arial" panose="020B0604020202020204" pitchFamily="34" charset="0"/>
                  <a:ea typeface="黑体" panose="02010609060101010101" pitchFamily="49" charset="-122"/>
                </a:rPr>
                <a:t>N</a:t>
              </a: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）直觉</a:t>
              </a:r>
            </a:p>
          </p:txBody>
        </p:sp>
        <p:sp>
          <p:nvSpPr>
            <p:cNvPr id="7206" name="文本框 29"/>
            <p:cNvSpPr txBox="1">
              <a:spLocks noChangeArrowheads="1"/>
            </p:cNvSpPr>
            <p:nvPr/>
          </p:nvSpPr>
          <p:spPr bwMode="auto">
            <a:xfrm>
              <a:off x="3087944" y="819822"/>
              <a:ext cx="10540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（</a:t>
              </a:r>
              <a:r>
                <a:rPr lang="en-US" altLang="zh-CN" sz="1200">
                  <a:latin typeface="Arial" panose="020B0604020202020204" pitchFamily="34" charset="0"/>
                  <a:ea typeface="黑体" panose="02010609060101010101" pitchFamily="49" charset="-122"/>
                </a:rPr>
                <a:t>F</a:t>
              </a: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）情感</a:t>
              </a:r>
            </a:p>
          </p:txBody>
        </p:sp>
        <p:sp>
          <p:nvSpPr>
            <p:cNvPr id="7207" name="文本框 32"/>
            <p:cNvSpPr txBox="1">
              <a:spLocks noChangeArrowheads="1"/>
            </p:cNvSpPr>
            <p:nvPr/>
          </p:nvSpPr>
          <p:spPr bwMode="auto">
            <a:xfrm>
              <a:off x="3086505" y="1226365"/>
              <a:ext cx="10540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（</a:t>
              </a:r>
              <a:r>
                <a:rPr lang="en-US" altLang="zh-CN" sz="1200">
                  <a:latin typeface="Arial" panose="020B0604020202020204" pitchFamily="34" charset="0"/>
                  <a:ea typeface="黑体" panose="02010609060101010101" pitchFamily="49" charset="-122"/>
                </a:rPr>
                <a:t>P</a:t>
              </a: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）知觉</a:t>
              </a:r>
            </a:p>
          </p:txBody>
        </p:sp>
        <p:sp>
          <p:nvSpPr>
            <p:cNvPr id="7208" name="文本框 7"/>
            <p:cNvSpPr txBox="1">
              <a:spLocks noChangeArrowheads="1"/>
            </p:cNvSpPr>
            <p:nvPr/>
          </p:nvSpPr>
          <p:spPr bwMode="auto">
            <a:xfrm>
              <a:off x="732898" y="1638408"/>
              <a:ext cx="37387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强</a:t>
              </a:r>
            </a:p>
          </p:txBody>
        </p:sp>
        <p:sp>
          <p:nvSpPr>
            <p:cNvPr id="7209" name="文本框 49"/>
            <p:cNvSpPr txBox="1">
              <a:spLocks noChangeArrowheads="1"/>
            </p:cNvSpPr>
            <p:nvPr/>
          </p:nvSpPr>
          <p:spPr bwMode="auto">
            <a:xfrm>
              <a:off x="2968038" y="1631639"/>
              <a:ext cx="37387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强</a:t>
              </a:r>
            </a:p>
          </p:txBody>
        </p:sp>
        <p:sp>
          <p:nvSpPr>
            <p:cNvPr id="7210" name="文本框 50"/>
            <p:cNvSpPr txBox="1">
              <a:spLocks noChangeArrowheads="1"/>
            </p:cNvSpPr>
            <p:nvPr/>
          </p:nvSpPr>
          <p:spPr bwMode="auto">
            <a:xfrm>
              <a:off x="1721980" y="1631639"/>
              <a:ext cx="62073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轻微</a:t>
              </a:r>
            </a:p>
          </p:txBody>
        </p:sp>
      </p:grpSp>
      <p:grpSp>
        <p:nvGrpSpPr>
          <p:cNvPr id="7190" name="Group 22"/>
          <p:cNvGrpSpPr/>
          <p:nvPr/>
        </p:nvGrpSpPr>
        <p:grpSpPr bwMode="auto">
          <a:xfrm>
            <a:off x="7016750" y="1673225"/>
            <a:ext cx="3362325" cy="2473325"/>
            <a:chOff x="0" y="0"/>
            <a:chExt cx="3284970" cy="2472650"/>
          </a:xfrm>
        </p:grpSpPr>
        <p:sp>
          <p:nvSpPr>
            <p:cNvPr id="7178" name="文本框 36"/>
            <p:cNvSpPr txBox="1">
              <a:spLocks noChangeArrowheads="1"/>
            </p:cNvSpPr>
            <p:nvPr/>
          </p:nvSpPr>
          <p:spPr bwMode="auto">
            <a:xfrm>
              <a:off x="1113007" y="0"/>
              <a:ext cx="10961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现实型</a:t>
              </a:r>
            </a:p>
          </p:txBody>
        </p:sp>
        <p:sp>
          <p:nvSpPr>
            <p:cNvPr id="7179" name="文本框 39"/>
            <p:cNvSpPr txBox="1">
              <a:spLocks noChangeArrowheads="1"/>
            </p:cNvSpPr>
            <p:nvPr/>
          </p:nvSpPr>
          <p:spPr bwMode="auto">
            <a:xfrm>
              <a:off x="12570" y="1668137"/>
              <a:ext cx="10961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企业型</a:t>
              </a:r>
            </a:p>
          </p:txBody>
        </p:sp>
        <p:sp>
          <p:nvSpPr>
            <p:cNvPr id="7180" name="文本框 40"/>
            <p:cNvSpPr txBox="1">
              <a:spLocks noChangeArrowheads="1"/>
            </p:cNvSpPr>
            <p:nvPr/>
          </p:nvSpPr>
          <p:spPr bwMode="auto">
            <a:xfrm>
              <a:off x="2163244" y="1706884"/>
              <a:ext cx="10961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艺术型</a:t>
              </a:r>
            </a:p>
          </p:txBody>
        </p:sp>
        <p:sp>
          <p:nvSpPr>
            <p:cNvPr id="7181" name="文本框 41"/>
            <p:cNvSpPr txBox="1">
              <a:spLocks noChangeArrowheads="1"/>
            </p:cNvSpPr>
            <p:nvPr/>
          </p:nvSpPr>
          <p:spPr bwMode="auto">
            <a:xfrm>
              <a:off x="0" y="607949"/>
              <a:ext cx="10961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传统型</a:t>
              </a:r>
            </a:p>
          </p:txBody>
        </p:sp>
        <p:sp>
          <p:nvSpPr>
            <p:cNvPr id="7182" name="文本框 42"/>
            <p:cNvSpPr txBox="1">
              <a:spLocks noChangeArrowheads="1"/>
            </p:cNvSpPr>
            <p:nvPr/>
          </p:nvSpPr>
          <p:spPr bwMode="auto">
            <a:xfrm>
              <a:off x="2188843" y="549133"/>
              <a:ext cx="10961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研究型</a:t>
              </a:r>
            </a:p>
          </p:txBody>
        </p:sp>
        <p:sp>
          <p:nvSpPr>
            <p:cNvPr id="7183" name="文本框 43"/>
            <p:cNvSpPr txBox="1">
              <a:spLocks noChangeArrowheads="1"/>
            </p:cNvSpPr>
            <p:nvPr/>
          </p:nvSpPr>
          <p:spPr bwMode="auto">
            <a:xfrm>
              <a:off x="1119043" y="2195651"/>
              <a:ext cx="10961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200">
                  <a:latin typeface="Arial" panose="020B0604020202020204" pitchFamily="34" charset="0"/>
                  <a:ea typeface="黑体" panose="02010609060101010101" pitchFamily="49" charset="-122"/>
                </a:rPr>
                <a:t>社会型</a:t>
              </a:r>
            </a:p>
          </p:txBody>
        </p:sp>
        <p:grpSp>
          <p:nvGrpSpPr>
            <p:cNvPr id="7184" name="Group 29"/>
            <p:cNvGrpSpPr/>
            <p:nvPr/>
          </p:nvGrpSpPr>
          <p:grpSpPr bwMode="auto">
            <a:xfrm>
              <a:off x="554597" y="350861"/>
              <a:ext cx="1814630" cy="1814630"/>
              <a:chOff x="0" y="0"/>
              <a:chExt cx="1814630" cy="1814630"/>
            </a:xfrm>
          </p:grpSpPr>
          <p:grpSp>
            <p:nvGrpSpPr>
              <p:cNvPr id="7188" name="Group 30"/>
              <p:cNvGrpSpPr/>
              <p:nvPr/>
            </p:nvGrpSpPr>
            <p:grpSpPr bwMode="auto">
              <a:xfrm>
                <a:off x="0" y="0"/>
                <a:ext cx="1814630" cy="1814630"/>
                <a:chOff x="0" y="0"/>
                <a:chExt cx="1530443" cy="1530443"/>
              </a:xfrm>
            </p:grpSpPr>
            <p:sp>
              <p:nvSpPr>
                <p:cNvPr id="3" name="椭圆 9"/>
                <p:cNvSpPr>
                  <a:spLocks noChangeArrowheads="1"/>
                </p:cNvSpPr>
                <p:nvPr/>
              </p:nvSpPr>
              <p:spPr bwMode="auto">
                <a:xfrm>
                  <a:off x="701621" y="701621"/>
                  <a:ext cx="127200" cy="127200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solidFill>
                      <a:srgbClr val="FFFFFF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7191" name="椭圆 52"/>
                <p:cNvSpPr>
                  <a:spLocks noChangeArrowheads="1"/>
                </p:cNvSpPr>
                <p:nvPr/>
              </p:nvSpPr>
              <p:spPr bwMode="auto">
                <a:xfrm>
                  <a:off x="641005" y="641005"/>
                  <a:ext cx="248433" cy="248433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solidFill>
                      <a:srgbClr val="FFFFFF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7192" name="椭圆 58"/>
                <p:cNvSpPr>
                  <a:spLocks noChangeArrowheads="1"/>
                </p:cNvSpPr>
                <p:nvPr/>
              </p:nvSpPr>
              <p:spPr bwMode="auto">
                <a:xfrm>
                  <a:off x="584229" y="584229"/>
                  <a:ext cx="361984" cy="361984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solidFill>
                      <a:srgbClr val="FFFFFF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7193" name="椭圆 59"/>
                <p:cNvSpPr>
                  <a:spLocks noChangeArrowheads="1"/>
                </p:cNvSpPr>
                <p:nvPr/>
              </p:nvSpPr>
              <p:spPr bwMode="auto">
                <a:xfrm>
                  <a:off x="518306" y="518306"/>
                  <a:ext cx="493831" cy="493831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solidFill>
                      <a:srgbClr val="FFFFFF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7194" name="椭圆 60"/>
                <p:cNvSpPr>
                  <a:spLocks noChangeArrowheads="1"/>
                </p:cNvSpPr>
                <p:nvPr/>
              </p:nvSpPr>
              <p:spPr bwMode="auto">
                <a:xfrm>
                  <a:off x="428185" y="428185"/>
                  <a:ext cx="674073" cy="674073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solidFill>
                      <a:srgbClr val="FFFFFF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7195" name="椭圆 61"/>
                <p:cNvSpPr>
                  <a:spLocks noChangeArrowheads="1"/>
                </p:cNvSpPr>
                <p:nvPr/>
              </p:nvSpPr>
              <p:spPr bwMode="auto">
                <a:xfrm>
                  <a:off x="322880" y="322880"/>
                  <a:ext cx="884683" cy="884683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solidFill>
                      <a:srgbClr val="FFFFFF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7196" name="椭圆 62"/>
                <p:cNvSpPr>
                  <a:spLocks noChangeArrowheads="1"/>
                </p:cNvSpPr>
                <p:nvPr/>
              </p:nvSpPr>
              <p:spPr bwMode="auto">
                <a:xfrm>
                  <a:off x="226442" y="226442"/>
                  <a:ext cx="1077558" cy="1077558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solidFill>
                      <a:srgbClr val="FFFFFF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7197" name="椭圆 63"/>
                <p:cNvSpPr>
                  <a:spLocks noChangeArrowheads="1"/>
                </p:cNvSpPr>
                <p:nvPr/>
              </p:nvSpPr>
              <p:spPr bwMode="auto">
                <a:xfrm>
                  <a:off x="131498" y="131498"/>
                  <a:ext cx="1267446" cy="1267446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solidFill>
                      <a:srgbClr val="FFFFFF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7198" name="椭圆 6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30443" cy="1530443"/>
                </a:xfrm>
                <a:prstGeom prst="ellipse">
                  <a:avLst/>
                </a:prstGeom>
                <a:noFill/>
                <a:ln w="12700">
                  <a:solidFill>
                    <a:schemeClr val="bg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en-US" sz="1800">
                    <a:solidFill>
                      <a:srgbClr val="FFFFFF"/>
                    </a:solidFill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</p:grpSp>
          <p:cxnSp>
            <p:nvCxnSpPr>
              <p:cNvPr id="7189" name="直接连接符 33"/>
              <p:cNvCxnSpPr>
                <a:cxnSpLocks noChangeShapeType="1"/>
              </p:cNvCxnSpPr>
              <p:nvPr/>
            </p:nvCxnSpPr>
            <p:spPr bwMode="auto">
              <a:xfrm>
                <a:off x="907315" y="0"/>
                <a:ext cx="0" cy="1814630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7185" name="直接连接符 77"/>
            <p:cNvCxnSpPr>
              <a:cxnSpLocks noChangeShapeType="1"/>
            </p:cNvCxnSpPr>
            <p:nvPr/>
          </p:nvCxnSpPr>
          <p:spPr bwMode="auto">
            <a:xfrm>
              <a:off x="667394" y="828495"/>
              <a:ext cx="1584858" cy="839799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6" name="直接连接符 79"/>
            <p:cNvCxnSpPr>
              <a:cxnSpLocks noChangeShapeType="1"/>
            </p:cNvCxnSpPr>
            <p:nvPr/>
          </p:nvCxnSpPr>
          <p:spPr bwMode="auto">
            <a:xfrm flipV="1">
              <a:off x="716976" y="752531"/>
              <a:ext cx="1498621" cy="99364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7" name="任意多边形 82"/>
            <p:cNvSpPr/>
            <p:nvPr/>
          </p:nvSpPr>
          <p:spPr bwMode="auto">
            <a:xfrm>
              <a:off x="813865" y="659937"/>
              <a:ext cx="1164920" cy="939452"/>
            </a:xfrm>
            <a:custGeom>
              <a:avLst/>
              <a:gdLst>
                <a:gd name="T0" fmla="*/ 0 w 1164920"/>
                <a:gd name="T1" fmla="*/ 237994 h 939452"/>
                <a:gd name="T2" fmla="*/ 651353 w 1164920"/>
                <a:gd name="T3" fmla="*/ 0 h 939452"/>
                <a:gd name="T4" fmla="*/ 1164920 w 1164920"/>
                <a:gd name="T5" fmla="*/ 263046 h 939452"/>
                <a:gd name="T6" fmla="*/ 1039660 w 1164920"/>
                <a:gd name="T7" fmla="*/ 801666 h 939452"/>
                <a:gd name="T8" fmla="*/ 638827 w 1164920"/>
                <a:gd name="T9" fmla="*/ 939452 h 939452"/>
                <a:gd name="T10" fmla="*/ 419876 w 1164920"/>
                <a:gd name="T11" fmla="*/ 759329 h 939452"/>
                <a:gd name="T12" fmla="*/ 0 w 1164920"/>
                <a:gd name="T13" fmla="*/ 237994 h 9394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64920" h="939452">
                  <a:moveTo>
                    <a:pt x="0" y="237994"/>
                  </a:moveTo>
                  <a:lnTo>
                    <a:pt x="651353" y="0"/>
                  </a:lnTo>
                  <a:lnTo>
                    <a:pt x="1164920" y="263046"/>
                  </a:lnTo>
                  <a:lnTo>
                    <a:pt x="1039660" y="801666"/>
                  </a:lnTo>
                  <a:lnTo>
                    <a:pt x="638827" y="939452"/>
                  </a:lnTo>
                  <a:lnTo>
                    <a:pt x="419876" y="759329"/>
                  </a:lnTo>
                  <a:lnTo>
                    <a:pt x="0" y="237994"/>
                  </a:lnTo>
                  <a:close/>
                </a:path>
              </a:pathLst>
            </a:custGeom>
            <a:solidFill>
              <a:schemeClr val="bg1">
                <a:alpha val="85881"/>
              </a:schemeClr>
            </a:solidFill>
            <a:ln w="12700" cap="flat" cmpd="sng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7174" name="矩形 45"/>
          <p:cNvSpPr>
            <a:spLocks noChangeArrowheads="1"/>
          </p:cNvSpPr>
          <p:nvPr/>
        </p:nvSpPr>
        <p:spPr bwMode="auto">
          <a:xfrm>
            <a:off x="0" y="5202238"/>
            <a:ext cx="12192000" cy="1962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215" name="等腰三角形 85"/>
          <p:cNvSpPr>
            <a:spLocks noChangeArrowheads="1"/>
          </p:cNvSpPr>
          <p:nvPr/>
        </p:nvSpPr>
        <p:spPr bwMode="auto">
          <a:xfrm rot="10800000">
            <a:off x="5527675" y="5006975"/>
            <a:ext cx="1108075" cy="439738"/>
          </a:xfrm>
          <a:prstGeom prst="triangle">
            <a:avLst>
              <a:gd name="adj" fmla="val 50000"/>
            </a:avLst>
          </a:prstGeom>
          <a:solidFill>
            <a:srgbClr val="31CB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216" name="文本框 87"/>
          <p:cNvSpPr txBox="1">
            <a:spLocks noChangeArrowheads="1"/>
          </p:cNvSpPr>
          <p:nvPr/>
        </p:nvSpPr>
        <p:spPr bwMode="auto">
          <a:xfrm>
            <a:off x="3398838" y="5999163"/>
            <a:ext cx="536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综上所述，我比较适合 </a:t>
            </a:r>
            <a:r>
              <a:rPr lang="zh-CN" altLang="en-US" sz="1800" b="1">
                <a:latin typeface="Arial" panose="020B0604020202020204" pitchFamily="34" charset="0"/>
                <a:ea typeface="黑体" panose="02010609060101010101" pitchFamily="49" charset="-122"/>
              </a:rPr>
              <a:t>会展策划师方向职位</a:t>
            </a:r>
          </a:p>
        </p:txBody>
      </p:sp>
      <p:sp>
        <p:nvSpPr>
          <p:cNvPr id="7217" name="文本框 84"/>
          <p:cNvSpPr txBox="1">
            <a:spLocks noChangeArrowheads="1"/>
          </p:cNvSpPr>
          <p:nvPr/>
        </p:nvSpPr>
        <p:spPr bwMode="auto">
          <a:xfrm>
            <a:off x="2535238" y="4513263"/>
            <a:ext cx="712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优点：乐于奉献、平和谦虚、责任心强、做事从容不迫、严肃认真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5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5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215" grpId="0" animBg="1"/>
      <p:bldP spid="7216" grpId="0"/>
      <p:bldP spid="7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5"/>
          <p:cNvSpPr>
            <a:spLocks noChangeArrowheads="1"/>
          </p:cNvSpPr>
          <p:nvPr/>
        </p:nvSpPr>
        <p:spPr bwMode="auto">
          <a:xfrm>
            <a:off x="0" y="-50800"/>
            <a:ext cx="12192000" cy="2405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10209213" y="1257300"/>
            <a:ext cx="376237" cy="1096963"/>
            <a:chOff x="0" y="0"/>
            <a:chExt cx="377570" cy="1097806"/>
          </a:xfrm>
        </p:grpSpPr>
        <p:sp>
          <p:nvSpPr>
            <p:cNvPr id="8203" name="椭圆 5"/>
            <p:cNvSpPr>
              <a:spLocks noChangeArrowheads="1"/>
            </p:cNvSpPr>
            <p:nvPr/>
          </p:nvSpPr>
          <p:spPr bwMode="auto">
            <a:xfrm>
              <a:off x="0" y="0"/>
              <a:ext cx="377570" cy="377570"/>
            </a:xfrm>
            <a:prstGeom prst="ellipse">
              <a:avLst/>
            </a:prstGeom>
            <a:solidFill>
              <a:srgbClr val="31CBA6"/>
            </a:solidFill>
            <a:ln w="22225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3</a:t>
              </a:r>
              <a:endParaRPr lang="zh-CN" altLang="en-US" sz="24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cxnSp>
          <p:nvCxnSpPr>
            <p:cNvPr id="8204" name="直接连接符 6"/>
            <p:cNvCxnSpPr>
              <a:cxnSpLocks noChangeShapeType="1"/>
            </p:cNvCxnSpPr>
            <p:nvPr/>
          </p:nvCxnSpPr>
          <p:spPr bwMode="auto">
            <a:xfrm>
              <a:off x="189322" y="338381"/>
              <a:ext cx="0" cy="759425"/>
            </a:xfrm>
            <a:prstGeom prst="line">
              <a:avLst/>
            </a:prstGeom>
            <a:noFill/>
            <a:ln w="12700">
              <a:solidFill>
                <a:srgbClr val="31CB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96" name="文本框 7"/>
          <p:cNvSpPr txBox="1">
            <a:spLocks noChangeArrowheads="1"/>
          </p:cNvSpPr>
          <p:nvPr/>
        </p:nvSpPr>
        <p:spPr bwMode="auto">
          <a:xfrm>
            <a:off x="8601075" y="1800225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职业分析</a:t>
            </a:r>
          </a:p>
        </p:txBody>
      </p:sp>
      <p:sp>
        <p:nvSpPr>
          <p:cNvPr id="8197" name="矩形 8"/>
          <p:cNvSpPr>
            <a:spLocks noChangeArrowheads="1"/>
          </p:cNvSpPr>
          <p:nvPr/>
        </p:nvSpPr>
        <p:spPr bwMode="auto">
          <a:xfrm>
            <a:off x="4205288" y="3482975"/>
            <a:ext cx="512762" cy="512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</a:t>
            </a:r>
            <a:endParaRPr lang="zh-CN" altLang="en-US" sz="3200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198" name="矩形 9"/>
          <p:cNvSpPr>
            <a:spLocks noChangeArrowheads="1"/>
          </p:cNvSpPr>
          <p:nvPr/>
        </p:nvSpPr>
        <p:spPr bwMode="auto">
          <a:xfrm>
            <a:off x="4205288" y="5248275"/>
            <a:ext cx="512762" cy="514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c</a:t>
            </a:r>
            <a:endParaRPr lang="zh-CN" altLang="en-US" sz="3200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199" name="矩形 10"/>
          <p:cNvSpPr>
            <a:spLocks noChangeArrowheads="1"/>
          </p:cNvSpPr>
          <p:nvPr/>
        </p:nvSpPr>
        <p:spPr bwMode="auto">
          <a:xfrm>
            <a:off x="4205288" y="4365625"/>
            <a:ext cx="512762" cy="512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b</a:t>
            </a:r>
            <a:endParaRPr lang="zh-CN" altLang="en-US" sz="3200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200" name="矩形 12"/>
          <p:cNvSpPr>
            <a:spLocks noChangeArrowheads="1"/>
          </p:cNvSpPr>
          <p:nvPr/>
        </p:nvSpPr>
        <p:spPr bwMode="auto">
          <a:xfrm>
            <a:off x="4870450" y="3476625"/>
            <a:ext cx="3092450" cy="512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职业外部环境分析</a:t>
            </a:r>
          </a:p>
        </p:txBody>
      </p:sp>
      <p:sp>
        <p:nvSpPr>
          <p:cNvPr id="8201" name="矩形 13"/>
          <p:cNvSpPr>
            <a:spLocks noChangeArrowheads="1"/>
          </p:cNvSpPr>
          <p:nvPr/>
        </p:nvSpPr>
        <p:spPr bwMode="auto">
          <a:xfrm>
            <a:off x="4870450" y="5248275"/>
            <a:ext cx="3092450" cy="514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SWOT</a:t>
            </a:r>
            <a:r>
              <a:rPr lang="zh-CN" altLang="en-US" sz="24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自我分析</a:t>
            </a:r>
          </a:p>
        </p:txBody>
      </p:sp>
      <p:sp>
        <p:nvSpPr>
          <p:cNvPr id="8202" name="矩形 14"/>
          <p:cNvSpPr>
            <a:spLocks noChangeArrowheads="1"/>
          </p:cNvSpPr>
          <p:nvPr/>
        </p:nvSpPr>
        <p:spPr bwMode="auto">
          <a:xfrm>
            <a:off x="4870450" y="4362450"/>
            <a:ext cx="3092450" cy="512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目标岗位分析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cxnSp>
        <p:nvCxnSpPr>
          <p:cNvPr id="9219" name="直接连接符 22"/>
          <p:cNvCxnSpPr>
            <a:cxnSpLocks noChangeShapeType="1"/>
            <a:stCxn id="9224" idx="6"/>
          </p:cNvCxnSpPr>
          <p:nvPr/>
        </p:nvCxnSpPr>
        <p:spPr bwMode="auto">
          <a:xfrm>
            <a:off x="6897688" y="3663950"/>
            <a:ext cx="2943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0" name="直接连接符 23"/>
          <p:cNvCxnSpPr>
            <a:cxnSpLocks noChangeShapeType="1"/>
          </p:cNvCxnSpPr>
          <p:nvPr/>
        </p:nvCxnSpPr>
        <p:spPr bwMode="auto">
          <a:xfrm flipV="1">
            <a:off x="2360613" y="3663950"/>
            <a:ext cx="2944812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1" name="直接连接符 24"/>
          <p:cNvCxnSpPr>
            <a:cxnSpLocks noChangeShapeType="1"/>
          </p:cNvCxnSpPr>
          <p:nvPr/>
        </p:nvCxnSpPr>
        <p:spPr bwMode="auto">
          <a:xfrm>
            <a:off x="6094413" y="4359275"/>
            <a:ext cx="6350" cy="313055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2" name="文本框 27"/>
          <p:cNvSpPr txBox="1">
            <a:spLocks noChangeArrowheads="1"/>
          </p:cNvSpPr>
          <p:nvPr/>
        </p:nvSpPr>
        <p:spPr bwMode="auto">
          <a:xfrm>
            <a:off x="2511425" y="3221038"/>
            <a:ext cx="27940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Arial" panose="020B0604020202020204" pitchFamily="34" charset="0"/>
                <a:ea typeface="黑体" panose="02010609060101010101" pitchFamily="49" charset="-122"/>
              </a:rPr>
              <a:t>家庭环境</a:t>
            </a:r>
            <a:endParaRPr lang="en-US" altLang="zh-CN" sz="180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家庭经济状况一般，</a:t>
            </a:r>
            <a:endParaRPr lang="en-US" altLang="zh-CN" sz="18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使我更加独立、吃苦耐劳</a:t>
            </a:r>
          </a:p>
        </p:txBody>
      </p:sp>
      <p:sp>
        <p:nvSpPr>
          <p:cNvPr id="9223" name="文本框 29"/>
          <p:cNvSpPr txBox="1">
            <a:spLocks noChangeArrowheads="1"/>
          </p:cNvSpPr>
          <p:nvPr/>
        </p:nvSpPr>
        <p:spPr bwMode="auto">
          <a:xfrm>
            <a:off x="7105650" y="3221038"/>
            <a:ext cx="2792413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Arial" panose="020B0604020202020204" pitchFamily="34" charset="0"/>
                <a:ea typeface="黑体" panose="02010609060101010101" pitchFamily="49" charset="-122"/>
              </a:rPr>
              <a:t>学校环境</a:t>
            </a:r>
            <a:endParaRPr lang="en-US" altLang="zh-CN" sz="180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经验丰富的教师</a:t>
            </a:r>
            <a:endParaRPr lang="en-US" altLang="zh-CN" sz="18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有稳定的校外实习基地</a:t>
            </a:r>
          </a:p>
        </p:txBody>
      </p:sp>
      <p:sp>
        <p:nvSpPr>
          <p:cNvPr id="9224" name="椭圆 2"/>
          <p:cNvSpPr>
            <a:spLocks noChangeArrowheads="1"/>
          </p:cNvSpPr>
          <p:nvPr/>
        </p:nvSpPr>
        <p:spPr bwMode="auto">
          <a:xfrm>
            <a:off x="5305425" y="2868613"/>
            <a:ext cx="1592263" cy="15922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 b="1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9225" name="Group 9"/>
          <p:cNvGrpSpPr/>
          <p:nvPr/>
        </p:nvGrpSpPr>
        <p:grpSpPr bwMode="auto">
          <a:xfrm>
            <a:off x="9437688" y="287338"/>
            <a:ext cx="808037" cy="808037"/>
            <a:chOff x="0" y="0"/>
            <a:chExt cx="808212" cy="808212"/>
          </a:xfrm>
        </p:grpSpPr>
        <p:sp>
          <p:nvSpPr>
            <p:cNvPr id="9228" name="矩形 9"/>
            <p:cNvSpPr>
              <a:spLocks noChangeArrowheads="1"/>
            </p:cNvSpPr>
            <p:nvPr/>
          </p:nvSpPr>
          <p:spPr bwMode="auto">
            <a:xfrm>
              <a:off x="0" y="0"/>
              <a:ext cx="808212" cy="808212"/>
            </a:xfrm>
            <a:prstGeom prst="rect">
              <a:avLst/>
            </a:prstGeom>
            <a:solidFill>
              <a:srgbClr val="31C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9229" name="文本框 10"/>
            <p:cNvSpPr txBox="1">
              <a:spLocks noChangeArrowheads="1"/>
            </p:cNvSpPr>
            <p:nvPr/>
          </p:nvSpPr>
          <p:spPr bwMode="auto">
            <a:xfrm>
              <a:off x="47114" y="142496"/>
              <a:ext cx="71398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a</a:t>
              </a:r>
              <a:endPara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9226" name="矩形 12"/>
          <p:cNvSpPr>
            <a:spLocks noChangeArrowheads="1"/>
          </p:cNvSpPr>
          <p:nvPr/>
        </p:nvSpPr>
        <p:spPr bwMode="auto">
          <a:xfrm>
            <a:off x="6783388" y="517525"/>
            <a:ext cx="2647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职业外部环境分析</a:t>
            </a:r>
          </a:p>
        </p:txBody>
      </p:sp>
      <p:sp>
        <p:nvSpPr>
          <p:cNvPr id="9227" name="矩形 13"/>
          <p:cNvSpPr>
            <a:spLocks noChangeArrowheads="1"/>
          </p:cNvSpPr>
          <p:nvPr/>
        </p:nvSpPr>
        <p:spPr bwMode="auto">
          <a:xfrm>
            <a:off x="5487988" y="3175000"/>
            <a:ext cx="12160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职业外部</a:t>
            </a:r>
            <a:endParaRPr lang="en-US" altLang="zh-CN" sz="2000" b="1">
              <a:solidFill>
                <a:srgbClr val="31CBA6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环境分析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/>
          <p:nvPr/>
        </p:nvGrpSpPr>
        <p:grpSpPr bwMode="auto">
          <a:xfrm>
            <a:off x="2085975" y="1728788"/>
            <a:ext cx="8031163" cy="3494087"/>
            <a:chOff x="0" y="0"/>
            <a:chExt cx="8294317" cy="3494762"/>
          </a:xfrm>
        </p:grpSpPr>
        <p:sp>
          <p:nvSpPr>
            <p:cNvPr id="10258" name="圆角矩形 24"/>
            <p:cNvSpPr>
              <a:spLocks noChangeArrowheads="1"/>
            </p:cNvSpPr>
            <p:nvPr/>
          </p:nvSpPr>
          <p:spPr bwMode="auto">
            <a:xfrm>
              <a:off x="14613" y="0"/>
              <a:ext cx="8279704" cy="34947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0259" name="圆角矩形 25"/>
            <p:cNvSpPr>
              <a:spLocks noChangeArrowheads="1"/>
            </p:cNvSpPr>
            <p:nvPr/>
          </p:nvSpPr>
          <p:spPr bwMode="auto">
            <a:xfrm rot="-169113">
              <a:off x="0" y="0"/>
              <a:ext cx="8279704" cy="3494762"/>
            </a:xfrm>
            <a:prstGeom prst="roundRect">
              <a:avLst>
                <a:gd name="adj" fmla="val 16667"/>
              </a:avLst>
            </a:prstGeom>
            <a:solidFill>
              <a:srgbClr val="31CBA6"/>
            </a:solidFill>
            <a:ln w="12700">
              <a:solidFill>
                <a:schemeClr val="bg1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cxnSp>
        <p:nvCxnSpPr>
          <p:cNvPr id="10243" name="直接连接符 1"/>
          <p:cNvCxnSpPr>
            <a:cxnSpLocks noChangeShapeType="1"/>
            <a:endCxn id="10258" idx="0"/>
          </p:cNvCxnSpPr>
          <p:nvPr/>
        </p:nvCxnSpPr>
        <p:spPr bwMode="auto">
          <a:xfrm>
            <a:off x="6094413" y="0"/>
            <a:ext cx="14287" cy="172878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4" name="文本框 3"/>
          <p:cNvSpPr txBox="1">
            <a:spLocks noChangeArrowheads="1"/>
          </p:cNvSpPr>
          <p:nvPr/>
        </p:nvSpPr>
        <p:spPr bwMode="auto">
          <a:xfrm>
            <a:off x="4213225" y="604838"/>
            <a:ext cx="19018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Arial" panose="020B0604020202020204" pitchFamily="34" charset="0"/>
                <a:ea typeface="黑体" panose="02010609060101010101" pitchFamily="49" charset="-122"/>
              </a:rPr>
              <a:t>社会环境分析</a:t>
            </a:r>
          </a:p>
        </p:txBody>
      </p:sp>
      <p:grpSp>
        <p:nvGrpSpPr>
          <p:cNvPr id="10245" name="Group 7"/>
          <p:cNvGrpSpPr/>
          <p:nvPr/>
        </p:nvGrpSpPr>
        <p:grpSpPr bwMode="auto">
          <a:xfrm rot="-192780">
            <a:off x="2287588" y="2505075"/>
            <a:ext cx="7691437" cy="1957388"/>
            <a:chOff x="0" y="0"/>
            <a:chExt cx="7690808" cy="1956543"/>
          </a:xfrm>
        </p:grpSpPr>
        <p:sp>
          <p:nvSpPr>
            <p:cNvPr id="10249" name="菱形 12"/>
            <p:cNvSpPr>
              <a:spLocks noChangeArrowheads="1"/>
            </p:cNvSpPr>
            <p:nvPr/>
          </p:nvSpPr>
          <p:spPr bwMode="auto">
            <a:xfrm>
              <a:off x="576197" y="0"/>
              <a:ext cx="1077240" cy="107724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广州</a:t>
              </a:r>
            </a:p>
          </p:txBody>
        </p:sp>
        <p:sp>
          <p:nvSpPr>
            <p:cNvPr id="10250" name="菱形 13"/>
            <p:cNvSpPr>
              <a:spLocks noChangeArrowheads="1"/>
            </p:cNvSpPr>
            <p:nvPr/>
          </p:nvSpPr>
          <p:spPr bwMode="auto">
            <a:xfrm>
              <a:off x="5945689" y="0"/>
              <a:ext cx="1077240" cy="107724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中山</a:t>
              </a:r>
            </a:p>
          </p:txBody>
        </p:sp>
        <p:sp>
          <p:nvSpPr>
            <p:cNvPr id="10251" name="菱形 14"/>
            <p:cNvSpPr>
              <a:spLocks noChangeArrowheads="1"/>
            </p:cNvSpPr>
            <p:nvPr/>
          </p:nvSpPr>
          <p:spPr bwMode="auto">
            <a:xfrm>
              <a:off x="3260943" y="0"/>
              <a:ext cx="1077240" cy="1077240"/>
            </a:xfrm>
            <a:prstGeom prst="diamond">
              <a:avLst/>
            </a:prstGeom>
            <a:noFill/>
            <a:ln w="1270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深圳</a:t>
              </a:r>
            </a:p>
          </p:txBody>
        </p:sp>
        <p:sp>
          <p:nvSpPr>
            <p:cNvPr id="10252" name="文本框 17"/>
            <p:cNvSpPr txBox="1">
              <a:spLocks noChangeArrowheads="1"/>
            </p:cNvSpPr>
            <p:nvPr/>
          </p:nvSpPr>
          <p:spPr bwMode="auto">
            <a:xfrm>
              <a:off x="0" y="1302708"/>
              <a:ext cx="230478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由民营展览机构所办的展览呈上升趋势</a:t>
              </a:r>
            </a:p>
          </p:txBody>
        </p:sp>
        <p:cxnSp>
          <p:nvCxnSpPr>
            <p:cNvPr id="10253" name="直接连接符 19"/>
            <p:cNvCxnSpPr>
              <a:cxnSpLocks noChangeShapeType="1"/>
            </p:cNvCxnSpPr>
            <p:nvPr/>
          </p:nvCxnSpPr>
          <p:spPr bwMode="auto">
            <a:xfrm>
              <a:off x="75156" y="1202500"/>
              <a:ext cx="2091847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4" name="文本框 20"/>
            <p:cNvSpPr txBox="1">
              <a:spLocks noChangeArrowheads="1"/>
            </p:cNvSpPr>
            <p:nvPr/>
          </p:nvSpPr>
          <p:spPr bwMode="auto">
            <a:xfrm>
              <a:off x="2665957" y="1441207"/>
              <a:ext cx="23047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会展产业链基本成形</a:t>
              </a:r>
            </a:p>
          </p:txBody>
        </p:sp>
        <p:sp>
          <p:nvSpPr>
            <p:cNvPr id="10255" name="文本框 21"/>
            <p:cNvSpPr txBox="1">
              <a:spLocks noChangeArrowheads="1"/>
            </p:cNvSpPr>
            <p:nvPr/>
          </p:nvSpPr>
          <p:spPr bwMode="auto">
            <a:xfrm>
              <a:off x="5386019" y="1310212"/>
              <a:ext cx="230478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带有地方特色的展会发展潜力很大</a:t>
              </a:r>
            </a:p>
          </p:txBody>
        </p:sp>
        <p:cxnSp>
          <p:nvCxnSpPr>
            <p:cNvPr id="10256" name="直接连接符 22"/>
            <p:cNvCxnSpPr>
              <a:cxnSpLocks noChangeShapeType="1"/>
            </p:cNvCxnSpPr>
            <p:nvPr/>
          </p:nvCxnSpPr>
          <p:spPr bwMode="auto">
            <a:xfrm>
              <a:off x="2759727" y="1192062"/>
              <a:ext cx="2091847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7" name="直接连接符 23"/>
            <p:cNvCxnSpPr>
              <a:cxnSpLocks noChangeShapeType="1"/>
            </p:cNvCxnSpPr>
            <p:nvPr/>
          </p:nvCxnSpPr>
          <p:spPr bwMode="auto">
            <a:xfrm>
              <a:off x="5448649" y="1202500"/>
              <a:ext cx="2091847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246" name="直接连接符 26"/>
          <p:cNvCxnSpPr>
            <a:cxnSpLocks noChangeShapeType="1"/>
          </p:cNvCxnSpPr>
          <p:nvPr/>
        </p:nvCxnSpPr>
        <p:spPr bwMode="auto">
          <a:xfrm>
            <a:off x="6088063" y="5211763"/>
            <a:ext cx="0" cy="798512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7" name="文本框 84"/>
          <p:cNvSpPr txBox="1">
            <a:spLocks noChangeArrowheads="1"/>
          </p:cNvSpPr>
          <p:nvPr/>
        </p:nvSpPr>
        <p:spPr bwMode="auto">
          <a:xfrm>
            <a:off x="4192588" y="6149975"/>
            <a:ext cx="3803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会展高素质人才十分缺乏</a:t>
            </a:r>
          </a:p>
        </p:txBody>
      </p:sp>
      <p:sp>
        <p:nvSpPr>
          <p:cNvPr id="10248" name="矩形 30"/>
          <p:cNvSpPr>
            <a:spLocks noChangeArrowheads="1"/>
          </p:cNvSpPr>
          <p:nvPr/>
        </p:nvSpPr>
        <p:spPr bwMode="auto">
          <a:xfrm>
            <a:off x="6378575" y="322263"/>
            <a:ext cx="34496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大学生供过于求、缺乏胜任力</a:t>
            </a:r>
            <a:endParaRPr lang="en-US" altLang="zh-CN" sz="18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中国会展业极具发展潜力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7" grpId="0"/>
      <p:bldP spid="102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文本框 9"/>
          <p:cNvSpPr txBox="1">
            <a:spLocks noChangeArrowheads="1"/>
          </p:cNvSpPr>
          <p:nvPr/>
        </p:nvSpPr>
        <p:spPr bwMode="auto">
          <a:xfrm rot="-740870">
            <a:off x="5283200" y="307975"/>
            <a:ext cx="1625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岗  位</a:t>
            </a:r>
            <a:r>
              <a:rPr lang="en-US" altLang="zh-CN" sz="18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</a:t>
            </a:r>
            <a:r>
              <a:rPr lang="zh-CN" altLang="en-US" sz="18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说  明</a:t>
            </a:r>
          </a:p>
        </p:txBody>
      </p:sp>
      <p:sp>
        <p:nvSpPr>
          <p:cNvPr id="11269" name="文本框 13"/>
          <p:cNvSpPr txBox="1">
            <a:spLocks noChangeArrowheads="1"/>
          </p:cNvSpPr>
          <p:nvPr/>
        </p:nvSpPr>
        <p:spPr bwMode="auto">
          <a:xfrm rot="677552">
            <a:off x="5283200" y="306388"/>
            <a:ext cx="1625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基本职业要求</a:t>
            </a:r>
          </a:p>
        </p:txBody>
      </p:sp>
      <p:sp>
        <p:nvSpPr>
          <p:cNvPr id="11268" name="矩形 5"/>
          <p:cNvSpPr>
            <a:spLocks noChangeArrowheads="1"/>
          </p:cNvSpPr>
          <p:nvPr/>
        </p:nvSpPr>
        <p:spPr bwMode="auto">
          <a:xfrm>
            <a:off x="0" y="-50800"/>
            <a:ext cx="12192000" cy="1039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0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cxnSp>
        <p:nvCxnSpPr>
          <p:cNvPr id="11266" name="直接连接符 3"/>
          <p:cNvCxnSpPr>
            <a:cxnSpLocks noChangeShapeType="1"/>
          </p:cNvCxnSpPr>
          <p:nvPr/>
        </p:nvCxnSpPr>
        <p:spPr bwMode="auto">
          <a:xfrm>
            <a:off x="6096000" y="0"/>
            <a:ext cx="0" cy="6858000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文本框 12"/>
          <p:cNvSpPr txBox="1">
            <a:spLocks noChangeArrowheads="1"/>
          </p:cNvSpPr>
          <p:nvPr/>
        </p:nvSpPr>
        <p:spPr bwMode="auto">
          <a:xfrm>
            <a:off x="3082925" y="2738438"/>
            <a:ext cx="2962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1.</a:t>
            </a:r>
            <a:r>
              <a:rPr lang="zh-CN" altLang="en-US" sz="1600">
                <a:latin typeface="Arial" panose="020B0604020202020204" pitchFamily="34" charset="0"/>
                <a:ea typeface="黑体" panose="02010609060101010101" pitchFamily="49" charset="-122"/>
              </a:rPr>
              <a:t>全面负责项目的策划，</a:t>
            </a:r>
            <a:endParaRPr lang="en-US" altLang="zh-CN" sz="160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Arial" panose="020B0604020202020204" pitchFamily="34" charset="0"/>
                <a:ea typeface="黑体" panose="02010609060101010101" pitchFamily="49" charset="-122"/>
              </a:rPr>
              <a:t>撰写重要项目提案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。</a:t>
            </a:r>
            <a:endParaRPr lang="en-US" altLang="zh-CN" sz="16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2.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制定工作计划，人员安排。</a:t>
            </a:r>
            <a:endParaRPr lang="en-US" altLang="zh-CN" sz="16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270" name="矩形 21"/>
          <p:cNvSpPr>
            <a:spLocks noChangeArrowheads="1"/>
          </p:cNvSpPr>
          <p:nvPr/>
        </p:nvSpPr>
        <p:spPr bwMode="auto">
          <a:xfrm>
            <a:off x="6315075" y="2738438"/>
            <a:ext cx="3038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3.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加强与上级、相关部门的协作、配合，积极指导、培训下属。</a:t>
            </a:r>
            <a:endParaRPr lang="en-US" altLang="zh-CN" sz="16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4.</a:t>
            </a:r>
            <a:r>
              <a:rPr lang="zh-CN" altLang="en-US" sz="1600">
                <a:latin typeface="Arial" panose="020B0604020202020204" pitchFamily="34" charset="0"/>
                <a:ea typeface="黑体" panose="02010609060101010101" pitchFamily="49" charset="-122"/>
              </a:rPr>
              <a:t>及时完成临时交付的工作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1271" name="文本框 23"/>
          <p:cNvSpPr txBox="1">
            <a:spLocks noChangeArrowheads="1"/>
          </p:cNvSpPr>
          <p:nvPr/>
        </p:nvSpPr>
        <p:spPr bwMode="auto">
          <a:xfrm>
            <a:off x="4141788" y="5097463"/>
            <a:ext cx="17351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1.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团队领导能力</a:t>
            </a:r>
            <a:endParaRPr lang="en-US" altLang="zh-CN" sz="16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2.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文案写作能力</a:t>
            </a:r>
            <a:endParaRPr lang="en-US" altLang="zh-CN" sz="16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272" name="矩形 24"/>
          <p:cNvSpPr>
            <a:spLocks noChangeArrowheads="1"/>
          </p:cNvSpPr>
          <p:nvPr/>
        </p:nvSpPr>
        <p:spPr bwMode="auto">
          <a:xfrm>
            <a:off x="6051550" y="5097463"/>
            <a:ext cx="18319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3.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项目管理能力</a:t>
            </a:r>
            <a:endParaRPr lang="en-US" altLang="zh-CN" sz="16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4.</a:t>
            </a:r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质量管理能力</a:t>
            </a:r>
            <a:endParaRPr lang="en-US" altLang="zh-CN" sz="160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11274" name="Group 10"/>
          <p:cNvGrpSpPr/>
          <p:nvPr/>
        </p:nvGrpSpPr>
        <p:grpSpPr bwMode="auto">
          <a:xfrm>
            <a:off x="9437688" y="287338"/>
            <a:ext cx="808037" cy="808037"/>
            <a:chOff x="0" y="0"/>
            <a:chExt cx="808212" cy="808212"/>
          </a:xfrm>
        </p:grpSpPr>
        <p:sp>
          <p:nvSpPr>
            <p:cNvPr id="11276" name="矩形 29"/>
            <p:cNvSpPr>
              <a:spLocks noChangeArrowheads="1"/>
            </p:cNvSpPr>
            <p:nvPr/>
          </p:nvSpPr>
          <p:spPr bwMode="auto">
            <a:xfrm>
              <a:off x="0" y="0"/>
              <a:ext cx="808212" cy="808212"/>
            </a:xfrm>
            <a:prstGeom prst="rect">
              <a:avLst/>
            </a:prstGeom>
            <a:solidFill>
              <a:srgbClr val="31C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1277" name="文本框 30"/>
            <p:cNvSpPr txBox="1">
              <a:spLocks noChangeArrowheads="1"/>
            </p:cNvSpPr>
            <p:nvPr/>
          </p:nvSpPr>
          <p:spPr bwMode="auto">
            <a:xfrm>
              <a:off x="47114" y="142496"/>
              <a:ext cx="71398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b</a:t>
              </a:r>
              <a:endPara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1275" name="矩形 31"/>
          <p:cNvSpPr>
            <a:spLocks noChangeArrowheads="1"/>
          </p:cNvSpPr>
          <p:nvPr/>
        </p:nvSpPr>
        <p:spPr bwMode="auto">
          <a:xfrm>
            <a:off x="5208588" y="517525"/>
            <a:ext cx="41687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目标岗位</a:t>
            </a:r>
            <a:r>
              <a:rPr lang="en-US" altLang="zh-CN" sz="24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(</a:t>
            </a:r>
            <a:r>
              <a:rPr lang="zh-CN" altLang="en-US" sz="2400" b="1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会展策划经理</a:t>
            </a:r>
            <a:r>
              <a:rPr lang="en-US" altLang="zh-CN" sz="24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31CBA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分析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 0.2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 0.59953 " pathEditMode="relative" rAng="0" ptsTypes="AA">
                                      <p:cBhvr>
                                        <p:cTn id="21" dur="1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125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9" grpId="0" animBg="1"/>
      <p:bldP spid="2" grpId="0"/>
      <p:bldP spid="11270" grpId="0"/>
      <p:bldP spid="11271" grpId="0"/>
      <p:bldP spid="11272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846</Words>
  <Application>Microsoft Office PowerPoint</Application>
  <PresentationFormat>宽屏</PresentationFormat>
  <Paragraphs>193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黑体</vt:lpstr>
      <vt:lpstr>迷你简剪纸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china</dc:creator>
  <cp:lastModifiedBy>天 下</cp:lastModifiedBy>
  <cp:revision>90</cp:revision>
  <dcterms:created xsi:type="dcterms:W3CDTF">2014-05-06T12:55:00Z</dcterms:created>
  <dcterms:modified xsi:type="dcterms:W3CDTF">2021-01-05T16:36:38Z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