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2" r:id="rId17"/>
    <p:sldId id="273" r:id="rId18"/>
    <p:sldId id="275" r:id="rId19"/>
    <p:sldId id="276" r:id="rId20"/>
    <p:sldId id="279" r:id="rId21"/>
    <p:sldId id="277" r:id="rId22"/>
    <p:sldId id="278" r:id="rId23"/>
    <p:sldId id="281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FFFFFF"/>
    <a:srgbClr val="F7F7F7"/>
    <a:srgbClr val="E8E8E8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282" y="9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A244-5B34-4DF7-9121-06C35A4E7DB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A3BB0-EEAE-420E-B38B-A7ED22701E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6BB0-216C-460B-89AC-5865958B4F8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8C3-7BC5-4E1E-AF5F-6C2767E373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">
        <p14:reveal/>
      </p:transition>
    </mc:Choice>
    <mc:Fallback xmlns=""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defRPr>
            </a:lvl1pPr>
          </a:lstStyle>
          <a:p>
            <a:fld id="{15336BB0-216C-460B-89AC-5865958B4F82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defRPr>
            </a:lvl1pPr>
          </a:lstStyle>
          <a:p>
            <a:fld id="{212828C3-7BC5-4E1E-AF5F-6C2767E3731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1000">
        <p14:reveal/>
      </p:transition>
    </mc:Choice>
    <mc:Fallback xmlns="">
      <p:transition spd="slow"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" panose="02020400000000000000" pitchFamily="18" charset="-122"/>
          <a:ea typeface="思源宋体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" panose="02020400000000000000" pitchFamily="18" charset="-122"/>
          <a:ea typeface="思源宋体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" panose="02020400000000000000" pitchFamily="18" charset="-122"/>
          <a:ea typeface="思源宋体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" panose="02020400000000000000" pitchFamily="18" charset="-122"/>
          <a:ea typeface="思源宋体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" panose="02020400000000000000" pitchFamily="18" charset="-122"/>
          <a:ea typeface="思源宋体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图片包含 植物, 树叶, 蕨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2095">
            <a:off x="5556693" y="3641899"/>
            <a:ext cx="2322330" cy="6858000"/>
          </a:xfrm>
          <a:prstGeom prst="rect">
            <a:avLst/>
          </a:prstGeom>
        </p:spPr>
      </p:pic>
      <p:pic>
        <p:nvPicPr>
          <p:cNvPr id="34" name="图片 33" descr="图片包含 植物, 树叶, 蕨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9037" flipH="1" flipV="1">
            <a:off x="3710568" y="-3558357"/>
            <a:ext cx="2322330" cy="6858000"/>
          </a:xfrm>
          <a:prstGeom prst="rect">
            <a:avLst/>
          </a:prstGeom>
        </p:spPr>
      </p:pic>
      <p:pic>
        <p:nvPicPr>
          <p:cNvPr id="35" name="图片 34" descr="图片包含 植物, 树叶, 蕨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5647" flipH="1" flipV="1">
            <a:off x="-1635783" y="-104528"/>
            <a:ext cx="2322330" cy="6858000"/>
          </a:xfrm>
          <a:prstGeom prst="rect">
            <a:avLst/>
          </a:prstGeom>
        </p:spPr>
      </p:pic>
      <p:pic>
        <p:nvPicPr>
          <p:cNvPr id="36" name="图片 35" descr="图片包含 植物, 树叶, 蕨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5125">
            <a:off x="11126457" y="-294735"/>
            <a:ext cx="2322330" cy="6858000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340528" y="2352377"/>
            <a:ext cx="5510944" cy="10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4400" b="1" spc="600" dirty="0">
                <a:solidFill>
                  <a:schemeClr val="bg2">
                    <a:lumMod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单击此处添加标题</a:t>
            </a:r>
            <a:endParaRPr lang="zh-CN" sz="4400" b="1" spc="600" dirty="0">
              <a:solidFill>
                <a:schemeClr val="bg2">
                  <a:lumMod val="25000"/>
                </a:schemeClr>
              </a:solidFill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111477" y="5032306"/>
            <a:ext cx="3969046" cy="37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400" b="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适用于转正述职、个人总结、干部述职等用途</a:t>
            </a:r>
            <a:endParaRPr lang="zh-CN" sz="1400" b="0" dirty="0">
              <a:solidFill>
                <a:schemeClr val="bg2">
                  <a:lumMod val="2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686629" y="2237244"/>
            <a:ext cx="481874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871733" y="1762192"/>
            <a:ext cx="2435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D E B R I E F I N G  R E P O R T</a:t>
            </a: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5256139" y="3324472"/>
            <a:ext cx="1679723" cy="37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400" b="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清 新 </a:t>
            </a:r>
            <a:r>
              <a:rPr lang="en-US" altLang="zh-CN" sz="1400" b="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· </a:t>
            </a:r>
            <a:r>
              <a:rPr lang="zh-CN" altLang="en-US" sz="1400" b="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淡 雅</a:t>
            </a:r>
            <a:endParaRPr lang="zh-CN" sz="1400" b="0" dirty="0">
              <a:solidFill>
                <a:schemeClr val="bg2">
                  <a:lumMod val="2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14705" y="5379935"/>
            <a:ext cx="2762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Applicable To Turn The Job, Personal Summary, Cadres And Other Purposes</a:t>
            </a:r>
          </a:p>
        </p:txBody>
      </p:sp>
      <p:sp>
        <p:nvSpPr>
          <p:cNvPr id="21" name="矩形 20"/>
          <p:cNvSpPr/>
          <p:nvPr/>
        </p:nvSpPr>
        <p:spPr>
          <a:xfrm>
            <a:off x="251791" y="225287"/>
            <a:ext cx="11675166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4193643" y="4156224"/>
            <a:ext cx="3737601" cy="371075"/>
            <a:chOff x="4342922" y="4156224"/>
            <a:chExt cx="3737601" cy="371075"/>
          </a:xfrm>
        </p:grpSpPr>
        <p:sp>
          <p:nvSpPr>
            <p:cNvPr id="26" name="Rectangle 4"/>
            <p:cNvSpPr txBox="1">
              <a:spLocks noChangeArrowheads="1"/>
            </p:cNvSpPr>
            <p:nvPr/>
          </p:nvSpPr>
          <p:spPr bwMode="auto">
            <a:xfrm>
              <a:off x="5907978" y="4156224"/>
              <a:ext cx="2172545" cy="37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zh-CN" altLang="en-US" sz="1600" b="0" dirty="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时间：</a:t>
              </a:r>
              <a:r>
                <a:rPr lang="en-US" altLang="zh-CN" sz="1600" b="0" dirty="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2020.12.28</a:t>
              </a:r>
              <a:endParaRPr lang="zh-CN" sz="1600" b="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endParaRPr>
            </a:p>
          </p:txBody>
        </p:sp>
        <p:sp>
          <p:nvSpPr>
            <p:cNvPr id="27" name="Rectangle 4"/>
            <p:cNvSpPr txBox="1">
              <a:spLocks noChangeArrowheads="1"/>
            </p:cNvSpPr>
            <p:nvPr/>
          </p:nvSpPr>
          <p:spPr bwMode="auto">
            <a:xfrm>
              <a:off x="4342922" y="4156224"/>
              <a:ext cx="1783411" cy="37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zh-CN" altLang="en-US" sz="1600" b="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汇报人：</a:t>
              </a:r>
              <a:r>
                <a:rPr lang="en-US" altLang="zh-CN" sz="1600" b="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xiazaii</a:t>
              </a:r>
              <a:endParaRPr lang="zh-CN" altLang="en-US" sz="1600" b="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3686629" y="3804786"/>
            <a:ext cx="481874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/>
          <p:cNvSpPr txBox="1"/>
          <p:nvPr/>
        </p:nvSpPr>
        <p:spPr>
          <a:xfrm>
            <a:off x="3865438" y="2641951"/>
            <a:ext cx="4461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7200" spc="600">
                <a:solidFill>
                  <a:schemeClr val="bg2">
                    <a:lumMod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自我剖析</a:t>
            </a:r>
            <a:endParaRPr lang="zh-CN" altLang="en-US" sz="7200" spc="600" dirty="0">
              <a:solidFill>
                <a:schemeClr val="bg2">
                  <a:lumMod val="25000"/>
                </a:schemeClr>
              </a:solidFill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  <p:sp>
        <p:nvSpPr>
          <p:cNvPr id="5" name="TextBox 61"/>
          <p:cNvSpPr txBox="1"/>
          <p:nvPr/>
        </p:nvSpPr>
        <p:spPr>
          <a:xfrm>
            <a:off x="4836988" y="4196320"/>
            <a:ext cx="251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sz="2800" b="0" dirty="0">
                <a:solidFill>
                  <a:schemeClr val="bg2">
                    <a:lumMod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PART TWO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529432" y="2232276"/>
            <a:ext cx="1485378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272121" y="4010953"/>
            <a:ext cx="3647758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177190" y="2232276"/>
            <a:ext cx="1485378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图片包含 植物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6168">
            <a:off x="5593883" y="624536"/>
            <a:ext cx="1303964" cy="274404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51791" y="225287"/>
            <a:ext cx="11675166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/>
        </p:nvSpPr>
        <p:spPr>
          <a:xfrm>
            <a:off x="1407541" y="2854470"/>
            <a:ext cx="2900104" cy="2900104"/>
          </a:xfrm>
          <a:prstGeom prst="ellipse">
            <a:avLst/>
          </a:prstGeom>
          <a:noFill/>
          <a:ln w="28575">
            <a:solidFill>
              <a:schemeClr val="bg2">
                <a:lumMod val="25000"/>
                <a:alpha val="50000"/>
              </a:schemeClr>
            </a:solidFill>
            <a:prstDash val="dash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6" name="图片 15" descr="图片包含 植物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6168">
            <a:off x="5932781" y="725680"/>
            <a:ext cx="626168" cy="1317700"/>
          </a:xfrm>
          <a:prstGeom prst="rect">
            <a:avLst/>
          </a:prstGeom>
        </p:spPr>
      </p:pic>
      <p:sp>
        <p:nvSpPr>
          <p:cNvPr id="4" name="TextBox 30"/>
          <p:cNvSpPr txBox="1"/>
          <p:nvPr/>
        </p:nvSpPr>
        <p:spPr>
          <a:xfrm>
            <a:off x="4945902" y="2537049"/>
            <a:ext cx="4617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态度端正，工作学习态度端正，能够认真完成本岗本职各项工作，虚心学习。</a:t>
            </a:r>
          </a:p>
        </p:txBody>
      </p:sp>
      <p:sp>
        <p:nvSpPr>
          <p:cNvPr id="9" name="矩形 8"/>
          <p:cNvSpPr/>
          <p:nvPr/>
        </p:nvSpPr>
        <p:spPr>
          <a:xfrm>
            <a:off x="251791" y="225287"/>
            <a:ext cx="11675166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444860" y="969816"/>
            <a:ext cx="13022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My strengths</a:t>
            </a:r>
            <a:endParaRPr lang="zh-CN" altLang="en-US" sz="1400" dirty="0"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711050" y="1390447"/>
            <a:ext cx="66052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820426" y="1390447"/>
            <a:ext cx="66052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/>
        </p:nvSpPr>
        <p:spPr>
          <a:xfrm>
            <a:off x="3769393" y="446596"/>
            <a:ext cx="465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200" spc="60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我的优势</a:t>
            </a:r>
          </a:p>
        </p:txBody>
      </p:sp>
      <p:pic>
        <p:nvPicPr>
          <p:cNvPr id="18" name="图片 17" descr="图片包含 植物, 树叶, 蕨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7160">
            <a:off x="1997206" y="2045134"/>
            <a:ext cx="2828050" cy="4017994"/>
          </a:xfrm>
          <a:prstGeom prst="rect">
            <a:avLst/>
          </a:prstGeom>
        </p:spPr>
      </p:pic>
      <p:sp>
        <p:nvSpPr>
          <p:cNvPr id="20" name="TextBox 33"/>
          <p:cNvSpPr txBox="1"/>
          <p:nvPr/>
        </p:nvSpPr>
        <p:spPr>
          <a:xfrm>
            <a:off x="4941709" y="2120138"/>
            <a:ext cx="61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一</a:t>
            </a:r>
          </a:p>
        </p:txBody>
      </p:sp>
      <p:sp>
        <p:nvSpPr>
          <p:cNvPr id="21" name="TextBox 30"/>
          <p:cNvSpPr txBox="1"/>
          <p:nvPr/>
        </p:nvSpPr>
        <p:spPr>
          <a:xfrm>
            <a:off x="5250702" y="3662800"/>
            <a:ext cx="5943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勤奋诚恳，上进心较强，有积累的意识，不骄不躁。</a:t>
            </a:r>
          </a:p>
        </p:txBody>
      </p:sp>
      <p:sp>
        <p:nvSpPr>
          <p:cNvPr id="22" name="TextBox 33"/>
          <p:cNvSpPr txBox="1"/>
          <p:nvPr/>
        </p:nvSpPr>
        <p:spPr>
          <a:xfrm>
            <a:off x="5250702" y="3130702"/>
            <a:ext cx="61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二</a:t>
            </a:r>
          </a:p>
        </p:txBody>
      </p:sp>
      <p:sp>
        <p:nvSpPr>
          <p:cNvPr id="23" name="TextBox 30"/>
          <p:cNvSpPr txBox="1"/>
          <p:nvPr/>
        </p:nvSpPr>
        <p:spPr>
          <a:xfrm>
            <a:off x="5250702" y="4542330"/>
            <a:ext cx="4922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团结合作，团队意识强，能与领导、同事们保持良好的合作关系。</a:t>
            </a:r>
          </a:p>
        </p:txBody>
      </p:sp>
      <p:sp>
        <p:nvSpPr>
          <p:cNvPr id="24" name="TextBox 33"/>
          <p:cNvSpPr txBox="1"/>
          <p:nvPr/>
        </p:nvSpPr>
        <p:spPr>
          <a:xfrm>
            <a:off x="5250702" y="4010232"/>
            <a:ext cx="61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三</a:t>
            </a:r>
          </a:p>
        </p:txBody>
      </p:sp>
      <p:sp>
        <p:nvSpPr>
          <p:cNvPr id="25" name="TextBox 30"/>
          <p:cNvSpPr txBox="1"/>
          <p:nvPr/>
        </p:nvSpPr>
        <p:spPr>
          <a:xfrm>
            <a:off x="4850652" y="5555212"/>
            <a:ext cx="4236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有较强的电脑技能，善用各种电脑软件完成工作，并有一定的创新。</a:t>
            </a:r>
          </a:p>
        </p:txBody>
      </p:sp>
      <p:sp>
        <p:nvSpPr>
          <p:cNvPr id="26" name="TextBox 33"/>
          <p:cNvSpPr txBox="1"/>
          <p:nvPr/>
        </p:nvSpPr>
        <p:spPr>
          <a:xfrm>
            <a:off x="4850652" y="5023112"/>
            <a:ext cx="61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四</a:t>
            </a:r>
          </a:p>
        </p:txBody>
      </p:sp>
      <p:sp>
        <p:nvSpPr>
          <p:cNvPr id="27" name="椭圆 26"/>
          <p:cNvSpPr/>
          <p:nvPr/>
        </p:nvSpPr>
        <p:spPr>
          <a:xfrm>
            <a:off x="1229109" y="2676038"/>
            <a:ext cx="3256968" cy="3256968"/>
          </a:xfrm>
          <a:prstGeom prst="ellipse">
            <a:avLst/>
          </a:prstGeom>
          <a:noFill/>
          <a:ln w="28575">
            <a:solidFill>
              <a:schemeClr val="bg2">
                <a:lumMod val="25000"/>
                <a:alpha val="50000"/>
              </a:schemeClr>
            </a:solidFill>
            <a:prstDash val="dash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0"/>
          <p:cNvSpPr txBox="1"/>
          <p:nvPr/>
        </p:nvSpPr>
        <p:spPr>
          <a:xfrm>
            <a:off x="2405253" y="5205632"/>
            <a:ext cx="203642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技能有待学习加强面对突发情况不能单独应对</a:t>
            </a:r>
          </a:p>
        </p:txBody>
      </p:sp>
      <p:pic>
        <p:nvPicPr>
          <p:cNvPr id="9" name="图片 8" descr="图片包含 植物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6168">
            <a:off x="5932781" y="725680"/>
            <a:ext cx="626168" cy="13177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514751" y="969816"/>
            <a:ext cx="1162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Inadequate</a:t>
            </a:r>
            <a:endParaRPr lang="zh-CN" altLang="en-US" sz="1400" dirty="0"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711050" y="1390447"/>
            <a:ext cx="66052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820426" y="1390447"/>
            <a:ext cx="66052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"/>
          <p:cNvSpPr txBox="1"/>
          <p:nvPr/>
        </p:nvSpPr>
        <p:spPr>
          <a:xfrm>
            <a:off x="3769393" y="446596"/>
            <a:ext cx="465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200" spc="60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不足之处</a:t>
            </a:r>
          </a:p>
        </p:txBody>
      </p:sp>
      <p:sp>
        <p:nvSpPr>
          <p:cNvPr id="14" name="矩形 13"/>
          <p:cNvSpPr/>
          <p:nvPr/>
        </p:nvSpPr>
        <p:spPr>
          <a:xfrm>
            <a:off x="251791" y="225287"/>
            <a:ext cx="11675166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 descr="图片包含 鲜花, 植物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74" y="3494759"/>
            <a:ext cx="527252" cy="3126332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4905240" y="4077538"/>
            <a:ext cx="2346446" cy="2346446"/>
          </a:xfrm>
          <a:prstGeom prst="ellipse">
            <a:avLst/>
          </a:prstGeom>
          <a:noFill/>
          <a:ln w="28575">
            <a:solidFill>
              <a:schemeClr val="bg2">
                <a:lumMod val="25000"/>
                <a:alpha val="50000"/>
              </a:schemeClr>
            </a:solidFill>
            <a:prstDash val="dash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760872" y="3933170"/>
            <a:ext cx="2635182" cy="2635182"/>
          </a:xfrm>
          <a:prstGeom prst="ellipse">
            <a:avLst/>
          </a:prstGeom>
          <a:noFill/>
          <a:ln w="28575">
            <a:solidFill>
              <a:schemeClr val="bg2">
                <a:lumMod val="25000"/>
                <a:alpha val="50000"/>
              </a:schemeClr>
            </a:solidFill>
            <a:prstDash val="dash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TextBox 33"/>
          <p:cNvSpPr txBox="1"/>
          <p:nvPr/>
        </p:nvSpPr>
        <p:spPr>
          <a:xfrm>
            <a:off x="3829697" y="4682412"/>
            <a:ext cx="61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三</a:t>
            </a:r>
          </a:p>
        </p:txBody>
      </p:sp>
      <p:sp>
        <p:nvSpPr>
          <p:cNvPr id="25" name="TextBox 30"/>
          <p:cNvSpPr txBox="1"/>
          <p:nvPr/>
        </p:nvSpPr>
        <p:spPr>
          <a:xfrm>
            <a:off x="2868820" y="4050130"/>
            <a:ext cx="2036420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有些粗心马虎，对细节的把握有待加强。</a:t>
            </a:r>
          </a:p>
        </p:txBody>
      </p:sp>
      <p:sp>
        <p:nvSpPr>
          <p:cNvPr id="26" name="TextBox 33"/>
          <p:cNvSpPr txBox="1"/>
          <p:nvPr/>
        </p:nvSpPr>
        <p:spPr>
          <a:xfrm>
            <a:off x="4293264" y="3526910"/>
            <a:ext cx="61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二</a:t>
            </a:r>
          </a:p>
        </p:txBody>
      </p:sp>
      <p:sp>
        <p:nvSpPr>
          <p:cNvPr id="27" name="TextBox 30"/>
          <p:cNvSpPr txBox="1"/>
          <p:nvPr/>
        </p:nvSpPr>
        <p:spPr>
          <a:xfrm>
            <a:off x="4905240" y="2821093"/>
            <a:ext cx="2036420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思想认识上不够成熟，处于发展积累阶段。</a:t>
            </a:r>
          </a:p>
        </p:txBody>
      </p:sp>
      <p:sp>
        <p:nvSpPr>
          <p:cNvPr id="28" name="TextBox 33"/>
          <p:cNvSpPr txBox="1"/>
          <p:nvPr/>
        </p:nvSpPr>
        <p:spPr>
          <a:xfrm>
            <a:off x="5617462" y="2297873"/>
            <a:ext cx="61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一</a:t>
            </a:r>
          </a:p>
        </p:txBody>
      </p:sp>
      <p:sp>
        <p:nvSpPr>
          <p:cNvPr id="29" name="TextBox 30"/>
          <p:cNvSpPr txBox="1"/>
          <p:nvPr/>
        </p:nvSpPr>
        <p:spPr>
          <a:xfrm>
            <a:off x="7288756" y="4097637"/>
            <a:ext cx="2036420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缺乏自信，有时思考太多贻误最佳时机</a:t>
            </a:r>
          </a:p>
        </p:txBody>
      </p:sp>
      <p:sp>
        <p:nvSpPr>
          <p:cNvPr id="30" name="TextBox 33"/>
          <p:cNvSpPr txBox="1"/>
          <p:nvPr/>
        </p:nvSpPr>
        <p:spPr>
          <a:xfrm>
            <a:off x="7288756" y="3574417"/>
            <a:ext cx="61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四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15253" y="5218546"/>
            <a:ext cx="2589890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不善于展示自己，让自己在陌生场合成为关注点。</a:t>
            </a:r>
          </a:p>
        </p:txBody>
      </p:sp>
      <p:sp>
        <p:nvSpPr>
          <p:cNvPr id="32" name="TextBox 33"/>
          <p:cNvSpPr txBox="1"/>
          <p:nvPr/>
        </p:nvSpPr>
        <p:spPr>
          <a:xfrm>
            <a:off x="7715253" y="4695326"/>
            <a:ext cx="61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1720667" y="4661623"/>
            <a:ext cx="1451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了解实际，才能从实际出发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1898467" y="3246174"/>
            <a:ext cx="1096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切合实际</a:t>
            </a:r>
          </a:p>
        </p:txBody>
      </p:sp>
      <p:pic>
        <p:nvPicPr>
          <p:cNvPr id="9" name="图片 8" descr="图片包含 植物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6168">
            <a:off x="5932781" y="725680"/>
            <a:ext cx="626168" cy="13177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030997" y="969816"/>
            <a:ext cx="2130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Work guiding ideology</a:t>
            </a:r>
            <a:endParaRPr lang="zh-CN" altLang="en-US" sz="1400" dirty="0"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711050" y="1390447"/>
            <a:ext cx="66052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820426" y="1390447"/>
            <a:ext cx="66052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"/>
          <p:cNvSpPr txBox="1"/>
          <p:nvPr/>
        </p:nvSpPr>
        <p:spPr>
          <a:xfrm>
            <a:off x="3769393" y="446596"/>
            <a:ext cx="465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200" spc="60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工作指导思想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1791" y="225287"/>
            <a:ext cx="11675166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8"/>
          <p:cNvSpPr txBox="1"/>
          <p:nvPr/>
        </p:nvSpPr>
        <p:spPr>
          <a:xfrm>
            <a:off x="3674360" y="4661623"/>
            <a:ext cx="1473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以人为本是员工自我价值的实现</a:t>
            </a:r>
          </a:p>
        </p:txBody>
      </p:sp>
      <p:sp>
        <p:nvSpPr>
          <p:cNvPr id="23" name="TextBox 10"/>
          <p:cNvSpPr txBox="1"/>
          <p:nvPr/>
        </p:nvSpPr>
        <p:spPr>
          <a:xfrm>
            <a:off x="3785488" y="3246174"/>
            <a:ext cx="1251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以人为本</a:t>
            </a:r>
          </a:p>
        </p:txBody>
      </p:sp>
      <p:sp>
        <p:nvSpPr>
          <p:cNvPr id="31" name="TextBox 8"/>
          <p:cNvSpPr txBox="1"/>
          <p:nvPr/>
        </p:nvSpPr>
        <p:spPr>
          <a:xfrm>
            <a:off x="5826391" y="4661623"/>
            <a:ext cx="1537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更优秀的人比我还要勤奋，我有更有理由努力</a:t>
            </a:r>
          </a:p>
        </p:txBody>
      </p:sp>
      <p:sp>
        <p:nvSpPr>
          <p:cNvPr id="32" name="TextBox 10"/>
          <p:cNvSpPr txBox="1"/>
          <p:nvPr/>
        </p:nvSpPr>
        <p:spPr>
          <a:xfrm>
            <a:off x="6035941" y="3246174"/>
            <a:ext cx="1117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勤奋务实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0473" flipH="1">
            <a:off x="8714138" y="1522320"/>
            <a:ext cx="2016388" cy="5355922"/>
          </a:xfrm>
          <a:prstGeom prst="rect">
            <a:avLst/>
          </a:prstGeom>
        </p:spPr>
      </p:pic>
      <p:sp>
        <p:nvSpPr>
          <p:cNvPr id="41" name="椭圆 40"/>
          <p:cNvSpPr/>
          <p:nvPr/>
        </p:nvSpPr>
        <p:spPr>
          <a:xfrm>
            <a:off x="8746929" y="3361339"/>
            <a:ext cx="2900104" cy="2900104"/>
          </a:xfrm>
          <a:prstGeom prst="ellipse">
            <a:avLst/>
          </a:prstGeom>
          <a:noFill/>
          <a:ln w="28575">
            <a:solidFill>
              <a:schemeClr val="bg2">
                <a:lumMod val="25000"/>
                <a:alpha val="50000"/>
              </a:schemeClr>
            </a:solidFill>
            <a:prstDash val="dash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720667" y="2940544"/>
            <a:ext cx="1451662" cy="1451662"/>
          </a:xfrm>
          <a:prstGeom prst="ellipse">
            <a:avLst/>
          </a:prstGeom>
          <a:noFill/>
          <a:ln w="28575">
            <a:solidFill>
              <a:schemeClr val="bg2">
                <a:lumMod val="25000"/>
                <a:alpha val="50000"/>
              </a:schemeClr>
            </a:solidFill>
            <a:prstDash val="dash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3674360" y="2940544"/>
            <a:ext cx="1451662" cy="1451662"/>
          </a:xfrm>
          <a:prstGeom prst="ellipse">
            <a:avLst/>
          </a:prstGeom>
          <a:noFill/>
          <a:ln w="28575">
            <a:solidFill>
              <a:schemeClr val="bg2">
                <a:lumMod val="25000"/>
                <a:alpha val="50000"/>
              </a:schemeClr>
            </a:solidFill>
            <a:prstDash val="dash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5789727" y="2940544"/>
            <a:ext cx="1451662" cy="1451662"/>
          </a:xfrm>
          <a:prstGeom prst="ellipse">
            <a:avLst/>
          </a:prstGeom>
          <a:noFill/>
          <a:ln w="28575">
            <a:solidFill>
              <a:schemeClr val="bg2">
                <a:lumMod val="25000"/>
                <a:alpha val="50000"/>
              </a:schemeClr>
            </a:solidFill>
            <a:prstDash val="dash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8568497" y="3182907"/>
            <a:ext cx="3256968" cy="3256968"/>
          </a:xfrm>
          <a:prstGeom prst="ellipse">
            <a:avLst/>
          </a:prstGeom>
          <a:noFill/>
          <a:ln w="28575">
            <a:solidFill>
              <a:schemeClr val="bg2">
                <a:lumMod val="25000"/>
                <a:alpha val="50000"/>
              </a:schemeClr>
            </a:solidFill>
            <a:prstDash val="dash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/>
          <p:cNvSpPr txBox="1"/>
          <p:nvPr/>
        </p:nvSpPr>
        <p:spPr>
          <a:xfrm>
            <a:off x="3865438" y="2641951"/>
            <a:ext cx="4461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7200" spc="600">
                <a:solidFill>
                  <a:schemeClr val="bg2">
                    <a:lumMod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工作感悟</a:t>
            </a:r>
            <a:endParaRPr lang="zh-CN" altLang="en-US" sz="7200" spc="600" dirty="0">
              <a:solidFill>
                <a:schemeClr val="bg2">
                  <a:lumMod val="25000"/>
                </a:schemeClr>
              </a:solidFill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  <p:sp>
        <p:nvSpPr>
          <p:cNvPr id="5" name="TextBox 61"/>
          <p:cNvSpPr txBox="1"/>
          <p:nvPr/>
        </p:nvSpPr>
        <p:spPr>
          <a:xfrm>
            <a:off x="4836988" y="4196320"/>
            <a:ext cx="251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sz="2800" b="0" dirty="0">
                <a:solidFill>
                  <a:schemeClr val="bg2">
                    <a:lumMod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PART THREE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529432" y="2232276"/>
            <a:ext cx="1485378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272121" y="4010953"/>
            <a:ext cx="3647758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177190" y="2232276"/>
            <a:ext cx="1485378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51791" y="225287"/>
            <a:ext cx="11675166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图片包含 植物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96085" flipV="1">
            <a:off x="5591936" y="836299"/>
            <a:ext cx="1308450" cy="2504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473088" y="969816"/>
            <a:ext cx="32458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Understanding of corporate culture</a:t>
            </a:r>
            <a:endParaRPr lang="zh-CN" altLang="en-US" sz="1400" dirty="0"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711050" y="1390447"/>
            <a:ext cx="66052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820426" y="1390447"/>
            <a:ext cx="66052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"/>
          <p:cNvSpPr txBox="1"/>
          <p:nvPr/>
        </p:nvSpPr>
        <p:spPr>
          <a:xfrm>
            <a:off x="3769393" y="446596"/>
            <a:ext cx="465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200" spc="60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对企业文化的理解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pic>
        <p:nvPicPr>
          <p:cNvPr id="14" name="图片 13" descr="图片包含 植物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96085" flipV="1">
            <a:off x="5849547" y="683061"/>
            <a:ext cx="741342" cy="141911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51791" y="225287"/>
            <a:ext cx="11675166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8"/>
          <p:cNvSpPr txBox="1"/>
          <p:nvPr/>
        </p:nvSpPr>
        <p:spPr>
          <a:xfrm>
            <a:off x="1449823" y="3582638"/>
            <a:ext cx="2859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以务实的精神，积极开拓进取，实现财富的共享，实现知识的共享。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1141598" y="3013385"/>
            <a:ext cx="316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求实、进取、共享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4112783" y="5685313"/>
            <a:ext cx="4214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以专业高效的服务服务精神为依托，以创新的技术为手段，实现企业与客户的共赢，企业与员工的共赢，企业与社会的共赢。</a:t>
            </a:r>
          </a:p>
        </p:txBody>
      </p:sp>
      <p:sp>
        <p:nvSpPr>
          <p:cNvPr id="19" name="TextBox 10"/>
          <p:cNvSpPr txBox="1"/>
          <p:nvPr/>
        </p:nvSpPr>
        <p:spPr>
          <a:xfrm>
            <a:off x="4272706" y="5196931"/>
            <a:ext cx="3711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专业、高效、创新、共赢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7882438" y="3571716"/>
            <a:ext cx="3167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企业承担着自己应尽的社会责任，企业在创造利润的同时也在为社会增进福利，为员工提供了工作机会。企业的目标与社会需求，与员工的需求是相一致的。</a:t>
            </a:r>
          </a:p>
        </p:txBody>
      </p:sp>
      <p:sp>
        <p:nvSpPr>
          <p:cNvPr id="21" name="TextBox 10"/>
          <p:cNvSpPr txBox="1"/>
          <p:nvPr/>
        </p:nvSpPr>
        <p:spPr>
          <a:xfrm>
            <a:off x="7882438" y="3002463"/>
            <a:ext cx="316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社会责任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pic>
        <p:nvPicPr>
          <p:cNvPr id="23" name="图片 22" descr="图片包含 植物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790" y="2367394"/>
            <a:ext cx="2407163" cy="2663195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>
            <a:off x="4645948" y="2087626"/>
            <a:ext cx="2900104" cy="2900104"/>
          </a:xfrm>
          <a:prstGeom prst="ellipse">
            <a:avLst/>
          </a:prstGeom>
          <a:noFill/>
          <a:ln w="28575">
            <a:solidFill>
              <a:schemeClr val="bg2">
                <a:lumMod val="25000"/>
                <a:alpha val="50000"/>
              </a:schemeClr>
            </a:solidFill>
            <a:prstDash val="dash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274749" y="969816"/>
            <a:ext cx="16425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Work experience</a:t>
            </a:r>
            <a:endParaRPr lang="zh-CN" altLang="en-US" sz="1400" dirty="0"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711050" y="1390447"/>
            <a:ext cx="66052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820426" y="1390447"/>
            <a:ext cx="66052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"/>
          <p:cNvSpPr txBox="1"/>
          <p:nvPr/>
        </p:nvSpPr>
        <p:spPr>
          <a:xfrm>
            <a:off x="3769393" y="446596"/>
            <a:ext cx="465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200" spc="60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工作心得</a:t>
            </a:r>
          </a:p>
        </p:txBody>
      </p:sp>
      <p:pic>
        <p:nvPicPr>
          <p:cNvPr id="14" name="图片 13" descr="图片包含 植物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96085" flipV="1">
            <a:off x="5849547" y="683061"/>
            <a:ext cx="741342" cy="141911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51791" y="225287"/>
            <a:ext cx="11675166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2131708" y="2127445"/>
            <a:ext cx="1983092" cy="4000500"/>
            <a:chOff x="2131708" y="2261414"/>
            <a:chExt cx="1983092" cy="4000500"/>
          </a:xfrm>
        </p:grpSpPr>
        <p:sp>
          <p:nvSpPr>
            <p:cNvPr id="41" name="矩形: 圆角 40"/>
            <p:cNvSpPr/>
            <p:nvPr/>
          </p:nvSpPr>
          <p:spPr>
            <a:xfrm>
              <a:off x="2131708" y="2261414"/>
              <a:ext cx="1983092" cy="4000500"/>
            </a:xfrm>
            <a:prstGeom prst="round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5980" y="2708757"/>
              <a:ext cx="1474736" cy="858428"/>
            </a:xfrm>
            <a:prstGeom prst="rect">
              <a:avLst/>
            </a:prstGeom>
          </p:spPr>
        </p:pic>
        <p:sp>
          <p:nvSpPr>
            <p:cNvPr id="28" name="TextBox 8"/>
            <p:cNvSpPr txBox="1"/>
            <p:nvPr/>
          </p:nvSpPr>
          <p:spPr>
            <a:xfrm>
              <a:off x="2253844" y="4261664"/>
              <a:ext cx="171900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这是我的第一份真正意义上的工作，是一个转折点。我要用我所学的知识去创造财富，为自己，为公司</a:t>
              </a:r>
            </a:p>
          </p:txBody>
        </p:sp>
        <p:sp>
          <p:nvSpPr>
            <p:cNvPr id="29" name="TextBox 10"/>
            <p:cNvSpPr txBox="1"/>
            <p:nvPr/>
          </p:nvSpPr>
          <p:spPr>
            <a:xfrm>
              <a:off x="2253844" y="3680871"/>
              <a:ext cx="17190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新的定位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2375980" y="3567185"/>
              <a:ext cx="1474736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5277158" y="2127445"/>
            <a:ext cx="1983092" cy="4000500"/>
            <a:chOff x="2131708" y="2261414"/>
            <a:chExt cx="1983092" cy="4000500"/>
          </a:xfrm>
          <a:noFill/>
        </p:grpSpPr>
        <p:sp>
          <p:nvSpPr>
            <p:cNvPr id="49" name="矩形: 圆角 48"/>
            <p:cNvSpPr/>
            <p:nvPr/>
          </p:nvSpPr>
          <p:spPr>
            <a:xfrm>
              <a:off x="2131708" y="2261414"/>
              <a:ext cx="1983092" cy="4000500"/>
            </a:xfrm>
            <a:prstGeom prst="round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5980" y="2708757"/>
              <a:ext cx="1474736" cy="858428"/>
            </a:xfrm>
            <a:prstGeom prst="rect">
              <a:avLst/>
            </a:prstGeom>
            <a:grpFill/>
          </p:spPr>
        </p:pic>
        <p:sp>
          <p:nvSpPr>
            <p:cNvPr id="51" name="TextBox 8"/>
            <p:cNvSpPr txBox="1"/>
            <p:nvPr/>
          </p:nvSpPr>
          <p:spPr>
            <a:xfrm>
              <a:off x="2253844" y="4261664"/>
              <a:ext cx="1719008" cy="18158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工作之中，我们就如螺丝钉，任何一个掉队都有可能导致机器瘫痪，只有协同合作，才能实现共同价值</a:t>
              </a:r>
            </a:p>
          </p:txBody>
        </p:sp>
        <p:sp>
          <p:nvSpPr>
            <p:cNvPr id="52" name="TextBox 10"/>
            <p:cNvSpPr txBox="1"/>
            <p:nvPr/>
          </p:nvSpPr>
          <p:spPr>
            <a:xfrm>
              <a:off x="2253844" y="3680871"/>
              <a:ext cx="171900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团队精神</a:t>
              </a: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2375980" y="3567185"/>
              <a:ext cx="1474736" cy="0"/>
            </a:xfrm>
            <a:prstGeom prst="line">
              <a:avLst/>
            </a:prstGeom>
            <a:grp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8422607" y="2127445"/>
            <a:ext cx="1983092" cy="4000500"/>
            <a:chOff x="2131708" y="2261414"/>
            <a:chExt cx="1983092" cy="4000500"/>
          </a:xfrm>
        </p:grpSpPr>
        <p:sp>
          <p:nvSpPr>
            <p:cNvPr id="55" name="矩形: 圆角 54"/>
            <p:cNvSpPr/>
            <p:nvPr/>
          </p:nvSpPr>
          <p:spPr>
            <a:xfrm>
              <a:off x="2131708" y="2261414"/>
              <a:ext cx="1983092" cy="4000500"/>
            </a:xfrm>
            <a:prstGeom prst="round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5980" y="2708757"/>
              <a:ext cx="1474736" cy="858428"/>
            </a:xfrm>
            <a:prstGeom prst="rect">
              <a:avLst/>
            </a:prstGeom>
          </p:spPr>
        </p:pic>
        <p:sp>
          <p:nvSpPr>
            <p:cNvPr id="57" name="TextBox 8"/>
            <p:cNvSpPr txBox="1"/>
            <p:nvPr/>
          </p:nvSpPr>
          <p:spPr>
            <a:xfrm>
              <a:off x="2253844" y="4261664"/>
              <a:ext cx="17190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在工作中我也深深体会到要做一个勇于承担责任的人</a:t>
              </a: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,</a:t>
              </a: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真真正正认识到“负责”一词的意义</a:t>
              </a:r>
            </a:p>
          </p:txBody>
        </p:sp>
        <p:sp>
          <p:nvSpPr>
            <p:cNvPr id="58" name="TextBox 10"/>
            <p:cNvSpPr txBox="1"/>
            <p:nvPr/>
          </p:nvSpPr>
          <p:spPr>
            <a:xfrm>
              <a:off x="2253844" y="3680871"/>
              <a:ext cx="17190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责任感</a:t>
              </a: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2375980" y="3567185"/>
              <a:ext cx="1474736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3148308" y="2595775"/>
            <a:ext cx="4653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●      对工作负责任就是信守你的承诺</a:t>
            </a:r>
          </a:p>
        </p:txBody>
      </p:sp>
      <p:sp>
        <p:nvSpPr>
          <p:cNvPr id="7" name="矩形 6"/>
          <p:cNvSpPr/>
          <p:nvPr/>
        </p:nvSpPr>
        <p:spPr>
          <a:xfrm>
            <a:off x="5104126" y="969816"/>
            <a:ext cx="1983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About Responsibility</a:t>
            </a:r>
            <a:endParaRPr lang="zh-CN" altLang="en-US" sz="1400" dirty="0"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711050" y="1390447"/>
            <a:ext cx="66052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820426" y="1390447"/>
            <a:ext cx="66052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"/>
          <p:cNvSpPr txBox="1"/>
          <p:nvPr/>
        </p:nvSpPr>
        <p:spPr>
          <a:xfrm>
            <a:off x="3769393" y="446596"/>
            <a:ext cx="465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200" spc="60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关于责任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pic>
        <p:nvPicPr>
          <p:cNvPr id="11" name="图片 10" descr="图片包含 植物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96085" flipV="1">
            <a:off x="5849547" y="683061"/>
            <a:ext cx="741342" cy="1419115"/>
          </a:xfrm>
          <a:prstGeom prst="rect">
            <a:avLst/>
          </a:prstGeom>
        </p:spPr>
      </p:pic>
      <p:pic>
        <p:nvPicPr>
          <p:cNvPr id="13" name="图片 12" descr="图片包含 植物&#10;&#10;已生成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32" y="2491119"/>
            <a:ext cx="2068076" cy="302104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51791" y="225287"/>
            <a:ext cx="11675166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3333750" y="2491119"/>
            <a:ext cx="0" cy="3021045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8"/>
          <p:cNvSpPr txBox="1"/>
          <p:nvPr/>
        </p:nvSpPr>
        <p:spPr>
          <a:xfrm>
            <a:off x="3148308" y="3224475"/>
            <a:ext cx="5919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●     只有在工作中认真负责的人才能有自己的立足之地；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3148308" y="3853175"/>
            <a:ext cx="4653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●     责任给人力量、气魄、毅力；</a:t>
            </a:r>
          </a:p>
        </p:txBody>
      </p:sp>
      <p:sp>
        <p:nvSpPr>
          <p:cNvPr id="19" name="TextBox 8"/>
          <p:cNvSpPr txBox="1"/>
          <p:nvPr/>
        </p:nvSpPr>
        <p:spPr>
          <a:xfrm>
            <a:off x="3148308" y="4481875"/>
            <a:ext cx="5614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●     责任给人机遇，它会让你脱颖页出、走向成功；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3148308" y="5110576"/>
            <a:ext cx="8224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●     我们正是通过履行自己的责任为自己带来安宁，为别人创造幸福，这就是我们的荣誉。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4"/>
          <p:cNvSpPr txBox="1"/>
          <p:nvPr/>
        </p:nvSpPr>
        <p:spPr>
          <a:xfrm>
            <a:off x="1469745" y="2906215"/>
            <a:ext cx="3026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包装区加装降温设备</a:t>
            </a:r>
            <a:endParaRPr lang="en-US" altLang="zh-CN" sz="2400" b="1" dirty="0">
              <a:solidFill>
                <a:schemeClr val="bg2">
                  <a:lumMod val="2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3" name="TextBox 26"/>
          <p:cNvSpPr txBox="1"/>
          <p:nvPr/>
        </p:nvSpPr>
        <p:spPr>
          <a:xfrm>
            <a:off x="1092797" y="3508047"/>
            <a:ext cx="3403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时至夏季，应当在包装区加装降温设备，以免汗水对包材产生污染</a:t>
            </a:r>
          </a:p>
        </p:txBody>
      </p:sp>
      <p:sp>
        <p:nvSpPr>
          <p:cNvPr id="12" name="矩形 11"/>
          <p:cNvSpPr/>
          <p:nvPr/>
        </p:nvSpPr>
        <p:spPr>
          <a:xfrm>
            <a:off x="5380131" y="969816"/>
            <a:ext cx="1431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Related advice</a:t>
            </a:r>
            <a:endParaRPr lang="zh-CN" altLang="en-US" sz="1400" dirty="0"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711050" y="1390447"/>
            <a:ext cx="66052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820426" y="1390447"/>
            <a:ext cx="66052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/>
        </p:nvSpPr>
        <p:spPr>
          <a:xfrm>
            <a:off x="3769393" y="446596"/>
            <a:ext cx="465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200" spc="60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相关建议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pic>
        <p:nvPicPr>
          <p:cNvPr id="16" name="图片 15" descr="图片包含 植物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96085" flipV="1">
            <a:off x="5849547" y="683061"/>
            <a:ext cx="741342" cy="141911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51791" y="225287"/>
            <a:ext cx="11675166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 descr="图片包含 植物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80473">
            <a:off x="5042259" y="3200154"/>
            <a:ext cx="1892968" cy="2094308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4538691" y="2797256"/>
            <a:ext cx="2900104" cy="2900104"/>
          </a:xfrm>
          <a:prstGeom prst="ellipse">
            <a:avLst/>
          </a:prstGeom>
          <a:noFill/>
          <a:ln w="28575">
            <a:solidFill>
              <a:schemeClr val="bg2">
                <a:lumMod val="25000"/>
                <a:alpha val="50000"/>
              </a:schemeClr>
            </a:solidFill>
            <a:prstDash val="solid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TextBox 24"/>
          <p:cNvSpPr txBox="1"/>
          <p:nvPr/>
        </p:nvSpPr>
        <p:spPr>
          <a:xfrm>
            <a:off x="1469745" y="4551906"/>
            <a:ext cx="3026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让懂技术者有话语权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22" name="TextBox 26"/>
          <p:cNvSpPr txBox="1"/>
          <p:nvPr/>
        </p:nvSpPr>
        <p:spPr>
          <a:xfrm>
            <a:off x="1092797" y="5153738"/>
            <a:ext cx="3403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真正懂业务的人话语权不足，应当在管理层中增设技术人员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7480950" y="2856742"/>
            <a:ext cx="207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对设计师分级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24" name="TextBox 26"/>
          <p:cNvSpPr txBox="1"/>
          <p:nvPr/>
        </p:nvSpPr>
        <p:spPr>
          <a:xfrm>
            <a:off x="7480950" y="3458574"/>
            <a:ext cx="3403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对设计人员进行分级管理，不同级别享受不同的待遇和责任，有利于提高设计师的积级性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80950" y="4502433"/>
            <a:ext cx="3026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让懂技术者有话语权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480950" y="5104265"/>
            <a:ext cx="3403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应当增设服务专员，专职处理某方面产生的问题，而不是由值班人员处理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1"/>
          <p:cNvSpPr txBox="1"/>
          <p:nvPr/>
        </p:nvSpPr>
        <p:spPr>
          <a:xfrm>
            <a:off x="3865438" y="2641951"/>
            <a:ext cx="4461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7200" spc="600">
                <a:solidFill>
                  <a:schemeClr val="bg2">
                    <a:lumMod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工作规划</a:t>
            </a:r>
            <a:endParaRPr lang="zh-CN" altLang="en-US" sz="7200" spc="600" dirty="0">
              <a:solidFill>
                <a:schemeClr val="bg2">
                  <a:lumMod val="25000"/>
                </a:schemeClr>
              </a:solidFill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  <p:sp>
        <p:nvSpPr>
          <p:cNvPr id="10" name="TextBox 61"/>
          <p:cNvSpPr txBox="1"/>
          <p:nvPr/>
        </p:nvSpPr>
        <p:spPr>
          <a:xfrm>
            <a:off x="4836988" y="4196320"/>
            <a:ext cx="251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sz="2800" b="0" dirty="0">
                <a:solidFill>
                  <a:schemeClr val="bg2">
                    <a:lumMod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PART FOUR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529432" y="2232276"/>
            <a:ext cx="1485378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272121" y="4010953"/>
            <a:ext cx="3647758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177190" y="2232276"/>
            <a:ext cx="1485378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51791" y="225287"/>
            <a:ext cx="11675166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图片包含 植物, 树叶&#10;&#10;已生成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9065" flipV="1">
            <a:off x="5423134" y="1138124"/>
            <a:ext cx="1345732" cy="1768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4"/>
          <p:cNvSpPr txBox="1"/>
          <p:nvPr/>
        </p:nvSpPr>
        <p:spPr>
          <a:xfrm>
            <a:off x="1551052" y="3177108"/>
            <a:ext cx="520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时光飞驰，我自去年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2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月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13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日来到某某岗位，转眼已愉快地度过了快八个月。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791" y="225287"/>
            <a:ext cx="11675166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551052" y="3782639"/>
            <a:ext cx="51814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思源宋体" panose="02020400000000000000" pitchFamily="18" charset="-122"/>
                <a:ea typeface="思源宋体" panose="02020400000000000000" pitchFamily="18" charset="-122"/>
              </a:rPr>
              <a:t>在公司领导的正确引领和各位同事们的关心下，我以积极进取的工作热情和踏实勤勉的工作态度，认真履职，大胆负责，</a:t>
            </a:r>
            <a:endParaRPr lang="en-US" altLang="zh-CN" sz="1400" dirty="0">
              <a:latin typeface="思源宋体" panose="02020400000000000000" pitchFamily="18" charset="-122"/>
              <a:ea typeface="思源宋体" panose="02020400000000000000" pitchFamily="18" charset="-122"/>
            </a:endParaRPr>
          </a:p>
          <a:p>
            <a:r>
              <a:rPr lang="zh-CN" altLang="en-US" sz="1400" dirty="0">
                <a:latin typeface="思源宋体" panose="02020400000000000000" pitchFamily="18" charset="-122"/>
                <a:ea typeface="思源宋体" panose="02020400000000000000" pitchFamily="18" charset="-122"/>
              </a:rPr>
              <a:t>较好地完成了领导交办的工作任务。</a:t>
            </a:r>
            <a:endParaRPr lang="zh-CN" altLang="en-US" sz="1400" dirty="0"/>
          </a:p>
        </p:txBody>
      </p:sp>
      <p:sp>
        <p:nvSpPr>
          <p:cNvPr id="8" name="矩形 7"/>
          <p:cNvSpPr/>
          <p:nvPr/>
        </p:nvSpPr>
        <p:spPr>
          <a:xfrm>
            <a:off x="1551052" y="4603613"/>
            <a:ext cx="51814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思源宋体" panose="02020400000000000000" pitchFamily="18" charset="-122"/>
                <a:ea typeface="思源宋体" panose="02020400000000000000" pitchFamily="18" charset="-122"/>
              </a:rPr>
              <a:t>入职以来，我努力实践着自己的诺言，力争做到</a:t>
            </a:r>
            <a:endParaRPr lang="en-US" altLang="zh-CN" sz="1400" dirty="0">
              <a:latin typeface="思源宋体" panose="02020400000000000000" pitchFamily="18" charset="-122"/>
              <a:ea typeface="思源宋体" panose="02020400000000000000" pitchFamily="18" charset="-122"/>
            </a:endParaRPr>
          </a:p>
          <a:p>
            <a:r>
              <a:rPr lang="zh-CN" altLang="en-US" sz="1400" dirty="0">
                <a:latin typeface="思源宋体" panose="02020400000000000000" pitchFamily="18" charset="-122"/>
                <a:ea typeface="思源宋体" panose="02020400000000000000" pitchFamily="18" charset="-122"/>
              </a:rPr>
              <a:t>更高、更强、更优。下面，我就这六个月</a:t>
            </a:r>
            <a:endParaRPr lang="en-US" altLang="zh-CN" sz="1400" dirty="0">
              <a:latin typeface="思源宋体" panose="02020400000000000000" pitchFamily="18" charset="-122"/>
              <a:ea typeface="思源宋体" panose="02020400000000000000" pitchFamily="18" charset="-122"/>
            </a:endParaRPr>
          </a:p>
          <a:p>
            <a:r>
              <a:rPr lang="zh-CN" altLang="en-US" sz="1400" dirty="0">
                <a:latin typeface="思源宋体" panose="02020400000000000000" pitchFamily="18" charset="-122"/>
                <a:ea typeface="思源宋体" panose="02020400000000000000" pitchFamily="18" charset="-122"/>
              </a:rPr>
              <a:t>的工作情况向各位领导与同事作个</a:t>
            </a:r>
            <a:endParaRPr lang="en-US" altLang="zh-CN" sz="1400" dirty="0">
              <a:latin typeface="思源宋体" panose="02020400000000000000" pitchFamily="18" charset="-122"/>
              <a:ea typeface="思源宋体" panose="02020400000000000000" pitchFamily="18" charset="-122"/>
            </a:endParaRPr>
          </a:p>
          <a:p>
            <a:r>
              <a:rPr lang="zh-CN" altLang="en-US" sz="1400" dirty="0">
                <a:latin typeface="思源宋体" panose="02020400000000000000" pitchFamily="18" charset="-122"/>
                <a:ea typeface="思源宋体" panose="02020400000000000000" pitchFamily="18" charset="-122"/>
              </a:rPr>
              <a:t>简要汇报，以接受大家评议。</a:t>
            </a:r>
          </a:p>
        </p:txBody>
      </p:sp>
      <p:sp>
        <p:nvSpPr>
          <p:cNvPr id="3" name="TextBox 66"/>
          <p:cNvSpPr txBox="1"/>
          <p:nvPr/>
        </p:nvSpPr>
        <p:spPr>
          <a:xfrm>
            <a:off x="1551052" y="1260232"/>
            <a:ext cx="1714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思源宋体" panose="02020400000000000000" pitchFamily="18" charset="-122"/>
                <a:ea typeface="思源宋体" panose="02020400000000000000" pitchFamily="18" charset="-122"/>
              </a:rPr>
              <a:t>前  言</a:t>
            </a:r>
          </a:p>
        </p:txBody>
      </p:sp>
      <p:sp>
        <p:nvSpPr>
          <p:cNvPr id="10" name="矩形 9"/>
          <p:cNvSpPr/>
          <p:nvPr/>
        </p:nvSpPr>
        <p:spPr>
          <a:xfrm>
            <a:off x="1608391" y="2109542"/>
            <a:ext cx="1388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F O R E W O R D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611551" y="1223069"/>
            <a:ext cx="1496878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608391" y="2006188"/>
            <a:ext cx="1503199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682023" y="2905107"/>
            <a:ext cx="544738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66"/>
          <p:cNvSpPr txBox="1"/>
          <p:nvPr/>
        </p:nvSpPr>
        <p:spPr>
          <a:xfrm>
            <a:off x="10046269" y="517295"/>
            <a:ext cx="1617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思源宋体" panose="02020400000000000000" pitchFamily="18" charset="-122"/>
                <a:ea typeface="思源宋体" panose="02020400000000000000" pitchFamily="18" charset="-122"/>
              </a:rPr>
              <a:t>10</a:t>
            </a:r>
            <a:endParaRPr lang="zh-CN" altLang="en-US" sz="4400" dirty="0"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11199577" y="658457"/>
            <a:ext cx="87543" cy="166827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11287118" y="587982"/>
            <a:ext cx="377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28</a:t>
            </a:r>
            <a:endParaRPr lang="zh-CN" altLang="en-US" sz="1400" dirty="0"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0572918" y="1102070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Oct</a:t>
            </a:r>
            <a:endParaRPr lang="zh-CN" altLang="en-US" dirty="0"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0371" flipH="1">
            <a:off x="8870699" y="2006465"/>
            <a:ext cx="2178355" cy="5231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 descr="图片包含 植物, 树叶&#10;&#10;已生成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9065" flipV="1">
            <a:off x="5665181" y="837414"/>
            <a:ext cx="861638" cy="113255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51791" y="225287"/>
            <a:ext cx="11675166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557391" y="969816"/>
            <a:ext cx="10772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Work Plan</a:t>
            </a:r>
            <a:endParaRPr lang="zh-CN" altLang="en-US" sz="1400" dirty="0"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711050" y="1390447"/>
            <a:ext cx="66052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820426" y="1390447"/>
            <a:ext cx="66052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/>
          <p:cNvSpPr txBox="1"/>
          <p:nvPr/>
        </p:nvSpPr>
        <p:spPr>
          <a:xfrm>
            <a:off x="3769393" y="446596"/>
            <a:ext cx="465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200" spc="60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工作规划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pic>
        <p:nvPicPr>
          <p:cNvPr id="20" name="图片 19" descr="图片包含 鲜花, 植物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1203">
            <a:off x="5195979" y="534535"/>
            <a:ext cx="1389084" cy="8236537"/>
          </a:xfrm>
          <a:prstGeom prst="rect">
            <a:avLst/>
          </a:prstGeom>
        </p:spPr>
      </p:pic>
      <p:sp>
        <p:nvSpPr>
          <p:cNvPr id="21" name="TextBox 24"/>
          <p:cNvSpPr txBox="1"/>
          <p:nvPr/>
        </p:nvSpPr>
        <p:spPr>
          <a:xfrm>
            <a:off x="1779109" y="4593362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400" b="1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六个月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22" name="TextBox 26"/>
          <p:cNvSpPr txBox="1"/>
          <p:nvPr/>
        </p:nvSpPr>
        <p:spPr>
          <a:xfrm>
            <a:off x="944402" y="5066598"/>
            <a:ext cx="196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做到收支平衡，销售额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100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万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5088177" y="3088352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两年后</a:t>
            </a:r>
          </a:p>
        </p:txBody>
      </p:sp>
      <p:sp>
        <p:nvSpPr>
          <p:cNvPr id="24" name="TextBox 26"/>
          <p:cNvSpPr txBox="1"/>
          <p:nvPr/>
        </p:nvSpPr>
        <p:spPr>
          <a:xfrm>
            <a:off x="4253470" y="3561588"/>
            <a:ext cx="196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发展分公司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2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家，线下门店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20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家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56173" y="5323991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一年后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956173" y="5797227"/>
            <a:ext cx="196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基本收回成本，销售额突破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200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万</a:t>
            </a:r>
          </a:p>
        </p:txBody>
      </p:sp>
      <p:sp>
        <p:nvSpPr>
          <p:cNvPr id="27" name="TextBox 24"/>
          <p:cNvSpPr txBox="1"/>
          <p:nvPr/>
        </p:nvSpPr>
        <p:spPr>
          <a:xfrm>
            <a:off x="7070078" y="4599890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三年后</a:t>
            </a:r>
          </a:p>
        </p:txBody>
      </p:sp>
      <p:sp>
        <p:nvSpPr>
          <p:cNvPr id="28" name="TextBox 26"/>
          <p:cNvSpPr txBox="1"/>
          <p:nvPr/>
        </p:nvSpPr>
        <p:spPr>
          <a:xfrm>
            <a:off x="7070078" y="5073126"/>
            <a:ext cx="1966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发展分公司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20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家，线下门店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200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家，营业额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5000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万</a:t>
            </a:r>
          </a:p>
        </p:txBody>
      </p:sp>
      <p:sp>
        <p:nvSpPr>
          <p:cNvPr id="29" name="TextBox 24"/>
          <p:cNvSpPr txBox="1"/>
          <p:nvPr/>
        </p:nvSpPr>
        <p:spPr>
          <a:xfrm>
            <a:off x="8869892" y="3022065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五年后</a:t>
            </a:r>
          </a:p>
        </p:txBody>
      </p:sp>
      <p:sp>
        <p:nvSpPr>
          <p:cNvPr id="30" name="TextBox 26"/>
          <p:cNvSpPr txBox="1"/>
          <p:nvPr/>
        </p:nvSpPr>
        <p:spPr>
          <a:xfrm>
            <a:off x="8869892" y="3495301"/>
            <a:ext cx="1966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在某某领域做到市场份额、知名度前三，销售额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2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 descr="图片包含 植物, 树叶&#10;&#10;已生成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9065" flipV="1">
            <a:off x="5665181" y="837414"/>
            <a:ext cx="861638" cy="113255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51791" y="225287"/>
            <a:ext cx="11675166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306906" y="969816"/>
            <a:ext cx="15781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Career planning</a:t>
            </a:r>
            <a:endParaRPr lang="zh-CN" altLang="en-US" sz="1400" dirty="0"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4711050" y="1390447"/>
            <a:ext cx="66052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820426" y="1390447"/>
            <a:ext cx="66052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"/>
          <p:cNvSpPr txBox="1"/>
          <p:nvPr/>
        </p:nvSpPr>
        <p:spPr>
          <a:xfrm>
            <a:off x="3769393" y="446596"/>
            <a:ext cx="465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200" spc="60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职业规划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pic>
        <p:nvPicPr>
          <p:cNvPr id="25" name="图片 24" descr="图片包含 植物&#10;&#10;已生成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9045">
            <a:off x="5038118" y="1795958"/>
            <a:ext cx="2064413" cy="4884760"/>
          </a:xfrm>
          <a:prstGeom prst="rect">
            <a:avLst/>
          </a:prstGeom>
        </p:spPr>
      </p:pic>
      <p:sp>
        <p:nvSpPr>
          <p:cNvPr id="26" name="TextBox 24"/>
          <p:cNvSpPr txBox="1"/>
          <p:nvPr/>
        </p:nvSpPr>
        <p:spPr>
          <a:xfrm>
            <a:off x="2038128" y="4993412"/>
            <a:ext cx="94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2019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54670" y="5745160"/>
            <a:ext cx="3403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2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团队的管理和指导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3000052" y="5149583"/>
            <a:ext cx="1169981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24"/>
          <p:cNvSpPr txBox="1"/>
          <p:nvPr/>
        </p:nvSpPr>
        <p:spPr>
          <a:xfrm>
            <a:off x="3772057" y="2878204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2018</a:t>
            </a:r>
          </a:p>
        </p:txBody>
      </p:sp>
      <p:sp>
        <p:nvSpPr>
          <p:cNvPr id="33" name="TextBox 26"/>
          <p:cNvSpPr txBox="1"/>
          <p:nvPr/>
        </p:nvSpPr>
        <p:spPr>
          <a:xfrm>
            <a:off x="1672448" y="5466648"/>
            <a:ext cx="196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2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独立自主开展工作，技能持续提升</a:t>
            </a:r>
          </a:p>
        </p:txBody>
      </p:sp>
      <p:cxnSp>
        <p:nvCxnSpPr>
          <p:cNvPr id="34" name="直接连接符 33"/>
          <p:cNvCxnSpPr>
            <a:stCxn id="43" idx="2"/>
          </p:cNvCxnSpPr>
          <p:nvPr/>
        </p:nvCxnSpPr>
        <p:spPr>
          <a:xfrm>
            <a:off x="4231438" y="3904003"/>
            <a:ext cx="460563" cy="316039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24"/>
          <p:cNvSpPr txBox="1"/>
          <p:nvPr/>
        </p:nvSpPr>
        <p:spPr>
          <a:xfrm>
            <a:off x="6017959" y="5283495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2019</a:t>
            </a:r>
          </a:p>
        </p:txBody>
      </p:sp>
      <p:sp>
        <p:nvSpPr>
          <p:cNvPr id="38" name="TextBox 26"/>
          <p:cNvSpPr txBox="1"/>
          <p:nvPr/>
        </p:nvSpPr>
        <p:spPr>
          <a:xfrm>
            <a:off x="7273379" y="4900149"/>
            <a:ext cx="3403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2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某一专业领域的专家</a:t>
            </a:r>
          </a:p>
        </p:txBody>
      </p:sp>
      <p:cxnSp>
        <p:nvCxnSpPr>
          <p:cNvPr id="39" name="直接连接符 38"/>
          <p:cNvCxnSpPr/>
          <p:nvPr/>
        </p:nvCxnSpPr>
        <p:spPr>
          <a:xfrm flipH="1" flipV="1">
            <a:off x="5576814" y="4980304"/>
            <a:ext cx="471272" cy="285875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26"/>
          <p:cNvSpPr txBox="1"/>
          <p:nvPr/>
        </p:nvSpPr>
        <p:spPr>
          <a:xfrm>
            <a:off x="3165399" y="3319228"/>
            <a:ext cx="2132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2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持续学习，争取考上工程师</a:t>
            </a:r>
          </a:p>
        </p:txBody>
      </p:sp>
      <p:sp>
        <p:nvSpPr>
          <p:cNvPr id="45" name="TextBox 24"/>
          <p:cNvSpPr txBox="1"/>
          <p:nvPr/>
        </p:nvSpPr>
        <p:spPr>
          <a:xfrm>
            <a:off x="6341996" y="2097792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2020</a:t>
            </a:r>
          </a:p>
        </p:txBody>
      </p:sp>
      <p:sp>
        <p:nvSpPr>
          <p:cNvPr id="46" name="TextBox 26"/>
          <p:cNvSpPr txBox="1"/>
          <p:nvPr/>
        </p:nvSpPr>
        <p:spPr>
          <a:xfrm>
            <a:off x="5735338" y="2538816"/>
            <a:ext cx="2132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2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获得高级工程师授衔</a:t>
            </a:r>
          </a:p>
        </p:txBody>
      </p:sp>
      <p:sp>
        <p:nvSpPr>
          <p:cNvPr id="47" name="TextBox 24"/>
          <p:cNvSpPr txBox="1"/>
          <p:nvPr/>
        </p:nvSpPr>
        <p:spPr>
          <a:xfrm>
            <a:off x="8536668" y="4438484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2021</a:t>
            </a:r>
          </a:p>
        </p:txBody>
      </p:sp>
      <p:cxnSp>
        <p:nvCxnSpPr>
          <p:cNvPr id="48" name="直接连接符 47"/>
          <p:cNvCxnSpPr>
            <a:stCxn id="47" idx="1"/>
          </p:cNvCxnSpPr>
          <p:nvPr/>
        </p:nvCxnSpPr>
        <p:spPr>
          <a:xfrm flipH="1" flipV="1">
            <a:off x="7140876" y="4350751"/>
            <a:ext cx="1395792" cy="318566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24"/>
          <p:cNvSpPr txBox="1"/>
          <p:nvPr/>
        </p:nvSpPr>
        <p:spPr>
          <a:xfrm>
            <a:off x="8940732" y="1964718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五年规划</a:t>
            </a:r>
          </a:p>
        </p:txBody>
      </p:sp>
      <p:sp>
        <p:nvSpPr>
          <p:cNvPr id="51" name="TextBox 26"/>
          <p:cNvSpPr txBox="1"/>
          <p:nvPr/>
        </p:nvSpPr>
        <p:spPr>
          <a:xfrm>
            <a:off x="8957837" y="2451967"/>
            <a:ext cx="2058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这是根据自己的岗位实际工作做出的职业规划</a:t>
            </a:r>
          </a:p>
        </p:txBody>
      </p:sp>
      <p:cxnSp>
        <p:nvCxnSpPr>
          <p:cNvPr id="53" name="直接连接符 52"/>
          <p:cNvCxnSpPr/>
          <p:nvPr/>
        </p:nvCxnSpPr>
        <p:spPr>
          <a:xfrm>
            <a:off x="8940732" y="1964718"/>
            <a:ext cx="2075948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8940732" y="3399587"/>
            <a:ext cx="2075948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>
            <a:stCxn id="46" idx="2"/>
          </p:cNvCxnSpPr>
          <p:nvPr/>
        </p:nvCxnSpPr>
        <p:spPr>
          <a:xfrm flipH="1">
            <a:off x="6756671" y="2877370"/>
            <a:ext cx="44706" cy="541691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 descr="图片包含 植物, 树叶&#10;&#10;已生成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9065" flipV="1">
            <a:off x="5665181" y="837414"/>
            <a:ext cx="861638" cy="11325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51791" y="225287"/>
            <a:ext cx="11675166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06906" y="969816"/>
            <a:ext cx="15781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Career planning</a:t>
            </a:r>
            <a:endParaRPr lang="zh-CN" altLang="en-US" sz="1400" dirty="0"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711050" y="1390447"/>
            <a:ext cx="66052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820426" y="1390447"/>
            <a:ext cx="66052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/>
        </p:nvSpPr>
        <p:spPr>
          <a:xfrm>
            <a:off x="3769393" y="446596"/>
            <a:ext cx="465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200" spc="60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实现目标的关键 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1834967" y="4480670"/>
            <a:ext cx="1451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量力而行，遇到障碍多想一想，要想办法从思想意识上突破</a:t>
            </a:r>
          </a:p>
        </p:txBody>
      </p:sp>
      <p:sp>
        <p:nvSpPr>
          <p:cNvPr id="24" name="TextBox 10"/>
          <p:cNvSpPr txBox="1"/>
          <p:nvPr/>
        </p:nvSpPr>
        <p:spPr>
          <a:xfrm>
            <a:off x="2012767" y="3065221"/>
            <a:ext cx="1096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突破心智</a:t>
            </a:r>
          </a:p>
        </p:txBody>
      </p:sp>
      <p:sp>
        <p:nvSpPr>
          <p:cNvPr id="25" name="椭圆 24"/>
          <p:cNvSpPr/>
          <p:nvPr/>
        </p:nvSpPr>
        <p:spPr>
          <a:xfrm>
            <a:off x="1834967" y="2759591"/>
            <a:ext cx="1451662" cy="1451662"/>
          </a:xfrm>
          <a:prstGeom prst="ellipse">
            <a:avLst/>
          </a:prstGeom>
          <a:noFill/>
          <a:ln w="28575">
            <a:solidFill>
              <a:schemeClr val="bg2">
                <a:lumMod val="25000"/>
                <a:alpha val="50000"/>
              </a:schemeClr>
            </a:solidFill>
            <a:prstDash val="dash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TextBox 8"/>
          <p:cNvSpPr txBox="1"/>
          <p:nvPr/>
        </p:nvSpPr>
        <p:spPr>
          <a:xfrm>
            <a:off x="4235055" y="4480670"/>
            <a:ext cx="1451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认真是最大的资产，更快的学习与适应</a:t>
            </a:r>
          </a:p>
        </p:txBody>
      </p:sp>
      <p:sp>
        <p:nvSpPr>
          <p:cNvPr id="27" name="TextBox 10"/>
          <p:cNvSpPr txBox="1"/>
          <p:nvPr/>
        </p:nvSpPr>
        <p:spPr>
          <a:xfrm>
            <a:off x="4412855" y="3065221"/>
            <a:ext cx="1096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强化优势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235055" y="2759591"/>
            <a:ext cx="1451662" cy="1451662"/>
          </a:xfrm>
          <a:prstGeom prst="ellipse">
            <a:avLst/>
          </a:prstGeom>
          <a:noFill/>
          <a:ln w="28575">
            <a:solidFill>
              <a:schemeClr val="bg2">
                <a:lumMod val="25000"/>
                <a:alpha val="50000"/>
              </a:schemeClr>
            </a:solidFill>
            <a:prstDash val="dash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TextBox 8"/>
          <p:cNvSpPr txBox="1"/>
          <p:nvPr/>
        </p:nvSpPr>
        <p:spPr>
          <a:xfrm>
            <a:off x="6635143" y="4480670"/>
            <a:ext cx="1451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补专业知识，补说话艺术，补为人处事的智慧，被职业成熟度</a:t>
            </a:r>
          </a:p>
        </p:txBody>
      </p:sp>
      <p:sp>
        <p:nvSpPr>
          <p:cNvPr id="30" name="TextBox 10"/>
          <p:cNvSpPr txBox="1"/>
          <p:nvPr/>
        </p:nvSpPr>
        <p:spPr>
          <a:xfrm>
            <a:off x="6812943" y="3065221"/>
            <a:ext cx="1096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自我补课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635143" y="2759591"/>
            <a:ext cx="1451662" cy="1451662"/>
          </a:xfrm>
          <a:prstGeom prst="ellipse">
            <a:avLst/>
          </a:prstGeom>
          <a:noFill/>
          <a:ln w="28575">
            <a:solidFill>
              <a:schemeClr val="bg2">
                <a:lumMod val="25000"/>
                <a:alpha val="50000"/>
              </a:schemeClr>
            </a:solidFill>
            <a:prstDash val="dash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TextBox 8"/>
          <p:cNvSpPr txBox="1"/>
          <p:nvPr/>
        </p:nvSpPr>
        <p:spPr>
          <a:xfrm>
            <a:off x="9035231" y="4480670"/>
            <a:ext cx="1451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通过轮岗，业务交流，以会代训，案例学习等方式不断让自己落地</a:t>
            </a:r>
          </a:p>
        </p:txBody>
      </p:sp>
      <p:sp>
        <p:nvSpPr>
          <p:cNvPr id="33" name="TextBox 10"/>
          <p:cNvSpPr txBox="1"/>
          <p:nvPr/>
        </p:nvSpPr>
        <p:spPr>
          <a:xfrm>
            <a:off x="9213031" y="3065221"/>
            <a:ext cx="1096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业务实践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9035231" y="2759591"/>
            <a:ext cx="1451662" cy="1451662"/>
          </a:xfrm>
          <a:prstGeom prst="ellipse">
            <a:avLst/>
          </a:prstGeom>
          <a:noFill/>
          <a:ln w="28575">
            <a:solidFill>
              <a:schemeClr val="bg2">
                <a:lumMod val="25000"/>
                <a:alpha val="50000"/>
              </a:schemeClr>
            </a:solidFill>
            <a:prstDash val="dash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5" name="图片 34" descr="图片包含 植物&#10;&#10;已生成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4966">
            <a:off x="2939557" y="2242694"/>
            <a:ext cx="467514" cy="1106219"/>
          </a:xfrm>
          <a:prstGeom prst="rect">
            <a:avLst/>
          </a:prstGeom>
        </p:spPr>
      </p:pic>
      <p:pic>
        <p:nvPicPr>
          <p:cNvPr id="36" name="图片 35" descr="图片包含 植物&#10;&#10;已生成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4966">
            <a:off x="5348947" y="2242694"/>
            <a:ext cx="467514" cy="1106219"/>
          </a:xfrm>
          <a:prstGeom prst="rect">
            <a:avLst/>
          </a:prstGeom>
        </p:spPr>
      </p:pic>
      <p:pic>
        <p:nvPicPr>
          <p:cNvPr id="37" name="图片 36" descr="图片包含 植物&#10;&#10;已生成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4966">
            <a:off x="7758335" y="2242694"/>
            <a:ext cx="467514" cy="1106219"/>
          </a:xfrm>
          <a:prstGeom prst="rect">
            <a:avLst/>
          </a:prstGeom>
        </p:spPr>
      </p:pic>
      <p:pic>
        <p:nvPicPr>
          <p:cNvPr id="38" name="图片 37" descr="图片包含 植物&#10;&#10;已生成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4966">
            <a:off x="10187394" y="2242695"/>
            <a:ext cx="467514" cy="11062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植物, 树叶, 蕨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2095">
            <a:off x="5556693" y="3641899"/>
            <a:ext cx="2322330" cy="6858000"/>
          </a:xfrm>
          <a:prstGeom prst="rect">
            <a:avLst/>
          </a:prstGeom>
        </p:spPr>
      </p:pic>
      <p:pic>
        <p:nvPicPr>
          <p:cNvPr id="6" name="图片 5" descr="图片包含 植物, 树叶, 蕨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9037" flipH="1" flipV="1">
            <a:off x="3710568" y="-3558357"/>
            <a:ext cx="2322330" cy="6858000"/>
          </a:xfrm>
          <a:prstGeom prst="rect">
            <a:avLst/>
          </a:prstGeom>
        </p:spPr>
      </p:pic>
      <p:pic>
        <p:nvPicPr>
          <p:cNvPr id="7" name="图片 6" descr="图片包含 植物, 树叶, 蕨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5647" flipH="1" flipV="1">
            <a:off x="-1635783" y="-104528"/>
            <a:ext cx="2322330" cy="6858000"/>
          </a:xfrm>
          <a:prstGeom prst="rect">
            <a:avLst/>
          </a:prstGeom>
        </p:spPr>
      </p:pic>
      <p:pic>
        <p:nvPicPr>
          <p:cNvPr id="8" name="图片 7" descr="图片包含 植物, 树叶, 蕨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5125">
            <a:off x="11126457" y="-294735"/>
            <a:ext cx="232233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1791" y="225287"/>
            <a:ext cx="11675166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70439" y="2352377"/>
            <a:ext cx="6051122" cy="10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4400" b="1" spc="600" dirty="0">
                <a:solidFill>
                  <a:schemeClr val="bg2">
                    <a:lumMod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感谢一路有你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4111477" y="5032306"/>
            <a:ext cx="3969046" cy="37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400" b="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适用于转正述职、个人总结、干部述职等用途</a:t>
            </a:r>
            <a:endParaRPr lang="zh-CN" sz="1400" b="0" dirty="0">
              <a:solidFill>
                <a:schemeClr val="bg2">
                  <a:lumMod val="2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686629" y="2237244"/>
            <a:ext cx="481874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051868" y="1762192"/>
            <a:ext cx="20882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THANKS FOR LISTENING</a:t>
            </a:r>
            <a:endParaRPr lang="zh-CN" altLang="en-US" sz="1200" dirty="0"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5256139" y="3324472"/>
            <a:ext cx="1679723" cy="37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400" b="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清 新 </a:t>
            </a:r>
            <a:r>
              <a:rPr lang="en-US" altLang="zh-CN" sz="1400" b="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· </a:t>
            </a:r>
            <a:r>
              <a:rPr lang="zh-CN" altLang="en-US" sz="1400" b="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淡 雅</a:t>
            </a:r>
            <a:endParaRPr lang="zh-CN" sz="1400" b="0" dirty="0">
              <a:solidFill>
                <a:schemeClr val="bg2">
                  <a:lumMod val="2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14705" y="5379935"/>
            <a:ext cx="2762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Applicable To Turn The Job, Personal Summary, Cadres And Other Purposes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111477" y="4156224"/>
            <a:ext cx="3819767" cy="371075"/>
            <a:chOff x="4260756" y="4156224"/>
            <a:chExt cx="3819767" cy="371075"/>
          </a:xfrm>
        </p:grpSpPr>
        <p:sp>
          <p:nvSpPr>
            <p:cNvPr id="16" name="Rectangle 4"/>
            <p:cNvSpPr txBox="1">
              <a:spLocks noChangeArrowheads="1"/>
            </p:cNvSpPr>
            <p:nvPr/>
          </p:nvSpPr>
          <p:spPr bwMode="auto">
            <a:xfrm>
              <a:off x="5907978" y="4156224"/>
              <a:ext cx="2172545" cy="37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zh-CN" altLang="en-US" sz="1600" b="0" dirty="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时间：</a:t>
              </a:r>
              <a:r>
                <a:rPr lang="en-US" altLang="zh-CN" sz="1600" b="0" dirty="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2020.12.14</a:t>
              </a:r>
              <a:endParaRPr lang="zh-CN" sz="1600" b="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endParaRPr>
            </a:p>
          </p:txBody>
        </p:sp>
        <p:sp>
          <p:nvSpPr>
            <p:cNvPr id="17" name="Rectangle 4"/>
            <p:cNvSpPr txBox="1">
              <a:spLocks noChangeArrowheads="1"/>
            </p:cNvSpPr>
            <p:nvPr/>
          </p:nvSpPr>
          <p:spPr bwMode="auto">
            <a:xfrm>
              <a:off x="4260756" y="4156224"/>
              <a:ext cx="1829003" cy="37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zh-CN" altLang="en-US" sz="1600" b="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汇报人：</a:t>
              </a:r>
              <a:r>
                <a:rPr lang="en-US" altLang="zh-CN" sz="1600" b="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xiazaii</a:t>
              </a:r>
              <a:endParaRPr lang="zh-CN" altLang="en-US" sz="1600" b="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3686629" y="3804786"/>
            <a:ext cx="481874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植物&#10;&#10;已生成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596">
            <a:off x="5892943" y="617882"/>
            <a:ext cx="479126" cy="11336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29090" y="891703"/>
            <a:ext cx="1750800" cy="76944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4400" dirty="0">
                <a:latin typeface="思源宋体" panose="02020400000000000000" pitchFamily="18" charset="-122"/>
                <a:ea typeface="思源宋体" panose="02020400000000000000" pitchFamily="18" charset="-122"/>
              </a:rPr>
              <a:t>目  </a:t>
            </a:r>
            <a:r>
              <a:rPr lang="en-US" altLang="zh-CN" sz="4400" dirty="0">
                <a:latin typeface="思源宋体" panose="02020400000000000000" pitchFamily="18" charset="-122"/>
                <a:ea typeface="思源宋体" panose="02020400000000000000" pitchFamily="18" charset="-122"/>
              </a:rPr>
              <a:t> </a:t>
            </a:r>
            <a:r>
              <a:rPr lang="zh-CN" altLang="zh-CN" sz="4400" dirty="0">
                <a:latin typeface="思源宋体" panose="02020400000000000000" pitchFamily="18" charset="-122"/>
                <a:ea typeface="思源宋体" panose="02020400000000000000" pitchFamily="18" charset="-122"/>
              </a:rPr>
              <a:t>录</a:t>
            </a:r>
          </a:p>
        </p:txBody>
      </p:sp>
      <p:sp>
        <p:nvSpPr>
          <p:cNvPr id="8" name="矩形 7"/>
          <p:cNvSpPr/>
          <p:nvPr/>
        </p:nvSpPr>
        <p:spPr>
          <a:xfrm>
            <a:off x="5432172" y="1804340"/>
            <a:ext cx="1400673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1200" spc="300" dirty="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TABLE</a:t>
            </a:r>
            <a:endParaRPr lang="en-US" altLang="zh-CN" sz="1200" spc="300" dirty="0"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ctr"/>
            <a:r>
              <a:rPr lang="zh-CN" altLang="en-US" sz="1200" spc="300" dirty="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OF CONTENTS</a:t>
            </a:r>
          </a:p>
        </p:txBody>
      </p:sp>
      <p:sp>
        <p:nvSpPr>
          <p:cNvPr id="34" name="椭圆 33"/>
          <p:cNvSpPr/>
          <p:nvPr/>
        </p:nvSpPr>
        <p:spPr>
          <a:xfrm>
            <a:off x="1112656" y="3086618"/>
            <a:ext cx="2188042" cy="2188042"/>
          </a:xfrm>
          <a:prstGeom prst="ellipse">
            <a:avLst/>
          </a:prstGeom>
          <a:solidFill>
            <a:srgbClr val="F3F3F3"/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785150" y="3086618"/>
            <a:ext cx="2188042" cy="2188042"/>
          </a:xfrm>
          <a:prstGeom prst="ellipse">
            <a:avLst/>
          </a:prstGeom>
          <a:solidFill>
            <a:srgbClr val="F3F3F3"/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6457644" y="3086618"/>
            <a:ext cx="2188042" cy="2188042"/>
          </a:xfrm>
          <a:prstGeom prst="ellipse">
            <a:avLst/>
          </a:prstGeom>
          <a:solidFill>
            <a:srgbClr val="F3F3F3"/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9130138" y="3086618"/>
            <a:ext cx="2188042" cy="2188042"/>
          </a:xfrm>
          <a:prstGeom prst="ellipse">
            <a:avLst/>
          </a:prstGeom>
          <a:solidFill>
            <a:srgbClr val="F3F3F3"/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" name="图片 42" descr="图片包含 植物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5194">
            <a:off x="4249482" y="4071317"/>
            <a:ext cx="904230" cy="1902851"/>
          </a:xfrm>
          <a:prstGeom prst="rect">
            <a:avLst/>
          </a:prstGeom>
        </p:spPr>
      </p:pic>
      <p:pic>
        <p:nvPicPr>
          <p:cNvPr id="46" name="图片 45" descr="图片包含 植物, 龙舌兰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45592" flipV="1">
            <a:off x="1866662" y="3926768"/>
            <a:ext cx="680532" cy="2194370"/>
          </a:xfrm>
          <a:prstGeom prst="rect">
            <a:avLst/>
          </a:prstGeom>
        </p:spPr>
      </p:pic>
      <p:pic>
        <p:nvPicPr>
          <p:cNvPr id="47" name="图片 46" descr="图片包含 植物&#10;&#10;已生成极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21019" flipV="1">
            <a:off x="7017394" y="4049555"/>
            <a:ext cx="970536" cy="18578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657194" y="3266840"/>
            <a:ext cx="1098966" cy="52322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en-US" altLang="zh-CN" sz="1400" spc="300" dirty="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PART </a:t>
            </a:r>
          </a:p>
          <a:p>
            <a:pPr algn="ctr"/>
            <a:r>
              <a:rPr lang="en-US" altLang="zh-CN" sz="1400" dirty="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ONE</a:t>
            </a:r>
            <a:endParaRPr lang="zh-CN" altLang="en-US" sz="1400" dirty="0"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29688" y="3266840"/>
            <a:ext cx="1098966" cy="52322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en-US" altLang="zh-CN" sz="1400" spc="300" dirty="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PART </a:t>
            </a:r>
          </a:p>
          <a:p>
            <a:pPr algn="ctr"/>
            <a:r>
              <a:rPr lang="en-US" altLang="zh-CN" sz="1400" dirty="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TWO</a:t>
            </a:r>
            <a:endParaRPr lang="zh-CN" altLang="en-US" sz="1400" dirty="0"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06954" y="3266840"/>
            <a:ext cx="1289422" cy="52322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en-US" altLang="zh-CN" sz="1400" spc="300" dirty="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PART </a:t>
            </a:r>
          </a:p>
          <a:p>
            <a:pPr algn="ctr"/>
            <a:r>
              <a:rPr lang="en-US" altLang="zh-CN" sz="1400" dirty="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THREE</a:t>
            </a:r>
            <a:endParaRPr lang="zh-CN" altLang="en-US" sz="1400" dirty="0"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674676" y="3266840"/>
            <a:ext cx="1098966" cy="52322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en-US" altLang="zh-CN" sz="1400" spc="300" dirty="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PART </a:t>
            </a:r>
          </a:p>
          <a:p>
            <a:pPr algn="ctr"/>
            <a:r>
              <a:rPr lang="en-US" altLang="zh-CN" sz="1400" dirty="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FOUR</a:t>
            </a:r>
            <a:endParaRPr lang="zh-CN" altLang="en-US" sz="1400" dirty="0"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4" name="TextBox 61"/>
          <p:cNvSpPr txBox="1"/>
          <p:nvPr/>
        </p:nvSpPr>
        <p:spPr>
          <a:xfrm>
            <a:off x="1635228" y="3790060"/>
            <a:ext cx="1142899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2800" b="0" dirty="0">
                <a:solidFill>
                  <a:schemeClr val="bg2">
                    <a:lumMod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工作回顾</a:t>
            </a:r>
            <a:endParaRPr lang="en-US" altLang="zh-CN" sz="2800" b="0" dirty="0">
              <a:solidFill>
                <a:schemeClr val="bg2">
                  <a:lumMod val="25000"/>
                </a:schemeClr>
              </a:solidFill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  <p:sp>
        <p:nvSpPr>
          <p:cNvPr id="17" name="TextBox 61"/>
          <p:cNvSpPr txBox="1"/>
          <p:nvPr/>
        </p:nvSpPr>
        <p:spPr>
          <a:xfrm>
            <a:off x="4380872" y="3790060"/>
            <a:ext cx="986737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2800" b="0" dirty="0">
                <a:solidFill>
                  <a:schemeClr val="bg2">
                    <a:lumMod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自我剖析</a:t>
            </a:r>
          </a:p>
        </p:txBody>
      </p:sp>
      <p:sp>
        <p:nvSpPr>
          <p:cNvPr id="22" name="TextBox 61"/>
          <p:cNvSpPr txBox="1"/>
          <p:nvPr/>
        </p:nvSpPr>
        <p:spPr>
          <a:xfrm>
            <a:off x="7140154" y="3790060"/>
            <a:ext cx="957825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2800" b="0" dirty="0">
                <a:solidFill>
                  <a:schemeClr val="bg2">
                    <a:lumMod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工作感悟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5807373" y="1699860"/>
            <a:ext cx="650269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251791" y="225287"/>
            <a:ext cx="11675166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4" name="图片 53" descr="图片包含 植物, 树叶&#10;&#10;已生成高可信度的说明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9065" flipV="1">
            <a:off x="9652832" y="4158395"/>
            <a:ext cx="1125120" cy="1478877"/>
          </a:xfrm>
          <a:prstGeom prst="rect">
            <a:avLst/>
          </a:prstGeom>
        </p:spPr>
      </p:pic>
      <p:sp>
        <p:nvSpPr>
          <p:cNvPr id="27" name="TextBox 61"/>
          <p:cNvSpPr txBox="1"/>
          <p:nvPr/>
        </p:nvSpPr>
        <p:spPr>
          <a:xfrm>
            <a:off x="9707885" y="3790060"/>
            <a:ext cx="957825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2800" b="0" dirty="0">
                <a:solidFill>
                  <a:schemeClr val="bg2">
                    <a:lumMod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工作规划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1791" y="225287"/>
            <a:ext cx="11675166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61"/>
          <p:cNvSpPr txBox="1"/>
          <p:nvPr/>
        </p:nvSpPr>
        <p:spPr>
          <a:xfrm>
            <a:off x="3865438" y="2641951"/>
            <a:ext cx="4461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7200" spc="600" dirty="0">
                <a:solidFill>
                  <a:schemeClr val="bg2">
                    <a:lumMod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工作回顾</a:t>
            </a:r>
            <a:endParaRPr lang="en-US" altLang="zh-CN" sz="7200" spc="600" dirty="0">
              <a:solidFill>
                <a:schemeClr val="bg2">
                  <a:lumMod val="25000"/>
                </a:schemeClr>
              </a:solidFill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  <p:sp>
        <p:nvSpPr>
          <p:cNvPr id="3" name="TextBox 61"/>
          <p:cNvSpPr txBox="1"/>
          <p:nvPr/>
        </p:nvSpPr>
        <p:spPr>
          <a:xfrm>
            <a:off x="4836988" y="4196320"/>
            <a:ext cx="251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sz="2800" b="0" dirty="0">
                <a:solidFill>
                  <a:schemeClr val="bg2">
                    <a:lumMod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PART ONE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529432" y="2232276"/>
            <a:ext cx="1485378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 descr="图片包含 植物, 龙舌兰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45592" flipV="1">
            <a:off x="5588714" y="436685"/>
            <a:ext cx="1014572" cy="3271478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4272121" y="4010953"/>
            <a:ext cx="3647758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177190" y="2232276"/>
            <a:ext cx="1485378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4265499" y="446596"/>
            <a:ext cx="366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工作岗位及职责</a:t>
            </a:r>
          </a:p>
        </p:txBody>
      </p:sp>
      <p:sp>
        <p:nvSpPr>
          <p:cNvPr id="13" name="矩形 12"/>
          <p:cNvSpPr/>
          <p:nvPr/>
        </p:nvSpPr>
        <p:spPr>
          <a:xfrm>
            <a:off x="251791" y="225287"/>
            <a:ext cx="11675166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911605" y="969816"/>
            <a:ext cx="23687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Jobs And Responsibilities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711050" y="1237951"/>
            <a:ext cx="2769900" cy="382344"/>
            <a:chOff x="4630057" y="1237951"/>
            <a:chExt cx="2769900" cy="382344"/>
          </a:xfrm>
        </p:grpSpPr>
        <p:pic>
          <p:nvPicPr>
            <p:cNvPr id="18" name="图片 17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19" name="直接连接符 18"/>
            <p:cNvCxnSpPr/>
            <p:nvPr/>
          </p:nvCxnSpPr>
          <p:spPr>
            <a:xfrm>
              <a:off x="4630057" y="1390447"/>
              <a:ext cx="660524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739433" y="1390447"/>
              <a:ext cx="660524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6"/>
          <p:cNvSpPr txBox="1"/>
          <p:nvPr/>
        </p:nvSpPr>
        <p:spPr>
          <a:xfrm>
            <a:off x="5218112" y="1976737"/>
            <a:ext cx="1755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行政助理</a:t>
            </a:r>
          </a:p>
        </p:txBody>
      </p:sp>
      <p:sp>
        <p:nvSpPr>
          <p:cNvPr id="4" name="TextBox 27"/>
          <p:cNvSpPr txBox="1"/>
          <p:nvPr/>
        </p:nvSpPr>
        <p:spPr>
          <a:xfrm>
            <a:off x="3066416" y="4832636"/>
            <a:ext cx="1834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日常工作</a:t>
            </a:r>
          </a:p>
        </p:txBody>
      </p:sp>
      <p:sp>
        <p:nvSpPr>
          <p:cNvPr id="6" name="TextBox 29"/>
          <p:cNvSpPr txBox="1"/>
          <p:nvPr/>
        </p:nvSpPr>
        <p:spPr>
          <a:xfrm>
            <a:off x="7280395" y="4826690"/>
            <a:ext cx="2067383" cy="41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网站管理</a:t>
            </a:r>
          </a:p>
        </p:txBody>
      </p:sp>
      <p:sp>
        <p:nvSpPr>
          <p:cNvPr id="7" name="TextBox 30"/>
          <p:cNvSpPr txBox="1"/>
          <p:nvPr/>
        </p:nvSpPr>
        <p:spPr>
          <a:xfrm>
            <a:off x="7280395" y="5206830"/>
            <a:ext cx="2743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负责管理本部门的网站、微信微博的更新与管理工作</a:t>
            </a:r>
          </a:p>
        </p:txBody>
      </p:sp>
      <p:sp>
        <p:nvSpPr>
          <p:cNvPr id="8" name="TextBox 31"/>
          <p:cNvSpPr txBox="1"/>
          <p:nvPr/>
        </p:nvSpPr>
        <p:spPr>
          <a:xfrm>
            <a:off x="7222122" y="3211446"/>
            <a:ext cx="1559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组织会议</a:t>
            </a:r>
          </a:p>
        </p:txBody>
      </p:sp>
      <p:sp>
        <p:nvSpPr>
          <p:cNvPr id="9" name="TextBox 32"/>
          <p:cNvSpPr txBox="1"/>
          <p:nvPr/>
        </p:nvSpPr>
        <p:spPr>
          <a:xfrm>
            <a:off x="7222123" y="3637473"/>
            <a:ext cx="280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组织通知部门会议，打印会议材料，并对每次会做会议记录，整理会议纪要</a:t>
            </a:r>
          </a:p>
        </p:txBody>
      </p:sp>
      <p:sp>
        <p:nvSpPr>
          <p:cNvPr id="10" name="TextBox 33"/>
          <p:cNvSpPr txBox="1"/>
          <p:nvPr/>
        </p:nvSpPr>
        <p:spPr>
          <a:xfrm>
            <a:off x="2099013" y="3203783"/>
            <a:ext cx="2801692" cy="415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algn="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资料管理</a:t>
            </a:r>
          </a:p>
        </p:txBody>
      </p:sp>
      <p:sp>
        <p:nvSpPr>
          <p:cNvPr id="11" name="TextBox 34"/>
          <p:cNvSpPr txBox="1"/>
          <p:nvPr/>
        </p:nvSpPr>
        <p:spPr>
          <a:xfrm>
            <a:off x="2099013" y="3637473"/>
            <a:ext cx="280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资料室的管理工作，具体资料的存档，保管，资料室的日常维护工作</a:t>
            </a:r>
          </a:p>
        </p:txBody>
      </p:sp>
      <p:pic>
        <p:nvPicPr>
          <p:cNvPr id="30" name="图片 29" descr="图片包含 动物, 无脊椎动物&#10;&#10;已生成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8182">
            <a:off x="4853260" y="2930468"/>
            <a:ext cx="2416307" cy="2516891"/>
          </a:xfrm>
          <a:prstGeom prst="rect">
            <a:avLst/>
          </a:prstGeom>
        </p:spPr>
      </p:pic>
      <p:sp>
        <p:nvSpPr>
          <p:cNvPr id="5" name="TextBox 28"/>
          <p:cNvSpPr txBox="1"/>
          <p:nvPr/>
        </p:nvSpPr>
        <p:spPr>
          <a:xfrm>
            <a:off x="2099013" y="5206830"/>
            <a:ext cx="280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协助部门领导的资料收集、整理、打印，领导交办的其他工作</a:t>
            </a:r>
          </a:p>
        </p:txBody>
      </p:sp>
      <p:sp>
        <p:nvSpPr>
          <p:cNvPr id="32" name="矩形 31"/>
          <p:cNvSpPr/>
          <p:nvPr/>
        </p:nvSpPr>
        <p:spPr>
          <a:xfrm>
            <a:off x="5101305" y="2403357"/>
            <a:ext cx="19893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Administrative Assistant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616765" y="2932688"/>
            <a:ext cx="1702157" cy="1220831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616949" y="4822964"/>
            <a:ext cx="6918910" cy="61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在工作期间，在领导和同事的指导帮助下，通过大量的思考和学习，立足于多看、多写、勤写、深思，坚持脚踏实地进行广泛收集信息，把握问题关键，抓问题本质，提炼总结</a:t>
            </a:r>
          </a:p>
        </p:txBody>
      </p:sp>
      <p:sp>
        <p:nvSpPr>
          <p:cNvPr id="5" name="矩形 4"/>
          <p:cNvSpPr/>
          <p:nvPr/>
        </p:nvSpPr>
        <p:spPr>
          <a:xfrm>
            <a:off x="1913845" y="2696192"/>
            <a:ext cx="1107996" cy="369332"/>
          </a:xfrm>
          <a:prstGeom prst="rect">
            <a:avLst/>
          </a:prstGeom>
          <a:solidFill>
            <a:srgbClr val="F7F7F7"/>
          </a:solidFill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工作报告</a:t>
            </a:r>
          </a:p>
        </p:txBody>
      </p:sp>
      <p:sp>
        <p:nvSpPr>
          <p:cNvPr id="6" name="矩形 5"/>
          <p:cNvSpPr/>
          <p:nvPr/>
        </p:nvSpPr>
        <p:spPr>
          <a:xfrm>
            <a:off x="2159105" y="2932688"/>
            <a:ext cx="6174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9</a:t>
            </a:r>
            <a:endParaRPr lang="zh-CN" altLang="en-US" sz="6000" b="1" dirty="0">
              <a:solidFill>
                <a:schemeClr val="bg2">
                  <a:lumMod val="2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60094" y="378418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篇</a:t>
            </a:r>
          </a:p>
        </p:txBody>
      </p:sp>
      <p:sp>
        <p:nvSpPr>
          <p:cNvPr id="9" name="矩形 8"/>
          <p:cNvSpPr/>
          <p:nvPr/>
        </p:nvSpPr>
        <p:spPr>
          <a:xfrm>
            <a:off x="4303778" y="2932688"/>
            <a:ext cx="10502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13</a:t>
            </a:r>
            <a:endParaRPr lang="zh-CN" altLang="en-US" sz="6000" b="1" dirty="0">
              <a:solidFill>
                <a:schemeClr val="bg2">
                  <a:lumMod val="2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21173" y="378418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篇</a:t>
            </a:r>
          </a:p>
        </p:txBody>
      </p:sp>
      <p:sp>
        <p:nvSpPr>
          <p:cNvPr id="12" name="矩形 11"/>
          <p:cNvSpPr/>
          <p:nvPr/>
        </p:nvSpPr>
        <p:spPr>
          <a:xfrm>
            <a:off x="6809326" y="2932688"/>
            <a:ext cx="10502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23</a:t>
            </a:r>
            <a:endParaRPr lang="zh-CN" altLang="en-US" sz="6000" b="1" dirty="0">
              <a:solidFill>
                <a:schemeClr val="bg2">
                  <a:lumMod val="2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26721" y="378418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篇</a:t>
            </a:r>
          </a:p>
        </p:txBody>
      </p:sp>
      <p:sp>
        <p:nvSpPr>
          <p:cNvPr id="15" name="矩形 14"/>
          <p:cNvSpPr/>
          <p:nvPr/>
        </p:nvSpPr>
        <p:spPr>
          <a:xfrm>
            <a:off x="9157256" y="2932688"/>
            <a:ext cx="11336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95</a:t>
            </a:r>
            <a:endParaRPr lang="zh-CN" altLang="en-US" sz="6000" b="1" dirty="0">
              <a:solidFill>
                <a:schemeClr val="bg2">
                  <a:lumMod val="2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474651" y="378418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篇</a:t>
            </a:r>
          </a:p>
        </p:txBody>
      </p:sp>
      <p:sp>
        <p:nvSpPr>
          <p:cNvPr id="17" name="TextBox 3"/>
          <p:cNvSpPr txBox="1"/>
          <p:nvPr/>
        </p:nvSpPr>
        <p:spPr>
          <a:xfrm>
            <a:off x="4265499" y="446596"/>
            <a:ext cx="366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工作完成情况</a:t>
            </a:r>
          </a:p>
        </p:txBody>
      </p:sp>
      <p:sp>
        <p:nvSpPr>
          <p:cNvPr id="18" name="矩形 17"/>
          <p:cNvSpPr/>
          <p:nvPr/>
        </p:nvSpPr>
        <p:spPr>
          <a:xfrm>
            <a:off x="251791" y="225287"/>
            <a:ext cx="11675166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117110" y="969816"/>
            <a:ext cx="1957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Completion Of Work</a:t>
            </a:r>
            <a:endParaRPr lang="zh-CN" altLang="en-US" sz="1400" dirty="0"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1050" y="1237951"/>
            <a:ext cx="2769900" cy="382344"/>
            <a:chOff x="4630057" y="1237951"/>
            <a:chExt cx="2769900" cy="382344"/>
          </a:xfrm>
        </p:grpSpPr>
        <p:pic>
          <p:nvPicPr>
            <p:cNvPr id="21" name="图片 20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22" name="直接连接符 21"/>
            <p:cNvCxnSpPr/>
            <p:nvPr/>
          </p:nvCxnSpPr>
          <p:spPr>
            <a:xfrm>
              <a:off x="4630057" y="1390447"/>
              <a:ext cx="660524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739433" y="1390447"/>
              <a:ext cx="660524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 26"/>
          <p:cNvSpPr/>
          <p:nvPr/>
        </p:nvSpPr>
        <p:spPr>
          <a:xfrm>
            <a:off x="3977844" y="2932688"/>
            <a:ext cx="1702157" cy="1220831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6483392" y="2932688"/>
            <a:ext cx="1702157" cy="1220831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8831322" y="2932688"/>
            <a:ext cx="1702157" cy="1220831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274924" y="2696192"/>
            <a:ext cx="1107996" cy="369332"/>
          </a:xfrm>
          <a:prstGeom prst="rect">
            <a:avLst/>
          </a:prstGeom>
          <a:solidFill>
            <a:srgbClr val="F7F7F7"/>
          </a:solidFill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领导讲话</a:t>
            </a:r>
          </a:p>
        </p:txBody>
      </p:sp>
      <p:sp>
        <p:nvSpPr>
          <p:cNvPr id="11" name="矩形 10"/>
          <p:cNvSpPr/>
          <p:nvPr/>
        </p:nvSpPr>
        <p:spPr>
          <a:xfrm>
            <a:off x="6680285" y="2696192"/>
            <a:ext cx="1308371" cy="369332"/>
          </a:xfrm>
          <a:prstGeom prst="rect">
            <a:avLst/>
          </a:prstGeom>
          <a:solidFill>
            <a:srgbClr val="F7F7F7"/>
          </a:solidFill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总结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&amp;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材料</a:t>
            </a:r>
          </a:p>
        </p:txBody>
      </p:sp>
      <p:sp>
        <p:nvSpPr>
          <p:cNvPr id="14" name="矩形 13"/>
          <p:cNvSpPr/>
          <p:nvPr/>
        </p:nvSpPr>
        <p:spPr>
          <a:xfrm>
            <a:off x="9012986" y="2696192"/>
            <a:ext cx="1338828" cy="369332"/>
          </a:xfrm>
          <a:prstGeom prst="rect">
            <a:avLst/>
          </a:prstGeom>
          <a:solidFill>
            <a:srgbClr val="F7F7F7"/>
          </a:solidFill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新闻信息稿</a:t>
            </a:r>
          </a:p>
        </p:txBody>
      </p:sp>
      <p:pic>
        <p:nvPicPr>
          <p:cNvPr id="37" name="图片 36" descr="图片包含 植物, 树叶, 蕨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93" y="2381250"/>
            <a:ext cx="588702" cy="2323706"/>
          </a:xfrm>
          <a:prstGeom prst="rect">
            <a:avLst/>
          </a:prstGeom>
        </p:spPr>
      </p:pic>
      <p:pic>
        <p:nvPicPr>
          <p:cNvPr id="38" name="图片 37" descr="图片包含 植物, 树叶, 蕨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07115" y="2381250"/>
            <a:ext cx="588702" cy="2323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5001979" y="3003425"/>
            <a:ext cx="2188042" cy="2870606"/>
            <a:chOff x="4749704" y="3348658"/>
            <a:chExt cx="2188042" cy="2870606"/>
          </a:xfrm>
        </p:grpSpPr>
        <p:sp>
          <p:nvSpPr>
            <p:cNvPr id="34" name="椭圆 33"/>
            <p:cNvSpPr/>
            <p:nvPr/>
          </p:nvSpPr>
          <p:spPr>
            <a:xfrm>
              <a:off x="4749704" y="3945781"/>
              <a:ext cx="2188042" cy="21880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63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3" name="图片 32" descr="图片包含 植物&#10;&#10;已生成极高可信度的说明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5001">
              <a:off x="4958076" y="3348658"/>
              <a:ext cx="1475676" cy="2870606"/>
            </a:xfrm>
            <a:prstGeom prst="rect">
              <a:avLst/>
            </a:prstGeom>
          </p:spPr>
        </p:pic>
      </p:grpSp>
      <p:sp>
        <p:nvSpPr>
          <p:cNvPr id="15" name="TextBox 3"/>
          <p:cNvSpPr txBox="1"/>
          <p:nvPr/>
        </p:nvSpPr>
        <p:spPr>
          <a:xfrm>
            <a:off x="4265499" y="446596"/>
            <a:ext cx="366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200" spc="60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自主学习情况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35485" y="969816"/>
            <a:ext cx="21210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Autonomous Learning</a:t>
            </a:r>
            <a:endParaRPr lang="zh-CN" altLang="en-US" sz="1400" dirty="0"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11050" y="1237951"/>
            <a:ext cx="2769900" cy="382344"/>
            <a:chOff x="4630057" y="1237951"/>
            <a:chExt cx="2769900" cy="382344"/>
          </a:xfrm>
        </p:grpSpPr>
        <p:pic>
          <p:nvPicPr>
            <p:cNvPr id="18" name="图片 17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19" name="直接连接符 18"/>
            <p:cNvCxnSpPr/>
            <p:nvPr/>
          </p:nvCxnSpPr>
          <p:spPr>
            <a:xfrm>
              <a:off x="4630057" y="1390447"/>
              <a:ext cx="660524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6739433" y="1390447"/>
              <a:ext cx="660524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4995784" y="2535349"/>
            <a:ext cx="3883058" cy="646331"/>
            <a:chOff x="5371574" y="2643221"/>
            <a:chExt cx="3883058" cy="646331"/>
          </a:xfrm>
        </p:grpSpPr>
        <p:sp>
          <p:nvSpPr>
            <p:cNvPr id="4" name="TextBox 20"/>
            <p:cNvSpPr txBox="1"/>
            <p:nvPr/>
          </p:nvSpPr>
          <p:spPr>
            <a:xfrm>
              <a:off x="6407233" y="2643221"/>
              <a:ext cx="2847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  <a:sym typeface="微软雅黑" panose="020B0503020204020204" pitchFamily="34" charset="-122"/>
                </a:rPr>
                <a:t>熟悉工作内容、了解工作流程、掌握工作方法，工作思路形成严格的工作笔记制度，常反思，常总结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5371574" y="2704776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工作</a:t>
              </a: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6385501" y="2762105"/>
              <a:ext cx="0" cy="408563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1076535" y="3921410"/>
            <a:ext cx="3919249" cy="523220"/>
            <a:chOff x="1076535" y="3798645"/>
            <a:chExt cx="3919249" cy="523220"/>
          </a:xfrm>
        </p:grpSpPr>
        <p:sp>
          <p:nvSpPr>
            <p:cNvPr id="13" name="矩形 12"/>
            <p:cNvSpPr/>
            <p:nvPr/>
          </p:nvSpPr>
          <p:spPr>
            <a:xfrm>
              <a:off x="4092973" y="3798645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会议</a:t>
              </a:r>
            </a:p>
          </p:txBody>
        </p:sp>
        <p:sp>
          <p:nvSpPr>
            <p:cNvPr id="38" name="TextBox 20"/>
            <p:cNvSpPr txBox="1"/>
            <p:nvPr/>
          </p:nvSpPr>
          <p:spPr>
            <a:xfrm>
              <a:off x="1076535" y="3829423"/>
              <a:ext cx="2847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/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  <a:sym typeface="微软雅黑" panose="020B0503020204020204" pitchFamily="34" charset="-122"/>
                </a:rPr>
                <a:t>公司总经办会议、工程部周例会、资料员会议、评审会</a:t>
              </a:r>
              <a:endParaRPr lang="zh-CN" altLang="en-US" sz="12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3923934" y="3855974"/>
              <a:ext cx="0" cy="408563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7156515" y="5028610"/>
            <a:ext cx="3893111" cy="523220"/>
            <a:chOff x="7156515" y="5004568"/>
            <a:chExt cx="3893111" cy="523220"/>
          </a:xfrm>
        </p:grpSpPr>
        <p:sp>
          <p:nvSpPr>
            <p:cNvPr id="11" name="矩形 10"/>
            <p:cNvSpPr/>
            <p:nvPr/>
          </p:nvSpPr>
          <p:spPr>
            <a:xfrm>
              <a:off x="7156515" y="5004568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培训</a:t>
              </a:r>
            </a:p>
          </p:txBody>
        </p:sp>
        <p:sp>
          <p:nvSpPr>
            <p:cNvPr id="40" name="TextBox 20"/>
            <p:cNvSpPr txBox="1"/>
            <p:nvPr/>
          </p:nvSpPr>
          <p:spPr>
            <a:xfrm>
              <a:off x="8202227" y="5035346"/>
              <a:ext cx="2847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  <a:sym typeface="微软雅黑" panose="020B0503020204020204" pitchFamily="34" charset="-122"/>
                </a:rPr>
                <a:t>对中队生产运行的安全性可以全过程监控与纠偏，确保安全可控</a:t>
              </a:r>
              <a:endParaRPr lang="zh-CN" altLang="en-US" sz="12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8202227" y="5061897"/>
              <a:ext cx="0" cy="408563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1076535" y="5028610"/>
            <a:ext cx="3919249" cy="523220"/>
            <a:chOff x="1076535" y="5052653"/>
            <a:chExt cx="3919249" cy="523220"/>
          </a:xfrm>
        </p:grpSpPr>
        <p:sp>
          <p:nvSpPr>
            <p:cNvPr id="12" name="矩形 11"/>
            <p:cNvSpPr/>
            <p:nvPr/>
          </p:nvSpPr>
          <p:spPr>
            <a:xfrm>
              <a:off x="4092973" y="5052653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网络</a:t>
              </a:r>
            </a:p>
          </p:txBody>
        </p:sp>
        <p:sp>
          <p:nvSpPr>
            <p:cNvPr id="42" name="TextBox 20"/>
            <p:cNvSpPr txBox="1"/>
            <p:nvPr/>
          </p:nvSpPr>
          <p:spPr>
            <a:xfrm>
              <a:off x="1076535" y="5083431"/>
              <a:ext cx="2847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/>
              <a:r>
                <a:rPr lang="en-US" altLang="zh-CN" sz="1200" dirty="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  <a:sym typeface="微软雅黑" panose="020B0503020204020204" pitchFamily="34" charset="-122"/>
                </a:rPr>
                <a:t>OA</a:t>
              </a:r>
              <a:r>
                <a:rPr lang="zh-CN" altLang="en-US" sz="1200" dirty="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  <a:sym typeface="微软雅黑" panose="020B0503020204020204" pitchFamily="34" charset="-122"/>
                </a:rPr>
                <a:t>平台制度文档学习、工作案例学习、</a:t>
              </a:r>
              <a:r>
                <a:rPr lang="en-US" altLang="zh-CN" sz="1200" dirty="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  <a:sym typeface="微软雅黑" panose="020B0503020204020204" pitchFamily="34" charset="-122"/>
                </a:rPr>
                <a:t>E-LEARNIN</a:t>
              </a:r>
              <a:r>
                <a:rPr lang="zh-CN" altLang="en-US" sz="1200" dirty="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  <a:sym typeface="微软雅黑" panose="020B0503020204020204" pitchFamily="34" charset="-122"/>
                </a:rPr>
                <a:t>学习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3923934" y="5109982"/>
              <a:ext cx="0" cy="408563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7156515" y="3859855"/>
            <a:ext cx="3893111" cy="646331"/>
            <a:chOff x="7156515" y="3726042"/>
            <a:chExt cx="3893111" cy="646331"/>
          </a:xfrm>
        </p:grpSpPr>
        <p:sp>
          <p:nvSpPr>
            <p:cNvPr id="10" name="矩形 9"/>
            <p:cNvSpPr/>
            <p:nvPr/>
          </p:nvSpPr>
          <p:spPr>
            <a:xfrm>
              <a:off x="7156515" y="3787597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读书</a:t>
              </a:r>
            </a:p>
          </p:txBody>
        </p:sp>
        <p:sp>
          <p:nvSpPr>
            <p:cNvPr id="48" name="TextBox 20"/>
            <p:cNvSpPr txBox="1"/>
            <p:nvPr/>
          </p:nvSpPr>
          <p:spPr>
            <a:xfrm>
              <a:off x="8202227" y="3726042"/>
              <a:ext cx="2847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  <a:sym typeface="微软雅黑" panose="020B0503020204020204" pitchFamily="34" charset="-122"/>
                </a:rPr>
                <a:t>在三个月里读完了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  <a:sym typeface="微软雅黑" panose="020B0503020204020204" pitchFamily="34" charset="-122"/>
                </a:rPr>
                <a:t>《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  <a:sym typeface="微软雅黑" panose="020B0503020204020204" pitchFamily="34" charset="-122"/>
                </a:rPr>
                <a:t>博弈论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  <a:sym typeface="微软雅黑" panose="020B0503020204020204" pitchFamily="34" charset="-122"/>
                </a:rPr>
                <a:t>》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  <a:sym typeface="微软雅黑" panose="020B0503020204020204" pitchFamily="34" charset="-122"/>
                </a:rPr>
                <a:t>、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  <a:sym typeface="微软雅黑" panose="020B0503020204020204" pitchFamily="34" charset="-122"/>
                </a:rPr>
                <a:t>《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  <a:sym typeface="微软雅黑" panose="020B0503020204020204" pitchFamily="34" charset="-122"/>
                </a:rPr>
                <a:t>行政组织理论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  <a:sym typeface="微软雅黑" panose="020B0503020204020204" pitchFamily="34" charset="-122"/>
                </a:rPr>
                <a:t>》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  <a:sym typeface="微软雅黑" panose="020B0503020204020204" pitchFamily="34" charset="-122"/>
                </a:rPr>
                <a:t>、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  <a:sym typeface="微软雅黑" panose="020B0503020204020204" pitchFamily="34" charset="-122"/>
                </a:rPr>
                <a:t>《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  <a:sym typeface="微软雅黑" panose="020B0503020204020204" pitchFamily="34" charset="-122"/>
                </a:rPr>
                <a:t>现代管理学概述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  <a:sym typeface="微软雅黑" panose="020B0503020204020204" pitchFamily="34" charset="-122"/>
                </a:rPr>
                <a:t>》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思源宋体 Light" panose="02020300000000000000" pitchFamily="18" charset="-122"/>
                  <a:ea typeface="思源宋体 Light" panose="02020300000000000000" pitchFamily="18" charset="-122"/>
                  <a:sym typeface="微软雅黑" panose="020B0503020204020204" pitchFamily="34" charset="-122"/>
                </a:rPr>
                <a:t>等著作</a:t>
              </a:r>
              <a:endParaRPr lang="zh-CN" altLang="en-US" sz="12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8202227" y="3844926"/>
              <a:ext cx="0" cy="408563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251791" y="225287"/>
            <a:ext cx="11675166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2949930" y="2826133"/>
            <a:ext cx="11632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320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篇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2766853" y="5086428"/>
            <a:ext cx="6727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共计编辑微信公众号图文</a:t>
            </a:r>
            <a:r>
              <a:rPr lang="en-US" altLang="zh-CN" sz="1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200</a:t>
            </a: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篇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。其中原创文章</a:t>
            </a:r>
            <a:r>
              <a:rPr lang="en-US" altLang="zh-CN" sz="1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120</a:t>
            </a: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篇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,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经营微信公众号三个月时间，订阅人数增长了</a:t>
            </a:r>
            <a:r>
              <a:rPr lang="en-US" altLang="zh-CN" sz="1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6000</a:t>
            </a: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人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，相当于过去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6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个月的增长量。编辑的资料在官网上每天转载人数达</a:t>
            </a:r>
            <a:r>
              <a:rPr lang="en-US" altLang="zh-CN" sz="1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2000</a:t>
            </a: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人次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。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8078824" y="2826133"/>
            <a:ext cx="11632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2000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转载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/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天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5500452" y="2826133"/>
            <a:ext cx="11910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6000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人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84392" y="969816"/>
            <a:ext cx="4023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No. Operations Of The Micro-channel Public</a:t>
            </a:r>
            <a:endParaRPr lang="zh-CN" altLang="en-US" sz="1400" dirty="0"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11050" y="1237951"/>
            <a:ext cx="2769900" cy="382344"/>
            <a:chOff x="4630057" y="1237951"/>
            <a:chExt cx="2769900" cy="382344"/>
          </a:xfrm>
        </p:grpSpPr>
        <p:pic>
          <p:nvPicPr>
            <p:cNvPr id="15" name="图片 14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16" name="直接连接符 15"/>
            <p:cNvCxnSpPr/>
            <p:nvPr/>
          </p:nvCxnSpPr>
          <p:spPr>
            <a:xfrm>
              <a:off x="4630057" y="1390447"/>
              <a:ext cx="660524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739433" y="1390447"/>
              <a:ext cx="660524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3"/>
          <p:cNvSpPr txBox="1"/>
          <p:nvPr/>
        </p:nvSpPr>
        <p:spPr>
          <a:xfrm>
            <a:off x="3769393" y="446596"/>
            <a:ext cx="465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微信公众号运营情况</a:t>
            </a:r>
          </a:p>
        </p:txBody>
      </p:sp>
      <p:sp>
        <p:nvSpPr>
          <p:cNvPr id="18" name="矩形 17"/>
          <p:cNvSpPr/>
          <p:nvPr/>
        </p:nvSpPr>
        <p:spPr>
          <a:xfrm>
            <a:off x="251791" y="225287"/>
            <a:ext cx="11675166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4806814" y="2597533"/>
            <a:ext cx="0" cy="1593467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385187" y="2597533"/>
            <a:ext cx="0" cy="1593467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765738" y="4865570"/>
            <a:ext cx="660524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/>
          <p:nvPr/>
        </p:nvSpPr>
        <p:spPr>
          <a:xfrm>
            <a:off x="1699491" y="2554938"/>
            <a:ext cx="980661" cy="9806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33"/>
          <p:cNvSpPr txBox="1"/>
          <p:nvPr/>
        </p:nvSpPr>
        <p:spPr>
          <a:xfrm>
            <a:off x="3157417" y="2490086"/>
            <a:ext cx="204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协助工作</a:t>
            </a:r>
          </a:p>
        </p:txBody>
      </p:sp>
      <p:sp>
        <p:nvSpPr>
          <p:cNvPr id="13" name="矩形 25"/>
          <p:cNvSpPr>
            <a:spLocks noChangeArrowheads="1"/>
          </p:cNvSpPr>
          <p:nvPr/>
        </p:nvSpPr>
        <p:spPr bwMode="auto">
          <a:xfrm>
            <a:off x="3157417" y="2964705"/>
            <a:ext cx="2291840" cy="70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请在这里输入您在这个工作中的情况</a:t>
            </a:r>
          </a:p>
        </p:txBody>
      </p:sp>
      <p:sp>
        <p:nvSpPr>
          <p:cNvPr id="17" name="矩形 16"/>
          <p:cNvSpPr/>
          <p:nvPr/>
        </p:nvSpPr>
        <p:spPr>
          <a:xfrm>
            <a:off x="5555371" y="969816"/>
            <a:ext cx="1081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Other jobs</a:t>
            </a:r>
            <a:endParaRPr lang="zh-CN" altLang="en-US" sz="1400" dirty="0"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711050" y="1237951"/>
            <a:ext cx="2769900" cy="382344"/>
            <a:chOff x="4630057" y="1237951"/>
            <a:chExt cx="2769900" cy="382344"/>
          </a:xfrm>
        </p:grpSpPr>
        <p:pic>
          <p:nvPicPr>
            <p:cNvPr id="19" name="图片 18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20" name="直接连接符 19"/>
            <p:cNvCxnSpPr/>
            <p:nvPr/>
          </p:nvCxnSpPr>
          <p:spPr>
            <a:xfrm>
              <a:off x="4630057" y="1390447"/>
              <a:ext cx="660524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739433" y="1390447"/>
              <a:ext cx="660524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3"/>
          <p:cNvSpPr txBox="1"/>
          <p:nvPr/>
        </p:nvSpPr>
        <p:spPr>
          <a:xfrm>
            <a:off x="3769393" y="446596"/>
            <a:ext cx="465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200" spc="60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其他工作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51791" y="225287"/>
            <a:ext cx="11675166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 descr="图片包含 植物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4323">
            <a:off x="1587406" y="2604639"/>
            <a:ext cx="1550872" cy="881258"/>
          </a:xfrm>
          <a:prstGeom prst="rect">
            <a:avLst/>
          </a:prstGeom>
        </p:spPr>
      </p:pic>
      <p:sp>
        <p:nvSpPr>
          <p:cNvPr id="34" name="椭圆 33"/>
          <p:cNvSpPr/>
          <p:nvPr/>
        </p:nvSpPr>
        <p:spPr>
          <a:xfrm>
            <a:off x="6766039" y="2554938"/>
            <a:ext cx="980661" cy="9806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3"/>
          <p:cNvSpPr txBox="1"/>
          <p:nvPr/>
        </p:nvSpPr>
        <p:spPr>
          <a:xfrm>
            <a:off x="8223965" y="2490086"/>
            <a:ext cx="204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参与项目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36" name="矩形 25"/>
          <p:cNvSpPr>
            <a:spLocks noChangeArrowheads="1"/>
          </p:cNvSpPr>
          <p:nvPr/>
        </p:nvSpPr>
        <p:spPr bwMode="auto">
          <a:xfrm>
            <a:off x="8223965" y="2964705"/>
            <a:ext cx="2291840" cy="70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请在这里输入您在这个工作中的情况</a:t>
            </a:r>
          </a:p>
        </p:txBody>
      </p:sp>
      <p:pic>
        <p:nvPicPr>
          <p:cNvPr id="37" name="图片 36" descr="图片包含 植物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4323">
            <a:off x="6653954" y="2604639"/>
            <a:ext cx="1550872" cy="881258"/>
          </a:xfrm>
          <a:prstGeom prst="rect">
            <a:avLst/>
          </a:prstGeom>
        </p:spPr>
      </p:pic>
      <p:sp>
        <p:nvSpPr>
          <p:cNvPr id="38" name="椭圆 37"/>
          <p:cNvSpPr/>
          <p:nvPr/>
        </p:nvSpPr>
        <p:spPr>
          <a:xfrm>
            <a:off x="1699491" y="4649398"/>
            <a:ext cx="980661" cy="9806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3"/>
          <p:cNvSpPr txBox="1"/>
          <p:nvPr/>
        </p:nvSpPr>
        <p:spPr>
          <a:xfrm>
            <a:off x="3157417" y="4584546"/>
            <a:ext cx="204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参与活动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40" name="矩形 25"/>
          <p:cNvSpPr>
            <a:spLocks noChangeArrowheads="1"/>
          </p:cNvSpPr>
          <p:nvPr/>
        </p:nvSpPr>
        <p:spPr bwMode="auto">
          <a:xfrm>
            <a:off x="3157417" y="5059165"/>
            <a:ext cx="2291840" cy="70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请在这里输入您在这个工作中的情况</a:t>
            </a:r>
          </a:p>
        </p:txBody>
      </p:sp>
      <p:pic>
        <p:nvPicPr>
          <p:cNvPr id="41" name="图片 40" descr="图片包含 植物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4323">
            <a:off x="1587406" y="4699099"/>
            <a:ext cx="1550872" cy="881258"/>
          </a:xfrm>
          <a:prstGeom prst="rect">
            <a:avLst/>
          </a:prstGeom>
        </p:spPr>
      </p:pic>
      <p:sp>
        <p:nvSpPr>
          <p:cNvPr id="42" name="椭圆 41"/>
          <p:cNvSpPr/>
          <p:nvPr/>
        </p:nvSpPr>
        <p:spPr>
          <a:xfrm>
            <a:off x="6766039" y="4649398"/>
            <a:ext cx="980661" cy="9806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8223965" y="4584546"/>
            <a:ext cx="204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主持活动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44" name="矩形 25"/>
          <p:cNvSpPr>
            <a:spLocks noChangeArrowheads="1"/>
          </p:cNvSpPr>
          <p:nvPr/>
        </p:nvSpPr>
        <p:spPr bwMode="auto">
          <a:xfrm>
            <a:off x="8223965" y="5059165"/>
            <a:ext cx="2291840" cy="70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请在这里输入您在这个工作中的情况</a:t>
            </a:r>
          </a:p>
        </p:txBody>
      </p:sp>
      <p:pic>
        <p:nvPicPr>
          <p:cNvPr id="45" name="图片 44" descr="图片包含 植物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4323">
            <a:off x="6653954" y="4699099"/>
            <a:ext cx="1550872" cy="881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1458</Words>
  <Application>Microsoft Office PowerPoint</Application>
  <PresentationFormat>宽屏</PresentationFormat>
  <Paragraphs>229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等线</vt:lpstr>
      <vt:lpstr>等线 Light</vt:lpstr>
      <vt:lpstr>思源宋体</vt:lpstr>
      <vt:lpstr>思源宋体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147</cp:revision>
  <dcterms:created xsi:type="dcterms:W3CDTF">2017-10-10T00:44:00Z</dcterms:created>
  <dcterms:modified xsi:type="dcterms:W3CDTF">2021-01-05T16:55:19Z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