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15" r:id="rId2"/>
    <p:sldId id="318" r:id="rId3"/>
    <p:sldId id="316" r:id="rId4"/>
    <p:sldId id="317" r:id="rId5"/>
    <p:sldId id="323" r:id="rId6"/>
    <p:sldId id="324" r:id="rId7"/>
    <p:sldId id="325" r:id="rId8"/>
    <p:sldId id="326" r:id="rId9"/>
    <p:sldId id="327" r:id="rId10"/>
    <p:sldId id="319" r:id="rId11"/>
    <p:sldId id="328" r:id="rId12"/>
    <p:sldId id="329" r:id="rId13"/>
    <p:sldId id="321" r:id="rId14"/>
    <p:sldId id="330" r:id="rId15"/>
    <p:sldId id="322" r:id="rId16"/>
    <p:sldId id="331" r:id="rId17"/>
    <p:sldId id="320" r:id="rId18"/>
    <p:sldId id="33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2FF"/>
    <a:srgbClr val="6EB3F6"/>
    <a:srgbClr val="C0504D"/>
    <a:srgbClr val="A62126"/>
    <a:srgbClr val="606060"/>
    <a:srgbClr val="B72231"/>
    <a:srgbClr val="D04A4C"/>
    <a:srgbClr val="E02B1E"/>
    <a:srgbClr val="73160F"/>
    <a:srgbClr val="B82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0E5C-AB19-40BB-9288-301FAA32DD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F46EA40-C11C-433F-A753-A79A0F7F955E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58E0E5C-AB19-40BB-9288-301FAA32DDBB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901" y="403702"/>
            <a:ext cx="2249074" cy="10739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45" y="5381133"/>
            <a:ext cx="719237" cy="13876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64" y="1881337"/>
            <a:ext cx="5111643" cy="479824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-207816" y="1278577"/>
            <a:ext cx="4969388" cy="75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</a:t>
            </a:r>
            <a:r>
              <a:rPr lang="zh-CN" altLang="en-US" sz="3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年度</a:t>
            </a:r>
            <a:endParaRPr lang="en-US" altLang="zh-CN" sz="32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1902803" y="2513617"/>
            <a:ext cx="8509085" cy="159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200" b="1" dirty="0">
                <a:solidFill>
                  <a:srgbClr val="4072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阿里巴巴普惠体 R" panose="00020600040101010101" pitchFamily="18" charset="-122"/>
              </a:rPr>
              <a:t>年度总结</a:t>
            </a:r>
            <a:endParaRPr lang="en-US" altLang="zh-CN" sz="7200" b="1" dirty="0">
              <a:solidFill>
                <a:srgbClr val="4072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-692519" y="1881337"/>
            <a:ext cx="6196637" cy="105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总经理办公室</a:t>
            </a:r>
            <a:endParaRPr lang="en-US" altLang="zh-CN" sz="46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7195" y="441357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5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、信息披露工作</a:t>
            </a:r>
          </a:p>
        </p:txBody>
      </p:sp>
      <p:sp>
        <p:nvSpPr>
          <p:cNvPr id="3" name="矩形 2"/>
          <p:cNvSpPr/>
          <p:nvPr/>
        </p:nvSpPr>
        <p:spPr>
          <a:xfrm>
            <a:off x="244855" y="1180549"/>
            <a:ext cx="11430827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本年度，总经理办公室牵头完成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2015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度公司年报，并及时报送给中国证监会、深圳证监局、中国证券业协会及交易所等监管部门；同时每月向中国证监会报送公司基本信息报表、每季度管控信息报表，并定时在证监会系统上更新公司档案信息等。所有报送工作均保质保量按时完成，未出现任何纰漏	</a:t>
            </a:r>
          </a:p>
        </p:txBody>
      </p:sp>
      <p:sp>
        <p:nvSpPr>
          <p:cNvPr id="4" name="Rectangle 32"/>
          <p:cNvSpPr/>
          <p:nvPr/>
        </p:nvSpPr>
        <p:spPr>
          <a:xfrm>
            <a:off x="2732317" y="2598427"/>
            <a:ext cx="2222809" cy="1985906"/>
          </a:xfrm>
          <a:prstGeom prst="rect">
            <a:avLst/>
          </a:prstGeom>
          <a:solidFill>
            <a:srgbClr val="407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zh-CN" altLang="en-US" sz="16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" name="Rectangle 33"/>
          <p:cNvSpPr/>
          <p:nvPr/>
        </p:nvSpPr>
        <p:spPr>
          <a:xfrm>
            <a:off x="5121517" y="4719603"/>
            <a:ext cx="1902882" cy="1776773"/>
          </a:xfrm>
          <a:prstGeom prst="rect">
            <a:avLst/>
          </a:prstGeom>
          <a:solidFill>
            <a:srgbClr val="407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r">
              <a:defRPr/>
            </a:pPr>
            <a:r>
              <a:rPr lang="zh-CN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报价系统参与人</a:t>
            </a:r>
          </a:p>
          <a:p>
            <a:pPr algn="r">
              <a:defRPr/>
            </a:pPr>
            <a:r>
              <a:rPr lang="zh-CN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信息披露　</a:t>
            </a:r>
          </a:p>
        </p:txBody>
      </p:sp>
      <p:sp>
        <p:nvSpPr>
          <p:cNvPr id="6" name="Rectangle 34"/>
          <p:cNvSpPr/>
          <p:nvPr/>
        </p:nvSpPr>
        <p:spPr>
          <a:xfrm>
            <a:off x="5121517" y="3061025"/>
            <a:ext cx="1718558" cy="1523308"/>
          </a:xfrm>
          <a:prstGeom prst="rect">
            <a:avLst/>
          </a:prstGeom>
          <a:solidFill>
            <a:srgbClr val="6EB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defRPr/>
            </a:pPr>
            <a:endParaRPr lang="zh-CN" altLang="en-US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7" name="Rectangle 37"/>
          <p:cNvSpPr/>
          <p:nvPr/>
        </p:nvSpPr>
        <p:spPr>
          <a:xfrm>
            <a:off x="3304007" y="4719603"/>
            <a:ext cx="1651119" cy="1564119"/>
          </a:xfrm>
          <a:prstGeom prst="rect">
            <a:avLst/>
          </a:prstGeom>
          <a:solidFill>
            <a:srgbClr val="6EB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endParaRPr lang="en-US" altLang="en-US" sz="18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8" name="Group 65"/>
          <p:cNvGrpSpPr/>
          <p:nvPr/>
        </p:nvGrpSpPr>
        <p:grpSpPr bwMode="auto">
          <a:xfrm>
            <a:off x="4299608" y="3944169"/>
            <a:ext cx="1581679" cy="1428880"/>
            <a:chOff x="4134957" y="2225651"/>
            <a:chExt cx="1267354" cy="1267354"/>
          </a:xfrm>
        </p:grpSpPr>
        <p:sp>
          <p:nvSpPr>
            <p:cNvPr id="9" name="Frame 39"/>
            <p:cNvSpPr/>
            <p:nvPr/>
          </p:nvSpPr>
          <p:spPr>
            <a:xfrm>
              <a:off x="4134957" y="2225651"/>
              <a:ext cx="1267354" cy="1267354"/>
            </a:xfrm>
            <a:prstGeom prst="frame">
              <a:avLst>
                <a:gd name="adj1" fmla="val 20016"/>
              </a:avLst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0" name="Rectangle 40"/>
            <p:cNvSpPr/>
            <p:nvPr/>
          </p:nvSpPr>
          <p:spPr>
            <a:xfrm>
              <a:off x="4376358" y="2467052"/>
              <a:ext cx="784552" cy="784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altLang="zh-CN" sz="3200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25526" y="2790207"/>
            <a:ext cx="18401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6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2015</a:t>
            </a:r>
            <a:r>
              <a:rPr lang="zh-CN" altLang="en-US" sz="16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年度公司年报</a:t>
            </a:r>
          </a:p>
        </p:txBody>
      </p:sp>
      <p:grpSp>
        <p:nvGrpSpPr>
          <p:cNvPr id="12" name="Group 13"/>
          <p:cNvGrpSpPr/>
          <p:nvPr/>
        </p:nvGrpSpPr>
        <p:grpSpPr>
          <a:xfrm>
            <a:off x="4073055" y="4235721"/>
            <a:ext cx="1907901" cy="929647"/>
            <a:chOff x="1613537" y="1196034"/>
            <a:chExt cx="1769164" cy="837553"/>
          </a:xfrm>
        </p:grpSpPr>
        <p:pic>
          <p:nvPicPr>
            <p:cNvPr id="13" name="Picture 4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26" t="11126" r="11126" b="11126"/>
            <a:stretch>
              <a:fillRect/>
            </a:stretch>
          </p:blipFill>
          <p:spPr bwMode="gray">
            <a:xfrm>
              <a:off x="2233808" y="1196034"/>
              <a:ext cx="569010" cy="600608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591775" y="1242661"/>
              <a:ext cx="790926" cy="790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613537" y="1242661"/>
              <a:ext cx="790926" cy="790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Straight Connector 8"/>
            <p:cNvCxnSpPr/>
            <p:nvPr/>
          </p:nvCxnSpPr>
          <p:spPr bwMode="gray">
            <a:xfrm flipH="1">
              <a:off x="1874905" y="1623485"/>
              <a:ext cx="1200150" cy="0"/>
            </a:xfrm>
            <a:prstGeom prst="line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60"/>
          <p:cNvSpPr txBox="1"/>
          <p:nvPr/>
        </p:nvSpPr>
        <p:spPr>
          <a:xfrm>
            <a:off x="666747" y="2609787"/>
            <a:ext cx="1964570" cy="1600438"/>
          </a:xfrm>
          <a:prstGeom prst="rect">
            <a:avLst/>
          </a:prstGeom>
          <a:noFill/>
          <a:ln w="19050">
            <a:solidFill>
              <a:srgbClr val="6EB3F6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报送：中国证监会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         深圳证监局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         中国证券业协会</a:t>
            </a: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         交易所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en-US" altLang="zh-CN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         ……</a:t>
            </a:r>
          </a:p>
          <a:p>
            <a:pPr algn="r"/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成果：年报将近</a:t>
            </a:r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5</a:t>
            </a:r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万字</a:t>
            </a:r>
          </a:p>
        </p:txBody>
      </p:sp>
      <p:sp>
        <p:nvSpPr>
          <p:cNvPr id="18" name="TextBox 60"/>
          <p:cNvSpPr txBox="1"/>
          <p:nvPr/>
        </p:nvSpPr>
        <p:spPr>
          <a:xfrm>
            <a:off x="1239477" y="4776113"/>
            <a:ext cx="1964570" cy="1169551"/>
          </a:xfrm>
          <a:prstGeom prst="rect">
            <a:avLst/>
          </a:prstGeom>
          <a:noFill/>
          <a:ln w="19050">
            <a:solidFill>
              <a:srgbClr val="6EB3F6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报送：中国证监会</a:t>
            </a:r>
          </a:p>
          <a:p>
            <a:pPr algn="r"/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成果：</a:t>
            </a:r>
            <a:r>
              <a:rPr lang="en-US" altLang="zh-CN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CISP</a:t>
            </a: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月报</a:t>
            </a:r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12</a:t>
            </a: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次季报</a:t>
            </a:r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4</a:t>
            </a: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r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不定期更新</a:t>
            </a:r>
          </a:p>
        </p:txBody>
      </p:sp>
      <p:sp>
        <p:nvSpPr>
          <p:cNvPr id="19" name="矩形 18"/>
          <p:cNvSpPr/>
          <p:nvPr/>
        </p:nvSpPr>
        <p:spPr>
          <a:xfrm>
            <a:off x="3319328" y="5791776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CISP</a:t>
            </a:r>
            <a:r>
              <a:rPr lang="zh-CN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信息报送</a:t>
            </a:r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0" name="TextBox 60"/>
          <p:cNvSpPr txBox="1"/>
          <p:nvPr/>
        </p:nvSpPr>
        <p:spPr>
          <a:xfrm>
            <a:off x="6978026" y="3052609"/>
            <a:ext cx="4697656" cy="738664"/>
          </a:xfrm>
          <a:prstGeom prst="rect">
            <a:avLst/>
          </a:prstGeom>
          <a:noFill/>
          <a:ln w="19050">
            <a:solidFill>
              <a:srgbClr val="6EB3F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报送：全国银行间同业拆借中心</a:t>
            </a:r>
          </a:p>
          <a:p>
            <a:pPr algn="ctr"/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just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成果：年度、半年度资产负债表、利润表及净资本计算表</a:t>
            </a:r>
          </a:p>
        </p:txBody>
      </p:sp>
      <p:sp>
        <p:nvSpPr>
          <p:cNvPr id="21" name="矩形 20"/>
          <p:cNvSpPr/>
          <p:nvPr/>
        </p:nvSpPr>
        <p:spPr>
          <a:xfrm>
            <a:off x="5002051" y="3179432"/>
            <a:ext cx="183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zh-CN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银行间市场成员</a:t>
            </a:r>
          </a:p>
          <a:p>
            <a:pPr algn="r">
              <a:defRPr/>
            </a:pPr>
            <a:r>
              <a:rPr lang="zh-CN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信息披露</a:t>
            </a:r>
          </a:p>
        </p:txBody>
      </p:sp>
      <p:sp>
        <p:nvSpPr>
          <p:cNvPr id="22" name="TextBox 60"/>
          <p:cNvSpPr txBox="1"/>
          <p:nvPr/>
        </p:nvSpPr>
        <p:spPr>
          <a:xfrm>
            <a:off x="7190789" y="4788273"/>
            <a:ext cx="4484893" cy="954107"/>
          </a:xfrm>
          <a:prstGeom prst="rect">
            <a:avLst/>
          </a:prstGeom>
          <a:noFill/>
          <a:ln w="19050">
            <a:solidFill>
              <a:srgbClr val="6EB3F6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报送：机构间私募产品报价与服务系统</a:t>
            </a:r>
          </a:p>
          <a:p>
            <a:pPr algn="ctr"/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just"/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成果：年度财务报表和审计报告、净资本专项审计报告； 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just"/>
            <a:r>
              <a:rPr lang="en-US" altLang="zh-CN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         </a:t>
            </a: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证券公司分类评级说明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11" grpId="0"/>
      <p:bldP spid="17" grpId="0" animBg="1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矩形 172"/>
          <p:cNvSpPr/>
          <p:nvPr/>
        </p:nvSpPr>
        <p:spPr>
          <a:xfrm>
            <a:off x="1623280" y="1753740"/>
            <a:ext cx="657632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搭建合理的部门人才梯队，形成有效的新人培养计划，为管理岗位储备培养后备干部，部门骨干相对稳定，将部门发展与公司战略紧密结合</a:t>
            </a:r>
          </a:p>
        </p:txBody>
      </p:sp>
      <p:sp>
        <p:nvSpPr>
          <p:cNvPr id="174" name="文本框 173"/>
          <p:cNvSpPr txBox="1"/>
          <p:nvPr/>
        </p:nvSpPr>
        <p:spPr>
          <a:xfrm>
            <a:off x="1077913" y="372031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二、部门建设情况</a:t>
            </a:r>
          </a:p>
        </p:txBody>
      </p:sp>
      <p:sp>
        <p:nvSpPr>
          <p:cNvPr id="175" name="Rectangle 9"/>
          <p:cNvSpPr/>
          <p:nvPr/>
        </p:nvSpPr>
        <p:spPr>
          <a:xfrm>
            <a:off x="1583337" y="2576934"/>
            <a:ext cx="9025326" cy="3817502"/>
          </a:xfrm>
          <a:prstGeom prst="rect">
            <a:avLst/>
          </a:prstGeom>
          <a:noFill/>
          <a:ln w="28575" cap="flat" cmpd="sng" algn="ctr">
            <a:solidFill>
              <a:srgbClr val="087099"/>
            </a:solidFill>
            <a:prstDash val="solid"/>
          </a:ln>
          <a:effectLst/>
        </p:spPr>
        <p:txBody>
          <a:bodyPr lIns="91420" tIns="45710" rIns="91420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76" name="Isosceles Triangle 8"/>
          <p:cNvSpPr/>
          <p:nvPr/>
        </p:nvSpPr>
        <p:spPr>
          <a:xfrm>
            <a:off x="1583337" y="910312"/>
            <a:ext cx="9025326" cy="669749"/>
          </a:xfrm>
          <a:prstGeom prst="triangle">
            <a:avLst/>
          </a:prstGeom>
          <a:noFill/>
          <a:ln w="28575" cap="flat" cmpd="sng" algn="ctr">
            <a:solidFill>
              <a:srgbClr val="087099"/>
            </a:solidFill>
            <a:prstDash val="solid"/>
          </a:ln>
          <a:effectLst/>
        </p:spPr>
        <p:txBody>
          <a:bodyPr lIns="91420" tIns="45710" rIns="91420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77" name="Rectangle 6"/>
          <p:cNvSpPr txBox="1"/>
          <p:nvPr/>
        </p:nvSpPr>
        <p:spPr>
          <a:xfrm>
            <a:off x="5494168" y="1151124"/>
            <a:ext cx="13208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405" defTabSz="895350" eaLnBrk="1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baseline="0">
                <a:latin typeface="+mn-lt"/>
              </a:defRPr>
            </a:lvl2pPr>
            <a:lvl3pPr marL="457200" lvl="2" indent="-262255" defTabSz="895350" eaLnBrk="1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baseline="0">
                <a:latin typeface="+mn-lt"/>
              </a:defRPr>
            </a:lvl3pPr>
            <a:lvl4pPr marL="614680" lvl="3" indent="-155575" defTabSz="895350" eaLnBrk="1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baseline="0">
                <a:latin typeface="+mn-lt"/>
              </a:defRPr>
            </a:lvl4pPr>
            <a:lvl5pPr marL="749935" lvl="4" indent="-130175" defTabSz="895350" eaLnBrk="1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baseline="0">
                <a:latin typeface="+mn-lt"/>
              </a:defRPr>
            </a:lvl5pPr>
            <a:lvl6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baseline="0">
                <a:latin typeface="+mn-lt"/>
              </a:defRPr>
            </a:lvl6pPr>
            <a:lvl7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baseline="0">
                <a:latin typeface="+mn-lt"/>
              </a:defRPr>
            </a:lvl7pPr>
            <a:lvl8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baseline="0">
                <a:latin typeface="+mn-lt"/>
              </a:defRPr>
            </a:lvl8pPr>
            <a:lvl9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baseline="0">
                <a:latin typeface="+mn-lt"/>
              </a:defRPr>
            </a:lvl9pPr>
          </a:lstStyle>
          <a:p>
            <a:pPr>
              <a:buClr>
                <a:srgbClr val="1F497D"/>
              </a:buClr>
            </a:pPr>
            <a:r>
              <a:rPr lang="zh-CN" altLang="en-US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部  门  建  设</a:t>
            </a:r>
            <a:endParaRPr lang="en-US" b="1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78" name="Rectangle 151"/>
          <p:cNvSpPr/>
          <p:nvPr/>
        </p:nvSpPr>
        <p:spPr>
          <a:xfrm>
            <a:off x="1583337" y="1656947"/>
            <a:ext cx="9025326" cy="869085"/>
          </a:xfrm>
          <a:prstGeom prst="rect">
            <a:avLst/>
          </a:prstGeom>
          <a:noFill/>
          <a:ln w="28575" cap="flat" cmpd="sng" algn="ctr">
            <a:solidFill>
              <a:srgbClr val="087099"/>
            </a:solidFill>
            <a:prstDash val="solid"/>
          </a:ln>
          <a:effectLst/>
        </p:spPr>
        <p:txBody>
          <a:bodyPr lIns="91420" tIns="45710" rIns="91420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85" name="Freeform 76"/>
          <p:cNvSpPr/>
          <p:nvPr/>
        </p:nvSpPr>
        <p:spPr bwMode="auto">
          <a:xfrm>
            <a:off x="6728397" y="2977873"/>
            <a:ext cx="288583" cy="169432"/>
          </a:xfrm>
          <a:custGeom>
            <a:avLst/>
            <a:gdLst>
              <a:gd name="T0" fmla="*/ 819 w 1811"/>
              <a:gd name="T1" fmla="*/ 0 h 978"/>
              <a:gd name="T2" fmla="*/ 819 w 1811"/>
              <a:gd name="T3" fmla="*/ 305 h 978"/>
              <a:gd name="T4" fmla="*/ 1811 w 1811"/>
              <a:gd name="T5" fmla="*/ 305 h 978"/>
              <a:gd name="T6" fmla="*/ 1811 w 1811"/>
              <a:gd name="T7" fmla="*/ 675 h 978"/>
              <a:gd name="T8" fmla="*/ 819 w 1811"/>
              <a:gd name="T9" fmla="*/ 675 h 978"/>
              <a:gd name="T10" fmla="*/ 819 w 1811"/>
              <a:gd name="T11" fmla="*/ 978 h 978"/>
              <a:gd name="T12" fmla="*/ 0 w 1811"/>
              <a:gd name="T13" fmla="*/ 490 h 978"/>
              <a:gd name="T14" fmla="*/ 819 w 1811"/>
              <a:gd name="T15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11" h="978">
                <a:moveTo>
                  <a:pt x="819" y="0"/>
                </a:moveTo>
                <a:lnTo>
                  <a:pt x="819" y="305"/>
                </a:lnTo>
                <a:lnTo>
                  <a:pt x="1811" y="305"/>
                </a:lnTo>
                <a:lnTo>
                  <a:pt x="1811" y="675"/>
                </a:lnTo>
                <a:lnTo>
                  <a:pt x="819" y="675"/>
                </a:lnTo>
                <a:lnTo>
                  <a:pt x="819" y="978"/>
                </a:lnTo>
                <a:lnTo>
                  <a:pt x="0" y="490"/>
                </a:lnTo>
                <a:lnTo>
                  <a:pt x="819" y="0"/>
                </a:lnTo>
                <a:close/>
              </a:path>
            </a:pathLst>
          </a:custGeom>
          <a:solidFill>
            <a:sysClr val="windowText" lastClr="0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89" name="矩形 188"/>
          <p:cNvSpPr/>
          <p:nvPr/>
        </p:nvSpPr>
        <p:spPr>
          <a:xfrm>
            <a:off x="1623280" y="2627053"/>
            <a:ext cx="3340362" cy="584775"/>
          </a:xfrm>
          <a:prstGeom prst="rect">
            <a:avLst/>
          </a:prstGeom>
          <a:solidFill>
            <a:srgbClr val="C6D9F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向</a:t>
            </a:r>
            <a:r>
              <a:rPr lang="en-US" altLang="zh-CN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部门输送</a:t>
            </a:r>
            <a:r>
              <a:rPr lang="zh-CN" altLang="en-US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一名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优秀员工；引入</a:t>
            </a:r>
            <a:r>
              <a:rPr lang="en-US" altLang="zh-CN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</a:t>
            </a:r>
            <a:r>
              <a:rPr lang="zh-CN" altLang="en-US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名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新员工，并迅速融入</a:t>
            </a:r>
          </a:p>
        </p:txBody>
      </p:sp>
      <p:sp>
        <p:nvSpPr>
          <p:cNvPr id="192" name="右箭头 152"/>
          <p:cNvSpPr/>
          <p:nvPr/>
        </p:nvSpPr>
        <p:spPr>
          <a:xfrm flipV="1">
            <a:off x="7016981" y="2794663"/>
            <a:ext cx="244199" cy="148365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1623280" y="3327575"/>
            <a:ext cx="3340362" cy="584775"/>
          </a:xfrm>
          <a:prstGeom prst="rect">
            <a:avLst/>
          </a:prstGeom>
          <a:solidFill>
            <a:srgbClr val="C6D9F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调整部门定位，</a:t>
            </a:r>
            <a:r>
              <a:rPr lang="zh-CN" altLang="en-US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从行政事务型向价值创造型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转变</a:t>
            </a:r>
          </a:p>
        </p:txBody>
      </p:sp>
      <p:sp>
        <p:nvSpPr>
          <p:cNvPr id="194" name="矩形 193"/>
          <p:cNvSpPr/>
          <p:nvPr/>
        </p:nvSpPr>
        <p:spPr>
          <a:xfrm>
            <a:off x="1623280" y="4056090"/>
            <a:ext cx="3340362" cy="830997"/>
          </a:xfrm>
          <a:prstGeom prst="rect">
            <a:avLst/>
          </a:prstGeom>
          <a:solidFill>
            <a:srgbClr val="C6D9F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建立工作计划机制，每周制定工作计划，已持续完成</a:t>
            </a:r>
            <a:r>
              <a:rPr lang="en-US" altLang="zh-CN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41</a:t>
            </a:r>
            <a:r>
              <a:rPr lang="zh-CN" altLang="en-US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周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周计划制定与实施</a:t>
            </a:r>
          </a:p>
        </p:txBody>
      </p:sp>
      <p:cxnSp>
        <p:nvCxnSpPr>
          <p:cNvPr id="195" name="hdivdtable177474009990691 3"/>
          <p:cNvCxnSpPr/>
          <p:nvPr/>
        </p:nvCxnSpPr>
        <p:spPr>
          <a:xfrm flipV="1">
            <a:off x="1633740" y="3240687"/>
            <a:ext cx="8881617" cy="29092"/>
          </a:xfrm>
          <a:prstGeom prst="line">
            <a:avLst/>
          </a:prstGeom>
          <a:noFill/>
          <a:ln w="19050" cap="flat" cmpd="sng" algn="ctr">
            <a:solidFill>
              <a:srgbClr val="AAAAAA"/>
            </a:solidFill>
            <a:prstDash val="sysDot"/>
          </a:ln>
          <a:effectLst/>
        </p:spPr>
      </p:cxnSp>
      <p:cxnSp>
        <p:nvCxnSpPr>
          <p:cNvPr id="196" name="hdivdtable177474009990691 3"/>
          <p:cNvCxnSpPr/>
          <p:nvPr/>
        </p:nvCxnSpPr>
        <p:spPr>
          <a:xfrm flipV="1">
            <a:off x="1623280" y="3949987"/>
            <a:ext cx="8881617" cy="29092"/>
          </a:xfrm>
          <a:prstGeom prst="line">
            <a:avLst/>
          </a:prstGeom>
          <a:noFill/>
          <a:ln w="19050" cap="flat" cmpd="sng" algn="ctr">
            <a:solidFill>
              <a:srgbClr val="AAAAAA"/>
            </a:solidFill>
            <a:prstDash val="sysDot"/>
          </a:ln>
          <a:effectLst/>
        </p:spPr>
      </p:cxnSp>
      <p:cxnSp>
        <p:nvCxnSpPr>
          <p:cNvPr id="197" name="hdivdtable177474009990691 3"/>
          <p:cNvCxnSpPr/>
          <p:nvPr/>
        </p:nvCxnSpPr>
        <p:spPr>
          <a:xfrm flipV="1">
            <a:off x="1623280" y="4957063"/>
            <a:ext cx="8881617" cy="29092"/>
          </a:xfrm>
          <a:prstGeom prst="line">
            <a:avLst/>
          </a:prstGeom>
          <a:noFill/>
          <a:ln w="19050" cap="flat" cmpd="sng" algn="ctr">
            <a:solidFill>
              <a:srgbClr val="AAAAAA"/>
            </a:solidFill>
            <a:prstDash val="sysDot"/>
          </a:ln>
          <a:effectLst/>
        </p:spPr>
      </p:cxnSp>
      <p:pic>
        <p:nvPicPr>
          <p:cNvPr id="198" name="图片 197"/>
          <p:cNvPicPr>
            <a:picLocks noChangeAspect="1"/>
          </p:cNvPicPr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080" y="2689163"/>
            <a:ext cx="633021" cy="493996"/>
          </a:xfrm>
          <a:prstGeom prst="rect">
            <a:avLst/>
          </a:prstGeom>
        </p:spPr>
      </p:pic>
      <p:pic>
        <p:nvPicPr>
          <p:cNvPr id="199" name="图片 198"/>
          <p:cNvPicPr>
            <a:picLocks noChangeAspect="1"/>
          </p:cNvPicPr>
          <p:nvPr/>
        </p:nvPicPr>
        <p:blipFill>
          <a:blip r:embed="rId3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135" y="2686233"/>
            <a:ext cx="496925" cy="496925"/>
          </a:xfrm>
          <a:prstGeom prst="rect">
            <a:avLst/>
          </a:prstGeom>
        </p:spPr>
      </p:pic>
      <p:pic>
        <p:nvPicPr>
          <p:cNvPr id="200" name="图片 199"/>
          <p:cNvPicPr>
            <a:picLocks noChangeAspect="1"/>
          </p:cNvPicPr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02" y="2680236"/>
            <a:ext cx="633021" cy="493996"/>
          </a:xfrm>
          <a:prstGeom prst="rect">
            <a:avLst/>
          </a:prstGeom>
        </p:spPr>
      </p:pic>
      <p:pic>
        <p:nvPicPr>
          <p:cNvPr id="201" name="图片 200"/>
          <p:cNvPicPr>
            <a:picLocks noChangeAspect="1"/>
          </p:cNvPicPr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791" y="2680236"/>
            <a:ext cx="633021" cy="493996"/>
          </a:xfrm>
          <a:prstGeom prst="rect">
            <a:avLst/>
          </a:prstGeom>
        </p:spPr>
      </p:pic>
      <p:grpSp>
        <p:nvGrpSpPr>
          <p:cNvPr id="202" name="Group 13"/>
          <p:cNvGrpSpPr/>
          <p:nvPr/>
        </p:nvGrpSpPr>
        <p:grpSpPr>
          <a:xfrm>
            <a:off x="7008604" y="3310421"/>
            <a:ext cx="1150304" cy="544839"/>
            <a:chOff x="5571080" y="1710660"/>
            <a:chExt cx="1153570" cy="733425"/>
          </a:xfrm>
          <a:solidFill>
            <a:srgbClr val="F79646">
              <a:lumMod val="75000"/>
            </a:srgbClr>
          </a:solidFill>
        </p:grpSpPr>
        <p:sp>
          <p:nvSpPr>
            <p:cNvPr id="203" name="Freeform 39"/>
            <p:cNvSpPr>
              <a:spLocks noEditPoints="1"/>
            </p:cNvSpPr>
            <p:nvPr/>
          </p:nvSpPr>
          <p:spPr bwMode="auto">
            <a:xfrm>
              <a:off x="6341873" y="1800003"/>
              <a:ext cx="382777" cy="382777"/>
            </a:xfrm>
            <a:custGeom>
              <a:avLst/>
              <a:gdLst>
                <a:gd name="T0" fmla="*/ 150 w 160"/>
                <a:gd name="T1" fmla="*/ 64 h 160"/>
                <a:gd name="T2" fmla="*/ 138 w 160"/>
                <a:gd name="T3" fmla="*/ 56 h 160"/>
                <a:gd name="T4" fmla="*/ 140 w 160"/>
                <a:gd name="T5" fmla="*/ 42 h 160"/>
                <a:gd name="T6" fmla="*/ 148 w 160"/>
                <a:gd name="T7" fmla="*/ 35 h 160"/>
                <a:gd name="T8" fmla="*/ 125 w 160"/>
                <a:gd name="T9" fmla="*/ 12 h 160"/>
                <a:gd name="T10" fmla="*/ 118 w 160"/>
                <a:gd name="T11" fmla="*/ 19 h 160"/>
                <a:gd name="T12" fmla="*/ 104 w 160"/>
                <a:gd name="T13" fmla="*/ 22 h 160"/>
                <a:gd name="T14" fmla="*/ 96 w 160"/>
                <a:gd name="T15" fmla="*/ 10 h 160"/>
                <a:gd name="T16" fmla="*/ 96 w 160"/>
                <a:gd name="T17" fmla="*/ 0 h 160"/>
                <a:gd name="T18" fmla="*/ 64 w 160"/>
                <a:gd name="T19" fmla="*/ 0 h 160"/>
                <a:gd name="T20" fmla="*/ 64 w 160"/>
                <a:gd name="T21" fmla="*/ 10 h 160"/>
                <a:gd name="T22" fmla="*/ 56 w 160"/>
                <a:gd name="T23" fmla="*/ 22 h 160"/>
                <a:gd name="T24" fmla="*/ 42 w 160"/>
                <a:gd name="T25" fmla="*/ 19 h 160"/>
                <a:gd name="T26" fmla="*/ 35 w 160"/>
                <a:gd name="T27" fmla="*/ 12 h 160"/>
                <a:gd name="T28" fmla="*/ 12 w 160"/>
                <a:gd name="T29" fmla="*/ 35 h 160"/>
                <a:gd name="T30" fmla="*/ 19 w 160"/>
                <a:gd name="T31" fmla="*/ 42 h 160"/>
                <a:gd name="T32" fmla="*/ 22 w 160"/>
                <a:gd name="T33" fmla="*/ 56 h 160"/>
                <a:gd name="T34" fmla="*/ 10 w 160"/>
                <a:gd name="T35" fmla="*/ 64 h 160"/>
                <a:gd name="T36" fmla="*/ 0 w 160"/>
                <a:gd name="T37" fmla="*/ 64 h 160"/>
                <a:gd name="T38" fmla="*/ 0 w 160"/>
                <a:gd name="T39" fmla="*/ 96 h 160"/>
                <a:gd name="T40" fmla="*/ 10 w 160"/>
                <a:gd name="T41" fmla="*/ 96 h 160"/>
                <a:gd name="T42" fmla="*/ 22 w 160"/>
                <a:gd name="T43" fmla="*/ 104 h 160"/>
                <a:gd name="T44" fmla="*/ 19 w 160"/>
                <a:gd name="T45" fmla="*/ 118 h 160"/>
                <a:gd name="T46" fmla="*/ 12 w 160"/>
                <a:gd name="T47" fmla="*/ 125 h 160"/>
                <a:gd name="T48" fmla="*/ 35 w 160"/>
                <a:gd name="T49" fmla="*/ 148 h 160"/>
                <a:gd name="T50" fmla="*/ 42 w 160"/>
                <a:gd name="T51" fmla="*/ 140 h 160"/>
                <a:gd name="T52" fmla="*/ 56 w 160"/>
                <a:gd name="T53" fmla="*/ 138 h 160"/>
                <a:gd name="T54" fmla="*/ 64 w 160"/>
                <a:gd name="T55" fmla="*/ 149 h 160"/>
                <a:gd name="T56" fmla="*/ 64 w 160"/>
                <a:gd name="T57" fmla="*/ 160 h 160"/>
                <a:gd name="T58" fmla="*/ 96 w 160"/>
                <a:gd name="T59" fmla="*/ 160 h 160"/>
                <a:gd name="T60" fmla="*/ 96 w 160"/>
                <a:gd name="T61" fmla="*/ 149 h 160"/>
                <a:gd name="T62" fmla="*/ 104 w 160"/>
                <a:gd name="T63" fmla="*/ 138 h 160"/>
                <a:gd name="T64" fmla="*/ 118 w 160"/>
                <a:gd name="T65" fmla="*/ 140 h 160"/>
                <a:gd name="T66" fmla="*/ 125 w 160"/>
                <a:gd name="T67" fmla="*/ 148 h 160"/>
                <a:gd name="T68" fmla="*/ 148 w 160"/>
                <a:gd name="T69" fmla="*/ 125 h 160"/>
                <a:gd name="T70" fmla="*/ 140 w 160"/>
                <a:gd name="T71" fmla="*/ 118 h 160"/>
                <a:gd name="T72" fmla="*/ 138 w 160"/>
                <a:gd name="T73" fmla="*/ 104 h 160"/>
                <a:gd name="T74" fmla="*/ 150 w 160"/>
                <a:gd name="T75" fmla="*/ 96 h 160"/>
                <a:gd name="T76" fmla="*/ 160 w 160"/>
                <a:gd name="T77" fmla="*/ 96 h 160"/>
                <a:gd name="T78" fmla="*/ 160 w 160"/>
                <a:gd name="T79" fmla="*/ 64 h 160"/>
                <a:gd name="T80" fmla="*/ 150 w 160"/>
                <a:gd name="T81" fmla="*/ 64 h 160"/>
                <a:gd name="T82" fmla="*/ 80 w 160"/>
                <a:gd name="T83" fmla="*/ 119 h 160"/>
                <a:gd name="T84" fmla="*/ 40 w 160"/>
                <a:gd name="T85" fmla="*/ 79 h 160"/>
                <a:gd name="T86" fmla="*/ 80 w 160"/>
                <a:gd name="T87" fmla="*/ 39 h 160"/>
                <a:gd name="T88" fmla="*/ 120 w 160"/>
                <a:gd name="T89" fmla="*/ 79 h 160"/>
                <a:gd name="T90" fmla="*/ 80 w 160"/>
                <a:gd name="T91" fmla="*/ 11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" h="160">
                  <a:moveTo>
                    <a:pt x="150" y="64"/>
                  </a:moveTo>
                  <a:cubicBezTo>
                    <a:pt x="144" y="64"/>
                    <a:pt x="140" y="61"/>
                    <a:pt x="138" y="56"/>
                  </a:cubicBezTo>
                  <a:cubicBezTo>
                    <a:pt x="136" y="51"/>
                    <a:pt x="137" y="46"/>
                    <a:pt x="140" y="42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18" y="19"/>
                    <a:pt x="118" y="19"/>
                    <a:pt x="118" y="19"/>
                  </a:cubicBezTo>
                  <a:cubicBezTo>
                    <a:pt x="114" y="23"/>
                    <a:pt x="109" y="24"/>
                    <a:pt x="104" y="22"/>
                  </a:cubicBezTo>
                  <a:cubicBezTo>
                    <a:pt x="99" y="20"/>
                    <a:pt x="96" y="16"/>
                    <a:pt x="96" y="1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6"/>
                    <a:pt x="61" y="20"/>
                    <a:pt x="56" y="22"/>
                  </a:cubicBezTo>
                  <a:cubicBezTo>
                    <a:pt x="51" y="24"/>
                    <a:pt x="46" y="23"/>
                    <a:pt x="42" y="1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3" y="46"/>
                    <a:pt x="24" y="51"/>
                    <a:pt x="22" y="56"/>
                  </a:cubicBezTo>
                  <a:cubicBezTo>
                    <a:pt x="20" y="61"/>
                    <a:pt x="16" y="64"/>
                    <a:pt x="1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16" y="96"/>
                    <a:pt x="20" y="99"/>
                    <a:pt x="22" y="104"/>
                  </a:cubicBezTo>
                  <a:cubicBezTo>
                    <a:pt x="24" y="109"/>
                    <a:pt x="23" y="114"/>
                    <a:pt x="19" y="118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35" y="148"/>
                    <a:pt x="35" y="148"/>
                    <a:pt x="35" y="148"/>
                  </a:cubicBezTo>
                  <a:cubicBezTo>
                    <a:pt x="42" y="140"/>
                    <a:pt x="42" y="140"/>
                    <a:pt x="42" y="140"/>
                  </a:cubicBezTo>
                  <a:cubicBezTo>
                    <a:pt x="46" y="137"/>
                    <a:pt x="51" y="136"/>
                    <a:pt x="56" y="138"/>
                  </a:cubicBezTo>
                  <a:cubicBezTo>
                    <a:pt x="61" y="140"/>
                    <a:pt x="64" y="144"/>
                    <a:pt x="64" y="149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6" y="144"/>
                    <a:pt x="99" y="140"/>
                    <a:pt x="104" y="138"/>
                  </a:cubicBezTo>
                  <a:cubicBezTo>
                    <a:pt x="109" y="136"/>
                    <a:pt x="114" y="137"/>
                    <a:pt x="118" y="140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37" y="114"/>
                    <a:pt x="136" y="109"/>
                    <a:pt x="138" y="104"/>
                  </a:cubicBezTo>
                  <a:cubicBezTo>
                    <a:pt x="140" y="99"/>
                    <a:pt x="144" y="96"/>
                    <a:pt x="150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64"/>
                    <a:pt x="160" y="64"/>
                    <a:pt x="160" y="64"/>
                  </a:cubicBezTo>
                  <a:lnTo>
                    <a:pt x="150" y="64"/>
                  </a:lnTo>
                  <a:close/>
                  <a:moveTo>
                    <a:pt x="80" y="119"/>
                  </a:moveTo>
                  <a:cubicBezTo>
                    <a:pt x="58" y="119"/>
                    <a:pt x="40" y="102"/>
                    <a:pt x="40" y="79"/>
                  </a:cubicBezTo>
                  <a:cubicBezTo>
                    <a:pt x="40" y="57"/>
                    <a:pt x="58" y="39"/>
                    <a:pt x="80" y="39"/>
                  </a:cubicBezTo>
                  <a:cubicBezTo>
                    <a:pt x="102" y="39"/>
                    <a:pt x="120" y="57"/>
                    <a:pt x="120" y="79"/>
                  </a:cubicBezTo>
                  <a:cubicBezTo>
                    <a:pt x="120" y="102"/>
                    <a:pt x="102" y="119"/>
                    <a:pt x="80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04" name="Freeform 30"/>
            <p:cNvSpPr>
              <a:spLocks noEditPoints="1"/>
            </p:cNvSpPr>
            <p:nvPr/>
          </p:nvSpPr>
          <p:spPr bwMode="auto">
            <a:xfrm>
              <a:off x="5571080" y="1710660"/>
              <a:ext cx="735013" cy="733425"/>
            </a:xfrm>
            <a:custGeom>
              <a:avLst/>
              <a:gdLst>
                <a:gd name="T0" fmla="*/ 473 w 523"/>
                <a:gd name="T1" fmla="*/ 298 h 522"/>
                <a:gd name="T2" fmla="*/ 510 w 523"/>
                <a:gd name="T3" fmla="*/ 209 h 522"/>
                <a:gd name="T4" fmla="*/ 500 w 523"/>
                <a:gd name="T5" fmla="*/ 135 h 522"/>
                <a:gd name="T6" fmla="*/ 437 w 523"/>
                <a:gd name="T7" fmla="*/ 138 h 522"/>
                <a:gd name="T8" fmla="*/ 400 w 523"/>
                <a:gd name="T9" fmla="*/ 48 h 522"/>
                <a:gd name="T10" fmla="*/ 367 w 523"/>
                <a:gd name="T11" fmla="*/ 13 h 522"/>
                <a:gd name="T12" fmla="*/ 318 w 523"/>
                <a:gd name="T13" fmla="*/ 14 h 522"/>
                <a:gd name="T14" fmla="*/ 228 w 523"/>
                <a:gd name="T15" fmla="*/ 49 h 522"/>
                <a:gd name="T16" fmla="*/ 186 w 523"/>
                <a:gd name="T17" fmla="*/ 2 h 522"/>
                <a:gd name="T18" fmla="*/ 127 w 523"/>
                <a:gd name="T19" fmla="*/ 46 h 522"/>
                <a:gd name="T20" fmla="*/ 88 w 523"/>
                <a:gd name="T21" fmla="*/ 135 h 522"/>
                <a:gd name="T22" fmla="*/ 25 w 523"/>
                <a:gd name="T23" fmla="*/ 131 h 522"/>
                <a:gd name="T24" fmla="*/ 4 w 523"/>
                <a:gd name="T25" fmla="*/ 181 h 522"/>
                <a:gd name="T26" fmla="*/ 50 w 523"/>
                <a:gd name="T27" fmla="*/ 223 h 522"/>
                <a:gd name="T28" fmla="*/ 13 w 523"/>
                <a:gd name="T29" fmla="*/ 313 h 522"/>
                <a:gd name="T30" fmla="*/ 23 w 523"/>
                <a:gd name="T31" fmla="*/ 387 h 522"/>
                <a:gd name="T32" fmla="*/ 86 w 523"/>
                <a:gd name="T33" fmla="*/ 383 h 522"/>
                <a:gd name="T34" fmla="*/ 123 w 523"/>
                <a:gd name="T35" fmla="*/ 473 h 522"/>
                <a:gd name="T36" fmla="*/ 156 w 523"/>
                <a:gd name="T37" fmla="*/ 509 h 522"/>
                <a:gd name="T38" fmla="*/ 205 w 523"/>
                <a:gd name="T39" fmla="*/ 508 h 522"/>
                <a:gd name="T40" fmla="*/ 295 w 523"/>
                <a:gd name="T41" fmla="*/ 472 h 522"/>
                <a:gd name="T42" fmla="*/ 337 w 523"/>
                <a:gd name="T43" fmla="*/ 519 h 522"/>
                <a:gd name="T44" fmla="*/ 397 w 523"/>
                <a:gd name="T45" fmla="*/ 475 h 522"/>
                <a:gd name="T46" fmla="*/ 435 w 523"/>
                <a:gd name="T47" fmla="*/ 386 h 522"/>
                <a:gd name="T48" fmla="*/ 498 w 523"/>
                <a:gd name="T49" fmla="*/ 391 h 522"/>
                <a:gd name="T50" fmla="*/ 519 w 523"/>
                <a:gd name="T51" fmla="*/ 340 h 522"/>
                <a:gd name="T52" fmla="*/ 262 w 523"/>
                <a:gd name="T53" fmla="*/ 429 h 522"/>
                <a:gd name="T54" fmla="*/ 262 w 523"/>
                <a:gd name="T55" fmla="*/ 92 h 522"/>
                <a:gd name="T56" fmla="*/ 262 w 523"/>
                <a:gd name="T57" fmla="*/ 429 h 522"/>
                <a:gd name="T58" fmla="*/ 257 w 523"/>
                <a:gd name="T59" fmla="*/ 227 h 522"/>
                <a:gd name="T60" fmla="*/ 240 w 523"/>
                <a:gd name="T61" fmla="*/ 210 h 522"/>
                <a:gd name="T62" fmla="*/ 263 w 523"/>
                <a:gd name="T63" fmla="*/ 198 h 522"/>
                <a:gd name="T64" fmla="*/ 330 w 523"/>
                <a:gd name="T65" fmla="*/ 199 h 522"/>
                <a:gd name="T66" fmla="*/ 330 w 523"/>
                <a:gd name="T67" fmla="*/ 161 h 522"/>
                <a:gd name="T68" fmla="*/ 280 w 523"/>
                <a:gd name="T69" fmla="*/ 134 h 522"/>
                <a:gd name="T70" fmla="*/ 252 w 523"/>
                <a:gd name="T71" fmla="*/ 126 h 522"/>
                <a:gd name="T72" fmla="*/ 243 w 523"/>
                <a:gd name="T73" fmla="*/ 152 h 522"/>
                <a:gd name="T74" fmla="*/ 177 w 523"/>
                <a:gd name="T75" fmla="*/ 212 h 522"/>
                <a:gd name="T76" fmla="*/ 201 w 523"/>
                <a:gd name="T77" fmla="*/ 262 h 522"/>
                <a:gd name="T78" fmla="*/ 263 w 523"/>
                <a:gd name="T79" fmla="*/ 291 h 522"/>
                <a:gd name="T80" fmla="*/ 283 w 523"/>
                <a:gd name="T81" fmla="*/ 308 h 522"/>
                <a:gd name="T82" fmla="*/ 256 w 523"/>
                <a:gd name="T83" fmla="*/ 323 h 522"/>
                <a:gd name="T84" fmla="*/ 203 w 523"/>
                <a:gd name="T85" fmla="*/ 312 h 522"/>
                <a:gd name="T86" fmla="*/ 178 w 523"/>
                <a:gd name="T87" fmla="*/ 339 h 522"/>
                <a:gd name="T88" fmla="*/ 243 w 523"/>
                <a:gd name="T89" fmla="*/ 370 h 522"/>
                <a:gd name="T90" fmla="*/ 252 w 523"/>
                <a:gd name="T91" fmla="*/ 396 h 522"/>
                <a:gd name="T92" fmla="*/ 280 w 523"/>
                <a:gd name="T93" fmla="*/ 388 h 522"/>
                <a:gd name="T94" fmla="*/ 329 w 523"/>
                <a:gd name="T95" fmla="*/ 348 h 522"/>
                <a:gd name="T96" fmla="*/ 332 w 523"/>
                <a:gd name="T97" fmla="*/ 26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3" h="522">
                  <a:moveTo>
                    <a:pt x="509" y="317"/>
                  </a:moveTo>
                  <a:cubicBezTo>
                    <a:pt x="473" y="298"/>
                    <a:pt x="473" y="298"/>
                    <a:pt x="473" y="298"/>
                  </a:cubicBezTo>
                  <a:cubicBezTo>
                    <a:pt x="477" y="275"/>
                    <a:pt x="477" y="251"/>
                    <a:pt x="473" y="227"/>
                  </a:cubicBezTo>
                  <a:cubicBezTo>
                    <a:pt x="510" y="209"/>
                    <a:pt x="510" y="209"/>
                    <a:pt x="510" y="209"/>
                  </a:cubicBezTo>
                  <a:cubicBezTo>
                    <a:pt x="518" y="205"/>
                    <a:pt x="523" y="194"/>
                    <a:pt x="520" y="186"/>
                  </a:cubicBezTo>
                  <a:cubicBezTo>
                    <a:pt x="515" y="168"/>
                    <a:pt x="508" y="151"/>
                    <a:pt x="500" y="135"/>
                  </a:cubicBezTo>
                  <a:cubicBezTo>
                    <a:pt x="495" y="127"/>
                    <a:pt x="485" y="123"/>
                    <a:pt x="476" y="126"/>
                  </a:cubicBezTo>
                  <a:cubicBezTo>
                    <a:pt x="437" y="138"/>
                    <a:pt x="437" y="138"/>
                    <a:pt x="437" y="138"/>
                  </a:cubicBezTo>
                  <a:cubicBezTo>
                    <a:pt x="423" y="118"/>
                    <a:pt x="406" y="101"/>
                    <a:pt x="387" y="87"/>
                  </a:cubicBezTo>
                  <a:cubicBezTo>
                    <a:pt x="400" y="48"/>
                    <a:pt x="400" y="48"/>
                    <a:pt x="400" y="48"/>
                  </a:cubicBezTo>
                  <a:cubicBezTo>
                    <a:pt x="403" y="40"/>
                    <a:pt x="399" y="29"/>
                    <a:pt x="391" y="25"/>
                  </a:cubicBezTo>
                  <a:cubicBezTo>
                    <a:pt x="383" y="20"/>
                    <a:pt x="375" y="16"/>
                    <a:pt x="367" y="13"/>
                  </a:cubicBezTo>
                  <a:cubicBezTo>
                    <a:pt x="358" y="9"/>
                    <a:pt x="350" y="6"/>
                    <a:pt x="341" y="3"/>
                  </a:cubicBezTo>
                  <a:cubicBezTo>
                    <a:pt x="332" y="1"/>
                    <a:pt x="322" y="6"/>
                    <a:pt x="318" y="14"/>
                  </a:cubicBezTo>
                  <a:cubicBezTo>
                    <a:pt x="299" y="50"/>
                    <a:pt x="299" y="50"/>
                    <a:pt x="299" y="50"/>
                  </a:cubicBezTo>
                  <a:cubicBezTo>
                    <a:pt x="276" y="46"/>
                    <a:pt x="252" y="45"/>
                    <a:pt x="228" y="49"/>
                  </a:cubicBezTo>
                  <a:cubicBezTo>
                    <a:pt x="209" y="13"/>
                    <a:pt x="209" y="13"/>
                    <a:pt x="209" y="13"/>
                  </a:cubicBezTo>
                  <a:cubicBezTo>
                    <a:pt x="205" y="5"/>
                    <a:pt x="195" y="0"/>
                    <a:pt x="186" y="2"/>
                  </a:cubicBezTo>
                  <a:cubicBezTo>
                    <a:pt x="169" y="7"/>
                    <a:pt x="152" y="14"/>
                    <a:pt x="136" y="23"/>
                  </a:cubicBezTo>
                  <a:cubicBezTo>
                    <a:pt x="128" y="27"/>
                    <a:pt x="124" y="38"/>
                    <a:pt x="127" y="46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19" y="99"/>
                    <a:pt x="102" y="116"/>
                    <a:pt x="88" y="135"/>
                  </a:cubicBezTo>
                  <a:cubicBezTo>
                    <a:pt x="49" y="122"/>
                    <a:pt x="49" y="122"/>
                    <a:pt x="49" y="122"/>
                  </a:cubicBezTo>
                  <a:cubicBezTo>
                    <a:pt x="41" y="119"/>
                    <a:pt x="30" y="123"/>
                    <a:pt x="25" y="131"/>
                  </a:cubicBezTo>
                  <a:cubicBezTo>
                    <a:pt x="21" y="139"/>
                    <a:pt x="17" y="147"/>
                    <a:pt x="13" y="156"/>
                  </a:cubicBezTo>
                  <a:cubicBezTo>
                    <a:pt x="10" y="164"/>
                    <a:pt x="7" y="173"/>
                    <a:pt x="4" y="181"/>
                  </a:cubicBezTo>
                  <a:cubicBezTo>
                    <a:pt x="2" y="190"/>
                    <a:pt x="6" y="200"/>
                    <a:pt x="14" y="205"/>
                  </a:cubicBezTo>
                  <a:cubicBezTo>
                    <a:pt x="50" y="223"/>
                    <a:pt x="50" y="223"/>
                    <a:pt x="50" y="223"/>
                  </a:cubicBezTo>
                  <a:cubicBezTo>
                    <a:pt x="46" y="247"/>
                    <a:pt x="46" y="271"/>
                    <a:pt x="50" y="295"/>
                  </a:cubicBezTo>
                  <a:cubicBezTo>
                    <a:pt x="13" y="313"/>
                    <a:pt x="13" y="313"/>
                    <a:pt x="13" y="313"/>
                  </a:cubicBezTo>
                  <a:cubicBezTo>
                    <a:pt x="5" y="317"/>
                    <a:pt x="0" y="327"/>
                    <a:pt x="3" y="336"/>
                  </a:cubicBezTo>
                  <a:cubicBezTo>
                    <a:pt x="8" y="353"/>
                    <a:pt x="15" y="370"/>
                    <a:pt x="23" y="387"/>
                  </a:cubicBezTo>
                  <a:cubicBezTo>
                    <a:pt x="27" y="394"/>
                    <a:pt x="38" y="399"/>
                    <a:pt x="47" y="396"/>
                  </a:cubicBezTo>
                  <a:cubicBezTo>
                    <a:pt x="86" y="383"/>
                    <a:pt x="86" y="383"/>
                    <a:pt x="86" y="383"/>
                  </a:cubicBezTo>
                  <a:cubicBezTo>
                    <a:pt x="100" y="404"/>
                    <a:pt x="117" y="420"/>
                    <a:pt x="136" y="434"/>
                  </a:cubicBezTo>
                  <a:cubicBezTo>
                    <a:pt x="123" y="473"/>
                    <a:pt x="123" y="473"/>
                    <a:pt x="123" y="473"/>
                  </a:cubicBezTo>
                  <a:cubicBezTo>
                    <a:pt x="120" y="482"/>
                    <a:pt x="124" y="492"/>
                    <a:pt x="132" y="497"/>
                  </a:cubicBezTo>
                  <a:cubicBezTo>
                    <a:pt x="139" y="501"/>
                    <a:pt x="148" y="505"/>
                    <a:pt x="156" y="509"/>
                  </a:cubicBezTo>
                  <a:cubicBezTo>
                    <a:pt x="165" y="513"/>
                    <a:pt x="173" y="516"/>
                    <a:pt x="182" y="518"/>
                  </a:cubicBezTo>
                  <a:cubicBezTo>
                    <a:pt x="191" y="521"/>
                    <a:pt x="201" y="516"/>
                    <a:pt x="205" y="508"/>
                  </a:cubicBezTo>
                  <a:cubicBezTo>
                    <a:pt x="224" y="472"/>
                    <a:pt x="224" y="472"/>
                    <a:pt x="224" y="472"/>
                  </a:cubicBezTo>
                  <a:cubicBezTo>
                    <a:pt x="247" y="476"/>
                    <a:pt x="271" y="476"/>
                    <a:pt x="295" y="472"/>
                  </a:cubicBezTo>
                  <a:cubicBezTo>
                    <a:pt x="314" y="509"/>
                    <a:pt x="314" y="509"/>
                    <a:pt x="314" y="509"/>
                  </a:cubicBezTo>
                  <a:cubicBezTo>
                    <a:pt x="318" y="517"/>
                    <a:pt x="328" y="522"/>
                    <a:pt x="337" y="519"/>
                  </a:cubicBezTo>
                  <a:cubicBezTo>
                    <a:pt x="354" y="514"/>
                    <a:pt x="371" y="507"/>
                    <a:pt x="387" y="499"/>
                  </a:cubicBezTo>
                  <a:cubicBezTo>
                    <a:pt x="395" y="495"/>
                    <a:pt x="399" y="484"/>
                    <a:pt x="397" y="475"/>
                  </a:cubicBezTo>
                  <a:cubicBezTo>
                    <a:pt x="384" y="436"/>
                    <a:pt x="384" y="436"/>
                    <a:pt x="384" y="436"/>
                  </a:cubicBezTo>
                  <a:cubicBezTo>
                    <a:pt x="404" y="423"/>
                    <a:pt x="421" y="406"/>
                    <a:pt x="435" y="386"/>
                  </a:cubicBezTo>
                  <a:cubicBezTo>
                    <a:pt x="474" y="399"/>
                    <a:pt x="474" y="399"/>
                    <a:pt x="474" y="399"/>
                  </a:cubicBezTo>
                  <a:cubicBezTo>
                    <a:pt x="482" y="402"/>
                    <a:pt x="493" y="398"/>
                    <a:pt x="498" y="391"/>
                  </a:cubicBezTo>
                  <a:cubicBezTo>
                    <a:pt x="502" y="383"/>
                    <a:pt x="506" y="374"/>
                    <a:pt x="510" y="366"/>
                  </a:cubicBezTo>
                  <a:cubicBezTo>
                    <a:pt x="513" y="357"/>
                    <a:pt x="516" y="349"/>
                    <a:pt x="519" y="340"/>
                  </a:cubicBezTo>
                  <a:cubicBezTo>
                    <a:pt x="522" y="332"/>
                    <a:pt x="517" y="321"/>
                    <a:pt x="509" y="317"/>
                  </a:cubicBezTo>
                  <a:close/>
                  <a:moveTo>
                    <a:pt x="262" y="429"/>
                  </a:moveTo>
                  <a:cubicBezTo>
                    <a:pt x="168" y="429"/>
                    <a:pt x="93" y="354"/>
                    <a:pt x="93" y="261"/>
                  </a:cubicBezTo>
                  <a:cubicBezTo>
                    <a:pt x="93" y="168"/>
                    <a:pt x="168" y="92"/>
                    <a:pt x="262" y="92"/>
                  </a:cubicBezTo>
                  <a:cubicBezTo>
                    <a:pt x="355" y="92"/>
                    <a:pt x="430" y="168"/>
                    <a:pt x="430" y="261"/>
                  </a:cubicBezTo>
                  <a:cubicBezTo>
                    <a:pt x="430" y="354"/>
                    <a:pt x="355" y="429"/>
                    <a:pt x="262" y="429"/>
                  </a:cubicBezTo>
                  <a:close/>
                  <a:moveTo>
                    <a:pt x="283" y="237"/>
                  </a:moveTo>
                  <a:cubicBezTo>
                    <a:pt x="272" y="233"/>
                    <a:pt x="263" y="230"/>
                    <a:pt x="257" y="227"/>
                  </a:cubicBezTo>
                  <a:cubicBezTo>
                    <a:pt x="251" y="224"/>
                    <a:pt x="246" y="221"/>
                    <a:pt x="244" y="219"/>
                  </a:cubicBezTo>
                  <a:cubicBezTo>
                    <a:pt x="241" y="217"/>
                    <a:pt x="240" y="214"/>
                    <a:pt x="240" y="210"/>
                  </a:cubicBezTo>
                  <a:cubicBezTo>
                    <a:pt x="240" y="206"/>
                    <a:pt x="242" y="203"/>
                    <a:pt x="245" y="201"/>
                  </a:cubicBezTo>
                  <a:cubicBezTo>
                    <a:pt x="249" y="199"/>
                    <a:pt x="255" y="198"/>
                    <a:pt x="263" y="198"/>
                  </a:cubicBezTo>
                  <a:cubicBezTo>
                    <a:pt x="278" y="198"/>
                    <a:pt x="293" y="201"/>
                    <a:pt x="310" y="207"/>
                  </a:cubicBezTo>
                  <a:cubicBezTo>
                    <a:pt x="318" y="210"/>
                    <a:pt x="327" y="207"/>
                    <a:pt x="330" y="199"/>
                  </a:cubicBezTo>
                  <a:cubicBezTo>
                    <a:pt x="338" y="181"/>
                    <a:pt x="338" y="181"/>
                    <a:pt x="338" y="181"/>
                  </a:cubicBezTo>
                  <a:cubicBezTo>
                    <a:pt x="341" y="173"/>
                    <a:pt x="338" y="164"/>
                    <a:pt x="330" y="161"/>
                  </a:cubicBezTo>
                  <a:cubicBezTo>
                    <a:pt x="313" y="155"/>
                    <a:pt x="297" y="152"/>
                    <a:pt x="280" y="151"/>
                  </a:cubicBezTo>
                  <a:cubicBezTo>
                    <a:pt x="280" y="134"/>
                    <a:pt x="280" y="134"/>
                    <a:pt x="280" y="134"/>
                  </a:cubicBezTo>
                  <a:cubicBezTo>
                    <a:pt x="280" y="129"/>
                    <a:pt x="276" y="126"/>
                    <a:pt x="272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47" y="126"/>
                    <a:pt x="243" y="129"/>
                    <a:pt x="243" y="134"/>
                  </a:cubicBezTo>
                  <a:cubicBezTo>
                    <a:pt x="243" y="152"/>
                    <a:pt x="243" y="152"/>
                    <a:pt x="243" y="152"/>
                  </a:cubicBezTo>
                  <a:cubicBezTo>
                    <a:pt x="221" y="154"/>
                    <a:pt x="205" y="160"/>
                    <a:pt x="194" y="170"/>
                  </a:cubicBezTo>
                  <a:cubicBezTo>
                    <a:pt x="182" y="180"/>
                    <a:pt x="177" y="194"/>
                    <a:pt x="177" y="212"/>
                  </a:cubicBezTo>
                  <a:cubicBezTo>
                    <a:pt x="177" y="223"/>
                    <a:pt x="178" y="233"/>
                    <a:pt x="182" y="241"/>
                  </a:cubicBezTo>
                  <a:cubicBezTo>
                    <a:pt x="186" y="249"/>
                    <a:pt x="192" y="256"/>
                    <a:pt x="201" y="262"/>
                  </a:cubicBezTo>
                  <a:cubicBezTo>
                    <a:pt x="209" y="269"/>
                    <a:pt x="220" y="274"/>
                    <a:pt x="234" y="279"/>
                  </a:cubicBezTo>
                  <a:cubicBezTo>
                    <a:pt x="246" y="284"/>
                    <a:pt x="256" y="288"/>
                    <a:pt x="263" y="291"/>
                  </a:cubicBezTo>
                  <a:cubicBezTo>
                    <a:pt x="270" y="294"/>
                    <a:pt x="275" y="297"/>
                    <a:pt x="278" y="299"/>
                  </a:cubicBezTo>
                  <a:cubicBezTo>
                    <a:pt x="282" y="302"/>
                    <a:pt x="283" y="305"/>
                    <a:pt x="283" y="308"/>
                  </a:cubicBezTo>
                  <a:cubicBezTo>
                    <a:pt x="283" y="313"/>
                    <a:pt x="281" y="317"/>
                    <a:pt x="277" y="319"/>
                  </a:cubicBezTo>
                  <a:cubicBezTo>
                    <a:pt x="272" y="321"/>
                    <a:pt x="266" y="323"/>
                    <a:pt x="256" y="323"/>
                  </a:cubicBezTo>
                  <a:cubicBezTo>
                    <a:pt x="245" y="323"/>
                    <a:pt x="232" y="320"/>
                    <a:pt x="218" y="316"/>
                  </a:cubicBezTo>
                  <a:cubicBezTo>
                    <a:pt x="213" y="315"/>
                    <a:pt x="208" y="313"/>
                    <a:pt x="203" y="312"/>
                  </a:cubicBezTo>
                  <a:cubicBezTo>
                    <a:pt x="195" y="310"/>
                    <a:pt x="186" y="313"/>
                    <a:pt x="184" y="321"/>
                  </a:cubicBezTo>
                  <a:cubicBezTo>
                    <a:pt x="178" y="339"/>
                    <a:pt x="178" y="339"/>
                    <a:pt x="178" y="339"/>
                  </a:cubicBezTo>
                  <a:cubicBezTo>
                    <a:pt x="176" y="347"/>
                    <a:pt x="180" y="356"/>
                    <a:pt x="188" y="359"/>
                  </a:cubicBezTo>
                  <a:cubicBezTo>
                    <a:pt x="206" y="365"/>
                    <a:pt x="225" y="369"/>
                    <a:pt x="243" y="370"/>
                  </a:cubicBezTo>
                  <a:cubicBezTo>
                    <a:pt x="243" y="388"/>
                    <a:pt x="243" y="388"/>
                    <a:pt x="243" y="388"/>
                  </a:cubicBezTo>
                  <a:cubicBezTo>
                    <a:pt x="243" y="392"/>
                    <a:pt x="247" y="396"/>
                    <a:pt x="252" y="396"/>
                  </a:cubicBezTo>
                  <a:cubicBezTo>
                    <a:pt x="272" y="396"/>
                    <a:pt x="272" y="396"/>
                    <a:pt x="272" y="396"/>
                  </a:cubicBezTo>
                  <a:cubicBezTo>
                    <a:pt x="276" y="396"/>
                    <a:pt x="280" y="392"/>
                    <a:pt x="280" y="388"/>
                  </a:cubicBezTo>
                  <a:cubicBezTo>
                    <a:pt x="280" y="369"/>
                    <a:pt x="280" y="369"/>
                    <a:pt x="280" y="369"/>
                  </a:cubicBezTo>
                  <a:cubicBezTo>
                    <a:pt x="302" y="366"/>
                    <a:pt x="318" y="359"/>
                    <a:pt x="329" y="348"/>
                  </a:cubicBezTo>
                  <a:cubicBezTo>
                    <a:pt x="341" y="337"/>
                    <a:pt x="346" y="322"/>
                    <a:pt x="346" y="304"/>
                  </a:cubicBezTo>
                  <a:cubicBezTo>
                    <a:pt x="346" y="288"/>
                    <a:pt x="342" y="274"/>
                    <a:pt x="332" y="264"/>
                  </a:cubicBezTo>
                  <a:cubicBezTo>
                    <a:pt x="322" y="254"/>
                    <a:pt x="306" y="245"/>
                    <a:pt x="283" y="23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0" cap="none" spc="0" normalizeH="0" baseline="0" noProof="0">
                <a:ln>
                  <a:solidFill>
                    <a:srgbClr val="FF0000"/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205" name="右箭头 168"/>
          <p:cNvSpPr/>
          <p:nvPr/>
        </p:nvSpPr>
        <p:spPr>
          <a:xfrm flipV="1">
            <a:off x="6401162" y="3474846"/>
            <a:ext cx="327235" cy="176764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pic>
        <p:nvPicPr>
          <p:cNvPr id="206" name="图片 205"/>
          <p:cNvPicPr>
            <a:picLocks noChangeAspect="1"/>
          </p:cNvPicPr>
          <p:nvPr/>
        </p:nvPicPr>
        <p:blipFill>
          <a:blip r:embed="rId4">
            <a:duotone>
              <a:srgbClr val="EEECE1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56" y="3329449"/>
            <a:ext cx="525811" cy="525811"/>
          </a:xfrm>
          <a:prstGeom prst="rect">
            <a:avLst/>
          </a:prstGeom>
        </p:spPr>
      </p:pic>
      <p:sp>
        <p:nvSpPr>
          <p:cNvPr id="207" name="Freeform 29"/>
          <p:cNvSpPr>
            <a:spLocks noEditPoints="1"/>
          </p:cNvSpPr>
          <p:nvPr/>
        </p:nvSpPr>
        <p:spPr bwMode="auto">
          <a:xfrm>
            <a:off x="5460135" y="4084860"/>
            <a:ext cx="1040326" cy="757512"/>
          </a:xfrm>
          <a:custGeom>
            <a:avLst/>
            <a:gdLst>
              <a:gd name="T0" fmla="*/ 433 w 503"/>
              <a:gd name="T1" fmla="*/ 70 h 594"/>
              <a:gd name="T2" fmla="*/ 412 w 503"/>
              <a:gd name="T3" fmla="*/ 0 h 594"/>
              <a:gd name="T4" fmla="*/ 0 w 503"/>
              <a:gd name="T5" fmla="*/ 21 h 594"/>
              <a:gd name="T6" fmla="*/ 22 w 503"/>
              <a:gd name="T7" fmla="*/ 524 h 594"/>
              <a:gd name="T8" fmla="*/ 71 w 503"/>
              <a:gd name="T9" fmla="*/ 573 h 594"/>
              <a:gd name="T10" fmla="*/ 482 w 503"/>
              <a:gd name="T11" fmla="*/ 594 h 594"/>
              <a:gd name="T12" fmla="*/ 503 w 503"/>
              <a:gd name="T13" fmla="*/ 91 h 594"/>
              <a:gd name="T14" fmla="*/ 43 w 503"/>
              <a:gd name="T15" fmla="*/ 481 h 594"/>
              <a:gd name="T16" fmla="*/ 390 w 503"/>
              <a:gd name="T17" fmla="*/ 42 h 594"/>
              <a:gd name="T18" fmla="*/ 43 w 503"/>
              <a:gd name="T19" fmla="*/ 481 h 594"/>
              <a:gd name="T20" fmla="*/ 113 w 503"/>
              <a:gd name="T21" fmla="*/ 551 h 594"/>
              <a:gd name="T22" fmla="*/ 412 w 503"/>
              <a:gd name="T23" fmla="*/ 524 h 594"/>
              <a:gd name="T24" fmla="*/ 433 w 503"/>
              <a:gd name="T25" fmla="*/ 113 h 594"/>
              <a:gd name="T26" fmla="*/ 461 w 503"/>
              <a:gd name="T27" fmla="*/ 551 h 594"/>
              <a:gd name="T28" fmla="*/ 336 w 503"/>
              <a:gd name="T29" fmla="*/ 151 h 594"/>
              <a:gd name="T30" fmla="*/ 200 w 503"/>
              <a:gd name="T31" fmla="*/ 130 h 594"/>
              <a:gd name="T32" fmla="*/ 135 w 503"/>
              <a:gd name="T33" fmla="*/ 113 h 594"/>
              <a:gd name="T34" fmla="*/ 113 w 503"/>
              <a:gd name="T35" fmla="*/ 117 h 594"/>
              <a:gd name="T36" fmla="*/ 113 w 503"/>
              <a:gd name="T37" fmla="*/ 144 h 594"/>
              <a:gd name="T38" fmla="*/ 169 w 503"/>
              <a:gd name="T39" fmla="*/ 113 h 594"/>
              <a:gd name="T40" fmla="*/ 163 w 503"/>
              <a:gd name="T41" fmla="*/ 78 h 594"/>
              <a:gd name="T42" fmla="*/ 200 w 503"/>
              <a:gd name="T43" fmla="*/ 287 h 594"/>
              <a:gd name="T44" fmla="*/ 336 w 503"/>
              <a:gd name="T45" fmla="*/ 265 h 594"/>
              <a:gd name="T46" fmla="*/ 200 w 503"/>
              <a:gd name="T47" fmla="*/ 287 h 594"/>
              <a:gd name="T48" fmla="*/ 113 w 503"/>
              <a:gd name="T49" fmla="*/ 253 h 594"/>
              <a:gd name="T50" fmla="*/ 113 w 503"/>
              <a:gd name="T51" fmla="*/ 280 h 594"/>
              <a:gd name="T52" fmla="*/ 186 w 503"/>
              <a:gd name="T53" fmla="*/ 228 h 594"/>
              <a:gd name="T54" fmla="*/ 125 w 503"/>
              <a:gd name="T55" fmla="*/ 261 h 594"/>
              <a:gd name="T56" fmla="*/ 336 w 503"/>
              <a:gd name="T57" fmla="*/ 422 h 594"/>
              <a:gd name="T58" fmla="*/ 200 w 503"/>
              <a:gd name="T59" fmla="*/ 401 h 594"/>
              <a:gd name="T60" fmla="*/ 125 w 503"/>
              <a:gd name="T61" fmla="*/ 396 h 594"/>
              <a:gd name="T62" fmla="*/ 83 w 503"/>
              <a:gd name="T63" fmla="*/ 368 h 594"/>
              <a:gd name="T64" fmla="*/ 127 w 503"/>
              <a:gd name="T65" fmla="*/ 436 h 594"/>
              <a:gd name="T66" fmla="*/ 163 w 503"/>
              <a:gd name="T67" fmla="*/ 348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03" h="594">
                <a:moveTo>
                  <a:pt x="482" y="70"/>
                </a:moveTo>
                <a:cubicBezTo>
                  <a:pt x="433" y="70"/>
                  <a:pt x="433" y="70"/>
                  <a:pt x="433" y="70"/>
                </a:cubicBezTo>
                <a:cubicBezTo>
                  <a:pt x="433" y="21"/>
                  <a:pt x="433" y="21"/>
                  <a:pt x="433" y="21"/>
                </a:cubicBezTo>
                <a:cubicBezTo>
                  <a:pt x="433" y="9"/>
                  <a:pt x="423" y="0"/>
                  <a:pt x="4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9"/>
                  <a:pt x="0" y="21"/>
                </a:cubicBezTo>
                <a:cubicBezTo>
                  <a:pt x="0" y="502"/>
                  <a:pt x="0" y="502"/>
                  <a:pt x="0" y="502"/>
                </a:cubicBezTo>
                <a:cubicBezTo>
                  <a:pt x="0" y="514"/>
                  <a:pt x="10" y="524"/>
                  <a:pt x="22" y="524"/>
                </a:cubicBezTo>
                <a:cubicBezTo>
                  <a:pt x="71" y="524"/>
                  <a:pt x="71" y="524"/>
                  <a:pt x="71" y="524"/>
                </a:cubicBezTo>
                <a:cubicBezTo>
                  <a:pt x="71" y="573"/>
                  <a:pt x="71" y="573"/>
                  <a:pt x="71" y="573"/>
                </a:cubicBezTo>
                <a:cubicBezTo>
                  <a:pt x="71" y="584"/>
                  <a:pt x="80" y="594"/>
                  <a:pt x="92" y="594"/>
                </a:cubicBezTo>
                <a:cubicBezTo>
                  <a:pt x="482" y="594"/>
                  <a:pt x="482" y="594"/>
                  <a:pt x="482" y="594"/>
                </a:cubicBezTo>
                <a:cubicBezTo>
                  <a:pt x="494" y="594"/>
                  <a:pt x="503" y="584"/>
                  <a:pt x="503" y="573"/>
                </a:cubicBezTo>
                <a:cubicBezTo>
                  <a:pt x="503" y="91"/>
                  <a:pt x="503" y="91"/>
                  <a:pt x="503" y="91"/>
                </a:cubicBezTo>
                <a:cubicBezTo>
                  <a:pt x="503" y="80"/>
                  <a:pt x="494" y="70"/>
                  <a:pt x="482" y="70"/>
                </a:cubicBezTo>
                <a:close/>
                <a:moveTo>
                  <a:pt x="43" y="481"/>
                </a:moveTo>
                <a:cubicBezTo>
                  <a:pt x="43" y="42"/>
                  <a:pt x="43" y="42"/>
                  <a:pt x="43" y="42"/>
                </a:cubicBezTo>
                <a:cubicBezTo>
                  <a:pt x="390" y="42"/>
                  <a:pt x="390" y="42"/>
                  <a:pt x="390" y="42"/>
                </a:cubicBezTo>
                <a:cubicBezTo>
                  <a:pt x="390" y="481"/>
                  <a:pt x="390" y="481"/>
                  <a:pt x="390" y="481"/>
                </a:cubicBezTo>
                <a:lnTo>
                  <a:pt x="43" y="481"/>
                </a:lnTo>
                <a:close/>
                <a:moveTo>
                  <a:pt x="461" y="551"/>
                </a:moveTo>
                <a:cubicBezTo>
                  <a:pt x="113" y="551"/>
                  <a:pt x="113" y="551"/>
                  <a:pt x="113" y="551"/>
                </a:cubicBezTo>
                <a:cubicBezTo>
                  <a:pt x="113" y="524"/>
                  <a:pt x="113" y="524"/>
                  <a:pt x="113" y="524"/>
                </a:cubicBezTo>
                <a:cubicBezTo>
                  <a:pt x="412" y="524"/>
                  <a:pt x="412" y="524"/>
                  <a:pt x="412" y="524"/>
                </a:cubicBezTo>
                <a:cubicBezTo>
                  <a:pt x="423" y="524"/>
                  <a:pt x="433" y="514"/>
                  <a:pt x="433" y="502"/>
                </a:cubicBezTo>
                <a:cubicBezTo>
                  <a:pt x="433" y="113"/>
                  <a:pt x="433" y="113"/>
                  <a:pt x="433" y="113"/>
                </a:cubicBezTo>
                <a:cubicBezTo>
                  <a:pt x="461" y="113"/>
                  <a:pt x="461" y="113"/>
                  <a:pt x="461" y="113"/>
                </a:cubicBezTo>
                <a:lnTo>
                  <a:pt x="461" y="551"/>
                </a:lnTo>
                <a:close/>
                <a:moveTo>
                  <a:pt x="200" y="151"/>
                </a:moveTo>
                <a:cubicBezTo>
                  <a:pt x="336" y="151"/>
                  <a:pt x="336" y="151"/>
                  <a:pt x="336" y="151"/>
                </a:cubicBezTo>
                <a:cubicBezTo>
                  <a:pt x="336" y="130"/>
                  <a:pt x="336" y="130"/>
                  <a:pt x="336" y="130"/>
                </a:cubicBezTo>
                <a:cubicBezTo>
                  <a:pt x="200" y="130"/>
                  <a:pt x="200" y="130"/>
                  <a:pt x="200" y="130"/>
                </a:cubicBezTo>
                <a:lnTo>
                  <a:pt x="200" y="151"/>
                </a:lnTo>
                <a:close/>
                <a:moveTo>
                  <a:pt x="135" y="113"/>
                </a:moveTo>
                <a:cubicBezTo>
                  <a:pt x="125" y="125"/>
                  <a:pt x="125" y="125"/>
                  <a:pt x="125" y="125"/>
                </a:cubicBezTo>
                <a:cubicBezTo>
                  <a:pt x="113" y="117"/>
                  <a:pt x="113" y="117"/>
                  <a:pt x="113" y="117"/>
                </a:cubicBezTo>
                <a:cubicBezTo>
                  <a:pt x="83" y="98"/>
                  <a:pt x="83" y="98"/>
                  <a:pt x="83" y="98"/>
                </a:cubicBezTo>
                <a:cubicBezTo>
                  <a:pt x="113" y="144"/>
                  <a:pt x="113" y="144"/>
                  <a:pt x="113" y="144"/>
                </a:cubicBezTo>
                <a:cubicBezTo>
                  <a:pt x="127" y="165"/>
                  <a:pt x="127" y="165"/>
                  <a:pt x="127" y="165"/>
                </a:cubicBezTo>
                <a:cubicBezTo>
                  <a:pt x="169" y="113"/>
                  <a:pt x="169" y="113"/>
                  <a:pt x="169" y="113"/>
                </a:cubicBezTo>
                <a:cubicBezTo>
                  <a:pt x="186" y="92"/>
                  <a:pt x="186" y="92"/>
                  <a:pt x="186" y="92"/>
                </a:cubicBezTo>
                <a:cubicBezTo>
                  <a:pt x="163" y="78"/>
                  <a:pt x="163" y="78"/>
                  <a:pt x="163" y="78"/>
                </a:cubicBezTo>
                <a:lnTo>
                  <a:pt x="135" y="113"/>
                </a:lnTo>
                <a:close/>
                <a:moveTo>
                  <a:pt x="200" y="287"/>
                </a:moveTo>
                <a:cubicBezTo>
                  <a:pt x="336" y="287"/>
                  <a:pt x="336" y="287"/>
                  <a:pt x="336" y="287"/>
                </a:cubicBezTo>
                <a:cubicBezTo>
                  <a:pt x="336" y="265"/>
                  <a:pt x="336" y="265"/>
                  <a:pt x="336" y="265"/>
                </a:cubicBezTo>
                <a:cubicBezTo>
                  <a:pt x="200" y="265"/>
                  <a:pt x="200" y="265"/>
                  <a:pt x="200" y="265"/>
                </a:cubicBezTo>
                <a:lnTo>
                  <a:pt x="200" y="287"/>
                </a:lnTo>
                <a:close/>
                <a:moveTo>
                  <a:pt x="125" y="261"/>
                </a:moveTo>
                <a:cubicBezTo>
                  <a:pt x="113" y="253"/>
                  <a:pt x="113" y="253"/>
                  <a:pt x="113" y="253"/>
                </a:cubicBezTo>
                <a:cubicBezTo>
                  <a:pt x="83" y="233"/>
                  <a:pt x="83" y="233"/>
                  <a:pt x="83" y="233"/>
                </a:cubicBezTo>
                <a:cubicBezTo>
                  <a:pt x="113" y="280"/>
                  <a:pt x="113" y="280"/>
                  <a:pt x="113" y="280"/>
                </a:cubicBezTo>
                <a:cubicBezTo>
                  <a:pt x="127" y="300"/>
                  <a:pt x="127" y="300"/>
                  <a:pt x="127" y="300"/>
                </a:cubicBezTo>
                <a:cubicBezTo>
                  <a:pt x="186" y="228"/>
                  <a:pt x="186" y="228"/>
                  <a:pt x="186" y="228"/>
                </a:cubicBezTo>
                <a:cubicBezTo>
                  <a:pt x="163" y="213"/>
                  <a:pt x="163" y="213"/>
                  <a:pt x="163" y="213"/>
                </a:cubicBezTo>
                <a:lnTo>
                  <a:pt x="125" y="261"/>
                </a:lnTo>
                <a:close/>
                <a:moveTo>
                  <a:pt x="200" y="422"/>
                </a:moveTo>
                <a:cubicBezTo>
                  <a:pt x="336" y="422"/>
                  <a:pt x="336" y="422"/>
                  <a:pt x="336" y="422"/>
                </a:cubicBezTo>
                <a:cubicBezTo>
                  <a:pt x="336" y="401"/>
                  <a:pt x="336" y="401"/>
                  <a:pt x="336" y="401"/>
                </a:cubicBezTo>
                <a:cubicBezTo>
                  <a:pt x="200" y="401"/>
                  <a:pt x="200" y="401"/>
                  <a:pt x="200" y="401"/>
                </a:cubicBezTo>
                <a:lnTo>
                  <a:pt x="200" y="422"/>
                </a:lnTo>
                <a:close/>
                <a:moveTo>
                  <a:pt x="125" y="396"/>
                </a:moveTo>
                <a:cubicBezTo>
                  <a:pt x="113" y="388"/>
                  <a:pt x="113" y="388"/>
                  <a:pt x="113" y="388"/>
                </a:cubicBezTo>
                <a:cubicBezTo>
                  <a:pt x="83" y="368"/>
                  <a:pt x="83" y="368"/>
                  <a:pt x="83" y="368"/>
                </a:cubicBezTo>
                <a:cubicBezTo>
                  <a:pt x="113" y="415"/>
                  <a:pt x="113" y="415"/>
                  <a:pt x="113" y="415"/>
                </a:cubicBezTo>
                <a:cubicBezTo>
                  <a:pt x="127" y="436"/>
                  <a:pt x="127" y="436"/>
                  <a:pt x="127" y="436"/>
                </a:cubicBezTo>
                <a:cubicBezTo>
                  <a:pt x="186" y="363"/>
                  <a:pt x="186" y="363"/>
                  <a:pt x="186" y="363"/>
                </a:cubicBezTo>
                <a:cubicBezTo>
                  <a:pt x="163" y="348"/>
                  <a:pt x="163" y="348"/>
                  <a:pt x="163" y="348"/>
                </a:cubicBezTo>
                <a:lnTo>
                  <a:pt x="125" y="396"/>
                </a:lnTo>
                <a:close/>
              </a:path>
            </a:pathLst>
          </a:custGeom>
          <a:solidFill>
            <a:srgbClr val="00425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pic>
        <p:nvPicPr>
          <p:cNvPr id="208" name="图片 20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3746" y="5327389"/>
            <a:ext cx="1390223" cy="971221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</p:pic>
      <p:sp>
        <p:nvSpPr>
          <p:cNvPr id="209" name="十字形 208"/>
          <p:cNvSpPr/>
          <p:nvPr/>
        </p:nvSpPr>
        <p:spPr bwMode="auto">
          <a:xfrm>
            <a:off x="8608308" y="5671977"/>
            <a:ext cx="336730" cy="337423"/>
          </a:xfrm>
          <a:prstGeom prst="plus">
            <a:avLst>
              <a:gd name="adj" fmla="val 37043"/>
            </a:avLst>
          </a:prstGeom>
          <a:solidFill>
            <a:srgbClr val="CC3333"/>
          </a:solidFill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50000"/>
              </a:spcAft>
              <a:buClr>
                <a:srgbClr val="1F497D"/>
              </a:buClr>
            </a:pPr>
            <a:endParaRPr lang="zh-CN" altLang="en-US" sz="13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0" name="矩形 209"/>
          <p:cNvSpPr/>
          <p:nvPr/>
        </p:nvSpPr>
        <p:spPr>
          <a:xfrm>
            <a:off x="1633739" y="5044539"/>
            <a:ext cx="3339233" cy="1275252"/>
          </a:xfrm>
          <a:prstGeom prst="rect">
            <a:avLst/>
          </a:prstGeom>
          <a:solidFill>
            <a:srgbClr val="C6D9F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1" name="矩形 210"/>
          <p:cNvSpPr/>
          <p:nvPr/>
        </p:nvSpPr>
        <p:spPr>
          <a:xfrm>
            <a:off x="1633740" y="5161438"/>
            <a:ext cx="33403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从研究报告撰写入手，提高部门人员动手能力与文字水平，全年撰写各种研究报告和材料超过</a:t>
            </a:r>
            <a:r>
              <a:rPr lang="en-US" altLang="zh-CN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30</a:t>
            </a:r>
            <a:r>
              <a:rPr lang="zh-CN" altLang="en-US" sz="16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篇</a:t>
            </a:r>
            <a:r>
              <a:rPr lang="zh-CN" altLang="en-US" sz="16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，并初步建立行业数据库</a:t>
            </a:r>
          </a:p>
        </p:txBody>
      </p:sp>
      <p:sp>
        <p:nvSpPr>
          <p:cNvPr id="212" name="矩形 211"/>
          <p:cNvSpPr/>
          <p:nvPr/>
        </p:nvSpPr>
        <p:spPr>
          <a:xfrm>
            <a:off x="6391411" y="4969991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研究报告</a:t>
            </a:r>
          </a:p>
        </p:txBody>
      </p:sp>
      <p:sp>
        <p:nvSpPr>
          <p:cNvPr id="213" name="矩形 212"/>
          <p:cNvSpPr/>
          <p:nvPr/>
        </p:nvSpPr>
        <p:spPr>
          <a:xfrm>
            <a:off x="5058712" y="5246989"/>
            <a:ext cx="3465617" cy="1072801"/>
          </a:xfrm>
          <a:prstGeom prst="rect">
            <a:avLst/>
          </a:prstGeom>
          <a:noFill/>
          <a:ln w="19050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4" name="矩形 213"/>
          <p:cNvSpPr/>
          <p:nvPr/>
        </p:nvSpPr>
        <p:spPr>
          <a:xfrm>
            <a:off x="9425692" y="4985056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数据库</a:t>
            </a:r>
          </a:p>
        </p:txBody>
      </p:sp>
      <p:pic>
        <p:nvPicPr>
          <p:cNvPr id="215" name="图片 2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4661" y="5360076"/>
            <a:ext cx="815637" cy="905845"/>
          </a:xfrm>
          <a:prstGeom prst="rect">
            <a:avLst/>
          </a:prstGeom>
        </p:spPr>
      </p:pic>
      <p:pic>
        <p:nvPicPr>
          <p:cNvPr id="216" name="图片 2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807" y="5360076"/>
            <a:ext cx="815637" cy="905845"/>
          </a:xfrm>
          <a:prstGeom prst="rect">
            <a:avLst/>
          </a:prstGeom>
        </p:spPr>
      </p:pic>
      <p:pic>
        <p:nvPicPr>
          <p:cNvPr id="217" name="图片 2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2952" y="5360076"/>
            <a:ext cx="815637" cy="905845"/>
          </a:xfrm>
          <a:prstGeom prst="rect">
            <a:avLst/>
          </a:prstGeom>
        </p:spPr>
      </p:pic>
      <p:pic>
        <p:nvPicPr>
          <p:cNvPr id="218" name="图片 2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1664" y="4040335"/>
            <a:ext cx="815637" cy="905845"/>
          </a:xfrm>
          <a:prstGeom prst="rect">
            <a:avLst/>
          </a:prstGeom>
        </p:spPr>
      </p:pic>
      <p:pic>
        <p:nvPicPr>
          <p:cNvPr id="219" name="图片 2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1630" y="4051217"/>
            <a:ext cx="815637" cy="905845"/>
          </a:xfrm>
          <a:prstGeom prst="rect">
            <a:avLst/>
          </a:prstGeom>
        </p:spPr>
      </p:pic>
      <p:pic>
        <p:nvPicPr>
          <p:cNvPr id="220" name="图片 2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1089" y="4029996"/>
            <a:ext cx="815637" cy="905845"/>
          </a:xfrm>
          <a:prstGeom prst="rect">
            <a:avLst/>
          </a:prstGeom>
        </p:spPr>
      </p:pic>
      <p:pic>
        <p:nvPicPr>
          <p:cNvPr id="221" name="图片 2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3296" y="4029981"/>
            <a:ext cx="815637" cy="905845"/>
          </a:xfrm>
          <a:prstGeom prst="rect">
            <a:avLst/>
          </a:prstGeom>
        </p:spPr>
      </p:pic>
      <p:pic>
        <p:nvPicPr>
          <p:cNvPr id="222" name="图片 2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8861" y="4273092"/>
            <a:ext cx="554204" cy="615498"/>
          </a:xfrm>
          <a:prstGeom prst="rect">
            <a:avLst/>
          </a:prstGeom>
        </p:spPr>
      </p:pic>
      <p:pic>
        <p:nvPicPr>
          <p:cNvPr id="223" name="图片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5620" y="4615829"/>
            <a:ext cx="288117" cy="319982"/>
          </a:xfrm>
          <a:prstGeom prst="rect">
            <a:avLst/>
          </a:prstGeom>
        </p:spPr>
      </p:pic>
      <p:pic>
        <p:nvPicPr>
          <p:cNvPr id="224" name="图片 2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3652" y="4453886"/>
            <a:ext cx="415602" cy="461567"/>
          </a:xfrm>
          <a:prstGeom prst="rect">
            <a:avLst/>
          </a:prstGeom>
        </p:spPr>
      </p:pic>
      <p:pic>
        <p:nvPicPr>
          <p:cNvPr id="225" name="图片 2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4587" y="4341352"/>
            <a:ext cx="507771" cy="563930"/>
          </a:xfrm>
          <a:prstGeom prst="rect">
            <a:avLst/>
          </a:prstGeom>
        </p:spPr>
      </p:pic>
      <p:pic>
        <p:nvPicPr>
          <p:cNvPr id="226" name="图片 2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6392" y="4341352"/>
            <a:ext cx="507771" cy="563930"/>
          </a:xfrm>
          <a:prstGeom prst="rect">
            <a:avLst/>
          </a:prstGeom>
        </p:spPr>
      </p:pic>
      <p:pic>
        <p:nvPicPr>
          <p:cNvPr id="227" name="图片 2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5564" y="4277456"/>
            <a:ext cx="565304" cy="627826"/>
          </a:xfrm>
          <a:prstGeom prst="rect">
            <a:avLst/>
          </a:prstGeom>
        </p:spPr>
      </p:pic>
      <p:pic>
        <p:nvPicPr>
          <p:cNvPr id="228" name="图片 2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3383" y="3999436"/>
            <a:ext cx="815637" cy="905845"/>
          </a:xfrm>
          <a:prstGeom prst="rect">
            <a:avLst/>
          </a:prstGeom>
        </p:spPr>
      </p:pic>
      <p:pic>
        <p:nvPicPr>
          <p:cNvPr id="229" name="图片 2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3052" y="4109609"/>
            <a:ext cx="554204" cy="615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4" grpId="0"/>
      <p:bldP spid="175" grpId="0" animBg="1"/>
      <p:bldP spid="176" grpId="0" animBg="1"/>
      <p:bldP spid="177" grpId="0"/>
      <p:bldP spid="178" grpId="0" animBg="1"/>
      <p:bldP spid="185" grpId="0" animBg="1"/>
      <p:bldP spid="189" grpId="0" animBg="1"/>
      <p:bldP spid="192" grpId="0" animBg="1"/>
      <p:bldP spid="193" grpId="0" animBg="1"/>
      <p:bldP spid="194" grpId="0" animBg="1"/>
      <p:bldP spid="205" grpId="0" animBg="1"/>
      <p:bldP spid="207" grpId="0" animBg="1"/>
      <p:bldP spid="209" grpId="0" animBg="1"/>
      <p:bldP spid="210" grpId="0" animBg="1"/>
      <p:bldP spid="211" grpId="0"/>
      <p:bldP spid="212" grpId="0"/>
      <p:bldP spid="213" grpId="0" animBg="1"/>
      <p:bldP spid="2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9692" y="562760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三、其他工作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92196" y="1894104"/>
            <a:ext cx="3901027" cy="3741577"/>
            <a:chOff x="2936399" y="1589759"/>
            <a:chExt cx="3025775" cy="2913802"/>
          </a:xfrm>
          <a:effectLst/>
        </p:grpSpPr>
        <p:sp>
          <p:nvSpPr>
            <p:cNvPr id="4" name="Oval 10"/>
            <p:cNvSpPr>
              <a:spLocks noChangeArrowheads="1"/>
            </p:cNvSpPr>
            <p:nvPr/>
          </p:nvSpPr>
          <p:spPr bwMode="gray">
            <a:xfrm>
              <a:off x="4258786" y="2796998"/>
              <a:ext cx="1703388" cy="1706563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 sz="28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5" name="Oval 11"/>
            <p:cNvSpPr>
              <a:spLocks noChangeArrowheads="1"/>
            </p:cNvSpPr>
            <p:nvPr/>
          </p:nvSpPr>
          <p:spPr bwMode="gray">
            <a:xfrm>
              <a:off x="3627195" y="1589759"/>
              <a:ext cx="1703388" cy="1706562"/>
            </a:xfrm>
            <a:prstGeom prst="ellipse">
              <a:avLst/>
            </a:prstGeom>
            <a:solidFill>
              <a:srgbClr val="C6D9F1"/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sz="28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gray">
            <a:xfrm>
              <a:off x="2936399" y="2796998"/>
              <a:ext cx="1704975" cy="1706563"/>
            </a:xfrm>
            <a:prstGeom prst="ellipse">
              <a:avLst/>
            </a:prstGeom>
            <a:solidFill>
              <a:srgbClr val="6EB3F6"/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sz="2800" b="1" dirty="0">
                <a:solidFill>
                  <a:schemeClr val="bg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7" name="dtable128956246376037 10 144 127 256 68"/>
          <p:cNvSpPr txBox="1"/>
          <p:nvPr/>
        </p:nvSpPr>
        <p:spPr>
          <a:xfrm>
            <a:off x="7198760" y="501486"/>
            <a:ext cx="2710394" cy="1915111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1995" tIns="71995" rIns="71995" bIns="71995" rtlCol="0" anchor="ctr" anchorCtr="0">
            <a:spAutoFit/>
          </a:bodyPr>
          <a:lstStyle>
            <a:defPPr>
              <a:defRPr lang="zh-CN"/>
            </a:defPPr>
            <a:lvl1pPr indent="0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/>
            </a:lvl1pPr>
            <a:lvl2pPr marL="193675" lvl="1" indent="-192405" defTabSz="89535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 baseline="0"/>
            </a:lvl2pPr>
            <a:lvl3pPr marL="457200" indent="-26225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 baseline="0"/>
            </a:lvl3pPr>
            <a:lvl4pPr marL="614680" indent="-1555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 baseline="0"/>
            </a:lvl4pPr>
            <a:lvl5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5pPr>
            <a:lvl6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6pPr>
            <a:lvl7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7pPr>
            <a:lvl8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8pPr>
            <a:lvl9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9pPr>
          </a:lstStyle>
          <a:p>
            <a:pPr lvl="1"/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5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月，集团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总视察</a:t>
            </a:r>
            <a:endParaRPr lang="en-US" altLang="zh-CN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lvl="1"/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7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月，集团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总深圳视察</a:t>
            </a:r>
            <a:endParaRPr lang="en-US" altLang="zh-CN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lvl="1"/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10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月，集团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总深圳视察</a:t>
            </a:r>
            <a:endParaRPr lang="en-US" altLang="zh-CN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lvl="1"/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12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月，集团董事调研</a:t>
            </a:r>
            <a:endParaRPr lang="en-US" altLang="zh-CN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lvl="1"/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集团有关部门领导、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有关领导考察</a:t>
            </a:r>
          </a:p>
        </p:txBody>
      </p:sp>
      <p:sp>
        <p:nvSpPr>
          <p:cNvPr id="8" name="dtable128956246376037 10 144 205 256 68"/>
          <p:cNvSpPr txBox="1"/>
          <p:nvPr/>
        </p:nvSpPr>
        <p:spPr>
          <a:xfrm>
            <a:off x="446137" y="1739646"/>
            <a:ext cx="2935949" cy="3684827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1995" tIns="71995" rIns="71995" bIns="71995" rtlCol="0" anchor="ctr" anchorCtr="0"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40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200" indent="-26225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680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93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93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93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93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93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ts val="2300"/>
              </a:lnSpc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根据中心统一安排，做好业务协同机制建立、会议组织与信息报送</a:t>
            </a:r>
          </a:p>
          <a:p>
            <a:pPr lvl="1">
              <a:lnSpc>
                <a:spcPts val="2300"/>
              </a:lnSpc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根据业务部门需求积极提供协同材料与信息，协助挖掘业务协同机会</a:t>
            </a:r>
          </a:p>
          <a:p>
            <a:pPr lvl="1">
              <a:lnSpc>
                <a:spcPts val="2300"/>
              </a:lnSpc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协助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组织召开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对接会、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地区业务协同会</a:t>
            </a:r>
          </a:p>
          <a:p>
            <a:pPr lvl="1">
              <a:lnSpc>
                <a:spcPts val="2300"/>
              </a:lnSpc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组织编制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业务协同手册并提交集团</a:t>
            </a:r>
          </a:p>
          <a:p>
            <a:pPr lvl="1">
              <a:lnSpc>
                <a:spcPts val="2300"/>
              </a:lnSpc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组织报送集团与有关省市签署战略合作协议业务需求</a:t>
            </a:r>
          </a:p>
        </p:txBody>
      </p:sp>
      <p:sp>
        <p:nvSpPr>
          <p:cNvPr id="9" name="dtable128956246376037 10 144 127 256 68"/>
          <p:cNvSpPr txBox="1"/>
          <p:nvPr/>
        </p:nvSpPr>
        <p:spPr>
          <a:xfrm>
            <a:off x="8234961" y="3313119"/>
            <a:ext cx="3360140" cy="3094922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1995" tIns="71995" rIns="71995" bIns="71995" rtlCol="0" anchor="ctr" anchorCtr="0">
            <a:spAutoFit/>
          </a:bodyPr>
          <a:lstStyle>
            <a:defPPr>
              <a:defRPr lang="zh-CN"/>
            </a:defPPr>
            <a:lvl1pPr indent="0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/>
            </a:lvl1pPr>
            <a:lvl2pPr marL="193675" lvl="1" indent="-192405" defTabSz="89535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 baseline="0"/>
            </a:lvl2pPr>
            <a:lvl3pPr marL="457200" indent="-26225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 baseline="0"/>
            </a:lvl3pPr>
            <a:lvl4pPr marL="614680" indent="-1555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 baseline="0"/>
            </a:lvl4pPr>
            <a:lvl5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5pPr>
            <a:lvl6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6pPr>
            <a:lvl7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7pPr>
            <a:lvl8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8pPr>
            <a:lvl9pPr marL="749935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 baseline="0"/>
            </a:lvl9pPr>
          </a:lstStyle>
          <a:p>
            <a:pPr lvl="1"/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完成公司对外宣传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PPT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制作并提供业务部门对外使用</a:t>
            </a:r>
          </a:p>
          <a:p>
            <a:pPr lvl="1"/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向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报、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研究及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内刊投稿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6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篇并全部见报，一篇行业报告被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财经引用转发</a:t>
            </a:r>
          </a:p>
          <a:p>
            <a:pPr lvl="1"/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在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事件、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事件发生过程中，持续进行舆情监控与媒体应对</a:t>
            </a:r>
            <a:endParaRPr lang="en-US" altLang="zh-CN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lvl="1"/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参与策划和组织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2017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年新春客户答谢会，负责文艺晚会前台表演与后台控制的整体筹备与协调。</a:t>
            </a:r>
          </a:p>
        </p:txBody>
      </p:sp>
      <p:cxnSp>
        <p:nvCxnSpPr>
          <p:cNvPr id="10" name="Elbow Connector 11"/>
          <p:cNvCxnSpPr>
            <a:stCxn id="7" idx="2"/>
            <a:endCxn id="5" idx="6"/>
          </p:cNvCxnSpPr>
          <p:nvPr/>
        </p:nvCxnSpPr>
        <p:spPr>
          <a:xfrm rot="5400000">
            <a:off x="7579849" y="2015683"/>
            <a:ext cx="573195" cy="1375023"/>
          </a:xfrm>
          <a:prstGeom prst="bentConnector2">
            <a:avLst/>
          </a:prstGeom>
          <a:ln>
            <a:solidFill>
              <a:srgbClr val="7F7F7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1"/>
          <p:cNvCxnSpPr>
            <a:stCxn id="8" idx="3"/>
            <a:endCxn id="6" idx="2"/>
          </p:cNvCxnSpPr>
          <p:nvPr/>
        </p:nvCxnSpPr>
        <p:spPr>
          <a:xfrm>
            <a:off x="3382086" y="3582060"/>
            <a:ext cx="710110" cy="957933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225410" y="4258991"/>
            <a:ext cx="1485170" cy="72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对外宣传与舆情应对</a:t>
            </a:r>
          </a:p>
        </p:txBody>
      </p:sp>
      <p:sp>
        <p:nvSpPr>
          <p:cNvPr id="13" name="矩形 12"/>
          <p:cNvSpPr/>
          <p:nvPr/>
        </p:nvSpPr>
        <p:spPr>
          <a:xfrm>
            <a:off x="4376885" y="4134932"/>
            <a:ext cx="1571842" cy="72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业务协同</a:t>
            </a:r>
            <a:endParaRPr lang="en-US" altLang="zh-CN" sz="20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>
              <a:lnSpc>
                <a:spcPts val="25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与支持</a:t>
            </a:r>
          </a:p>
        </p:txBody>
      </p:sp>
      <p:cxnSp>
        <p:nvCxnSpPr>
          <p:cNvPr id="14" name="Elbow Connector 11"/>
          <p:cNvCxnSpPr>
            <a:stCxn id="4" idx="6"/>
            <a:endCxn id="9" idx="1"/>
          </p:cNvCxnSpPr>
          <p:nvPr/>
        </p:nvCxnSpPr>
        <p:spPr>
          <a:xfrm>
            <a:off x="7993223" y="4539993"/>
            <a:ext cx="241738" cy="320587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138392" y="2545145"/>
            <a:ext cx="1879200" cy="72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领导来访</a:t>
            </a:r>
            <a:endParaRPr lang="en-US" altLang="zh-CN" sz="2000" b="1" dirty="0">
              <a:solidFill>
                <a:schemeClr val="accent1">
                  <a:lumMod val="7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>
              <a:lnSpc>
                <a:spcPts val="2500"/>
              </a:lnSpc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接待汇报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7600" y="2933700"/>
            <a:ext cx="1274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02</a:t>
            </a:r>
            <a:endParaRPr lang="zh-CN" altLang="en-US" sz="72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41800" y="2336800"/>
            <a:ext cx="72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存在的不足</a:t>
            </a:r>
          </a:p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与改进措施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3713" y="740331"/>
            <a:ext cx="764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部门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</a:t>
            </a:r>
            <a:r>
              <a:rPr lang="zh-CN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存在的不足及改进措施</a:t>
            </a:r>
            <a:endParaRPr lang="zh-CN" altLang="en-US" sz="32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4625" y="2207104"/>
            <a:ext cx="88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劣势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1029481" y="2668769"/>
            <a:ext cx="1679510" cy="2719"/>
          </a:xfrm>
          <a:prstGeom prst="line">
            <a:avLst/>
          </a:prstGeom>
          <a:ln w="19050">
            <a:solidFill>
              <a:srgbClr val="407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938213" y="2966279"/>
            <a:ext cx="1873413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人员结构新，新人多</a:t>
            </a:r>
          </a:p>
        </p:txBody>
      </p:sp>
      <p:sp>
        <p:nvSpPr>
          <p:cNvPr id="6" name="矩形 5"/>
          <p:cNvSpPr/>
          <p:nvPr/>
        </p:nvSpPr>
        <p:spPr>
          <a:xfrm>
            <a:off x="4316500" y="2196504"/>
            <a:ext cx="94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不足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998237" y="2668769"/>
            <a:ext cx="3427372" cy="2719"/>
          </a:xfrm>
          <a:prstGeom prst="line">
            <a:avLst/>
          </a:prstGeom>
          <a:ln w="19050">
            <a:solidFill>
              <a:srgbClr val="407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2951581" y="2989217"/>
            <a:ext cx="3060441" cy="670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对行业趋势与业务发展的深入洞察与了解不足</a:t>
            </a:r>
          </a:p>
        </p:txBody>
      </p:sp>
      <p:sp>
        <p:nvSpPr>
          <p:cNvPr id="9" name="矩形 8"/>
          <p:cNvSpPr/>
          <p:nvPr/>
        </p:nvSpPr>
        <p:spPr>
          <a:xfrm>
            <a:off x="2951581" y="4087246"/>
            <a:ext cx="3474028" cy="37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对企业管理的知识与经验不足</a:t>
            </a:r>
          </a:p>
        </p:txBody>
      </p:sp>
      <p:sp>
        <p:nvSpPr>
          <p:cNvPr id="10" name="矩形 9"/>
          <p:cNvSpPr/>
          <p:nvPr/>
        </p:nvSpPr>
        <p:spPr>
          <a:xfrm>
            <a:off x="2951581" y="4963949"/>
            <a:ext cx="3474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工作思路方法有待创新和改善</a:t>
            </a:r>
          </a:p>
        </p:txBody>
      </p:sp>
      <p:sp>
        <p:nvSpPr>
          <p:cNvPr id="11" name="矩形 10"/>
          <p:cNvSpPr/>
          <p:nvPr/>
        </p:nvSpPr>
        <p:spPr>
          <a:xfrm>
            <a:off x="7119333" y="2207104"/>
            <a:ext cx="88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优势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24189" y="2668769"/>
            <a:ext cx="1679510" cy="2719"/>
          </a:xfrm>
          <a:prstGeom prst="line">
            <a:avLst/>
          </a:prstGeom>
          <a:ln w="19050">
            <a:solidFill>
              <a:srgbClr val="407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6668203" y="2989217"/>
            <a:ext cx="185820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学习能力强，意愿高</a:t>
            </a:r>
          </a:p>
        </p:txBody>
      </p:sp>
      <p:sp>
        <p:nvSpPr>
          <p:cNvPr id="37" name="矩形 36"/>
          <p:cNvSpPr/>
          <p:nvPr/>
        </p:nvSpPr>
        <p:spPr>
          <a:xfrm>
            <a:off x="9607199" y="2207104"/>
            <a:ext cx="88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改进</a:t>
            </a:r>
          </a:p>
        </p:txBody>
      </p:sp>
      <p:cxnSp>
        <p:nvCxnSpPr>
          <p:cNvPr id="38" name="直接连接符 37"/>
          <p:cNvCxnSpPr/>
          <p:nvPr/>
        </p:nvCxnSpPr>
        <p:spPr>
          <a:xfrm>
            <a:off x="8953615" y="2658169"/>
            <a:ext cx="2164702" cy="10600"/>
          </a:xfrm>
          <a:prstGeom prst="line">
            <a:avLst/>
          </a:prstGeom>
          <a:ln w="19050">
            <a:solidFill>
              <a:srgbClr val="407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8886106" y="298921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多动手</a:t>
            </a:r>
          </a:p>
        </p:txBody>
      </p:sp>
      <p:sp>
        <p:nvSpPr>
          <p:cNvPr id="40" name="矩形 39"/>
          <p:cNvSpPr/>
          <p:nvPr/>
        </p:nvSpPr>
        <p:spPr>
          <a:xfrm>
            <a:off x="8886106" y="367899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多学习</a:t>
            </a:r>
          </a:p>
        </p:txBody>
      </p:sp>
      <p:sp>
        <p:nvSpPr>
          <p:cNvPr id="41" name="矩形 40"/>
          <p:cNvSpPr/>
          <p:nvPr/>
        </p:nvSpPr>
        <p:spPr>
          <a:xfrm>
            <a:off x="8953615" y="436877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多创新</a:t>
            </a:r>
          </a:p>
        </p:txBody>
      </p:sp>
      <p:sp>
        <p:nvSpPr>
          <p:cNvPr id="42" name="矩形 41"/>
          <p:cNvSpPr/>
          <p:nvPr/>
        </p:nvSpPr>
        <p:spPr>
          <a:xfrm>
            <a:off x="8953615" y="505855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有计划</a:t>
            </a:r>
          </a:p>
        </p:txBody>
      </p:sp>
      <p:sp>
        <p:nvSpPr>
          <p:cNvPr id="43" name="矩形 42"/>
          <p:cNvSpPr/>
          <p:nvPr/>
        </p:nvSpPr>
        <p:spPr>
          <a:xfrm>
            <a:off x="8953615" y="574833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有流动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3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7600" y="2933700"/>
            <a:ext cx="1274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03</a:t>
            </a:r>
            <a:endParaRPr lang="zh-CN" altLang="en-US" sz="72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41800" y="2336800"/>
            <a:ext cx="72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工作设想</a:t>
            </a:r>
          </a:p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与计划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8850" y="461906"/>
            <a:ext cx="843223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年工作设想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7826" y="5968388"/>
            <a:ext cx="8559799" cy="57182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理念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：服务、协作、创新、价值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1033826" y="1162511"/>
            <a:ext cx="8568596" cy="57182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定位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：领导的秘书、业务的伙伴、管理的大脑</a:t>
            </a:r>
          </a:p>
        </p:txBody>
      </p:sp>
      <p:sp>
        <p:nvSpPr>
          <p:cNvPr id="5" name="矩形 4"/>
          <p:cNvSpPr/>
          <p:nvPr/>
        </p:nvSpPr>
        <p:spPr>
          <a:xfrm>
            <a:off x="3594101" y="2108128"/>
            <a:ext cx="1319599" cy="922653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服务所</a:t>
            </a:r>
          </a:p>
        </p:txBody>
      </p:sp>
      <p:sp>
        <p:nvSpPr>
          <p:cNvPr id="6" name="矩形 5"/>
          <p:cNvSpPr/>
          <p:nvPr/>
        </p:nvSpPr>
        <p:spPr>
          <a:xfrm>
            <a:off x="3594101" y="3404571"/>
            <a:ext cx="1319599" cy="922653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信息站</a:t>
            </a:r>
          </a:p>
        </p:txBody>
      </p:sp>
      <p:sp>
        <p:nvSpPr>
          <p:cNvPr id="7" name="矩形 6"/>
          <p:cNvSpPr/>
          <p:nvPr/>
        </p:nvSpPr>
        <p:spPr>
          <a:xfrm>
            <a:off x="3594100" y="4656157"/>
            <a:ext cx="1319599" cy="922653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智囊团</a:t>
            </a:r>
          </a:p>
        </p:txBody>
      </p:sp>
      <p:sp>
        <p:nvSpPr>
          <p:cNvPr id="8" name="矩形 7"/>
          <p:cNvSpPr/>
          <p:nvPr/>
        </p:nvSpPr>
        <p:spPr>
          <a:xfrm>
            <a:off x="2384425" y="2108127"/>
            <a:ext cx="826949" cy="3276024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altLang="zh-CN" sz="2000" b="1" dirty="0">
              <a:solidFill>
                <a:schemeClr val="tx2">
                  <a:lumMod val="60000"/>
                  <a:lumOff val="4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功能</a:t>
            </a:r>
          </a:p>
        </p:txBody>
      </p:sp>
      <p:sp>
        <p:nvSpPr>
          <p:cNvPr id="9" name="矩形 8"/>
          <p:cNvSpPr/>
          <p:nvPr/>
        </p:nvSpPr>
        <p:spPr>
          <a:xfrm>
            <a:off x="496629" y="1105796"/>
            <a:ext cx="1161247" cy="486259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endParaRPr lang="en-US" altLang="zh-CN" sz="2000" b="1" dirty="0">
              <a:solidFill>
                <a:schemeClr val="tx2">
                  <a:lumMod val="60000"/>
                  <a:lumOff val="4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目标</a:t>
            </a:r>
            <a:endParaRPr lang="en-US" altLang="zh-CN" sz="2000" b="1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endParaRPr lang="en-US" altLang="zh-CN" sz="2000" b="1" dirty="0">
              <a:solidFill>
                <a:schemeClr val="tx2">
                  <a:lumMod val="60000"/>
                  <a:lumOff val="4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打造价值创造型总办</a:t>
            </a:r>
          </a:p>
        </p:txBody>
      </p:sp>
      <p:sp>
        <p:nvSpPr>
          <p:cNvPr id="10" name="右箭头 8"/>
          <p:cNvSpPr/>
          <p:nvPr/>
        </p:nvSpPr>
        <p:spPr>
          <a:xfrm>
            <a:off x="5337175" y="2441504"/>
            <a:ext cx="299109" cy="35189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5927726" y="1957868"/>
            <a:ext cx="5295992" cy="11124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服务股东：股东会、董事会、日常联络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服务领导：会议、会见、出差、交办事项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服务中心：工作汇报、日常沟通、材料报送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服务内部：信息提供、协调联络、资料提供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7726" y="3182405"/>
            <a:ext cx="5295992" cy="13709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战略信息：专题研究报告、对标研究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动态信息：月度经营分析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业务信息：随时掌握交互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舆情信息：动态监控应对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宣传信息：定期在不同媒介宣传</a:t>
            </a:r>
          </a:p>
        </p:txBody>
      </p:sp>
      <p:sp>
        <p:nvSpPr>
          <p:cNvPr id="13" name="右箭头 12"/>
          <p:cNvSpPr/>
          <p:nvPr/>
        </p:nvSpPr>
        <p:spPr>
          <a:xfrm>
            <a:off x="5337175" y="3709160"/>
            <a:ext cx="299109" cy="35189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22851" y="3127165"/>
            <a:ext cx="5184774" cy="0"/>
          </a:xfrm>
          <a:prstGeom prst="line">
            <a:avLst/>
          </a:prstGeom>
          <a:ln>
            <a:solidFill>
              <a:srgbClr val="0042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004969" y="4523983"/>
            <a:ext cx="5066131" cy="7283"/>
          </a:xfrm>
          <a:prstGeom prst="line">
            <a:avLst/>
          </a:prstGeom>
          <a:ln>
            <a:solidFill>
              <a:srgbClr val="0042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032374" y="5655127"/>
            <a:ext cx="6729953" cy="1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右箭头 18"/>
          <p:cNvSpPr/>
          <p:nvPr/>
        </p:nvSpPr>
        <p:spPr>
          <a:xfrm>
            <a:off x="5318124" y="4934577"/>
            <a:ext cx="299109" cy="35189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8" name="TextBox 19"/>
          <p:cNvSpPr txBox="1"/>
          <p:nvPr/>
        </p:nvSpPr>
        <p:spPr>
          <a:xfrm>
            <a:off x="5927726" y="4568300"/>
            <a:ext cx="4486274" cy="13709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战略规划：组织编制战略规划并推动落地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经营策略：根据内外部形势变化提出策略建议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公司治理：做好公司治理体系顶层设计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基础管理：提出组织职责、制度流程、运营模式的调整优化建议</a:t>
            </a:r>
            <a:endParaRPr lang="en-US" altLang="zh-CN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19" name="肘形连接符 21"/>
          <p:cNvCxnSpPr>
            <a:stCxn id="8" idx="3"/>
            <a:endCxn id="5" idx="1"/>
          </p:cNvCxnSpPr>
          <p:nvPr/>
        </p:nvCxnSpPr>
        <p:spPr>
          <a:xfrm flipV="1">
            <a:off x="3211374" y="2569455"/>
            <a:ext cx="382727" cy="1176684"/>
          </a:xfrm>
          <a:prstGeom prst="bentConnector3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23"/>
          <p:cNvCxnSpPr>
            <a:stCxn id="8" idx="3"/>
            <a:endCxn id="7" idx="1"/>
          </p:cNvCxnSpPr>
          <p:nvPr/>
        </p:nvCxnSpPr>
        <p:spPr>
          <a:xfrm>
            <a:off x="3211374" y="3746139"/>
            <a:ext cx="382726" cy="1371345"/>
          </a:xfrm>
          <a:prstGeom prst="bentConnector3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连接符 15"/>
          <p:cNvCxnSpPr>
            <a:stCxn id="8" idx="3"/>
            <a:endCxn id="7" idx="1"/>
          </p:cNvCxnSpPr>
          <p:nvPr/>
        </p:nvCxnSpPr>
        <p:spPr>
          <a:xfrm>
            <a:off x="3211374" y="3746139"/>
            <a:ext cx="382726" cy="137134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4"/>
          <p:cNvCxnSpPr>
            <a:stCxn id="8" idx="3"/>
            <a:endCxn id="5" idx="1"/>
          </p:cNvCxnSpPr>
          <p:nvPr/>
        </p:nvCxnSpPr>
        <p:spPr>
          <a:xfrm flipV="1">
            <a:off x="3211374" y="2569455"/>
            <a:ext cx="382727" cy="117668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等腰三角形 22"/>
          <p:cNvSpPr/>
          <p:nvPr/>
        </p:nvSpPr>
        <p:spPr>
          <a:xfrm rot="5400000">
            <a:off x="-61092" y="3597268"/>
            <a:ext cx="4178728" cy="26792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2">
                  <a:lumMod val="60000"/>
                  <a:lumOff val="4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7" grpId="0" animBg="1"/>
      <p:bldP spid="18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3819672" y="1087582"/>
            <a:ext cx="5095728" cy="846936"/>
            <a:chOff x="5603651" y="1387840"/>
            <a:chExt cx="6962368" cy="887286"/>
          </a:xfrm>
        </p:grpSpPr>
        <p:sp>
          <p:nvSpPr>
            <p:cNvPr id="3" name="Text Placeholder 3"/>
            <p:cNvSpPr txBox="1"/>
            <p:nvPr/>
          </p:nvSpPr>
          <p:spPr>
            <a:xfrm>
              <a:off x="5603651" y="1387840"/>
              <a:ext cx="1130147" cy="25795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重组增资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4" name="Text Placeholder 3"/>
            <p:cNvSpPr txBox="1"/>
            <p:nvPr/>
          </p:nvSpPr>
          <p:spPr>
            <a:xfrm>
              <a:off x="5603651" y="1704877"/>
              <a:ext cx="6962368" cy="57024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继续配合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做好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有关工作，做好公司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有关工作（可研、审批、工商、监管备案、政策争取等）</a:t>
              </a:r>
            </a:p>
          </p:txBody>
        </p:sp>
      </p:grpSp>
      <p:sp>
        <p:nvSpPr>
          <p:cNvPr id="5" name="文本框 1"/>
          <p:cNvSpPr txBox="1"/>
          <p:nvPr/>
        </p:nvSpPr>
        <p:spPr>
          <a:xfrm>
            <a:off x="773113" y="435531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年重点工作</a:t>
            </a:r>
          </a:p>
        </p:txBody>
      </p:sp>
      <p:grpSp>
        <p:nvGrpSpPr>
          <p:cNvPr id="6" name="Group 27"/>
          <p:cNvGrpSpPr/>
          <p:nvPr/>
        </p:nvGrpSpPr>
        <p:grpSpPr>
          <a:xfrm>
            <a:off x="3819672" y="2263464"/>
            <a:ext cx="5095728" cy="568394"/>
            <a:chOff x="5603651" y="1531863"/>
            <a:chExt cx="6962368" cy="595474"/>
          </a:xfrm>
        </p:grpSpPr>
        <p:sp>
          <p:nvSpPr>
            <p:cNvPr id="7" name="Text Placeholder 3"/>
            <p:cNvSpPr txBox="1"/>
            <p:nvPr/>
          </p:nvSpPr>
          <p:spPr>
            <a:xfrm>
              <a:off x="5603651" y="1531863"/>
              <a:ext cx="1130147" cy="25795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战略规划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8" name="Text Placeholder 3"/>
            <p:cNvSpPr txBox="1"/>
            <p:nvPr/>
          </p:nvSpPr>
          <p:spPr>
            <a:xfrm>
              <a:off x="5603651" y="1852658"/>
              <a:ext cx="6962368" cy="27467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完成增资后公司战略规划文本编制与审议，并持续跟踪推动落实</a:t>
              </a:r>
            </a:p>
          </p:txBody>
        </p:sp>
      </p:grpSp>
      <p:grpSp>
        <p:nvGrpSpPr>
          <p:cNvPr id="9" name="Group 27"/>
          <p:cNvGrpSpPr/>
          <p:nvPr/>
        </p:nvGrpSpPr>
        <p:grpSpPr>
          <a:xfrm>
            <a:off x="3819672" y="3188763"/>
            <a:ext cx="5095728" cy="836922"/>
            <a:chOff x="5603651" y="1398327"/>
            <a:chExt cx="6962368" cy="876796"/>
          </a:xfrm>
        </p:grpSpPr>
        <p:sp>
          <p:nvSpPr>
            <p:cNvPr id="10" name="Text Placeholder 3"/>
            <p:cNvSpPr txBox="1"/>
            <p:nvPr/>
          </p:nvSpPr>
          <p:spPr>
            <a:xfrm>
              <a:off x="5603651" y="1398327"/>
              <a:ext cx="1130147" cy="25795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决策支持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1" name="Text Placeholder 3"/>
            <p:cNvSpPr txBox="1"/>
            <p:nvPr/>
          </p:nvSpPr>
          <p:spPr>
            <a:xfrm>
              <a:off x="5603651" y="1704874"/>
              <a:ext cx="6962368" cy="57024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组织召开股东会、董事会、总经理办公会、投资决策委员会等会议，做好协调落实</a:t>
              </a:r>
            </a:p>
          </p:txBody>
        </p:sp>
      </p:grpSp>
      <p:grpSp>
        <p:nvGrpSpPr>
          <p:cNvPr id="12" name="Group 27"/>
          <p:cNvGrpSpPr/>
          <p:nvPr/>
        </p:nvGrpSpPr>
        <p:grpSpPr>
          <a:xfrm>
            <a:off x="3819672" y="4345631"/>
            <a:ext cx="5095728" cy="589966"/>
            <a:chOff x="5603651" y="1509262"/>
            <a:chExt cx="6962368" cy="618074"/>
          </a:xfrm>
        </p:grpSpPr>
        <p:sp>
          <p:nvSpPr>
            <p:cNvPr id="13" name="Text Placeholder 3"/>
            <p:cNvSpPr txBox="1"/>
            <p:nvPr/>
          </p:nvSpPr>
          <p:spPr>
            <a:xfrm>
              <a:off x="5603651" y="1509262"/>
              <a:ext cx="1130147" cy="257952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业务支持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" name="Text Placeholder 3"/>
            <p:cNvSpPr txBox="1"/>
            <p:nvPr/>
          </p:nvSpPr>
          <p:spPr>
            <a:xfrm>
              <a:off x="5603651" y="1852657"/>
              <a:ext cx="6962368" cy="27467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做好日常经营监控与分析；协调推动集团内部业务协同</a:t>
              </a:r>
            </a:p>
          </p:txBody>
        </p:sp>
      </p:grpSp>
      <p:grpSp>
        <p:nvGrpSpPr>
          <p:cNvPr id="15" name="Group 27"/>
          <p:cNvGrpSpPr/>
          <p:nvPr/>
        </p:nvGrpSpPr>
        <p:grpSpPr>
          <a:xfrm>
            <a:off x="3819672" y="5293467"/>
            <a:ext cx="5095728" cy="847419"/>
            <a:chOff x="5603651" y="1387332"/>
            <a:chExt cx="6962368" cy="887792"/>
          </a:xfrm>
        </p:grpSpPr>
        <p:sp>
          <p:nvSpPr>
            <p:cNvPr id="16" name="Text Placeholder 3"/>
            <p:cNvSpPr txBox="1"/>
            <p:nvPr/>
          </p:nvSpPr>
          <p:spPr>
            <a:xfrm>
              <a:off x="5603651" y="1387332"/>
              <a:ext cx="1130147" cy="25795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管理支持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" name="Text Placeholder 3"/>
            <p:cNvSpPr txBox="1"/>
            <p:nvPr/>
          </p:nvSpPr>
          <p:spPr>
            <a:xfrm>
              <a:off x="5603651" y="1704875"/>
              <a:ext cx="6962368" cy="57024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继续做好制度流程梳理相关工作，视情开展组织机构与职责梳理；加强对外宣传与舆情监控；做好对外信息报送与披露</a:t>
              </a:r>
            </a:p>
          </p:txBody>
        </p:sp>
      </p:grpSp>
      <p:grpSp>
        <p:nvGrpSpPr>
          <p:cNvPr id="18" name="Group 30"/>
          <p:cNvGrpSpPr/>
          <p:nvPr/>
        </p:nvGrpSpPr>
        <p:grpSpPr>
          <a:xfrm>
            <a:off x="1112417" y="5451041"/>
            <a:ext cx="2136710" cy="555578"/>
            <a:chOff x="942759" y="1255634"/>
            <a:chExt cx="2669206" cy="762002"/>
          </a:xfrm>
        </p:grpSpPr>
        <p:sp>
          <p:nvSpPr>
            <p:cNvPr id="19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087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0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05</a:t>
              </a:r>
            </a:p>
          </p:txBody>
        </p:sp>
        <p:cxnSp>
          <p:nvCxnSpPr>
            <p:cNvPr id="21" name="Straight Connector 24"/>
            <p:cNvCxnSpPr>
              <a:stCxn id="19" idx="2"/>
              <a:endCxn id="22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val 25"/>
          <p:cNvSpPr/>
          <p:nvPr/>
        </p:nvSpPr>
        <p:spPr>
          <a:xfrm>
            <a:off x="3249127" y="5669007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23" name="Group 30"/>
          <p:cNvGrpSpPr/>
          <p:nvPr/>
        </p:nvGrpSpPr>
        <p:grpSpPr>
          <a:xfrm>
            <a:off x="1112417" y="4331367"/>
            <a:ext cx="2136710" cy="555578"/>
            <a:chOff x="942759" y="1255634"/>
            <a:chExt cx="2669206" cy="762002"/>
          </a:xfrm>
        </p:grpSpPr>
        <p:sp>
          <p:nvSpPr>
            <p:cNvPr id="24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5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01</a:t>
              </a:r>
            </a:p>
          </p:txBody>
        </p:sp>
        <p:cxnSp>
          <p:nvCxnSpPr>
            <p:cNvPr id="26" name="Straight Connector 24"/>
            <p:cNvCxnSpPr>
              <a:stCxn id="24" idx="2"/>
              <a:endCxn id="27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5"/>
          <p:cNvSpPr/>
          <p:nvPr/>
        </p:nvSpPr>
        <p:spPr>
          <a:xfrm>
            <a:off x="3249127" y="4549333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28" name="Group 51"/>
          <p:cNvGrpSpPr/>
          <p:nvPr/>
        </p:nvGrpSpPr>
        <p:grpSpPr>
          <a:xfrm>
            <a:off x="1771955" y="4368547"/>
            <a:ext cx="504081" cy="502635"/>
            <a:chOff x="3760664" y="767433"/>
            <a:chExt cx="1220244" cy="1284754"/>
          </a:xfrm>
          <a:solidFill>
            <a:srgbClr val="00425A"/>
          </a:solidFill>
        </p:grpSpPr>
        <p:sp>
          <p:nvSpPr>
            <p:cNvPr id="29" name="Oval 50"/>
            <p:cNvSpPr/>
            <p:nvPr/>
          </p:nvSpPr>
          <p:spPr>
            <a:xfrm>
              <a:off x="4003047" y="767433"/>
              <a:ext cx="336448" cy="493387"/>
            </a:xfrm>
            <a:custGeom>
              <a:avLst/>
              <a:gdLst/>
              <a:ahLst/>
              <a:cxnLst/>
              <a:rect l="l" t="t" r="r" b="b"/>
              <a:pathLst>
                <a:path w="818356" h="1200084">
                  <a:moveTo>
                    <a:pt x="16476" y="1018796"/>
                  </a:moveTo>
                  <a:cubicBezTo>
                    <a:pt x="63845" y="1079863"/>
                    <a:pt x="221803" y="1123947"/>
                    <a:pt x="409178" y="1123947"/>
                  </a:cubicBezTo>
                  <a:cubicBezTo>
                    <a:pt x="596553" y="1123947"/>
                    <a:pt x="754512" y="1079863"/>
                    <a:pt x="801880" y="1018796"/>
                  </a:cubicBezTo>
                  <a:cubicBezTo>
                    <a:pt x="813009" y="1030274"/>
                    <a:pt x="818356" y="1043351"/>
                    <a:pt x="818356" y="1056864"/>
                  </a:cubicBezTo>
                  <a:cubicBezTo>
                    <a:pt x="818356" y="1135962"/>
                    <a:pt x="635161" y="1200084"/>
                    <a:pt x="409178" y="1200084"/>
                  </a:cubicBezTo>
                  <a:cubicBezTo>
                    <a:pt x="183195" y="1200084"/>
                    <a:pt x="0" y="1135962"/>
                    <a:pt x="0" y="1056864"/>
                  </a:cubicBezTo>
                  <a:cubicBezTo>
                    <a:pt x="0" y="1043351"/>
                    <a:pt x="5347" y="1030274"/>
                    <a:pt x="16476" y="1018796"/>
                  </a:cubicBezTo>
                  <a:close/>
                  <a:moveTo>
                    <a:pt x="16476" y="866522"/>
                  </a:moveTo>
                  <a:cubicBezTo>
                    <a:pt x="63845" y="927589"/>
                    <a:pt x="221803" y="971673"/>
                    <a:pt x="409178" y="971673"/>
                  </a:cubicBezTo>
                  <a:cubicBezTo>
                    <a:pt x="596553" y="971673"/>
                    <a:pt x="754512" y="927589"/>
                    <a:pt x="801880" y="866522"/>
                  </a:cubicBezTo>
                  <a:cubicBezTo>
                    <a:pt x="813009" y="878000"/>
                    <a:pt x="818356" y="891077"/>
                    <a:pt x="818356" y="904590"/>
                  </a:cubicBezTo>
                  <a:cubicBezTo>
                    <a:pt x="818356" y="983688"/>
                    <a:pt x="635161" y="1047810"/>
                    <a:pt x="409178" y="1047810"/>
                  </a:cubicBezTo>
                  <a:cubicBezTo>
                    <a:pt x="183195" y="1047810"/>
                    <a:pt x="0" y="983688"/>
                    <a:pt x="0" y="904590"/>
                  </a:cubicBezTo>
                  <a:cubicBezTo>
                    <a:pt x="0" y="891077"/>
                    <a:pt x="5347" y="878000"/>
                    <a:pt x="16476" y="866522"/>
                  </a:cubicBezTo>
                  <a:close/>
                  <a:moveTo>
                    <a:pt x="16476" y="714248"/>
                  </a:moveTo>
                  <a:cubicBezTo>
                    <a:pt x="63845" y="775315"/>
                    <a:pt x="221803" y="819399"/>
                    <a:pt x="409178" y="819399"/>
                  </a:cubicBezTo>
                  <a:cubicBezTo>
                    <a:pt x="596553" y="819399"/>
                    <a:pt x="754512" y="775315"/>
                    <a:pt x="801880" y="714248"/>
                  </a:cubicBezTo>
                  <a:cubicBezTo>
                    <a:pt x="813009" y="725726"/>
                    <a:pt x="818356" y="738803"/>
                    <a:pt x="818356" y="752316"/>
                  </a:cubicBezTo>
                  <a:cubicBezTo>
                    <a:pt x="818356" y="831414"/>
                    <a:pt x="635161" y="895536"/>
                    <a:pt x="409178" y="895536"/>
                  </a:cubicBezTo>
                  <a:cubicBezTo>
                    <a:pt x="183195" y="895536"/>
                    <a:pt x="0" y="831414"/>
                    <a:pt x="0" y="752316"/>
                  </a:cubicBezTo>
                  <a:cubicBezTo>
                    <a:pt x="0" y="738803"/>
                    <a:pt x="5347" y="725726"/>
                    <a:pt x="16476" y="714248"/>
                  </a:cubicBezTo>
                  <a:close/>
                  <a:moveTo>
                    <a:pt x="16476" y="561974"/>
                  </a:moveTo>
                  <a:cubicBezTo>
                    <a:pt x="63845" y="623041"/>
                    <a:pt x="221803" y="667125"/>
                    <a:pt x="409178" y="667125"/>
                  </a:cubicBezTo>
                  <a:cubicBezTo>
                    <a:pt x="596553" y="667125"/>
                    <a:pt x="754512" y="623041"/>
                    <a:pt x="801880" y="561974"/>
                  </a:cubicBezTo>
                  <a:cubicBezTo>
                    <a:pt x="813009" y="573452"/>
                    <a:pt x="818356" y="586529"/>
                    <a:pt x="818356" y="600042"/>
                  </a:cubicBezTo>
                  <a:cubicBezTo>
                    <a:pt x="818356" y="679140"/>
                    <a:pt x="635161" y="743262"/>
                    <a:pt x="409178" y="743262"/>
                  </a:cubicBezTo>
                  <a:cubicBezTo>
                    <a:pt x="183195" y="743262"/>
                    <a:pt x="0" y="679140"/>
                    <a:pt x="0" y="600042"/>
                  </a:cubicBezTo>
                  <a:cubicBezTo>
                    <a:pt x="0" y="586529"/>
                    <a:pt x="5347" y="573452"/>
                    <a:pt x="16476" y="561974"/>
                  </a:cubicBezTo>
                  <a:close/>
                  <a:moveTo>
                    <a:pt x="16476" y="409700"/>
                  </a:moveTo>
                  <a:cubicBezTo>
                    <a:pt x="63845" y="470767"/>
                    <a:pt x="221803" y="514851"/>
                    <a:pt x="409178" y="514851"/>
                  </a:cubicBezTo>
                  <a:cubicBezTo>
                    <a:pt x="596553" y="514851"/>
                    <a:pt x="754512" y="470767"/>
                    <a:pt x="801880" y="409700"/>
                  </a:cubicBezTo>
                  <a:cubicBezTo>
                    <a:pt x="813009" y="421178"/>
                    <a:pt x="818356" y="434255"/>
                    <a:pt x="818356" y="447768"/>
                  </a:cubicBezTo>
                  <a:cubicBezTo>
                    <a:pt x="818356" y="526866"/>
                    <a:pt x="635161" y="590988"/>
                    <a:pt x="409178" y="590988"/>
                  </a:cubicBezTo>
                  <a:cubicBezTo>
                    <a:pt x="183195" y="590988"/>
                    <a:pt x="0" y="526866"/>
                    <a:pt x="0" y="447768"/>
                  </a:cubicBezTo>
                  <a:cubicBezTo>
                    <a:pt x="0" y="434255"/>
                    <a:pt x="5347" y="421178"/>
                    <a:pt x="16476" y="409700"/>
                  </a:cubicBezTo>
                  <a:close/>
                  <a:moveTo>
                    <a:pt x="16476" y="257426"/>
                  </a:moveTo>
                  <a:cubicBezTo>
                    <a:pt x="63845" y="318493"/>
                    <a:pt x="221803" y="362577"/>
                    <a:pt x="409178" y="362577"/>
                  </a:cubicBezTo>
                  <a:cubicBezTo>
                    <a:pt x="596553" y="362577"/>
                    <a:pt x="754512" y="318493"/>
                    <a:pt x="801880" y="257426"/>
                  </a:cubicBezTo>
                  <a:cubicBezTo>
                    <a:pt x="813009" y="268904"/>
                    <a:pt x="818356" y="281981"/>
                    <a:pt x="818356" y="295494"/>
                  </a:cubicBezTo>
                  <a:cubicBezTo>
                    <a:pt x="818356" y="374592"/>
                    <a:pt x="635161" y="438714"/>
                    <a:pt x="409178" y="438714"/>
                  </a:cubicBezTo>
                  <a:cubicBezTo>
                    <a:pt x="183195" y="438714"/>
                    <a:pt x="0" y="374592"/>
                    <a:pt x="0" y="295494"/>
                  </a:cubicBezTo>
                  <a:cubicBezTo>
                    <a:pt x="0" y="281981"/>
                    <a:pt x="5347" y="268904"/>
                    <a:pt x="16476" y="257426"/>
                  </a:cubicBezTo>
                  <a:close/>
                  <a:moveTo>
                    <a:pt x="409178" y="0"/>
                  </a:moveTo>
                  <a:cubicBezTo>
                    <a:pt x="635161" y="0"/>
                    <a:pt x="818356" y="64122"/>
                    <a:pt x="818356" y="143220"/>
                  </a:cubicBezTo>
                  <a:cubicBezTo>
                    <a:pt x="818356" y="222318"/>
                    <a:pt x="635161" y="286440"/>
                    <a:pt x="409178" y="286440"/>
                  </a:cubicBezTo>
                  <a:cubicBezTo>
                    <a:pt x="183195" y="286440"/>
                    <a:pt x="0" y="222318"/>
                    <a:pt x="0" y="143220"/>
                  </a:cubicBezTo>
                  <a:cubicBezTo>
                    <a:pt x="0" y="64122"/>
                    <a:pt x="183195" y="0"/>
                    <a:pt x="409178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30" name="Freeform 231"/>
            <p:cNvSpPr/>
            <p:nvPr/>
          </p:nvSpPr>
          <p:spPr>
            <a:xfrm>
              <a:off x="3760664" y="1124114"/>
              <a:ext cx="1220244" cy="928073"/>
            </a:xfrm>
            <a:custGeom>
              <a:avLst/>
              <a:gdLst/>
              <a:ahLst/>
              <a:cxnLst/>
              <a:rect l="l" t="t" r="r" b="b"/>
              <a:pathLst>
                <a:path w="2028825" h="1543050">
                  <a:moveTo>
                    <a:pt x="36248" y="540276"/>
                  </a:moveTo>
                  <a:lnTo>
                    <a:pt x="571500" y="1473993"/>
                  </a:lnTo>
                  <a:lnTo>
                    <a:pt x="1995607" y="779004"/>
                  </a:lnTo>
                  <a:lnTo>
                    <a:pt x="2028825" y="831850"/>
                  </a:lnTo>
                  <a:lnTo>
                    <a:pt x="571500" y="1543050"/>
                  </a:lnTo>
                  <a:lnTo>
                    <a:pt x="0" y="546100"/>
                  </a:lnTo>
                  <a:close/>
                  <a:moveTo>
                    <a:pt x="36248" y="402163"/>
                  </a:moveTo>
                  <a:lnTo>
                    <a:pt x="571500" y="1335881"/>
                  </a:lnTo>
                  <a:lnTo>
                    <a:pt x="1995608" y="640892"/>
                  </a:lnTo>
                  <a:lnTo>
                    <a:pt x="2028825" y="693737"/>
                  </a:lnTo>
                  <a:lnTo>
                    <a:pt x="571500" y="1404937"/>
                  </a:lnTo>
                  <a:lnTo>
                    <a:pt x="0" y="407987"/>
                  </a:lnTo>
                  <a:close/>
                  <a:moveTo>
                    <a:pt x="1084358" y="277113"/>
                  </a:moveTo>
                  <a:cubicBezTo>
                    <a:pt x="947830" y="277113"/>
                    <a:pt x="837152" y="387791"/>
                    <a:pt x="837152" y="524319"/>
                  </a:cubicBezTo>
                  <a:cubicBezTo>
                    <a:pt x="837152" y="660847"/>
                    <a:pt x="947830" y="771525"/>
                    <a:pt x="1084358" y="771525"/>
                  </a:cubicBezTo>
                  <a:cubicBezTo>
                    <a:pt x="1220886" y="771525"/>
                    <a:pt x="1331564" y="660847"/>
                    <a:pt x="1331564" y="524319"/>
                  </a:cubicBezTo>
                  <a:cubicBezTo>
                    <a:pt x="1331564" y="387791"/>
                    <a:pt x="1220886" y="277113"/>
                    <a:pt x="1084358" y="277113"/>
                  </a:cubicBezTo>
                  <a:close/>
                  <a:moveTo>
                    <a:pt x="1591288" y="80609"/>
                  </a:moveTo>
                  <a:lnTo>
                    <a:pt x="1894182" y="552991"/>
                  </a:lnTo>
                  <a:lnTo>
                    <a:pt x="630289" y="1157639"/>
                  </a:lnTo>
                  <a:lnTo>
                    <a:pt x="134644" y="310052"/>
                  </a:lnTo>
                  <a:close/>
                  <a:moveTo>
                    <a:pt x="1602883" y="58743"/>
                  </a:moveTo>
                  <a:lnTo>
                    <a:pt x="116961" y="297502"/>
                  </a:lnTo>
                  <a:lnTo>
                    <a:pt x="622568" y="1179505"/>
                  </a:lnTo>
                  <a:lnTo>
                    <a:pt x="1911865" y="550305"/>
                  </a:lnTo>
                  <a:close/>
                  <a:moveTo>
                    <a:pt x="1679575" y="0"/>
                  </a:moveTo>
                  <a:lnTo>
                    <a:pt x="2028825" y="555625"/>
                  </a:lnTo>
                  <a:lnTo>
                    <a:pt x="571500" y="1266825"/>
                  </a:lnTo>
                  <a:lnTo>
                    <a:pt x="0" y="269875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12417" y="3246548"/>
            <a:ext cx="2136710" cy="555578"/>
            <a:chOff x="942759" y="1255634"/>
            <a:chExt cx="2669206" cy="762002"/>
          </a:xfrm>
        </p:grpSpPr>
        <p:sp>
          <p:nvSpPr>
            <p:cNvPr id="32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33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01</a:t>
              </a:r>
            </a:p>
          </p:txBody>
        </p:sp>
        <p:cxnSp>
          <p:nvCxnSpPr>
            <p:cNvPr id="34" name="Straight Connector 24"/>
            <p:cNvCxnSpPr>
              <a:stCxn id="32" idx="2"/>
              <a:endCxn id="35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val 25"/>
          <p:cNvSpPr/>
          <p:nvPr/>
        </p:nvSpPr>
        <p:spPr>
          <a:xfrm>
            <a:off x="3249127" y="3464514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36" name="Group 51"/>
          <p:cNvGrpSpPr/>
          <p:nvPr/>
        </p:nvGrpSpPr>
        <p:grpSpPr>
          <a:xfrm>
            <a:off x="1771955" y="3283728"/>
            <a:ext cx="504081" cy="502635"/>
            <a:chOff x="3760664" y="767433"/>
            <a:chExt cx="1220244" cy="1284754"/>
          </a:xfrm>
          <a:solidFill>
            <a:srgbClr val="00425A"/>
          </a:solidFill>
        </p:grpSpPr>
        <p:sp>
          <p:nvSpPr>
            <p:cNvPr id="37" name="Oval 50"/>
            <p:cNvSpPr/>
            <p:nvPr/>
          </p:nvSpPr>
          <p:spPr>
            <a:xfrm>
              <a:off x="4003047" y="767433"/>
              <a:ext cx="336448" cy="493387"/>
            </a:xfrm>
            <a:custGeom>
              <a:avLst/>
              <a:gdLst/>
              <a:ahLst/>
              <a:cxnLst/>
              <a:rect l="l" t="t" r="r" b="b"/>
              <a:pathLst>
                <a:path w="818356" h="1200084">
                  <a:moveTo>
                    <a:pt x="16476" y="1018796"/>
                  </a:moveTo>
                  <a:cubicBezTo>
                    <a:pt x="63845" y="1079863"/>
                    <a:pt x="221803" y="1123947"/>
                    <a:pt x="409178" y="1123947"/>
                  </a:cubicBezTo>
                  <a:cubicBezTo>
                    <a:pt x="596553" y="1123947"/>
                    <a:pt x="754512" y="1079863"/>
                    <a:pt x="801880" y="1018796"/>
                  </a:cubicBezTo>
                  <a:cubicBezTo>
                    <a:pt x="813009" y="1030274"/>
                    <a:pt x="818356" y="1043351"/>
                    <a:pt x="818356" y="1056864"/>
                  </a:cubicBezTo>
                  <a:cubicBezTo>
                    <a:pt x="818356" y="1135962"/>
                    <a:pt x="635161" y="1200084"/>
                    <a:pt x="409178" y="1200084"/>
                  </a:cubicBezTo>
                  <a:cubicBezTo>
                    <a:pt x="183195" y="1200084"/>
                    <a:pt x="0" y="1135962"/>
                    <a:pt x="0" y="1056864"/>
                  </a:cubicBezTo>
                  <a:cubicBezTo>
                    <a:pt x="0" y="1043351"/>
                    <a:pt x="5347" y="1030274"/>
                    <a:pt x="16476" y="1018796"/>
                  </a:cubicBezTo>
                  <a:close/>
                  <a:moveTo>
                    <a:pt x="16476" y="866522"/>
                  </a:moveTo>
                  <a:cubicBezTo>
                    <a:pt x="63845" y="927589"/>
                    <a:pt x="221803" y="971673"/>
                    <a:pt x="409178" y="971673"/>
                  </a:cubicBezTo>
                  <a:cubicBezTo>
                    <a:pt x="596553" y="971673"/>
                    <a:pt x="754512" y="927589"/>
                    <a:pt x="801880" y="866522"/>
                  </a:cubicBezTo>
                  <a:cubicBezTo>
                    <a:pt x="813009" y="878000"/>
                    <a:pt x="818356" y="891077"/>
                    <a:pt x="818356" y="904590"/>
                  </a:cubicBezTo>
                  <a:cubicBezTo>
                    <a:pt x="818356" y="983688"/>
                    <a:pt x="635161" y="1047810"/>
                    <a:pt x="409178" y="1047810"/>
                  </a:cubicBezTo>
                  <a:cubicBezTo>
                    <a:pt x="183195" y="1047810"/>
                    <a:pt x="0" y="983688"/>
                    <a:pt x="0" y="904590"/>
                  </a:cubicBezTo>
                  <a:cubicBezTo>
                    <a:pt x="0" y="891077"/>
                    <a:pt x="5347" y="878000"/>
                    <a:pt x="16476" y="866522"/>
                  </a:cubicBezTo>
                  <a:close/>
                  <a:moveTo>
                    <a:pt x="16476" y="714248"/>
                  </a:moveTo>
                  <a:cubicBezTo>
                    <a:pt x="63845" y="775315"/>
                    <a:pt x="221803" y="819399"/>
                    <a:pt x="409178" y="819399"/>
                  </a:cubicBezTo>
                  <a:cubicBezTo>
                    <a:pt x="596553" y="819399"/>
                    <a:pt x="754512" y="775315"/>
                    <a:pt x="801880" y="714248"/>
                  </a:cubicBezTo>
                  <a:cubicBezTo>
                    <a:pt x="813009" y="725726"/>
                    <a:pt x="818356" y="738803"/>
                    <a:pt x="818356" y="752316"/>
                  </a:cubicBezTo>
                  <a:cubicBezTo>
                    <a:pt x="818356" y="831414"/>
                    <a:pt x="635161" y="895536"/>
                    <a:pt x="409178" y="895536"/>
                  </a:cubicBezTo>
                  <a:cubicBezTo>
                    <a:pt x="183195" y="895536"/>
                    <a:pt x="0" y="831414"/>
                    <a:pt x="0" y="752316"/>
                  </a:cubicBezTo>
                  <a:cubicBezTo>
                    <a:pt x="0" y="738803"/>
                    <a:pt x="5347" y="725726"/>
                    <a:pt x="16476" y="714248"/>
                  </a:cubicBezTo>
                  <a:close/>
                  <a:moveTo>
                    <a:pt x="16476" y="561974"/>
                  </a:moveTo>
                  <a:cubicBezTo>
                    <a:pt x="63845" y="623041"/>
                    <a:pt x="221803" y="667125"/>
                    <a:pt x="409178" y="667125"/>
                  </a:cubicBezTo>
                  <a:cubicBezTo>
                    <a:pt x="596553" y="667125"/>
                    <a:pt x="754512" y="623041"/>
                    <a:pt x="801880" y="561974"/>
                  </a:cubicBezTo>
                  <a:cubicBezTo>
                    <a:pt x="813009" y="573452"/>
                    <a:pt x="818356" y="586529"/>
                    <a:pt x="818356" y="600042"/>
                  </a:cubicBezTo>
                  <a:cubicBezTo>
                    <a:pt x="818356" y="679140"/>
                    <a:pt x="635161" y="743262"/>
                    <a:pt x="409178" y="743262"/>
                  </a:cubicBezTo>
                  <a:cubicBezTo>
                    <a:pt x="183195" y="743262"/>
                    <a:pt x="0" y="679140"/>
                    <a:pt x="0" y="600042"/>
                  </a:cubicBezTo>
                  <a:cubicBezTo>
                    <a:pt x="0" y="586529"/>
                    <a:pt x="5347" y="573452"/>
                    <a:pt x="16476" y="561974"/>
                  </a:cubicBezTo>
                  <a:close/>
                  <a:moveTo>
                    <a:pt x="16476" y="409700"/>
                  </a:moveTo>
                  <a:cubicBezTo>
                    <a:pt x="63845" y="470767"/>
                    <a:pt x="221803" y="514851"/>
                    <a:pt x="409178" y="514851"/>
                  </a:cubicBezTo>
                  <a:cubicBezTo>
                    <a:pt x="596553" y="514851"/>
                    <a:pt x="754512" y="470767"/>
                    <a:pt x="801880" y="409700"/>
                  </a:cubicBezTo>
                  <a:cubicBezTo>
                    <a:pt x="813009" y="421178"/>
                    <a:pt x="818356" y="434255"/>
                    <a:pt x="818356" y="447768"/>
                  </a:cubicBezTo>
                  <a:cubicBezTo>
                    <a:pt x="818356" y="526866"/>
                    <a:pt x="635161" y="590988"/>
                    <a:pt x="409178" y="590988"/>
                  </a:cubicBezTo>
                  <a:cubicBezTo>
                    <a:pt x="183195" y="590988"/>
                    <a:pt x="0" y="526866"/>
                    <a:pt x="0" y="447768"/>
                  </a:cubicBezTo>
                  <a:cubicBezTo>
                    <a:pt x="0" y="434255"/>
                    <a:pt x="5347" y="421178"/>
                    <a:pt x="16476" y="409700"/>
                  </a:cubicBezTo>
                  <a:close/>
                  <a:moveTo>
                    <a:pt x="16476" y="257426"/>
                  </a:moveTo>
                  <a:cubicBezTo>
                    <a:pt x="63845" y="318493"/>
                    <a:pt x="221803" y="362577"/>
                    <a:pt x="409178" y="362577"/>
                  </a:cubicBezTo>
                  <a:cubicBezTo>
                    <a:pt x="596553" y="362577"/>
                    <a:pt x="754512" y="318493"/>
                    <a:pt x="801880" y="257426"/>
                  </a:cubicBezTo>
                  <a:cubicBezTo>
                    <a:pt x="813009" y="268904"/>
                    <a:pt x="818356" y="281981"/>
                    <a:pt x="818356" y="295494"/>
                  </a:cubicBezTo>
                  <a:cubicBezTo>
                    <a:pt x="818356" y="374592"/>
                    <a:pt x="635161" y="438714"/>
                    <a:pt x="409178" y="438714"/>
                  </a:cubicBezTo>
                  <a:cubicBezTo>
                    <a:pt x="183195" y="438714"/>
                    <a:pt x="0" y="374592"/>
                    <a:pt x="0" y="295494"/>
                  </a:cubicBezTo>
                  <a:cubicBezTo>
                    <a:pt x="0" y="281981"/>
                    <a:pt x="5347" y="268904"/>
                    <a:pt x="16476" y="257426"/>
                  </a:cubicBezTo>
                  <a:close/>
                  <a:moveTo>
                    <a:pt x="409178" y="0"/>
                  </a:moveTo>
                  <a:cubicBezTo>
                    <a:pt x="635161" y="0"/>
                    <a:pt x="818356" y="64122"/>
                    <a:pt x="818356" y="143220"/>
                  </a:cubicBezTo>
                  <a:cubicBezTo>
                    <a:pt x="818356" y="222318"/>
                    <a:pt x="635161" y="286440"/>
                    <a:pt x="409178" y="286440"/>
                  </a:cubicBezTo>
                  <a:cubicBezTo>
                    <a:pt x="183195" y="286440"/>
                    <a:pt x="0" y="222318"/>
                    <a:pt x="0" y="143220"/>
                  </a:cubicBezTo>
                  <a:cubicBezTo>
                    <a:pt x="0" y="64122"/>
                    <a:pt x="183195" y="0"/>
                    <a:pt x="409178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38" name="Freeform 231"/>
            <p:cNvSpPr/>
            <p:nvPr/>
          </p:nvSpPr>
          <p:spPr>
            <a:xfrm>
              <a:off x="3760664" y="1124114"/>
              <a:ext cx="1220244" cy="928073"/>
            </a:xfrm>
            <a:custGeom>
              <a:avLst/>
              <a:gdLst/>
              <a:ahLst/>
              <a:cxnLst/>
              <a:rect l="l" t="t" r="r" b="b"/>
              <a:pathLst>
                <a:path w="2028825" h="1543050">
                  <a:moveTo>
                    <a:pt x="36248" y="540276"/>
                  </a:moveTo>
                  <a:lnTo>
                    <a:pt x="571500" y="1473993"/>
                  </a:lnTo>
                  <a:lnTo>
                    <a:pt x="1995607" y="779004"/>
                  </a:lnTo>
                  <a:lnTo>
                    <a:pt x="2028825" y="831850"/>
                  </a:lnTo>
                  <a:lnTo>
                    <a:pt x="571500" y="1543050"/>
                  </a:lnTo>
                  <a:lnTo>
                    <a:pt x="0" y="546100"/>
                  </a:lnTo>
                  <a:close/>
                  <a:moveTo>
                    <a:pt x="36248" y="402163"/>
                  </a:moveTo>
                  <a:lnTo>
                    <a:pt x="571500" y="1335881"/>
                  </a:lnTo>
                  <a:lnTo>
                    <a:pt x="1995608" y="640892"/>
                  </a:lnTo>
                  <a:lnTo>
                    <a:pt x="2028825" y="693737"/>
                  </a:lnTo>
                  <a:lnTo>
                    <a:pt x="571500" y="1404937"/>
                  </a:lnTo>
                  <a:lnTo>
                    <a:pt x="0" y="407987"/>
                  </a:lnTo>
                  <a:close/>
                  <a:moveTo>
                    <a:pt x="1084358" y="277113"/>
                  </a:moveTo>
                  <a:cubicBezTo>
                    <a:pt x="947830" y="277113"/>
                    <a:pt x="837152" y="387791"/>
                    <a:pt x="837152" y="524319"/>
                  </a:cubicBezTo>
                  <a:cubicBezTo>
                    <a:pt x="837152" y="660847"/>
                    <a:pt x="947830" y="771525"/>
                    <a:pt x="1084358" y="771525"/>
                  </a:cubicBezTo>
                  <a:cubicBezTo>
                    <a:pt x="1220886" y="771525"/>
                    <a:pt x="1331564" y="660847"/>
                    <a:pt x="1331564" y="524319"/>
                  </a:cubicBezTo>
                  <a:cubicBezTo>
                    <a:pt x="1331564" y="387791"/>
                    <a:pt x="1220886" y="277113"/>
                    <a:pt x="1084358" y="277113"/>
                  </a:cubicBezTo>
                  <a:close/>
                  <a:moveTo>
                    <a:pt x="1591288" y="80609"/>
                  </a:moveTo>
                  <a:lnTo>
                    <a:pt x="1894182" y="552991"/>
                  </a:lnTo>
                  <a:lnTo>
                    <a:pt x="630289" y="1157639"/>
                  </a:lnTo>
                  <a:lnTo>
                    <a:pt x="134644" y="310052"/>
                  </a:lnTo>
                  <a:close/>
                  <a:moveTo>
                    <a:pt x="1602883" y="58743"/>
                  </a:moveTo>
                  <a:lnTo>
                    <a:pt x="116961" y="297502"/>
                  </a:lnTo>
                  <a:lnTo>
                    <a:pt x="622568" y="1179505"/>
                  </a:lnTo>
                  <a:lnTo>
                    <a:pt x="1911865" y="550305"/>
                  </a:lnTo>
                  <a:close/>
                  <a:moveTo>
                    <a:pt x="1679575" y="0"/>
                  </a:moveTo>
                  <a:lnTo>
                    <a:pt x="2028825" y="555625"/>
                  </a:lnTo>
                  <a:lnTo>
                    <a:pt x="571500" y="1266825"/>
                  </a:lnTo>
                  <a:lnTo>
                    <a:pt x="0" y="269875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39" name="Group 30"/>
          <p:cNvGrpSpPr/>
          <p:nvPr/>
        </p:nvGrpSpPr>
        <p:grpSpPr>
          <a:xfrm>
            <a:off x="1112417" y="4320131"/>
            <a:ext cx="2045070" cy="555578"/>
            <a:chOff x="942759" y="1255634"/>
            <a:chExt cx="2554728" cy="762002"/>
          </a:xfrm>
        </p:grpSpPr>
        <p:sp>
          <p:nvSpPr>
            <p:cNvPr id="40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B7B3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41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04</a:t>
              </a:r>
            </a:p>
          </p:txBody>
        </p:sp>
        <p:cxnSp>
          <p:nvCxnSpPr>
            <p:cNvPr id="42" name="Straight Connector 24"/>
            <p:cNvCxnSpPr>
              <a:stCxn id="40" idx="2"/>
            </p:cNvCxnSpPr>
            <p:nvPr/>
          </p:nvCxnSpPr>
          <p:spPr>
            <a:xfrm>
              <a:off x="3016613" y="1636635"/>
              <a:ext cx="480874" cy="0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30"/>
          <p:cNvGrpSpPr/>
          <p:nvPr/>
        </p:nvGrpSpPr>
        <p:grpSpPr>
          <a:xfrm>
            <a:off x="1112417" y="3235312"/>
            <a:ext cx="2136710" cy="555578"/>
            <a:chOff x="942759" y="1255634"/>
            <a:chExt cx="2669206" cy="762002"/>
          </a:xfrm>
        </p:grpSpPr>
        <p:sp>
          <p:nvSpPr>
            <p:cNvPr id="44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CC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45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03</a:t>
              </a:r>
            </a:p>
          </p:txBody>
        </p:sp>
        <p:cxnSp>
          <p:nvCxnSpPr>
            <p:cNvPr id="46" name="Straight Connector 24"/>
            <p:cNvCxnSpPr>
              <a:stCxn id="44" idx="2"/>
              <a:endCxn id="47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25"/>
          <p:cNvSpPr/>
          <p:nvPr/>
        </p:nvSpPr>
        <p:spPr>
          <a:xfrm>
            <a:off x="3249127" y="3453278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48" name="Group 30"/>
          <p:cNvGrpSpPr/>
          <p:nvPr/>
        </p:nvGrpSpPr>
        <p:grpSpPr>
          <a:xfrm>
            <a:off x="1112417" y="2184700"/>
            <a:ext cx="2136710" cy="555578"/>
            <a:chOff x="942759" y="1255634"/>
            <a:chExt cx="2669206" cy="762002"/>
          </a:xfrm>
        </p:grpSpPr>
        <p:sp>
          <p:nvSpPr>
            <p:cNvPr id="49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8BBC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50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02</a:t>
              </a:r>
            </a:p>
          </p:txBody>
        </p:sp>
        <p:cxnSp>
          <p:nvCxnSpPr>
            <p:cNvPr id="51" name="Straight Connector 24"/>
            <p:cNvCxnSpPr>
              <a:stCxn id="49" idx="2"/>
              <a:endCxn id="52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25"/>
          <p:cNvSpPr/>
          <p:nvPr/>
        </p:nvSpPr>
        <p:spPr>
          <a:xfrm>
            <a:off x="3249127" y="2402666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53" name="Group 30"/>
          <p:cNvGrpSpPr/>
          <p:nvPr/>
        </p:nvGrpSpPr>
        <p:grpSpPr>
          <a:xfrm>
            <a:off x="1112417" y="1132457"/>
            <a:ext cx="2136710" cy="555578"/>
            <a:chOff x="942759" y="1255634"/>
            <a:chExt cx="2669206" cy="762002"/>
          </a:xfrm>
        </p:grpSpPr>
        <p:sp>
          <p:nvSpPr>
            <p:cNvPr id="54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55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01</a:t>
              </a:r>
            </a:p>
          </p:txBody>
        </p:sp>
        <p:cxnSp>
          <p:nvCxnSpPr>
            <p:cNvPr id="56" name="Straight Connector 24"/>
            <p:cNvCxnSpPr>
              <a:stCxn id="54" idx="2"/>
              <a:endCxn id="57" idx="2"/>
            </p:cNvCxnSpPr>
            <p:nvPr/>
          </p:nvCxnSpPr>
          <p:spPr>
            <a:xfrm>
              <a:off x="3016614" y="1636635"/>
              <a:ext cx="595351" cy="12823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Oval 25"/>
          <p:cNvSpPr/>
          <p:nvPr/>
        </p:nvSpPr>
        <p:spPr>
          <a:xfrm>
            <a:off x="3249127" y="1350423"/>
            <a:ext cx="138343" cy="138343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58" name="Group 51"/>
          <p:cNvGrpSpPr/>
          <p:nvPr/>
        </p:nvGrpSpPr>
        <p:grpSpPr>
          <a:xfrm>
            <a:off x="1771955" y="1169637"/>
            <a:ext cx="504081" cy="502635"/>
            <a:chOff x="3760664" y="767433"/>
            <a:chExt cx="1220244" cy="1284754"/>
          </a:xfrm>
          <a:solidFill>
            <a:srgbClr val="00425A"/>
          </a:solidFill>
        </p:grpSpPr>
        <p:sp>
          <p:nvSpPr>
            <p:cNvPr id="59" name="Oval 50"/>
            <p:cNvSpPr/>
            <p:nvPr/>
          </p:nvSpPr>
          <p:spPr>
            <a:xfrm>
              <a:off x="4003047" y="767433"/>
              <a:ext cx="336448" cy="493387"/>
            </a:xfrm>
            <a:custGeom>
              <a:avLst/>
              <a:gdLst/>
              <a:ahLst/>
              <a:cxnLst/>
              <a:rect l="l" t="t" r="r" b="b"/>
              <a:pathLst>
                <a:path w="818356" h="1200084">
                  <a:moveTo>
                    <a:pt x="16476" y="1018796"/>
                  </a:moveTo>
                  <a:cubicBezTo>
                    <a:pt x="63845" y="1079863"/>
                    <a:pt x="221803" y="1123947"/>
                    <a:pt x="409178" y="1123947"/>
                  </a:cubicBezTo>
                  <a:cubicBezTo>
                    <a:pt x="596553" y="1123947"/>
                    <a:pt x="754512" y="1079863"/>
                    <a:pt x="801880" y="1018796"/>
                  </a:cubicBezTo>
                  <a:cubicBezTo>
                    <a:pt x="813009" y="1030274"/>
                    <a:pt x="818356" y="1043351"/>
                    <a:pt x="818356" y="1056864"/>
                  </a:cubicBezTo>
                  <a:cubicBezTo>
                    <a:pt x="818356" y="1135962"/>
                    <a:pt x="635161" y="1200084"/>
                    <a:pt x="409178" y="1200084"/>
                  </a:cubicBezTo>
                  <a:cubicBezTo>
                    <a:pt x="183195" y="1200084"/>
                    <a:pt x="0" y="1135962"/>
                    <a:pt x="0" y="1056864"/>
                  </a:cubicBezTo>
                  <a:cubicBezTo>
                    <a:pt x="0" y="1043351"/>
                    <a:pt x="5347" y="1030274"/>
                    <a:pt x="16476" y="1018796"/>
                  </a:cubicBezTo>
                  <a:close/>
                  <a:moveTo>
                    <a:pt x="16476" y="866522"/>
                  </a:moveTo>
                  <a:cubicBezTo>
                    <a:pt x="63845" y="927589"/>
                    <a:pt x="221803" y="971673"/>
                    <a:pt x="409178" y="971673"/>
                  </a:cubicBezTo>
                  <a:cubicBezTo>
                    <a:pt x="596553" y="971673"/>
                    <a:pt x="754512" y="927589"/>
                    <a:pt x="801880" y="866522"/>
                  </a:cubicBezTo>
                  <a:cubicBezTo>
                    <a:pt x="813009" y="878000"/>
                    <a:pt x="818356" y="891077"/>
                    <a:pt x="818356" y="904590"/>
                  </a:cubicBezTo>
                  <a:cubicBezTo>
                    <a:pt x="818356" y="983688"/>
                    <a:pt x="635161" y="1047810"/>
                    <a:pt x="409178" y="1047810"/>
                  </a:cubicBezTo>
                  <a:cubicBezTo>
                    <a:pt x="183195" y="1047810"/>
                    <a:pt x="0" y="983688"/>
                    <a:pt x="0" y="904590"/>
                  </a:cubicBezTo>
                  <a:cubicBezTo>
                    <a:pt x="0" y="891077"/>
                    <a:pt x="5347" y="878000"/>
                    <a:pt x="16476" y="866522"/>
                  </a:cubicBezTo>
                  <a:close/>
                  <a:moveTo>
                    <a:pt x="16476" y="714248"/>
                  </a:moveTo>
                  <a:cubicBezTo>
                    <a:pt x="63845" y="775315"/>
                    <a:pt x="221803" y="819399"/>
                    <a:pt x="409178" y="819399"/>
                  </a:cubicBezTo>
                  <a:cubicBezTo>
                    <a:pt x="596553" y="819399"/>
                    <a:pt x="754512" y="775315"/>
                    <a:pt x="801880" y="714248"/>
                  </a:cubicBezTo>
                  <a:cubicBezTo>
                    <a:pt x="813009" y="725726"/>
                    <a:pt x="818356" y="738803"/>
                    <a:pt x="818356" y="752316"/>
                  </a:cubicBezTo>
                  <a:cubicBezTo>
                    <a:pt x="818356" y="831414"/>
                    <a:pt x="635161" y="895536"/>
                    <a:pt x="409178" y="895536"/>
                  </a:cubicBezTo>
                  <a:cubicBezTo>
                    <a:pt x="183195" y="895536"/>
                    <a:pt x="0" y="831414"/>
                    <a:pt x="0" y="752316"/>
                  </a:cubicBezTo>
                  <a:cubicBezTo>
                    <a:pt x="0" y="738803"/>
                    <a:pt x="5347" y="725726"/>
                    <a:pt x="16476" y="714248"/>
                  </a:cubicBezTo>
                  <a:close/>
                  <a:moveTo>
                    <a:pt x="16476" y="561974"/>
                  </a:moveTo>
                  <a:cubicBezTo>
                    <a:pt x="63845" y="623041"/>
                    <a:pt x="221803" y="667125"/>
                    <a:pt x="409178" y="667125"/>
                  </a:cubicBezTo>
                  <a:cubicBezTo>
                    <a:pt x="596553" y="667125"/>
                    <a:pt x="754512" y="623041"/>
                    <a:pt x="801880" y="561974"/>
                  </a:cubicBezTo>
                  <a:cubicBezTo>
                    <a:pt x="813009" y="573452"/>
                    <a:pt x="818356" y="586529"/>
                    <a:pt x="818356" y="600042"/>
                  </a:cubicBezTo>
                  <a:cubicBezTo>
                    <a:pt x="818356" y="679140"/>
                    <a:pt x="635161" y="743262"/>
                    <a:pt x="409178" y="743262"/>
                  </a:cubicBezTo>
                  <a:cubicBezTo>
                    <a:pt x="183195" y="743262"/>
                    <a:pt x="0" y="679140"/>
                    <a:pt x="0" y="600042"/>
                  </a:cubicBezTo>
                  <a:cubicBezTo>
                    <a:pt x="0" y="586529"/>
                    <a:pt x="5347" y="573452"/>
                    <a:pt x="16476" y="561974"/>
                  </a:cubicBezTo>
                  <a:close/>
                  <a:moveTo>
                    <a:pt x="16476" y="409700"/>
                  </a:moveTo>
                  <a:cubicBezTo>
                    <a:pt x="63845" y="470767"/>
                    <a:pt x="221803" y="514851"/>
                    <a:pt x="409178" y="514851"/>
                  </a:cubicBezTo>
                  <a:cubicBezTo>
                    <a:pt x="596553" y="514851"/>
                    <a:pt x="754512" y="470767"/>
                    <a:pt x="801880" y="409700"/>
                  </a:cubicBezTo>
                  <a:cubicBezTo>
                    <a:pt x="813009" y="421178"/>
                    <a:pt x="818356" y="434255"/>
                    <a:pt x="818356" y="447768"/>
                  </a:cubicBezTo>
                  <a:cubicBezTo>
                    <a:pt x="818356" y="526866"/>
                    <a:pt x="635161" y="590988"/>
                    <a:pt x="409178" y="590988"/>
                  </a:cubicBezTo>
                  <a:cubicBezTo>
                    <a:pt x="183195" y="590988"/>
                    <a:pt x="0" y="526866"/>
                    <a:pt x="0" y="447768"/>
                  </a:cubicBezTo>
                  <a:cubicBezTo>
                    <a:pt x="0" y="434255"/>
                    <a:pt x="5347" y="421178"/>
                    <a:pt x="16476" y="409700"/>
                  </a:cubicBezTo>
                  <a:close/>
                  <a:moveTo>
                    <a:pt x="16476" y="257426"/>
                  </a:moveTo>
                  <a:cubicBezTo>
                    <a:pt x="63845" y="318493"/>
                    <a:pt x="221803" y="362577"/>
                    <a:pt x="409178" y="362577"/>
                  </a:cubicBezTo>
                  <a:cubicBezTo>
                    <a:pt x="596553" y="362577"/>
                    <a:pt x="754512" y="318493"/>
                    <a:pt x="801880" y="257426"/>
                  </a:cubicBezTo>
                  <a:cubicBezTo>
                    <a:pt x="813009" y="268904"/>
                    <a:pt x="818356" y="281981"/>
                    <a:pt x="818356" y="295494"/>
                  </a:cubicBezTo>
                  <a:cubicBezTo>
                    <a:pt x="818356" y="374592"/>
                    <a:pt x="635161" y="438714"/>
                    <a:pt x="409178" y="438714"/>
                  </a:cubicBezTo>
                  <a:cubicBezTo>
                    <a:pt x="183195" y="438714"/>
                    <a:pt x="0" y="374592"/>
                    <a:pt x="0" y="295494"/>
                  </a:cubicBezTo>
                  <a:cubicBezTo>
                    <a:pt x="0" y="281981"/>
                    <a:pt x="5347" y="268904"/>
                    <a:pt x="16476" y="257426"/>
                  </a:cubicBezTo>
                  <a:close/>
                  <a:moveTo>
                    <a:pt x="409178" y="0"/>
                  </a:moveTo>
                  <a:cubicBezTo>
                    <a:pt x="635161" y="0"/>
                    <a:pt x="818356" y="64122"/>
                    <a:pt x="818356" y="143220"/>
                  </a:cubicBezTo>
                  <a:cubicBezTo>
                    <a:pt x="818356" y="222318"/>
                    <a:pt x="635161" y="286440"/>
                    <a:pt x="409178" y="286440"/>
                  </a:cubicBezTo>
                  <a:cubicBezTo>
                    <a:pt x="183195" y="286440"/>
                    <a:pt x="0" y="222318"/>
                    <a:pt x="0" y="143220"/>
                  </a:cubicBezTo>
                  <a:cubicBezTo>
                    <a:pt x="0" y="64122"/>
                    <a:pt x="183195" y="0"/>
                    <a:pt x="409178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60" name="Freeform 231"/>
            <p:cNvSpPr/>
            <p:nvPr/>
          </p:nvSpPr>
          <p:spPr>
            <a:xfrm>
              <a:off x="3760664" y="1124114"/>
              <a:ext cx="1220244" cy="928073"/>
            </a:xfrm>
            <a:custGeom>
              <a:avLst/>
              <a:gdLst/>
              <a:ahLst/>
              <a:cxnLst/>
              <a:rect l="l" t="t" r="r" b="b"/>
              <a:pathLst>
                <a:path w="2028825" h="1543050">
                  <a:moveTo>
                    <a:pt x="36248" y="540276"/>
                  </a:moveTo>
                  <a:lnTo>
                    <a:pt x="571500" y="1473993"/>
                  </a:lnTo>
                  <a:lnTo>
                    <a:pt x="1995607" y="779004"/>
                  </a:lnTo>
                  <a:lnTo>
                    <a:pt x="2028825" y="831850"/>
                  </a:lnTo>
                  <a:lnTo>
                    <a:pt x="571500" y="1543050"/>
                  </a:lnTo>
                  <a:lnTo>
                    <a:pt x="0" y="546100"/>
                  </a:lnTo>
                  <a:close/>
                  <a:moveTo>
                    <a:pt x="36248" y="402163"/>
                  </a:moveTo>
                  <a:lnTo>
                    <a:pt x="571500" y="1335881"/>
                  </a:lnTo>
                  <a:lnTo>
                    <a:pt x="1995608" y="640892"/>
                  </a:lnTo>
                  <a:lnTo>
                    <a:pt x="2028825" y="693737"/>
                  </a:lnTo>
                  <a:lnTo>
                    <a:pt x="571500" y="1404937"/>
                  </a:lnTo>
                  <a:lnTo>
                    <a:pt x="0" y="407987"/>
                  </a:lnTo>
                  <a:close/>
                  <a:moveTo>
                    <a:pt x="1084358" y="277113"/>
                  </a:moveTo>
                  <a:cubicBezTo>
                    <a:pt x="947830" y="277113"/>
                    <a:pt x="837152" y="387791"/>
                    <a:pt x="837152" y="524319"/>
                  </a:cubicBezTo>
                  <a:cubicBezTo>
                    <a:pt x="837152" y="660847"/>
                    <a:pt x="947830" y="771525"/>
                    <a:pt x="1084358" y="771525"/>
                  </a:cubicBezTo>
                  <a:cubicBezTo>
                    <a:pt x="1220886" y="771525"/>
                    <a:pt x="1331564" y="660847"/>
                    <a:pt x="1331564" y="524319"/>
                  </a:cubicBezTo>
                  <a:cubicBezTo>
                    <a:pt x="1331564" y="387791"/>
                    <a:pt x="1220886" y="277113"/>
                    <a:pt x="1084358" y="277113"/>
                  </a:cubicBezTo>
                  <a:close/>
                  <a:moveTo>
                    <a:pt x="1591288" y="80609"/>
                  </a:moveTo>
                  <a:lnTo>
                    <a:pt x="1894182" y="552991"/>
                  </a:lnTo>
                  <a:lnTo>
                    <a:pt x="630289" y="1157639"/>
                  </a:lnTo>
                  <a:lnTo>
                    <a:pt x="134644" y="310052"/>
                  </a:lnTo>
                  <a:close/>
                  <a:moveTo>
                    <a:pt x="1602883" y="58743"/>
                  </a:moveTo>
                  <a:lnTo>
                    <a:pt x="116961" y="297502"/>
                  </a:lnTo>
                  <a:lnTo>
                    <a:pt x="622568" y="1179505"/>
                  </a:lnTo>
                  <a:lnTo>
                    <a:pt x="1911865" y="550305"/>
                  </a:lnTo>
                  <a:close/>
                  <a:moveTo>
                    <a:pt x="1679575" y="0"/>
                  </a:moveTo>
                  <a:lnTo>
                    <a:pt x="2028825" y="555625"/>
                  </a:lnTo>
                  <a:lnTo>
                    <a:pt x="571500" y="1266825"/>
                  </a:lnTo>
                  <a:lnTo>
                    <a:pt x="0" y="269875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61" name="Group 52"/>
          <p:cNvGrpSpPr/>
          <p:nvPr/>
        </p:nvGrpSpPr>
        <p:grpSpPr>
          <a:xfrm flipH="1">
            <a:off x="1771955" y="2211620"/>
            <a:ext cx="516381" cy="492287"/>
            <a:chOff x="7344941" y="2277245"/>
            <a:chExt cx="2442683" cy="2949787"/>
          </a:xfrm>
          <a:solidFill>
            <a:schemeClr val="tx2">
              <a:lumMod val="75000"/>
            </a:schemeClr>
          </a:solidFill>
        </p:grpSpPr>
        <p:sp>
          <p:nvSpPr>
            <p:cNvPr id="62" name="Rectangle 18458"/>
            <p:cNvSpPr/>
            <p:nvPr/>
          </p:nvSpPr>
          <p:spPr>
            <a:xfrm>
              <a:off x="8566283" y="2277245"/>
              <a:ext cx="1221341" cy="2949787"/>
            </a:xfrm>
            <a:custGeom>
              <a:avLst/>
              <a:gdLst/>
              <a:ahLst/>
              <a:cxnLst/>
              <a:rect l="l" t="t" r="r" b="b"/>
              <a:pathLst>
                <a:path w="1221341" h="2949787">
                  <a:moveTo>
                    <a:pt x="597971" y="0"/>
                  </a:moveTo>
                  <a:lnTo>
                    <a:pt x="623369" y="0"/>
                  </a:lnTo>
                  <a:cubicBezTo>
                    <a:pt x="654494" y="0"/>
                    <a:pt x="679726" y="25232"/>
                    <a:pt x="679726" y="56357"/>
                  </a:cubicBezTo>
                  <a:lnTo>
                    <a:pt x="679726" y="111406"/>
                  </a:lnTo>
                  <a:lnTo>
                    <a:pt x="740630" y="111406"/>
                  </a:lnTo>
                  <a:cubicBezTo>
                    <a:pt x="775725" y="111406"/>
                    <a:pt x="804176" y="139857"/>
                    <a:pt x="804176" y="174952"/>
                  </a:cubicBezTo>
                  <a:cubicBezTo>
                    <a:pt x="804176" y="210047"/>
                    <a:pt x="775725" y="238498"/>
                    <a:pt x="740630" y="238498"/>
                  </a:cubicBezTo>
                  <a:lnTo>
                    <a:pt x="679726" y="238498"/>
                  </a:lnTo>
                  <a:lnTo>
                    <a:pt x="679726" y="305956"/>
                  </a:lnTo>
                  <a:lnTo>
                    <a:pt x="928001" y="305956"/>
                  </a:lnTo>
                  <a:lnTo>
                    <a:pt x="877753" y="473371"/>
                  </a:lnTo>
                  <a:lnTo>
                    <a:pt x="934795" y="473371"/>
                  </a:lnTo>
                  <a:cubicBezTo>
                    <a:pt x="971315" y="473371"/>
                    <a:pt x="1000921" y="502977"/>
                    <a:pt x="1000921" y="539497"/>
                  </a:cubicBezTo>
                  <a:cubicBezTo>
                    <a:pt x="1000921" y="576017"/>
                    <a:pt x="971315" y="605623"/>
                    <a:pt x="934795" y="605623"/>
                  </a:cubicBezTo>
                  <a:lnTo>
                    <a:pt x="892302" y="605623"/>
                  </a:lnTo>
                  <a:lnTo>
                    <a:pt x="950848" y="743988"/>
                  </a:lnTo>
                  <a:cubicBezTo>
                    <a:pt x="816987" y="859935"/>
                    <a:pt x="770092" y="1266312"/>
                    <a:pt x="848084" y="1730616"/>
                  </a:cubicBezTo>
                  <a:cubicBezTo>
                    <a:pt x="862047" y="1813742"/>
                    <a:pt x="879187" y="1893806"/>
                    <a:pt x="899637" y="1969414"/>
                  </a:cubicBezTo>
                  <a:lnTo>
                    <a:pt x="995698" y="1969414"/>
                  </a:lnTo>
                  <a:cubicBezTo>
                    <a:pt x="1059455" y="1969414"/>
                    <a:pt x="1111141" y="2021100"/>
                    <a:pt x="1111141" y="2084857"/>
                  </a:cubicBezTo>
                  <a:cubicBezTo>
                    <a:pt x="1111141" y="2148614"/>
                    <a:pt x="1059455" y="2200300"/>
                    <a:pt x="995698" y="2200300"/>
                  </a:cubicBezTo>
                  <a:lnTo>
                    <a:pt x="972264" y="2200300"/>
                  </a:lnTo>
                  <a:cubicBezTo>
                    <a:pt x="1036276" y="2373600"/>
                    <a:pt x="1114172" y="2507401"/>
                    <a:pt x="1193065" y="2579726"/>
                  </a:cubicBezTo>
                  <a:lnTo>
                    <a:pt x="1074681" y="2718270"/>
                  </a:lnTo>
                  <a:lnTo>
                    <a:pt x="1107041" y="2718270"/>
                  </a:lnTo>
                  <a:cubicBezTo>
                    <a:pt x="1170167" y="2718270"/>
                    <a:pt x="1221341" y="2769444"/>
                    <a:pt x="1221341" y="2832570"/>
                  </a:cubicBezTo>
                  <a:cubicBezTo>
                    <a:pt x="1221341" y="2895696"/>
                    <a:pt x="1170167" y="2946870"/>
                    <a:pt x="1107041" y="2946870"/>
                  </a:cubicBezTo>
                  <a:lnTo>
                    <a:pt x="879347" y="2946870"/>
                  </a:lnTo>
                  <a:lnTo>
                    <a:pt x="876854" y="2949787"/>
                  </a:lnTo>
                  <a:lnTo>
                    <a:pt x="357941" y="2949787"/>
                  </a:lnTo>
                  <a:lnTo>
                    <a:pt x="355448" y="2946870"/>
                  </a:lnTo>
                  <a:lnTo>
                    <a:pt x="114300" y="2946870"/>
                  </a:lnTo>
                  <a:cubicBezTo>
                    <a:pt x="51174" y="2946870"/>
                    <a:pt x="0" y="2895696"/>
                    <a:pt x="0" y="2832570"/>
                  </a:cubicBezTo>
                  <a:cubicBezTo>
                    <a:pt x="0" y="2769444"/>
                    <a:pt x="51174" y="2718270"/>
                    <a:pt x="114300" y="2718270"/>
                  </a:cubicBezTo>
                  <a:lnTo>
                    <a:pt x="160113" y="2718270"/>
                  </a:lnTo>
                  <a:lnTo>
                    <a:pt x="28275" y="2563980"/>
                  </a:lnTo>
                  <a:cubicBezTo>
                    <a:pt x="101839" y="2489037"/>
                    <a:pt x="173742" y="2361855"/>
                    <a:pt x="233567" y="2200300"/>
                  </a:cubicBezTo>
                  <a:lnTo>
                    <a:pt x="225642" y="2200300"/>
                  </a:lnTo>
                  <a:cubicBezTo>
                    <a:pt x="161885" y="2200300"/>
                    <a:pt x="110199" y="2148614"/>
                    <a:pt x="110199" y="2084857"/>
                  </a:cubicBezTo>
                  <a:cubicBezTo>
                    <a:pt x="110199" y="2021100"/>
                    <a:pt x="161885" y="1969414"/>
                    <a:pt x="225642" y="1969414"/>
                  </a:cubicBezTo>
                  <a:lnTo>
                    <a:pt x="306215" y="1969414"/>
                  </a:lnTo>
                  <a:cubicBezTo>
                    <a:pt x="326512" y="1893780"/>
                    <a:pt x="343648" y="1813729"/>
                    <a:pt x="357609" y="1730616"/>
                  </a:cubicBezTo>
                  <a:cubicBezTo>
                    <a:pt x="439016" y="1245981"/>
                    <a:pt x="384359" y="824456"/>
                    <a:pt x="236261" y="731273"/>
                  </a:cubicBezTo>
                  <a:lnTo>
                    <a:pt x="289427" y="605623"/>
                  </a:lnTo>
                  <a:lnTo>
                    <a:pt x="286545" y="605623"/>
                  </a:lnTo>
                  <a:cubicBezTo>
                    <a:pt x="250025" y="605623"/>
                    <a:pt x="220419" y="576017"/>
                    <a:pt x="220419" y="539497"/>
                  </a:cubicBezTo>
                  <a:cubicBezTo>
                    <a:pt x="220419" y="502977"/>
                    <a:pt x="250025" y="473371"/>
                    <a:pt x="286545" y="473371"/>
                  </a:cubicBezTo>
                  <a:lnTo>
                    <a:pt x="343587" y="473371"/>
                  </a:lnTo>
                  <a:lnTo>
                    <a:pt x="293339" y="305956"/>
                  </a:lnTo>
                  <a:lnTo>
                    <a:pt x="541614" y="305956"/>
                  </a:lnTo>
                  <a:lnTo>
                    <a:pt x="541614" y="238498"/>
                  </a:lnTo>
                  <a:lnTo>
                    <a:pt x="480710" y="238498"/>
                  </a:lnTo>
                  <a:cubicBezTo>
                    <a:pt x="445615" y="238498"/>
                    <a:pt x="417164" y="210047"/>
                    <a:pt x="417164" y="174952"/>
                  </a:cubicBezTo>
                  <a:cubicBezTo>
                    <a:pt x="417164" y="139857"/>
                    <a:pt x="445615" y="111406"/>
                    <a:pt x="480710" y="111406"/>
                  </a:cubicBezTo>
                  <a:lnTo>
                    <a:pt x="541614" y="111406"/>
                  </a:lnTo>
                  <a:lnTo>
                    <a:pt x="541614" y="56357"/>
                  </a:lnTo>
                  <a:cubicBezTo>
                    <a:pt x="541614" y="25232"/>
                    <a:pt x="566846" y="0"/>
                    <a:pt x="597971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63" name="Rectangle 18458"/>
            <p:cNvSpPr/>
            <p:nvPr/>
          </p:nvSpPr>
          <p:spPr>
            <a:xfrm>
              <a:off x="7344941" y="2492647"/>
              <a:ext cx="1221342" cy="2301877"/>
            </a:xfrm>
            <a:custGeom>
              <a:avLst/>
              <a:gdLst/>
              <a:ahLst/>
              <a:cxnLst/>
              <a:rect l="l" t="t" r="r" b="b"/>
              <a:pathLst>
                <a:path w="1221342" h="2301877">
                  <a:moveTo>
                    <a:pt x="610670" y="0"/>
                  </a:moveTo>
                  <a:cubicBezTo>
                    <a:pt x="819337" y="0"/>
                    <a:pt x="988495" y="169158"/>
                    <a:pt x="988495" y="377825"/>
                  </a:cubicBezTo>
                  <a:cubicBezTo>
                    <a:pt x="988495" y="481970"/>
                    <a:pt x="946358" y="576273"/>
                    <a:pt x="878168" y="644581"/>
                  </a:cubicBezTo>
                  <a:lnTo>
                    <a:pt x="950848" y="764312"/>
                  </a:lnTo>
                  <a:cubicBezTo>
                    <a:pt x="816987" y="845134"/>
                    <a:pt x="770092" y="1128401"/>
                    <a:pt x="848084" y="1452047"/>
                  </a:cubicBezTo>
                  <a:lnTo>
                    <a:pt x="900818" y="1618502"/>
                  </a:lnTo>
                  <a:lnTo>
                    <a:pt x="1030671" y="1618502"/>
                  </a:lnTo>
                  <a:cubicBezTo>
                    <a:pt x="1075113" y="1618502"/>
                    <a:pt x="1111141" y="1654530"/>
                    <a:pt x="1111141" y="1698972"/>
                  </a:cubicBezTo>
                  <a:cubicBezTo>
                    <a:pt x="1111141" y="1743414"/>
                    <a:pt x="1075113" y="1779442"/>
                    <a:pt x="1030671" y="1779442"/>
                  </a:cubicBezTo>
                  <a:lnTo>
                    <a:pt x="972264" y="1779442"/>
                  </a:lnTo>
                  <a:cubicBezTo>
                    <a:pt x="1036359" y="1900342"/>
                    <a:pt x="1114214" y="1993537"/>
                    <a:pt x="1193065" y="2043924"/>
                  </a:cubicBezTo>
                  <a:lnTo>
                    <a:pt x="1074681" y="2140497"/>
                  </a:lnTo>
                  <a:lnTo>
                    <a:pt x="1141668" y="2140497"/>
                  </a:lnTo>
                  <a:cubicBezTo>
                    <a:pt x="1185671" y="2140497"/>
                    <a:pt x="1221342" y="2176168"/>
                    <a:pt x="1221342" y="2220171"/>
                  </a:cubicBezTo>
                  <a:lnTo>
                    <a:pt x="1221341" y="2220171"/>
                  </a:lnTo>
                  <a:cubicBezTo>
                    <a:pt x="1221341" y="2264174"/>
                    <a:pt x="1185670" y="2299845"/>
                    <a:pt x="1141667" y="2299845"/>
                  </a:cubicBezTo>
                  <a:lnTo>
                    <a:pt x="879345" y="2299845"/>
                  </a:lnTo>
                  <a:lnTo>
                    <a:pt x="876854" y="2301877"/>
                  </a:lnTo>
                  <a:lnTo>
                    <a:pt x="357941" y="2301877"/>
                  </a:lnTo>
                  <a:lnTo>
                    <a:pt x="355449" y="2299845"/>
                  </a:lnTo>
                  <a:lnTo>
                    <a:pt x="79674" y="2299844"/>
                  </a:lnTo>
                  <a:cubicBezTo>
                    <a:pt x="35671" y="2299844"/>
                    <a:pt x="0" y="2264174"/>
                    <a:pt x="0" y="2220171"/>
                  </a:cubicBezTo>
                  <a:cubicBezTo>
                    <a:pt x="0" y="2176168"/>
                    <a:pt x="35671" y="2140497"/>
                    <a:pt x="79674" y="2140497"/>
                  </a:cubicBezTo>
                  <a:lnTo>
                    <a:pt x="160114" y="2140497"/>
                  </a:lnTo>
                  <a:lnTo>
                    <a:pt x="28275" y="2032948"/>
                  </a:lnTo>
                  <a:cubicBezTo>
                    <a:pt x="101804" y="1980733"/>
                    <a:pt x="173674" y="1892140"/>
                    <a:pt x="233567" y="1779442"/>
                  </a:cubicBezTo>
                  <a:lnTo>
                    <a:pt x="190669" y="1779442"/>
                  </a:lnTo>
                  <a:cubicBezTo>
                    <a:pt x="146227" y="1779442"/>
                    <a:pt x="110199" y="1743414"/>
                    <a:pt x="110199" y="1698972"/>
                  </a:cubicBezTo>
                  <a:cubicBezTo>
                    <a:pt x="110199" y="1654530"/>
                    <a:pt x="146227" y="1618502"/>
                    <a:pt x="190669" y="1618502"/>
                  </a:cubicBezTo>
                  <a:lnTo>
                    <a:pt x="305351" y="1618502"/>
                  </a:lnTo>
                  <a:cubicBezTo>
                    <a:pt x="326428" y="1566054"/>
                    <a:pt x="343614" y="1510123"/>
                    <a:pt x="357609" y="1452047"/>
                  </a:cubicBezTo>
                  <a:cubicBezTo>
                    <a:pt x="439016" y="1114229"/>
                    <a:pt x="384359" y="820403"/>
                    <a:pt x="236261" y="755449"/>
                  </a:cubicBezTo>
                  <a:lnTo>
                    <a:pt x="320351" y="616922"/>
                  </a:lnTo>
                  <a:cubicBezTo>
                    <a:pt x="265179" y="552733"/>
                    <a:pt x="232845" y="469055"/>
                    <a:pt x="232845" y="377825"/>
                  </a:cubicBezTo>
                  <a:cubicBezTo>
                    <a:pt x="232845" y="169158"/>
                    <a:pt x="402003" y="0"/>
                    <a:pt x="610670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64" name="Freeform 10"/>
          <p:cNvSpPr>
            <a:spLocks noEditPoints="1"/>
          </p:cNvSpPr>
          <p:nvPr/>
        </p:nvSpPr>
        <p:spPr bwMode="auto">
          <a:xfrm>
            <a:off x="1748817" y="3289634"/>
            <a:ext cx="564772" cy="410987"/>
          </a:xfrm>
          <a:custGeom>
            <a:avLst/>
            <a:gdLst>
              <a:gd name="T0" fmla="*/ 48 w 135"/>
              <a:gd name="T1" fmla="*/ 111 h 138"/>
              <a:gd name="T2" fmla="*/ 89 w 135"/>
              <a:gd name="T3" fmla="*/ 119 h 138"/>
              <a:gd name="T4" fmla="*/ 131 w 135"/>
              <a:gd name="T5" fmla="*/ 111 h 138"/>
              <a:gd name="T6" fmla="*/ 89 w 135"/>
              <a:gd name="T7" fmla="*/ 104 h 138"/>
              <a:gd name="T8" fmla="*/ 48 w 135"/>
              <a:gd name="T9" fmla="*/ 111 h 138"/>
              <a:gd name="T10" fmla="*/ 89 w 135"/>
              <a:gd name="T11" fmla="*/ 125 h 138"/>
              <a:gd name="T12" fmla="*/ 43 w 135"/>
              <a:gd name="T13" fmla="*/ 116 h 138"/>
              <a:gd name="T14" fmla="*/ 43 w 135"/>
              <a:gd name="T15" fmla="*/ 129 h 138"/>
              <a:gd name="T16" fmla="*/ 89 w 135"/>
              <a:gd name="T17" fmla="*/ 138 h 138"/>
              <a:gd name="T18" fmla="*/ 135 w 135"/>
              <a:gd name="T19" fmla="*/ 129 h 138"/>
              <a:gd name="T20" fmla="*/ 135 w 135"/>
              <a:gd name="T21" fmla="*/ 116 h 138"/>
              <a:gd name="T22" fmla="*/ 89 w 135"/>
              <a:gd name="T23" fmla="*/ 125 h 138"/>
              <a:gd name="T24" fmla="*/ 59 w 135"/>
              <a:gd name="T25" fmla="*/ 66 h 138"/>
              <a:gd name="T26" fmla="*/ 63 w 135"/>
              <a:gd name="T27" fmla="*/ 62 h 138"/>
              <a:gd name="T28" fmla="*/ 71 w 135"/>
              <a:gd name="T29" fmla="*/ 70 h 138"/>
              <a:gd name="T30" fmla="*/ 74 w 135"/>
              <a:gd name="T31" fmla="*/ 71 h 138"/>
              <a:gd name="T32" fmla="*/ 77 w 135"/>
              <a:gd name="T33" fmla="*/ 70 h 138"/>
              <a:gd name="T34" fmla="*/ 82 w 135"/>
              <a:gd name="T35" fmla="*/ 65 h 138"/>
              <a:gd name="T36" fmla="*/ 85 w 135"/>
              <a:gd name="T37" fmla="*/ 68 h 138"/>
              <a:gd name="T38" fmla="*/ 80 w 135"/>
              <a:gd name="T39" fmla="*/ 73 h 138"/>
              <a:gd name="T40" fmla="*/ 86 w 135"/>
              <a:gd name="T41" fmla="*/ 79 h 138"/>
              <a:gd name="T42" fmla="*/ 107 w 135"/>
              <a:gd name="T43" fmla="*/ 69 h 138"/>
              <a:gd name="T44" fmla="*/ 117 w 135"/>
              <a:gd name="T45" fmla="*/ 48 h 138"/>
              <a:gd name="T46" fmla="*/ 111 w 135"/>
              <a:gd name="T47" fmla="*/ 43 h 138"/>
              <a:gd name="T48" fmla="*/ 106 w 135"/>
              <a:gd name="T49" fmla="*/ 48 h 138"/>
              <a:gd name="T50" fmla="*/ 103 w 135"/>
              <a:gd name="T51" fmla="*/ 45 h 138"/>
              <a:gd name="T52" fmla="*/ 108 w 135"/>
              <a:gd name="T53" fmla="*/ 39 h 138"/>
              <a:gd name="T54" fmla="*/ 108 w 135"/>
              <a:gd name="T55" fmla="*/ 34 h 138"/>
              <a:gd name="T56" fmla="*/ 86 w 135"/>
              <a:gd name="T57" fmla="*/ 11 h 138"/>
              <a:gd name="T58" fmla="*/ 80 w 135"/>
              <a:gd name="T59" fmla="*/ 11 h 138"/>
              <a:gd name="T60" fmla="*/ 75 w 135"/>
              <a:gd name="T61" fmla="*/ 17 h 138"/>
              <a:gd name="T62" fmla="*/ 72 w 135"/>
              <a:gd name="T63" fmla="*/ 13 h 138"/>
              <a:gd name="T64" fmla="*/ 77 w 135"/>
              <a:gd name="T65" fmla="*/ 8 h 138"/>
              <a:gd name="T66" fmla="*/ 71 w 135"/>
              <a:gd name="T67" fmla="*/ 3 h 138"/>
              <a:gd name="T68" fmla="*/ 50 w 135"/>
              <a:gd name="T69" fmla="*/ 13 h 138"/>
              <a:gd name="T70" fmla="*/ 40 w 135"/>
              <a:gd name="T71" fmla="*/ 33 h 138"/>
              <a:gd name="T72" fmla="*/ 46 w 135"/>
              <a:gd name="T73" fmla="*/ 39 h 138"/>
              <a:gd name="T74" fmla="*/ 51 w 135"/>
              <a:gd name="T75" fmla="*/ 34 h 138"/>
              <a:gd name="T76" fmla="*/ 54 w 135"/>
              <a:gd name="T77" fmla="*/ 37 h 138"/>
              <a:gd name="T78" fmla="*/ 49 w 135"/>
              <a:gd name="T79" fmla="*/ 42 h 138"/>
              <a:gd name="T80" fmla="*/ 49 w 135"/>
              <a:gd name="T81" fmla="*/ 48 h 138"/>
              <a:gd name="T82" fmla="*/ 57 w 135"/>
              <a:gd name="T83" fmla="*/ 56 h 138"/>
              <a:gd name="T84" fmla="*/ 53 w 135"/>
              <a:gd name="T85" fmla="*/ 60 h 138"/>
              <a:gd name="T86" fmla="*/ 45 w 135"/>
              <a:gd name="T87" fmla="*/ 63 h 138"/>
              <a:gd name="T88" fmla="*/ 3 w 135"/>
              <a:gd name="T89" fmla="*/ 105 h 138"/>
              <a:gd name="T90" fmla="*/ 3 w 135"/>
              <a:gd name="T91" fmla="*/ 116 h 138"/>
              <a:gd name="T92" fmla="*/ 9 w 135"/>
              <a:gd name="T93" fmla="*/ 118 h 138"/>
              <a:gd name="T94" fmla="*/ 15 w 135"/>
              <a:gd name="T95" fmla="*/ 116 h 138"/>
              <a:gd name="T96" fmla="*/ 57 w 135"/>
              <a:gd name="T97" fmla="*/ 74 h 138"/>
              <a:gd name="T98" fmla="*/ 59 w 135"/>
              <a:gd name="T99" fmla="*/ 66 h 138"/>
              <a:gd name="T100" fmla="*/ 83 w 135"/>
              <a:gd name="T101" fmla="*/ 20 h 138"/>
              <a:gd name="T102" fmla="*/ 99 w 135"/>
              <a:gd name="T103" fmla="*/ 37 h 138"/>
              <a:gd name="T104" fmla="*/ 74 w 135"/>
              <a:gd name="T105" fmla="*/ 62 h 138"/>
              <a:gd name="T106" fmla="*/ 58 w 135"/>
              <a:gd name="T107" fmla="*/ 45 h 138"/>
              <a:gd name="T108" fmla="*/ 83 w 135"/>
              <a:gd name="T109" fmla="*/ 2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5" h="138">
                <a:moveTo>
                  <a:pt x="48" y="111"/>
                </a:moveTo>
                <a:cubicBezTo>
                  <a:pt x="48" y="116"/>
                  <a:pt x="66" y="119"/>
                  <a:pt x="89" y="119"/>
                </a:cubicBezTo>
                <a:cubicBezTo>
                  <a:pt x="112" y="119"/>
                  <a:pt x="131" y="116"/>
                  <a:pt x="131" y="111"/>
                </a:cubicBezTo>
                <a:cubicBezTo>
                  <a:pt x="131" y="107"/>
                  <a:pt x="112" y="104"/>
                  <a:pt x="89" y="104"/>
                </a:cubicBezTo>
                <a:cubicBezTo>
                  <a:pt x="66" y="104"/>
                  <a:pt x="48" y="107"/>
                  <a:pt x="48" y="111"/>
                </a:cubicBezTo>
                <a:close/>
                <a:moveTo>
                  <a:pt x="89" y="125"/>
                </a:moveTo>
                <a:cubicBezTo>
                  <a:pt x="64" y="125"/>
                  <a:pt x="43" y="121"/>
                  <a:pt x="43" y="116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3" y="134"/>
                  <a:pt x="64" y="138"/>
                  <a:pt x="89" y="138"/>
                </a:cubicBezTo>
                <a:cubicBezTo>
                  <a:pt x="115" y="138"/>
                  <a:pt x="135" y="134"/>
                  <a:pt x="135" y="129"/>
                </a:cubicBezTo>
                <a:cubicBezTo>
                  <a:pt x="135" y="116"/>
                  <a:pt x="135" y="116"/>
                  <a:pt x="135" y="116"/>
                </a:cubicBezTo>
                <a:cubicBezTo>
                  <a:pt x="135" y="121"/>
                  <a:pt x="115" y="125"/>
                  <a:pt x="89" y="125"/>
                </a:cubicBezTo>
                <a:close/>
                <a:moveTo>
                  <a:pt x="59" y="66"/>
                </a:moveTo>
                <a:cubicBezTo>
                  <a:pt x="63" y="62"/>
                  <a:pt x="63" y="62"/>
                  <a:pt x="63" y="62"/>
                </a:cubicBezTo>
                <a:cubicBezTo>
                  <a:pt x="71" y="70"/>
                  <a:pt x="71" y="70"/>
                  <a:pt x="71" y="70"/>
                </a:cubicBezTo>
                <a:cubicBezTo>
                  <a:pt x="72" y="71"/>
                  <a:pt x="73" y="71"/>
                  <a:pt x="74" y="71"/>
                </a:cubicBezTo>
                <a:cubicBezTo>
                  <a:pt x="75" y="71"/>
                  <a:pt x="76" y="71"/>
                  <a:pt x="77" y="70"/>
                </a:cubicBezTo>
                <a:cubicBezTo>
                  <a:pt x="82" y="65"/>
                  <a:pt x="82" y="65"/>
                  <a:pt x="82" y="65"/>
                </a:cubicBezTo>
                <a:cubicBezTo>
                  <a:pt x="85" y="68"/>
                  <a:pt x="85" y="68"/>
                  <a:pt x="85" y="68"/>
                </a:cubicBezTo>
                <a:cubicBezTo>
                  <a:pt x="80" y="73"/>
                  <a:pt x="80" y="73"/>
                  <a:pt x="80" y="73"/>
                </a:cubicBezTo>
                <a:cubicBezTo>
                  <a:pt x="86" y="79"/>
                  <a:pt x="86" y="79"/>
                  <a:pt x="86" y="79"/>
                </a:cubicBezTo>
                <a:cubicBezTo>
                  <a:pt x="89" y="82"/>
                  <a:pt x="98" y="77"/>
                  <a:pt x="107" y="69"/>
                </a:cubicBezTo>
                <a:cubicBezTo>
                  <a:pt x="115" y="60"/>
                  <a:pt x="120" y="51"/>
                  <a:pt x="117" y="48"/>
                </a:cubicBezTo>
                <a:cubicBezTo>
                  <a:pt x="111" y="43"/>
                  <a:pt x="111" y="43"/>
                  <a:pt x="111" y="43"/>
                </a:cubicBezTo>
                <a:cubicBezTo>
                  <a:pt x="106" y="48"/>
                  <a:pt x="106" y="48"/>
                  <a:pt x="106" y="48"/>
                </a:cubicBezTo>
                <a:cubicBezTo>
                  <a:pt x="103" y="45"/>
                  <a:pt x="103" y="45"/>
                  <a:pt x="103" y="45"/>
                </a:cubicBezTo>
                <a:cubicBezTo>
                  <a:pt x="108" y="39"/>
                  <a:pt x="108" y="39"/>
                  <a:pt x="108" y="39"/>
                </a:cubicBezTo>
                <a:cubicBezTo>
                  <a:pt x="109" y="38"/>
                  <a:pt x="109" y="35"/>
                  <a:pt x="108" y="34"/>
                </a:cubicBezTo>
                <a:cubicBezTo>
                  <a:pt x="86" y="11"/>
                  <a:pt x="86" y="11"/>
                  <a:pt x="86" y="11"/>
                </a:cubicBezTo>
                <a:cubicBezTo>
                  <a:pt x="84" y="10"/>
                  <a:pt x="81" y="10"/>
                  <a:pt x="80" y="11"/>
                </a:cubicBezTo>
                <a:cubicBezTo>
                  <a:pt x="75" y="17"/>
                  <a:pt x="75" y="17"/>
                  <a:pt x="75" y="17"/>
                </a:cubicBezTo>
                <a:cubicBezTo>
                  <a:pt x="72" y="13"/>
                  <a:pt x="72" y="13"/>
                  <a:pt x="72" y="13"/>
                </a:cubicBezTo>
                <a:cubicBezTo>
                  <a:pt x="77" y="8"/>
                  <a:pt x="77" y="8"/>
                  <a:pt x="77" y="8"/>
                </a:cubicBezTo>
                <a:cubicBezTo>
                  <a:pt x="71" y="3"/>
                  <a:pt x="71" y="3"/>
                  <a:pt x="71" y="3"/>
                </a:cubicBezTo>
                <a:cubicBezTo>
                  <a:pt x="68" y="0"/>
                  <a:pt x="59" y="4"/>
                  <a:pt x="50" y="13"/>
                </a:cubicBezTo>
                <a:cubicBezTo>
                  <a:pt x="42" y="21"/>
                  <a:pt x="37" y="30"/>
                  <a:pt x="40" y="33"/>
                </a:cubicBezTo>
                <a:cubicBezTo>
                  <a:pt x="46" y="39"/>
                  <a:pt x="46" y="39"/>
                  <a:pt x="46" y="39"/>
                </a:cubicBezTo>
                <a:cubicBezTo>
                  <a:pt x="51" y="34"/>
                  <a:pt x="51" y="34"/>
                  <a:pt x="51" y="34"/>
                </a:cubicBezTo>
                <a:cubicBezTo>
                  <a:pt x="54" y="37"/>
                  <a:pt x="54" y="37"/>
                  <a:pt x="54" y="37"/>
                </a:cubicBezTo>
                <a:cubicBezTo>
                  <a:pt x="49" y="42"/>
                  <a:pt x="49" y="42"/>
                  <a:pt x="49" y="42"/>
                </a:cubicBezTo>
                <a:cubicBezTo>
                  <a:pt x="48" y="44"/>
                  <a:pt x="48" y="46"/>
                  <a:pt x="49" y="48"/>
                </a:cubicBezTo>
                <a:cubicBezTo>
                  <a:pt x="57" y="56"/>
                  <a:pt x="57" y="56"/>
                  <a:pt x="57" y="56"/>
                </a:cubicBezTo>
                <a:cubicBezTo>
                  <a:pt x="53" y="60"/>
                  <a:pt x="53" y="60"/>
                  <a:pt x="53" y="60"/>
                </a:cubicBezTo>
                <a:cubicBezTo>
                  <a:pt x="50" y="60"/>
                  <a:pt x="48" y="60"/>
                  <a:pt x="45" y="63"/>
                </a:cubicBezTo>
                <a:cubicBezTo>
                  <a:pt x="3" y="105"/>
                  <a:pt x="3" y="105"/>
                  <a:pt x="3" y="105"/>
                </a:cubicBezTo>
                <a:cubicBezTo>
                  <a:pt x="0" y="108"/>
                  <a:pt x="0" y="113"/>
                  <a:pt x="3" y="116"/>
                </a:cubicBezTo>
                <a:cubicBezTo>
                  <a:pt x="5" y="118"/>
                  <a:pt x="7" y="118"/>
                  <a:pt x="9" y="118"/>
                </a:cubicBezTo>
                <a:cubicBezTo>
                  <a:pt x="11" y="118"/>
                  <a:pt x="13" y="118"/>
                  <a:pt x="15" y="116"/>
                </a:cubicBezTo>
                <a:cubicBezTo>
                  <a:pt x="57" y="74"/>
                  <a:pt x="57" y="74"/>
                  <a:pt x="57" y="74"/>
                </a:cubicBezTo>
                <a:cubicBezTo>
                  <a:pt x="59" y="72"/>
                  <a:pt x="60" y="69"/>
                  <a:pt x="59" y="66"/>
                </a:cubicBezTo>
                <a:close/>
                <a:moveTo>
                  <a:pt x="83" y="20"/>
                </a:moveTo>
                <a:cubicBezTo>
                  <a:pt x="99" y="37"/>
                  <a:pt x="99" y="37"/>
                  <a:pt x="99" y="37"/>
                </a:cubicBezTo>
                <a:cubicBezTo>
                  <a:pt x="74" y="62"/>
                  <a:pt x="74" y="62"/>
                  <a:pt x="74" y="62"/>
                </a:cubicBezTo>
                <a:cubicBezTo>
                  <a:pt x="58" y="45"/>
                  <a:pt x="58" y="45"/>
                  <a:pt x="58" y="45"/>
                </a:cubicBezTo>
                <a:lnTo>
                  <a:pt x="83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52" y="4318189"/>
            <a:ext cx="636600" cy="614164"/>
          </a:xfrm>
          <a:prstGeom prst="rect">
            <a:avLst/>
          </a:prstGeom>
          <a:ln>
            <a:noFill/>
          </a:ln>
        </p:spPr>
      </p:pic>
      <p:grpSp>
        <p:nvGrpSpPr>
          <p:cNvPr id="66" name="Group 82"/>
          <p:cNvGrpSpPr/>
          <p:nvPr/>
        </p:nvGrpSpPr>
        <p:grpSpPr>
          <a:xfrm>
            <a:off x="1696534" y="5512600"/>
            <a:ext cx="622602" cy="437741"/>
            <a:chOff x="6142038" y="3525838"/>
            <a:chExt cx="688975" cy="750888"/>
          </a:xfrm>
          <a:solidFill>
            <a:schemeClr val="bg1"/>
          </a:solidFill>
        </p:grpSpPr>
        <p:sp>
          <p:nvSpPr>
            <p:cNvPr id="67" name="Freeform 48"/>
            <p:cNvSpPr>
              <a:spLocks noEditPoints="1"/>
            </p:cNvSpPr>
            <p:nvPr/>
          </p:nvSpPr>
          <p:spPr bwMode="auto">
            <a:xfrm>
              <a:off x="6257925" y="3525838"/>
              <a:ext cx="449262" cy="450850"/>
            </a:xfrm>
            <a:custGeom>
              <a:avLst/>
              <a:gdLst>
                <a:gd name="T0" fmla="*/ 60 w 120"/>
                <a:gd name="T1" fmla="*/ 0 h 120"/>
                <a:gd name="T2" fmla="*/ 0 w 120"/>
                <a:gd name="T3" fmla="*/ 60 h 120"/>
                <a:gd name="T4" fmla="*/ 60 w 120"/>
                <a:gd name="T5" fmla="*/ 120 h 120"/>
                <a:gd name="T6" fmla="*/ 120 w 120"/>
                <a:gd name="T7" fmla="*/ 60 h 120"/>
                <a:gd name="T8" fmla="*/ 60 w 120"/>
                <a:gd name="T9" fmla="*/ 0 h 120"/>
                <a:gd name="T10" fmla="*/ 41 w 120"/>
                <a:gd name="T11" fmla="*/ 11 h 120"/>
                <a:gd name="T12" fmla="*/ 30 w 120"/>
                <a:gd name="T13" fmla="*/ 39 h 120"/>
                <a:gd name="T14" fmla="*/ 12 w 120"/>
                <a:gd name="T15" fmla="*/ 39 h 120"/>
                <a:gd name="T16" fmla="*/ 41 w 120"/>
                <a:gd name="T17" fmla="*/ 11 h 120"/>
                <a:gd name="T18" fmla="*/ 8 w 120"/>
                <a:gd name="T19" fmla="*/ 60 h 120"/>
                <a:gd name="T20" fmla="*/ 10 w 120"/>
                <a:gd name="T21" fmla="*/ 47 h 120"/>
                <a:gd name="T22" fmla="*/ 29 w 120"/>
                <a:gd name="T23" fmla="*/ 47 h 120"/>
                <a:gd name="T24" fmla="*/ 28 w 120"/>
                <a:gd name="T25" fmla="*/ 60 h 120"/>
                <a:gd name="T26" fmla="*/ 29 w 120"/>
                <a:gd name="T27" fmla="*/ 72 h 120"/>
                <a:gd name="T28" fmla="*/ 10 w 120"/>
                <a:gd name="T29" fmla="*/ 72 h 120"/>
                <a:gd name="T30" fmla="*/ 8 w 120"/>
                <a:gd name="T31" fmla="*/ 60 h 120"/>
                <a:gd name="T32" fmla="*/ 12 w 120"/>
                <a:gd name="T33" fmla="*/ 80 h 120"/>
                <a:gd name="T34" fmla="*/ 30 w 120"/>
                <a:gd name="T35" fmla="*/ 80 h 120"/>
                <a:gd name="T36" fmla="*/ 41 w 120"/>
                <a:gd name="T37" fmla="*/ 108 h 120"/>
                <a:gd name="T38" fmla="*/ 12 w 120"/>
                <a:gd name="T39" fmla="*/ 80 h 120"/>
                <a:gd name="T40" fmla="*/ 56 w 120"/>
                <a:gd name="T41" fmla="*/ 111 h 120"/>
                <a:gd name="T42" fmla="*/ 38 w 120"/>
                <a:gd name="T43" fmla="*/ 80 h 120"/>
                <a:gd name="T44" fmla="*/ 56 w 120"/>
                <a:gd name="T45" fmla="*/ 80 h 120"/>
                <a:gd name="T46" fmla="*/ 56 w 120"/>
                <a:gd name="T47" fmla="*/ 111 h 120"/>
                <a:gd name="T48" fmla="*/ 56 w 120"/>
                <a:gd name="T49" fmla="*/ 72 h 120"/>
                <a:gd name="T50" fmla="*/ 37 w 120"/>
                <a:gd name="T51" fmla="*/ 72 h 120"/>
                <a:gd name="T52" fmla="*/ 36 w 120"/>
                <a:gd name="T53" fmla="*/ 60 h 120"/>
                <a:gd name="T54" fmla="*/ 37 w 120"/>
                <a:gd name="T55" fmla="*/ 47 h 120"/>
                <a:gd name="T56" fmla="*/ 56 w 120"/>
                <a:gd name="T57" fmla="*/ 47 h 120"/>
                <a:gd name="T58" fmla="*/ 56 w 120"/>
                <a:gd name="T59" fmla="*/ 72 h 120"/>
                <a:gd name="T60" fmla="*/ 56 w 120"/>
                <a:gd name="T61" fmla="*/ 39 h 120"/>
                <a:gd name="T62" fmla="*/ 38 w 120"/>
                <a:gd name="T63" fmla="*/ 39 h 120"/>
                <a:gd name="T64" fmla="*/ 56 w 120"/>
                <a:gd name="T65" fmla="*/ 8 h 120"/>
                <a:gd name="T66" fmla="*/ 56 w 120"/>
                <a:gd name="T67" fmla="*/ 39 h 120"/>
                <a:gd name="T68" fmla="*/ 108 w 120"/>
                <a:gd name="T69" fmla="*/ 39 h 120"/>
                <a:gd name="T70" fmla="*/ 90 w 120"/>
                <a:gd name="T71" fmla="*/ 39 h 120"/>
                <a:gd name="T72" fmla="*/ 79 w 120"/>
                <a:gd name="T73" fmla="*/ 11 h 120"/>
                <a:gd name="T74" fmla="*/ 108 w 120"/>
                <a:gd name="T75" fmla="*/ 39 h 120"/>
                <a:gd name="T76" fmla="*/ 64 w 120"/>
                <a:gd name="T77" fmla="*/ 8 h 120"/>
                <a:gd name="T78" fmla="*/ 82 w 120"/>
                <a:gd name="T79" fmla="*/ 39 h 120"/>
                <a:gd name="T80" fmla="*/ 64 w 120"/>
                <a:gd name="T81" fmla="*/ 39 h 120"/>
                <a:gd name="T82" fmla="*/ 64 w 120"/>
                <a:gd name="T83" fmla="*/ 8 h 120"/>
                <a:gd name="T84" fmla="*/ 64 w 120"/>
                <a:gd name="T85" fmla="*/ 47 h 120"/>
                <a:gd name="T86" fmla="*/ 83 w 120"/>
                <a:gd name="T87" fmla="*/ 47 h 120"/>
                <a:gd name="T88" fmla="*/ 84 w 120"/>
                <a:gd name="T89" fmla="*/ 60 h 120"/>
                <a:gd name="T90" fmla="*/ 83 w 120"/>
                <a:gd name="T91" fmla="*/ 72 h 120"/>
                <a:gd name="T92" fmla="*/ 64 w 120"/>
                <a:gd name="T93" fmla="*/ 72 h 120"/>
                <a:gd name="T94" fmla="*/ 64 w 120"/>
                <a:gd name="T95" fmla="*/ 47 h 120"/>
                <a:gd name="T96" fmla="*/ 64 w 120"/>
                <a:gd name="T97" fmla="*/ 111 h 120"/>
                <a:gd name="T98" fmla="*/ 64 w 120"/>
                <a:gd name="T99" fmla="*/ 80 h 120"/>
                <a:gd name="T100" fmla="*/ 82 w 120"/>
                <a:gd name="T101" fmla="*/ 80 h 120"/>
                <a:gd name="T102" fmla="*/ 64 w 120"/>
                <a:gd name="T103" fmla="*/ 111 h 120"/>
                <a:gd name="T104" fmla="*/ 79 w 120"/>
                <a:gd name="T105" fmla="*/ 108 h 120"/>
                <a:gd name="T106" fmla="*/ 90 w 120"/>
                <a:gd name="T107" fmla="*/ 80 h 120"/>
                <a:gd name="T108" fmla="*/ 108 w 120"/>
                <a:gd name="T109" fmla="*/ 80 h 120"/>
                <a:gd name="T110" fmla="*/ 79 w 120"/>
                <a:gd name="T111" fmla="*/ 108 h 120"/>
                <a:gd name="T112" fmla="*/ 91 w 120"/>
                <a:gd name="T113" fmla="*/ 72 h 120"/>
                <a:gd name="T114" fmla="*/ 92 w 120"/>
                <a:gd name="T115" fmla="*/ 60 h 120"/>
                <a:gd name="T116" fmla="*/ 91 w 120"/>
                <a:gd name="T117" fmla="*/ 47 h 120"/>
                <a:gd name="T118" fmla="*/ 110 w 120"/>
                <a:gd name="T119" fmla="*/ 47 h 120"/>
                <a:gd name="T120" fmla="*/ 112 w 120"/>
                <a:gd name="T121" fmla="*/ 60 h 120"/>
                <a:gd name="T122" fmla="*/ 110 w 120"/>
                <a:gd name="T123" fmla="*/ 72 h 120"/>
                <a:gd name="T124" fmla="*/ 91 w 120"/>
                <a:gd name="T125" fmla="*/ 7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6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6"/>
                    <a:pt x="93" y="0"/>
                    <a:pt x="60" y="0"/>
                  </a:cubicBezTo>
                  <a:close/>
                  <a:moveTo>
                    <a:pt x="41" y="11"/>
                  </a:moveTo>
                  <a:cubicBezTo>
                    <a:pt x="36" y="18"/>
                    <a:pt x="33" y="28"/>
                    <a:pt x="30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8" y="26"/>
                    <a:pt x="28" y="16"/>
                    <a:pt x="41" y="11"/>
                  </a:cubicBezTo>
                  <a:close/>
                  <a:moveTo>
                    <a:pt x="8" y="60"/>
                  </a:moveTo>
                  <a:cubicBezTo>
                    <a:pt x="8" y="55"/>
                    <a:pt x="9" y="51"/>
                    <a:pt x="10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51"/>
                    <a:pt x="28" y="55"/>
                    <a:pt x="28" y="60"/>
                  </a:cubicBezTo>
                  <a:cubicBezTo>
                    <a:pt x="28" y="64"/>
                    <a:pt x="29" y="68"/>
                    <a:pt x="29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9" y="68"/>
                    <a:pt x="8" y="64"/>
                    <a:pt x="8" y="60"/>
                  </a:cubicBezTo>
                  <a:close/>
                  <a:moveTo>
                    <a:pt x="12" y="80"/>
                  </a:moveTo>
                  <a:cubicBezTo>
                    <a:pt x="30" y="80"/>
                    <a:pt x="30" y="80"/>
                    <a:pt x="30" y="80"/>
                  </a:cubicBezTo>
                  <a:cubicBezTo>
                    <a:pt x="33" y="92"/>
                    <a:pt x="36" y="101"/>
                    <a:pt x="41" y="108"/>
                  </a:cubicBezTo>
                  <a:cubicBezTo>
                    <a:pt x="28" y="103"/>
                    <a:pt x="18" y="93"/>
                    <a:pt x="12" y="80"/>
                  </a:cubicBezTo>
                  <a:close/>
                  <a:moveTo>
                    <a:pt x="56" y="111"/>
                  </a:moveTo>
                  <a:cubicBezTo>
                    <a:pt x="49" y="107"/>
                    <a:pt x="42" y="96"/>
                    <a:pt x="38" y="80"/>
                  </a:cubicBezTo>
                  <a:cubicBezTo>
                    <a:pt x="56" y="80"/>
                    <a:pt x="56" y="80"/>
                    <a:pt x="56" y="80"/>
                  </a:cubicBezTo>
                  <a:lnTo>
                    <a:pt x="56" y="111"/>
                  </a:lnTo>
                  <a:close/>
                  <a:moveTo>
                    <a:pt x="56" y="72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7" y="68"/>
                    <a:pt x="36" y="64"/>
                    <a:pt x="36" y="60"/>
                  </a:cubicBezTo>
                  <a:cubicBezTo>
                    <a:pt x="36" y="55"/>
                    <a:pt x="37" y="51"/>
                    <a:pt x="37" y="47"/>
                  </a:cubicBezTo>
                  <a:cubicBezTo>
                    <a:pt x="56" y="47"/>
                    <a:pt x="56" y="47"/>
                    <a:pt x="56" y="47"/>
                  </a:cubicBezTo>
                  <a:lnTo>
                    <a:pt x="56" y="72"/>
                  </a:lnTo>
                  <a:close/>
                  <a:moveTo>
                    <a:pt x="56" y="39"/>
                  </a:moveTo>
                  <a:cubicBezTo>
                    <a:pt x="38" y="39"/>
                    <a:pt x="38" y="39"/>
                    <a:pt x="38" y="39"/>
                  </a:cubicBezTo>
                  <a:cubicBezTo>
                    <a:pt x="42" y="23"/>
                    <a:pt x="49" y="12"/>
                    <a:pt x="56" y="8"/>
                  </a:cubicBezTo>
                  <a:lnTo>
                    <a:pt x="56" y="39"/>
                  </a:lnTo>
                  <a:close/>
                  <a:moveTo>
                    <a:pt x="108" y="39"/>
                  </a:moveTo>
                  <a:cubicBezTo>
                    <a:pt x="90" y="39"/>
                    <a:pt x="90" y="39"/>
                    <a:pt x="90" y="39"/>
                  </a:cubicBezTo>
                  <a:cubicBezTo>
                    <a:pt x="88" y="28"/>
                    <a:pt x="84" y="18"/>
                    <a:pt x="79" y="11"/>
                  </a:cubicBezTo>
                  <a:cubicBezTo>
                    <a:pt x="92" y="16"/>
                    <a:pt x="102" y="26"/>
                    <a:pt x="108" y="39"/>
                  </a:cubicBezTo>
                  <a:close/>
                  <a:moveTo>
                    <a:pt x="64" y="8"/>
                  </a:moveTo>
                  <a:cubicBezTo>
                    <a:pt x="71" y="12"/>
                    <a:pt x="78" y="23"/>
                    <a:pt x="82" y="39"/>
                  </a:cubicBezTo>
                  <a:cubicBezTo>
                    <a:pt x="64" y="39"/>
                    <a:pt x="64" y="39"/>
                    <a:pt x="64" y="39"/>
                  </a:cubicBezTo>
                  <a:lnTo>
                    <a:pt x="64" y="8"/>
                  </a:lnTo>
                  <a:close/>
                  <a:moveTo>
                    <a:pt x="64" y="47"/>
                  </a:moveTo>
                  <a:cubicBezTo>
                    <a:pt x="83" y="47"/>
                    <a:pt x="83" y="47"/>
                    <a:pt x="83" y="47"/>
                  </a:cubicBezTo>
                  <a:cubicBezTo>
                    <a:pt x="84" y="51"/>
                    <a:pt x="84" y="55"/>
                    <a:pt x="84" y="60"/>
                  </a:cubicBezTo>
                  <a:cubicBezTo>
                    <a:pt x="84" y="64"/>
                    <a:pt x="84" y="68"/>
                    <a:pt x="83" y="72"/>
                  </a:cubicBezTo>
                  <a:cubicBezTo>
                    <a:pt x="64" y="72"/>
                    <a:pt x="64" y="72"/>
                    <a:pt x="64" y="72"/>
                  </a:cubicBezTo>
                  <a:lnTo>
                    <a:pt x="64" y="47"/>
                  </a:lnTo>
                  <a:close/>
                  <a:moveTo>
                    <a:pt x="64" y="111"/>
                  </a:moveTo>
                  <a:cubicBezTo>
                    <a:pt x="64" y="80"/>
                    <a:pt x="64" y="80"/>
                    <a:pt x="64" y="80"/>
                  </a:cubicBezTo>
                  <a:cubicBezTo>
                    <a:pt x="82" y="80"/>
                    <a:pt x="82" y="80"/>
                    <a:pt x="82" y="80"/>
                  </a:cubicBezTo>
                  <a:cubicBezTo>
                    <a:pt x="78" y="96"/>
                    <a:pt x="71" y="107"/>
                    <a:pt x="64" y="111"/>
                  </a:cubicBezTo>
                  <a:close/>
                  <a:moveTo>
                    <a:pt x="79" y="108"/>
                  </a:moveTo>
                  <a:cubicBezTo>
                    <a:pt x="84" y="101"/>
                    <a:pt x="88" y="92"/>
                    <a:pt x="90" y="80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2" y="93"/>
                    <a:pt x="92" y="103"/>
                    <a:pt x="79" y="108"/>
                  </a:cubicBezTo>
                  <a:close/>
                  <a:moveTo>
                    <a:pt x="91" y="72"/>
                  </a:moveTo>
                  <a:cubicBezTo>
                    <a:pt x="92" y="68"/>
                    <a:pt x="92" y="64"/>
                    <a:pt x="92" y="60"/>
                  </a:cubicBezTo>
                  <a:cubicBezTo>
                    <a:pt x="92" y="55"/>
                    <a:pt x="92" y="51"/>
                    <a:pt x="91" y="47"/>
                  </a:cubicBezTo>
                  <a:cubicBezTo>
                    <a:pt x="110" y="47"/>
                    <a:pt x="110" y="47"/>
                    <a:pt x="110" y="47"/>
                  </a:cubicBezTo>
                  <a:cubicBezTo>
                    <a:pt x="111" y="51"/>
                    <a:pt x="112" y="55"/>
                    <a:pt x="112" y="60"/>
                  </a:cubicBezTo>
                  <a:cubicBezTo>
                    <a:pt x="112" y="64"/>
                    <a:pt x="111" y="68"/>
                    <a:pt x="110" y="72"/>
                  </a:cubicBezTo>
                  <a:lnTo>
                    <a:pt x="91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endParaRPr lang="en-US" sz="14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68" name="Freeform 49"/>
            <p:cNvSpPr/>
            <p:nvPr/>
          </p:nvSpPr>
          <p:spPr bwMode="auto">
            <a:xfrm>
              <a:off x="6142038" y="4125913"/>
              <a:ext cx="149225" cy="150813"/>
            </a:xfrm>
            <a:custGeom>
              <a:avLst/>
              <a:gdLst>
                <a:gd name="T0" fmla="*/ 32 w 40"/>
                <a:gd name="T1" fmla="*/ 0 h 40"/>
                <a:gd name="T2" fmla="*/ 8 w 40"/>
                <a:gd name="T3" fmla="*/ 0 h 40"/>
                <a:gd name="T4" fmla="*/ 0 w 40"/>
                <a:gd name="T5" fmla="*/ 8 h 40"/>
                <a:gd name="T6" fmla="*/ 0 w 40"/>
                <a:gd name="T7" fmla="*/ 32 h 40"/>
                <a:gd name="T8" fmla="*/ 8 w 40"/>
                <a:gd name="T9" fmla="*/ 40 h 40"/>
                <a:gd name="T10" fmla="*/ 32 w 40"/>
                <a:gd name="T11" fmla="*/ 40 h 40"/>
                <a:gd name="T12" fmla="*/ 40 w 40"/>
                <a:gd name="T13" fmla="*/ 32 h 40"/>
                <a:gd name="T14" fmla="*/ 40 w 40"/>
                <a:gd name="T15" fmla="*/ 8 h 40"/>
                <a:gd name="T16" fmla="*/ 32 w 40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32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6" y="40"/>
                    <a:pt x="40" y="36"/>
                    <a:pt x="40" y="32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3"/>
                    <a:pt x="36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endParaRPr lang="en-US" sz="14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69" name="Freeform 50"/>
            <p:cNvSpPr/>
            <p:nvPr/>
          </p:nvSpPr>
          <p:spPr bwMode="auto">
            <a:xfrm>
              <a:off x="6411913" y="4125913"/>
              <a:ext cx="149225" cy="150813"/>
            </a:xfrm>
            <a:custGeom>
              <a:avLst/>
              <a:gdLst>
                <a:gd name="T0" fmla="*/ 32 w 40"/>
                <a:gd name="T1" fmla="*/ 0 h 40"/>
                <a:gd name="T2" fmla="*/ 8 w 40"/>
                <a:gd name="T3" fmla="*/ 0 h 40"/>
                <a:gd name="T4" fmla="*/ 0 w 40"/>
                <a:gd name="T5" fmla="*/ 8 h 40"/>
                <a:gd name="T6" fmla="*/ 0 w 40"/>
                <a:gd name="T7" fmla="*/ 32 h 40"/>
                <a:gd name="T8" fmla="*/ 8 w 40"/>
                <a:gd name="T9" fmla="*/ 40 h 40"/>
                <a:gd name="T10" fmla="*/ 32 w 40"/>
                <a:gd name="T11" fmla="*/ 40 h 40"/>
                <a:gd name="T12" fmla="*/ 40 w 40"/>
                <a:gd name="T13" fmla="*/ 32 h 40"/>
                <a:gd name="T14" fmla="*/ 40 w 40"/>
                <a:gd name="T15" fmla="*/ 8 h 40"/>
                <a:gd name="T16" fmla="*/ 32 w 40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32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6" y="40"/>
                    <a:pt x="40" y="36"/>
                    <a:pt x="40" y="32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3"/>
                    <a:pt x="36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endParaRPr lang="en-US" sz="14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70" name="Freeform 51"/>
            <p:cNvSpPr/>
            <p:nvPr/>
          </p:nvSpPr>
          <p:spPr bwMode="auto">
            <a:xfrm>
              <a:off x="6681788" y="4125913"/>
              <a:ext cx="149225" cy="150813"/>
            </a:xfrm>
            <a:custGeom>
              <a:avLst/>
              <a:gdLst>
                <a:gd name="T0" fmla="*/ 32 w 40"/>
                <a:gd name="T1" fmla="*/ 0 h 40"/>
                <a:gd name="T2" fmla="*/ 8 w 40"/>
                <a:gd name="T3" fmla="*/ 0 h 40"/>
                <a:gd name="T4" fmla="*/ 0 w 40"/>
                <a:gd name="T5" fmla="*/ 8 h 40"/>
                <a:gd name="T6" fmla="*/ 0 w 40"/>
                <a:gd name="T7" fmla="*/ 32 h 40"/>
                <a:gd name="T8" fmla="*/ 8 w 40"/>
                <a:gd name="T9" fmla="*/ 40 h 40"/>
                <a:gd name="T10" fmla="*/ 32 w 40"/>
                <a:gd name="T11" fmla="*/ 40 h 40"/>
                <a:gd name="T12" fmla="*/ 40 w 40"/>
                <a:gd name="T13" fmla="*/ 32 h 40"/>
                <a:gd name="T14" fmla="*/ 40 w 40"/>
                <a:gd name="T15" fmla="*/ 8 h 40"/>
                <a:gd name="T16" fmla="*/ 32 w 40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0">
                  <a:moveTo>
                    <a:pt x="32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6" y="40"/>
                    <a:pt x="40" y="36"/>
                    <a:pt x="40" y="32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3"/>
                    <a:pt x="36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endParaRPr lang="en-US" sz="14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71" name="Freeform 52"/>
            <p:cNvSpPr/>
            <p:nvPr/>
          </p:nvSpPr>
          <p:spPr bwMode="auto">
            <a:xfrm>
              <a:off x="6202363" y="4006850"/>
              <a:ext cx="569912" cy="90488"/>
            </a:xfrm>
            <a:custGeom>
              <a:avLst/>
              <a:gdLst>
                <a:gd name="T0" fmla="*/ 144 w 152"/>
                <a:gd name="T1" fmla="*/ 24 h 24"/>
                <a:gd name="T2" fmla="*/ 144 w 152"/>
                <a:gd name="T3" fmla="*/ 16 h 24"/>
                <a:gd name="T4" fmla="*/ 79 w 152"/>
                <a:gd name="T5" fmla="*/ 16 h 24"/>
                <a:gd name="T6" fmla="*/ 79 w 152"/>
                <a:gd name="T7" fmla="*/ 24 h 24"/>
                <a:gd name="T8" fmla="*/ 71 w 152"/>
                <a:gd name="T9" fmla="*/ 24 h 24"/>
                <a:gd name="T10" fmla="*/ 71 w 152"/>
                <a:gd name="T11" fmla="*/ 16 h 24"/>
                <a:gd name="T12" fmla="*/ 8 w 152"/>
                <a:gd name="T13" fmla="*/ 16 h 24"/>
                <a:gd name="T14" fmla="*/ 8 w 152"/>
                <a:gd name="T15" fmla="*/ 24 h 24"/>
                <a:gd name="T16" fmla="*/ 0 w 152"/>
                <a:gd name="T17" fmla="*/ 24 h 24"/>
                <a:gd name="T18" fmla="*/ 0 w 152"/>
                <a:gd name="T19" fmla="*/ 16 h 24"/>
                <a:gd name="T20" fmla="*/ 8 w 152"/>
                <a:gd name="T21" fmla="*/ 8 h 24"/>
                <a:gd name="T22" fmla="*/ 71 w 152"/>
                <a:gd name="T23" fmla="*/ 8 h 24"/>
                <a:gd name="T24" fmla="*/ 71 w 152"/>
                <a:gd name="T25" fmla="*/ 0 h 24"/>
                <a:gd name="T26" fmla="*/ 79 w 152"/>
                <a:gd name="T27" fmla="*/ 0 h 24"/>
                <a:gd name="T28" fmla="*/ 79 w 152"/>
                <a:gd name="T29" fmla="*/ 8 h 24"/>
                <a:gd name="T30" fmla="*/ 144 w 152"/>
                <a:gd name="T31" fmla="*/ 8 h 24"/>
                <a:gd name="T32" fmla="*/ 152 w 152"/>
                <a:gd name="T33" fmla="*/ 16 h 24"/>
                <a:gd name="T34" fmla="*/ 152 w 152"/>
                <a:gd name="T35" fmla="*/ 24 h 24"/>
                <a:gd name="T36" fmla="*/ 144 w 152"/>
                <a:gd name="T3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24">
                  <a:moveTo>
                    <a:pt x="144" y="24"/>
                  </a:moveTo>
                  <a:cubicBezTo>
                    <a:pt x="144" y="16"/>
                    <a:pt x="144" y="16"/>
                    <a:pt x="144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1"/>
                    <a:pt x="4" y="8"/>
                    <a:pt x="8" y="8"/>
                  </a:cubicBezTo>
                  <a:cubicBezTo>
                    <a:pt x="71" y="8"/>
                    <a:pt x="71" y="8"/>
                    <a:pt x="71" y="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8" y="8"/>
                    <a:pt x="152" y="11"/>
                    <a:pt x="152" y="16"/>
                  </a:cubicBezTo>
                  <a:cubicBezTo>
                    <a:pt x="152" y="24"/>
                    <a:pt x="152" y="24"/>
                    <a:pt x="152" y="24"/>
                  </a:cubicBezTo>
                  <a:lnTo>
                    <a:pt x="144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endParaRPr lang="en-US" sz="14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27" grpId="0" animBg="1"/>
      <p:bldP spid="35" grpId="0" animBg="1"/>
      <p:bldP spid="47" grpId="0" animBg="1"/>
      <p:bldP spid="52" grpId="0" animBg="1"/>
      <p:bldP spid="57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901" y="403702"/>
            <a:ext cx="2249074" cy="10739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045" y="5381133"/>
            <a:ext cx="719237" cy="138765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64" y="1881337"/>
            <a:ext cx="5111643" cy="479824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-207816" y="1278577"/>
            <a:ext cx="4969388" cy="75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</a:t>
            </a:r>
            <a:r>
              <a:rPr lang="zh-CN" altLang="en-US" sz="3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年度</a:t>
            </a:r>
            <a:endParaRPr lang="en-US" altLang="zh-CN" sz="32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1902803" y="2513617"/>
            <a:ext cx="8509085" cy="159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200" b="1" dirty="0">
                <a:solidFill>
                  <a:srgbClr val="4072FF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阿里巴巴普惠体 R" panose="00020600040101010101" pitchFamily="18" charset="-122"/>
              </a:rPr>
              <a:t>谢谢观赏</a:t>
            </a:r>
            <a:endParaRPr lang="en-US" altLang="zh-CN" sz="7200" b="1" dirty="0">
              <a:solidFill>
                <a:srgbClr val="4072FF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-692519" y="1881337"/>
            <a:ext cx="6196637" cy="105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总经理办公室</a:t>
            </a:r>
            <a:endParaRPr lang="en-US" altLang="zh-CN" sz="46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43"/>
          <p:cNvCxnSpPr/>
          <p:nvPr/>
        </p:nvCxnSpPr>
        <p:spPr>
          <a:xfrm>
            <a:off x="784469" y="4119207"/>
            <a:ext cx="8550031" cy="0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8"/>
          <p:cNvGrpSpPr/>
          <p:nvPr/>
        </p:nvGrpSpPr>
        <p:grpSpPr>
          <a:xfrm>
            <a:off x="1026211" y="4897717"/>
            <a:ext cx="1868845" cy="953808"/>
            <a:chOff x="808418" y="653743"/>
            <a:chExt cx="1370060" cy="304628"/>
          </a:xfrm>
        </p:grpSpPr>
        <p:sp>
          <p:nvSpPr>
            <p:cNvPr id="4" name="TextBox 47"/>
            <p:cNvSpPr txBox="1"/>
            <p:nvPr/>
          </p:nvSpPr>
          <p:spPr>
            <a:xfrm>
              <a:off x="2002202" y="653743"/>
              <a:ext cx="176276" cy="6880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r"/>
              <a:r>
                <a:rPr lang="en-US" altLang="zh-CN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endParaRPr 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5" name="TextBox 48"/>
            <p:cNvSpPr txBox="1"/>
            <p:nvPr/>
          </p:nvSpPr>
          <p:spPr>
            <a:xfrm>
              <a:off x="808418" y="756860"/>
              <a:ext cx="1370060" cy="2015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ts val="290"/>
                </a:spcBef>
              </a:pP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金融学硕士</a:t>
              </a:r>
              <a:endPara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algn="r"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CIIA</a:t>
              </a:r>
            </a:p>
            <a:p>
              <a:pPr algn="r"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</a:t>
              </a: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年证券行业研究经验</a:t>
              </a:r>
            </a:p>
          </p:txBody>
        </p:sp>
      </p:grpSp>
      <p:cxnSp>
        <p:nvCxnSpPr>
          <p:cNvPr id="6" name="Straight Connector 38"/>
          <p:cNvCxnSpPr/>
          <p:nvPr/>
        </p:nvCxnSpPr>
        <p:spPr>
          <a:xfrm>
            <a:off x="1384825" y="3630406"/>
            <a:ext cx="0" cy="241283"/>
          </a:xfrm>
          <a:prstGeom prst="line">
            <a:avLst/>
          </a:prstGeom>
          <a:ln w="19050" cap="rnd">
            <a:solidFill>
              <a:schemeClr val="tx2">
                <a:lumMod val="7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5"/>
          <p:cNvSpPr txBox="1"/>
          <p:nvPr/>
        </p:nvSpPr>
        <p:spPr>
          <a:xfrm>
            <a:off x="1007319" y="4436981"/>
            <a:ext cx="755015" cy="2308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68580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2004.05</a:t>
            </a:r>
            <a:endParaRPr lang="en-US" sz="1500" dirty="0">
              <a:solidFill>
                <a:schemeClr val="tx2">
                  <a:lumMod val="7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8" name="Rounded Rectangle 37"/>
          <p:cNvSpPr>
            <a:spLocks noChangeAspect="1"/>
          </p:cNvSpPr>
          <p:nvPr/>
        </p:nvSpPr>
        <p:spPr>
          <a:xfrm>
            <a:off x="1148149" y="3905090"/>
            <a:ext cx="473351" cy="4733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2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01</a:t>
            </a:r>
          </a:p>
        </p:txBody>
      </p:sp>
      <p:cxnSp>
        <p:nvCxnSpPr>
          <p:cNvPr id="9" name="Straight Connector 50"/>
          <p:cNvCxnSpPr/>
          <p:nvPr/>
        </p:nvCxnSpPr>
        <p:spPr>
          <a:xfrm flipV="1">
            <a:off x="3533243" y="4410763"/>
            <a:ext cx="0" cy="244583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39"/>
          <p:cNvSpPr>
            <a:spLocks noChangeAspect="1"/>
          </p:cNvSpPr>
          <p:nvPr/>
        </p:nvSpPr>
        <p:spPr>
          <a:xfrm>
            <a:off x="3296577" y="3905090"/>
            <a:ext cx="473351" cy="4733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accent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02</a:t>
            </a:r>
            <a:endParaRPr lang="en-US" sz="1500" dirty="0">
              <a:solidFill>
                <a:schemeClr val="accent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1" name="TextBox 33"/>
          <p:cNvSpPr txBox="1"/>
          <p:nvPr/>
        </p:nvSpPr>
        <p:spPr>
          <a:xfrm>
            <a:off x="3090790" y="3616081"/>
            <a:ext cx="929249" cy="2308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defTabSz="68580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accent5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2009.10</a:t>
            </a:r>
            <a:endParaRPr lang="en-US" sz="1500" dirty="0">
              <a:solidFill>
                <a:schemeClr val="accent5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12" name="Straight Connector 57"/>
          <p:cNvCxnSpPr/>
          <p:nvPr/>
        </p:nvCxnSpPr>
        <p:spPr>
          <a:xfrm>
            <a:off x="6065423" y="3627022"/>
            <a:ext cx="0" cy="241283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40"/>
          <p:cNvSpPr>
            <a:spLocks noChangeAspect="1"/>
          </p:cNvSpPr>
          <p:nvPr/>
        </p:nvSpPr>
        <p:spPr>
          <a:xfrm>
            <a:off x="5818787" y="3918672"/>
            <a:ext cx="473351" cy="4733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03</a:t>
            </a:r>
            <a:endParaRPr lang="en-US" sz="1500" dirty="0">
              <a:solidFill>
                <a:schemeClr val="accent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5679949" y="4450563"/>
            <a:ext cx="755015" cy="2308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68580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accen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2016.02</a:t>
            </a:r>
            <a:endParaRPr lang="en-US" sz="1500" dirty="0">
              <a:solidFill>
                <a:schemeClr val="accent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cxnSp>
        <p:nvCxnSpPr>
          <p:cNvPr id="15" name="Straight Connector 61"/>
          <p:cNvCxnSpPr/>
          <p:nvPr/>
        </p:nvCxnSpPr>
        <p:spPr>
          <a:xfrm flipV="1">
            <a:off x="8207793" y="4417763"/>
            <a:ext cx="0" cy="263633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41"/>
          <p:cNvSpPr>
            <a:spLocks noChangeAspect="1"/>
          </p:cNvSpPr>
          <p:nvPr/>
        </p:nvSpPr>
        <p:spPr>
          <a:xfrm>
            <a:off x="7967215" y="3918672"/>
            <a:ext cx="473351" cy="4733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accent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04</a:t>
            </a:r>
            <a:endParaRPr lang="en-US" sz="1500" dirty="0">
              <a:solidFill>
                <a:schemeClr val="accent2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7" name="TextBox 44"/>
          <p:cNvSpPr txBox="1"/>
          <p:nvPr/>
        </p:nvSpPr>
        <p:spPr>
          <a:xfrm>
            <a:off x="7820669" y="3629663"/>
            <a:ext cx="774251" cy="2308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68580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accent2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20XX.03</a:t>
            </a:r>
            <a:endParaRPr lang="en-US" sz="1500" dirty="0">
              <a:solidFill>
                <a:schemeClr val="accent2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24" name="Group 88"/>
          <p:cNvGrpSpPr/>
          <p:nvPr/>
        </p:nvGrpSpPr>
        <p:grpSpPr>
          <a:xfrm>
            <a:off x="6804140" y="2449046"/>
            <a:ext cx="2127247" cy="951530"/>
            <a:chOff x="805796" y="557832"/>
            <a:chExt cx="1345351" cy="487711"/>
          </a:xfrm>
        </p:grpSpPr>
        <p:sp>
          <p:nvSpPr>
            <p:cNvPr id="25" name="TextBox 46"/>
            <p:cNvSpPr txBox="1"/>
            <p:nvPr/>
          </p:nvSpPr>
          <p:spPr>
            <a:xfrm>
              <a:off x="805796" y="557832"/>
              <a:ext cx="152070" cy="11042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6" name="TextBox 49"/>
            <p:cNvSpPr txBox="1"/>
            <p:nvPr/>
          </p:nvSpPr>
          <p:spPr>
            <a:xfrm>
              <a:off x="805796" y="722151"/>
              <a:ext cx="1345351" cy="3233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685800">
                <a:spcBef>
                  <a:spcPts val="290"/>
                </a:spcBef>
                <a:defRPr/>
              </a:pP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金融学硕士</a:t>
              </a:r>
            </a:p>
            <a:p>
              <a:pPr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CPA</a:t>
              </a:r>
            </a:p>
            <a:p>
              <a:pPr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10</a:t>
              </a: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年战略规划与企业管理经验</a:t>
              </a:r>
            </a:p>
          </p:txBody>
        </p:sp>
      </p:grpSp>
      <p:grpSp>
        <p:nvGrpSpPr>
          <p:cNvPr id="27" name="Group 88"/>
          <p:cNvGrpSpPr/>
          <p:nvPr/>
        </p:nvGrpSpPr>
        <p:grpSpPr>
          <a:xfrm>
            <a:off x="4665965" y="4911299"/>
            <a:ext cx="2924815" cy="933377"/>
            <a:chOff x="34281" y="660268"/>
            <a:chExt cx="2144197" cy="298103"/>
          </a:xfrm>
        </p:grpSpPr>
        <p:sp>
          <p:nvSpPr>
            <p:cNvPr id="28" name="TextBox 47"/>
            <p:cNvSpPr txBox="1"/>
            <p:nvPr/>
          </p:nvSpPr>
          <p:spPr>
            <a:xfrm>
              <a:off x="2002202" y="660268"/>
              <a:ext cx="176276" cy="6880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algn="r"/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9" name="TextBox 48"/>
            <p:cNvSpPr txBox="1"/>
            <p:nvPr/>
          </p:nvSpPr>
          <p:spPr>
            <a:xfrm>
              <a:off x="34281" y="756860"/>
              <a:ext cx="2144197" cy="2015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ts val="290"/>
                </a:spcBef>
              </a:pP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金融学硕士</a:t>
              </a:r>
              <a:endPara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algn="r">
                <a:spcBef>
                  <a:spcPts val="290"/>
                </a:spcBef>
              </a:pP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曾任职于</a:t>
              </a: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XXXXXXX</a:t>
              </a:r>
              <a:endPara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algn="r"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</a:t>
              </a: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年战略规划与企业管理经验</a:t>
              </a:r>
            </a:p>
          </p:txBody>
        </p:sp>
      </p:grpSp>
      <p:grpSp>
        <p:nvGrpSpPr>
          <p:cNvPr id="31" name="Group 88"/>
          <p:cNvGrpSpPr/>
          <p:nvPr/>
        </p:nvGrpSpPr>
        <p:grpSpPr>
          <a:xfrm>
            <a:off x="1979683" y="2372464"/>
            <a:ext cx="2127247" cy="951530"/>
            <a:chOff x="805796" y="557832"/>
            <a:chExt cx="1345351" cy="487711"/>
          </a:xfrm>
        </p:grpSpPr>
        <p:sp>
          <p:nvSpPr>
            <p:cNvPr id="32" name="TextBox 46"/>
            <p:cNvSpPr txBox="1"/>
            <p:nvPr/>
          </p:nvSpPr>
          <p:spPr>
            <a:xfrm>
              <a:off x="805796" y="557832"/>
              <a:ext cx="152070" cy="11042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33" name="TextBox 49"/>
            <p:cNvSpPr txBox="1"/>
            <p:nvPr/>
          </p:nvSpPr>
          <p:spPr>
            <a:xfrm>
              <a:off x="805796" y="722151"/>
              <a:ext cx="1345351" cy="3233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685800">
                <a:spcBef>
                  <a:spcPts val="290"/>
                </a:spcBef>
                <a:defRPr/>
              </a:pP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工商管理硕士</a:t>
              </a:r>
            </a:p>
            <a:p>
              <a:pPr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12</a:t>
              </a: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年证券行业工作经验</a:t>
              </a:r>
              <a:endPara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>
                <a:spcBef>
                  <a:spcPts val="290"/>
                </a:spcBef>
              </a:pPr>
              <a:r>
                <a:rPr lang="en-US" altLang="zh-CN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8</a:t>
              </a:r>
              <a:r>
                <a:rPr lang="zh-CN" altLang="en-US" sz="12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年董事会相关工作经验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652629" y="737328"/>
            <a:ext cx="8681871" cy="884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-17970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总经办现有员工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5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名，其中有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人为今年新进入公司的员工。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名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80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后，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名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90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后，全部为硕士以上学历与金融</a:t>
            </a:r>
            <a:r>
              <a:rPr lang="en-US" altLang="zh-CN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/</a:t>
            </a:r>
            <a:r>
              <a: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管理专业背景。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clrChange>
              <a:clrFrom>
                <a:srgbClr val="5E825E"/>
              </a:clrFrom>
              <a:clrTo>
                <a:srgbClr val="5E825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2474" y="2053684"/>
            <a:ext cx="1060534" cy="1519667"/>
          </a:xfrm>
          <a:prstGeom prst="flowChartConnector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5156" y="2067266"/>
            <a:ext cx="1060534" cy="1519667"/>
          </a:xfrm>
          <a:prstGeom prst="flowChartConnector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623" y="4722890"/>
            <a:ext cx="1060534" cy="1519667"/>
          </a:xfrm>
          <a:prstGeom prst="flowChartConnector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605" y="4709308"/>
            <a:ext cx="1060534" cy="1519667"/>
          </a:xfrm>
          <a:prstGeom prst="flowChartConnec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  <p:bldP spid="13" grpId="0" animBg="1"/>
      <p:bldP spid="14" grpId="0"/>
      <p:bldP spid="16" grpId="0" animBg="1"/>
      <p:bldP spid="17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1162390" y="2878726"/>
            <a:ext cx="8264815" cy="2709273"/>
            <a:chOff x="1873590" y="2966418"/>
            <a:chExt cx="6706025" cy="2198289"/>
          </a:xfrm>
        </p:grpSpPr>
        <p:grpSp>
          <p:nvGrpSpPr>
            <p:cNvPr id="32" name="组合 31"/>
            <p:cNvGrpSpPr/>
            <p:nvPr/>
          </p:nvGrpSpPr>
          <p:grpSpPr bwMode="auto">
            <a:xfrm>
              <a:off x="1873590" y="2966418"/>
              <a:ext cx="2012980" cy="2198289"/>
              <a:chOff x="506401" y="1038958"/>
              <a:chExt cx="2223764" cy="2900945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886815" y="1038958"/>
                <a:ext cx="1632723" cy="1502119"/>
              </a:xfrm>
              <a:prstGeom prst="roundRect">
                <a:avLst>
                  <a:gd name="adj" fmla="val 9350"/>
                </a:avLst>
              </a:prstGeom>
              <a:solidFill>
                <a:srgbClr val="0390D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778084" y="1947582"/>
                <a:ext cx="1850186" cy="1992321"/>
              </a:xfrm>
              <a:custGeom>
                <a:avLst/>
                <a:gdLst>
                  <a:gd name="connsiteX0" fmla="*/ 1 w 2466914"/>
                  <a:gd name="connsiteY0" fmla="*/ 0 h 3944375"/>
                  <a:gd name="connsiteX1" fmla="*/ 2466914 w 2466914"/>
                  <a:gd name="connsiteY1" fmla="*/ 0 h 3944375"/>
                  <a:gd name="connsiteX2" fmla="*/ 2466914 w 2466914"/>
                  <a:gd name="connsiteY2" fmla="*/ 3515745 h 3944375"/>
                  <a:gd name="connsiteX3" fmla="*/ 2466913 w 2466914"/>
                  <a:gd name="connsiteY3" fmla="*/ 3515745 h 3944375"/>
                  <a:gd name="connsiteX4" fmla="*/ 2466913 w 2466914"/>
                  <a:gd name="connsiteY4" fmla="*/ 3757044 h 3944375"/>
                  <a:gd name="connsiteX5" fmla="*/ 2279582 w 2466914"/>
                  <a:gd name="connsiteY5" fmla="*/ 3944375 h 3944375"/>
                  <a:gd name="connsiteX6" fmla="*/ 187331 w 2466914"/>
                  <a:gd name="connsiteY6" fmla="*/ 3944375 h 3944375"/>
                  <a:gd name="connsiteX7" fmla="*/ 0 w 2466914"/>
                  <a:gd name="connsiteY7" fmla="*/ 3757044 h 3944375"/>
                  <a:gd name="connsiteX8" fmla="*/ 0 w 2466914"/>
                  <a:gd name="connsiteY8" fmla="*/ 2128171 h 3944375"/>
                  <a:gd name="connsiteX9" fmla="*/ 1 w 2466914"/>
                  <a:gd name="connsiteY9" fmla="*/ 2128161 h 394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6914" h="3944375">
                    <a:moveTo>
                      <a:pt x="1" y="0"/>
                    </a:moveTo>
                    <a:lnTo>
                      <a:pt x="2466914" y="0"/>
                    </a:lnTo>
                    <a:lnTo>
                      <a:pt x="2466914" y="3515745"/>
                    </a:lnTo>
                    <a:lnTo>
                      <a:pt x="2466913" y="3515745"/>
                    </a:lnTo>
                    <a:lnTo>
                      <a:pt x="2466913" y="3757044"/>
                    </a:lnTo>
                    <a:cubicBezTo>
                      <a:pt x="2466913" y="3860504"/>
                      <a:pt x="2383042" y="3944375"/>
                      <a:pt x="2279582" y="3944375"/>
                    </a:cubicBezTo>
                    <a:lnTo>
                      <a:pt x="187331" y="3944375"/>
                    </a:lnTo>
                    <a:cubicBezTo>
                      <a:pt x="83871" y="3944375"/>
                      <a:pt x="0" y="3860504"/>
                      <a:pt x="0" y="3757044"/>
                    </a:cubicBezTo>
                    <a:lnTo>
                      <a:pt x="0" y="2128171"/>
                    </a:lnTo>
                    <a:lnTo>
                      <a:pt x="1" y="2128161"/>
                    </a:lnTo>
                    <a:close/>
                  </a:path>
                </a:pathLst>
              </a:custGeom>
              <a:noFill/>
              <a:ln w="3175" cap="flat" cmpd="sng" algn="ctr">
                <a:solidFill>
                  <a:srgbClr val="0390D7"/>
                </a:solidFill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402412" y="1648209"/>
                <a:ext cx="601529" cy="600497"/>
              </a:xfrm>
              <a:prstGeom prst="ellipse">
                <a:avLst/>
              </a:prstGeom>
              <a:solidFill>
                <a:srgbClr val="0390D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36" name="文本框 11"/>
              <p:cNvSpPr txBox="1">
                <a:spLocks noChangeArrowheads="1"/>
              </p:cNvSpPr>
              <p:nvPr/>
            </p:nvSpPr>
            <p:spPr bwMode="auto">
              <a:xfrm>
                <a:off x="1217760" y="1155748"/>
                <a:ext cx="839367" cy="7991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68580" tIns="34290" rIns="68580" bIns="3429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HK" sz="4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01</a:t>
                </a:r>
                <a:endParaRPr kumimoji="0" lang="zh-HK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37" name="文本框 64"/>
              <p:cNvSpPr txBox="1">
                <a:spLocks noChangeArrowheads="1"/>
              </p:cNvSpPr>
              <p:nvPr/>
            </p:nvSpPr>
            <p:spPr bwMode="auto">
              <a:xfrm>
                <a:off x="506401" y="2663027"/>
                <a:ext cx="2223764" cy="8650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目标任务</a:t>
                </a:r>
                <a:endParaRPr lang="en-US" altLang="zh-CN" sz="2400" b="1" kern="0" dirty="0">
                  <a:solidFill>
                    <a:prstClr val="white">
                      <a:lumMod val="50000"/>
                    </a:prst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完成情况</a:t>
                </a:r>
                <a:endParaRPr kumimoji="0" lang="zh-HK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 bwMode="auto">
            <a:xfrm>
              <a:off x="4268199" y="2966418"/>
              <a:ext cx="2136791" cy="2198289"/>
              <a:chOff x="2424300" y="1038958"/>
              <a:chExt cx="2358304" cy="2900945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2799261" y="1038958"/>
                <a:ext cx="1632929" cy="1502119"/>
              </a:xfrm>
              <a:prstGeom prst="roundRect">
                <a:avLst>
                  <a:gd name="adj" fmla="val 9350"/>
                </a:avLst>
              </a:prstGeom>
              <a:solidFill>
                <a:srgbClr val="70CEE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>
                <a:off x="2690633" y="1947582"/>
                <a:ext cx="1850186" cy="1992321"/>
              </a:xfrm>
              <a:custGeom>
                <a:avLst/>
                <a:gdLst>
                  <a:gd name="connsiteX0" fmla="*/ 1 w 2466914"/>
                  <a:gd name="connsiteY0" fmla="*/ 0 h 3944375"/>
                  <a:gd name="connsiteX1" fmla="*/ 2466914 w 2466914"/>
                  <a:gd name="connsiteY1" fmla="*/ 0 h 3944375"/>
                  <a:gd name="connsiteX2" fmla="*/ 2466914 w 2466914"/>
                  <a:gd name="connsiteY2" fmla="*/ 3515745 h 3944375"/>
                  <a:gd name="connsiteX3" fmla="*/ 2466913 w 2466914"/>
                  <a:gd name="connsiteY3" fmla="*/ 3515745 h 3944375"/>
                  <a:gd name="connsiteX4" fmla="*/ 2466913 w 2466914"/>
                  <a:gd name="connsiteY4" fmla="*/ 3757044 h 3944375"/>
                  <a:gd name="connsiteX5" fmla="*/ 2279582 w 2466914"/>
                  <a:gd name="connsiteY5" fmla="*/ 3944375 h 3944375"/>
                  <a:gd name="connsiteX6" fmla="*/ 187331 w 2466914"/>
                  <a:gd name="connsiteY6" fmla="*/ 3944375 h 3944375"/>
                  <a:gd name="connsiteX7" fmla="*/ 0 w 2466914"/>
                  <a:gd name="connsiteY7" fmla="*/ 3757044 h 3944375"/>
                  <a:gd name="connsiteX8" fmla="*/ 0 w 2466914"/>
                  <a:gd name="connsiteY8" fmla="*/ 2128171 h 3944375"/>
                  <a:gd name="connsiteX9" fmla="*/ 1 w 2466914"/>
                  <a:gd name="connsiteY9" fmla="*/ 2128161 h 394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6914" h="3944375">
                    <a:moveTo>
                      <a:pt x="1" y="0"/>
                    </a:moveTo>
                    <a:lnTo>
                      <a:pt x="2466914" y="0"/>
                    </a:lnTo>
                    <a:lnTo>
                      <a:pt x="2466914" y="3515745"/>
                    </a:lnTo>
                    <a:lnTo>
                      <a:pt x="2466913" y="3515745"/>
                    </a:lnTo>
                    <a:lnTo>
                      <a:pt x="2466913" y="3757044"/>
                    </a:lnTo>
                    <a:cubicBezTo>
                      <a:pt x="2466913" y="3860504"/>
                      <a:pt x="2383042" y="3944375"/>
                      <a:pt x="2279582" y="3944375"/>
                    </a:cubicBezTo>
                    <a:lnTo>
                      <a:pt x="187331" y="3944375"/>
                    </a:lnTo>
                    <a:cubicBezTo>
                      <a:pt x="83871" y="3944375"/>
                      <a:pt x="0" y="3860504"/>
                      <a:pt x="0" y="3757044"/>
                    </a:cubicBezTo>
                    <a:lnTo>
                      <a:pt x="0" y="2128171"/>
                    </a:lnTo>
                    <a:lnTo>
                      <a:pt x="1" y="2128161"/>
                    </a:lnTo>
                    <a:close/>
                  </a:path>
                </a:pathLst>
              </a:custGeom>
              <a:noFill/>
              <a:ln w="3175" cap="flat" cmpd="sng" algn="ctr">
                <a:solidFill>
                  <a:srgbClr val="70CEEC"/>
                </a:solidFill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3316121" y="1648209"/>
                <a:ext cx="599208" cy="600497"/>
              </a:xfrm>
              <a:prstGeom prst="ellipse">
                <a:avLst/>
              </a:prstGeom>
              <a:solidFill>
                <a:srgbClr val="70CEE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3" name="文本框 48"/>
              <p:cNvSpPr txBox="1">
                <a:spLocks noChangeArrowheads="1"/>
              </p:cNvSpPr>
              <p:nvPr/>
            </p:nvSpPr>
            <p:spPr bwMode="auto">
              <a:xfrm>
                <a:off x="3155980" y="1155748"/>
                <a:ext cx="894944" cy="7991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68580" tIns="34290" rIns="68580" bIns="3429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HK" sz="4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02</a:t>
                </a:r>
                <a:endParaRPr kumimoji="0" lang="zh-HK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4" name="文本框 66"/>
              <p:cNvSpPr txBox="1">
                <a:spLocks noChangeArrowheads="1"/>
              </p:cNvSpPr>
              <p:nvPr/>
            </p:nvSpPr>
            <p:spPr bwMode="auto">
              <a:xfrm>
                <a:off x="2424300" y="2663027"/>
                <a:ext cx="2358304" cy="8650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存在的不足</a:t>
                </a:r>
                <a:endParaRPr lang="en-US" altLang="zh-CN" sz="2400" b="1" kern="0" dirty="0">
                  <a:solidFill>
                    <a:prstClr val="white">
                      <a:lumMod val="50000"/>
                    </a:prst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与改进措施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 bwMode="auto">
            <a:xfrm>
              <a:off x="6901097" y="2966418"/>
              <a:ext cx="1678518" cy="2198288"/>
              <a:chOff x="4599088" y="1038959"/>
              <a:chExt cx="1854280" cy="2900944"/>
            </a:xfrm>
          </p:grpSpPr>
          <p:sp>
            <p:nvSpPr>
              <p:cNvPr id="47" name="圆角矩形 46"/>
              <p:cNvSpPr/>
              <p:nvPr/>
            </p:nvSpPr>
            <p:spPr>
              <a:xfrm>
                <a:off x="4711913" y="1038959"/>
                <a:ext cx="1632723" cy="1502119"/>
              </a:xfrm>
              <a:prstGeom prst="roundRect">
                <a:avLst>
                  <a:gd name="adj" fmla="val 9350"/>
                </a:avLst>
              </a:prstGeom>
              <a:solidFill>
                <a:srgbClr val="0390D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8" name="任意多边形 47"/>
              <p:cNvSpPr/>
              <p:nvPr/>
            </p:nvSpPr>
            <p:spPr>
              <a:xfrm>
                <a:off x="4603182" y="1947582"/>
                <a:ext cx="1850186" cy="1992321"/>
              </a:xfrm>
              <a:custGeom>
                <a:avLst/>
                <a:gdLst>
                  <a:gd name="connsiteX0" fmla="*/ 1 w 2466914"/>
                  <a:gd name="connsiteY0" fmla="*/ 0 h 3944375"/>
                  <a:gd name="connsiteX1" fmla="*/ 2466914 w 2466914"/>
                  <a:gd name="connsiteY1" fmla="*/ 0 h 3944375"/>
                  <a:gd name="connsiteX2" fmla="*/ 2466914 w 2466914"/>
                  <a:gd name="connsiteY2" fmla="*/ 3515745 h 3944375"/>
                  <a:gd name="connsiteX3" fmla="*/ 2466913 w 2466914"/>
                  <a:gd name="connsiteY3" fmla="*/ 3515745 h 3944375"/>
                  <a:gd name="connsiteX4" fmla="*/ 2466913 w 2466914"/>
                  <a:gd name="connsiteY4" fmla="*/ 3757044 h 3944375"/>
                  <a:gd name="connsiteX5" fmla="*/ 2279582 w 2466914"/>
                  <a:gd name="connsiteY5" fmla="*/ 3944375 h 3944375"/>
                  <a:gd name="connsiteX6" fmla="*/ 187331 w 2466914"/>
                  <a:gd name="connsiteY6" fmla="*/ 3944375 h 3944375"/>
                  <a:gd name="connsiteX7" fmla="*/ 0 w 2466914"/>
                  <a:gd name="connsiteY7" fmla="*/ 3757044 h 3944375"/>
                  <a:gd name="connsiteX8" fmla="*/ 0 w 2466914"/>
                  <a:gd name="connsiteY8" fmla="*/ 2128171 h 3944375"/>
                  <a:gd name="connsiteX9" fmla="*/ 1 w 2466914"/>
                  <a:gd name="connsiteY9" fmla="*/ 2128161 h 394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66914" h="3944375">
                    <a:moveTo>
                      <a:pt x="1" y="0"/>
                    </a:moveTo>
                    <a:lnTo>
                      <a:pt x="2466914" y="0"/>
                    </a:lnTo>
                    <a:lnTo>
                      <a:pt x="2466914" y="3515745"/>
                    </a:lnTo>
                    <a:lnTo>
                      <a:pt x="2466913" y="3515745"/>
                    </a:lnTo>
                    <a:lnTo>
                      <a:pt x="2466913" y="3757044"/>
                    </a:lnTo>
                    <a:cubicBezTo>
                      <a:pt x="2466913" y="3860504"/>
                      <a:pt x="2383042" y="3944375"/>
                      <a:pt x="2279582" y="3944375"/>
                    </a:cubicBezTo>
                    <a:lnTo>
                      <a:pt x="187331" y="3944375"/>
                    </a:lnTo>
                    <a:cubicBezTo>
                      <a:pt x="83871" y="3944375"/>
                      <a:pt x="0" y="3860504"/>
                      <a:pt x="0" y="3757044"/>
                    </a:cubicBezTo>
                    <a:lnTo>
                      <a:pt x="0" y="2128171"/>
                    </a:lnTo>
                    <a:lnTo>
                      <a:pt x="1" y="2128161"/>
                    </a:lnTo>
                    <a:close/>
                  </a:path>
                </a:pathLst>
              </a:custGeom>
              <a:noFill/>
              <a:ln w="3175" cap="flat" cmpd="sng" algn="ctr">
                <a:solidFill>
                  <a:srgbClr val="0390D7"/>
                </a:solidFill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5227510" y="1648209"/>
                <a:ext cx="601529" cy="600497"/>
              </a:xfrm>
              <a:prstGeom prst="ellipse">
                <a:avLst/>
              </a:prstGeom>
              <a:solidFill>
                <a:srgbClr val="0390D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68580" tIns="34290" rIns="68580" bIns="3429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HK" altLang="en-US" sz="2800" b="0" i="0" u="none" strike="noStrike" kern="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50" name="文本框 54"/>
              <p:cNvSpPr txBox="1">
                <a:spLocks noChangeArrowheads="1"/>
              </p:cNvSpPr>
              <p:nvPr/>
            </p:nvSpPr>
            <p:spPr bwMode="auto">
              <a:xfrm>
                <a:off x="5038982" y="1155747"/>
                <a:ext cx="978584" cy="79916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68580" tIns="34290" rIns="68580" bIns="3429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HK" sz="4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03</a:t>
                </a:r>
                <a:endParaRPr kumimoji="0" lang="zh-HK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</p:txBody>
          </p:sp>
          <p:sp>
            <p:nvSpPr>
              <p:cNvPr id="51" name="文本框 68"/>
              <p:cNvSpPr txBox="1">
                <a:spLocks noChangeArrowheads="1"/>
              </p:cNvSpPr>
              <p:nvPr/>
            </p:nvSpPr>
            <p:spPr bwMode="auto">
              <a:xfrm>
                <a:off x="4599088" y="2663027"/>
                <a:ext cx="1782102" cy="8650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68580" tIns="34290" rIns="68580" bIns="34290">
                <a:spAutoFit/>
              </a:bodyPr>
              <a:lstStyle/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工作设想</a:t>
                </a:r>
                <a:endParaRPr lang="en-US" altLang="zh-CN" sz="2400" b="1" kern="0" dirty="0">
                  <a:solidFill>
                    <a:prstClr val="white">
                      <a:lumMod val="50000"/>
                    </a:prst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endParaRPr>
              </a:p>
              <a:p>
                <a:pPr lvl="0" algn="ctr" defTabSz="914400"/>
                <a:r>
                  <a:rPr lang="zh-CN" altLang="en-US" sz="2400" b="1" kern="0" dirty="0">
                    <a:solidFill>
                      <a:prstClr val="white">
                        <a:lumMod val="50000"/>
                      </a:prst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阿里巴巴普惠体 R" panose="00020600040101010101" pitchFamily="18" charset="-122"/>
                  </a:rPr>
                  <a:t>与计划</a:t>
                </a:r>
              </a:p>
            </p:txBody>
          </p:sp>
        </p:grpSp>
      </p:grpSp>
      <p:sp>
        <p:nvSpPr>
          <p:cNvPr id="60" name="MH_Others_1"/>
          <p:cNvSpPr txBox="1"/>
          <p:nvPr>
            <p:custDataLst>
              <p:tags r:id="rId1"/>
            </p:custDataLst>
          </p:nvPr>
        </p:nvSpPr>
        <p:spPr>
          <a:xfrm>
            <a:off x="3969430" y="874960"/>
            <a:ext cx="2777667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/>
            <a:r>
              <a:rPr lang="zh-CN" altLang="en-US" sz="6000" b="1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目  录</a:t>
            </a:r>
          </a:p>
        </p:txBody>
      </p:sp>
      <p:sp>
        <p:nvSpPr>
          <p:cNvPr id="61" name="MH_Others_2"/>
          <p:cNvSpPr txBox="1"/>
          <p:nvPr>
            <p:custDataLst>
              <p:tags r:id="rId2"/>
            </p:custDataLst>
          </p:nvPr>
        </p:nvSpPr>
        <p:spPr>
          <a:xfrm>
            <a:off x="3979754" y="1697879"/>
            <a:ext cx="2749608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defTabSz="914400">
              <a:defRPr/>
            </a:pPr>
            <a:r>
              <a:rPr lang="en-US" altLang="zh-CN" sz="3200" b="1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CONTENTS</a:t>
            </a:r>
            <a:endParaRPr lang="zh-CN" altLang="en-US" sz="3200" b="1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7600" y="2933700"/>
            <a:ext cx="12747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01</a:t>
            </a:r>
            <a:endParaRPr lang="zh-CN" altLang="en-US" sz="7200" dirty="0">
              <a:solidFill>
                <a:srgbClr val="4072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41800" y="2336800"/>
            <a:ext cx="7200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目标任务</a:t>
            </a:r>
          </a:p>
          <a:p>
            <a:r>
              <a:rPr lang="zh-CN" altLang="en-US" sz="7200" dirty="0">
                <a:solidFill>
                  <a:srgbClr val="4072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完成情况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63"/>
          <p:cNvGrpSpPr/>
          <p:nvPr/>
        </p:nvGrpSpPr>
        <p:grpSpPr>
          <a:xfrm>
            <a:off x="4229485" y="2308623"/>
            <a:ext cx="4351596" cy="535084"/>
            <a:chOff x="1322198" y="1276468"/>
            <a:chExt cx="3249802" cy="518462"/>
          </a:xfrm>
          <a:solidFill>
            <a:srgbClr val="4BACC6"/>
          </a:solidFill>
        </p:grpSpPr>
        <p:sp>
          <p:nvSpPr>
            <p:cNvPr id="125" name="Pentagon 65"/>
            <p:cNvSpPr/>
            <p:nvPr/>
          </p:nvSpPr>
          <p:spPr>
            <a:xfrm>
              <a:off x="1322198" y="1276468"/>
              <a:ext cx="3249802" cy="518462"/>
            </a:xfrm>
            <a:prstGeom prst="homePlat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26" name="TextBox 66"/>
            <p:cNvSpPr txBox="1"/>
            <p:nvPr/>
          </p:nvSpPr>
          <p:spPr>
            <a:xfrm>
              <a:off x="3857229" y="1416413"/>
              <a:ext cx="314846" cy="23857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15%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27" name="Group 87"/>
          <p:cNvGrpSpPr/>
          <p:nvPr/>
        </p:nvGrpSpPr>
        <p:grpSpPr>
          <a:xfrm>
            <a:off x="4229485" y="4093332"/>
            <a:ext cx="2919316" cy="535084"/>
            <a:chOff x="1322199" y="2975000"/>
            <a:chExt cx="2212876" cy="518462"/>
          </a:xfrm>
          <a:solidFill>
            <a:srgbClr val="B7B327"/>
          </a:solidFill>
        </p:grpSpPr>
        <p:sp>
          <p:nvSpPr>
            <p:cNvPr id="128" name="Pentagon 88"/>
            <p:cNvSpPr/>
            <p:nvPr/>
          </p:nvSpPr>
          <p:spPr>
            <a:xfrm>
              <a:off x="1322199" y="2975000"/>
              <a:ext cx="2212876" cy="518462"/>
            </a:xfrm>
            <a:prstGeom prst="homePlat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29" name="TextBox 89"/>
            <p:cNvSpPr txBox="1"/>
            <p:nvPr/>
          </p:nvSpPr>
          <p:spPr>
            <a:xfrm>
              <a:off x="2880602" y="3121209"/>
              <a:ext cx="319570" cy="23857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10%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30" name="Group 90"/>
          <p:cNvGrpSpPr/>
          <p:nvPr/>
        </p:nvGrpSpPr>
        <p:grpSpPr>
          <a:xfrm>
            <a:off x="4229485" y="4688235"/>
            <a:ext cx="1461296" cy="532418"/>
            <a:chOff x="1322200" y="3851318"/>
            <a:chExt cx="1579198" cy="518462"/>
          </a:xfrm>
          <a:solidFill>
            <a:srgbClr val="00425A"/>
          </a:solidFill>
        </p:grpSpPr>
        <p:sp>
          <p:nvSpPr>
            <p:cNvPr id="131" name="Pentagon 91"/>
            <p:cNvSpPr/>
            <p:nvPr/>
          </p:nvSpPr>
          <p:spPr>
            <a:xfrm>
              <a:off x="1322200" y="3851318"/>
              <a:ext cx="1579198" cy="518462"/>
            </a:xfrm>
            <a:prstGeom prst="homePlat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32" name="TextBox 92"/>
            <p:cNvSpPr txBox="1"/>
            <p:nvPr/>
          </p:nvSpPr>
          <p:spPr>
            <a:xfrm>
              <a:off x="2272626" y="3980221"/>
              <a:ext cx="322215" cy="239767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5%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33" name="Group 87"/>
          <p:cNvGrpSpPr/>
          <p:nvPr/>
        </p:nvGrpSpPr>
        <p:grpSpPr>
          <a:xfrm>
            <a:off x="4229485" y="3498429"/>
            <a:ext cx="2919316" cy="535084"/>
            <a:chOff x="1322199" y="2975000"/>
            <a:chExt cx="2212876" cy="518462"/>
          </a:xfrm>
          <a:solidFill>
            <a:srgbClr val="1F497D"/>
          </a:solidFill>
        </p:grpSpPr>
        <p:sp>
          <p:nvSpPr>
            <p:cNvPr id="134" name="Pentagon 88"/>
            <p:cNvSpPr/>
            <p:nvPr/>
          </p:nvSpPr>
          <p:spPr>
            <a:xfrm>
              <a:off x="1322199" y="2975000"/>
              <a:ext cx="2212876" cy="518462"/>
            </a:xfrm>
            <a:prstGeom prst="homePlat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35" name="TextBox 89"/>
            <p:cNvSpPr txBox="1"/>
            <p:nvPr/>
          </p:nvSpPr>
          <p:spPr>
            <a:xfrm>
              <a:off x="2880602" y="3121209"/>
              <a:ext cx="319570" cy="23857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10%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36" name="Group 87"/>
          <p:cNvGrpSpPr/>
          <p:nvPr/>
        </p:nvGrpSpPr>
        <p:grpSpPr>
          <a:xfrm>
            <a:off x="4229485" y="2903526"/>
            <a:ext cx="2919316" cy="535084"/>
            <a:chOff x="1322199" y="2975000"/>
            <a:chExt cx="2212876" cy="518462"/>
          </a:xfrm>
          <a:solidFill>
            <a:srgbClr val="CC3333"/>
          </a:solidFill>
        </p:grpSpPr>
        <p:sp>
          <p:nvSpPr>
            <p:cNvPr id="137" name="Pentagon 88"/>
            <p:cNvSpPr/>
            <p:nvPr/>
          </p:nvSpPr>
          <p:spPr>
            <a:xfrm>
              <a:off x="1322199" y="2975000"/>
              <a:ext cx="2212876" cy="518462"/>
            </a:xfrm>
            <a:prstGeom prst="homePlat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38" name="TextBox 89"/>
            <p:cNvSpPr txBox="1"/>
            <p:nvPr/>
          </p:nvSpPr>
          <p:spPr>
            <a:xfrm>
              <a:off x="2880602" y="3121209"/>
              <a:ext cx="319570" cy="238572"/>
            </a:xfrm>
            <a:prstGeom prst="rect">
              <a:avLst/>
            </a:prstGeom>
            <a:grp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10%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39" name="TextBox 13"/>
          <p:cNvSpPr txBox="1"/>
          <p:nvPr/>
        </p:nvSpPr>
        <p:spPr>
          <a:xfrm>
            <a:off x="513017" y="694783"/>
            <a:ext cx="5240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一、</a:t>
            </a:r>
            <a:r>
              <a:rPr lang="en-US" altLang="zh-CN" sz="20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20XX</a:t>
            </a:r>
            <a:r>
              <a:rPr lang="zh-CN" altLang="en-US" sz="20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年部门重点工作任务指标完成情况</a:t>
            </a:r>
          </a:p>
        </p:txBody>
      </p:sp>
      <p:grpSp>
        <p:nvGrpSpPr>
          <p:cNvPr id="140" name="Group 4"/>
          <p:cNvGrpSpPr>
            <a:grpSpLocks noChangeAspect="1"/>
          </p:cNvGrpSpPr>
          <p:nvPr/>
        </p:nvGrpSpPr>
        <p:grpSpPr bwMode="auto">
          <a:xfrm>
            <a:off x="293670" y="2260542"/>
            <a:ext cx="4625254" cy="3826253"/>
            <a:chOff x="376" y="1148"/>
            <a:chExt cx="2053" cy="1276"/>
          </a:xfrm>
        </p:grpSpPr>
        <p:sp>
          <p:nvSpPr>
            <p:cNvPr id="1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6" y="1148"/>
              <a:ext cx="2053" cy="12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2" name="Freeform 5"/>
            <p:cNvSpPr/>
            <p:nvPr/>
          </p:nvSpPr>
          <p:spPr bwMode="auto">
            <a:xfrm>
              <a:off x="640" y="1150"/>
              <a:ext cx="1525" cy="100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925" y="0"/>
                </a:cxn>
                <a:cxn ang="0">
                  <a:pos x="958" y="33"/>
                </a:cxn>
                <a:cxn ang="0">
                  <a:pos x="958" y="596"/>
                </a:cxn>
                <a:cxn ang="0">
                  <a:pos x="925" y="629"/>
                </a:cxn>
                <a:cxn ang="0">
                  <a:pos x="33" y="629"/>
                </a:cxn>
                <a:cxn ang="0">
                  <a:pos x="0" y="596"/>
                </a:cxn>
                <a:cxn ang="0">
                  <a:pos x="0" y="33"/>
                </a:cxn>
                <a:cxn ang="0">
                  <a:pos x="33" y="0"/>
                </a:cxn>
              </a:cxnLst>
              <a:rect l="0" t="0" r="r" b="b"/>
              <a:pathLst>
                <a:path w="958" h="629">
                  <a:moveTo>
                    <a:pt x="33" y="0"/>
                  </a:moveTo>
                  <a:cubicBezTo>
                    <a:pt x="925" y="0"/>
                    <a:pt x="925" y="0"/>
                    <a:pt x="925" y="0"/>
                  </a:cubicBezTo>
                  <a:cubicBezTo>
                    <a:pt x="943" y="0"/>
                    <a:pt x="958" y="15"/>
                    <a:pt x="958" y="33"/>
                  </a:cubicBezTo>
                  <a:cubicBezTo>
                    <a:pt x="958" y="596"/>
                    <a:pt x="958" y="596"/>
                    <a:pt x="958" y="596"/>
                  </a:cubicBezTo>
                  <a:cubicBezTo>
                    <a:pt x="958" y="614"/>
                    <a:pt x="943" y="629"/>
                    <a:pt x="925" y="629"/>
                  </a:cubicBezTo>
                  <a:cubicBezTo>
                    <a:pt x="33" y="629"/>
                    <a:pt x="33" y="629"/>
                    <a:pt x="33" y="629"/>
                  </a:cubicBezTo>
                  <a:cubicBezTo>
                    <a:pt x="15" y="629"/>
                    <a:pt x="0" y="614"/>
                    <a:pt x="0" y="59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3" name="Rectangle 6"/>
            <p:cNvSpPr>
              <a:spLocks noChangeArrowheads="1"/>
            </p:cNvSpPr>
            <p:nvPr/>
          </p:nvSpPr>
          <p:spPr bwMode="auto">
            <a:xfrm>
              <a:off x="720" y="1255"/>
              <a:ext cx="1365" cy="732"/>
            </a:xfrm>
            <a:prstGeom prst="rect">
              <a:avLst/>
            </a:prstGeom>
            <a:solidFill>
              <a:sysClr val="window" lastClr="FFFFFF"/>
            </a:solidFill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4" name="Oval 7"/>
            <p:cNvSpPr>
              <a:spLocks noChangeArrowheads="1"/>
            </p:cNvSpPr>
            <p:nvPr/>
          </p:nvSpPr>
          <p:spPr bwMode="auto">
            <a:xfrm>
              <a:off x="1383" y="1185"/>
              <a:ext cx="39" cy="38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5" name="Rectangle 8"/>
            <p:cNvSpPr>
              <a:spLocks noChangeArrowheads="1"/>
            </p:cNvSpPr>
            <p:nvPr/>
          </p:nvSpPr>
          <p:spPr bwMode="auto">
            <a:xfrm>
              <a:off x="1371" y="2034"/>
              <a:ext cx="63" cy="65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6" name="Freeform 9"/>
            <p:cNvSpPr/>
            <p:nvPr/>
          </p:nvSpPr>
          <p:spPr bwMode="auto">
            <a:xfrm>
              <a:off x="376" y="2152"/>
              <a:ext cx="2053" cy="173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1789" y="0"/>
                </a:cxn>
                <a:cxn ang="0">
                  <a:pos x="2053" y="173"/>
                </a:cxn>
                <a:cxn ang="0">
                  <a:pos x="0" y="173"/>
                </a:cxn>
                <a:cxn ang="0">
                  <a:pos x="264" y="0"/>
                </a:cxn>
              </a:cxnLst>
              <a:rect l="0" t="0" r="r" b="b"/>
              <a:pathLst>
                <a:path w="2053" h="173">
                  <a:moveTo>
                    <a:pt x="264" y="0"/>
                  </a:moveTo>
                  <a:lnTo>
                    <a:pt x="1789" y="0"/>
                  </a:lnTo>
                  <a:lnTo>
                    <a:pt x="2053" y="173"/>
                  </a:lnTo>
                  <a:lnTo>
                    <a:pt x="0" y="173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7" name="Freeform 10"/>
            <p:cNvSpPr/>
            <p:nvPr/>
          </p:nvSpPr>
          <p:spPr bwMode="auto">
            <a:xfrm>
              <a:off x="376" y="2325"/>
              <a:ext cx="205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0" y="0"/>
                </a:cxn>
                <a:cxn ang="0">
                  <a:pos x="1290" y="38"/>
                </a:cxn>
                <a:cxn ang="0">
                  <a:pos x="1266" y="61"/>
                </a:cxn>
                <a:cxn ang="0">
                  <a:pos x="24" y="61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1290" h="61">
                  <a:moveTo>
                    <a:pt x="0" y="0"/>
                  </a:moveTo>
                  <a:cubicBezTo>
                    <a:pt x="1290" y="0"/>
                    <a:pt x="1290" y="0"/>
                    <a:pt x="1290" y="0"/>
                  </a:cubicBezTo>
                  <a:cubicBezTo>
                    <a:pt x="1290" y="38"/>
                    <a:pt x="1290" y="38"/>
                    <a:pt x="1290" y="38"/>
                  </a:cubicBezTo>
                  <a:cubicBezTo>
                    <a:pt x="1290" y="51"/>
                    <a:pt x="1280" y="61"/>
                    <a:pt x="1266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11" y="61"/>
                    <a:pt x="0" y="51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round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8" name="Rectangle 11"/>
            <p:cNvSpPr>
              <a:spLocks noChangeArrowheads="1"/>
            </p:cNvSpPr>
            <p:nvPr/>
          </p:nvSpPr>
          <p:spPr bwMode="auto">
            <a:xfrm>
              <a:off x="1196" y="2376"/>
              <a:ext cx="413" cy="27"/>
            </a:xfrm>
            <a:prstGeom prst="roundRect">
              <a:avLst/>
            </a:prstGeom>
            <a:solidFill>
              <a:srgbClr val="707071"/>
            </a:solidFill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9" name="Rectangle 12"/>
            <p:cNvSpPr>
              <a:spLocks noChangeArrowheads="1"/>
            </p:cNvSpPr>
            <p:nvPr/>
          </p:nvSpPr>
          <p:spPr bwMode="auto">
            <a:xfrm>
              <a:off x="376" y="2325"/>
              <a:ext cx="2053" cy="3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noFill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50" name="Text Placeholder 3"/>
          <p:cNvSpPr txBox="1"/>
          <p:nvPr/>
        </p:nvSpPr>
        <p:spPr>
          <a:xfrm>
            <a:off x="9557479" y="2458608"/>
            <a:ext cx="1832291" cy="2769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685800">
              <a:spcBef>
                <a:spcPct val="20000"/>
              </a:spcBef>
              <a:defRPr/>
            </a:pPr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增资扩股相关工作</a:t>
            </a:r>
          </a:p>
        </p:txBody>
      </p:sp>
      <p:sp>
        <p:nvSpPr>
          <p:cNvPr id="151" name="矩形 150"/>
          <p:cNvSpPr/>
          <p:nvPr/>
        </p:nvSpPr>
        <p:spPr>
          <a:xfrm>
            <a:off x="9457961" y="1531218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年度重点工作任务</a:t>
            </a:r>
          </a:p>
        </p:txBody>
      </p:sp>
      <p:sp>
        <p:nvSpPr>
          <p:cNvPr id="152" name="矩形 151"/>
          <p:cNvSpPr/>
          <p:nvPr/>
        </p:nvSpPr>
        <p:spPr>
          <a:xfrm>
            <a:off x="5753554" y="153121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zh-CN" altLang="en-US" b="1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权重</a:t>
            </a:r>
          </a:p>
        </p:txBody>
      </p:sp>
      <p:sp>
        <p:nvSpPr>
          <p:cNvPr id="153" name="矩形 152"/>
          <p:cNvSpPr/>
          <p:nvPr/>
        </p:nvSpPr>
        <p:spPr>
          <a:xfrm>
            <a:off x="8205311" y="416756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公司重要会议安排</a:t>
            </a:r>
          </a:p>
        </p:txBody>
      </p:sp>
      <p:sp>
        <p:nvSpPr>
          <p:cNvPr id="154" name="矩形 153"/>
          <p:cNvSpPr/>
          <p:nvPr/>
        </p:nvSpPr>
        <p:spPr>
          <a:xfrm>
            <a:off x="6731854" y="4776394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信息披露相关工作</a:t>
            </a:r>
          </a:p>
        </p:txBody>
      </p:sp>
      <p:sp>
        <p:nvSpPr>
          <p:cNvPr id="155" name="矩形 154"/>
          <p:cNvSpPr/>
          <p:nvPr/>
        </p:nvSpPr>
        <p:spPr>
          <a:xfrm>
            <a:off x="8205311" y="359280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董事会、股东会相关工作</a:t>
            </a:r>
          </a:p>
        </p:txBody>
      </p:sp>
      <p:sp>
        <p:nvSpPr>
          <p:cNvPr id="156" name="矩形 155"/>
          <p:cNvSpPr/>
          <p:nvPr/>
        </p:nvSpPr>
        <p:spPr>
          <a:xfrm>
            <a:off x="8173250" y="3001967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制定公司发展战略 </a:t>
            </a:r>
          </a:p>
        </p:txBody>
      </p:sp>
      <p:grpSp>
        <p:nvGrpSpPr>
          <p:cNvPr id="157" name="Group 51"/>
          <p:cNvGrpSpPr/>
          <p:nvPr/>
        </p:nvGrpSpPr>
        <p:grpSpPr>
          <a:xfrm>
            <a:off x="8812123" y="2308623"/>
            <a:ext cx="526669" cy="525158"/>
            <a:chOff x="3760664" y="767433"/>
            <a:chExt cx="1220244" cy="1284754"/>
          </a:xfrm>
          <a:solidFill>
            <a:srgbClr val="4BACC6"/>
          </a:solidFill>
        </p:grpSpPr>
        <p:sp>
          <p:nvSpPr>
            <p:cNvPr id="158" name="Oval 50"/>
            <p:cNvSpPr/>
            <p:nvPr/>
          </p:nvSpPr>
          <p:spPr>
            <a:xfrm>
              <a:off x="4003047" y="767433"/>
              <a:ext cx="336448" cy="493387"/>
            </a:xfrm>
            <a:custGeom>
              <a:avLst/>
              <a:gdLst/>
              <a:ahLst/>
              <a:cxnLst/>
              <a:rect l="l" t="t" r="r" b="b"/>
              <a:pathLst>
                <a:path w="818356" h="1200084">
                  <a:moveTo>
                    <a:pt x="16476" y="1018796"/>
                  </a:moveTo>
                  <a:cubicBezTo>
                    <a:pt x="63845" y="1079863"/>
                    <a:pt x="221803" y="1123947"/>
                    <a:pt x="409178" y="1123947"/>
                  </a:cubicBezTo>
                  <a:cubicBezTo>
                    <a:pt x="596553" y="1123947"/>
                    <a:pt x="754512" y="1079863"/>
                    <a:pt x="801880" y="1018796"/>
                  </a:cubicBezTo>
                  <a:cubicBezTo>
                    <a:pt x="813009" y="1030274"/>
                    <a:pt x="818356" y="1043351"/>
                    <a:pt x="818356" y="1056864"/>
                  </a:cubicBezTo>
                  <a:cubicBezTo>
                    <a:pt x="818356" y="1135962"/>
                    <a:pt x="635161" y="1200084"/>
                    <a:pt x="409178" y="1200084"/>
                  </a:cubicBezTo>
                  <a:cubicBezTo>
                    <a:pt x="183195" y="1200084"/>
                    <a:pt x="0" y="1135962"/>
                    <a:pt x="0" y="1056864"/>
                  </a:cubicBezTo>
                  <a:cubicBezTo>
                    <a:pt x="0" y="1043351"/>
                    <a:pt x="5347" y="1030274"/>
                    <a:pt x="16476" y="1018796"/>
                  </a:cubicBezTo>
                  <a:close/>
                  <a:moveTo>
                    <a:pt x="16476" y="866522"/>
                  </a:moveTo>
                  <a:cubicBezTo>
                    <a:pt x="63845" y="927589"/>
                    <a:pt x="221803" y="971673"/>
                    <a:pt x="409178" y="971673"/>
                  </a:cubicBezTo>
                  <a:cubicBezTo>
                    <a:pt x="596553" y="971673"/>
                    <a:pt x="754512" y="927589"/>
                    <a:pt x="801880" y="866522"/>
                  </a:cubicBezTo>
                  <a:cubicBezTo>
                    <a:pt x="813009" y="878000"/>
                    <a:pt x="818356" y="891077"/>
                    <a:pt x="818356" y="904590"/>
                  </a:cubicBezTo>
                  <a:cubicBezTo>
                    <a:pt x="818356" y="983688"/>
                    <a:pt x="635161" y="1047810"/>
                    <a:pt x="409178" y="1047810"/>
                  </a:cubicBezTo>
                  <a:cubicBezTo>
                    <a:pt x="183195" y="1047810"/>
                    <a:pt x="0" y="983688"/>
                    <a:pt x="0" y="904590"/>
                  </a:cubicBezTo>
                  <a:cubicBezTo>
                    <a:pt x="0" y="891077"/>
                    <a:pt x="5347" y="878000"/>
                    <a:pt x="16476" y="866522"/>
                  </a:cubicBezTo>
                  <a:close/>
                  <a:moveTo>
                    <a:pt x="16476" y="714248"/>
                  </a:moveTo>
                  <a:cubicBezTo>
                    <a:pt x="63845" y="775315"/>
                    <a:pt x="221803" y="819399"/>
                    <a:pt x="409178" y="819399"/>
                  </a:cubicBezTo>
                  <a:cubicBezTo>
                    <a:pt x="596553" y="819399"/>
                    <a:pt x="754512" y="775315"/>
                    <a:pt x="801880" y="714248"/>
                  </a:cubicBezTo>
                  <a:cubicBezTo>
                    <a:pt x="813009" y="725726"/>
                    <a:pt x="818356" y="738803"/>
                    <a:pt x="818356" y="752316"/>
                  </a:cubicBezTo>
                  <a:cubicBezTo>
                    <a:pt x="818356" y="831414"/>
                    <a:pt x="635161" y="895536"/>
                    <a:pt x="409178" y="895536"/>
                  </a:cubicBezTo>
                  <a:cubicBezTo>
                    <a:pt x="183195" y="895536"/>
                    <a:pt x="0" y="831414"/>
                    <a:pt x="0" y="752316"/>
                  </a:cubicBezTo>
                  <a:cubicBezTo>
                    <a:pt x="0" y="738803"/>
                    <a:pt x="5347" y="725726"/>
                    <a:pt x="16476" y="714248"/>
                  </a:cubicBezTo>
                  <a:close/>
                  <a:moveTo>
                    <a:pt x="16476" y="561974"/>
                  </a:moveTo>
                  <a:cubicBezTo>
                    <a:pt x="63845" y="623041"/>
                    <a:pt x="221803" y="667125"/>
                    <a:pt x="409178" y="667125"/>
                  </a:cubicBezTo>
                  <a:cubicBezTo>
                    <a:pt x="596553" y="667125"/>
                    <a:pt x="754512" y="623041"/>
                    <a:pt x="801880" y="561974"/>
                  </a:cubicBezTo>
                  <a:cubicBezTo>
                    <a:pt x="813009" y="573452"/>
                    <a:pt x="818356" y="586529"/>
                    <a:pt x="818356" y="600042"/>
                  </a:cubicBezTo>
                  <a:cubicBezTo>
                    <a:pt x="818356" y="679140"/>
                    <a:pt x="635161" y="743262"/>
                    <a:pt x="409178" y="743262"/>
                  </a:cubicBezTo>
                  <a:cubicBezTo>
                    <a:pt x="183195" y="743262"/>
                    <a:pt x="0" y="679140"/>
                    <a:pt x="0" y="600042"/>
                  </a:cubicBezTo>
                  <a:cubicBezTo>
                    <a:pt x="0" y="586529"/>
                    <a:pt x="5347" y="573452"/>
                    <a:pt x="16476" y="561974"/>
                  </a:cubicBezTo>
                  <a:close/>
                  <a:moveTo>
                    <a:pt x="16476" y="409700"/>
                  </a:moveTo>
                  <a:cubicBezTo>
                    <a:pt x="63845" y="470767"/>
                    <a:pt x="221803" y="514851"/>
                    <a:pt x="409178" y="514851"/>
                  </a:cubicBezTo>
                  <a:cubicBezTo>
                    <a:pt x="596553" y="514851"/>
                    <a:pt x="754512" y="470767"/>
                    <a:pt x="801880" y="409700"/>
                  </a:cubicBezTo>
                  <a:cubicBezTo>
                    <a:pt x="813009" y="421178"/>
                    <a:pt x="818356" y="434255"/>
                    <a:pt x="818356" y="447768"/>
                  </a:cubicBezTo>
                  <a:cubicBezTo>
                    <a:pt x="818356" y="526866"/>
                    <a:pt x="635161" y="590988"/>
                    <a:pt x="409178" y="590988"/>
                  </a:cubicBezTo>
                  <a:cubicBezTo>
                    <a:pt x="183195" y="590988"/>
                    <a:pt x="0" y="526866"/>
                    <a:pt x="0" y="447768"/>
                  </a:cubicBezTo>
                  <a:cubicBezTo>
                    <a:pt x="0" y="434255"/>
                    <a:pt x="5347" y="421178"/>
                    <a:pt x="16476" y="409700"/>
                  </a:cubicBezTo>
                  <a:close/>
                  <a:moveTo>
                    <a:pt x="16476" y="257426"/>
                  </a:moveTo>
                  <a:cubicBezTo>
                    <a:pt x="63845" y="318493"/>
                    <a:pt x="221803" y="362577"/>
                    <a:pt x="409178" y="362577"/>
                  </a:cubicBezTo>
                  <a:cubicBezTo>
                    <a:pt x="596553" y="362577"/>
                    <a:pt x="754512" y="318493"/>
                    <a:pt x="801880" y="257426"/>
                  </a:cubicBezTo>
                  <a:cubicBezTo>
                    <a:pt x="813009" y="268904"/>
                    <a:pt x="818356" y="281981"/>
                    <a:pt x="818356" y="295494"/>
                  </a:cubicBezTo>
                  <a:cubicBezTo>
                    <a:pt x="818356" y="374592"/>
                    <a:pt x="635161" y="438714"/>
                    <a:pt x="409178" y="438714"/>
                  </a:cubicBezTo>
                  <a:cubicBezTo>
                    <a:pt x="183195" y="438714"/>
                    <a:pt x="0" y="374592"/>
                    <a:pt x="0" y="295494"/>
                  </a:cubicBezTo>
                  <a:cubicBezTo>
                    <a:pt x="0" y="281981"/>
                    <a:pt x="5347" y="268904"/>
                    <a:pt x="16476" y="257426"/>
                  </a:cubicBezTo>
                  <a:close/>
                  <a:moveTo>
                    <a:pt x="409178" y="0"/>
                  </a:moveTo>
                  <a:cubicBezTo>
                    <a:pt x="635161" y="0"/>
                    <a:pt x="818356" y="64122"/>
                    <a:pt x="818356" y="143220"/>
                  </a:cubicBezTo>
                  <a:cubicBezTo>
                    <a:pt x="818356" y="222318"/>
                    <a:pt x="635161" y="286440"/>
                    <a:pt x="409178" y="286440"/>
                  </a:cubicBezTo>
                  <a:cubicBezTo>
                    <a:pt x="183195" y="286440"/>
                    <a:pt x="0" y="222318"/>
                    <a:pt x="0" y="143220"/>
                  </a:cubicBezTo>
                  <a:cubicBezTo>
                    <a:pt x="0" y="64122"/>
                    <a:pt x="183195" y="0"/>
                    <a:pt x="409178" y="0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59" name="Freeform 231"/>
            <p:cNvSpPr/>
            <p:nvPr/>
          </p:nvSpPr>
          <p:spPr>
            <a:xfrm>
              <a:off x="3760664" y="1124114"/>
              <a:ext cx="1220244" cy="928073"/>
            </a:xfrm>
            <a:custGeom>
              <a:avLst/>
              <a:gdLst/>
              <a:ahLst/>
              <a:cxnLst/>
              <a:rect l="l" t="t" r="r" b="b"/>
              <a:pathLst>
                <a:path w="2028825" h="1543050">
                  <a:moveTo>
                    <a:pt x="36248" y="540276"/>
                  </a:moveTo>
                  <a:lnTo>
                    <a:pt x="571500" y="1473993"/>
                  </a:lnTo>
                  <a:lnTo>
                    <a:pt x="1995607" y="779004"/>
                  </a:lnTo>
                  <a:lnTo>
                    <a:pt x="2028825" y="831850"/>
                  </a:lnTo>
                  <a:lnTo>
                    <a:pt x="571500" y="1543050"/>
                  </a:lnTo>
                  <a:lnTo>
                    <a:pt x="0" y="546100"/>
                  </a:lnTo>
                  <a:close/>
                  <a:moveTo>
                    <a:pt x="36248" y="402163"/>
                  </a:moveTo>
                  <a:lnTo>
                    <a:pt x="571500" y="1335881"/>
                  </a:lnTo>
                  <a:lnTo>
                    <a:pt x="1995608" y="640892"/>
                  </a:lnTo>
                  <a:lnTo>
                    <a:pt x="2028825" y="693737"/>
                  </a:lnTo>
                  <a:lnTo>
                    <a:pt x="571500" y="1404937"/>
                  </a:lnTo>
                  <a:lnTo>
                    <a:pt x="0" y="407987"/>
                  </a:lnTo>
                  <a:close/>
                  <a:moveTo>
                    <a:pt x="1084358" y="277113"/>
                  </a:moveTo>
                  <a:cubicBezTo>
                    <a:pt x="947830" y="277113"/>
                    <a:pt x="837152" y="387791"/>
                    <a:pt x="837152" y="524319"/>
                  </a:cubicBezTo>
                  <a:cubicBezTo>
                    <a:pt x="837152" y="660847"/>
                    <a:pt x="947830" y="771525"/>
                    <a:pt x="1084358" y="771525"/>
                  </a:cubicBezTo>
                  <a:cubicBezTo>
                    <a:pt x="1220886" y="771525"/>
                    <a:pt x="1331564" y="660847"/>
                    <a:pt x="1331564" y="524319"/>
                  </a:cubicBezTo>
                  <a:cubicBezTo>
                    <a:pt x="1331564" y="387791"/>
                    <a:pt x="1220886" y="277113"/>
                    <a:pt x="1084358" y="277113"/>
                  </a:cubicBezTo>
                  <a:close/>
                  <a:moveTo>
                    <a:pt x="1591288" y="80609"/>
                  </a:moveTo>
                  <a:lnTo>
                    <a:pt x="1894182" y="552991"/>
                  </a:lnTo>
                  <a:lnTo>
                    <a:pt x="630289" y="1157639"/>
                  </a:lnTo>
                  <a:lnTo>
                    <a:pt x="134644" y="310052"/>
                  </a:lnTo>
                  <a:close/>
                  <a:moveTo>
                    <a:pt x="1602883" y="58743"/>
                  </a:moveTo>
                  <a:lnTo>
                    <a:pt x="116961" y="297502"/>
                  </a:lnTo>
                  <a:lnTo>
                    <a:pt x="622568" y="1179505"/>
                  </a:lnTo>
                  <a:lnTo>
                    <a:pt x="1911865" y="550305"/>
                  </a:lnTo>
                  <a:close/>
                  <a:moveTo>
                    <a:pt x="1679575" y="0"/>
                  </a:moveTo>
                  <a:lnTo>
                    <a:pt x="2028825" y="555625"/>
                  </a:lnTo>
                  <a:lnTo>
                    <a:pt x="571500" y="1266825"/>
                  </a:lnTo>
                  <a:lnTo>
                    <a:pt x="0" y="26987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60" name="Group 52"/>
          <p:cNvGrpSpPr/>
          <p:nvPr/>
        </p:nvGrpSpPr>
        <p:grpSpPr>
          <a:xfrm flipH="1">
            <a:off x="7391265" y="2903526"/>
            <a:ext cx="539520" cy="514346"/>
            <a:chOff x="7344941" y="2277245"/>
            <a:chExt cx="2442683" cy="2949787"/>
          </a:xfrm>
          <a:solidFill>
            <a:srgbClr val="CC3333"/>
          </a:solidFill>
        </p:grpSpPr>
        <p:sp>
          <p:nvSpPr>
            <p:cNvPr id="161" name="Rectangle 18458"/>
            <p:cNvSpPr/>
            <p:nvPr/>
          </p:nvSpPr>
          <p:spPr>
            <a:xfrm>
              <a:off x="8566283" y="2277245"/>
              <a:ext cx="1221341" cy="2949787"/>
            </a:xfrm>
            <a:custGeom>
              <a:avLst/>
              <a:gdLst/>
              <a:ahLst/>
              <a:cxnLst/>
              <a:rect l="l" t="t" r="r" b="b"/>
              <a:pathLst>
                <a:path w="1221341" h="2949787">
                  <a:moveTo>
                    <a:pt x="597971" y="0"/>
                  </a:moveTo>
                  <a:lnTo>
                    <a:pt x="623369" y="0"/>
                  </a:lnTo>
                  <a:cubicBezTo>
                    <a:pt x="654494" y="0"/>
                    <a:pt x="679726" y="25232"/>
                    <a:pt x="679726" y="56357"/>
                  </a:cubicBezTo>
                  <a:lnTo>
                    <a:pt x="679726" y="111406"/>
                  </a:lnTo>
                  <a:lnTo>
                    <a:pt x="740630" y="111406"/>
                  </a:lnTo>
                  <a:cubicBezTo>
                    <a:pt x="775725" y="111406"/>
                    <a:pt x="804176" y="139857"/>
                    <a:pt x="804176" y="174952"/>
                  </a:cubicBezTo>
                  <a:cubicBezTo>
                    <a:pt x="804176" y="210047"/>
                    <a:pt x="775725" y="238498"/>
                    <a:pt x="740630" y="238498"/>
                  </a:cubicBezTo>
                  <a:lnTo>
                    <a:pt x="679726" y="238498"/>
                  </a:lnTo>
                  <a:lnTo>
                    <a:pt x="679726" y="305956"/>
                  </a:lnTo>
                  <a:lnTo>
                    <a:pt x="928001" y="305956"/>
                  </a:lnTo>
                  <a:lnTo>
                    <a:pt x="877753" y="473371"/>
                  </a:lnTo>
                  <a:lnTo>
                    <a:pt x="934795" y="473371"/>
                  </a:lnTo>
                  <a:cubicBezTo>
                    <a:pt x="971315" y="473371"/>
                    <a:pt x="1000921" y="502977"/>
                    <a:pt x="1000921" y="539497"/>
                  </a:cubicBezTo>
                  <a:cubicBezTo>
                    <a:pt x="1000921" y="576017"/>
                    <a:pt x="971315" y="605623"/>
                    <a:pt x="934795" y="605623"/>
                  </a:cubicBezTo>
                  <a:lnTo>
                    <a:pt x="892302" y="605623"/>
                  </a:lnTo>
                  <a:lnTo>
                    <a:pt x="950848" y="743988"/>
                  </a:lnTo>
                  <a:cubicBezTo>
                    <a:pt x="816987" y="859935"/>
                    <a:pt x="770092" y="1266312"/>
                    <a:pt x="848084" y="1730616"/>
                  </a:cubicBezTo>
                  <a:cubicBezTo>
                    <a:pt x="862047" y="1813742"/>
                    <a:pt x="879187" y="1893806"/>
                    <a:pt x="899637" y="1969414"/>
                  </a:cubicBezTo>
                  <a:lnTo>
                    <a:pt x="995698" y="1969414"/>
                  </a:lnTo>
                  <a:cubicBezTo>
                    <a:pt x="1059455" y="1969414"/>
                    <a:pt x="1111141" y="2021100"/>
                    <a:pt x="1111141" y="2084857"/>
                  </a:cubicBezTo>
                  <a:cubicBezTo>
                    <a:pt x="1111141" y="2148614"/>
                    <a:pt x="1059455" y="2200300"/>
                    <a:pt x="995698" y="2200300"/>
                  </a:cubicBezTo>
                  <a:lnTo>
                    <a:pt x="972264" y="2200300"/>
                  </a:lnTo>
                  <a:cubicBezTo>
                    <a:pt x="1036276" y="2373600"/>
                    <a:pt x="1114172" y="2507401"/>
                    <a:pt x="1193065" y="2579726"/>
                  </a:cubicBezTo>
                  <a:lnTo>
                    <a:pt x="1074681" y="2718270"/>
                  </a:lnTo>
                  <a:lnTo>
                    <a:pt x="1107041" y="2718270"/>
                  </a:lnTo>
                  <a:cubicBezTo>
                    <a:pt x="1170167" y="2718270"/>
                    <a:pt x="1221341" y="2769444"/>
                    <a:pt x="1221341" y="2832570"/>
                  </a:cubicBezTo>
                  <a:cubicBezTo>
                    <a:pt x="1221341" y="2895696"/>
                    <a:pt x="1170167" y="2946870"/>
                    <a:pt x="1107041" y="2946870"/>
                  </a:cubicBezTo>
                  <a:lnTo>
                    <a:pt x="879347" y="2946870"/>
                  </a:lnTo>
                  <a:lnTo>
                    <a:pt x="876854" y="2949787"/>
                  </a:lnTo>
                  <a:lnTo>
                    <a:pt x="357941" y="2949787"/>
                  </a:lnTo>
                  <a:lnTo>
                    <a:pt x="355448" y="2946870"/>
                  </a:lnTo>
                  <a:lnTo>
                    <a:pt x="114300" y="2946870"/>
                  </a:lnTo>
                  <a:cubicBezTo>
                    <a:pt x="51174" y="2946870"/>
                    <a:pt x="0" y="2895696"/>
                    <a:pt x="0" y="2832570"/>
                  </a:cubicBezTo>
                  <a:cubicBezTo>
                    <a:pt x="0" y="2769444"/>
                    <a:pt x="51174" y="2718270"/>
                    <a:pt x="114300" y="2718270"/>
                  </a:cubicBezTo>
                  <a:lnTo>
                    <a:pt x="160113" y="2718270"/>
                  </a:lnTo>
                  <a:lnTo>
                    <a:pt x="28275" y="2563980"/>
                  </a:lnTo>
                  <a:cubicBezTo>
                    <a:pt x="101839" y="2489037"/>
                    <a:pt x="173742" y="2361855"/>
                    <a:pt x="233567" y="2200300"/>
                  </a:cubicBezTo>
                  <a:lnTo>
                    <a:pt x="225642" y="2200300"/>
                  </a:lnTo>
                  <a:cubicBezTo>
                    <a:pt x="161885" y="2200300"/>
                    <a:pt x="110199" y="2148614"/>
                    <a:pt x="110199" y="2084857"/>
                  </a:cubicBezTo>
                  <a:cubicBezTo>
                    <a:pt x="110199" y="2021100"/>
                    <a:pt x="161885" y="1969414"/>
                    <a:pt x="225642" y="1969414"/>
                  </a:cubicBezTo>
                  <a:lnTo>
                    <a:pt x="306215" y="1969414"/>
                  </a:lnTo>
                  <a:cubicBezTo>
                    <a:pt x="326512" y="1893780"/>
                    <a:pt x="343648" y="1813729"/>
                    <a:pt x="357609" y="1730616"/>
                  </a:cubicBezTo>
                  <a:cubicBezTo>
                    <a:pt x="439016" y="1245981"/>
                    <a:pt x="384359" y="824456"/>
                    <a:pt x="236261" y="731273"/>
                  </a:cubicBezTo>
                  <a:lnTo>
                    <a:pt x="289427" y="605623"/>
                  </a:lnTo>
                  <a:lnTo>
                    <a:pt x="286545" y="605623"/>
                  </a:lnTo>
                  <a:cubicBezTo>
                    <a:pt x="250025" y="605623"/>
                    <a:pt x="220419" y="576017"/>
                    <a:pt x="220419" y="539497"/>
                  </a:cubicBezTo>
                  <a:cubicBezTo>
                    <a:pt x="220419" y="502977"/>
                    <a:pt x="250025" y="473371"/>
                    <a:pt x="286545" y="473371"/>
                  </a:cubicBezTo>
                  <a:lnTo>
                    <a:pt x="343587" y="473371"/>
                  </a:lnTo>
                  <a:lnTo>
                    <a:pt x="293339" y="305956"/>
                  </a:lnTo>
                  <a:lnTo>
                    <a:pt x="541614" y="305956"/>
                  </a:lnTo>
                  <a:lnTo>
                    <a:pt x="541614" y="238498"/>
                  </a:lnTo>
                  <a:lnTo>
                    <a:pt x="480710" y="238498"/>
                  </a:lnTo>
                  <a:cubicBezTo>
                    <a:pt x="445615" y="238498"/>
                    <a:pt x="417164" y="210047"/>
                    <a:pt x="417164" y="174952"/>
                  </a:cubicBezTo>
                  <a:cubicBezTo>
                    <a:pt x="417164" y="139857"/>
                    <a:pt x="445615" y="111406"/>
                    <a:pt x="480710" y="111406"/>
                  </a:cubicBezTo>
                  <a:lnTo>
                    <a:pt x="541614" y="111406"/>
                  </a:lnTo>
                  <a:lnTo>
                    <a:pt x="541614" y="56357"/>
                  </a:lnTo>
                  <a:cubicBezTo>
                    <a:pt x="541614" y="25232"/>
                    <a:pt x="566846" y="0"/>
                    <a:pt x="597971" y="0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2" name="Rectangle 18458"/>
            <p:cNvSpPr/>
            <p:nvPr/>
          </p:nvSpPr>
          <p:spPr>
            <a:xfrm>
              <a:off x="7344941" y="2492647"/>
              <a:ext cx="1221342" cy="2301877"/>
            </a:xfrm>
            <a:custGeom>
              <a:avLst/>
              <a:gdLst/>
              <a:ahLst/>
              <a:cxnLst/>
              <a:rect l="l" t="t" r="r" b="b"/>
              <a:pathLst>
                <a:path w="1221342" h="2301877">
                  <a:moveTo>
                    <a:pt x="610670" y="0"/>
                  </a:moveTo>
                  <a:cubicBezTo>
                    <a:pt x="819337" y="0"/>
                    <a:pt x="988495" y="169158"/>
                    <a:pt x="988495" y="377825"/>
                  </a:cubicBezTo>
                  <a:cubicBezTo>
                    <a:pt x="988495" y="481970"/>
                    <a:pt x="946358" y="576273"/>
                    <a:pt x="878168" y="644581"/>
                  </a:cubicBezTo>
                  <a:lnTo>
                    <a:pt x="950848" y="764312"/>
                  </a:lnTo>
                  <a:cubicBezTo>
                    <a:pt x="816987" y="845134"/>
                    <a:pt x="770092" y="1128401"/>
                    <a:pt x="848084" y="1452047"/>
                  </a:cubicBezTo>
                  <a:lnTo>
                    <a:pt x="900818" y="1618502"/>
                  </a:lnTo>
                  <a:lnTo>
                    <a:pt x="1030671" y="1618502"/>
                  </a:lnTo>
                  <a:cubicBezTo>
                    <a:pt x="1075113" y="1618502"/>
                    <a:pt x="1111141" y="1654530"/>
                    <a:pt x="1111141" y="1698972"/>
                  </a:cubicBezTo>
                  <a:cubicBezTo>
                    <a:pt x="1111141" y="1743414"/>
                    <a:pt x="1075113" y="1779442"/>
                    <a:pt x="1030671" y="1779442"/>
                  </a:cubicBezTo>
                  <a:lnTo>
                    <a:pt x="972264" y="1779442"/>
                  </a:lnTo>
                  <a:cubicBezTo>
                    <a:pt x="1036359" y="1900342"/>
                    <a:pt x="1114214" y="1993537"/>
                    <a:pt x="1193065" y="2043924"/>
                  </a:cubicBezTo>
                  <a:lnTo>
                    <a:pt x="1074681" y="2140497"/>
                  </a:lnTo>
                  <a:lnTo>
                    <a:pt x="1141668" y="2140497"/>
                  </a:lnTo>
                  <a:cubicBezTo>
                    <a:pt x="1185671" y="2140497"/>
                    <a:pt x="1221342" y="2176168"/>
                    <a:pt x="1221342" y="2220171"/>
                  </a:cubicBezTo>
                  <a:lnTo>
                    <a:pt x="1221341" y="2220171"/>
                  </a:lnTo>
                  <a:cubicBezTo>
                    <a:pt x="1221341" y="2264174"/>
                    <a:pt x="1185670" y="2299845"/>
                    <a:pt x="1141667" y="2299845"/>
                  </a:cubicBezTo>
                  <a:lnTo>
                    <a:pt x="879345" y="2299845"/>
                  </a:lnTo>
                  <a:lnTo>
                    <a:pt x="876854" y="2301877"/>
                  </a:lnTo>
                  <a:lnTo>
                    <a:pt x="357941" y="2301877"/>
                  </a:lnTo>
                  <a:lnTo>
                    <a:pt x="355449" y="2299845"/>
                  </a:lnTo>
                  <a:lnTo>
                    <a:pt x="79674" y="2299844"/>
                  </a:lnTo>
                  <a:cubicBezTo>
                    <a:pt x="35671" y="2299844"/>
                    <a:pt x="0" y="2264174"/>
                    <a:pt x="0" y="2220171"/>
                  </a:cubicBezTo>
                  <a:cubicBezTo>
                    <a:pt x="0" y="2176168"/>
                    <a:pt x="35671" y="2140497"/>
                    <a:pt x="79674" y="2140497"/>
                  </a:cubicBezTo>
                  <a:lnTo>
                    <a:pt x="160114" y="2140497"/>
                  </a:lnTo>
                  <a:lnTo>
                    <a:pt x="28275" y="2032948"/>
                  </a:lnTo>
                  <a:cubicBezTo>
                    <a:pt x="101804" y="1980733"/>
                    <a:pt x="173674" y="1892140"/>
                    <a:pt x="233567" y="1779442"/>
                  </a:cubicBezTo>
                  <a:lnTo>
                    <a:pt x="190669" y="1779442"/>
                  </a:lnTo>
                  <a:cubicBezTo>
                    <a:pt x="146227" y="1779442"/>
                    <a:pt x="110199" y="1743414"/>
                    <a:pt x="110199" y="1698972"/>
                  </a:cubicBezTo>
                  <a:cubicBezTo>
                    <a:pt x="110199" y="1654530"/>
                    <a:pt x="146227" y="1618502"/>
                    <a:pt x="190669" y="1618502"/>
                  </a:cubicBezTo>
                  <a:lnTo>
                    <a:pt x="305351" y="1618502"/>
                  </a:lnTo>
                  <a:cubicBezTo>
                    <a:pt x="326428" y="1566054"/>
                    <a:pt x="343614" y="1510123"/>
                    <a:pt x="357609" y="1452047"/>
                  </a:cubicBezTo>
                  <a:cubicBezTo>
                    <a:pt x="439016" y="1114229"/>
                    <a:pt x="384359" y="820403"/>
                    <a:pt x="236261" y="755449"/>
                  </a:cubicBezTo>
                  <a:lnTo>
                    <a:pt x="320351" y="616922"/>
                  </a:lnTo>
                  <a:cubicBezTo>
                    <a:pt x="265179" y="552733"/>
                    <a:pt x="232845" y="469055"/>
                    <a:pt x="232845" y="377825"/>
                  </a:cubicBezTo>
                  <a:cubicBezTo>
                    <a:pt x="232845" y="169158"/>
                    <a:pt x="402003" y="0"/>
                    <a:pt x="610670" y="0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63" name="组合 89"/>
          <p:cNvGrpSpPr/>
          <p:nvPr/>
        </p:nvGrpSpPr>
        <p:grpSpPr>
          <a:xfrm>
            <a:off x="7391265" y="3529782"/>
            <a:ext cx="571584" cy="499170"/>
            <a:chOff x="3070225" y="1328738"/>
            <a:chExt cx="6048375" cy="4200525"/>
          </a:xfrm>
          <a:solidFill>
            <a:srgbClr val="1F497D"/>
          </a:solidFill>
        </p:grpSpPr>
        <p:sp>
          <p:nvSpPr>
            <p:cNvPr id="164" name="Freeform 68"/>
            <p:cNvSpPr/>
            <p:nvPr/>
          </p:nvSpPr>
          <p:spPr bwMode="auto">
            <a:xfrm>
              <a:off x="8632825" y="4213226"/>
              <a:ext cx="485775" cy="544513"/>
            </a:xfrm>
            <a:custGeom>
              <a:avLst/>
              <a:gdLst>
                <a:gd name="T0" fmla="*/ 129 w 129"/>
                <a:gd name="T1" fmla="*/ 58 h 145"/>
                <a:gd name="T2" fmla="*/ 129 w 129"/>
                <a:gd name="T3" fmla="*/ 145 h 145"/>
                <a:gd name="T4" fmla="*/ 9 w 129"/>
                <a:gd name="T5" fmla="*/ 145 h 145"/>
                <a:gd name="T6" fmla="*/ 24 w 129"/>
                <a:gd name="T7" fmla="*/ 123 h 145"/>
                <a:gd name="T8" fmla="*/ 0 w 129"/>
                <a:gd name="T9" fmla="*/ 38 h 145"/>
                <a:gd name="T10" fmla="*/ 56 w 129"/>
                <a:gd name="T11" fmla="*/ 0 h 145"/>
                <a:gd name="T12" fmla="*/ 129 w 129"/>
                <a:gd name="T13" fmla="*/ 5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58"/>
                  </a:moveTo>
                  <a:cubicBezTo>
                    <a:pt x="129" y="117"/>
                    <a:pt x="129" y="145"/>
                    <a:pt x="129" y="14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24" y="123"/>
                    <a:pt x="24" y="123"/>
                    <a:pt x="24" y="12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5" y="37"/>
                    <a:pt x="46" y="21"/>
                    <a:pt x="56" y="0"/>
                  </a:cubicBezTo>
                  <a:cubicBezTo>
                    <a:pt x="92" y="9"/>
                    <a:pt x="129" y="27"/>
                    <a:pt x="129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5" name="Freeform 69"/>
            <p:cNvSpPr>
              <a:spLocks noEditPoints="1"/>
            </p:cNvSpPr>
            <p:nvPr/>
          </p:nvSpPr>
          <p:spPr bwMode="auto">
            <a:xfrm>
              <a:off x="8329613" y="3683001"/>
              <a:ext cx="563563" cy="563563"/>
            </a:xfrm>
            <a:custGeom>
              <a:avLst/>
              <a:gdLst>
                <a:gd name="T0" fmla="*/ 75 w 150"/>
                <a:gd name="T1" fmla="*/ 0 h 150"/>
                <a:gd name="T2" fmla="*/ 150 w 150"/>
                <a:gd name="T3" fmla="*/ 75 h 150"/>
                <a:gd name="T4" fmla="*/ 75 w 150"/>
                <a:gd name="T5" fmla="*/ 150 h 150"/>
                <a:gd name="T6" fmla="*/ 0 w 150"/>
                <a:gd name="T7" fmla="*/ 75 h 150"/>
                <a:gd name="T8" fmla="*/ 75 w 150"/>
                <a:gd name="T9" fmla="*/ 0 h 150"/>
                <a:gd name="T10" fmla="*/ 136 w 150"/>
                <a:gd name="T11" fmla="*/ 72 h 150"/>
                <a:gd name="T12" fmla="*/ 116 w 150"/>
                <a:gd name="T13" fmla="*/ 30 h 150"/>
                <a:gd name="T14" fmla="*/ 122 w 150"/>
                <a:gd name="T15" fmla="*/ 60 h 150"/>
                <a:gd name="T16" fmla="*/ 89 w 150"/>
                <a:gd name="T17" fmla="*/ 126 h 150"/>
                <a:gd name="T18" fmla="*/ 136 w 150"/>
                <a:gd name="T19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cubicBezTo>
                    <a:pt x="116" y="0"/>
                    <a:pt x="150" y="34"/>
                    <a:pt x="150" y="75"/>
                  </a:cubicBezTo>
                  <a:cubicBezTo>
                    <a:pt x="150" y="116"/>
                    <a:pt x="116" y="150"/>
                    <a:pt x="75" y="150"/>
                  </a:cubicBezTo>
                  <a:cubicBezTo>
                    <a:pt x="33" y="150"/>
                    <a:pt x="0" y="116"/>
                    <a:pt x="0" y="75"/>
                  </a:cubicBezTo>
                  <a:cubicBezTo>
                    <a:pt x="0" y="34"/>
                    <a:pt x="33" y="0"/>
                    <a:pt x="75" y="0"/>
                  </a:cubicBezTo>
                  <a:close/>
                  <a:moveTo>
                    <a:pt x="136" y="72"/>
                  </a:moveTo>
                  <a:cubicBezTo>
                    <a:pt x="136" y="55"/>
                    <a:pt x="129" y="40"/>
                    <a:pt x="116" y="30"/>
                  </a:cubicBezTo>
                  <a:cubicBezTo>
                    <a:pt x="120" y="39"/>
                    <a:pt x="122" y="49"/>
                    <a:pt x="122" y="60"/>
                  </a:cubicBezTo>
                  <a:cubicBezTo>
                    <a:pt x="122" y="87"/>
                    <a:pt x="109" y="111"/>
                    <a:pt x="89" y="126"/>
                  </a:cubicBezTo>
                  <a:cubicBezTo>
                    <a:pt x="116" y="123"/>
                    <a:pt x="136" y="100"/>
                    <a:pt x="13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6" name="Freeform 70"/>
            <p:cNvSpPr/>
            <p:nvPr/>
          </p:nvSpPr>
          <p:spPr bwMode="auto">
            <a:xfrm>
              <a:off x="8115300" y="4213226"/>
              <a:ext cx="484188" cy="544513"/>
            </a:xfrm>
            <a:custGeom>
              <a:avLst/>
              <a:gdLst>
                <a:gd name="T0" fmla="*/ 129 w 129"/>
                <a:gd name="T1" fmla="*/ 38 h 145"/>
                <a:gd name="T2" fmla="*/ 105 w 129"/>
                <a:gd name="T3" fmla="*/ 123 h 145"/>
                <a:gd name="T4" fmla="*/ 119 w 129"/>
                <a:gd name="T5" fmla="*/ 145 h 145"/>
                <a:gd name="T6" fmla="*/ 0 w 129"/>
                <a:gd name="T7" fmla="*/ 145 h 145"/>
                <a:gd name="T8" fmla="*/ 0 w 129"/>
                <a:gd name="T9" fmla="*/ 58 h 145"/>
                <a:gd name="T10" fmla="*/ 72 w 129"/>
                <a:gd name="T11" fmla="*/ 0 h 145"/>
                <a:gd name="T12" fmla="*/ 129 w 129"/>
                <a:gd name="T13" fmla="*/ 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38"/>
                  </a:moveTo>
                  <a:cubicBezTo>
                    <a:pt x="105" y="123"/>
                    <a:pt x="105" y="123"/>
                    <a:pt x="105" y="123"/>
                  </a:cubicBezTo>
                  <a:cubicBezTo>
                    <a:pt x="119" y="145"/>
                    <a:pt x="119" y="145"/>
                    <a:pt x="119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0" y="117"/>
                    <a:pt x="0" y="58"/>
                  </a:cubicBezTo>
                  <a:cubicBezTo>
                    <a:pt x="0" y="27"/>
                    <a:pt x="37" y="9"/>
                    <a:pt x="72" y="0"/>
                  </a:cubicBezTo>
                  <a:cubicBezTo>
                    <a:pt x="83" y="21"/>
                    <a:pt x="104" y="37"/>
                    <a:pt x="12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7" name="Freeform 71"/>
            <p:cNvSpPr/>
            <p:nvPr/>
          </p:nvSpPr>
          <p:spPr bwMode="auto">
            <a:xfrm>
              <a:off x="7337425" y="4675188"/>
              <a:ext cx="676275" cy="139700"/>
            </a:xfrm>
            <a:custGeom>
              <a:avLst/>
              <a:gdLst>
                <a:gd name="T0" fmla="*/ 0 w 180"/>
                <a:gd name="T1" fmla="*/ 18 h 37"/>
                <a:gd name="T2" fmla="*/ 4 w 180"/>
                <a:gd name="T3" fmla="*/ 0 h 37"/>
                <a:gd name="T4" fmla="*/ 176 w 180"/>
                <a:gd name="T5" fmla="*/ 0 h 37"/>
                <a:gd name="T6" fmla="*/ 180 w 180"/>
                <a:gd name="T7" fmla="*/ 18 h 37"/>
                <a:gd name="T8" fmla="*/ 176 w 180"/>
                <a:gd name="T9" fmla="*/ 37 h 37"/>
                <a:gd name="T10" fmla="*/ 4 w 180"/>
                <a:gd name="T11" fmla="*/ 37 h 37"/>
                <a:gd name="T12" fmla="*/ 0 w 180"/>
                <a:gd name="T13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37">
                  <a:moveTo>
                    <a:pt x="0" y="18"/>
                  </a:moveTo>
                  <a:cubicBezTo>
                    <a:pt x="0" y="8"/>
                    <a:pt x="2" y="0"/>
                    <a:pt x="4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8" y="0"/>
                    <a:pt x="180" y="8"/>
                    <a:pt x="180" y="18"/>
                  </a:cubicBezTo>
                  <a:cubicBezTo>
                    <a:pt x="180" y="29"/>
                    <a:pt x="178" y="37"/>
                    <a:pt x="176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2" y="37"/>
                    <a:pt x="0" y="29"/>
                    <a:pt x="0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8" name="Freeform 72"/>
            <p:cNvSpPr/>
            <p:nvPr/>
          </p:nvSpPr>
          <p:spPr bwMode="auto">
            <a:xfrm>
              <a:off x="6176963" y="4221163"/>
              <a:ext cx="1160463" cy="1308100"/>
            </a:xfrm>
            <a:custGeom>
              <a:avLst/>
              <a:gdLst>
                <a:gd name="T0" fmla="*/ 309 w 309"/>
                <a:gd name="T1" fmla="*/ 139 h 348"/>
                <a:gd name="T2" fmla="*/ 309 w 309"/>
                <a:gd name="T3" fmla="*/ 348 h 348"/>
                <a:gd name="T4" fmla="*/ 23 w 309"/>
                <a:gd name="T5" fmla="*/ 348 h 348"/>
                <a:gd name="T6" fmla="*/ 56 w 309"/>
                <a:gd name="T7" fmla="*/ 295 h 348"/>
                <a:gd name="T8" fmla="*/ 0 w 309"/>
                <a:gd name="T9" fmla="*/ 92 h 348"/>
                <a:gd name="T10" fmla="*/ 135 w 309"/>
                <a:gd name="T11" fmla="*/ 0 h 348"/>
                <a:gd name="T12" fmla="*/ 309 w 309"/>
                <a:gd name="T13" fmla="*/ 13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9" h="348">
                  <a:moveTo>
                    <a:pt x="309" y="139"/>
                  </a:moveTo>
                  <a:cubicBezTo>
                    <a:pt x="309" y="280"/>
                    <a:pt x="309" y="348"/>
                    <a:pt x="309" y="348"/>
                  </a:cubicBezTo>
                  <a:cubicBezTo>
                    <a:pt x="23" y="348"/>
                    <a:pt x="23" y="348"/>
                    <a:pt x="23" y="348"/>
                  </a:cubicBezTo>
                  <a:cubicBezTo>
                    <a:pt x="56" y="295"/>
                    <a:pt x="56" y="295"/>
                    <a:pt x="56" y="295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60" y="88"/>
                    <a:pt x="110" y="51"/>
                    <a:pt x="135" y="0"/>
                  </a:cubicBezTo>
                  <a:cubicBezTo>
                    <a:pt x="219" y="23"/>
                    <a:pt x="309" y="65"/>
                    <a:pt x="309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69" name="Freeform 73"/>
            <p:cNvSpPr/>
            <p:nvPr/>
          </p:nvSpPr>
          <p:spPr bwMode="auto">
            <a:xfrm>
              <a:off x="6143625" y="1858963"/>
              <a:ext cx="484188" cy="546100"/>
            </a:xfrm>
            <a:custGeom>
              <a:avLst/>
              <a:gdLst>
                <a:gd name="T0" fmla="*/ 129 w 129"/>
                <a:gd name="T1" fmla="*/ 58 h 145"/>
                <a:gd name="T2" fmla="*/ 129 w 129"/>
                <a:gd name="T3" fmla="*/ 145 h 145"/>
                <a:gd name="T4" fmla="*/ 10 w 129"/>
                <a:gd name="T5" fmla="*/ 145 h 145"/>
                <a:gd name="T6" fmla="*/ 24 w 129"/>
                <a:gd name="T7" fmla="*/ 123 h 145"/>
                <a:gd name="T8" fmla="*/ 0 w 129"/>
                <a:gd name="T9" fmla="*/ 38 h 145"/>
                <a:gd name="T10" fmla="*/ 56 w 129"/>
                <a:gd name="T11" fmla="*/ 0 h 145"/>
                <a:gd name="T12" fmla="*/ 129 w 129"/>
                <a:gd name="T13" fmla="*/ 5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58"/>
                  </a:moveTo>
                  <a:cubicBezTo>
                    <a:pt x="129" y="117"/>
                    <a:pt x="129" y="145"/>
                    <a:pt x="129" y="145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24" y="123"/>
                    <a:pt x="24" y="123"/>
                    <a:pt x="24" y="12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5" y="37"/>
                    <a:pt x="46" y="21"/>
                    <a:pt x="56" y="0"/>
                  </a:cubicBezTo>
                  <a:cubicBezTo>
                    <a:pt x="92" y="9"/>
                    <a:pt x="129" y="27"/>
                    <a:pt x="129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0" name="Freeform 74"/>
            <p:cNvSpPr>
              <a:spLocks noEditPoints="1"/>
            </p:cNvSpPr>
            <p:nvPr/>
          </p:nvSpPr>
          <p:spPr bwMode="auto">
            <a:xfrm>
              <a:off x="5443538" y="2954338"/>
              <a:ext cx="1349375" cy="1349375"/>
            </a:xfrm>
            <a:custGeom>
              <a:avLst/>
              <a:gdLst>
                <a:gd name="T0" fmla="*/ 180 w 359"/>
                <a:gd name="T1" fmla="*/ 0 h 359"/>
                <a:gd name="T2" fmla="*/ 359 w 359"/>
                <a:gd name="T3" fmla="*/ 179 h 359"/>
                <a:gd name="T4" fmla="*/ 180 w 359"/>
                <a:gd name="T5" fmla="*/ 359 h 359"/>
                <a:gd name="T6" fmla="*/ 0 w 359"/>
                <a:gd name="T7" fmla="*/ 179 h 359"/>
                <a:gd name="T8" fmla="*/ 180 w 359"/>
                <a:gd name="T9" fmla="*/ 0 h 359"/>
                <a:gd name="T10" fmla="*/ 328 w 359"/>
                <a:gd name="T11" fmla="*/ 173 h 359"/>
                <a:gd name="T12" fmla="*/ 280 w 359"/>
                <a:gd name="T13" fmla="*/ 72 h 359"/>
                <a:gd name="T14" fmla="*/ 293 w 359"/>
                <a:gd name="T15" fmla="*/ 143 h 359"/>
                <a:gd name="T16" fmla="*/ 214 w 359"/>
                <a:gd name="T17" fmla="*/ 302 h 359"/>
                <a:gd name="T18" fmla="*/ 328 w 359"/>
                <a:gd name="T19" fmla="*/ 17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9" h="359">
                  <a:moveTo>
                    <a:pt x="180" y="0"/>
                  </a:moveTo>
                  <a:cubicBezTo>
                    <a:pt x="279" y="0"/>
                    <a:pt x="359" y="80"/>
                    <a:pt x="359" y="179"/>
                  </a:cubicBezTo>
                  <a:cubicBezTo>
                    <a:pt x="359" y="279"/>
                    <a:pt x="279" y="359"/>
                    <a:pt x="180" y="359"/>
                  </a:cubicBezTo>
                  <a:cubicBezTo>
                    <a:pt x="81" y="359"/>
                    <a:pt x="0" y="279"/>
                    <a:pt x="0" y="179"/>
                  </a:cubicBezTo>
                  <a:cubicBezTo>
                    <a:pt x="0" y="80"/>
                    <a:pt x="81" y="0"/>
                    <a:pt x="180" y="0"/>
                  </a:cubicBezTo>
                  <a:close/>
                  <a:moveTo>
                    <a:pt x="328" y="173"/>
                  </a:moveTo>
                  <a:cubicBezTo>
                    <a:pt x="328" y="132"/>
                    <a:pt x="309" y="96"/>
                    <a:pt x="280" y="72"/>
                  </a:cubicBezTo>
                  <a:cubicBezTo>
                    <a:pt x="288" y="94"/>
                    <a:pt x="293" y="118"/>
                    <a:pt x="293" y="143"/>
                  </a:cubicBezTo>
                  <a:cubicBezTo>
                    <a:pt x="293" y="208"/>
                    <a:pt x="262" y="265"/>
                    <a:pt x="214" y="302"/>
                  </a:cubicBezTo>
                  <a:cubicBezTo>
                    <a:pt x="278" y="294"/>
                    <a:pt x="328" y="239"/>
                    <a:pt x="328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1" name="Freeform 75"/>
            <p:cNvSpPr>
              <a:spLocks noEditPoints="1"/>
            </p:cNvSpPr>
            <p:nvPr/>
          </p:nvSpPr>
          <p:spPr bwMode="auto">
            <a:xfrm>
              <a:off x="5838825" y="1328738"/>
              <a:ext cx="563563" cy="565150"/>
            </a:xfrm>
            <a:custGeom>
              <a:avLst/>
              <a:gdLst>
                <a:gd name="T0" fmla="*/ 75 w 150"/>
                <a:gd name="T1" fmla="*/ 0 h 150"/>
                <a:gd name="T2" fmla="*/ 150 w 150"/>
                <a:gd name="T3" fmla="*/ 75 h 150"/>
                <a:gd name="T4" fmla="*/ 75 w 150"/>
                <a:gd name="T5" fmla="*/ 150 h 150"/>
                <a:gd name="T6" fmla="*/ 0 w 150"/>
                <a:gd name="T7" fmla="*/ 75 h 150"/>
                <a:gd name="T8" fmla="*/ 75 w 150"/>
                <a:gd name="T9" fmla="*/ 0 h 150"/>
                <a:gd name="T10" fmla="*/ 137 w 150"/>
                <a:gd name="T11" fmla="*/ 72 h 150"/>
                <a:gd name="T12" fmla="*/ 117 w 150"/>
                <a:gd name="T13" fmla="*/ 30 h 150"/>
                <a:gd name="T14" fmla="*/ 122 w 150"/>
                <a:gd name="T15" fmla="*/ 60 h 150"/>
                <a:gd name="T16" fmla="*/ 89 w 150"/>
                <a:gd name="T17" fmla="*/ 126 h 150"/>
                <a:gd name="T18" fmla="*/ 137 w 150"/>
                <a:gd name="T19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cubicBezTo>
                    <a:pt x="116" y="0"/>
                    <a:pt x="150" y="34"/>
                    <a:pt x="150" y="75"/>
                  </a:cubicBezTo>
                  <a:cubicBezTo>
                    <a:pt x="150" y="116"/>
                    <a:pt x="116" y="150"/>
                    <a:pt x="75" y="150"/>
                  </a:cubicBezTo>
                  <a:cubicBezTo>
                    <a:pt x="33" y="150"/>
                    <a:pt x="0" y="116"/>
                    <a:pt x="0" y="75"/>
                  </a:cubicBezTo>
                  <a:cubicBezTo>
                    <a:pt x="0" y="34"/>
                    <a:pt x="33" y="0"/>
                    <a:pt x="75" y="0"/>
                  </a:cubicBezTo>
                  <a:close/>
                  <a:moveTo>
                    <a:pt x="137" y="72"/>
                  </a:moveTo>
                  <a:cubicBezTo>
                    <a:pt x="137" y="55"/>
                    <a:pt x="129" y="40"/>
                    <a:pt x="117" y="30"/>
                  </a:cubicBezTo>
                  <a:cubicBezTo>
                    <a:pt x="120" y="39"/>
                    <a:pt x="122" y="49"/>
                    <a:pt x="122" y="60"/>
                  </a:cubicBezTo>
                  <a:cubicBezTo>
                    <a:pt x="122" y="87"/>
                    <a:pt x="109" y="111"/>
                    <a:pt x="89" y="126"/>
                  </a:cubicBezTo>
                  <a:cubicBezTo>
                    <a:pt x="116" y="123"/>
                    <a:pt x="137" y="100"/>
                    <a:pt x="137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2" name="Freeform 76"/>
            <p:cNvSpPr/>
            <p:nvPr/>
          </p:nvSpPr>
          <p:spPr bwMode="auto">
            <a:xfrm>
              <a:off x="6048375" y="2476501"/>
              <a:ext cx="142875" cy="454025"/>
            </a:xfrm>
            <a:custGeom>
              <a:avLst/>
              <a:gdLst>
                <a:gd name="T0" fmla="*/ 38 w 38"/>
                <a:gd name="T1" fmla="*/ 3 h 121"/>
                <a:gd name="T2" fmla="*/ 38 w 38"/>
                <a:gd name="T3" fmla="*/ 118 h 121"/>
                <a:gd name="T4" fmla="*/ 19 w 38"/>
                <a:gd name="T5" fmla="*/ 121 h 121"/>
                <a:gd name="T6" fmla="*/ 0 w 38"/>
                <a:gd name="T7" fmla="*/ 118 h 121"/>
                <a:gd name="T8" fmla="*/ 0 w 38"/>
                <a:gd name="T9" fmla="*/ 3 h 121"/>
                <a:gd name="T10" fmla="*/ 19 w 38"/>
                <a:gd name="T11" fmla="*/ 0 h 121"/>
                <a:gd name="T12" fmla="*/ 38 w 38"/>
                <a:gd name="T13" fmla="*/ 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21">
                  <a:moveTo>
                    <a:pt x="38" y="3"/>
                  </a:moveTo>
                  <a:cubicBezTo>
                    <a:pt x="38" y="118"/>
                    <a:pt x="38" y="118"/>
                    <a:pt x="38" y="118"/>
                  </a:cubicBezTo>
                  <a:cubicBezTo>
                    <a:pt x="38" y="120"/>
                    <a:pt x="29" y="121"/>
                    <a:pt x="19" y="121"/>
                  </a:cubicBezTo>
                  <a:cubicBezTo>
                    <a:pt x="9" y="121"/>
                    <a:pt x="0" y="120"/>
                    <a:pt x="0" y="11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9" y="0"/>
                    <a:pt x="19" y="0"/>
                  </a:cubicBezTo>
                  <a:cubicBezTo>
                    <a:pt x="29" y="0"/>
                    <a:pt x="38" y="1"/>
                    <a:pt x="3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3" name="Freeform 77"/>
            <p:cNvSpPr/>
            <p:nvPr/>
          </p:nvSpPr>
          <p:spPr bwMode="auto">
            <a:xfrm>
              <a:off x="5624513" y="1858963"/>
              <a:ext cx="484188" cy="546100"/>
            </a:xfrm>
            <a:custGeom>
              <a:avLst/>
              <a:gdLst>
                <a:gd name="T0" fmla="*/ 129 w 129"/>
                <a:gd name="T1" fmla="*/ 38 h 145"/>
                <a:gd name="T2" fmla="*/ 105 w 129"/>
                <a:gd name="T3" fmla="*/ 123 h 145"/>
                <a:gd name="T4" fmla="*/ 119 w 129"/>
                <a:gd name="T5" fmla="*/ 145 h 145"/>
                <a:gd name="T6" fmla="*/ 0 w 129"/>
                <a:gd name="T7" fmla="*/ 145 h 145"/>
                <a:gd name="T8" fmla="*/ 0 w 129"/>
                <a:gd name="T9" fmla="*/ 58 h 145"/>
                <a:gd name="T10" fmla="*/ 72 w 129"/>
                <a:gd name="T11" fmla="*/ 0 h 145"/>
                <a:gd name="T12" fmla="*/ 129 w 129"/>
                <a:gd name="T13" fmla="*/ 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38"/>
                  </a:moveTo>
                  <a:cubicBezTo>
                    <a:pt x="105" y="123"/>
                    <a:pt x="105" y="123"/>
                    <a:pt x="105" y="123"/>
                  </a:cubicBezTo>
                  <a:cubicBezTo>
                    <a:pt x="119" y="145"/>
                    <a:pt x="119" y="145"/>
                    <a:pt x="119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0" y="117"/>
                    <a:pt x="0" y="58"/>
                  </a:cubicBezTo>
                  <a:cubicBezTo>
                    <a:pt x="0" y="27"/>
                    <a:pt x="37" y="9"/>
                    <a:pt x="72" y="0"/>
                  </a:cubicBezTo>
                  <a:cubicBezTo>
                    <a:pt x="83" y="21"/>
                    <a:pt x="104" y="37"/>
                    <a:pt x="12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4" name="Freeform 78"/>
            <p:cNvSpPr/>
            <p:nvPr/>
          </p:nvSpPr>
          <p:spPr bwMode="auto">
            <a:xfrm>
              <a:off x="4933950" y="4221163"/>
              <a:ext cx="1155700" cy="1308100"/>
            </a:xfrm>
            <a:custGeom>
              <a:avLst/>
              <a:gdLst>
                <a:gd name="T0" fmla="*/ 308 w 308"/>
                <a:gd name="T1" fmla="*/ 92 h 348"/>
                <a:gd name="T2" fmla="*/ 252 w 308"/>
                <a:gd name="T3" fmla="*/ 295 h 348"/>
                <a:gd name="T4" fmla="*/ 286 w 308"/>
                <a:gd name="T5" fmla="*/ 348 h 348"/>
                <a:gd name="T6" fmla="*/ 0 w 308"/>
                <a:gd name="T7" fmla="*/ 348 h 348"/>
                <a:gd name="T8" fmla="*/ 0 w 308"/>
                <a:gd name="T9" fmla="*/ 139 h 348"/>
                <a:gd name="T10" fmla="*/ 174 w 308"/>
                <a:gd name="T11" fmla="*/ 0 h 348"/>
                <a:gd name="T12" fmla="*/ 308 w 308"/>
                <a:gd name="T13" fmla="*/ 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348">
                  <a:moveTo>
                    <a:pt x="308" y="92"/>
                  </a:moveTo>
                  <a:cubicBezTo>
                    <a:pt x="252" y="295"/>
                    <a:pt x="252" y="295"/>
                    <a:pt x="252" y="295"/>
                  </a:cubicBezTo>
                  <a:cubicBezTo>
                    <a:pt x="286" y="348"/>
                    <a:pt x="286" y="348"/>
                    <a:pt x="286" y="348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0" y="348"/>
                    <a:pt x="0" y="280"/>
                    <a:pt x="0" y="139"/>
                  </a:cubicBezTo>
                  <a:cubicBezTo>
                    <a:pt x="0" y="65"/>
                    <a:pt x="89" y="23"/>
                    <a:pt x="174" y="0"/>
                  </a:cubicBezTo>
                  <a:cubicBezTo>
                    <a:pt x="198" y="51"/>
                    <a:pt x="249" y="88"/>
                    <a:pt x="308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5" name="Freeform 79"/>
            <p:cNvSpPr/>
            <p:nvPr/>
          </p:nvSpPr>
          <p:spPr bwMode="auto">
            <a:xfrm>
              <a:off x="4156075" y="4675188"/>
              <a:ext cx="777875" cy="139700"/>
            </a:xfrm>
            <a:custGeom>
              <a:avLst/>
              <a:gdLst>
                <a:gd name="T0" fmla="*/ 202 w 207"/>
                <a:gd name="T1" fmla="*/ 0 h 37"/>
                <a:gd name="T2" fmla="*/ 207 w 207"/>
                <a:gd name="T3" fmla="*/ 18 h 37"/>
                <a:gd name="T4" fmla="*/ 202 w 207"/>
                <a:gd name="T5" fmla="*/ 37 h 37"/>
                <a:gd name="T6" fmla="*/ 4 w 207"/>
                <a:gd name="T7" fmla="*/ 37 h 37"/>
                <a:gd name="T8" fmla="*/ 0 w 207"/>
                <a:gd name="T9" fmla="*/ 18 h 37"/>
                <a:gd name="T10" fmla="*/ 4 w 207"/>
                <a:gd name="T11" fmla="*/ 0 h 37"/>
                <a:gd name="T12" fmla="*/ 202 w 207"/>
                <a:gd name="T1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37">
                  <a:moveTo>
                    <a:pt x="202" y="0"/>
                  </a:moveTo>
                  <a:cubicBezTo>
                    <a:pt x="205" y="0"/>
                    <a:pt x="207" y="8"/>
                    <a:pt x="207" y="18"/>
                  </a:cubicBezTo>
                  <a:cubicBezTo>
                    <a:pt x="207" y="29"/>
                    <a:pt x="205" y="37"/>
                    <a:pt x="202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2" y="37"/>
                    <a:pt x="0" y="29"/>
                    <a:pt x="0" y="18"/>
                  </a:cubicBezTo>
                  <a:cubicBezTo>
                    <a:pt x="0" y="8"/>
                    <a:pt x="2" y="0"/>
                    <a:pt x="4" y="0"/>
                  </a:cubicBezTo>
                  <a:lnTo>
                    <a:pt x="2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6" name="Freeform 80"/>
            <p:cNvSpPr/>
            <p:nvPr/>
          </p:nvSpPr>
          <p:spPr bwMode="auto">
            <a:xfrm>
              <a:off x="3589338" y="4213226"/>
              <a:ext cx="484188" cy="544513"/>
            </a:xfrm>
            <a:custGeom>
              <a:avLst/>
              <a:gdLst>
                <a:gd name="T0" fmla="*/ 129 w 129"/>
                <a:gd name="T1" fmla="*/ 58 h 145"/>
                <a:gd name="T2" fmla="*/ 129 w 129"/>
                <a:gd name="T3" fmla="*/ 145 h 145"/>
                <a:gd name="T4" fmla="*/ 10 w 129"/>
                <a:gd name="T5" fmla="*/ 145 h 145"/>
                <a:gd name="T6" fmla="*/ 24 w 129"/>
                <a:gd name="T7" fmla="*/ 123 h 145"/>
                <a:gd name="T8" fmla="*/ 0 w 129"/>
                <a:gd name="T9" fmla="*/ 38 h 145"/>
                <a:gd name="T10" fmla="*/ 56 w 129"/>
                <a:gd name="T11" fmla="*/ 0 h 145"/>
                <a:gd name="T12" fmla="*/ 129 w 129"/>
                <a:gd name="T13" fmla="*/ 5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58"/>
                  </a:moveTo>
                  <a:cubicBezTo>
                    <a:pt x="129" y="117"/>
                    <a:pt x="129" y="145"/>
                    <a:pt x="129" y="145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24" y="123"/>
                    <a:pt x="24" y="123"/>
                    <a:pt x="24" y="123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25" y="37"/>
                    <a:pt x="46" y="21"/>
                    <a:pt x="56" y="0"/>
                  </a:cubicBezTo>
                  <a:cubicBezTo>
                    <a:pt x="92" y="9"/>
                    <a:pt x="129" y="27"/>
                    <a:pt x="129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7" name="Freeform 81"/>
            <p:cNvSpPr>
              <a:spLocks noEditPoints="1"/>
            </p:cNvSpPr>
            <p:nvPr/>
          </p:nvSpPr>
          <p:spPr bwMode="auto">
            <a:xfrm>
              <a:off x="3284538" y="3683001"/>
              <a:ext cx="563563" cy="563563"/>
            </a:xfrm>
            <a:custGeom>
              <a:avLst/>
              <a:gdLst>
                <a:gd name="T0" fmla="*/ 75 w 150"/>
                <a:gd name="T1" fmla="*/ 0 h 150"/>
                <a:gd name="T2" fmla="*/ 150 w 150"/>
                <a:gd name="T3" fmla="*/ 75 h 150"/>
                <a:gd name="T4" fmla="*/ 75 w 150"/>
                <a:gd name="T5" fmla="*/ 150 h 150"/>
                <a:gd name="T6" fmla="*/ 0 w 150"/>
                <a:gd name="T7" fmla="*/ 75 h 150"/>
                <a:gd name="T8" fmla="*/ 75 w 150"/>
                <a:gd name="T9" fmla="*/ 0 h 150"/>
                <a:gd name="T10" fmla="*/ 137 w 150"/>
                <a:gd name="T11" fmla="*/ 72 h 150"/>
                <a:gd name="T12" fmla="*/ 117 w 150"/>
                <a:gd name="T13" fmla="*/ 30 h 150"/>
                <a:gd name="T14" fmla="*/ 122 w 150"/>
                <a:gd name="T15" fmla="*/ 60 h 150"/>
                <a:gd name="T16" fmla="*/ 89 w 150"/>
                <a:gd name="T17" fmla="*/ 126 h 150"/>
                <a:gd name="T18" fmla="*/ 137 w 150"/>
                <a:gd name="T19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0">
                  <a:moveTo>
                    <a:pt x="75" y="0"/>
                  </a:moveTo>
                  <a:cubicBezTo>
                    <a:pt x="116" y="0"/>
                    <a:pt x="150" y="34"/>
                    <a:pt x="150" y="75"/>
                  </a:cubicBezTo>
                  <a:cubicBezTo>
                    <a:pt x="150" y="116"/>
                    <a:pt x="116" y="150"/>
                    <a:pt x="75" y="150"/>
                  </a:cubicBezTo>
                  <a:cubicBezTo>
                    <a:pt x="33" y="150"/>
                    <a:pt x="0" y="116"/>
                    <a:pt x="0" y="75"/>
                  </a:cubicBezTo>
                  <a:cubicBezTo>
                    <a:pt x="0" y="34"/>
                    <a:pt x="33" y="0"/>
                    <a:pt x="75" y="0"/>
                  </a:cubicBezTo>
                  <a:close/>
                  <a:moveTo>
                    <a:pt x="137" y="72"/>
                  </a:moveTo>
                  <a:cubicBezTo>
                    <a:pt x="137" y="55"/>
                    <a:pt x="129" y="40"/>
                    <a:pt x="117" y="30"/>
                  </a:cubicBezTo>
                  <a:cubicBezTo>
                    <a:pt x="120" y="39"/>
                    <a:pt x="122" y="49"/>
                    <a:pt x="122" y="60"/>
                  </a:cubicBezTo>
                  <a:cubicBezTo>
                    <a:pt x="122" y="87"/>
                    <a:pt x="109" y="111"/>
                    <a:pt x="89" y="126"/>
                  </a:cubicBezTo>
                  <a:cubicBezTo>
                    <a:pt x="116" y="123"/>
                    <a:pt x="137" y="100"/>
                    <a:pt x="137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78" name="Freeform 82"/>
            <p:cNvSpPr/>
            <p:nvPr/>
          </p:nvSpPr>
          <p:spPr bwMode="auto">
            <a:xfrm>
              <a:off x="3070225" y="4213226"/>
              <a:ext cx="484188" cy="544513"/>
            </a:xfrm>
            <a:custGeom>
              <a:avLst/>
              <a:gdLst>
                <a:gd name="T0" fmla="*/ 129 w 129"/>
                <a:gd name="T1" fmla="*/ 38 h 145"/>
                <a:gd name="T2" fmla="*/ 105 w 129"/>
                <a:gd name="T3" fmla="*/ 123 h 145"/>
                <a:gd name="T4" fmla="*/ 119 w 129"/>
                <a:gd name="T5" fmla="*/ 145 h 145"/>
                <a:gd name="T6" fmla="*/ 0 w 129"/>
                <a:gd name="T7" fmla="*/ 145 h 145"/>
                <a:gd name="T8" fmla="*/ 0 w 129"/>
                <a:gd name="T9" fmla="*/ 58 h 145"/>
                <a:gd name="T10" fmla="*/ 72 w 129"/>
                <a:gd name="T11" fmla="*/ 0 h 145"/>
                <a:gd name="T12" fmla="*/ 129 w 129"/>
                <a:gd name="T13" fmla="*/ 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45">
                  <a:moveTo>
                    <a:pt x="129" y="38"/>
                  </a:moveTo>
                  <a:cubicBezTo>
                    <a:pt x="105" y="123"/>
                    <a:pt x="105" y="123"/>
                    <a:pt x="105" y="123"/>
                  </a:cubicBezTo>
                  <a:cubicBezTo>
                    <a:pt x="119" y="145"/>
                    <a:pt x="119" y="145"/>
                    <a:pt x="119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0" y="117"/>
                    <a:pt x="0" y="58"/>
                  </a:cubicBezTo>
                  <a:cubicBezTo>
                    <a:pt x="0" y="27"/>
                    <a:pt x="37" y="9"/>
                    <a:pt x="72" y="0"/>
                  </a:cubicBezTo>
                  <a:cubicBezTo>
                    <a:pt x="83" y="21"/>
                    <a:pt x="104" y="37"/>
                    <a:pt x="12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40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pic>
        <p:nvPicPr>
          <p:cNvPr id="179" name="Picture 6" descr="C:\Users\jsauvageau\Desktop\1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529" y="4159135"/>
            <a:ext cx="483357" cy="40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0" name="Group 7"/>
          <p:cNvGrpSpPr/>
          <p:nvPr/>
        </p:nvGrpSpPr>
        <p:grpSpPr>
          <a:xfrm>
            <a:off x="5939276" y="4745963"/>
            <a:ext cx="680338" cy="494773"/>
            <a:chOff x="4982664" y="-1898107"/>
            <a:chExt cx="2477708" cy="1826148"/>
          </a:xfrm>
        </p:grpSpPr>
        <p:pic>
          <p:nvPicPr>
            <p:cNvPr id="181" name="Picture 9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892" b="14404"/>
            <a:stretch>
              <a:fillRect/>
            </a:stretch>
          </p:blipFill>
          <p:spPr bwMode="auto">
            <a:xfrm>
              <a:off x="4982664" y="-1898107"/>
              <a:ext cx="2477708" cy="1826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2" name="Picture 8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910" y="-1641475"/>
              <a:ext cx="76517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83" name="表格 182"/>
          <p:cNvGraphicFramePr>
            <a:graphicFrameLocks noGrp="1"/>
          </p:cNvGraphicFramePr>
          <p:nvPr/>
        </p:nvGraphicFramePr>
        <p:xfrm>
          <a:off x="1145333" y="3033506"/>
          <a:ext cx="2933380" cy="1529106"/>
        </p:xfrm>
        <a:graphic>
          <a:graphicData uri="http://schemas.openxmlformats.org/drawingml/2006/table">
            <a:tbl>
              <a:tblPr/>
              <a:tblGrid>
                <a:gridCol w="709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序号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年度重点工作任务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权重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　增资扩股相关工作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15%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   制定公司发展战略           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10%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3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董事会、股东会相关工作　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10%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公司重要会议安排　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10%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zh-CN" altLang="en-US" sz="1100" u="none" strike="noStrike" kern="1200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　信息披露相关工作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  <a:ea typeface="微软雅黑" panose="020B0503020204020204" charset="-122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zh-CN" sz="1100" u="none" strike="noStrike" dirty="0">
                          <a:effectLst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5%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" name="矩形 183"/>
          <p:cNvSpPr/>
          <p:nvPr/>
        </p:nvSpPr>
        <p:spPr>
          <a:xfrm>
            <a:off x="1774134" y="26441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总经理办公室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953654" y="462894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、增资扩股相关工作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982486" y="2246248"/>
            <a:ext cx="9129712" cy="3247043"/>
            <a:chOff x="773900" y="1974414"/>
            <a:chExt cx="8692955" cy="3247043"/>
          </a:xfrm>
        </p:grpSpPr>
        <p:sp>
          <p:nvSpPr>
            <p:cNvPr id="28" name="矩形 27"/>
            <p:cNvSpPr/>
            <p:nvPr/>
          </p:nvSpPr>
          <p:spPr>
            <a:xfrm>
              <a:off x="773900" y="1990725"/>
              <a:ext cx="8692955" cy="2798887"/>
            </a:xfrm>
            <a:prstGeom prst="rect">
              <a:avLst/>
            </a:prstGeom>
            <a:solidFill>
              <a:srgbClr val="4072FF">
                <a:alpha val="5098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885824" y="1974414"/>
              <a:ext cx="8448675" cy="324704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正式与补充尽职调查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资产评估与审计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8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公司分支机构信息提供与核对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小股东材料收集与提供，最终顺利完成其股权上翻工作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根据增资安排变化，分别撰写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资金用途方案、收入利润预测、增资可行性研究报告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根据监管要求，完成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重组草案的更新工作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根据中心要求，完成</a:t>
              </a: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10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对重组草案的审核与修订工作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</a:t>
              </a: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天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完成了公司股权变更的公证与工商变更</a:t>
              </a:r>
              <a:endPara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  <a:p>
              <a:pPr marL="285750" marR="0" lvl="0" indent="-285750" defTabSz="91440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anose="05000000000000000000" pitchFamily="2" charset="2"/>
                <a:buChar char="ü"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982486" y="1148313"/>
            <a:ext cx="8477474" cy="73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根据</a:t>
            </a: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项目组要求，及时向</a:t>
            </a: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和中介机构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反馈各类资料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逾百份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超过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十万字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，</a:t>
            </a:r>
            <a:r>
              <a:rPr kumimoji="0" lang="zh-CN" altLang="zh-CN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在项目</a:t>
            </a: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过程</a:t>
            </a:r>
            <a:r>
              <a:rPr kumimoji="0" lang="zh-CN" altLang="zh-CN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中未出现任何差错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4" name="AutoShape 16"/>
          <p:cNvSpPr>
            <a:spLocks noChangeAspect="1" noChangeArrowheads="1"/>
          </p:cNvSpPr>
          <p:nvPr/>
        </p:nvSpPr>
        <p:spPr bwMode="auto">
          <a:xfrm rot="10800000">
            <a:off x="5029486" y="5260281"/>
            <a:ext cx="1884375" cy="36000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ysClr val="window" lastClr="FFFFFF">
                  <a:lumMod val="75000"/>
                  <a:shade val="30000"/>
                  <a:satMod val="115000"/>
                </a:sysClr>
              </a:gs>
              <a:gs pos="50000">
                <a:sysClr val="window" lastClr="FFFFFF">
                  <a:lumMod val="75000"/>
                  <a:shade val="67500"/>
                  <a:satMod val="115000"/>
                </a:sysClr>
              </a:gs>
              <a:gs pos="100000">
                <a:sysClr val="window" lastClr="FFFFFF">
                  <a:lumMod val="75000"/>
                  <a:shade val="100000"/>
                  <a:satMod val="115000"/>
                </a:sysClr>
              </a:gs>
            </a:gsLst>
            <a:lin ang="2700000" scaled="1"/>
            <a:tileRect/>
          </a:gradFill>
          <a:ln w="9525">
            <a:noFill/>
            <a:round/>
          </a:ln>
        </p:spPr>
        <p:txBody>
          <a:bodyPr/>
          <a:lstStyle>
            <a:lvl1pPr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 u="sng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557051" y="5761757"/>
            <a:ext cx="5118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协助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顺利完成</a:t>
            </a: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XXX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项目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摸清家底、发现问题、及时处理、查漏补缺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4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gray">
          <a:xfrm>
            <a:off x="425323" y="2182318"/>
            <a:ext cx="102484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主要</a:t>
            </a:r>
            <a:endParaRPr lang="en-US" altLang="zh-CN" sz="14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</a:t>
            </a:r>
            <a:endParaRPr lang="en-GB" altLang="en-US" sz="14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" name="Rectangle 40"/>
          <p:cNvSpPr>
            <a:spLocks noChangeArrowheads="1"/>
          </p:cNvSpPr>
          <p:nvPr/>
        </p:nvSpPr>
        <p:spPr bwMode="gray">
          <a:xfrm>
            <a:off x="416279" y="3993083"/>
            <a:ext cx="4631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重要</a:t>
            </a:r>
            <a:endParaRPr lang="en-US" altLang="zh-CN" sz="14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成果</a:t>
            </a:r>
            <a:endParaRPr lang="en-GB" altLang="en-US" sz="14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gray">
          <a:xfrm>
            <a:off x="1086435" y="1286542"/>
            <a:ext cx="13206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投资理念和使命</a:t>
            </a:r>
            <a:endParaRPr lang="en-GB" altLang="en-US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1029693" y="1812370"/>
            <a:ext cx="1468241" cy="4491581"/>
          </a:xfrm>
          <a:prstGeom prst="rect">
            <a:avLst/>
          </a:prstGeom>
          <a:solidFill>
            <a:srgbClr val="00425A">
              <a:alpha val="10000"/>
            </a:srgbClr>
          </a:solidFill>
          <a:ln w="19050">
            <a:noFill/>
            <a:prstDash val="sysDash"/>
          </a:ln>
          <a:effectLst/>
        </p:spPr>
        <p:txBody>
          <a:bodyPr wrap="none" anchor="ctr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gray">
          <a:xfrm>
            <a:off x="1167184" y="2334862"/>
            <a:ext cx="1310179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编制逻辑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工作模块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时间进度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规划工具准备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外部支持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资料准备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lvl="0" indent="-87630" defTabSz="9144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内部讨论与培训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1433513" y="295831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</a:t>
            </a:r>
            <a:r>
              <a:rPr lang="zh-CN" altLang="en-US" sz="3200" b="1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、制定公司发展规划</a:t>
            </a:r>
            <a:endParaRPr lang="zh-CN" altLang="en-US" sz="3200" b="1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55492" y="131251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0" name="五边形 75"/>
          <p:cNvSpPr/>
          <p:nvPr/>
        </p:nvSpPr>
        <p:spPr>
          <a:xfrm>
            <a:off x="1023456" y="1487561"/>
            <a:ext cx="1615879" cy="419664"/>
          </a:xfrm>
          <a:prstGeom prst="homePlate">
            <a:avLst>
              <a:gd name="adj" fmla="val 32213"/>
            </a:avLst>
          </a:prstGeom>
          <a:solidFill>
            <a:srgbClr val="004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12" y="4498739"/>
            <a:ext cx="1328081" cy="117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1035943" y="154017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92539" y="1040984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00425A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3-4</a:t>
            </a:r>
            <a:r>
              <a:rPr lang="zh-CN" altLang="en-US" dirty="0">
                <a:solidFill>
                  <a:srgbClr val="00425A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gray">
          <a:xfrm>
            <a:off x="8357063" y="1286542"/>
            <a:ext cx="13206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投资理念和使命</a:t>
            </a:r>
            <a:endParaRPr lang="en-GB" altLang="en-US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gray">
          <a:xfrm>
            <a:off x="8359216" y="1857046"/>
            <a:ext cx="1468241" cy="4446905"/>
          </a:xfrm>
          <a:prstGeom prst="rect">
            <a:avLst/>
          </a:prstGeom>
          <a:solidFill>
            <a:srgbClr val="087099">
              <a:alpha val="10000"/>
            </a:srgbClr>
          </a:solidFill>
          <a:ln w="19050">
            <a:noFill/>
            <a:prstDash val="sysDash"/>
          </a:ln>
          <a:effectLst/>
        </p:spPr>
        <p:txBody>
          <a:bodyPr wrap="none" anchor="ctr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426120" y="131251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306571" y="154017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6502352" y="1286542"/>
            <a:ext cx="13206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投资理念和使命</a:t>
            </a:r>
            <a:endParaRPr lang="en-GB" altLang="en-US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gray">
          <a:xfrm>
            <a:off x="6554071" y="1886137"/>
            <a:ext cx="1543019" cy="4417814"/>
          </a:xfrm>
          <a:prstGeom prst="rect">
            <a:avLst/>
          </a:prstGeom>
          <a:solidFill>
            <a:srgbClr val="0070C0">
              <a:alpha val="10000"/>
            </a:srgbClr>
          </a:solidFill>
          <a:ln w="19050">
            <a:noFill/>
            <a:prstDash val="sysDash"/>
          </a:ln>
          <a:effectLst/>
        </p:spPr>
        <p:txBody>
          <a:bodyPr wrap="none" anchor="ctr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571409" y="131251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451860" y="154017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gray">
          <a:xfrm>
            <a:off x="4647641" y="1286542"/>
            <a:ext cx="13206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投资理念和使命</a:t>
            </a:r>
            <a:endParaRPr lang="en-GB" altLang="en-US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gray">
          <a:xfrm>
            <a:off x="4689488" y="1886137"/>
            <a:ext cx="1546341" cy="4417814"/>
          </a:xfrm>
          <a:prstGeom prst="rect">
            <a:avLst/>
          </a:prstGeom>
          <a:solidFill>
            <a:srgbClr val="CC3333">
              <a:alpha val="10000"/>
            </a:srgbClr>
          </a:solidFill>
          <a:ln w="19050">
            <a:noFill/>
            <a:prstDash val="sysDash"/>
          </a:ln>
          <a:effectLst/>
        </p:spPr>
        <p:txBody>
          <a:bodyPr wrap="none" anchor="ctr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716698" y="131251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97149" y="154017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28392" y="1060735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CC3333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7-8</a:t>
            </a:r>
            <a:r>
              <a:rPr lang="zh-CN" altLang="en-US" dirty="0">
                <a:solidFill>
                  <a:srgbClr val="CC3333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gray">
          <a:xfrm>
            <a:off x="2792930" y="1286542"/>
            <a:ext cx="13206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3130"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6850" indent="-195580" defTabSz="913130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6725" indent="-268605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27380" indent="-158750" defTabSz="913130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62000" indent="-133350" defTabSz="913130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192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64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336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90800" indent="-133350" defTabSz="91313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投资理念和使命</a:t>
            </a:r>
            <a:endParaRPr lang="en-GB" altLang="en-US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gray">
          <a:xfrm>
            <a:off x="2825507" y="1886137"/>
            <a:ext cx="1536408" cy="4417814"/>
          </a:xfrm>
          <a:prstGeom prst="rect">
            <a:avLst/>
          </a:prstGeom>
          <a:solidFill>
            <a:srgbClr val="4BACC6">
              <a:alpha val="10000"/>
            </a:srgbClr>
          </a:solidFill>
          <a:ln w="19050">
            <a:noFill/>
            <a:prstDash val="sysDash"/>
          </a:ln>
          <a:effectLst/>
        </p:spPr>
        <p:txBody>
          <a:bodyPr wrap="none" anchor="ctr"/>
          <a:lstStyle/>
          <a:p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861987" y="1312517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工作计划与准备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248328" y="1040984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rgbClr val="1F497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5-6</a:t>
            </a:r>
            <a:r>
              <a:rPr lang="zh-CN" altLang="en-US" dirty="0">
                <a:solidFill>
                  <a:srgbClr val="1F497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</a:t>
            </a:r>
          </a:p>
        </p:txBody>
      </p:sp>
      <p:sp>
        <p:nvSpPr>
          <p:cNvPr id="35" name="燕尾形 153"/>
          <p:cNvSpPr/>
          <p:nvPr/>
        </p:nvSpPr>
        <p:spPr>
          <a:xfrm>
            <a:off x="2829269" y="1501986"/>
            <a:ext cx="1651315" cy="405239"/>
          </a:xfrm>
          <a:prstGeom prst="chevron">
            <a:avLst>
              <a:gd name="adj" fmla="val 24673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931044" y="1540173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行业与公司研究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7" name="Content Placeholder 7"/>
          <p:cNvSpPr txBox="1"/>
          <p:nvPr/>
        </p:nvSpPr>
        <p:spPr bwMode="gray">
          <a:xfrm>
            <a:off x="2920243" y="2335391"/>
            <a:ext cx="1399970" cy="1783828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pPr marL="87630" marR="0" lvl="0" indent="-876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AAAAAAAA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分析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marR="0" lvl="0" indent="-876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ZZZZZZ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排名分析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marR="0" lvl="0" indent="-876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证券研究报告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研究报告</a:t>
            </a:r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证券研究报告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marR="0" lvl="0" indent="-876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证券研究报告</a:t>
            </a:r>
            <a:endParaRPr lang="en-US" altLang="zh-CN" sz="1200" kern="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87630" marR="0" lvl="0" indent="-8763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……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310232" y="4053929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工作计划</a:t>
            </a:r>
          </a:p>
        </p:txBody>
      </p:sp>
      <p:sp>
        <p:nvSpPr>
          <p:cNvPr id="39" name="矩形 38"/>
          <p:cNvSpPr/>
          <p:nvPr/>
        </p:nvSpPr>
        <p:spPr>
          <a:xfrm>
            <a:off x="2973169" y="4053928"/>
            <a:ext cx="13035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11</a:t>
            </a:r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篇研究报告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42" name="燕尾形 163"/>
          <p:cNvSpPr/>
          <p:nvPr/>
        </p:nvSpPr>
        <p:spPr>
          <a:xfrm>
            <a:off x="4664528" y="1501986"/>
            <a:ext cx="1681253" cy="405239"/>
          </a:xfrm>
          <a:prstGeom prst="chevron">
            <a:avLst>
              <a:gd name="adj" fmla="val 24673"/>
            </a:avLst>
          </a:prstGeom>
          <a:solidFill>
            <a:srgbClr val="CC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048987" y="1549269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内部访谈</a:t>
            </a:r>
          </a:p>
        </p:txBody>
      </p:sp>
      <p:sp>
        <p:nvSpPr>
          <p:cNvPr id="44" name="矩形 43"/>
          <p:cNvSpPr/>
          <p:nvPr/>
        </p:nvSpPr>
        <p:spPr>
          <a:xfrm>
            <a:off x="4833632" y="4053928"/>
            <a:ext cx="13035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22</a:t>
            </a:r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篇访谈报告</a:t>
            </a:r>
          </a:p>
        </p:txBody>
      </p:sp>
      <p:sp>
        <p:nvSpPr>
          <p:cNvPr id="45" name="Content Placeholder 7"/>
          <p:cNvSpPr txBox="1"/>
          <p:nvPr/>
        </p:nvSpPr>
        <p:spPr bwMode="gray">
          <a:xfrm>
            <a:off x="4935091" y="2370690"/>
            <a:ext cx="1202103" cy="89044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pPr marL="87630" lvl="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公司高管访谈</a:t>
            </a:r>
          </a:p>
          <a:p>
            <a:pPr marL="87630" lvl="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中层管理者访谈</a:t>
            </a:r>
          </a:p>
          <a:p>
            <a:pPr marL="87630" lvl="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zh-CN" altLang="en-US" sz="1200" kern="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业务骨干和员工代表访谈</a:t>
            </a:r>
          </a:p>
        </p:txBody>
      </p:sp>
      <p:sp>
        <p:nvSpPr>
          <p:cNvPr id="47" name="燕尾形 169"/>
          <p:cNvSpPr/>
          <p:nvPr/>
        </p:nvSpPr>
        <p:spPr>
          <a:xfrm>
            <a:off x="6533246" y="1487252"/>
            <a:ext cx="1681253" cy="405239"/>
          </a:xfrm>
          <a:prstGeom prst="chevron">
            <a:avLst>
              <a:gd name="adj" fmla="val 2467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48" name="TextBox 39"/>
          <p:cNvSpPr txBox="1"/>
          <p:nvPr/>
        </p:nvSpPr>
        <p:spPr>
          <a:xfrm>
            <a:off x="6757856" y="1066129"/>
            <a:ext cx="104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1F497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9-10</a:t>
            </a:r>
            <a:r>
              <a:rPr lang="zh-CN" altLang="en-US" dirty="0">
                <a:solidFill>
                  <a:srgbClr val="1F497D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</a:t>
            </a:r>
          </a:p>
        </p:txBody>
      </p:sp>
      <p:sp>
        <p:nvSpPr>
          <p:cNvPr id="49" name="矩形 48"/>
          <p:cNvSpPr/>
          <p:nvPr/>
        </p:nvSpPr>
        <p:spPr>
          <a:xfrm>
            <a:off x="6853961" y="1533620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同业调研</a:t>
            </a:r>
          </a:p>
        </p:txBody>
      </p:sp>
      <p:sp>
        <p:nvSpPr>
          <p:cNvPr id="50" name="Content Placeholder 7"/>
          <p:cNvSpPr txBox="1"/>
          <p:nvPr/>
        </p:nvSpPr>
        <p:spPr bwMode="gray">
          <a:xfrm>
            <a:off x="6783409" y="2338210"/>
            <a:ext cx="1158868" cy="1058956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0" tIns="0" rIns="0" bIns="0" numCol="1" anchor="t" anchorCtr="0" compatLnSpc="1"/>
          <a:lstStyle>
            <a:defPPr>
              <a:defRPr lang="zh-CN"/>
            </a:defPPr>
            <a:lvl1pPr marL="87630" lvl="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 sz="1400" kern="0"/>
            </a:lvl1pPr>
          </a:lstStyle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endParaRPr lang="en-US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</a:t>
            </a:r>
            <a:r>
              <a:rPr lang="en-US" altLang="zh-CN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XX</a:t>
            </a:r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证券</a:t>
            </a:r>
            <a:endParaRPr lang="en-US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747583" y="4049017"/>
            <a:ext cx="11929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6</a:t>
            </a:r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份调研报告</a:t>
            </a:r>
          </a:p>
        </p:txBody>
      </p:sp>
      <p:sp>
        <p:nvSpPr>
          <p:cNvPr id="53" name="燕尾形 177"/>
          <p:cNvSpPr/>
          <p:nvPr/>
        </p:nvSpPr>
        <p:spPr>
          <a:xfrm>
            <a:off x="8330918" y="1477991"/>
            <a:ext cx="1614067" cy="405239"/>
          </a:xfrm>
          <a:prstGeom prst="chevron">
            <a:avLst>
              <a:gd name="adj" fmla="val 24673"/>
            </a:avLst>
          </a:prstGeom>
          <a:solidFill>
            <a:srgbClr val="087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673520" y="1508574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战略研讨</a:t>
            </a:r>
            <a:endParaRPr lang="en-US" altLang="zh-CN" sz="1400" b="1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5" name="Content Placeholder 7"/>
          <p:cNvSpPr txBox="1"/>
          <p:nvPr/>
        </p:nvSpPr>
        <p:spPr bwMode="gray">
          <a:xfrm>
            <a:off x="8426473" y="2336755"/>
            <a:ext cx="1390928" cy="152665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square" lIns="0" tIns="0" rIns="0" bIns="0" numCol="1" anchor="t" anchorCtr="0" compatLnSpc="1"/>
          <a:lstStyle>
            <a:defPPr>
              <a:defRPr lang="zh-CN"/>
            </a:defPPr>
            <a:lvl1pPr marL="87630" lvl="0" indent="-8763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Tx/>
              <a:buChar char="•"/>
              <a:defRPr sz="1400" kern="0"/>
            </a:lvl1pPr>
          </a:lstStyle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研讨会组织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会议导入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业务战略研讨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关键问题确认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业务战略专题研讨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r>
              <a:rPr lang="zh-CN" altLang="en-US" sz="1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 职能战略专题研讨</a:t>
            </a:r>
            <a:endParaRPr lang="en-US" altLang="zh-CN" sz="12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59" name="TextBox 40"/>
          <p:cNvSpPr txBox="1"/>
          <p:nvPr/>
        </p:nvSpPr>
        <p:spPr>
          <a:xfrm>
            <a:off x="8573789" y="1054903"/>
            <a:ext cx="1073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087099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11-12</a:t>
            </a:r>
            <a:r>
              <a:rPr lang="zh-CN" altLang="en-US" dirty="0">
                <a:solidFill>
                  <a:srgbClr val="087099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月</a:t>
            </a:r>
          </a:p>
        </p:txBody>
      </p:sp>
      <p:sp>
        <p:nvSpPr>
          <p:cNvPr id="63" name="矩形 62"/>
          <p:cNvSpPr/>
          <p:nvPr/>
        </p:nvSpPr>
        <p:spPr>
          <a:xfrm>
            <a:off x="8363260" y="3938697"/>
            <a:ext cx="1454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总体战略确认与业务战略研讨</a:t>
            </a:r>
            <a:endParaRPr lang="zh-CN" altLang="en-US" sz="14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596" y="4524457"/>
            <a:ext cx="1032581" cy="1146783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631" y="4480673"/>
            <a:ext cx="1032581" cy="1146783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956" y="4503370"/>
            <a:ext cx="1032581" cy="1146783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2289" y="4524457"/>
            <a:ext cx="1032581" cy="1146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8" grpId="0"/>
      <p:bldP spid="9" grpId="0"/>
      <p:bldP spid="10" grpId="0" animBg="1"/>
      <p:bldP spid="12" grpId="0"/>
      <p:bldP spid="13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2" grpId="0" animBg="1"/>
      <p:bldP spid="43" grpId="0"/>
      <p:bldP spid="44" grpId="0"/>
      <p:bldP spid="45" grpId="0"/>
      <p:bldP spid="47" grpId="0" animBg="1"/>
      <p:bldP spid="48" grpId="0"/>
      <p:bldP spid="49" grpId="0"/>
      <p:bldP spid="50" grpId="0"/>
      <p:bldP spid="52" grpId="0"/>
      <p:bldP spid="53" grpId="0" animBg="1"/>
      <p:bldP spid="54" grpId="0"/>
      <p:bldP spid="55" grpId="0"/>
      <p:bldP spid="59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04644" y="3013199"/>
            <a:ext cx="3219395" cy="2678446"/>
          </a:xfrm>
          <a:prstGeom prst="rect">
            <a:avLst/>
          </a:prstGeom>
          <a:solidFill>
            <a:srgbClr val="B7B32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3" name="Group 100"/>
          <p:cNvGrpSpPr/>
          <p:nvPr>
            <p:custDataLst>
              <p:tags r:id="rId1"/>
            </p:custDataLst>
          </p:nvPr>
        </p:nvGrpSpPr>
        <p:grpSpPr>
          <a:xfrm>
            <a:off x="863600" y="2444955"/>
            <a:ext cx="3314700" cy="568244"/>
            <a:chOff x="268573" y="608177"/>
            <a:chExt cx="2862235" cy="457200"/>
          </a:xfrm>
          <a:solidFill>
            <a:srgbClr val="CC3333"/>
          </a:solidFill>
        </p:grpSpPr>
        <p:sp>
          <p:nvSpPr>
            <p:cNvPr id="4" name="Freeform 37"/>
            <p:cNvSpPr/>
            <p:nvPr>
              <p:custDataLst>
                <p:tags r:id="rId8"/>
              </p:custDataLst>
            </p:nvPr>
          </p:nvSpPr>
          <p:spPr>
            <a:xfrm>
              <a:off x="268573" y="608177"/>
              <a:ext cx="2862235" cy="4572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-1" fmla="*/ 0 w 1828800"/>
                <a:gd name="connsiteY0-2" fmla="*/ 0 h 914400"/>
                <a:gd name="connsiteX1-3" fmla="*/ 1664208 w 1828800"/>
                <a:gd name="connsiteY1-4" fmla="*/ 0 h 914400"/>
                <a:gd name="connsiteX2-5" fmla="*/ 1828800 w 1828800"/>
                <a:gd name="connsiteY2-6" fmla="*/ 457200 h 914400"/>
                <a:gd name="connsiteX3-7" fmla="*/ 1664208 w 1828800"/>
                <a:gd name="connsiteY3-8" fmla="*/ 914400 h 914400"/>
                <a:gd name="connsiteX4-9" fmla="*/ 0 w 1828800"/>
                <a:gd name="connsiteY4-10" fmla="*/ 914400 h 914400"/>
                <a:gd name="connsiteX5-11" fmla="*/ 0 w 1828800"/>
                <a:gd name="connsiteY5-12" fmla="*/ 457200 h 914400"/>
                <a:gd name="connsiteX0-13" fmla="*/ 0 w 1828800"/>
                <a:gd name="connsiteY0-14" fmla="*/ 0 h 914400"/>
                <a:gd name="connsiteX1-15" fmla="*/ 1664208 w 1828800"/>
                <a:gd name="connsiteY1-16" fmla="*/ 0 h 914400"/>
                <a:gd name="connsiteX2-17" fmla="*/ 1828800 w 1828800"/>
                <a:gd name="connsiteY2-18" fmla="*/ 457200 h 914400"/>
                <a:gd name="connsiteX3-19" fmla="*/ 1664208 w 1828800"/>
                <a:gd name="connsiteY3-20" fmla="*/ 914400 h 914400"/>
                <a:gd name="connsiteX4-21" fmla="*/ 0 w 1828800"/>
                <a:gd name="connsiteY4-22" fmla="*/ 914400 h 914400"/>
                <a:gd name="connsiteX5-23" fmla="*/ 0 w 1828800"/>
                <a:gd name="connsiteY5-24" fmla="*/ 457200 h 914400"/>
                <a:gd name="connsiteX0-25" fmla="*/ 0 w 1828800"/>
                <a:gd name="connsiteY0-26" fmla="*/ 0 h 914400"/>
                <a:gd name="connsiteX1-27" fmla="*/ 1664208 w 1828800"/>
                <a:gd name="connsiteY1-28" fmla="*/ 0 h 914400"/>
                <a:gd name="connsiteX2-29" fmla="*/ 1828800 w 1828800"/>
                <a:gd name="connsiteY2-30" fmla="*/ 457200 h 914400"/>
                <a:gd name="connsiteX3-31" fmla="*/ 1664208 w 1828800"/>
                <a:gd name="connsiteY3-32" fmla="*/ 914400 h 914400"/>
                <a:gd name="connsiteX4-33" fmla="*/ 0 w 1828800"/>
                <a:gd name="connsiteY4-34" fmla="*/ 914400 h 914400"/>
                <a:gd name="connsiteX5-35" fmla="*/ 0 w 1828800"/>
                <a:gd name="connsiteY5-36" fmla="*/ 457200 h 914400"/>
                <a:gd name="connsiteX0-37" fmla="*/ 0 w 1828800"/>
                <a:gd name="connsiteY0-38" fmla="*/ 0 h 914400"/>
                <a:gd name="connsiteX1-39" fmla="*/ 1664208 w 1828800"/>
                <a:gd name="connsiteY1-40" fmla="*/ 0 h 914400"/>
                <a:gd name="connsiteX2-41" fmla="*/ 1828800 w 1828800"/>
                <a:gd name="connsiteY2-42" fmla="*/ 457200 h 914400"/>
                <a:gd name="connsiteX3-43" fmla="*/ 1664208 w 1828800"/>
                <a:gd name="connsiteY3-44" fmla="*/ 914400 h 914400"/>
                <a:gd name="connsiteX4-45" fmla="*/ 0 w 1828800"/>
                <a:gd name="connsiteY4-46" fmla="*/ 914400 h 914400"/>
                <a:gd name="connsiteX5-47" fmla="*/ 0 w 1828800"/>
                <a:gd name="connsiteY5-48" fmla="*/ 457200 h 914400"/>
                <a:gd name="connsiteX0-49" fmla="*/ 0 w 1828800"/>
                <a:gd name="connsiteY0-50" fmla="*/ 0 h 914400"/>
                <a:gd name="connsiteX1-51" fmla="*/ 1664208 w 1828800"/>
                <a:gd name="connsiteY1-52" fmla="*/ 0 h 914400"/>
                <a:gd name="connsiteX2-53" fmla="*/ 1828800 w 1828800"/>
                <a:gd name="connsiteY2-54" fmla="*/ 457200 h 914400"/>
                <a:gd name="connsiteX3-55" fmla="*/ 1664208 w 1828800"/>
                <a:gd name="connsiteY3-56" fmla="*/ 914400 h 914400"/>
                <a:gd name="connsiteX4-57" fmla="*/ 0 w 1828800"/>
                <a:gd name="connsiteY4-58" fmla="*/ 914400 h 914400"/>
                <a:gd name="connsiteX5-59" fmla="*/ 0 w 1828800"/>
                <a:gd name="connsiteY5-60" fmla="*/ 457200 h 914400"/>
                <a:gd name="connsiteX0-61" fmla="*/ 0 w 1828800"/>
                <a:gd name="connsiteY0-62" fmla="*/ 0 h 914400"/>
                <a:gd name="connsiteX1-63" fmla="*/ 1664208 w 1828800"/>
                <a:gd name="connsiteY1-64" fmla="*/ 0 h 914400"/>
                <a:gd name="connsiteX2-65" fmla="*/ 1828800 w 1828800"/>
                <a:gd name="connsiteY2-66" fmla="*/ 457200 h 914400"/>
                <a:gd name="connsiteX3-67" fmla="*/ 1664208 w 1828800"/>
                <a:gd name="connsiteY3-68" fmla="*/ 914400 h 914400"/>
                <a:gd name="connsiteX4-69" fmla="*/ 0 w 1828800"/>
                <a:gd name="connsiteY4-70" fmla="*/ 914400 h 914400"/>
                <a:gd name="connsiteX5-71" fmla="*/ 0 w 1828800"/>
                <a:gd name="connsiteY5-72" fmla="*/ 457200 h 914400"/>
                <a:gd name="connsiteX0-73" fmla="*/ 0 w 1828800"/>
                <a:gd name="connsiteY0-74" fmla="*/ 0 h 914400"/>
                <a:gd name="connsiteX1-75" fmla="*/ 1774935 w 1828800"/>
                <a:gd name="connsiteY1-76" fmla="*/ 0 h 914400"/>
                <a:gd name="connsiteX2-77" fmla="*/ 1828800 w 1828800"/>
                <a:gd name="connsiteY2-78" fmla="*/ 457200 h 914400"/>
                <a:gd name="connsiteX3-79" fmla="*/ 1664208 w 1828800"/>
                <a:gd name="connsiteY3-80" fmla="*/ 914400 h 914400"/>
                <a:gd name="connsiteX4-81" fmla="*/ 0 w 1828800"/>
                <a:gd name="connsiteY4-82" fmla="*/ 914400 h 914400"/>
                <a:gd name="connsiteX5-83" fmla="*/ 0 w 1828800"/>
                <a:gd name="connsiteY5-84" fmla="*/ 457200 h 914400"/>
                <a:gd name="connsiteX0-85" fmla="*/ 0 w 1828800"/>
                <a:gd name="connsiteY0-86" fmla="*/ 0 h 914400"/>
                <a:gd name="connsiteX1-87" fmla="*/ 1774935 w 1828800"/>
                <a:gd name="connsiteY1-88" fmla="*/ 0 h 914400"/>
                <a:gd name="connsiteX2-89" fmla="*/ 1828800 w 1828800"/>
                <a:gd name="connsiteY2-90" fmla="*/ 457200 h 914400"/>
                <a:gd name="connsiteX3-91" fmla="*/ 1774935 w 1828800"/>
                <a:gd name="connsiteY3-92" fmla="*/ 914400 h 914400"/>
                <a:gd name="connsiteX4-93" fmla="*/ 0 w 1828800"/>
                <a:gd name="connsiteY4-94" fmla="*/ 914400 h 914400"/>
                <a:gd name="connsiteX5-95" fmla="*/ 0 w 1828800"/>
                <a:gd name="connsiteY5-96" fmla="*/ 457200 h 914400"/>
                <a:gd name="connsiteX0-97" fmla="*/ 0 w 1828800"/>
                <a:gd name="connsiteY0-98" fmla="*/ 0 h 914400"/>
                <a:gd name="connsiteX1-99" fmla="*/ 1774935 w 1828800"/>
                <a:gd name="connsiteY1-100" fmla="*/ 0 h 914400"/>
                <a:gd name="connsiteX2-101" fmla="*/ 1828800 w 1828800"/>
                <a:gd name="connsiteY2-102" fmla="*/ 457200 h 914400"/>
                <a:gd name="connsiteX3-103" fmla="*/ 1774935 w 1828800"/>
                <a:gd name="connsiteY3-104" fmla="*/ 914400 h 914400"/>
                <a:gd name="connsiteX4-105" fmla="*/ 0 w 1828800"/>
                <a:gd name="connsiteY4-106" fmla="*/ 914400 h 914400"/>
                <a:gd name="connsiteX5-107" fmla="*/ 53865 w 1828800"/>
                <a:gd name="connsiteY5-108" fmla="*/ 457200 h 914400"/>
                <a:gd name="connsiteX0-109" fmla="*/ 0 w 1828800"/>
                <a:gd name="connsiteY0-110" fmla="*/ 0 h 914400"/>
                <a:gd name="connsiteX1-111" fmla="*/ 1774935 w 1828800"/>
                <a:gd name="connsiteY1-112" fmla="*/ 0 h 914400"/>
                <a:gd name="connsiteX2-113" fmla="*/ 1828800 w 1828800"/>
                <a:gd name="connsiteY2-114" fmla="*/ 457200 h 914400"/>
                <a:gd name="connsiteX3-115" fmla="*/ 1774935 w 1828800"/>
                <a:gd name="connsiteY3-116" fmla="*/ 914400 h 914400"/>
                <a:gd name="connsiteX4-117" fmla="*/ 0 w 1828800"/>
                <a:gd name="connsiteY4-118" fmla="*/ 914400 h 914400"/>
                <a:gd name="connsiteX5-119" fmla="*/ 53865 w 1828800"/>
                <a:gd name="connsiteY5-120" fmla="*/ 457200 h 914400"/>
                <a:gd name="connsiteX0-121" fmla="*/ 0 w 1828800"/>
                <a:gd name="connsiteY0-122" fmla="*/ 0 h 914400"/>
                <a:gd name="connsiteX1-123" fmla="*/ 1774935 w 1828800"/>
                <a:gd name="connsiteY1-124" fmla="*/ 0 h 914400"/>
                <a:gd name="connsiteX2-125" fmla="*/ 1828800 w 1828800"/>
                <a:gd name="connsiteY2-126" fmla="*/ 457200 h 914400"/>
                <a:gd name="connsiteX3-127" fmla="*/ 1774935 w 1828800"/>
                <a:gd name="connsiteY3-128" fmla="*/ 914400 h 914400"/>
                <a:gd name="connsiteX4-129" fmla="*/ 0 w 1828800"/>
                <a:gd name="connsiteY4-130" fmla="*/ 914400 h 914400"/>
                <a:gd name="connsiteX5-131" fmla="*/ 53865 w 1828800"/>
                <a:gd name="connsiteY5-132" fmla="*/ 457200 h 914400"/>
                <a:gd name="connsiteX0-133" fmla="*/ 0 w 1828800"/>
                <a:gd name="connsiteY0-134" fmla="*/ 0 h 914400"/>
                <a:gd name="connsiteX1-135" fmla="*/ 1774935 w 1828800"/>
                <a:gd name="connsiteY1-136" fmla="*/ 0 h 914400"/>
                <a:gd name="connsiteX2-137" fmla="*/ 1828800 w 1828800"/>
                <a:gd name="connsiteY2-138" fmla="*/ 457200 h 914400"/>
                <a:gd name="connsiteX3-139" fmla="*/ 1774935 w 1828800"/>
                <a:gd name="connsiteY3-140" fmla="*/ 914400 h 914400"/>
                <a:gd name="connsiteX4-141" fmla="*/ 0 w 1828800"/>
                <a:gd name="connsiteY4-142" fmla="*/ 914400 h 914400"/>
                <a:gd name="connsiteX5-143" fmla="*/ 0 w 1828800"/>
                <a:gd name="connsiteY5-144" fmla="*/ 457200 h 914400"/>
                <a:gd name="connsiteX0-145" fmla="*/ 0 w 1828800"/>
                <a:gd name="connsiteY0-146" fmla="*/ 0 h 914400"/>
                <a:gd name="connsiteX1-147" fmla="*/ 1774935 w 1828800"/>
                <a:gd name="connsiteY1-148" fmla="*/ 0 h 914400"/>
                <a:gd name="connsiteX2-149" fmla="*/ 1828800 w 1828800"/>
                <a:gd name="connsiteY2-150" fmla="*/ 457200 h 914400"/>
                <a:gd name="connsiteX3-151" fmla="*/ 1774935 w 1828800"/>
                <a:gd name="connsiteY3-152" fmla="*/ 914400 h 914400"/>
                <a:gd name="connsiteX4-153" fmla="*/ 0 w 1828800"/>
                <a:gd name="connsiteY4-154" fmla="*/ 914400 h 914400"/>
                <a:gd name="connsiteX5-155" fmla="*/ 0 w 1828800"/>
                <a:gd name="connsiteY5-156" fmla="*/ 457200 h 914400"/>
                <a:gd name="connsiteX0-157" fmla="*/ 0 w 1828800"/>
                <a:gd name="connsiteY0-158" fmla="*/ 0 h 914400"/>
                <a:gd name="connsiteX1-159" fmla="*/ 1774935 w 1828800"/>
                <a:gd name="connsiteY1-160" fmla="*/ 0 h 914400"/>
                <a:gd name="connsiteX2-161" fmla="*/ 1828800 w 1828800"/>
                <a:gd name="connsiteY2-162" fmla="*/ 457200 h 914400"/>
                <a:gd name="connsiteX3-163" fmla="*/ 1774935 w 1828800"/>
                <a:gd name="connsiteY3-164" fmla="*/ 914400 h 914400"/>
                <a:gd name="connsiteX4-165" fmla="*/ 0 w 1828800"/>
                <a:gd name="connsiteY4-166" fmla="*/ 914400 h 914400"/>
                <a:gd name="connsiteX5-167" fmla="*/ 0 w 1828800"/>
                <a:gd name="connsiteY5-168" fmla="*/ 457200 h 914400"/>
                <a:gd name="connsiteX0-169" fmla="*/ 0 w 1828800"/>
                <a:gd name="connsiteY0-170" fmla="*/ 0 h 914400"/>
                <a:gd name="connsiteX1-171" fmla="*/ 1774935 w 1828800"/>
                <a:gd name="connsiteY1-172" fmla="*/ 0 h 914400"/>
                <a:gd name="connsiteX2-173" fmla="*/ 1828800 w 1828800"/>
                <a:gd name="connsiteY2-174" fmla="*/ 457200 h 914400"/>
                <a:gd name="connsiteX3-175" fmla="*/ 1774935 w 1828800"/>
                <a:gd name="connsiteY3-176" fmla="*/ 914400 h 914400"/>
                <a:gd name="connsiteX4-177" fmla="*/ 0 w 1828800"/>
                <a:gd name="connsiteY4-178" fmla="*/ 914400 h 914400"/>
                <a:gd name="connsiteX5-179" fmla="*/ 51036 w 1828800"/>
                <a:gd name="connsiteY5-180" fmla="*/ 457200 h 914400"/>
                <a:gd name="connsiteX0-181" fmla="*/ 0 w 1828800"/>
                <a:gd name="connsiteY0-182" fmla="*/ 0 h 914400"/>
                <a:gd name="connsiteX1-183" fmla="*/ 1777764 w 1828800"/>
                <a:gd name="connsiteY1-184" fmla="*/ 0 h 914400"/>
                <a:gd name="connsiteX2-185" fmla="*/ 1828800 w 1828800"/>
                <a:gd name="connsiteY2-186" fmla="*/ 457200 h 914400"/>
                <a:gd name="connsiteX3-187" fmla="*/ 1774935 w 1828800"/>
                <a:gd name="connsiteY3-188" fmla="*/ 914400 h 914400"/>
                <a:gd name="connsiteX4-189" fmla="*/ 0 w 1828800"/>
                <a:gd name="connsiteY4-190" fmla="*/ 914400 h 914400"/>
                <a:gd name="connsiteX5-191" fmla="*/ 51036 w 1828800"/>
                <a:gd name="connsiteY5-192" fmla="*/ 457200 h 914400"/>
                <a:gd name="connsiteX0-193" fmla="*/ 0 w 1828800"/>
                <a:gd name="connsiteY0-194" fmla="*/ 0 h 914400"/>
                <a:gd name="connsiteX1-195" fmla="*/ 1777764 w 1828800"/>
                <a:gd name="connsiteY1-196" fmla="*/ 0 h 914400"/>
                <a:gd name="connsiteX2-197" fmla="*/ 1828800 w 1828800"/>
                <a:gd name="connsiteY2-198" fmla="*/ 457200 h 914400"/>
                <a:gd name="connsiteX3-199" fmla="*/ 1777764 w 1828800"/>
                <a:gd name="connsiteY3-200" fmla="*/ 914400 h 914400"/>
                <a:gd name="connsiteX4-201" fmla="*/ 0 w 1828800"/>
                <a:gd name="connsiteY4-202" fmla="*/ 914400 h 914400"/>
                <a:gd name="connsiteX5-203" fmla="*/ 51036 w 1828800"/>
                <a:gd name="connsiteY5-204" fmla="*/ 457200 h 914400"/>
                <a:gd name="connsiteX0-205" fmla="*/ 0 w 1828800"/>
                <a:gd name="connsiteY0-206" fmla="*/ 0 h 914400"/>
                <a:gd name="connsiteX1-207" fmla="*/ 1777764 w 1828800"/>
                <a:gd name="connsiteY1-208" fmla="*/ 0 h 914400"/>
                <a:gd name="connsiteX2-209" fmla="*/ 1828800 w 1828800"/>
                <a:gd name="connsiteY2-210" fmla="*/ 457200 h 914400"/>
                <a:gd name="connsiteX3-211" fmla="*/ 1777764 w 1828800"/>
                <a:gd name="connsiteY3-212" fmla="*/ 914400 h 914400"/>
                <a:gd name="connsiteX4-213" fmla="*/ 0 w 1828800"/>
                <a:gd name="connsiteY4-214" fmla="*/ 914400 h 914400"/>
                <a:gd name="connsiteX5-215" fmla="*/ 0 w 1828800"/>
                <a:gd name="connsiteY5-216" fmla="*/ 457200 h 914400"/>
                <a:gd name="connsiteX0-217" fmla="*/ 0 w 1828800"/>
                <a:gd name="connsiteY0-218" fmla="*/ 0 h 914400"/>
                <a:gd name="connsiteX1-219" fmla="*/ 1777764 w 1828800"/>
                <a:gd name="connsiteY1-220" fmla="*/ 0 h 914400"/>
                <a:gd name="connsiteX2-221" fmla="*/ 1828800 w 1828800"/>
                <a:gd name="connsiteY2-222" fmla="*/ 457200 h 914400"/>
                <a:gd name="connsiteX3-223" fmla="*/ 1777764 w 1828800"/>
                <a:gd name="connsiteY3-224" fmla="*/ 914400 h 914400"/>
                <a:gd name="connsiteX4-225" fmla="*/ 0 w 1828800"/>
                <a:gd name="connsiteY4-226" fmla="*/ 914400 h 914400"/>
                <a:gd name="connsiteX5-227" fmla="*/ 0 w 1828800"/>
                <a:gd name="connsiteY5-228" fmla="*/ 457200 h 914400"/>
                <a:gd name="connsiteX0-229" fmla="*/ 0 w 1828800"/>
                <a:gd name="connsiteY0-230" fmla="*/ 0 h 914400"/>
                <a:gd name="connsiteX1-231" fmla="*/ 1777764 w 1828800"/>
                <a:gd name="connsiteY1-232" fmla="*/ 0 h 914400"/>
                <a:gd name="connsiteX2-233" fmla="*/ 1828800 w 1828800"/>
                <a:gd name="connsiteY2-234" fmla="*/ 457200 h 914400"/>
                <a:gd name="connsiteX3-235" fmla="*/ 1777764 w 1828800"/>
                <a:gd name="connsiteY3-236" fmla="*/ 914400 h 914400"/>
                <a:gd name="connsiteX4-237" fmla="*/ 0 w 1828800"/>
                <a:gd name="connsiteY4-238" fmla="*/ 914400 h 914400"/>
                <a:gd name="connsiteX5-239" fmla="*/ 0 w 1828800"/>
                <a:gd name="connsiteY5-240" fmla="*/ 457200 h 914400"/>
                <a:gd name="connsiteX0-241" fmla="*/ 0 w 1828800"/>
                <a:gd name="connsiteY0-242" fmla="*/ 0 h 914400"/>
                <a:gd name="connsiteX1-243" fmla="*/ 1777764 w 1828800"/>
                <a:gd name="connsiteY1-244" fmla="*/ 0 h 914400"/>
                <a:gd name="connsiteX2-245" fmla="*/ 1828800 w 1828800"/>
                <a:gd name="connsiteY2-246" fmla="*/ 457200 h 914400"/>
                <a:gd name="connsiteX3-247" fmla="*/ 1777764 w 1828800"/>
                <a:gd name="connsiteY3-248" fmla="*/ 914400 h 914400"/>
                <a:gd name="connsiteX4-249" fmla="*/ 0 w 1828800"/>
                <a:gd name="connsiteY4-250" fmla="*/ 914400 h 914400"/>
                <a:gd name="connsiteX5-251" fmla="*/ 52582 w 1828800"/>
                <a:gd name="connsiteY5-252" fmla="*/ 457200 h 914400"/>
                <a:gd name="connsiteX0-253" fmla="*/ 0 w 1828800"/>
                <a:gd name="connsiteY0-254" fmla="*/ 0 h 914400"/>
                <a:gd name="connsiteX1-255" fmla="*/ 1776218 w 1828800"/>
                <a:gd name="connsiteY1-256" fmla="*/ 0 h 914400"/>
                <a:gd name="connsiteX2-257" fmla="*/ 1828800 w 1828800"/>
                <a:gd name="connsiteY2-258" fmla="*/ 457200 h 914400"/>
                <a:gd name="connsiteX3-259" fmla="*/ 1777764 w 1828800"/>
                <a:gd name="connsiteY3-260" fmla="*/ 914400 h 914400"/>
                <a:gd name="connsiteX4-261" fmla="*/ 0 w 1828800"/>
                <a:gd name="connsiteY4-262" fmla="*/ 914400 h 914400"/>
                <a:gd name="connsiteX5-263" fmla="*/ 52582 w 1828800"/>
                <a:gd name="connsiteY5-264" fmla="*/ 457200 h 914400"/>
                <a:gd name="connsiteX0-265" fmla="*/ 0 w 1828800"/>
                <a:gd name="connsiteY0-266" fmla="*/ 0 h 914400"/>
                <a:gd name="connsiteX1-267" fmla="*/ 1776218 w 1828800"/>
                <a:gd name="connsiteY1-268" fmla="*/ 0 h 914400"/>
                <a:gd name="connsiteX2-269" fmla="*/ 1828800 w 1828800"/>
                <a:gd name="connsiteY2-270" fmla="*/ 457200 h 914400"/>
                <a:gd name="connsiteX3-271" fmla="*/ 1776218 w 1828800"/>
                <a:gd name="connsiteY3-272" fmla="*/ 914400 h 914400"/>
                <a:gd name="connsiteX4-273" fmla="*/ 0 w 1828800"/>
                <a:gd name="connsiteY4-274" fmla="*/ 914400 h 914400"/>
                <a:gd name="connsiteX5-275" fmla="*/ 52582 w 1828800"/>
                <a:gd name="connsiteY5-276" fmla="*/ 457200 h 914400"/>
                <a:gd name="connsiteX0-277" fmla="*/ 0 w 1828800"/>
                <a:gd name="connsiteY0-278" fmla="*/ 0 h 914400"/>
                <a:gd name="connsiteX1-279" fmla="*/ 1776218 w 1828800"/>
                <a:gd name="connsiteY1-280" fmla="*/ 0 h 914400"/>
                <a:gd name="connsiteX2-281" fmla="*/ 1828800 w 1828800"/>
                <a:gd name="connsiteY2-282" fmla="*/ 457200 h 914400"/>
                <a:gd name="connsiteX3-283" fmla="*/ 1776218 w 1828800"/>
                <a:gd name="connsiteY3-284" fmla="*/ 914400 h 914400"/>
                <a:gd name="connsiteX4-285" fmla="*/ 0 w 1828800"/>
                <a:gd name="connsiteY4-286" fmla="*/ 914400 h 914400"/>
                <a:gd name="connsiteX5-287" fmla="*/ 0 w 1828800"/>
                <a:gd name="connsiteY5-288" fmla="*/ 457200 h 914400"/>
                <a:gd name="connsiteX0-289" fmla="*/ 0 w 1828800"/>
                <a:gd name="connsiteY0-290" fmla="*/ 0 h 914400"/>
                <a:gd name="connsiteX1-291" fmla="*/ 1776218 w 1828800"/>
                <a:gd name="connsiteY1-292" fmla="*/ 0 h 914400"/>
                <a:gd name="connsiteX2-293" fmla="*/ 1828800 w 1828800"/>
                <a:gd name="connsiteY2-294" fmla="*/ 457200 h 914400"/>
                <a:gd name="connsiteX3-295" fmla="*/ 1776218 w 1828800"/>
                <a:gd name="connsiteY3-296" fmla="*/ 914400 h 914400"/>
                <a:gd name="connsiteX4-297" fmla="*/ 0 w 1828800"/>
                <a:gd name="connsiteY4-298" fmla="*/ 914400 h 914400"/>
                <a:gd name="connsiteX5-299" fmla="*/ 0 w 1828800"/>
                <a:gd name="connsiteY5-300" fmla="*/ 457200 h 914400"/>
                <a:gd name="connsiteX0-301" fmla="*/ 0 w 1828800"/>
                <a:gd name="connsiteY0-302" fmla="*/ 0 h 914400"/>
                <a:gd name="connsiteX1-303" fmla="*/ 1776218 w 1828800"/>
                <a:gd name="connsiteY1-304" fmla="*/ 0 h 914400"/>
                <a:gd name="connsiteX2-305" fmla="*/ 1828800 w 1828800"/>
                <a:gd name="connsiteY2-306" fmla="*/ 457200 h 914400"/>
                <a:gd name="connsiteX3-307" fmla="*/ 1776218 w 1828800"/>
                <a:gd name="connsiteY3-308" fmla="*/ 914400 h 914400"/>
                <a:gd name="connsiteX4-309" fmla="*/ 0 w 1828800"/>
                <a:gd name="connsiteY4-310" fmla="*/ 914400 h 914400"/>
                <a:gd name="connsiteX5-311" fmla="*/ 0 w 1828800"/>
                <a:gd name="connsiteY5-312" fmla="*/ 457200 h 914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76218" y="0"/>
                  </a:lnTo>
                  <a:lnTo>
                    <a:pt x="1828800" y="457200"/>
                  </a:lnTo>
                  <a:lnTo>
                    <a:pt x="177621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5" name="Rectangle 68"/>
            <p:cNvSpPr txBox="1"/>
            <p:nvPr>
              <p:custDataLst>
                <p:tags r:id="rId9"/>
              </p:custDataLst>
            </p:nvPr>
          </p:nvSpPr>
          <p:spPr>
            <a:xfrm>
              <a:off x="319373" y="639927"/>
              <a:ext cx="2729139" cy="393700"/>
            </a:xfrm>
            <a:prstGeom prst="rect">
              <a:avLst/>
            </a:prstGeom>
            <a:grpFill/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lvl="1" indent="-192405" defTabSz="895350" eaLnBrk="1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baseline="0">
                  <a:latin typeface="+mn-lt"/>
                </a:defRPr>
              </a:lvl2pPr>
              <a:lvl3pPr marL="457200" lvl="2" indent="-26225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baseline="0">
                  <a:latin typeface="+mn-lt"/>
                </a:defRPr>
              </a:lvl3pPr>
              <a:lvl4pPr marL="614680" lvl="3" indent="-15557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baseline="0">
                  <a:latin typeface="+mn-lt"/>
                </a:defRPr>
              </a:lvl4pPr>
              <a:lvl5pPr marL="749935" lvl="4" indent="-130175" defTabSz="895350" eaLnBrk="1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5pPr>
              <a:lvl6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6pPr>
              <a:lvl7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7pPr>
              <a:lvl8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8pPr>
              <a:lvl9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9pPr>
            </a:lstStyle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组织会议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684378" y="1049336"/>
            <a:ext cx="9764547" cy="1232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-17970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本年度，总经理办公室圆满组织了公司</a:t>
            </a:r>
            <a:r>
              <a:rPr lang="en-US" altLang="zh-CN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</a:t>
            </a: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次年度股东会、</a:t>
            </a:r>
            <a:r>
              <a:rPr lang="en-US" altLang="zh-CN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</a:t>
            </a: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次临时股东会、</a:t>
            </a:r>
            <a:r>
              <a:rPr lang="en-US" altLang="zh-CN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</a:t>
            </a: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次现场董事会、</a:t>
            </a:r>
            <a:r>
              <a:rPr lang="en-US" altLang="zh-CN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6</a:t>
            </a: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次临时董事会的相关工作，审议会议议案</a:t>
            </a:r>
            <a:r>
              <a:rPr lang="en-US" altLang="zh-CN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40</a:t>
            </a:r>
            <a:r>
              <a:rPr lang="zh-CN" altLang="en-US" sz="17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余份。我部认真做好会议记录，完成会议决议及文件归档相关事宜 。	</a:t>
            </a:r>
          </a:p>
        </p:txBody>
      </p:sp>
      <p:grpSp>
        <p:nvGrpSpPr>
          <p:cNvPr id="7" name="Group 102"/>
          <p:cNvGrpSpPr/>
          <p:nvPr>
            <p:custDataLst>
              <p:tags r:id="rId2"/>
            </p:custDataLst>
          </p:nvPr>
        </p:nvGrpSpPr>
        <p:grpSpPr>
          <a:xfrm>
            <a:off x="4237131" y="2444955"/>
            <a:ext cx="3357469" cy="568244"/>
            <a:chOff x="3034631" y="608177"/>
            <a:chExt cx="2862235" cy="457200"/>
          </a:xfrm>
          <a:solidFill>
            <a:srgbClr val="00425A"/>
          </a:solidFill>
        </p:grpSpPr>
        <p:sp>
          <p:nvSpPr>
            <p:cNvPr id="8" name="Freeform 81"/>
            <p:cNvSpPr/>
            <p:nvPr>
              <p:custDataLst>
                <p:tags r:id="rId6"/>
              </p:custDataLst>
            </p:nvPr>
          </p:nvSpPr>
          <p:spPr>
            <a:xfrm>
              <a:off x="3034631" y="608177"/>
              <a:ext cx="2862235" cy="4572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-1" fmla="*/ 0 w 1828800"/>
                <a:gd name="connsiteY0-2" fmla="*/ 0 h 914400"/>
                <a:gd name="connsiteX1-3" fmla="*/ 1664208 w 1828800"/>
                <a:gd name="connsiteY1-4" fmla="*/ 0 h 914400"/>
                <a:gd name="connsiteX2-5" fmla="*/ 1828800 w 1828800"/>
                <a:gd name="connsiteY2-6" fmla="*/ 457200 h 914400"/>
                <a:gd name="connsiteX3-7" fmla="*/ 1664208 w 1828800"/>
                <a:gd name="connsiteY3-8" fmla="*/ 914400 h 914400"/>
                <a:gd name="connsiteX4-9" fmla="*/ 0 w 1828800"/>
                <a:gd name="connsiteY4-10" fmla="*/ 914400 h 914400"/>
                <a:gd name="connsiteX5-11" fmla="*/ 0 w 1828800"/>
                <a:gd name="connsiteY5-12" fmla="*/ 457200 h 914400"/>
                <a:gd name="connsiteX0-13" fmla="*/ 0 w 1828800"/>
                <a:gd name="connsiteY0-14" fmla="*/ 0 h 914400"/>
                <a:gd name="connsiteX1-15" fmla="*/ 1664208 w 1828800"/>
                <a:gd name="connsiteY1-16" fmla="*/ 0 h 914400"/>
                <a:gd name="connsiteX2-17" fmla="*/ 1828800 w 1828800"/>
                <a:gd name="connsiteY2-18" fmla="*/ 457200 h 914400"/>
                <a:gd name="connsiteX3-19" fmla="*/ 1664208 w 1828800"/>
                <a:gd name="connsiteY3-20" fmla="*/ 914400 h 914400"/>
                <a:gd name="connsiteX4-21" fmla="*/ 0 w 1828800"/>
                <a:gd name="connsiteY4-22" fmla="*/ 914400 h 914400"/>
                <a:gd name="connsiteX5-23" fmla="*/ 0 w 1828800"/>
                <a:gd name="connsiteY5-24" fmla="*/ 457200 h 914400"/>
                <a:gd name="connsiteX0-25" fmla="*/ 0 w 1828800"/>
                <a:gd name="connsiteY0-26" fmla="*/ 0 h 914400"/>
                <a:gd name="connsiteX1-27" fmla="*/ 1664208 w 1828800"/>
                <a:gd name="connsiteY1-28" fmla="*/ 0 h 914400"/>
                <a:gd name="connsiteX2-29" fmla="*/ 1828800 w 1828800"/>
                <a:gd name="connsiteY2-30" fmla="*/ 457200 h 914400"/>
                <a:gd name="connsiteX3-31" fmla="*/ 1664208 w 1828800"/>
                <a:gd name="connsiteY3-32" fmla="*/ 914400 h 914400"/>
                <a:gd name="connsiteX4-33" fmla="*/ 0 w 1828800"/>
                <a:gd name="connsiteY4-34" fmla="*/ 914400 h 914400"/>
                <a:gd name="connsiteX5-35" fmla="*/ 0 w 1828800"/>
                <a:gd name="connsiteY5-36" fmla="*/ 457200 h 914400"/>
                <a:gd name="connsiteX0-37" fmla="*/ 0 w 1828800"/>
                <a:gd name="connsiteY0-38" fmla="*/ 0 h 914400"/>
                <a:gd name="connsiteX1-39" fmla="*/ 1664208 w 1828800"/>
                <a:gd name="connsiteY1-40" fmla="*/ 0 h 914400"/>
                <a:gd name="connsiteX2-41" fmla="*/ 1828800 w 1828800"/>
                <a:gd name="connsiteY2-42" fmla="*/ 457200 h 914400"/>
                <a:gd name="connsiteX3-43" fmla="*/ 1664208 w 1828800"/>
                <a:gd name="connsiteY3-44" fmla="*/ 914400 h 914400"/>
                <a:gd name="connsiteX4-45" fmla="*/ 0 w 1828800"/>
                <a:gd name="connsiteY4-46" fmla="*/ 914400 h 914400"/>
                <a:gd name="connsiteX5-47" fmla="*/ 0 w 1828800"/>
                <a:gd name="connsiteY5-48" fmla="*/ 457200 h 914400"/>
                <a:gd name="connsiteX0-49" fmla="*/ 0 w 1828800"/>
                <a:gd name="connsiteY0-50" fmla="*/ 0 h 914400"/>
                <a:gd name="connsiteX1-51" fmla="*/ 1664208 w 1828800"/>
                <a:gd name="connsiteY1-52" fmla="*/ 0 h 914400"/>
                <a:gd name="connsiteX2-53" fmla="*/ 1828800 w 1828800"/>
                <a:gd name="connsiteY2-54" fmla="*/ 457200 h 914400"/>
                <a:gd name="connsiteX3-55" fmla="*/ 1664208 w 1828800"/>
                <a:gd name="connsiteY3-56" fmla="*/ 914400 h 914400"/>
                <a:gd name="connsiteX4-57" fmla="*/ 0 w 1828800"/>
                <a:gd name="connsiteY4-58" fmla="*/ 914400 h 914400"/>
                <a:gd name="connsiteX5-59" fmla="*/ 0 w 1828800"/>
                <a:gd name="connsiteY5-60" fmla="*/ 457200 h 914400"/>
                <a:gd name="connsiteX0-61" fmla="*/ 0 w 1828800"/>
                <a:gd name="connsiteY0-62" fmla="*/ 0 h 914400"/>
                <a:gd name="connsiteX1-63" fmla="*/ 1664208 w 1828800"/>
                <a:gd name="connsiteY1-64" fmla="*/ 0 h 914400"/>
                <a:gd name="connsiteX2-65" fmla="*/ 1828800 w 1828800"/>
                <a:gd name="connsiteY2-66" fmla="*/ 457200 h 914400"/>
                <a:gd name="connsiteX3-67" fmla="*/ 1664208 w 1828800"/>
                <a:gd name="connsiteY3-68" fmla="*/ 914400 h 914400"/>
                <a:gd name="connsiteX4-69" fmla="*/ 0 w 1828800"/>
                <a:gd name="connsiteY4-70" fmla="*/ 914400 h 914400"/>
                <a:gd name="connsiteX5-71" fmla="*/ 0 w 1828800"/>
                <a:gd name="connsiteY5-72" fmla="*/ 457200 h 914400"/>
                <a:gd name="connsiteX0-73" fmla="*/ 0 w 1828800"/>
                <a:gd name="connsiteY0-74" fmla="*/ 0 h 914400"/>
                <a:gd name="connsiteX1-75" fmla="*/ 1774935 w 1828800"/>
                <a:gd name="connsiteY1-76" fmla="*/ 0 h 914400"/>
                <a:gd name="connsiteX2-77" fmla="*/ 1828800 w 1828800"/>
                <a:gd name="connsiteY2-78" fmla="*/ 457200 h 914400"/>
                <a:gd name="connsiteX3-79" fmla="*/ 1664208 w 1828800"/>
                <a:gd name="connsiteY3-80" fmla="*/ 914400 h 914400"/>
                <a:gd name="connsiteX4-81" fmla="*/ 0 w 1828800"/>
                <a:gd name="connsiteY4-82" fmla="*/ 914400 h 914400"/>
                <a:gd name="connsiteX5-83" fmla="*/ 0 w 1828800"/>
                <a:gd name="connsiteY5-84" fmla="*/ 457200 h 914400"/>
                <a:gd name="connsiteX0-85" fmla="*/ 0 w 1828800"/>
                <a:gd name="connsiteY0-86" fmla="*/ 0 h 914400"/>
                <a:gd name="connsiteX1-87" fmla="*/ 1774935 w 1828800"/>
                <a:gd name="connsiteY1-88" fmla="*/ 0 h 914400"/>
                <a:gd name="connsiteX2-89" fmla="*/ 1828800 w 1828800"/>
                <a:gd name="connsiteY2-90" fmla="*/ 457200 h 914400"/>
                <a:gd name="connsiteX3-91" fmla="*/ 1774935 w 1828800"/>
                <a:gd name="connsiteY3-92" fmla="*/ 914400 h 914400"/>
                <a:gd name="connsiteX4-93" fmla="*/ 0 w 1828800"/>
                <a:gd name="connsiteY4-94" fmla="*/ 914400 h 914400"/>
                <a:gd name="connsiteX5-95" fmla="*/ 0 w 1828800"/>
                <a:gd name="connsiteY5-96" fmla="*/ 457200 h 914400"/>
                <a:gd name="connsiteX0-97" fmla="*/ 0 w 1828800"/>
                <a:gd name="connsiteY0-98" fmla="*/ 0 h 914400"/>
                <a:gd name="connsiteX1-99" fmla="*/ 1774935 w 1828800"/>
                <a:gd name="connsiteY1-100" fmla="*/ 0 h 914400"/>
                <a:gd name="connsiteX2-101" fmla="*/ 1828800 w 1828800"/>
                <a:gd name="connsiteY2-102" fmla="*/ 457200 h 914400"/>
                <a:gd name="connsiteX3-103" fmla="*/ 1774935 w 1828800"/>
                <a:gd name="connsiteY3-104" fmla="*/ 914400 h 914400"/>
                <a:gd name="connsiteX4-105" fmla="*/ 0 w 1828800"/>
                <a:gd name="connsiteY4-106" fmla="*/ 914400 h 914400"/>
                <a:gd name="connsiteX5-107" fmla="*/ 53865 w 1828800"/>
                <a:gd name="connsiteY5-108" fmla="*/ 457200 h 914400"/>
                <a:gd name="connsiteX0-109" fmla="*/ 0 w 1828800"/>
                <a:gd name="connsiteY0-110" fmla="*/ 0 h 914400"/>
                <a:gd name="connsiteX1-111" fmla="*/ 1774935 w 1828800"/>
                <a:gd name="connsiteY1-112" fmla="*/ 0 h 914400"/>
                <a:gd name="connsiteX2-113" fmla="*/ 1828800 w 1828800"/>
                <a:gd name="connsiteY2-114" fmla="*/ 457200 h 914400"/>
                <a:gd name="connsiteX3-115" fmla="*/ 1774935 w 1828800"/>
                <a:gd name="connsiteY3-116" fmla="*/ 914400 h 914400"/>
                <a:gd name="connsiteX4-117" fmla="*/ 0 w 1828800"/>
                <a:gd name="connsiteY4-118" fmla="*/ 914400 h 914400"/>
                <a:gd name="connsiteX5-119" fmla="*/ 53865 w 1828800"/>
                <a:gd name="connsiteY5-120" fmla="*/ 457200 h 914400"/>
                <a:gd name="connsiteX0-121" fmla="*/ 0 w 1828800"/>
                <a:gd name="connsiteY0-122" fmla="*/ 0 h 914400"/>
                <a:gd name="connsiteX1-123" fmla="*/ 1774935 w 1828800"/>
                <a:gd name="connsiteY1-124" fmla="*/ 0 h 914400"/>
                <a:gd name="connsiteX2-125" fmla="*/ 1828800 w 1828800"/>
                <a:gd name="connsiteY2-126" fmla="*/ 457200 h 914400"/>
                <a:gd name="connsiteX3-127" fmla="*/ 1774935 w 1828800"/>
                <a:gd name="connsiteY3-128" fmla="*/ 914400 h 914400"/>
                <a:gd name="connsiteX4-129" fmla="*/ 0 w 1828800"/>
                <a:gd name="connsiteY4-130" fmla="*/ 914400 h 914400"/>
                <a:gd name="connsiteX5-131" fmla="*/ 53865 w 1828800"/>
                <a:gd name="connsiteY5-132" fmla="*/ 457200 h 914400"/>
                <a:gd name="connsiteX0-133" fmla="*/ 0 w 1828800"/>
                <a:gd name="connsiteY0-134" fmla="*/ 0 h 914400"/>
                <a:gd name="connsiteX1-135" fmla="*/ 1774935 w 1828800"/>
                <a:gd name="connsiteY1-136" fmla="*/ 0 h 914400"/>
                <a:gd name="connsiteX2-137" fmla="*/ 1828800 w 1828800"/>
                <a:gd name="connsiteY2-138" fmla="*/ 457200 h 914400"/>
                <a:gd name="connsiteX3-139" fmla="*/ 1774935 w 1828800"/>
                <a:gd name="connsiteY3-140" fmla="*/ 914400 h 914400"/>
                <a:gd name="connsiteX4-141" fmla="*/ 0 w 1828800"/>
                <a:gd name="connsiteY4-142" fmla="*/ 914400 h 914400"/>
                <a:gd name="connsiteX5-143" fmla="*/ 0 w 1828800"/>
                <a:gd name="connsiteY5-144" fmla="*/ 457200 h 914400"/>
                <a:gd name="connsiteX0-145" fmla="*/ 0 w 1828800"/>
                <a:gd name="connsiteY0-146" fmla="*/ 0 h 914400"/>
                <a:gd name="connsiteX1-147" fmla="*/ 1774935 w 1828800"/>
                <a:gd name="connsiteY1-148" fmla="*/ 0 h 914400"/>
                <a:gd name="connsiteX2-149" fmla="*/ 1828800 w 1828800"/>
                <a:gd name="connsiteY2-150" fmla="*/ 457200 h 914400"/>
                <a:gd name="connsiteX3-151" fmla="*/ 1774935 w 1828800"/>
                <a:gd name="connsiteY3-152" fmla="*/ 914400 h 914400"/>
                <a:gd name="connsiteX4-153" fmla="*/ 0 w 1828800"/>
                <a:gd name="connsiteY4-154" fmla="*/ 914400 h 914400"/>
                <a:gd name="connsiteX5-155" fmla="*/ 0 w 1828800"/>
                <a:gd name="connsiteY5-156" fmla="*/ 457200 h 914400"/>
                <a:gd name="connsiteX0-157" fmla="*/ 0 w 1828800"/>
                <a:gd name="connsiteY0-158" fmla="*/ 0 h 914400"/>
                <a:gd name="connsiteX1-159" fmla="*/ 1774935 w 1828800"/>
                <a:gd name="connsiteY1-160" fmla="*/ 0 h 914400"/>
                <a:gd name="connsiteX2-161" fmla="*/ 1828800 w 1828800"/>
                <a:gd name="connsiteY2-162" fmla="*/ 457200 h 914400"/>
                <a:gd name="connsiteX3-163" fmla="*/ 1774935 w 1828800"/>
                <a:gd name="connsiteY3-164" fmla="*/ 914400 h 914400"/>
                <a:gd name="connsiteX4-165" fmla="*/ 0 w 1828800"/>
                <a:gd name="connsiteY4-166" fmla="*/ 914400 h 914400"/>
                <a:gd name="connsiteX5-167" fmla="*/ 0 w 1828800"/>
                <a:gd name="connsiteY5-168" fmla="*/ 457200 h 914400"/>
                <a:gd name="connsiteX0-169" fmla="*/ 0 w 1828800"/>
                <a:gd name="connsiteY0-170" fmla="*/ 0 h 914400"/>
                <a:gd name="connsiteX1-171" fmla="*/ 1774935 w 1828800"/>
                <a:gd name="connsiteY1-172" fmla="*/ 0 h 914400"/>
                <a:gd name="connsiteX2-173" fmla="*/ 1828800 w 1828800"/>
                <a:gd name="connsiteY2-174" fmla="*/ 457200 h 914400"/>
                <a:gd name="connsiteX3-175" fmla="*/ 1774935 w 1828800"/>
                <a:gd name="connsiteY3-176" fmla="*/ 914400 h 914400"/>
                <a:gd name="connsiteX4-177" fmla="*/ 0 w 1828800"/>
                <a:gd name="connsiteY4-178" fmla="*/ 914400 h 914400"/>
                <a:gd name="connsiteX5-179" fmla="*/ 53865 w 1828800"/>
                <a:gd name="connsiteY5-180" fmla="*/ 457200 h 914400"/>
                <a:gd name="connsiteX0-181" fmla="*/ 0 w 1828800"/>
                <a:gd name="connsiteY0-182" fmla="*/ 0 h 914400"/>
                <a:gd name="connsiteX1-183" fmla="*/ 1774935 w 1828800"/>
                <a:gd name="connsiteY1-184" fmla="*/ 0 h 914400"/>
                <a:gd name="connsiteX2-185" fmla="*/ 1828800 w 1828800"/>
                <a:gd name="connsiteY2-186" fmla="*/ 457200 h 914400"/>
                <a:gd name="connsiteX3-187" fmla="*/ 1774935 w 1828800"/>
                <a:gd name="connsiteY3-188" fmla="*/ 914400 h 914400"/>
                <a:gd name="connsiteX4-189" fmla="*/ 0 w 1828800"/>
                <a:gd name="connsiteY4-190" fmla="*/ 914400 h 914400"/>
                <a:gd name="connsiteX5-191" fmla="*/ 53865 w 1828800"/>
                <a:gd name="connsiteY5-192" fmla="*/ 457200 h 914400"/>
                <a:gd name="connsiteX0-193" fmla="*/ 0 w 1828800"/>
                <a:gd name="connsiteY0-194" fmla="*/ 0 h 914400"/>
                <a:gd name="connsiteX1-195" fmla="*/ 1774935 w 1828800"/>
                <a:gd name="connsiteY1-196" fmla="*/ 0 h 914400"/>
                <a:gd name="connsiteX2-197" fmla="*/ 1828800 w 1828800"/>
                <a:gd name="connsiteY2-198" fmla="*/ 457200 h 914400"/>
                <a:gd name="connsiteX3-199" fmla="*/ 1774935 w 1828800"/>
                <a:gd name="connsiteY3-200" fmla="*/ 914400 h 914400"/>
                <a:gd name="connsiteX4-201" fmla="*/ 0 w 1828800"/>
                <a:gd name="connsiteY4-202" fmla="*/ 914400 h 914400"/>
                <a:gd name="connsiteX5-203" fmla="*/ 53865 w 1828800"/>
                <a:gd name="connsiteY5-204" fmla="*/ 457200 h 914400"/>
                <a:gd name="connsiteX0-205" fmla="*/ 0 w 1828800"/>
                <a:gd name="connsiteY0-206" fmla="*/ 0 h 914400"/>
                <a:gd name="connsiteX1-207" fmla="*/ 1774935 w 1828800"/>
                <a:gd name="connsiteY1-208" fmla="*/ 0 h 914400"/>
                <a:gd name="connsiteX2-209" fmla="*/ 1828800 w 1828800"/>
                <a:gd name="connsiteY2-210" fmla="*/ 457200 h 914400"/>
                <a:gd name="connsiteX3-211" fmla="*/ 1774935 w 1828800"/>
                <a:gd name="connsiteY3-212" fmla="*/ 914400 h 914400"/>
                <a:gd name="connsiteX4-213" fmla="*/ 0 w 1828800"/>
                <a:gd name="connsiteY4-214" fmla="*/ 914400 h 914400"/>
                <a:gd name="connsiteX5-215" fmla="*/ 0 w 1828800"/>
                <a:gd name="connsiteY5-216" fmla="*/ 457200 h 914400"/>
                <a:gd name="connsiteX0-217" fmla="*/ 0 w 1828800"/>
                <a:gd name="connsiteY0-218" fmla="*/ 0 h 914400"/>
                <a:gd name="connsiteX1-219" fmla="*/ 1777764 w 1828800"/>
                <a:gd name="connsiteY1-220" fmla="*/ 0 h 914400"/>
                <a:gd name="connsiteX2-221" fmla="*/ 1828800 w 1828800"/>
                <a:gd name="connsiteY2-222" fmla="*/ 457200 h 914400"/>
                <a:gd name="connsiteX3-223" fmla="*/ 1774935 w 1828800"/>
                <a:gd name="connsiteY3-224" fmla="*/ 914400 h 914400"/>
                <a:gd name="connsiteX4-225" fmla="*/ 0 w 1828800"/>
                <a:gd name="connsiteY4-226" fmla="*/ 914400 h 914400"/>
                <a:gd name="connsiteX5-227" fmla="*/ 0 w 1828800"/>
                <a:gd name="connsiteY5-228" fmla="*/ 457200 h 914400"/>
                <a:gd name="connsiteX0-229" fmla="*/ 0 w 1828800"/>
                <a:gd name="connsiteY0-230" fmla="*/ 0 h 914400"/>
                <a:gd name="connsiteX1-231" fmla="*/ 1777764 w 1828800"/>
                <a:gd name="connsiteY1-232" fmla="*/ 0 h 914400"/>
                <a:gd name="connsiteX2-233" fmla="*/ 1828800 w 1828800"/>
                <a:gd name="connsiteY2-234" fmla="*/ 457200 h 914400"/>
                <a:gd name="connsiteX3-235" fmla="*/ 1777764 w 1828800"/>
                <a:gd name="connsiteY3-236" fmla="*/ 914400 h 914400"/>
                <a:gd name="connsiteX4-237" fmla="*/ 0 w 1828800"/>
                <a:gd name="connsiteY4-238" fmla="*/ 914400 h 914400"/>
                <a:gd name="connsiteX5-239" fmla="*/ 0 w 1828800"/>
                <a:gd name="connsiteY5-240" fmla="*/ 457200 h 914400"/>
                <a:gd name="connsiteX0-241" fmla="*/ 0 w 1828800"/>
                <a:gd name="connsiteY0-242" fmla="*/ 0 h 914400"/>
                <a:gd name="connsiteX1-243" fmla="*/ 1777764 w 1828800"/>
                <a:gd name="connsiteY1-244" fmla="*/ 0 h 914400"/>
                <a:gd name="connsiteX2-245" fmla="*/ 1828800 w 1828800"/>
                <a:gd name="connsiteY2-246" fmla="*/ 457200 h 914400"/>
                <a:gd name="connsiteX3-247" fmla="*/ 1777764 w 1828800"/>
                <a:gd name="connsiteY3-248" fmla="*/ 914400 h 914400"/>
                <a:gd name="connsiteX4-249" fmla="*/ 0 w 1828800"/>
                <a:gd name="connsiteY4-250" fmla="*/ 914400 h 914400"/>
                <a:gd name="connsiteX5-251" fmla="*/ 51036 w 1828800"/>
                <a:gd name="connsiteY5-252" fmla="*/ 457200 h 914400"/>
                <a:gd name="connsiteX0-253" fmla="*/ 0 w 1828800"/>
                <a:gd name="connsiteY0-254" fmla="*/ 0 h 914400"/>
                <a:gd name="connsiteX1-255" fmla="*/ 1777764 w 1828800"/>
                <a:gd name="connsiteY1-256" fmla="*/ 0 h 914400"/>
                <a:gd name="connsiteX2-257" fmla="*/ 1828800 w 1828800"/>
                <a:gd name="connsiteY2-258" fmla="*/ 457200 h 914400"/>
                <a:gd name="connsiteX3-259" fmla="*/ 1777764 w 1828800"/>
                <a:gd name="connsiteY3-260" fmla="*/ 914400 h 914400"/>
                <a:gd name="connsiteX4-261" fmla="*/ 0 w 1828800"/>
                <a:gd name="connsiteY4-262" fmla="*/ 914400 h 914400"/>
                <a:gd name="connsiteX5-263" fmla="*/ 51036 w 1828800"/>
                <a:gd name="connsiteY5-264" fmla="*/ 457200 h 914400"/>
                <a:gd name="connsiteX0-265" fmla="*/ 0 w 1828800"/>
                <a:gd name="connsiteY0-266" fmla="*/ 0 h 914400"/>
                <a:gd name="connsiteX1-267" fmla="*/ 1777764 w 1828800"/>
                <a:gd name="connsiteY1-268" fmla="*/ 0 h 914400"/>
                <a:gd name="connsiteX2-269" fmla="*/ 1828800 w 1828800"/>
                <a:gd name="connsiteY2-270" fmla="*/ 457200 h 914400"/>
                <a:gd name="connsiteX3-271" fmla="*/ 1777764 w 1828800"/>
                <a:gd name="connsiteY3-272" fmla="*/ 914400 h 914400"/>
                <a:gd name="connsiteX4-273" fmla="*/ 0 w 1828800"/>
                <a:gd name="connsiteY4-274" fmla="*/ 914400 h 914400"/>
                <a:gd name="connsiteX5-275" fmla="*/ 51036 w 1828800"/>
                <a:gd name="connsiteY5-276" fmla="*/ 457200 h 914400"/>
                <a:gd name="connsiteX0-277" fmla="*/ 0 w 1828800"/>
                <a:gd name="connsiteY0-278" fmla="*/ 0 h 914400"/>
                <a:gd name="connsiteX1-279" fmla="*/ 1777764 w 1828800"/>
                <a:gd name="connsiteY1-280" fmla="*/ 0 h 914400"/>
                <a:gd name="connsiteX2-281" fmla="*/ 1828800 w 1828800"/>
                <a:gd name="connsiteY2-282" fmla="*/ 457200 h 914400"/>
                <a:gd name="connsiteX3-283" fmla="*/ 1777764 w 1828800"/>
                <a:gd name="connsiteY3-284" fmla="*/ 914400 h 914400"/>
                <a:gd name="connsiteX4-285" fmla="*/ 0 w 1828800"/>
                <a:gd name="connsiteY4-286" fmla="*/ 914400 h 914400"/>
                <a:gd name="connsiteX5-287" fmla="*/ 0 w 1828800"/>
                <a:gd name="connsiteY5-288" fmla="*/ 457200 h 914400"/>
                <a:gd name="connsiteX0-289" fmla="*/ 0 w 1828800"/>
                <a:gd name="connsiteY0-290" fmla="*/ 0 h 914400"/>
                <a:gd name="connsiteX1-291" fmla="*/ 1776218 w 1828800"/>
                <a:gd name="connsiteY1-292" fmla="*/ 0 h 914400"/>
                <a:gd name="connsiteX2-293" fmla="*/ 1828800 w 1828800"/>
                <a:gd name="connsiteY2-294" fmla="*/ 457200 h 914400"/>
                <a:gd name="connsiteX3-295" fmla="*/ 1777764 w 1828800"/>
                <a:gd name="connsiteY3-296" fmla="*/ 914400 h 914400"/>
                <a:gd name="connsiteX4-297" fmla="*/ 0 w 1828800"/>
                <a:gd name="connsiteY4-298" fmla="*/ 914400 h 914400"/>
                <a:gd name="connsiteX5-299" fmla="*/ 0 w 1828800"/>
                <a:gd name="connsiteY5-300" fmla="*/ 457200 h 914400"/>
                <a:gd name="connsiteX0-301" fmla="*/ 0 w 1828800"/>
                <a:gd name="connsiteY0-302" fmla="*/ 0 h 914400"/>
                <a:gd name="connsiteX1-303" fmla="*/ 1776218 w 1828800"/>
                <a:gd name="connsiteY1-304" fmla="*/ 0 h 914400"/>
                <a:gd name="connsiteX2-305" fmla="*/ 1828800 w 1828800"/>
                <a:gd name="connsiteY2-306" fmla="*/ 457200 h 914400"/>
                <a:gd name="connsiteX3-307" fmla="*/ 1776218 w 1828800"/>
                <a:gd name="connsiteY3-308" fmla="*/ 914400 h 914400"/>
                <a:gd name="connsiteX4-309" fmla="*/ 0 w 1828800"/>
                <a:gd name="connsiteY4-310" fmla="*/ 914400 h 914400"/>
                <a:gd name="connsiteX5-311" fmla="*/ 0 w 1828800"/>
                <a:gd name="connsiteY5-312" fmla="*/ 457200 h 914400"/>
                <a:gd name="connsiteX0-313" fmla="*/ 0 w 1828800"/>
                <a:gd name="connsiteY0-314" fmla="*/ 0 h 914400"/>
                <a:gd name="connsiteX1-315" fmla="*/ 1776218 w 1828800"/>
                <a:gd name="connsiteY1-316" fmla="*/ 0 h 914400"/>
                <a:gd name="connsiteX2-317" fmla="*/ 1828800 w 1828800"/>
                <a:gd name="connsiteY2-318" fmla="*/ 457200 h 914400"/>
                <a:gd name="connsiteX3-319" fmla="*/ 1776218 w 1828800"/>
                <a:gd name="connsiteY3-320" fmla="*/ 914400 h 914400"/>
                <a:gd name="connsiteX4-321" fmla="*/ 0 w 1828800"/>
                <a:gd name="connsiteY4-322" fmla="*/ 914400 h 914400"/>
                <a:gd name="connsiteX5-323" fmla="*/ 52582 w 1828800"/>
                <a:gd name="connsiteY5-324" fmla="*/ 457200 h 914400"/>
                <a:gd name="connsiteX0-325" fmla="*/ 0 w 1828800"/>
                <a:gd name="connsiteY0-326" fmla="*/ 0 h 914400"/>
                <a:gd name="connsiteX1-327" fmla="*/ 1776218 w 1828800"/>
                <a:gd name="connsiteY1-328" fmla="*/ 0 h 914400"/>
                <a:gd name="connsiteX2-329" fmla="*/ 1828800 w 1828800"/>
                <a:gd name="connsiteY2-330" fmla="*/ 457200 h 914400"/>
                <a:gd name="connsiteX3-331" fmla="*/ 1776218 w 1828800"/>
                <a:gd name="connsiteY3-332" fmla="*/ 914400 h 914400"/>
                <a:gd name="connsiteX4-333" fmla="*/ 0 w 1828800"/>
                <a:gd name="connsiteY4-334" fmla="*/ 914400 h 914400"/>
                <a:gd name="connsiteX5-335" fmla="*/ 52582 w 1828800"/>
                <a:gd name="connsiteY5-336" fmla="*/ 457200 h 914400"/>
                <a:gd name="connsiteX0-337" fmla="*/ 0 w 1828800"/>
                <a:gd name="connsiteY0-338" fmla="*/ 0 h 914400"/>
                <a:gd name="connsiteX1-339" fmla="*/ 1776218 w 1828800"/>
                <a:gd name="connsiteY1-340" fmla="*/ 0 h 914400"/>
                <a:gd name="connsiteX2-341" fmla="*/ 1828800 w 1828800"/>
                <a:gd name="connsiteY2-342" fmla="*/ 457200 h 914400"/>
                <a:gd name="connsiteX3-343" fmla="*/ 1776218 w 1828800"/>
                <a:gd name="connsiteY3-344" fmla="*/ 914400 h 914400"/>
                <a:gd name="connsiteX4-345" fmla="*/ 0 w 1828800"/>
                <a:gd name="connsiteY4-346" fmla="*/ 914400 h 914400"/>
                <a:gd name="connsiteX5-347" fmla="*/ 52582 w 1828800"/>
                <a:gd name="connsiteY5-348" fmla="*/ 457200 h 914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76218" y="0"/>
                  </a:lnTo>
                  <a:lnTo>
                    <a:pt x="1828800" y="457200"/>
                  </a:lnTo>
                  <a:lnTo>
                    <a:pt x="1776218" y="914400"/>
                  </a:lnTo>
                  <a:lnTo>
                    <a:pt x="0" y="914400"/>
                  </a:lnTo>
                  <a:lnTo>
                    <a:pt x="52582" y="4572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>
                <a:solidFill>
                  <a:schemeClr val="accent3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9" name="Rectangle 68"/>
            <p:cNvSpPr txBox="1"/>
            <p:nvPr>
              <p:custDataLst>
                <p:tags r:id="rId7"/>
              </p:custDataLst>
            </p:nvPr>
          </p:nvSpPr>
          <p:spPr>
            <a:xfrm>
              <a:off x="3167727" y="639927"/>
              <a:ext cx="2646843" cy="393700"/>
            </a:xfrm>
            <a:prstGeom prst="rect">
              <a:avLst/>
            </a:prstGeom>
            <a:grpFill/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lvl="1" indent="-192405" defTabSz="895350" eaLnBrk="1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baseline="0">
                  <a:latin typeface="+mn-lt"/>
                </a:defRPr>
              </a:lvl2pPr>
              <a:lvl3pPr marL="457200" lvl="2" indent="-26225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baseline="0">
                  <a:latin typeface="+mn-lt"/>
                </a:defRPr>
              </a:lvl3pPr>
              <a:lvl4pPr marL="614680" lvl="3" indent="-15557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baseline="0">
                  <a:latin typeface="+mn-lt"/>
                </a:defRPr>
              </a:lvl4pPr>
              <a:lvl5pPr marL="749935" lvl="4" indent="-130175" defTabSz="895350" eaLnBrk="1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5pPr>
              <a:lvl6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6pPr>
              <a:lvl7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7pPr>
              <a:lvl8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8pPr>
              <a:lvl9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9pPr>
            </a:lstStyle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审议议案</a:t>
              </a:r>
              <a:endParaRPr lang="ja-JP" altLang="en-US" b="1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10" name="Group 102"/>
          <p:cNvGrpSpPr/>
          <p:nvPr>
            <p:custDataLst>
              <p:tags r:id="rId3"/>
            </p:custDataLst>
          </p:nvPr>
        </p:nvGrpSpPr>
        <p:grpSpPr>
          <a:xfrm>
            <a:off x="7669595" y="2444955"/>
            <a:ext cx="3357469" cy="568244"/>
            <a:chOff x="3034631" y="608177"/>
            <a:chExt cx="2862235" cy="457200"/>
          </a:xfrm>
          <a:solidFill>
            <a:srgbClr val="B7B327"/>
          </a:solidFill>
        </p:grpSpPr>
        <p:sp>
          <p:nvSpPr>
            <p:cNvPr id="11" name="Freeform 81"/>
            <p:cNvSpPr/>
            <p:nvPr>
              <p:custDataLst>
                <p:tags r:id="rId4"/>
              </p:custDataLst>
            </p:nvPr>
          </p:nvSpPr>
          <p:spPr>
            <a:xfrm>
              <a:off x="3034631" y="608177"/>
              <a:ext cx="2862235" cy="4572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-1" fmla="*/ 0 w 1828800"/>
                <a:gd name="connsiteY0-2" fmla="*/ 0 h 914400"/>
                <a:gd name="connsiteX1-3" fmla="*/ 1664208 w 1828800"/>
                <a:gd name="connsiteY1-4" fmla="*/ 0 h 914400"/>
                <a:gd name="connsiteX2-5" fmla="*/ 1828800 w 1828800"/>
                <a:gd name="connsiteY2-6" fmla="*/ 457200 h 914400"/>
                <a:gd name="connsiteX3-7" fmla="*/ 1664208 w 1828800"/>
                <a:gd name="connsiteY3-8" fmla="*/ 914400 h 914400"/>
                <a:gd name="connsiteX4-9" fmla="*/ 0 w 1828800"/>
                <a:gd name="connsiteY4-10" fmla="*/ 914400 h 914400"/>
                <a:gd name="connsiteX5-11" fmla="*/ 0 w 1828800"/>
                <a:gd name="connsiteY5-12" fmla="*/ 457200 h 914400"/>
                <a:gd name="connsiteX0-13" fmla="*/ 0 w 1828800"/>
                <a:gd name="connsiteY0-14" fmla="*/ 0 h 914400"/>
                <a:gd name="connsiteX1-15" fmla="*/ 1664208 w 1828800"/>
                <a:gd name="connsiteY1-16" fmla="*/ 0 h 914400"/>
                <a:gd name="connsiteX2-17" fmla="*/ 1828800 w 1828800"/>
                <a:gd name="connsiteY2-18" fmla="*/ 457200 h 914400"/>
                <a:gd name="connsiteX3-19" fmla="*/ 1664208 w 1828800"/>
                <a:gd name="connsiteY3-20" fmla="*/ 914400 h 914400"/>
                <a:gd name="connsiteX4-21" fmla="*/ 0 w 1828800"/>
                <a:gd name="connsiteY4-22" fmla="*/ 914400 h 914400"/>
                <a:gd name="connsiteX5-23" fmla="*/ 0 w 1828800"/>
                <a:gd name="connsiteY5-24" fmla="*/ 457200 h 914400"/>
                <a:gd name="connsiteX0-25" fmla="*/ 0 w 1828800"/>
                <a:gd name="connsiteY0-26" fmla="*/ 0 h 914400"/>
                <a:gd name="connsiteX1-27" fmla="*/ 1664208 w 1828800"/>
                <a:gd name="connsiteY1-28" fmla="*/ 0 h 914400"/>
                <a:gd name="connsiteX2-29" fmla="*/ 1828800 w 1828800"/>
                <a:gd name="connsiteY2-30" fmla="*/ 457200 h 914400"/>
                <a:gd name="connsiteX3-31" fmla="*/ 1664208 w 1828800"/>
                <a:gd name="connsiteY3-32" fmla="*/ 914400 h 914400"/>
                <a:gd name="connsiteX4-33" fmla="*/ 0 w 1828800"/>
                <a:gd name="connsiteY4-34" fmla="*/ 914400 h 914400"/>
                <a:gd name="connsiteX5-35" fmla="*/ 0 w 1828800"/>
                <a:gd name="connsiteY5-36" fmla="*/ 457200 h 914400"/>
                <a:gd name="connsiteX0-37" fmla="*/ 0 w 1828800"/>
                <a:gd name="connsiteY0-38" fmla="*/ 0 h 914400"/>
                <a:gd name="connsiteX1-39" fmla="*/ 1664208 w 1828800"/>
                <a:gd name="connsiteY1-40" fmla="*/ 0 h 914400"/>
                <a:gd name="connsiteX2-41" fmla="*/ 1828800 w 1828800"/>
                <a:gd name="connsiteY2-42" fmla="*/ 457200 h 914400"/>
                <a:gd name="connsiteX3-43" fmla="*/ 1664208 w 1828800"/>
                <a:gd name="connsiteY3-44" fmla="*/ 914400 h 914400"/>
                <a:gd name="connsiteX4-45" fmla="*/ 0 w 1828800"/>
                <a:gd name="connsiteY4-46" fmla="*/ 914400 h 914400"/>
                <a:gd name="connsiteX5-47" fmla="*/ 0 w 1828800"/>
                <a:gd name="connsiteY5-48" fmla="*/ 457200 h 914400"/>
                <a:gd name="connsiteX0-49" fmla="*/ 0 w 1828800"/>
                <a:gd name="connsiteY0-50" fmla="*/ 0 h 914400"/>
                <a:gd name="connsiteX1-51" fmla="*/ 1664208 w 1828800"/>
                <a:gd name="connsiteY1-52" fmla="*/ 0 h 914400"/>
                <a:gd name="connsiteX2-53" fmla="*/ 1828800 w 1828800"/>
                <a:gd name="connsiteY2-54" fmla="*/ 457200 h 914400"/>
                <a:gd name="connsiteX3-55" fmla="*/ 1664208 w 1828800"/>
                <a:gd name="connsiteY3-56" fmla="*/ 914400 h 914400"/>
                <a:gd name="connsiteX4-57" fmla="*/ 0 w 1828800"/>
                <a:gd name="connsiteY4-58" fmla="*/ 914400 h 914400"/>
                <a:gd name="connsiteX5-59" fmla="*/ 0 w 1828800"/>
                <a:gd name="connsiteY5-60" fmla="*/ 457200 h 914400"/>
                <a:gd name="connsiteX0-61" fmla="*/ 0 w 1828800"/>
                <a:gd name="connsiteY0-62" fmla="*/ 0 h 914400"/>
                <a:gd name="connsiteX1-63" fmla="*/ 1664208 w 1828800"/>
                <a:gd name="connsiteY1-64" fmla="*/ 0 h 914400"/>
                <a:gd name="connsiteX2-65" fmla="*/ 1828800 w 1828800"/>
                <a:gd name="connsiteY2-66" fmla="*/ 457200 h 914400"/>
                <a:gd name="connsiteX3-67" fmla="*/ 1664208 w 1828800"/>
                <a:gd name="connsiteY3-68" fmla="*/ 914400 h 914400"/>
                <a:gd name="connsiteX4-69" fmla="*/ 0 w 1828800"/>
                <a:gd name="connsiteY4-70" fmla="*/ 914400 h 914400"/>
                <a:gd name="connsiteX5-71" fmla="*/ 0 w 1828800"/>
                <a:gd name="connsiteY5-72" fmla="*/ 457200 h 914400"/>
                <a:gd name="connsiteX0-73" fmla="*/ 0 w 1828800"/>
                <a:gd name="connsiteY0-74" fmla="*/ 0 h 914400"/>
                <a:gd name="connsiteX1-75" fmla="*/ 1774935 w 1828800"/>
                <a:gd name="connsiteY1-76" fmla="*/ 0 h 914400"/>
                <a:gd name="connsiteX2-77" fmla="*/ 1828800 w 1828800"/>
                <a:gd name="connsiteY2-78" fmla="*/ 457200 h 914400"/>
                <a:gd name="connsiteX3-79" fmla="*/ 1664208 w 1828800"/>
                <a:gd name="connsiteY3-80" fmla="*/ 914400 h 914400"/>
                <a:gd name="connsiteX4-81" fmla="*/ 0 w 1828800"/>
                <a:gd name="connsiteY4-82" fmla="*/ 914400 h 914400"/>
                <a:gd name="connsiteX5-83" fmla="*/ 0 w 1828800"/>
                <a:gd name="connsiteY5-84" fmla="*/ 457200 h 914400"/>
                <a:gd name="connsiteX0-85" fmla="*/ 0 w 1828800"/>
                <a:gd name="connsiteY0-86" fmla="*/ 0 h 914400"/>
                <a:gd name="connsiteX1-87" fmla="*/ 1774935 w 1828800"/>
                <a:gd name="connsiteY1-88" fmla="*/ 0 h 914400"/>
                <a:gd name="connsiteX2-89" fmla="*/ 1828800 w 1828800"/>
                <a:gd name="connsiteY2-90" fmla="*/ 457200 h 914400"/>
                <a:gd name="connsiteX3-91" fmla="*/ 1774935 w 1828800"/>
                <a:gd name="connsiteY3-92" fmla="*/ 914400 h 914400"/>
                <a:gd name="connsiteX4-93" fmla="*/ 0 w 1828800"/>
                <a:gd name="connsiteY4-94" fmla="*/ 914400 h 914400"/>
                <a:gd name="connsiteX5-95" fmla="*/ 0 w 1828800"/>
                <a:gd name="connsiteY5-96" fmla="*/ 457200 h 914400"/>
                <a:gd name="connsiteX0-97" fmla="*/ 0 w 1828800"/>
                <a:gd name="connsiteY0-98" fmla="*/ 0 h 914400"/>
                <a:gd name="connsiteX1-99" fmla="*/ 1774935 w 1828800"/>
                <a:gd name="connsiteY1-100" fmla="*/ 0 h 914400"/>
                <a:gd name="connsiteX2-101" fmla="*/ 1828800 w 1828800"/>
                <a:gd name="connsiteY2-102" fmla="*/ 457200 h 914400"/>
                <a:gd name="connsiteX3-103" fmla="*/ 1774935 w 1828800"/>
                <a:gd name="connsiteY3-104" fmla="*/ 914400 h 914400"/>
                <a:gd name="connsiteX4-105" fmla="*/ 0 w 1828800"/>
                <a:gd name="connsiteY4-106" fmla="*/ 914400 h 914400"/>
                <a:gd name="connsiteX5-107" fmla="*/ 53865 w 1828800"/>
                <a:gd name="connsiteY5-108" fmla="*/ 457200 h 914400"/>
                <a:gd name="connsiteX0-109" fmla="*/ 0 w 1828800"/>
                <a:gd name="connsiteY0-110" fmla="*/ 0 h 914400"/>
                <a:gd name="connsiteX1-111" fmla="*/ 1774935 w 1828800"/>
                <a:gd name="connsiteY1-112" fmla="*/ 0 h 914400"/>
                <a:gd name="connsiteX2-113" fmla="*/ 1828800 w 1828800"/>
                <a:gd name="connsiteY2-114" fmla="*/ 457200 h 914400"/>
                <a:gd name="connsiteX3-115" fmla="*/ 1774935 w 1828800"/>
                <a:gd name="connsiteY3-116" fmla="*/ 914400 h 914400"/>
                <a:gd name="connsiteX4-117" fmla="*/ 0 w 1828800"/>
                <a:gd name="connsiteY4-118" fmla="*/ 914400 h 914400"/>
                <a:gd name="connsiteX5-119" fmla="*/ 53865 w 1828800"/>
                <a:gd name="connsiteY5-120" fmla="*/ 457200 h 914400"/>
                <a:gd name="connsiteX0-121" fmla="*/ 0 w 1828800"/>
                <a:gd name="connsiteY0-122" fmla="*/ 0 h 914400"/>
                <a:gd name="connsiteX1-123" fmla="*/ 1774935 w 1828800"/>
                <a:gd name="connsiteY1-124" fmla="*/ 0 h 914400"/>
                <a:gd name="connsiteX2-125" fmla="*/ 1828800 w 1828800"/>
                <a:gd name="connsiteY2-126" fmla="*/ 457200 h 914400"/>
                <a:gd name="connsiteX3-127" fmla="*/ 1774935 w 1828800"/>
                <a:gd name="connsiteY3-128" fmla="*/ 914400 h 914400"/>
                <a:gd name="connsiteX4-129" fmla="*/ 0 w 1828800"/>
                <a:gd name="connsiteY4-130" fmla="*/ 914400 h 914400"/>
                <a:gd name="connsiteX5-131" fmla="*/ 53865 w 1828800"/>
                <a:gd name="connsiteY5-132" fmla="*/ 457200 h 914400"/>
                <a:gd name="connsiteX0-133" fmla="*/ 0 w 1828800"/>
                <a:gd name="connsiteY0-134" fmla="*/ 0 h 914400"/>
                <a:gd name="connsiteX1-135" fmla="*/ 1774935 w 1828800"/>
                <a:gd name="connsiteY1-136" fmla="*/ 0 h 914400"/>
                <a:gd name="connsiteX2-137" fmla="*/ 1828800 w 1828800"/>
                <a:gd name="connsiteY2-138" fmla="*/ 457200 h 914400"/>
                <a:gd name="connsiteX3-139" fmla="*/ 1774935 w 1828800"/>
                <a:gd name="connsiteY3-140" fmla="*/ 914400 h 914400"/>
                <a:gd name="connsiteX4-141" fmla="*/ 0 w 1828800"/>
                <a:gd name="connsiteY4-142" fmla="*/ 914400 h 914400"/>
                <a:gd name="connsiteX5-143" fmla="*/ 0 w 1828800"/>
                <a:gd name="connsiteY5-144" fmla="*/ 457200 h 914400"/>
                <a:gd name="connsiteX0-145" fmla="*/ 0 w 1828800"/>
                <a:gd name="connsiteY0-146" fmla="*/ 0 h 914400"/>
                <a:gd name="connsiteX1-147" fmla="*/ 1774935 w 1828800"/>
                <a:gd name="connsiteY1-148" fmla="*/ 0 h 914400"/>
                <a:gd name="connsiteX2-149" fmla="*/ 1828800 w 1828800"/>
                <a:gd name="connsiteY2-150" fmla="*/ 457200 h 914400"/>
                <a:gd name="connsiteX3-151" fmla="*/ 1774935 w 1828800"/>
                <a:gd name="connsiteY3-152" fmla="*/ 914400 h 914400"/>
                <a:gd name="connsiteX4-153" fmla="*/ 0 w 1828800"/>
                <a:gd name="connsiteY4-154" fmla="*/ 914400 h 914400"/>
                <a:gd name="connsiteX5-155" fmla="*/ 0 w 1828800"/>
                <a:gd name="connsiteY5-156" fmla="*/ 457200 h 914400"/>
                <a:gd name="connsiteX0-157" fmla="*/ 0 w 1828800"/>
                <a:gd name="connsiteY0-158" fmla="*/ 0 h 914400"/>
                <a:gd name="connsiteX1-159" fmla="*/ 1774935 w 1828800"/>
                <a:gd name="connsiteY1-160" fmla="*/ 0 h 914400"/>
                <a:gd name="connsiteX2-161" fmla="*/ 1828800 w 1828800"/>
                <a:gd name="connsiteY2-162" fmla="*/ 457200 h 914400"/>
                <a:gd name="connsiteX3-163" fmla="*/ 1774935 w 1828800"/>
                <a:gd name="connsiteY3-164" fmla="*/ 914400 h 914400"/>
                <a:gd name="connsiteX4-165" fmla="*/ 0 w 1828800"/>
                <a:gd name="connsiteY4-166" fmla="*/ 914400 h 914400"/>
                <a:gd name="connsiteX5-167" fmla="*/ 0 w 1828800"/>
                <a:gd name="connsiteY5-168" fmla="*/ 457200 h 914400"/>
                <a:gd name="connsiteX0-169" fmla="*/ 0 w 1828800"/>
                <a:gd name="connsiteY0-170" fmla="*/ 0 h 914400"/>
                <a:gd name="connsiteX1-171" fmla="*/ 1774935 w 1828800"/>
                <a:gd name="connsiteY1-172" fmla="*/ 0 h 914400"/>
                <a:gd name="connsiteX2-173" fmla="*/ 1828800 w 1828800"/>
                <a:gd name="connsiteY2-174" fmla="*/ 457200 h 914400"/>
                <a:gd name="connsiteX3-175" fmla="*/ 1774935 w 1828800"/>
                <a:gd name="connsiteY3-176" fmla="*/ 914400 h 914400"/>
                <a:gd name="connsiteX4-177" fmla="*/ 0 w 1828800"/>
                <a:gd name="connsiteY4-178" fmla="*/ 914400 h 914400"/>
                <a:gd name="connsiteX5-179" fmla="*/ 53865 w 1828800"/>
                <a:gd name="connsiteY5-180" fmla="*/ 457200 h 914400"/>
                <a:gd name="connsiteX0-181" fmla="*/ 0 w 1828800"/>
                <a:gd name="connsiteY0-182" fmla="*/ 0 h 914400"/>
                <a:gd name="connsiteX1-183" fmla="*/ 1774935 w 1828800"/>
                <a:gd name="connsiteY1-184" fmla="*/ 0 h 914400"/>
                <a:gd name="connsiteX2-185" fmla="*/ 1828800 w 1828800"/>
                <a:gd name="connsiteY2-186" fmla="*/ 457200 h 914400"/>
                <a:gd name="connsiteX3-187" fmla="*/ 1774935 w 1828800"/>
                <a:gd name="connsiteY3-188" fmla="*/ 914400 h 914400"/>
                <a:gd name="connsiteX4-189" fmla="*/ 0 w 1828800"/>
                <a:gd name="connsiteY4-190" fmla="*/ 914400 h 914400"/>
                <a:gd name="connsiteX5-191" fmla="*/ 53865 w 1828800"/>
                <a:gd name="connsiteY5-192" fmla="*/ 457200 h 914400"/>
                <a:gd name="connsiteX0-193" fmla="*/ 0 w 1828800"/>
                <a:gd name="connsiteY0-194" fmla="*/ 0 h 914400"/>
                <a:gd name="connsiteX1-195" fmla="*/ 1774935 w 1828800"/>
                <a:gd name="connsiteY1-196" fmla="*/ 0 h 914400"/>
                <a:gd name="connsiteX2-197" fmla="*/ 1828800 w 1828800"/>
                <a:gd name="connsiteY2-198" fmla="*/ 457200 h 914400"/>
                <a:gd name="connsiteX3-199" fmla="*/ 1774935 w 1828800"/>
                <a:gd name="connsiteY3-200" fmla="*/ 914400 h 914400"/>
                <a:gd name="connsiteX4-201" fmla="*/ 0 w 1828800"/>
                <a:gd name="connsiteY4-202" fmla="*/ 914400 h 914400"/>
                <a:gd name="connsiteX5-203" fmla="*/ 53865 w 1828800"/>
                <a:gd name="connsiteY5-204" fmla="*/ 457200 h 914400"/>
                <a:gd name="connsiteX0-205" fmla="*/ 0 w 1828800"/>
                <a:gd name="connsiteY0-206" fmla="*/ 0 h 914400"/>
                <a:gd name="connsiteX1-207" fmla="*/ 1774935 w 1828800"/>
                <a:gd name="connsiteY1-208" fmla="*/ 0 h 914400"/>
                <a:gd name="connsiteX2-209" fmla="*/ 1828800 w 1828800"/>
                <a:gd name="connsiteY2-210" fmla="*/ 457200 h 914400"/>
                <a:gd name="connsiteX3-211" fmla="*/ 1774935 w 1828800"/>
                <a:gd name="connsiteY3-212" fmla="*/ 914400 h 914400"/>
                <a:gd name="connsiteX4-213" fmla="*/ 0 w 1828800"/>
                <a:gd name="connsiteY4-214" fmla="*/ 914400 h 914400"/>
                <a:gd name="connsiteX5-215" fmla="*/ 0 w 1828800"/>
                <a:gd name="connsiteY5-216" fmla="*/ 457200 h 914400"/>
                <a:gd name="connsiteX0-217" fmla="*/ 0 w 1828800"/>
                <a:gd name="connsiteY0-218" fmla="*/ 0 h 914400"/>
                <a:gd name="connsiteX1-219" fmla="*/ 1777764 w 1828800"/>
                <a:gd name="connsiteY1-220" fmla="*/ 0 h 914400"/>
                <a:gd name="connsiteX2-221" fmla="*/ 1828800 w 1828800"/>
                <a:gd name="connsiteY2-222" fmla="*/ 457200 h 914400"/>
                <a:gd name="connsiteX3-223" fmla="*/ 1774935 w 1828800"/>
                <a:gd name="connsiteY3-224" fmla="*/ 914400 h 914400"/>
                <a:gd name="connsiteX4-225" fmla="*/ 0 w 1828800"/>
                <a:gd name="connsiteY4-226" fmla="*/ 914400 h 914400"/>
                <a:gd name="connsiteX5-227" fmla="*/ 0 w 1828800"/>
                <a:gd name="connsiteY5-228" fmla="*/ 457200 h 914400"/>
                <a:gd name="connsiteX0-229" fmla="*/ 0 w 1828800"/>
                <a:gd name="connsiteY0-230" fmla="*/ 0 h 914400"/>
                <a:gd name="connsiteX1-231" fmla="*/ 1777764 w 1828800"/>
                <a:gd name="connsiteY1-232" fmla="*/ 0 h 914400"/>
                <a:gd name="connsiteX2-233" fmla="*/ 1828800 w 1828800"/>
                <a:gd name="connsiteY2-234" fmla="*/ 457200 h 914400"/>
                <a:gd name="connsiteX3-235" fmla="*/ 1777764 w 1828800"/>
                <a:gd name="connsiteY3-236" fmla="*/ 914400 h 914400"/>
                <a:gd name="connsiteX4-237" fmla="*/ 0 w 1828800"/>
                <a:gd name="connsiteY4-238" fmla="*/ 914400 h 914400"/>
                <a:gd name="connsiteX5-239" fmla="*/ 0 w 1828800"/>
                <a:gd name="connsiteY5-240" fmla="*/ 457200 h 914400"/>
                <a:gd name="connsiteX0-241" fmla="*/ 0 w 1828800"/>
                <a:gd name="connsiteY0-242" fmla="*/ 0 h 914400"/>
                <a:gd name="connsiteX1-243" fmla="*/ 1777764 w 1828800"/>
                <a:gd name="connsiteY1-244" fmla="*/ 0 h 914400"/>
                <a:gd name="connsiteX2-245" fmla="*/ 1828800 w 1828800"/>
                <a:gd name="connsiteY2-246" fmla="*/ 457200 h 914400"/>
                <a:gd name="connsiteX3-247" fmla="*/ 1777764 w 1828800"/>
                <a:gd name="connsiteY3-248" fmla="*/ 914400 h 914400"/>
                <a:gd name="connsiteX4-249" fmla="*/ 0 w 1828800"/>
                <a:gd name="connsiteY4-250" fmla="*/ 914400 h 914400"/>
                <a:gd name="connsiteX5-251" fmla="*/ 51036 w 1828800"/>
                <a:gd name="connsiteY5-252" fmla="*/ 457200 h 914400"/>
                <a:gd name="connsiteX0-253" fmla="*/ 0 w 1828800"/>
                <a:gd name="connsiteY0-254" fmla="*/ 0 h 914400"/>
                <a:gd name="connsiteX1-255" fmla="*/ 1777764 w 1828800"/>
                <a:gd name="connsiteY1-256" fmla="*/ 0 h 914400"/>
                <a:gd name="connsiteX2-257" fmla="*/ 1828800 w 1828800"/>
                <a:gd name="connsiteY2-258" fmla="*/ 457200 h 914400"/>
                <a:gd name="connsiteX3-259" fmla="*/ 1777764 w 1828800"/>
                <a:gd name="connsiteY3-260" fmla="*/ 914400 h 914400"/>
                <a:gd name="connsiteX4-261" fmla="*/ 0 w 1828800"/>
                <a:gd name="connsiteY4-262" fmla="*/ 914400 h 914400"/>
                <a:gd name="connsiteX5-263" fmla="*/ 51036 w 1828800"/>
                <a:gd name="connsiteY5-264" fmla="*/ 457200 h 914400"/>
                <a:gd name="connsiteX0-265" fmla="*/ 0 w 1828800"/>
                <a:gd name="connsiteY0-266" fmla="*/ 0 h 914400"/>
                <a:gd name="connsiteX1-267" fmla="*/ 1777764 w 1828800"/>
                <a:gd name="connsiteY1-268" fmla="*/ 0 h 914400"/>
                <a:gd name="connsiteX2-269" fmla="*/ 1828800 w 1828800"/>
                <a:gd name="connsiteY2-270" fmla="*/ 457200 h 914400"/>
                <a:gd name="connsiteX3-271" fmla="*/ 1777764 w 1828800"/>
                <a:gd name="connsiteY3-272" fmla="*/ 914400 h 914400"/>
                <a:gd name="connsiteX4-273" fmla="*/ 0 w 1828800"/>
                <a:gd name="connsiteY4-274" fmla="*/ 914400 h 914400"/>
                <a:gd name="connsiteX5-275" fmla="*/ 51036 w 1828800"/>
                <a:gd name="connsiteY5-276" fmla="*/ 457200 h 914400"/>
                <a:gd name="connsiteX0-277" fmla="*/ 0 w 1828800"/>
                <a:gd name="connsiteY0-278" fmla="*/ 0 h 914400"/>
                <a:gd name="connsiteX1-279" fmla="*/ 1777764 w 1828800"/>
                <a:gd name="connsiteY1-280" fmla="*/ 0 h 914400"/>
                <a:gd name="connsiteX2-281" fmla="*/ 1828800 w 1828800"/>
                <a:gd name="connsiteY2-282" fmla="*/ 457200 h 914400"/>
                <a:gd name="connsiteX3-283" fmla="*/ 1777764 w 1828800"/>
                <a:gd name="connsiteY3-284" fmla="*/ 914400 h 914400"/>
                <a:gd name="connsiteX4-285" fmla="*/ 0 w 1828800"/>
                <a:gd name="connsiteY4-286" fmla="*/ 914400 h 914400"/>
                <a:gd name="connsiteX5-287" fmla="*/ 0 w 1828800"/>
                <a:gd name="connsiteY5-288" fmla="*/ 457200 h 914400"/>
                <a:gd name="connsiteX0-289" fmla="*/ 0 w 1828800"/>
                <a:gd name="connsiteY0-290" fmla="*/ 0 h 914400"/>
                <a:gd name="connsiteX1-291" fmla="*/ 1776218 w 1828800"/>
                <a:gd name="connsiteY1-292" fmla="*/ 0 h 914400"/>
                <a:gd name="connsiteX2-293" fmla="*/ 1828800 w 1828800"/>
                <a:gd name="connsiteY2-294" fmla="*/ 457200 h 914400"/>
                <a:gd name="connsiteX3-295" fmla="*/ 1777764 w 1828800"/>
                <a:gd name="connsiteY3-296" fmla="*/ 914400 h 914400"/>
                <a:gd name="connsiteX4-297" fmla="*/ 0 w 1828800"/>
                <a:gd name="connsiteY4-298" fmla="*/ 914400 h 914400"/>
                <a:gd name="connsiteX5-299" fmla="*/ 0 w 1828800"/>
                <a:gd name="connsiteY5-300" fmla="*/ 457200 h 914400"/>
                <a:gd name="connsiteX0-301" fmla="*/ 0 w 1828800"/>
                <a:gd name="connsiteY0-302" fmla="*/ 0 h 914400"/>
                <a:gd name="connsiteX1-303" fmla="*/ 1776218 w 1828800"/>
                <a:gd name="connsiteY1-304" fmla="*/ 0 h 914400"/>
                <a:gd name="connsiteX2-305" fmla="*/ 1828800 w 1828800"/>
                <a:gd name="connsiteY2-306" fmla="*/ 457200 h 914400"/>
                <a:gd name="connsiteX3-307" fmla="*/ 1776218 w 1828800"/>
                <a:gd name="connsiteY3-308" fmla="*/ 914400 h 914400"/>
                <a:gd name="connsiteX4-309" fmla="*/ 0 w 1828800"/>
                <a:gd name="connsiteY4-310" fmla="*/ 914400 h 914400"/>
                <a:gd name="connsiteX5-311" fmla="*/ 0 w 1828800"/>
                <a:gd name="connsiteY5-312" fmla="*/ 457200 h 914400"/>
                <a:gd name="connsiteX0-313" fmla="*/ 0 w 1828800"/>
                <a:gd name="connsiteY0-314" fmla="*/ 0 h 914400"/>
                <a:gd name="connsiteX1-315" fmla="*/ 1776218 w 1828800"/>
                <a:gd name="connsiteY1-316" fmla="*/ 0 h 914400"/>
                <a:gd name="connsiteX2-317" fmla="*/ 1828800 w 1828800"/>
                <a:gd name="connsiteY2-318" fmla="*/ 457200 h 914400"/>
                <a:gd name="connsiteX3-319" fmla="*/ 1776218 w 1828800"/>
                <a:gd name="connsiteY3-320" fmla="*/ 914400 h 914400"/>
                <a:gd name="connsiteX4-321" fmla="*/ 0 w 1828800"/>
                <a:gd name="connsiteY4-322" fmla="*/ 914400 h 914400"/>
                <a:gd name="connsiteX5-323" fmla="*/ 52582 w 1828800"/>
                <a:gd name="connsiteY5-324" fmla="*/ 457200 h 914400"/>
                <a:gd name="connsiteX0-325" fmla="*/ 0 w 1828800"/>
                <a:gd name="connsiteY0-326" fmla="*/ 0 h 914400"/>
                <a:gd name="connsiteX1-327" fmla="*/ 1776218 w 1828800"/>
                <a:gd name="connsiteY1-328" fmla="*/ 0 h 914400"/>
                <a:gd name="connsiteX2-329" fmla="*/ 1828800 w 1828800"/>
                <a:gd name="connsiteY2-330" fmla="*/ 457200 h 914400"/>
                <a:gd name="connsiteX3-331" fmla="*/ 1776218 w 1828800"/>
                <a:gd name="connsiteY3-332" fmla="*/ 914400 h 914400"/>
                <a:gd name="connsiteX4-333" fmla="*/ 0 w 1828800"/>
                <a:gd name="connsiteY4-334" fmla="*/ 914400 h 914400"/>
                <a:gd name="connsiteX5-335" fmla="*/ 52582 w 1828800"/>
                <a:gd name="connsiteY5-336" fmla="*/ 457200 h 914400"/>
                <a:gd name="connsiteX0-337" fmla="*/ 0 w 1828800"/>
                <a:gd name="connsiteY0-338" fmla="*/ 0 h 914400"/>
                <a:gd name="connsiteX1-339" fmla="*/ 1776218 w 1828800"/>
                <a:gd name="connsiteY1-340" fmla="*/ 0 h 914400"/>
                <a:gd name="connsiteX2-341" fmla="*/ 1828800 w 1828800"/>
                <a:gd name="connsiteY2-342" fmla="*/ 457200 h 914400"/>
                <a:gd name="connsiteX3-343" fmla="*/ 1776218 w 1828800"/>
                <a:gd name="connsiteY3-344" fmla="*/ 914400 h 914400"/>
                <a:gd name="connsiteX4-345" fmla="*/ 0 w 1828800"/>
                <a:gd name="connsiteY4-346" fmla="*/ 914400 h 914400"/>
                <a:gd name="connsiteX5-347" fmla="*/ 52582 w 1828800"/>
                <a:gd name="connsiteY5-348" fmla="*/ 457200 h 914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776218" y="0"/>
                  </a:lnTo>
                  <a:lnTo>
                    <a:pt x="1828800" y="457200"/>
                  </a:lnTo>
                  <a:lnTo>
                    <a:pt x="1776218" y="914400"/>
                  </a:lnTo>
                  <a:lnTo>
                    <a:pt x="0" y="914400"/>
                  </a:lnTo>
                  <a:lnTo>
                    <a:pt x="52582" y="45720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err="1">
                <a:solidFill>
                  <a:schemeClr val="accent3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2" name="Rectangle 68"/>
            <p:cNvSpPr txBox="1"/>
            <p:nvPr>
              <p:custDataLst>
                <p:tags r:id="rId5"/>
              </p:custDataLst>
            </p:nvPr>
          </p:nvSpPr>
          <p:spPr>
            <a:xfrm>
              <a:off x="3167727" y="639927"/>
              <a:ext cx="2646843" cy="393700"/>
            </a:xfrm>
            <a:prstGeom prst="rect">
              <a:avLst/>
            </a:prstGeom>
            <a:grpFill/>
          </p:spPr>
          <p:txBody>
            <a:bodyPr vert="horz" lIns="0" tIns="0" rIns="0" bIns="0" rtlCol="0" anchor="ctr"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lvl="1" indent="-192405" defTabSz="895350" eaLnBrk="1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baseline="0">
                  <a:latin typeface="+mn-lt"/>
                </a:defRPr>
              </a:lvl2pPr>
              <a:lvl3pPr marL="457200" lvl="2" indent="-26225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baseline="0">
                  <a:latin typeface="+mn-lt"/>
                </a:defRPr>
              </a:lvl3pPr>
              <a:lvl4pPr marL="614680" lvl="3" indent="-155575" defTabSz="895350" eaLnBrk="1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baseline="0">
                  <a:latin typeface="+mn-lt"/>
                </a:defRPr>
              </a:lvl4pPr>
              <a:lvl5pPr marL="749935" lvl="4" indent="-130175" defTabSz="895350" eaLnBrk="1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5pPr>
              <a:lvl6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6pPr>
              <a:lvl7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7pPr>
              <a:lvl8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8pPr>
              <a:lvl9pPr marL="749935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baseline="0">
                  <a:latin typeface="+mn-lt"/>
                </a:defRPr>
              </a:lvl9pPr>
            </a:lstStyle>
            <a:p>
              <a:pPr algn="ctr"/>
              <a:r>
                <a:rPr lang="zh-CN" altLang="en-US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会后事宜</a:t>
              </a:r>
              <a:endParaRPr lang="ja-JP" altLang="en-US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63600" y="3013199"/>
            <a:ext cx="3219395" cy="2678446"/>
          </a:xfrm>
          <a:prstGeom prst="rect">
            <a:avLst/>
          </a:prstGeom>
          <a:solidFill>
            <a:srgbClr val="CC333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endParaRPr lang="en-US" altLang="zh-CN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endParaRPr lang="en-US" altLang="zh-CN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endParaRPr lang="en-US" altLang="zh-CN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algn="ctr"/>
            <a:endParaRPr lang="en-US" altLang="zh-CN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80164" y="3004927"/>
            <a:ext cx="3209207" cy="2684673"/>
          </a:xfrm>
          <a:prstGeom prst="rect">
            <a:avLst/>
          </a:prstGeom>
          <a:solidFill>
            <a:srgbClr val="00425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94473" y="2957676"/>
            <a:ext cx="3219395" cy="427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>
              <a:solidFill>
                <a:schemeClr val="tx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567945" y="3488126"/>
            <a:ext cx="2070382" cy="15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</a:t>
            </a: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次年度股东会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1</a:t>
            </a: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次临时股东会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2</a:t>
            </a: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次现场董事会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6</a:t>
            </a: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次临时董事会</a:t>
            </a:r>
          </a:p>
        </p:txBody>
      </p:sp>
      <p:sp>
        <p:nvSpPr>
          <p:cNvPr id="18" name="矩形 17"/>
          <p:cNvSpPr/>
          <p:nvPr/>
        </p:nvSpPr>
        <p:spPr>
          <a:xfrm>
            <a:off x="4623840" y="3346969"/>
            <a:ext cx="2385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审议会议议案</a:t>
            </a:r>
            <a:r>
              <a:rPr lang="en-US" altLang="zh-CN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40</a:t>
            </a: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余份</a:t>
            </a:r>
          </a:p>
        </p:txBody>
      </p:sp>
      <p:sp>
        <p:nvSpPr>
          <p:cNvPr id="21" name="矩形 20"/>
          <p:cNvSpPr/>
          <p:nvPr/>
        </p:nvSpPr>
        <p:spPr>
          <a:xfrm>
            <a:off x="8246829" y="3576092"/>
            <a:ext cx="2114681" cy="1156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做好会议记录</a:t>
            </a:r>
            <a:endParaRPr lang="en-US" altLang="zh-CN" sz="16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完成会议决议</a:t>
            </a:r>
            <a:endParaRPr lang="en-US" altLang="zh-CN" sz="1600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文件归档相关事宜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0536" y="447846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3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、董事会、股东会相关工作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4543852" y="3830543"/>
          <a:ext cx="2676813" cy="1316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3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《XX</a:t>
                      </a:r>
                      <a:r>
                        <a:rPr lang="zh-CN" altLang="en-US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财务预算方案</a:t>
                      </a:r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》</a:t>
                      </a:r>
                      <a:endParaRPr lang="zh-CN" altLang="en-US" sz="1050" dirty="0"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《XX</a:t>
                      </a:r>
                      <a:r>
                        <a:rPr lang="zh-CN" altLang="en-US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公司业务激励实施细则</a:t>
                      </a:r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》</a:t>
                      </a:r>
                      <a:endParaRPr lang="zh-CN" altLang="en-US" sz="1050" dirty="0"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《XXX</a:t>
                      </a:r>
                      <a:r>
                        <a:rPr lang="zh-CN" altLang="en-US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的议案</a:t>
                      </a:r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》</a:t>
                      </a:r>
                      <a:endParaRPr lang="zh-CN" altLang="en-US" sz="1050" dirty="0"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《XXX</a:t>
                      </a:r>
                      <a:r>
                        <a:rPr lang="zh-CN" altLang="en-US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的议案</a:t>
                      </a:r>
                      <a:r>
                        <a:rPr lang="en-US" altLang="zh-CN" sz="1050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》</a:t>
                      </a:r>
                      <a:endParaRPr lang="zh-CN" altLang="en-US" sz="1050" dirty="0"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383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50" b="1" dirty="0"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  <a:sym typeface="阿里巴巴普惠体 R" panose="00020600040101010101" pitchFamily="18" charset="-122"/>
                        </a:rPr>
                        <a:t>……</a:t>
                      </a:r>
                      <a:endParaRPr lang="zh-CN" altLang="en-US" sz="1050" b="1" dirty="0"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  <a:sym typeface="阿里巴巴普惠体 R" panose="00020600040101010101" pitchFamily="18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3" grpId="0" animBg="1"/>
      <p:bldP spid="14" grpId="0" animBg="1"/>
      <p:bldP spid="15" grpId="0"/>
      <p:bldP spid="16" grpId="0"/>
      <p:bldP spid="18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1190866" y="1537975"/>
            <a:ext cx="2554728" cy="762002"/>
            <a:chOff x="942759" y="1255634"/>
            <a:chExt cx="2554728" cy="762002"/>
          </a:xfrm>
        </p:grpSpPr>
        <p:sp>
          <p:nvSpPr>
            <p:cNvPr id="3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0042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4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01</a:t>
              </a:r>
            </a:p>
          </p:txBody>
        </p:sp>
        <p:cxnSp>
          <p:nvCxnSpPr>
            <p:cNvPr id="5" name="Straight Connector 24"/>
            <p:cNvCxnSpPr/>
            <p:nvPr/>
          </p:nvCxnSpPr>
          <p:spPr>
            <a:xfrm>
              <a:off x="3016614" y="1636635"/>
              <a:ext cx="480873" cy="0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25"/>
          <p:cNvSpPr/>
          <p:nvPr/>
        </p:nvSpPr>
        <p:spPr>
          <a:xfrm>
            <a:off x="3702108" y="1846705"/>
            <a:ext cx="144542" cy="144542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7" name="Group 27"/>
          <p:cNvGrpSpPr/>
          <p:nvPr/>
        </p:nvGrpSpPr>
        <p:grpSpPr>
          <a:xfrm>
            <a:off x="3985032" y="1320468"/>
            <a:ext cx="5324068" cy="954143"/>
            <a:chOff x="5603651" y="1225384"/>
            <a:chExt cx="6962368" cy="956728"/>
          </a:xfrm>
        </p:grpSpPr>
        <p:sp>
          <p:nvSpPr>
            <p:cNvPr id="8" name="Text Placeholder 3"/>
            <p:cNvSpPr txBox="1"/>
            <p:nvPr/>
          </p:nvSpPr>
          <p:spPr>
            <a:xfrm>
              <a:off x="5603651" y="1225384"/>
              <a:ext cx="1073292" cy="24688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组织会议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9" name="Text Placeholder 3"/>
            <p:cNvSpPr txBox="1"/>
            <p:nvPr/>
          </p:nvSpPr>
          <p:spPr>
            <a:xfrm>
              <a:off x="5603651" y="1636321"/>
              <a:ext cx="6962368" cy="54579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本年度，总经理办公室组织完成了</a:t>
              </a:r>
              <a:r>
                <a:rPr lang="en-US" altLang="zh-CN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13</a:t>
              </a:r>
              <a:r>
                <a:rPr lang="zh-CN" altLang="en-US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总经理办公会、</a:t>
              </a:r>
              <a:r>
                <a:rPr lang="en-US" altLang="zh-CN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</a:t>
              </a:r>
              <a:r>
                <a:rPr lang="zh-CN" altLang="en-US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投资决策委员会、</a:t>
              </a:r>
              <a:r>
                <a:rPr lang="en-US" altLang="zh-CN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5</a:t>
              </a:r>
              <a:r>
                <a:rPr lang="zh-CN" altLang="en-US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例会，完成会议记录并签署决议存档</a:t>
              </a:r>
              <a:endParaRPr lang="en-US" altLang="zh-CN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93788" y="423096"/>
            <a:ext cx="91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4</a:t>
            </a:r>
            <a:r>
              <a:rPr lang="zh-CN" altLang="en-US" sz="3200" b="1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rPr>
              <a:t>、公司重要会议安排</a:t>
            </a:r>
          </a:p>
        </p:txBody>
      </p:sp>
      <p:grpSp>
        <p:nvGrpSpPr>
          <p:cNvPr id="12" name="Group 30"/>
          <p:cNvGrpSpPr/>
          <p:nvPr/>
        </p:nvGrpSpPr>
        <p:grpSpPr>
          <a:xfrm>
            <a:off x="1190866" y="5436875"/>
            <a:ext cx="2554728" cy="762002"/>
            <a:chOff x="942759" y="1255634"/>
            <a:chExt cx="2554728" cy="762002"/>
          </a:xfrm>
        </p:grpSpPr>
        <p:sp>
          <p:nvSpPr>
            <p:cNvPr id="13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4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04</a:t>
              </a:r>
            </a:p>
          </p:txBody>
        </p:sp>
        <p:cxnSp>
          <p:nvCxnSpPr>
            <p:cNvPr id="15" name="Straight Connector 24"/>
            <p:cNvCxnSpPr/>
            <p:nvPr/>
          </p:nvCxnSpPr>
          <p:spPr>
            <a:xfrm>
              <a:off x="3016614" y="1636635"/>
              <a:ext cx="480873" cy="0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25"/>
          <p:cNvSpPr/>
          <p:nvPr/>
        </p:nvSpPr>
        <p:spPr>
          <a:xfrm>
            <a:off x="3702108" y="5745605"/>
            <a:ext cx="144542" cy="144542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17" name="Group 27"/>
          <p:cNvGrpSpPr/>
          <p:nvPr/>
        </p:nvGrpSpPr>
        <p:grpSpPr>
          <a:xfrm>
            <a:off x="3985032" y="5219368"/>
            <a:ext cx="5474740" cy="954143"/>
            <a:chOff x="5603651" y="1225384"/>
            <a:chExt cx="6962368" cy="956728"/>
          </a:xfrm>
        </p:grpSpPr>
        <p:sp>
          <p:nvSpPr>
            <p:cNvPr id="18" name="Text Placeholder 3"/>
            <p:cNvSpPr txBox="1"/>
            <p:nvPr/>
          </p:nvSpPr>
          <p:spPr>
            <a:xfrm>
              <a:off x="5603651" y="1225384"/>
              <a:ext cx="2087506" cy="24688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年中、年度工作会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19" name="Text Placeholder 3"/>
            <p:cNvSpPr txBox="1"/>
            <p:nvPr/>
          </p:nvSpPr>
          <p:spPr>
            <a:xfrm>
              <a:off x="5603651" y="1636321"/>
              <a:ext cx="6962368" cy="54579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本年度，总经理办公室圆满组织了公司年中工作会；目前正在着手准备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XX2016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年年度工作会议以及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本年度工作会议相关材料</a:t>
              </a:r>
              <a:endParaRPr lang="en-US" altLang="zh-CN" sz="1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</p:grpSp>
      <p:grpSp>
        <p:nvGrpSpPr>
          <p:cNvPr id="20" name="Group 30"/>
          <p:cNvGrpSpPr/>
          <p:nvPr/>
        </p:nvGrpSpPr>
        <p:grpSpPr>
          <a:xfrm>
            <a:off x="1190866" y="2837608"/>
            <a:ext cx="2554728" cy="762002"/>
            <a:chOff x="942759" y="1255634"/>
            <a:chExt cx="2554728" cy="762002"/>
          </a:xfrm>
        </p:grpSpPr>
        <p:sp>
          <p:nvSpPr>
            <p:cNvPr id="21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02</a:t>
              </a:r>
            </a:p>
          </p:txBody>
        </p:sp>
        <p:sp>
          <p:nvSpPr>
            <p:cNvPr id="22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CC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44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cxnSp>
          <p:nvCxnSpPr>
            <p:cNvPr id="23" name="Straight Connector 24"/>
            <p:cNvCxnSpPr/>
            <p:nvPr/>
          </p:nvCxnSpPr>
          <p:spPr>
            <a:xfrm>
              <a:off x="3016614" y="1636635"/>
              <a:ext cx="480873" cy="0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7"/>
          <p:cNvGrpSpPr/>
          <p:nvPr/>
        </p:nvGrpSpPr>
        <p:grpSpPr>
          <a:xfrm>
            <a:off x="3985032" y="2620101"/>
            <a:ext cx="5474740" cy="954142"/>
            <a:chOff x="5603651" y="1225384"/>
            <a:chExt cx="6962368" cy="956727"/>
          </a:xfrm>
        </p:grpSpPr>
        <p:sp>
          <p:nvSpPr>
            <p:cNvPr id="25" name="Text Placeholder 3"/>
            <p:cNvSpPr txBox="1"/>
            <p:nvPr/>
          </p:nvSpPr>
          <p:spPr>
            <a:xfrm>
              <a:off x="5603651" y="1225384"/>
              <a:ext cx="1043754" cy="24688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规范流程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6" name="Text Placeholder 3"/>
            <p:cNvSpPr txBox="1"/>
            <p:nvPr/>
          </p:nvSpPr>
          <p:spPr>
            <a:xfrm>
              <a:off x="5603651" y="1636320"/>
              <a:ext cx="6962368" cy="54579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对于有争议的议案，总经理办公会和投资决策委员会均启用了投票制度，进一步规范了各项会议的流程</a:t>
              </a:r>
            </a:p>
          </p:txBody>
        </p:sp>
      </p:grpSp>
      <p:grpSp>
        <p:nvGrpSpPr>
          <p:cNvPr id="27" name="Group 30"/>
          <p:cNvGrpSpPr/>
          <p:nvPr/>
        </p:nvGrpSpPr>
        <p:grpSpPr>
          <a:xfrm>
            <a:off x="1190866" y="4137241"/>
            <a:ext cx="2554728" cy="762002"/>
            <a:chOff x="942759" y="1255634"/>
            <a:chExt cx="2554728" cy="762002"/>
          </a:xfrm>
        </p:grpSpPr>
        <p:sp>
          <p:nvSpPr>
            <p:cNvPr id="28" name="Flowchart: Off-page Connector 22"/>
            <p:cNvSpPr/>
            <p:nvPr/>
          </p:nvSpPr>
          <p:spPr>
            <a:xfrm rot="16200000">
              <a:off x="1829116" y="830138"/>
              <a:ext cx="762000" cy="1612995"/>
            </a:xfrm>
            <a:prstGeom prst="flowChartOffpageConnector">
              <a:avLst/>
            </a:prstGeom>
            <a:solidFill>
              <a:srgbClr val="B7B3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4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                                   </a:t>
              </a:r>
            </a:p>
          </p:txBody>
        </p:sp>
        <p:sp>
          <p:nvSpPr>
            <p:cNvPr id="29" name="Round Same Side Corner Rectangle 23"/>
            <p:cNvSpPr/>
            <p:nvPr/>
          </p:nvSpPr>
          <p:spPr>
            <a:xfrm rot="16200000">
              <a:off x="792187" y="1406206"/>
              <a:ext cx="762001" cy="460857"/>
            </a:xfrm>
            <a:prstGeom prst="round2Same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03</a:t>
              </a:r>
            </a:p>
          </p:txBody>
        </p:sp>
        <p:cxnSp>
          <p:nvCxnSpPr>
            <p:cNvPr id="30" name="Straight Connector 24"/>
            <p:cNvCxnSpPr/>
            <p:nvPr/>
          </p:nvCxnSpPr>
          <p:spPr>
            <a:xfrm>
              <a:off x="3016614" y="1636635"/>
              <a:ext cx="480873" cy="0"/>
            </a:xfrm>
            <a:prstGeom prst="line">
              <a:avLst/>
            </a:prstGeom>
            <a:ln w="19050">
              <a:solidFill>
                <a:srgbClr val="00425A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25"/>
          <p:cNvSpPr/>
          <p:nvPr/>
        </p:nvSpPr>
        <p:spPr>
          <a:xfrm>
            <a:off x="3702108" y="4445971"/>
            <a:ext cx="144542" cy="144542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  <p:grpSp>
        <p:nvGrpSpPr>
          <p:cNvPr id="32" name="Group 27"/>
          <p:cNvGrpSpPr/>
          <p:nvPr/>
        </p:nvGrpSpPr>
        <p:grpSpPr>
          <a:xfrm>
            <a:off x="3985032" y="3919734"/>
            <a:ext cx="5474740" cy="954142"/>
            <a:chOff x="5603651" y="1225384"/>
            <a:chExt cx="6962368" cy="956727"/>
          </a:xfrm>
        </p:grpSpPr>
        <p:sp>
          <p:nvSpPr>
            <p:cNvPr id="33" name="Text Placeholder 3"/>
            <p:cNvSpPr txBox="1"/>
            <p:nvPr/>
          </p:nvSpPr>
          <p:spPr>
            <a:xfrm>
              <a:off x="5603651" y="1225384"/>
              <a:ext cx="1565629" cy="24688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>
                <a:spcBef>
                  <a:spcPct val="2000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月度经营分析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34" name="Text Placeholder 3"/>
            <p:cNvSpPr txBox="1"/>
            <p:nvPr/>
          </p:nvSpPr>
          <p:spPr>
            <a:xfrm>
              <a:off x="5603651" y="1636320"/>
              <a:ext cx="6962368" cy="545791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>
                <a:lnSpc>
                  <a:spcPts val="2200"/>
                </a:lnSpc>
              </a:pP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完成了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、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两个单位</a:t>
              </a:r>
              <a:r>
                <a:rPr lang="en-US" altLang="zh-CN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24</a:t>
              </a:r>
              <a:r>
                <a:rPr lang="zh-CN" altLang="en-US" sz="1400" b="1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次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月度经营简报，并组织公司高管参加</a:t>
              </a:r>
              <a:r>
                <a:rPr lang="en-US" altLang="zh-CN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XX</a:t>
              </a:r>
              <a:r>
                <a:rPr lang="zh-CN" altLang="en-US" sz="14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阿里巴巴普惠体 R" panose="00020600040101010101" pitchFamily="18" charset="-122"/>
                </a:rPr>
                <a:t>中心的每月月度经营分析会</a:t>
              </a:r>
            </a:p>
          </p:txBody>
        </p:sp>
      </p:grpSp>
      <p:sp>
        <p:nvSpPr>
          <p:cNvPr id="35" name="Oval 25"/>
          <p:cNvSpPr/>
          <p:nvPr/>
        </p:nvSpPr>
        <p:spPr>
          <a:xfrm>
            <a:off x="3702108" y="3141071"/>
            <a:ext cx="144542" cy="144542"/>
          </a:xfrm>
          <a:prstGeom prst="ellipse">
            <a:avLst/>
          </a:prstGeom>
          <a:solidFill>
            <a:schemeClr val="bg1"/>
          </a:solidFill>
          <a:ln>
            <a:solidFill>
              <a:srgbClr val="0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6" grpId="0" animBg="1"/>
      <p:bldP spid="31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heme/theme1.xml><?xml version="1.0" encoding="utf-8"?>
<a:theme xmlns:a="http://schemas.openxmlformats.org/drawingml/2006/main" name="办公资源网: 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1731</Words>
  <Application>Microsoft Office PowerPoint</Application>
  <PresentationFormat>宽屏</PresentationFormat>
  <Paragraphs>304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阿里巴巴普惠体 B</vt:lpstr>
      <vt:lpstr>阿里巴巴普惠体 R</vt:lpstr>
      <vt:lpstr>Arial</vt:lpstr>
      <vt:lpstr>Calibri</vt:lpstr>
      <vt:lpstr>Wingdings</vt:lpstr>
      <vt:lpstr>办公资源网: 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73</cp:revision>
  <dcterms:created xsi:type="dcterms:W3CDTF">2019-12-23T02:29:00Z</dcterms:created>
  <dcterms:modified xsi:type="dcterms:W3CDTF">2021-01-05T16:38:25Z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