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680" r:id="rId2"/>
    <p:sldId id="682" r:id="rId3"/>
    <p:sldId id="681" r:id="rId4"/>
    <p:sldId id="744" r:id="rId5"/>
    <p:sldId id="759" r:id="rId6"/>
    <p:sldId id="745" r:id="rId7"/>
    <p:sldId id="760" r:id="rId8"/>
    <p:sldId id="761" r:id="rId9"/>
    <p:sldId id="764" r:id="rId10"/>
    <p:sldId id="762" r:id="rId11"/>
    <p:sldId id="763" r:id="rId12"/>
    <p:sldId id="746" r:id="rId13"/>
    <p:sldId id="747" r:id="rId14"/>
    <p:sldId id="758" r:id="rId15"/>
    <p:sldId id="765" r:id="rId16"/>
    <p:sldId id="749" r:id="rId17"/>
    <p:sldId id="750" r:id="rId18"/>
    <p:sldId id="766" r:id="rId19"/>
    <p:sldId id="748" r:id="rId20"/>
    <p:sldId id="757" r:id="rId21"/>
    <p:sldId id="752" r:id="rId22"/>
    <p:sldId id="753" r:id="rId23"/>
    <p:sldId id="751" r:id="rId24"/>
    <p:sldId id="754" r:id="rId25"/>
    <p:sldId id="740" r:id="rId26"/>
    <p:sldId id="768" r:id="rId27"/>
    <p:sldId id="769" r:id="rId28"/>
    <p:sldId id="771" r:id="rId29"/>
    <p:sldId id="772" r:id="rId30"/>
    <p:sldId id="773" r:id="rId31"/>
    <p:sldId id="770" r:id="rId32"/>
    <p:sldId id="790" r:id="rId33"/>
    <p:sldId id="791" r:id="rId34"/>
  </p:sldIdLst>
  <p:sldSz cx="12196763" cy="6858000"/>
  <p:notesSz cx="6858000" cy="9144000"/>
  <p:custDataLst>
    <p:tags r:id="rId3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41C"/>
    <a:srgbClr val="F1F1F1"/>
    <a:srgbClr val="F8F8F8"/>
    <a:srgbClr val="AF2019"/>
    <a:srgbClr val="BB231B"/>
    <a:srgbClr val="C2241C"/>
    <a:srgbClr val="DF2E25"/>
    <a:srgbClr val="FFB13F"/>
    <a:srgbClr val="EA8B00"/>
    <a:srgbClr val="A9B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438" autoAdjust="0"/>
  </p:normalViewPr>
  <p:slideViewPr>
    <p:cSldViewPr snapToObjects="1">
      <p:cViewPr varScale="1">
        <p:scale>
          <a:sx n="114" d="100"/>
          <a:sy n="114" d="100"/>
        </p:scale>
        <p:origin x="684" y="102"/>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2021/1/6</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25</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26</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27</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28</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29</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30</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31</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t>33</a:t>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userDrawn="1">
            <p:ph type="title"/>
          </p:nvPr>
        </p:nvSpPr>
        <p:spPr/>
        <p:txBody>
          <a:bodyPr/>
          <a:lstStyle>
            <a:lvl1pPr>
              <a:defRPr>
                <a:solidFill>
                  <a:schemeClr val="tx2"/>
                </a:solidFill>
              </a:defRPr>
            </a:lvl1pPr>
          </a:lstStyle>
          <a:p>
            <a:r>
              <a:rPr lang="zh-CN" altLang="en-US"/>
              <a:t>单击此处编辑母版标题样式</a:t>
            </a:r>
          </a:p>
        </p:txBody>
      </p:sp>
      <p:sp>
        <p:nvSpPr>
          <p:cNvPr id="3" name="内容占位符 2"/>
          <p:cNvSpPr>
            <a:spLocks noGrp="1"/>
          </p:cNvSpPr>
          <p:nvPr userDrawn="1">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11587163" y="6453336"/>
            <a:ext cx="457177" cy="338554"/>
          </a:xfrm>
          <a:prstGeom prst="rect">
            <a:avLst/>
          </a:prstGeom>
          <a:noFill/>
        </p:spPr>
        <p:txBody>
          <a:bodyPr wrap="none" rtlCol="0">
            <a:spAutoFit/>
          </a:bodyPr>
          <a:lstStyle/>
          <a:p>
            <a:pPr algn="ctr"/>
            <a:fld id="{BA2BEF17-5336-49D4-9F7F-1AE04EBEDEA7}" type="slidenum">
              <a:rPr lang="zh-CN" altLang="en-US" sz="1600" smtClean="0">
                <a:solidFill>
                  <a:schemeClr val="tx2"/>
                </a:solidFill>
                <a:latin typeface="+mj-ea"/>
                <a:ea typeface="+mj-ea"/>
              </a:rPr>
              <a:t>‹#›</a:t>
            </a:fld>
            <a:endParaRPr lang="zh-CN" altLang="en-US" sz="1600" dirty="0">
              <a:solidFill>
                <a:schemeClr val="tx2"/>
              </a:solidFill>
              <a:latin typeface="+mj-ea"/>
              <a:ea typeface="+mj-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Oval 5"/>
          <p:cNvSpPr>
            <a:spLocks noChangeArrowheads="1"/>
          </p:cNvSpPr>
          <p:nvPr/>
        </p:nvSpPr>
        <p:spPr bwMode="auto">
          <a:xfrm>
            <a:off x="1863726" y="1592263"/>
            <a:ext cx="711200" cy="7127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8861426" y="400050"/>
            <a:ext cx="382588" cy="38417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9151938" y="5745163"/>
            <a:ext cx="384175" cy="384175"/>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1957388" y="2159000"/>
            <a:ext cx="268288" cy="268288"/>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21" name="Oval 9"/>
          <p:cNvSpPr>
            <a:spLocks noChangeArrowheads="1"/>
          </p:cNvSpPr>
          <p:nvPr/>
        </p:nvSpPr>
        <p:spPr bwMode="auto">
          <a:xfrm>
            <a:off x="3139281" y="459581"/>
            <a:ext cx="5918200" cy="59388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1" name="Oval 36"/>
          <p:cNvSpPr>
            <a:spLocks noChangeArrowheads="1"/>
          </p:cNvSpPr>
          <p:nvPr/>
        </p:nvSpPr>
        <p:spPr bwMode="auto">
          <a:xfrm>
            <a:off x="995363" y="5129213"/>
            <a:ext cx="455613" cy="45720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2" name="Oval 37"/>
          <p:cNvSpPr>
            <a:spLocks noChangeArrowheads="1"/>
          </p:cNvSpPr>
          <p:nvPr/>
        </p:nvSpPr>
        <p:spPr bwMode="auto">
          <a:xfrm>
            <a:off x="10475913" y="2160588"/>
            <a:ext cx="171450" cy="173038"/>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
          <p:cNvSpPr>
            <a:spLocks noEditPoints="1"/>
          </p:cNvSpPr>
          <p:nvPr/>
        </p:nvSpPr>
        <p:spPr bwMode="auto">
          <a:xfrm>
            <a:off x="5220261" y="1068873"/>
            <a:ext cx="1756240" cy="1759568"/>
          </a:xfrm>
          <a:custGeom>
            <a:avLst/>
            <a:gdLst>
              <a:gd name="T0" fmla="*/ 1737 w 2136"/>
              <a:gd name="T1" fmla="*/ 1774 h 2131"/>
              <a:gd name="T2" fmla="*/ 347 w 2136"/>
              <a:gd name="T3" fmla="*/ 1926 h 2131"/>
              <a:gd name="T4" fmla="*/ 183 w 2136"/>
              <a:gd name="T5" fmla="*/ 1756 h 2131"/>
              <a:gd name="T6" fmla="*/ 389 w 2136"/>
              <a:gd name="T7" fmla="*/ 372 h 2131"/>
              <a:gd name="T8" fmla="*/ 338 w 2136"/>
              <a:gd name="T9" fmla="*/ 1770 h 2131"/>
              <a:gd name="T10" fmla="*/ 608 w 2136"/>
              <a:gd name="T11" fmla="*/ 1755 h 2131"/>
              <a:gd name="T12" fmla="*/ 1654 w 2136"/>
              <a:gd name="T13" fmla="*/ 505 h 2131"/>
              <a:gd name="T14" fmla="*/ 364 w 2136"/>
              <a:gd name="T15" fmla="*/ 1502 h 2131"/>
              <a:gd name="T16" fmla="*/ 338 w 2136"/>
              <a:gd name="T17" fmla="*/ 1770 h 2131"/>
              <a:gd name="T18" fmla="*/ 1340 w 2136"/>
              <a:gd name="T19" fmla="*/ 516 h 2131"/>
              <a:gd name="T20" fmla="*/ 1506 w 2136"/>
              <a:gd name="T21" fmla="*/ 904 h 2131"/>
              <a:gd name="T22" fmla="*/ 1380 w 2136"/>
              <a:gd name="T23" fmla="*/ 682 h 2131"/>
              <a:gd name="T24" fmla="*/ 956 w 2136"/>
              <a:gd name="T25" fmla="*/ 641 h 2131"/>
              <a:gd name="T26" fmla="*/ 924 w 2136"/>
              <a:gd name="T27" fmla="*/ 849 h 2131"/>
              <a:gd name="T28" fmla="*/ 719 w 2136"/>
              <a:gd name="T29" fmla="*/ 1463 h 2131"/>
              <a:gd name="T30" fmla="*/ 1144 w 2136"/>
              <a:gd name="T31" fmla="*/ 1503 h 2131"/>
              <a:gd name="T32" fmla="*/ 759 w 2136"/>
              <a:gd name="T33" fmla="*/ 1629 h 2131"/>
              <a:gd name="T34" fmla="*/ 593 w 2136"/>
              <a:gd name="T35" fmla="*/ 778 h 2131"/>
              <a:gd name="T36" fmla="*/ 1654 w 2136"/>
              <a:gd name="T37" fmla="*/ 923 h 2131"/>
              <a:gd name="T38" fmla="*/ 1774 w 2136"/>
              <a:gd name="T39" fmla="*/ 1043 h 2131"/>
              <a:gd name="T40" fmla="*/ 1634 w 2136"/>
              <a:gd name="T41" fmla="*/ 1382 h 2131"/>
              <a:gd name="T42" fmla="*/ 1715 w 2136"/>
              <a:gd name="T43" fmla="*/ 1123 h 2131"/>
              <a:gd name="T44" fmla="*/ 1684 w 2136"/>
              <a:gd name="T45" fmla="*/ 1051 h 2131"/>
              <a:gd name="T46" fmla="*/ 1529 w 2136"/>
              <a:gd name="T47" fmla="*/ 961 h 2131"/>
              <a:gd name="T48" fmla="*/ 1673 w 2136"/>
              <a:gd name="T49" fmla="*/ 1097 h 2131"/>
              <a:gd name="T50" fmla="*/ 1447 w 2136"/>
              <a:gd name="T51" fmla="*/ 1520 h 2131"/>
              <a:gd name="T52" fmla="*/ 1244 w 2136"/>
              <a:gd name="T53" fmla="*/ 1401 h 2131"/>
              <a:gd name="T54" fmla="*/ 1494 w 2136"/>
              <a:gd name="T55" fmla="*/ 995 h 2131"/>
              <a:gd name="T56" fmla="*/ 1673 w 2136"/>
              <a:gd name="T57" fmla="*/ 1097 h 2131"/>
              <a:gd name="T58" fmla="*/ 1171 w 2136"/>
              <a:gd name="T59" fmla="*/ 1765 h 2131"/>
              <a:gd name="T60" fmla="*/ 1320 w 2136"/>
              <a:gd name="T61" fmla="*/ 1506 h 2131"/>
              <a:gd name="T62" fmla="*/ 1026 w 2136"/>
              <a:gd name="T63" fmla="*/ 736 h 2131"/>
              <a:gd name="T64" fmla="*/ 1303 w 2136"/>
              <a:gd name="T65" fmla="*/ 800 h 2131"/>
              <a:gd name="T66" fmla="*/ 1026 w 2136"/>
              <a:gd name="T67" fmla="*/ 736 h 2131"/>
              <a:gd name="T68" fmla="*/ 973 w 2136"/>
              <a:gd name="T69" fmla="*/ 1160 h 2131"/>
              <a:gd name="T70" fmla="*/ 811 w 2136"/>
              <a:gd name="T71" fmla="*/ 1223 h 2131"/>
              <a:gd name="T72" fmla="*/ 811 w 2136"/>
              <a:gd name="T73" fmla="*/ 1013 h 2131"/>
              <a:gd name="T74" fmla="*/ 1303 w 2136"/>
              <a:gd name="T75" fmla="*/ 1077 h 2131"/>
              <a:gd name="T76" fmla="*/ 811 w 2136"/>
              <a:gd name="T77" fmla="*/ 1013 h 2131"/>
              <a:gd name="T78" fmla="*/ 1303 w 2136"/>
              <a:gd name="T79" fmla="*/ 876 h 2131"/>
              <a:gd name="T80" fmla="*/ 811 w 2136"/>
              <a:gd name="T81" fmla="*/ 940 h 2131"/>
              <a:gd name="T82" fmla="*/ 757 w 2136"/>
              <a:gd name="T83" fmla="*/ 791 h 2131"/>
              <a:gd name="T84" fmla="*/ 898 w 2136"/>
              <a:gd name="T85" fmla="*/ 770 h 2131"/>
              <a:gd name="T86" fmla="*/ 757 w 2136"/>
              <a:gd name="T87" fmla="*/ 791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6" h="2131">
                <a:moveTo>
                  <a:pt x="1764" y="399"/>
                </a:moveTo>
                <a:cubicBezTo>
                  <a:pt x="2136" y="786"/>
                  <a:pt x="2124" y="1402"/>
                  <a:pt x="1737" y="1774"/>
                </a:cubicBezTo>
                <a:cubicBezTo>
                  <a:pt x="1402" y="2097"/>
                  <a:pt x="894" y="2131"/>
                  <a:pt x="523" y="1882"/>
                </a:cubicBezTo>
                <a:lnTo>
                  <a:pt x="347" y="1926"/>
                </a:lnTo>
                <a:lnTo>
                  <a:pt x="118" y="1982"/>
                </a:lnTo>
                <a:lnTo>
                  <a:pt x="183" y="1756"/>
                </a:lnTo>
                <a:lnTo>
                  <a:pt x="234" y="1582"/>
                </a:lnTo>
                <a:cubicBezTo>
                  <a:pt x="0" y="1201"/>
                  <a:pt x="53" y="695"/>
                  <a:pt x="389" y="372"/>
                </a:cubicBezTo>
                <a:cubicBezTo>
                  <a:pt x="776" y="0"/>
                  <a:pt x="1392" y="12"/>
                  <a:pt x="1764" y="399"/>
                </a:cubicBezTo>
                <a:close/>
                <a:moveTo>
                  <a:pt x="338" y="1770"/>
                </a:moveTo>
                <a:lnTo>
                  <a:pt x="551" y="1718"/>
                </a:lnTo>
                <a:lnTo>
                  <a:pt x="608" y="1755"/>
                </a:lnTo>
                <a:cubicBezTo>
                  <a:pt x="927" y="1969"/>
                  <a:pt x="1354" y="1931"/>
                  <a:pt x="1631" y="1664"/>
                </a:cubicBezTo>
                <a:cubicBezTo>
                  <a:pt x="1957" y="1350"/>
                  <a:pt x="1968" y="831"/>
                  <a:pt x="1654" y="505"/>
                </a:cubicBezTo>
                <a:cubicBezTo>
                  <a:pt x="1340" y="179"/>
                  <a:pt x="821" y="169"/>
                  <a:pt x="495" y="482"/>
                </a:cubicBezTo>
                <a:cubicBezTo>
                  <a:pt x="217" y="749"/>
                  <a:pt x="163" y="1174"/>
                  <a:pt x="364" y="1502"/>
                </a:cubicBezTo>
                <a:lnTo>
                  <a:pt x="399" y="1559"/>
                </a:lnTo>
                <a:lnTo>
                  <a:pt x="338" y="1770"/>
                </a:lnTo>
                <a:close/>
                <a:moveTo>
                  <a:pt x="856" y="516"/>
                </a:moveTo>
                <a:lnTo>
                  <a:pt x="1340" y="516"/>
                </a:lnTo>
                <a:cubicBezTo>
                  <a:pt x="1431" y="516"/>
                  <a:pt x="1506" y="590"/>
                  <a:pt x="1506" y="682"/>
                </a:cubicBezTo>
                <a:lnTo>
                  <a:pt x="1506" y="904"/>
                </a:lnTo>
                <a:cubicBezTo>
                  <a:pt x="1453" y="946"/>
                  <a:pt x="1422" y="985"/>
                  <a:pt x="1380" y="1041"/>
                </a:cubicBezTo>
                <a:lnTo>
                  <a:pt x="1380" y="682"/>
                </a:lnTo>
                <a:cubicBezTo>
                  <a:pt x="1380" y="660"/>
                  <a:pt x="1362" y="641"/>
                  <a:pt x="1340" y="641"/>
                </a:cubicBezTo>
                <a:lnTo>
                  <a:pt x="956" y="641"/>
                </a:lnTo>
                <a:lnTo>
                  <a:pt x="956" y="817"/>
                </a:lnTo>
                <a:cubicBezTo>
                  <a:pt x="956" y="834"/>
                  <a:pt x="941" y="849"/>
                  <a:pt x="924" y="849"/>
                </a:cubicBezTo>
                <a:lnTo>
                  <a:pt x="719" y="849"/>
                </a:lnTo>
                <a:lnTo>
                  <a:pt x="719" y="1463"/>
                </a:lnTo>
                <a:cubicBezTo>
                  <a:pt x="719" y="1485"/>
                  <a:pt x="737" y="1503"/>
                  <a:pt x="759" y="1503"/>
                </a:cubicBezTo>
                <a:lnTo>
                  <a:pt x="1144" y="1503"/>
                </a:lnTo>
                <a:cubicBezTo>
                  <a:pt x="1131" y="1545"/>
                  <a:pt x="1120" y="1587"/>
                  <a:pt x="1112" y="1629"/>
                </a:cubicBezTo>
                <a:lnTo>
                  <a:pt x="759" y="1629"/>
                </a:lnTo>
                <a:cubicBezTo>
                  <a:pt x="668" y="1629"/>
                  <a:pt x="593" y="1554"/>
                  <a:pt x="593" y="1463"/>
                </a:cubicBezTo>
                <a:lnTo>
                  <a:pt x="593" y="778"/>
                </a:lnTo>
                <a:lnTo>
                  <a:pt x="856" y="516"/>
                </a:lnTo>
                <a:close/>
                <a:moveTo>
                  <a:pt x="1654" y="923"/>
                </a:moveTo>
                <a:cubicBezTo>
                  <a:pt x="1672" y="933"/>
                  <a:pt x="1682" y="950"/>
                  <a:pt x="1687" y="972"/>
                </a:cubicBezTo>
                <a:cubicBezTo>
                  <a:pt x="1719" y="981"/>
                  <a:pt x="1751" y="1003"/>
                  <a:pt x="1774" y="1043"/>
                </a:cubicBezTo>
                <a:cubicBezTo>
                  <a:pt x="1789" y="1079"/>
                  <a:pt x="1783" y="1129"/>
                  <a:pt x="1762" y="1167"/>
                </a:cubicBezTo>
                <a:cubicBezTo>
                  <a:pt x="1726" y="1234"/>
                  <a:pt x="1677" y="1315"/>
                  <a:pt x="1634" y="1382"/>
                </a:cubicBezTo>
                <a:cubicBezTo>
                  <a:pt x="1606" y="1393"/>
                  <a:pt x="1612" y="1334"/>
                  <a:pt x="1622" y="1320"/>
                </a:cubicBezTo>
                <a:cubicBezTo>
                  <a:pt x="1657" y="1267"/>
                  <a:pt x="1686" y="1218"/>
                  <a:pt x="1715" y="1123"/>
                </a:cubicBezTo>
                <a:cubicBezTo>
                  <a:pt x="1721" y="1079"/>
                  <a:pt x="1700" y="1058"/>
                  <a:pt x="1687" y="1039"/>
                </a:cubicBezTo>
                <a:cubicBezTo>
                  <a:pt x="1686" y="1043"/>
                  <a:pt x="1685" y="1047"/>
                  <a:pt x="1684" y="1051"/>
                </a:cubicBezTo>
                <a:cubicBezTo>
                  <a:pt x="1658" y="1039"/>
                  <a:pt x="1632" y="1026"/>
                  <a:pt x="1606" y="1012"/>
                </a:cubicBezTo>
                <a:cubicBezTo>
                  <a:pt x="1579" y="998"/>
                  <a:pt x="1554" y="979"/>
                  <a:pt x="1529" y="961"/>
                </a:cubicBezTo>
                <a:cubicBezTo>
                  <a:pt x="1578" y="919"/>
                  <a:pt x="1621" y="904"/>
                  <a:pt x="1654" y="923"/>
                </a:cubicBezTo>
                <a:close/>
                <a:moveTo>
                  <a:pt x="1673" y="1097"/>
                </a:moveTo>
                <a:cubicBezTo>
                  <a:pt x="1651" y="1172"/>
                  <a:pt x="1608" y="1265"/>
                  <a:pt x="1548" y="1369"/>
                </a:cubicBezTo>
                <a:cubicBezTo>
                  <a:pt x="1518" y="1422"/>
                  <a:pt x="1483" y="1473"/>
                  <a:pt x="1447" y="1520"/>
                </a:cubicBezTo>
                <a:cubicBezTo>
                  <a:pt x="1414" y="1503"/>
                  <a:pt x="1381" y="1486"/>
                  <a:pt x="1347" y="1467"/>
                </a:cubicBezTo>
                <a:cubicBezTo>
                  <a:pt x="1311" y="1448"/>
                  <a:pt x="1277" y="1424"/>
                  <a:pt x="1244" y="1401"/>
                </a:cubicBezTo>
                <a:cubicBezTo>
                  <a:pt x="1266" y="1347"/>
                  <a:pt x="1292" y="1292"/>
                  <a:pt x="1323" y="1239"/>
                </a:cubicBezTo>
                <a:cubicBezTo>
                  <a:pt x="1382" y="1135"/>
                  <a:pt x="1441" y="1051"/>
                  <a:pt x="1494" y="995"/>
                </a:cubicBezTo>
                <a:cubicBezTo>
                  <a:pt x="1522" y="1013"/>
                  <a:pt x="1550" y="1033"/>
                  <a:pt x="1580" y="1051"/>
                </a:cubicBezTo>
                <a:cubicBezTo>
                  <a:pt x="1611" y="1068"/>
                  <a:pt x="1642" y="1082"/>
                  <a:pt x="1673" y="1097"/>
                </a:cubicBezTo>
                <a:close/>
                <a:moveTo>
                  <a:pt x="1418" y="1557"/>
                </a:moveTo>
                <a:cubicBezTo>
                  <a:pt x="1308" y="1690"/>
                  <a:pt x="1196" y="1779"/>
                  <a:pt x="1171" y="1765"/>
                </a:cubicBezTo>
                <a:cubicBezTo>
                  <a:pt x="1145" y="1750"/>
                  <a:pt x="1166" y="1609"/>
                  <a:pt x="1226" y="1447"/>
                </a:cubicBezTo>
                <a:cubicBezTo>
                  <a:pt x="1257" y="1466"/>
                  <a:pt x="1288" y="1487"/>
                  <a:pt x="1320" y="1506"/>
                </a:cubicBezTo>
                <a:cubicBezTo>
                  <a:pt x="1353" y="1524"/>
                  <a:pt x="1385" y="1540"/>
                  <a:pt x="1418" y="1557"/>
                </a:cubicBezTo>
                <a:close/>
                <a:moveTo>
                  <a:pt x="1026" y="736"/>
                </a:moveTo>
                <a:lnTo>
                  <a:pt x="1303" y="736"/>
                </a:lnTo>
                <a:lnTo>
                  <a:pt x="1303" y="800"/>
                </a:lnTo>
                <a:lnTo>
                  <a:pt x="1026" y="800"/>
                </a:lnTo>
                <a:lnTo>
                  <a:pt x="1026" y="736"/>
                </a:lnTo>
                <a:close/>
                <a:moveTo>
                  <a:pt x="811" y="1160"/>
                </a:moveTo>
                <a:lnTo>
                  <a:pt x="973" y="1160"/>
                </a:lnTo>
                <a:lnTo>
                  <a:pt x="973" y="1223"/>
                </a:lnTo>
                <a:lnTo>
                  <a:pt x="811" y="1223"/>
                </a:lnTo>
                <a:lnTo>
                  <a:pt x="811" y="1160"/>
                </a:lnTo>
                <a:close/>
                <a:moveTo>
                  <a:pt x="811" y="1013"/>
                </a:moveTo>
                <a:lnTo>
                  <a:pt x="1303" y="1013"/>
                </a:lnTo>
                <a:lnTo>
                  <a:pt x="1303" y="1077"/>
                </a:lnTo>
                <a:lnTo>
                  <a:pt x="811" y="1077"/>
                </a:lnTo>
                <a:lnTo>
                  <a:pt x="811" y="1013"/>
                </a:lnTo>
                <a:close/>
                <a:moveTo>
                  <a:pt x="811" y="876"/>
                </a:moveTo>
                <a:lnTo>
                  <a:pt x="1303" y="876"/>
                </a:lnTo>
                <a:lnTo>
                  <a:pt x="1303" y="940"/>
                </a:lnTo>
                <a:lnTo>
                  <a:pt x="811" y="940"/>
                </a:lnTo>
                <a:lnTo>
                  <a:pt x="811" y="876"/>
                </a:lnTo>
                <a:close/>
                <a:moveTo>
                  <a:pt x="757" y="791"/>
                </a:moveTo>
                <a:lnTo>
                  <a:pt x="877" y="791"/>
                </a:lnTo>
                <a:cubicBezTo>
                  <a:pt x="889" y="791"/>
                  <a:pt x="898" y="782"/>
                  <a:pt x="898" y="770"/>
                </a:cubicBezTo>
                <a:lnTo>
                  <a:pt x="898" y="650"/>
                </a:lnTo>
                <a:lnTo>
                  <a:pt x="757" y="791"/>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54" name="Rectangle 3"/>
          <p:cNvSpPr txBox="1">
            <a:spLocks noChangeArrowheads="1"/>
          </p:cNvSpPr>
          <p:nvPr/>
        </p:nvSpPr>
        <p:spPr bwMode="auto">
          <a:xfrm>
            <a:off x="3342910" y="2924278"/>
            <a:ext cx="5510944" cy="109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800" b="1" dirty="0">
                <a:solidFill>
                  <a:schemeClr val="accent1"/>
                </a:solidFill>
                <a:latin typeface="+mj-ea"/>
              </a:rPr>
              <a:t>岗位述职报告</a:t>
            </a:r>
            <a:endParaRPr lang="zh-CN" sz="6800" b="1" dirty="0">
              <a:solidFill>
                <a:schemeClr val="accent1"/>
              </a:solidFill>
              <a:latin typeface="+mj-ea"/>
            </a:endParaRPr>
          </a:p>
        </p:txBody>
      </p:sp>
      <p:sp>
        <p:nvSpPr>
          <p:cNvPr id="55" name="Rectangle 4"/>
          <p:cNvSpPr txBox="1">
            <a:spLocks noChangeArrowheads="1"/>
          </p:cNvSpPr>
          <p:nvPr/>
        </p:nvSpPr>
        <p:spPr bwMode="auto">
          <a:xfrm>
            <a:off x="3434085" y="4110953"/>
            <a:ext cx="5328592" cy="37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b="0" dirty="0">
                <a:solidFill>
                  <a:schemeClr val="accent1"/>
                </a:solidFill>
              </a:rPr>
              <a:t>适用于转正述职、个人总结、干部述职等用途</a:t>
            </a:r>
            <a:endParaRPr lang="zh-CN" b="0" dirty="0">
              <a:solidFill>
                <a:schemeClr val="accent1"/>
              </a:solidFill>
            </a:endParaRPr>
          </a:p>
        </p:txBody>
      </p:sp>
      <p:sp>
        <p:nvSpPr>
          <p:cNvPr id="56" name="Rectangle 4"/>
          <p:cNvSpPr txBox="1">
            <a:spLocks noChangeArrowheads="1"/>
          </p:cNvSpPr>
          <p:nvPr/>
        </p:nvSpPr>
        <p:spPr bwMode="auto">
          <a:xfrm>
            <a:off x="5018261" y="5169360"/>
            <a:ext cx="275000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b="0">
                <a:solidFill>
                  <a:schemeClr val="accent1"/>
                </a:solidFill>
              </a:rPr>
              <a:t>汇报人：</a:t>
            </a:r>
            <a:r>
              <a:rPr lang="en-US" altLang="zh-CN" b="0">
                <a:solidFill>
                  <a:schemeClr val="accent1"/>
                </a:solidFill>
              </a:rPr>
              <a:t>xiazaii</a:t>
            </a:r>
            <a:endParaRPr lang="zh-CN" altLang="en-US" b="0" dirty="0">
              <a:solidFill>
                <a:schemeClr val="accent1"/>
              </a:solidFill>
            </a:endParaRPr>
          </a:p>
        </p:txBody>
      </p:sp>
      <p:sp>
        <p:nvSpPr>
          <p:cNvPr id="57" name="Freeform 9"/>
          <p:cNvSpPr>
            <a:spLocks noEditPoints="1"/>
          </p:cNvSpPr>
          <p:nvPr/>
        </p:nvSpPr>
        <p:spPr bwMode="auto">
          <a:xfrm>
            <a:off x="4903459" y="5142812"/>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6540">
        <p:blinds dir="vert"/>
      </p:transition>
    </mc:Choice>
    <mc:Fallback xmlns="">
      <p:transition spd="slow" advTm="65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by="(-#ppt_w*2)" calcmode="lin" valueType="num">
                                      <p:cBhvr rctx="PPT">
                                        <p:cTn id="7" dur="500" autoRev="1" fill="hold">
                                          <p:stCondLst>
                                            <p:cond delay="0"/>
                                          </p:stCondLst>
                                        </p:cTn>
                                        <p:tgtEl>
                                          <p:spTgt spid="54"/>
                                        </p:tgtEl>
                                        <p:attrNameLst>
                                          <p:attrName>ppt_w</p:attrName>
                                        </p:attrNameLst>
                                      </p:cBhvr>
                                    </p:anim>
                                    <p:anim by="(#ppt_w*0.50)" calcmode="lin" valueType="num">
                                      <p:cBhvr>
                                        <p:cTn id="8" dur="500" decel="50000" autoRev="1" fill="hold">
                                          <p:stCondLst>
                                            <p:cond delay="0"/>
                                          </p:stCondLst>
                                        </p:cTn>
                                        <p:tgtEl>
                                          <p:spTgt spid="54"/>
                                        </p:tgtEl>
                                        <p:attrNameLst>
                                          <p:attrName>ppt_x</p:attrName>
                                        </p:attrNameLst>
                                      </p:cBhvr>
                                    </p:anim>
                                    <p:anim from="(-#ppt_h/2)" to="(#ppt_y)" calcmode="lin" valueType="num">
                                      <p:cBhvr>
                                        <p:cTn id="9" dur="1000" fill="hold">
                                          <p:stCondLst>
                                            <p:cond delay="0"/>
                                          </p:stCondLst>
                                        </p:cTn>
                                        <p:tgtEl>
                                          <p:spTgt spid="54"/>
                                        </p:tgtEl>
                                        <p:attrNameLst>
                                          <p:attrName>ppt_y</p:attrName>
                                        </p:attrNameLst>
                                      </p:cBhvr>
                                    </p:anim>
                                    <p:animRot by="21600000">
                                      <p:cBhvr>
                                        <p:cTn id="10" dur="1000" fill="hold">
                                          <p:stCondLst>
                                            <p:cond delay="0"/>
                                          </p:stCondLst>
                                        </p:cTn>
                                        <p:tgtEl>
                                          <p:spTgt spid="54"/>
                                        </p:tgtEl>
                                        <p:attrNameLst>
                                          <p:attrName>r</p:attrName>
                                        </p:attrNameLst>
                                      </p:cBhvr>
                                    </p:animRo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000"/>
                            </p:stCondLst>
                            <p:childTnLst>
                              <p:par>
                                <p:cTn id="19" presetID="2" presetClass="entr" presetSubtype="6"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1+#ppt_w/2"/>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部门活动组织</a:t>
            </a:r>
          </a:p>
        </p:txBody>
      </p:sp>
      <p:pic>
        <p:nvPicPr>
          <p:cNvPr id="10" name="Picture 2" descr="E:\我的文档\商务图片\19147185_150127007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61"/>
          <a:stretch>
            <a:fillRect/>
          </a:stretch>
        </p:blipFill>
        <p:spPr bwMode="auto">
          <a:xfrm>
            <a:off x="1209552" y="3758657"/>
            <a:ext cx="4694888" cy="26377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E:\我的文档\商务图片\Nipic_1082507_200912070905260248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976"/>
          <a:stretch>
            <a:fillRect/>
          </a:stretch>
        </p:blipFill>
        <p:spPr bwMode="auto">
          <a:xfrm>
            <a:off x="6398939" y="3753854"/>
            <a:ext cx="4777342" cy="26423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矩形 83"/>
          <p:cNvSpPr>
            <a:spLocks noChangeArrowheads="1"/>
          </p:cNvSpPr>
          <p:nvPr/>
        </p:nvSpPr>
        <p:spPr bwMode="auto">
          <a:xfrm>
            <a:off x="1045961" y="1288421"/>
            <a:ext cx="10226385" cy="2117583"/>
          </a:xfrm>
          <a:prstGeom prst="rect">
            <a:avLst/>
          </a:prstGeom>
          <a:solidFill>
            <a:schemeClr val="accent1"/>
          </a:solidFill>
          <a:ln w="12700" cap="flat">
            <a:solidFill>
              <a:schemeClr val="bg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 name="TextBox 84"/>
          <p:cNvSpPr txBox="1">
            <a:spLocks noChangeArrowheads="1"/>
          </p:cNvSpPr>
          <p:nvPr/>
        </p:nvSpPr>
        <p:spPr bwMode="auto">
          <a:xfrm>
            <a:off x="1285592" y="1578501"/>
            <a:ext cx="97818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这里简述部门会议组织开展情况，下面配图更换成自己的即可。这里简述部门会议组织开展情况，下面配图更换成自己的即可。这里简述部门会议组织开展情况，下面配图更换成自己的即可。</a:t>
            </a:r>
            <a:endParaRPr lang="en-US" altLang="zh-CN"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这里简述部门会议组织开展情况，下面配图更换成自己的即可。这里简述部门会议组织开展情况，下面配图更换成自己的即可。</a:t>
            </a:r>
          </a:p>
        </p:txBody>
      </p:sp>
      <p:sp>
        <p:nvSpPr>
          <p:cNvPr id="14" name="Freeform 12"/>
          <p:cNvSpPr/>
          <p:nvPr/>
        </p:nvSpPr>
        <p:spPr bwMode="auto">
          <a:xfrm>
            <a:off x="971348" y="114237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2"/>
          <p:cNvSpPr/>
          <p:nvPr/>
        </p:nvSpPr>
        <p:spPr bwMode="auto">
          <a:xfrm flipH="1" flipV="1">
            <a:off x="10815256" y="294460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a:lstStyle/>
          <a:p>
            <a:endParaRPr lang="zh-CN" altLang="en-US"/>
          </a:p>
        </p:txBody>
      </p:sp>
      <p:sp>
        <p:nvSpPr>
          <p:cNvPr id="16"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7"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六</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6836E-6 -3.7037E-7 L 0.36686 0.15278 " pathEditMode="relative" rAng="0" ptsTypes="AA">
                                      <p:cBhvr>
                                        <p:cTn id="12" dur="500" spd="-99900" fill="hold"/>
                                        <p:tgtEl>
                                          <p:spTgt spid="14"/>
                                        </p:tgtEl>
                                        <p:attrNameLst>
                                          <p:attrName>ppt_x</p:attrName>
                                          <p:attrName>ppt_y</p:attrName>
                                        </p:attrNameLst>
                                      </p:cBhvr>
                                      <p:rCtr x="18343" y="7639"/>
                                    </p:animMotion>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7.85742E-7 -3.33333E-6 L -0.39495 -0.11018 " pathEditMode="relative" rAng="0" ptsTypes="AA">
                                      <p:cBhvr>
                                        <p:cTn id="16" dur="500" spd="-99900" fill="hold"/>
                                        <p:tgtEl>
                                          <p:spTgt spid="15"/>
                                        </p:tgtEl>
                                        <p:attrNameLst>
                                          <p:attrName>ppt_x</p:attrName>
                                          <p:attrName>ppt_y</p:attrName>
                                        </p:attrNameLst>
                                      </p:cBhvr>
                                      <p:rCtr x="-19748" y="-5509"/>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up)">
                                      <p:cBhvr>
                                        <p:cTn id="25" dur="500"/>
                                        <p:tgtEl>
                                          <p:spTgt spid="13">
                                            <p:txEl>
                                              <p:pRg st="0" end="0"/>
                                            </p:txEl>
                                          </p:spTgt>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wipe(up)">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autoUpdateAnimBg="0"/>
      <p:bldP spid="14" grpId="0" animBg="1"/>
      <p:bldP spid="14"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其他工作</a:t>
            </a:r>
          </a:p>
        </p:txBody>
      </p:sp>
      <p:sp>
        <p:nvSpPr>
          <p:cNvPr id="26"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7"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七</a:t>
            </a:r>
          </a:p>
        </p:txBody>
      </p:sp>
      <p:sp>
        <p:nvSpPr>
          <p:cNvPr id="29" name="Oval 6"/>
          <p:cNvSpPr>
            <a:spLocks noChangeArrowheads="1"/>
          </p:cNvSpPr>
          <p:nvPr/>
        </p:nvSpPr>
        <p:spPr bwMode="auto">
          <a:xfrm>
            <a:off x="1198822" y="1330610"/>
            <a:ext cx="4778062" cy="4779570"/>
          </a:xfrm>
          <a:prstGeom prst="ellipse">
            <a:avLst/>
          </a:prstGeom>
          <a:noFill/>
          <a:ln w="9" cap="flat">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0" name="Oval 10"/>
          <p:cNvSpPr>
            <a:spLocks noChangeArrowheads="1"/>
          </p:cNvSpPr>
          <p:nvPr/>
        </p:nvSpPr>
        <p:spPr bwMode="auto">
          <a:xfrm>
            <a:off x="4780104" y="1547932"/>
            <a:ext cx="556888" cy="556887"/>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400" b="1" dirty="0">
                <a:solidFill>
                  <a:schemeClr val="accent1"/>
                </a:solidFill>
                <a:latin typeface="+mj-ea"/>
                <a:ea typeface="+mj-ea"/>
              </a:rPr>
              <a:t>1</a:t>
            </a:r>
            <a:endParaRPr lang="zh-CN" altLang="en-US" sz="2400" b="1" dirty="0">
              <a:solidFill>
                <a:schemeClr val="accent1"/>
              </a:solidFill>
              <a:latin typeface="+mj-ea"/>
              <a:ea typeface="+mj-ea"/>
            </a:endParaRPr>
          </a:p>
        </p:txBody>
      </p:sp>
      <p:sp>
        <p:nvSpPr>
          <p:cNvPr id="31" name="Oval 11"/>
          <p:cNvSpPr>
            <a:spLocks noChangeArrowheads="1"/>
          </p:cNvSpPr>
          <p:nvPr/>
        </p:nvSpPr>
        <p:spPr bwMode="auto">
          <a:xfrm>
            <a:off x="4780104" y="5335971"/>
            <a:ext cx="556888" cy="556887"/>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400" b="1" dirty="0">
                <a:solidFill>
                  <a:schemeClr val="accent1"/>
                </a:solidFill>
                <a:latin typeface="+mj-ea"/>
                <a:ea typeface="+mj-ea"/>
              </a:rPr>
              <a:t>4</a:t>
            </a:r>
            <a:endParaRPr lang="zh-CN" altLang="en-US" sz="2400" b="1" dirty="0">
              <a:solidFill>
                <a:schemeClr val="accent1"/>
              </a:solidFill>
              <a:latin typeface="+mj-ea"/>
              <a:ea typeface="+mj-ea"/>
            </a:endParaRPr>
          </a:p>
        </p:txBody>
      </p:sp>
      <p:sp>
        <p:nvSpPr>
          <p:cNvPr id="32" name="Oval 12"/>
          <p:cNvSpPr>
            <a:spLocks noChangeArrowheads="1"/>
          </p:cNvSpPr>
          <p:nvPr/>
        </p:nvSpPr>
        <p:spPr bwMode="auto">
          <a:xfrm>
            <a:off x="5528026" y="4189972"/>
            <a:ext cx="558396" cy="556887"/>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400" b="1" dirty="0">
                <a:solidFill>
                  <a:schemeClr val="accent1"/>
                </a:solidFill>
                <a:latin typeface="+mj-ea"/>
                <a:ea typeface="+mj-ea"/>
              </a:rPr>
              <a:t>3</a:t>
            </a:r>
            <a:endParaRPr lang="zh-CN" altLang="en-US" sz="2400" b="1" dirty="0">
              <a:solidFill>
                <a:schemeClr val="accent1"/>
              </a:solidFill>
              <a:latin typeface="+mj-ea"/>
              <a:ea typeface="+mj-ea"/>
            </a:endParaRPr>
          </a:p>
        </p:txBody>
      </p:sp>
      <p:sp>
        <p:nvSpPr>
          <p:cNvPr id="33" name="Oval 13"/>
          <p:cNvSpPr>
            <a:spLocks noChangeArrowheads="1"/>
          </p:cNvSpPr>
          <p:nvPr/>
        </p:nvSpPr>
        <p:spPr bwMode="auto">
          <a:xfrm>
            <a:off x="5589160" y="2749285"/>
            <a:ext cx="558396" cy="556887"/>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400" b="1" dirty="0">
                <a:solidFill>
                  <a:schemeClr val="accent1"/>
                </a:solidFill>
                <a:latin typeface="+mj-ea"/>
                <a:ea typeface="+mj-ea"/>
              </a:rPr>
              <a:t>2</a:t>
            </a:r>
            <a:endParaRPr lang="zh-CN" altLang="en-US" sz="2400" b="1" dirty="0">
              <a:solidFill>
                <a:schemeClr val="accent1"/>
              </a:solidFill>
              <a:latin typeface="+mj-ea"/>
              <a:ea typeface="+mj-ea"/>
            </a:endParaRPr>
          </a:p>
        </p:txBody>
      </p:sp>
      <p:sp>
        <p:nvSpPr>
          <p:cNvPr id="34" name="TextBox 33"/>
          <p:cNvSpPr txBox="1"/>
          <p:nvPr/>
        </p:nvSpPr>
        <p:spPr>
          <a:xfrm>
            <a:off x="5450180" y="1321975"/>
            <a:ext cx="3080752" cy="400110"/>
          </a:xfrm>
          <a:prstGeom prst="rect">
            <a:avLst/>
          </a:prstGeom>
          <a:noFill/>
        </p:spPr>
        <p:txBody>
          <a:bodyPr wrap="square" rtlCol="0">
            <a:spAutoFit/>
          </a:bodyPr>
          <a:lstStyle/>
          <a:p>
            <a:r>
              <a:rPr lang="zh-CN" altLang="en-US" sz="2000" b="1" dirty="0">
                <a:solidFill>
                  <a:schemeClr val="tx2"/>
                </a:solidFill>
                <a:latin typeface="+mj-ea"/>
                <a:ea typeface="+mj-ea"/>
              </a:rPr>
              <a:t>协助某某工作</a:t>
            </a:r>
          </a:p>
        </p:txBody>
      </p:sp>
      <p:sp>
        <p:nvSpPr>
          <p:cNvPr id="35" name="TextBox 34"/>
          <p:cNvSpPr txBox="1"/>
          <p:nvPr/>
        </p:nvSpPr>
        <p:spPr>
          <a:xfrm>
            <a:off x="6147556" y="2655700"/>
            <a:ext cx="3031448"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b="1" dirty="0">
                <a:solidFill>
                  <a:schemeClr val="tx2"/>
                </a:solidFill>
              </a:rPr>
              <a:t>参与某某项目</a:t>
            </a:r>
          </a:p>
        </p:txBody>
      </p:sp>
      <p:sp>
        <p:nvSpPr>
          <p:cNvPr id="36" name="TextBox 35"/>
          <p:cNvSpPr txBox="1"/>
          <p:nvPr/>
        </p:nvSpPr>
        <p:spPr>
          <a:xfrm>
            <a:off x="6147556" y="4023014"/>
            <a:ext cx="3325318"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b="1" dirty="0">
                <a:solidFill>
                  <a:schemeClr val="tx2"/>
                </a:solidFill>
              </a:rPr>
              <a:t>参与某某活动</a:t>
            </a:r>
          </a:p>
        </p:txBody>
      </p:sp>
      <p:sp>
        <p:nvSpPr>
          <p:cNvPr id="37" name="TextBox 36"/>
          <p:cNvSpPr txBox="1"/>
          <p:nvPr/>
        </p:nvSpPr>
        <p:spPr>
          <a:xfrm>
            <a:off x="5391773" y="5260404"/>
            <a:ext cx="3139159" cy="400110"/>
          </a:xfrm>
          <a:prstGeom prst="rect">
            <a:avLst/>
          </a:prstGeom>
          <a:noFill/>
        </p:spPr>
        <p:txBody>
          <a:bodyPr wrap="square" rtlCol="0">
            <a:spAutoFit/>
          </a:bodyPr>
          <a:lstStyle>
            <a:defPPr>
              <a:defRPr lang="zh-CN"/>
            </a:defPPr>
            <a:lvl1pPr>
              <a:defRPr sz="2400">
                <a:latin typeface="+mj-ea"/>
                <a:ea typeface="+mj-ea"/>
              </a:defRPr>
            </a:lvl1pPr>
          </a:lstStyle>
          <a:p>
            <a:r>
              <a:rPr lang="zh-CN" altLang="en-US" sz="2000" b="1" dirty="0">
                <a:solidFill>
                  <a:schemeClr val="tx2"/>
                </a:solidFill>
              </a:rPr>
              <a:t>主持某某活动</a:t>
            </a:r>
          </a:p>
        </p:txBody>
      </p:sp>
      <p:sp>
        <p:nvSpPr>
          <p:cNvPr id="38" name="Oval 7"/>
          <p:cNvSpPr>
            <a:spLocks noChangeArrowheads="1"/>
          </p:cNvSpPr>
          <p:nvPr/>
        </p:nvSpPr>
        <p:spPr bwMode="auto">
          <a:xfrm>
            <a:off x="1094688" y="1590189"/>
            <a:ext cx="4233249" cy="4230229"/>
          </a:xfrm>
          <a:prstGeom prst="ellipse">
            <a:avLst/>
          </a:prstGeom>
          <a:solidFill>
            <a:schemeClr val="accent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9" name="Oval 8"/>
          <p:cNvSpPr>
            <a:spLocks noChangeArrowheads="1"/>
          </p:cNvSpPr>
          <p:nvPr/>
        </p:nvSpPr>
        <p:spPr bwMode="auto">
          <a:xfrm>
            <a:off x="1384450" y="1878442"/>
            <a:ext cx="3653724" cy="3653723"/>
          </a:xfrm>
          <a:prstGeom prst="ellipse">
            <a:avLst/>
          </a:prstGeom>
          <a:blipFill>
            <a:blip r:embed="rId3" cstate="print"/>
            <a:stretch>
              <a:fillRect/>
            </a:stretch>
          </a:blipFill>
          <a:ln w="9"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40" name="Oval 9"/>
          <p:cNvSpPr>
            <a:spLocks noChangeArrowheads="1"/>
          </p:cNvSpPr>
          <p:nvPr/>
        </p:nvSpPr>
        <p:spPr bwMode="auto">
          <a:xfrm>
            <a:off x="1186748" y="4468193"/>
            <a:ext cx="1032279" cy="103227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41" name="TextBox 40"/>
          <p:cNvSpPr txBox="1"/>
          <p:nvPr/>
        </p:nvSpPr>
        <p:spPr>
          <a:xfrm>
            <a:off x="1302794" y="4589770"/>
            <a:ext cx="834938" cy="830997"/>
          </a:xfrm>
          <a:prstGeom prst="rect">
            <a:avLst/>
          </a:prstGeom>
          <a:noFill/>
        </p:spPr>
        <p:txBody>
          <a:bodyPr wrap="square" rtlCol="0">
            <a:spAutoFit/>
          </a:bodyPr>
          <a:lstStyle/>
          <a:p>
            <a:pPr algn="ctr"/>
            <a:r>
              <a:rPr lang="zh-CN" altLang="en-US" sz="2400" b="1" dirty="0">
                <a:solidFill>
                  <a:schemeClr val="accent1"/>
                </a:solidFill>
                <a:latin typeface="+mn-ea"/>
                <a:ea typeface="+mn-ea"/>
              </a:rPr>
              <a:t>四个方面</a:t>
            </a:r>
            <a:endParaRPr lang="en-US" altLang="zh-CN" sz="2400" b="1" dirty="0">
              <a:solidFill>
                <a:schemeClr val="accent1"/>
              </a:solidFill>
              <a:latin typeface="+mn-ea"/>
              <a:ea typeface="+mn-ea"/>
            </a:endParaRPr>
          </a:p>
        </p:txBody>
      </p:sp>
      <p:sp>
        <p:nvSpPr>
          <p:cNvPr id="42" name="矩形 25"/>
          <p:cNvSpPr>
            <a:spLocks noChangeArrowheads="1"/>
          </p:cNvSpPr>
          <p:nvPr/>
        </p:nvSpPr>
        <p:spPr bwMode="auto">
          <a:xfrm>
            <a:off x="5585551" y="1654583"/>
            <a:ext cx="5514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请在这里输入您在这个工作中的情况请在这里输入您在这个工作中的情况请在这里输入您在这个工作中的情况</a:t>
            </a:r>
          </a:p>
        </p:txBody>
      </p:sp>
      <p:sp>
        <p:nvSpPr>
          <p:cNvPr id="43" name="矩形 25"/>
          <p:cNvSpPr>
            <a:spLocks noChangeArrowheads="1"/>
          </p:cNvSpPr>
          <p:nvPr/>
        </p:nvSpPr>
        <p:spPr bwMode="auto">
          <a:xfrm>
            <a:off x="6179317" y="2984618"/>
            <a:ext cx="4920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请在这里输入您在这个工作中的情况请在这里输入您在这个工作中的情况</a:t>
            </a:r>
          </a:p>
        </p:txBody>
      </p:sp>
      <p:sp>
        <p:nvSpPr>
          <p:cNvPr id="44" name="矩形 25"/>
          <p:cNvSpPr>
            <a:spLocks noChangeArrowheads="1"/>
          </p:cNvSpPr>
          <p:nvPr/>
        </p:nvSpPr>
        <p:spPr bwMode="auto">
          <a:xfrm>
            <a:off x="6155565" y="4362155"/>
            <a:ext cx="4993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请在这里输入您在这个工作中的情况请在这里输入您在这个工作中的情况</a:t>
            </a:r>
          </a:p>
        </p:txBody>
      </p:sp>
      <p:sp>
        <p:nvSpPr>
          <p:cNvPr id="45" name="矩形 25"/>
          <p:cNvSpPr>
            <a:spLocks noChangeArrowheads="1"/>
          </p:cNvSpPr>
          <p:nvPr/>
        </p:nvSpPr>
        <p:spPr bwMode="auto">
          <a:xfrm>
            <a:off x="5417044" y="5596701"/>
            <a:ext cx="5702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请在这里输入您在这个工作中的情况请在这里输入您在这个工作中的情况</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1000"/>
                                        <p:tgtEl>
                                          <p:spTgt spid="29"/>
                                        </p:tgtEl>
                                      </p:cBhvr>
                                    </p:animEffect>
                                  </p:childTnLst>
                                </p:cTn>
                              </p:par>
                            </p:childTnLst>
                          </p:cTn>
                        </p:par>
                        <p:par>
                          <p:cTn id="23" fill="hold">
                            <p:stCondLst>
                              <p:cond delay="2000"/>
                            </p:stCondLst>
                            <p:childTnLst>
                              <p:par>
                                <p:cTn id="24" presetID="52"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Scale>
                                      <p:cBhvr>
                                        <p:cTn id="26"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0"/>
                                        </p:tgtEl>
                                        <p:attrNameLst>
                                          <p:attrName>ppt_x</p:attrName>
                                          <p:attrName>ppt_y</p:attrName>
                                        </p:attrNameLst>
                                      </p:cBhvr>
                                    </p:animMotion>
                                    <p:animEffect transition="in" filter="fade">
                                      <p:cBhvr>
                                        <p:cTn id="28" dur="1000"/>
                                        <p:tgtEl>
                                          <p:spTgt spid="40"/>
                                        </p:tgtEl>
                                      </p:cBhvr>
                                    </p:animEffect>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400" fill="hold"/>
                                        <p:tgtEl>
                                          <p:spTgt spid="41"/>
                                        </p:tgtEl>
                                        <p:attrNameLst>
                                          <p:attrName>ppt_w</p:attrName>
                                        </p:attrNameLst>
                                      </p:cBhvr>
                                      <p:tavLst>
                                        <p:tav tm="0">
                                          <p:val>
                                            <p:fltVal val="0"/>
                                          </p:val>
                                        </p:tav>
                                        <p:tav tm="100000">
                                          <p:val>
                                            <p:strVal val="#ppt_w"/>
                                          </p:val>
                                        </p:tav>
                                      </p:tavLst>
                                    </p:anim>
                                    <p:anim calcmode="lin" valueType="num">
                                      <p:cBhvr>
                                        <p:cTn id="33" dur="400" fill="hold"/>
                                        <p:tgtEl>
                                          <p:spTgt spid="41"/>
                                        </p:tgtEl>
                                        <p:attrNameLst>
                                          <p:attrName>ppt_h</p:attrName>
                                        </p:attrNameLst>
                                      </p:cBhvr>
                                      <p:tavLst>
                                        <p:tav tm="0">
                                          <p:val>
                                            <p:fltVal val="0"/>
                                          </p:val>
                                        </p:tav>
                                        <p:tav tm="100000">
                                          <p:val>
                                            <p:strVal val="#ppt_h"/>
                                          </p:val>
                                        </p:tav>
                                      </p:tavLst>
                                    </p:anim>
                                    <p:anim calcmode="lin" valueType="num">
                                      <p:cBhvr>
                                        <p:cTn id="34" dur="400" fill="hold"/>
                                        <p:tgtEl>
                                          <p:spTgt spid="41"/>
                                        </p:tgtEl>
                                        <p:attrNameLst>
                                          <p:attrName>style.rotation</p:attrName>
                                        </p:attrNameLst>
                                      </p:cBhvr>
                                      <p:tavLst>
                                        <p:tav tm="0">
                                          <p:val>
                                            <p:fltVal val="90"/>
                                          </p:val>
                                        </p:tav>
                                        <p:tav tm="100000">
                                          <p:val>
                                            <p:fltVal val="0"/>
                                          </p:val>
                                        </p:tav>
                                      </p:tavLst>
                                    </p:anim>
                                    <p:animEffect transition="in" filter="fade">
                                      <p:cBhvr>
                                        <p:cTn id="35" dur="400"/>
                                        <p:tgtEl>
                                          <p:spTgt spid="41"/>
                                        </p:tgtEl>
                                      </p:cBhvr>
                                    </p:animEffect>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5.98491E-8 4.47734E-6 L -0.1426 0.25 " pathEditMode="relative" rAng="0" ptsTypes="AA">
                                      <p:cBhvr>
                                        <p:cTn id="40" dur="500" spd="-100000" fill="hold"/>
                                        <p:tgtEl>
                                          <p:spTgt spid="30"/>
                                        </p:tgtEl>
                                        <p:attrNameLst>
                                          <p:attrName>ppt_x</p:attrName>
                                          <p:attrName>ppt_y</p:attrName>
                                        </p:attrNameLst>
                                      </p:cBhvr>
                                      <p:rCtr x="-7130" y="12488"/>
                                    </p:animMotion>
                                  </p:childTnLst>
                                </p:cTn>
                              </p:par>
                              <p:par>
                                <p:cTn id="41" presetID="1" presetClass="entr" presetSubtype="0" fill="hold" grpId="0" nodeType="withEffect">
                                  <p:stCondLst>
                                    <p:cond delay="100"/>
                                  </p:stCondLst>
                                  <p:childTnLst>
                                    <p:set>
                                      <p:cBhvr>
                                        <p:cTn id="42" dur="1" fill="hold">
                                          <p:stCondLst>
                                            <p:cond delay="0"/>
                                          </p:stCondLst>
                                        </p:cTn>
                                        <p:tgtEl>
                                          <p:spTgt spid="33"/>
                                        </p:tgtEl>
                                        <p:attrNameLst>
                                          <p:attrName>style.visibility</p:attrName>
                                        </p:attrNameLst>
                                      </p:cBhvr>
                                      <p:to>
                                        <p:strVal val="visible"/>
                                      </p:to>
                                    </p:set>
                                  </p:childTnLst>
                                </p:cTn>
                              </p:par>
                              <p:par>
                                <p:cTn id="43" presetID="42" presetClass="path" presetSubtype="0" accel="50000" decel="50000" fill="hold" grpId="1" nodeType="withEffect">
                                  <p:stCondLst>
                                    <p:cond delay="100"/>
                                  </p:stCondLst>
                                  <p:childTnLst>
                                    <p:animMotion origin="layout" path="M 4.81135E-6 1.10083E-6 L -0.19764 0.15795 " pathEditMode="relative" rAng="0" ptsTypes="AA">
                                      <p:cBhvr>
                                        <p:cTn id="44" dur="500" spd="-100000" fill="hold"/>
                                        <p:tgtEl>
                                          <p:spTgt spid="33"/>
                                        </p:tgtEl>
                                        <p:attrNameLst>
                                          <p:attrName>ppt_x</p:attrName>
                                          <p:attrName>ppt_y</p:attrName>
                                        </p:attrNameLst>
                                      </p:cBhvr>
                                      <p:rCtr x="-9888" y="7886"/>
                                    </p:animMotion>
                                  </p:childTnLst>
                                </p:cTn>
                              </p:par>
                              <p:par>
                                <p:cTn id="45" presetID="1" presetClass="entr" presetSubtype="0" fill="hold" grpId="0" nodeType="withEffect">
                                  <p:stCondLst>
                                    <p:cond delay="300"/>
                                  </p:stCondLst>
                                  <p:childTnLst>
                                    <p:set>
                                      <p:cBhvr>
                                        <p:cTn id="46" dur="1" fill="hold">
                                          <p:stCondLst>
                                            <p:cond delay="0"/>
                                          </p:stCondLst>
                                        </p:cTn>
                                        <p:tgtEl>
                                          <p:spTgt spid="32"/>
                                        </p:tgtEl>
                                        <p:attrNameLst>
                                          <p:attrName>style.visibility</p:attrName>
                                        </p:attrNameLst>
                                      </p:cBhvr>
                                      <p:to>
                                        <p:strVal val="visible"/>
                                      </p:to>
                                    </p:set>
                                  </p:childTnLst>
                                </p:cTn>
                              </p:par>
                              <p:par>
                                <p:cTn id="47" presetID="42" presetClass="path" presetSubtype="0" accel="50000" decel="50000" fill="hold" grpId="1" nodeType="withEffect">
                                  <p:stCondLst>
                                    <p:cond delay="300"/>
                                  </p:stCondLst>
                                  <p:childTnLst>
                                    <p:animMotion origin="layout" path="M 4.81135E-6 2.7012E-6 L -0.19764 -0.13738 " pathEditMode="relative" rAng="0" ptsTypes="AA">
                                      <p:cBhvr>
                                        <p:cTn id="48" dur="500" spd="-100000" fill="hold"/>
                                        <p:tgtEl>
                                          <p:spTgt spid="32"/>
                                        </p:tgtEl>
                                        <p:attrNameLst>
                                          <p:attrName>ppt_x</p:attrName>
                                          <p:attrName>ppt_y</p:attrName>
                                        </p:attrNameLst>
                                      </p:cBhvr>
                                      <p:rCtr x="-9888" y="-6869"/>
                                    </p:animMotion>
                                  </p:childTnLst>
                                </p:cTn>
                              </p:par>
                              <p:par>
                                <p:cTn id="49" presetID="1" presetClass="entr" presetSubtype="0" fill="hold" grpId="0" nodeType="withEffect">
                                  <p:stCondLst>
                                    <p:cond delay="400"/>
                                  </p:stCondLst>
                                  <p:childTnLst>
                                    <p:set>
                                      <p:cBhvr>
                                        <p:cTn id="50" dur="1" fill="hold">
                                          <p:stCondLst>
                                            <p:cond delay="0"/>
                                          </p:stCondLst>
                                        </p:cTn>
                                        <p:tgtEl>
                                          <p:spTgt spid="31"/>
                                        </p:tgtEl>
                                        <p:attrNameLst>
                                          <p:attrName>style.visibility</p:attrName>
                                        </p:attrNameLst>
                                      </p:cBhvr>
                                      <p:to>
                                        <p:strVal val="visible"/>
                                      </p:to>
                                    </p:set>
                                  </p:childTnLst>
                                </p:cTn>
                              </p:par>
                              <p:par>
                                <p:cTn id="51" presetID="42" presetClass="path" presetSubtype="0" accel="50000" decel="50000" fill="hold" grpId="1" nodeType="withEffect">
                                  <p:stCondLst>
                                    <p:cond delay="400"/>
                                  </p:stCondLst>
                                  <p:childTnLst>
                                    <p:animMotion origin="layout" path="M -5.98491E-8 -6.75301E-7 L -0.1426 -0.26573 " pathEditMode="relative" rAng="0" ptsTypes="AA">
                                      <p:cBhvr>
                                        <p:cTn id="52" dur="500" spd="-100000" fill="hold"/>
                                        <p:tgtEl>
                                          <p:spTgt spid="31"/>
                                        </p:tgtEl>
                                        <p:attrNameLst>
                                          <p:attrName>ppt_x</p:attrName>
                                          <p:attrName>ppt_y</p:attrName>
                                        </p:attrNameLst>
                                      </p:cBhvr>
                                      <p:rCtr x="-7130" y="-13298"/>
                                    </p:animMotion>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700" fill="hold"/>
                                        <p:tgtEl>
                                          <p:spTgt spid="34"/>
                                        </p:tgtEl>
                                        <p:attrNameLst>
                                          <p:attrName>ppt_w</p:attrName>
                                        </p:attrNameLst>
                                      </p:cBhvr>
                                      <p:tavLst>
                                        <p:tav tm="0">
                                          <p:val>
                                            <p:fltVal val="0"/>
                                          </p:val>
                                        </p:tav>
                                        <p:tav tm="100000">
                                          <p:val>
                                            <p:strVal val="#ppt_w"/>
                                          </p:val>
                                        </p:tav>
                                      </p:tavLst>
                                    </p:anim>
                                    <p:anim calcmode="lin" valueType="num">
                                      <p:cBhvr>
                                        <p:cTn id="58" dur="700" fill="hold"/>
                                        <p:tgtEl>
                                          <p:spTgt spid="34"/>
                                        </p:tgtEl>
                                        <p:attrNameLst>
                                          <p:attrName>ppt_h</p:attrName>
                                        </p:attrNameLst>
                                      </p:cBhvr>
                                      <p:tavLst>
                                        <p:tav tm="0">
                                          <p:val>
                                            <p:fltVal val="0"/>
                                          </p:val>
                                        </p:tav>
                                        <p:tav tm="100000">
                                          <p:val>
                                            <p:strVal val="#ppt_h"/>
                                          </p:val>
                                        </p:tav>
                                      </p:tavLst>
                                    </p:anim>
                                    <p:anim calcmode="lin" valueType="num">
                                      <p:cBhvr>
                                        <p:cTn id="59" dur="700" fill="hold"/>
                                        <p:tgtEl>
                                          <p:spTgt spid="34"/>
                                        </p:tgtEl>
                                        <p:attrNameLst>
                                          <p:attrName>style.rotation</p:attrName>
                                        </p:attrNameLst>
                                      </p:cBhvr>
                                      <p:tavLst>
                                        <p:tav tm="0">
                                          <p:val>
                                            <p:fltVal val="90"/>
                                          </p:val>
                                        </p:tav>
                                        <p:tav tm="100000">
                                          <p:val>
                                            <p:fltVal val="0"/>
                                          </p:val>
                                        </p:tav>
                                      </p:tavLst>
                                    </p:anim>
                                    <p:animEffect transition="in" filter="fade">
                                      <p:cBhvr>
                                        <p:cTn id="60" dur="7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700" fill="hold"/>
                                        <p:tgtEl>
                                          <p:spTgt spid="35"/>
                                        </p:tgtEl>
                                        <p:attrNameLst>
                                          <p:attrName>ppt_w</p:attrName>
                                        </p:attrNameLst>
                                      </p:cBhvr>
                                      <p:tavLst>
                                        <p:tav tm="0">
                                          <p:val>
                                            <p:fltVal val="0"/>
                                          </p:val>
                                        </p:tav>
                                        <p:tav tm="100000">
                                          <p:val>
                                            <p:strVal val="#ppt_w"/>
                                          </p:val>
                                        </p:tav>
                                      </p:tavLst>
                                    </p:anim>
                                    <p:anim calcmode="lin" valueType="num">
                                      <p:cBhvr>
                                        <p:cTn id="66" dur="700" fill="hold"/>
                                        <p:tgtEl>
                                          <p:spTgt spid="35"/>
                                        </p:tgtEl>
                                        <p:attrNameLst>
                                          <p:attrName>ppt_h</p:attrName>
                                        </p:attrNameLst>
                                      </p:cBhvr>
                                      <p:tavLst>
                                        <p:tav tm="0">
                                          <p:val>
                                            <p:fltVal val="0"/>
                                          </p:val>
                                        </p:tav>
                                        <p:tav tm="100000">
                                          <p:val>
                                            <p:strVal val="#ppt_h"/>
                                          </p:val>
                                        </p:tav>
                                      </p:tavLst>
                                    </p:anim>
                                    <p:anim calcmode="lin" valueType="num">
                                      <p:cBhvr>
                                        <p:cTn id="67" dur="700" fill="hold"/>
                                        <p:tgtEl>
                                          <p:spTgt spid="35"/>
                                        </p:tgtEl>
                                        <p:attrNameLst>
                                          <p:attrName>style.rotation</p:attrName>
                                        </p:attrNameLst>
                                      </p:cBhvr>
                                      <p:tavLst>
                                        <p:tav tm="0">
                                          <p:val>
                                            <p:fltVal val="90"/>
                                          </p:val>
                                        </p:tav>
                                        <p:tav tm="100000">
                                          <p:val>
                                            <p:fltVal val="0"/>
                                          </p:val>
                                        </p:tav>
                                      </p:tavLst>
                                    </p:anim>
                                    <p:animEffect transition="in" filter="fade">
                                      <p:cBhvr>
                                        <p:cTn id="68" dur="7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700" fill="hold"/>
                                        <p:tgtEl>
                                          <p:spTgt spid="36"/>
                                        </p:tgtEl>
                                        <p:attrNameLst>
                                          <p:attrName>ppt_w</p:attrName>
                                        </p:attrNameLst>
                                      </p:cBhvr>
                                      <p:tavLst>
                                        <p:tav tm="0">
                                          <p:val>
                                            <p:fltVal val="0"/>
                                          </p:val>
                                        </p:tav>
                                        <p:tav tm="100000">
                                          <p:val>
                                            <p:strVal val="#ppt_w"/>
                                          </p:val>
                                        </p:tav>
                                      </p:tavLst>
                                    </p:anim>
                                    <p:anim calcmode="lin" valueType="num">
                                      <p:cBhvr>
                                        <p:cTn id="74" dur="700" fill="hold"/>
                                        <p:tgtEl>
                                          <p:spTgt spid="36"/>
                                        </p:tgtEl>
                                        <p:attrNameLst>
                                          <p:attrName>ppt_h</p:attrName>
                                        </p:attrNameLst>
                                      </p:cBhvr>
                                      <p:tavLst>
                                        <p:tav tm="0">
                                          <p:val>
                                            <p:fltVal val="0"/>
                                          </p:val>
                                        </p:tav>
                                        <p:tav tm="100000">
                                          <p:val>
                                            <p:strVal val="#ppt_h"/>
                                          </p:val>
                                        </p:tav>
                                      </p:tavLst>
                                    </p:anim>
                                    <p:anim calcmode="lin" valueType="num">
                                      <p:cBhvr>
                                        <p:cTn id="75" dur="700" fill="hold"/>
                                        <p:tgtEl>
                                          <p:spTgt spid="36"/>
                                        </p:tgtEl>
                                        <p:attrNameLst>
                                          <p:attrName>style.rotation</p:attrName>
                                        </p:attrNameLst>
                                      </p:cBhvr>
                                      <p:tavLst>
                                        <p:tav tm="0">
                                          <p:val>
                                            <p:fltVal val="90"/>
                                          </p:val>
                                        </p:tav>
                                        <p:tav tm="100000">
                                          <p:val>
                                            <p:fltVal val="0"/>
                                          </p:val>
                                        </p:tav>
                                      </p:tavLst>
                                    </p:anim>
                                    <p:animEffect transition="in" filter="fade">
                                      <p:cBhvr>
                                        <p:cTn id="76" dur="7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700" fill="hold"/>
                                        <p:tgtEl>
                                          <p:spTgt spid="37"/>
                                        </p:tgtEl>
                                        <p:attrNameLst>
                                          <p:attrName>ppt_w</p:attrName>
                                        </p:attrNameLst>
                                      </p:cBhvr>
                                      <p:tavLst>
                                        <p:tav tm="0">
                                          <p:val>
                                            <p:fltVal val="0"/>
                                          </p:val>
                                        </p:tav>
                                        <p:tav tm="100000">
                                          <p:val>
                                            <p:strVal val="#ppt_w"/>
                                          </p:val>
                                        </p:tav>
                                      </p:tavLst>
                                    </p:anim>
                                    <p:anim calcmode="lin" valueType="num">
                                      <p:cBhvr>
                                        <p:cTn id="82" dur="700" fill="hold"/>
                                        <p:tgtEl>
                                          <p:spTgt spid="37"/>
                                        </p:tgtEl>
                                        <p:attrNameLst>
                                          <p:attrName>ppt_h</p:attrName>
                                        </p:attrNameLst>
                                      </p:cBhvr>
                                      <p:tavLst>
                                        <p:tav tm="0">
                                          <p:val>
                                            <p:fltVal val="0"/>
                                          </p:val>
                                        </p:tav>
                                        <p:tav tm="100000">
                                          <p:val>
                                            <p:strVal val="#ppt_h"/>
                                          </p:val>
                                        </p:tav>
                                      </p:tavLst>
                                    </p:anim>
                                    <p:anim calcmode="lin" valueType="num">
                                      <p:cBhvr>
                                        <p:cTn id="83" dur="700" fill="hold"/>
                                        <p:tgtEl>
                                          <p:spTgt spid="37"/>
                                        </p:tgtEl>
                                        <p:attrNameLst>
                                          <p:attrName>style.rotation</p:attrName>
                                        </p:attrNameLst>
                                      </p:cBhvr>
                                      <p:tavLst>
                                        <p:tav tm="0">
                                          <p:val>
                                            <p:fltVal val="90"/>
                                          </p:val>
                                        </p:tav>
                                        <p:tav tm="100000">
                                          <p:val>
                                            <p:fltVal val="0"/>
                                          </p:val>
                                        </p:tav>
                                      </p:tavLst>
                                    </p:anim>
                                    <p:animEffect transition="in" filter="fade">
                                      <p:cBhvr>
                                        <p:cTn id="84" dur="700"/>
                                        <p:tgtEl>
                                          <p:spTgt spid="37"/>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up)">
                                      <p:cBhvr>
                                        <p:cTn id="88" dur="500"/>
                                        <p:tgtEl>
                                          <p:spTgt spid="42"/>
                                        </p:tgtEl>
                                      </p:cBhvr>
                                    </p:animEffect>
                                  </p:childTnLst>
                                </p:cTn>
                              </p:par>
                            </p:childTnLst>
                          </p:cTn>
                        </p:par>
                        <p:par>
                          <p:cTn id="89" fill="hold">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up)">
                                      <p:cBhvr>
                                        <p:cTn id="92" dur="500"/>
                                        <p:tgtEl>
                                          <p:spTgt spid="43"/>
                                        </p:tgtEl>
                                      </p:cBhvr>
                                    </p:animEffect>
                                  </p:childTnLst>
                                </p:cTn>
                              </p:par>
                            </p:childTnLst>
                          </p:cTn>
                        </p:par>
                        <p:par>
                          <p:cTn id="93" fill="hold">
                            <p:stCondLst>
                              <p:cond delay="2000"/>
                            </p:stCondLst>
                            <p:childTnLst>
                              <p:par>
                                <p:cTn id="94" presetID="22" presetClass="entr" presetSubtype="1"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ipe(up)">
                                      <p:cBhvr>
                                        <p:cTn id="96" dur="500"/>
                                        <p:tgtEl>
                                          <p:spTgt spid="44"/>
                                        </p:tgtEl>
                                      </p:cBhvr>
                                    </p:animEffect>
                                  </p:childTnLst>
                                </p:cTn>
                              </p:par>
                            </p:childTnLst>
                          </p:cTn>
                        </p:par>
                        <p:par>
                          <p:cTn id="97" fill="hold">
                            <p:stCondLst>
                              <p:cond delay="2500"/>
                            </p:stCondLst>
                            <p:childTnLst>
                              <p:par>
                                <p:cTn id="98" presetID="22" presetClass="entr" presetSubtype="1"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up)">
                                      <p:cBhvr>
                                        <p:cTn id="10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0" grpId="1" animBg="1"/>
      <p:bldP spid="31" grpId="0" animBg="1"/>
      <p:bldP spid="31" grpId="1" animBg="1"/>
      <p:bldP spid="32" grpId="0" animBg="1"/>
      <p:bldP spid="32" grpId="1" animBg="1"/>
      <p:bldP spid="33" grpId="0" animBg="1"/>
      <p:bldP spid="33" grpId="1" animBg="1"/>
      <p:bldP spid="34" grpId="0"/>
      <p:bldP spid="35" grpId="0"/>
      <p:bldP spid="36" grpId="0"/>
      <p:bldP spid="37" grpId="0"/>
      <p:bldP spid="38" grpId="0" animBg="1"/>
      <p:bldP spid="39" grpId="0" animBg="1"/>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9" name="Oval 39"/>
          <p:cNvSpPr>
            <a:spLocks noChangeArrowheads="1"/>
          </p:cNvSpPr>
          <p:nvPr/>
        </p:nvSpPr>
        <p:spPr bwMode="auto">
          <a:xfrm>
            <a:off x="9574213" y="5879658"/>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0" name="Oval 40"/>
          <p:cNvSpPr>
            <a:spLocks noChangeArrowheads="1"/>
          </p:cNvSpPr>
          <p:nvPr/>
        </p:nvSpPr>
        <p:spPr bwMode="auto">
          <a:xfrm>
            <a:off x="7867650" y="6246019"/>
            <a:ext cx="166687" cy="1666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1" name="Oval 41"/>
          <p:cNvSpPr>
            <a:spLocks noChangeArrowheads="1"/>
          </p:cNvSpPr>
          <p:nvPr/>
        </p:nvSpPr>
        <p:spPr bwMode="auto">
          <a:xfrm>
            <a:off x="2700983" y="5480847"/>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2" name="Oval 42"/>
          <p:cNvSpPr>
            <a:spLocks noChangeArrowheads="1"/>
          </p:cNvSpPr>
          <p:nvPr/>
        </p:nvSpPr>
        <p:spPr bwMode="auto">
          <a:xfrm>
            <a:off x="4195763" y="6011863"/>
            <a:ext cx="166687" cy="16668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3"/>
          <p:cNvSpPr>
            <a:spLocks noChangeArrowheads="1"/>
          </p:cNvSpPr>
          <p:nvPr/>
        </p:nvSpPr>
        <p:spPr bwMode="auto">
          <a:xfrm>
            <a:off x="11066933" y="5803901"/>
            <a:ext cx="163512" cy="16351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44"/>
          <p:cNvSpPr>
            <a:spLocks noChangeArrowheads="1"/>
          </p:cNvSpPr>
          <p:nvPr/>
        </p:nvSpPr>
        <p:spPr bwMode="auto">
          <a:xfrm>
            <a:off x="1446213" y="6081713"/>
            <a:ext cx="200025" cy="1984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0" name="Oval 5"/>
          <p:cNvSpPr>
            <a:spLocks noChangeArrowheads="1"/>
          </p:cNvSpPr>
          <p:nvPr/>
        </p:nvSpPr>
        <p:spPr bwMode="auto">
          <a:xfrm>
            <a:off x="4982244" y="792818"/>
            <a:ext cx="2232274" cy="2242764"/>
          </a:xfrm>
          <a:prstGeom prst="ellipse">
            <a:avLst/>
          </a:prstGeom>
          <a:solidFill>
            <a:schemeClr val="tx1"/>
          </a:solidFill>
          <a:ln w="28575">
            <a:solidFill>
              <a:schemeClr val="accent1"/>
            </a:solidFill>
            <a:round/>
          </a:ln>
        </p:spPr>
        <p:txBody>
          <a:bodyPr vert="horz" wrap="square" lIns="91440" tIns="45720" rIns="91440" bIns="45720" numCol="1" anchor="t" anchorCtr="0" compatLnSpc="1"/>
          <a:lstStyle/>
          <a:p>
            <a:endParaRPr lang="zh-CN" altLang="en-US"/>
          </a:p>
        </p:txBody>
      </p:sp>
      <p:sp>
        <p:nvSpPr>
          <p:cNvPr id="32" name="TextBox 61"/>
          <p:cNvSpPr txBox="1"/>
          <p:nvPr/>
        </p:nvSpPr>
        <p:spPr>
          <a:xfrm>
            <a:off x="3867819" y="3573016"/>
            <a:ext cx="4461124" cy="1200329"/>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7200" dirty="0">
                <a:solidFill>
                  <a:schemeClr val="accent1"/>
                </a:solidFill>
              </a:rPr>
              <a:t>自我剖析</a:t>
            </a:r>
            <a:endParaRPr lang="en-US" altLang="zh-CN" sz="7200" dirty="0">
              <a:solidFill>
                <a:schemeClr val="accent1"/>
              </a:solidFill>
            </a:endParaRPr>
          </a:p>
        </p:txBody>
      </p:sp>
      <p:sp>
        <p:nvSpPr>
          <p:cNvPr id="33" name="TextBox 61"/>
          <p:cNvSpPr txBox="1"/>
          <p:nvPr/>
        </p:nvSpPr>
        <p:spPr>
          <a:xfrm>
            <a:off x="4839369" y="3102005"/>
            <a:ext cx="2518024" cy="52322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en-US" altLang="zh-CN" sz="2800" b="0" dirty="0">
                <a:solidFill>
                  <a:schemeClr val="accent1"/>
                </a:solidFill>
              </a:rPr>
              <a:t>Part 2</a:t>
            </a:r>
          </a:p>
        </p:txBody>
      </p:sp>
      <p:sp>
        <p:nvSpPr>
          <p:cNvPr id="12" name="Freeform 9"/>
          <p:cNvSpPr>
            <a:spLocks noEditPoints="1"/>
          </p:cNvSpPr>
          <p:nvPr/>
        </p:nvSpPr>
        <p:spPr bwMode="auto">
          <a:xfrm>
            <a:off x="5594325" y="1226851"/>
            <a:ext cx="1008112" cy="1374698"/>
          </a:xfrm>
          <a:custGeom>
            <a:avLst/>
            <a:gdLst>
              <a:gd name="T0" fmla="*/ 108 w 821"/>
              <a:gd name="T1" fmla="*/ 181 h 1120"/>
              <a:gd name="T2" fmla="*/ 91 w 821"/>
              <a:gd name="T3" fmla="*/ 1120 h 1120"/>
              <a:gd name="T4" fmla="*/ 821 w 821"/>
              <a:gd name="T5" fmla="*/ 275 h 1120"/>
              <a:gd name="T6" fmla="*/ 758 w 821"/>
              <a:gd name="T7" fmla="*/ 295 h 1120"/>
              <a:gd name="T8" fmla="*/ 94 w 821"/>
              <a:gd name="T9" fmla="*/ 1055 h 1120"/>
              <a:gd name="T10" fmla="*/ 355 w 821"/>
              <a:gd name="T11" fmla="*/ 119 h 1120"/>
              <a:gd name="T12" fmla="*/ 466 w 821"/>
              <a:gd name="T13" fmla="*/ 119 h 1120"/>
              <a:gd name="T14" fmla="*/ 409 w 821"/>
              <a:gd name="T15" fmla="*/ 179 h 1120"/>
              <a:gd name="T16" fmla="*/ 287 w 821"/>
              <a:gd name="T17" fmla="*/ 122 h 1120"/>
              <a:gd name="T18" fmla="*/ 150 w 821"/>
              <a:gd name="T19" fmla="*/ 284 h 1120"/>
              <a:gd name="T20" fmla="*/ 670 w 821"/>
              <a:gd name="T21" fmla="*/ 284 h 1120"/>
              <a:gd name="T22" fmla="*/ 534 w 821"/>
              <a:gd name="T23" fmla="*/ 122 h 1120"/>
              <a:gd name="T24" fmla="*/ 287 w 821"/>
              <a:gd name="T25" fmla="*/ 122 h 1120"/>
              <a:gd name="T26" fmla="*/ 290 w 821"/>
              <a:gd name="T27" fmla="*/ 851 h 1120"/>
              <a:gd name="T28" fmla="*/ 199 w 821"/>
              <a:gd name="T29" fmla="*/ 876 h 1120"/>
              <a:gd name="T30" fmla="*/ 179 w 821"/>
              <a:gd name="T31" fmla="*/ 896 h 1120"/>
              <a:gd name="T32" fmla="*/ 290 w 821"/>
              <a:gd name="T33" fmla="*/ 905 h 1120"/>
              <a:gd name="T34" fmla="*/ 173 w 821"/>
              <a:gd name="T35" fmla="*/ 961 h 1120"/>
              <a:gd name="T36" fmla="*/ 318 w 821"/>
              <a:gd name="T37" fmla="*/ 890 h 1120"/>
              <a:gd name="T38" fmla="*/ 318 w 821"/>
              <a:gd name="T39" fmla="*/ 845 h 1120"/>
              <a:gd name="T40" fmla="*/ 145 w 821"/>
              <a:gd name="T41" fmla="*/ 854 h 1120"/>
              <a:gd name="T42" fmla="*/ 281 w 821"/>
              <a:gd name="T43" fmla="*/ 998 h 1120"/>
              <a:gd name="T44" fmla="*/ 281 w 821"/>
              <a:gd name="T45" fmla="*/ 440 h 1120"/>
              <a:gd name="T46" fmla="*/ 199 w 821"/>
              <a:gd name="T47" fmla="*/ 465 h 1120"/>
              <a:gd name="T48" fmla="*/ 227 w 821"/>
              <a:gd name="T49" fmla="*/ 539 h 1120"/>
              <a:gd name="T50" fmla="*/ 173 w 821"/>
              <a:gd name="T51" fmla="*/ 559 h 1120"/>
              <a:gd name="T52" fmla="*/ 281 w 821"/>
              <a:gd name="T53" fmla="*/ 411 h 1120"/>
              <a:gd name="T54" fmla="*/ 145 w 821"/>
              <a:gd name="T55" fmla="*/ 556 h 1120"/>
              <a:gd name="T56" fmla="*/ 317 w 821"/>
              <a:gd name="T57" fmla="*/ 472 h 1120"/>
              <a:gd name="T58" fmla="*/ 315 w 821"/>
              <a:gd name="T59" fmla="*/ 434 h 1120"/>
              <a:gd name="T60" fmla="*/ 290 w 821"/>
              <a:gd name="T61" fmla="*/ 661 h 1120"/>
              <a:gd name="T62" fmla="*/ 179 w 821"/>
              <a:gd name="T63" fmla="*/ 689 h 1120"/>
              <a:gd name="T64" fmla="*/ 290 w 821"/>
              <a:gd name="T65" fmla="*/ 763 h 1120"/>
              <a:gd name="T66" fmla="*/ 317 w 821"/>
              <a:gd name="T67" fmla="*/ 639 h 1120"/>
              <a:gd name="T68" fmla="*/ 145 w 821"/>
              <a:gd name="T69" fmla="*/ 647 h 1120"/>
              <a:gd name="T70" fmla="*/ 290 w 821"/>
              <a:gd name="T71" fmla="*/ 791 h 1120"/>
              <a:gd name="T72" fmla="*/ 380 w 821"/>
              <a:gd name="T73" fmla="*/ 611 h 1120"/>
              <a:gd name="T74" fmla="*/ 429 w 821"/>
              <a:gd name="T75" fmla="*/ 950 h 1120"/>
              <a:gd name="T76" fmla="*/ 659 w 821"/>
              <a:gd name="T77" fmla="*/ 879 h 1120"/>
              <a:gd name="T78" fmla="*/ 420 w 821"/>
              <a:gd name="T79" fmla="*/ 941 h 1120"/>
              <a:gd name="T80" fmla="*/ 659 w 821"/>
              <a:gd name="T81" fmla="*/ 666 h 1120"/>
              <a:gd name="T82" fmla="*/ 420 w 821"/>
              <a:gd name="T83" fmla="*/ 539 h 1120"/>
              <a:gd name="T84" fmla="*/ 420 w 821"/>
              <a:gd name="T85" fmla="*/ 462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1" h="1120">
                <a:moveTo>
                  <a:pt x="62" y="295"/>
                </a:moveTo>
                <a:cubicBezTo>
                  <a:pt x="62" y="263"/>
                  <a:pt x="77" y="247"/>
                  <a:pt x="108" y="247"/>
                </a:cubicBezTo>
                <a:lnTo>
                  <a:pt x="108" y="181"/>
                </a:lnTo>
                <a:cubicBezTo>
                  <a:pt x="51" y="183"/>
                  <a:pt x="0" y="219"/>
                  <a:pt x="0" y="275"/>
                </a:cubicBezTo>
                <a:lnTo>
                  <a:pt x="0" y="1029"/>
                </a:lnTo>
                <a:cubicBezTo>
                  <a:pt x="0" y="1075"/>
                  <a:pt x="45" y="1120"/>
                  <a:pt x="91" y="1120"/>
                </a:cubicBezTo>
                <a:lnTo>
                  <a:pt x="730" y="1120"/>
                </a:lnTo>
                <a:cubicBezTo>
                  <a:pt x="776" y="1120"/>
                  <a:pt x="821" y="1075"/>
                  <a:pt x="821" y="1029"/>
                </a:cubicBezTo>
                <a:lnTo>
                  <a:pt x="821" y="275"/>
                </a:lnTo>
                <a:cubicBezTo>
                  <a:pt x="821" y="219"/>
                  <a:pt x="770" y="183"/>
                  <a:pt x="713" y="181"/>
                </a:cubicBezTo>
                <a:lnTo>
                  <a:pt x="713" y="247"/>
                </a:lnTo>
                <a:cubicBezTo>
                  <a:pt x="744" y="247"/>
                  <a:pt x="758" y="263"/>
                  <a:pt x="758" y="295"/>
                </a:cubicBezTo>
                <a:lnTo>
                  <a:pt x="758" y="1010"/>
                </a:lnTo>
                <a:cubicBezTo>
                  <a:pt x="758" y="1032"/>
                  <a:pt x="749" y="1055"/>
                  <a:pt x="727" y="1055"/>
                </a:cubicBezTo>
                <a:lnTo>
                  <a:pt x="94" y="1055"/>
                </a:lnTo>
                <a:cubicBezTo>
                  <a:pt x="69" y="1055"/>
                  <a:pt x="62" y="1029"/>
                  <a:pt x="62" y="1004"/>
                </a:cubicBezTo>
                <a:lnTo>
                  <a:pt x="62" y="295"/>
                </a:lnTo>
                <a:close/>
                <a:moveTo>
                  <a:pt x="355" y="119"/>
                </a:moveTo>
                <a:cubicBezTo>
                  <a:pt x="355" y="93"/>
                  <a:pt x="380" y="68"/>
                  <a:pt x="406" y="68"/>
                </a:cubicBezTo>
                <a:lnTo>
                  <a:pt x="415" y="68"/>
                </a:lnTo>
                <a:cubicBezTo>
                  <a:pt x="441" y="68"/>
                  <a:pt x="466" y="93"/>
                  <a:pt x="466" y="119"/>
                </a:cubicBezTo>
                <a:lnTo>
                  <a:pt x="466" y="125"/>
                </a:lnTo>
                <a:cubicBezTo>
                  <a:pt x="466" y="154"/>
                  <a:pt x="441" y="179"/>
                  <a:pt x="412" y="179"/>
                </a:cubicBezTo>
                <a:lnTo>
                  <a:pt x="409" y="179"/>
                </a:lnTo>
                <a:cubicBezTo>
                  <a:pt x="380" y="179"/>
                  <a:pt x="355" y="154"/>
                  <a:pt x="355" y="125"/>
                </a:cubicBezTo>
                <a:lnTo>
                  <a:pt x="355" y="119"/>
                </a:lnTo>
                <a:close/>
                <a:moveTo>
                  <a:pt x="287" y="122"/>
                </a:moveTo>
                <a:lnTo>
                  <a:pt x="196" y="122"/>
                </a:lnTo>
                <a:cubicBezTo>
                  <a:pt x="165" y="122"/>
                  <a:pt x="150" y="136"/>
                  <a:pt x="150" y="167"/>
                </a:cubicBezTo>
                <a:lnTo>
                  <a:pt x="150" y="284"/>
                </a:lnTo>
                <a:cubicBezTo>
                  <a:pt x="150" y="303"/>
                  <a:pt x="163" y="323"/>
                  <a:pt x="182" y="323"/>
                </a:cubicBezTo>
                <a:lnTo>
                  <a:pt x="639" y="323"/>
                </a:lnTo>
                <a:cubicBezTo>
                  <a:pt x="658" y="323"/>
                  <a:pt x="670" y="303"/>
                  <a:pt x="670" y="284"/>
                </a:cubicBezTo>
                <a:lnTo>
                  <a:pt x="670" y="167"/>
                </a:lnTo>
                <a:cubicBezTo>
                  <a:pt x="670" y="136"/>
                  <a:pt x="656" y="122"/>
                  <a:pt x="625" y="122"/>
                </a:cubicBezTo>
                <a:lnTo>
                  <a:pt x="534" y="122"/>
                </a:lnTo>
                <a:cubicBezTo>
                  <a:pt x="534" y="59"/>
                  <a:pt x="481" y="0"/>
                  <a:pt x="420" y="0"/>
                </a:cubicBezTo>
                <a:lnTo>
                  <a:pt x="400" y="0"/>
                </a:lnTo>
                <a:cubicBezTo>
                  <a:pt x="340" y="0"/>
                  <a:pt x="287" y="59"/>
                  <a:pt x="287" y="122"/>
                </a:cubicBezTo>
                <a:close/>
                <a:moveTo>
                  <a:pt x="173" y="859"/>
                </a:moveTo>
                <a:cubicBezTo>
                  <a:pt x="173" y="853"/>
                  <a:pt x="175" y="851"/>
                  <a:pt x="182" y="851"/>
                </a:cubicBezTo>
                <a:lnTo>
                  <a:pt x="290" y="851"/>
                </a:lnTo>
                <a:lnTo>
                  <a:pt x="290" y="859"/>
                </a:lnTo>
                <a:cubicBezTo>
                  <a:pt x="290" y="868"/>
                  <a:pt x="245" y="894"/>
                  <a:pt x="236" y="899"/>
                </a:cubicBezTo>
                <a:cubicBezTo>
                  <a:pt x="228" y="892"/>
                  <a:pt x="211" y="876"/>
                  <a:pt x="199" y="876"/>
                </a:cubicBezTo>
                <a:lnTo>
                  <a:pt x="196" y="876"/>
                </a:lnTo>
                <a:cubicBezTo>
                  <a:pt x="189" y="876"/>
                  <a:pt x="179" y="886"/>
                  <a:pt x="179" y="893"/>
                </a:cubicBezTo>
                <a:lnTo>
                  <a:pt x="179" y="896"/>
                </a:lnTo>
                <a:cubicBezTo>
                  <a:pt x="179" y="904"/>
                  <a:pt x="219" y="947"/>
                  <a:pt x="227" y="947"/>
                </a:cubicBezTo>
                <a:lnTo>
                  <a:pt x="230" y="947"/>
                </a:lnTo>
                <a:cubicBezTo>
                  <a:pt x="236" y="947"/>
                  <a:pt x="280" y="911"/>
                  <a:pt x="290" y="905"/>
                </a:cubicBezTo>
                <a:cubicBezTo>
                  <a:pt x="290" y="920"/>
                  <a:pt x="296" y="970"/>
                  <a:pt x="281" y="970"/>
                </a:cubicBezTo>
                <a:lnTo>
                  <a:pt x="182" y="970"/>
                </a:lnTo>
                <a:cubicBezTo>
                  <a:pt x="175" y="970"/>
                  <a:pt x="173" y="968"/>
                  <a:pt x="173" y="961"/>
                </a:cubicBezTo>
                <a:lnTo>
                  <a:pt x="173" y="859"/>
                </a:lnTo>
                <a:close/>
                <a:moveTo>
                  <a:pt x="281" y="998"/>
                </a:moveTo>
                <a:cubicBezTo>
                  <a:pt x="335" y="998"/>
                  <a:pt x="315" y="940"/>
                  <a:pt x="318" y="890"/>
                </a:cubicBezTo>
                <a:cubicBezTo>
                  <a:pt x="320" y="865"/>
                  <a:pt x="383" y="843"/>
                  <a:pt x="389" y="820"/>
                </a:cubicBezTo>
                <a:lnTo>
                  <a:pt x="381" y="820"/>
                </a:lnTo>
                <a:cubicBezTo>
                  <a:pt x="361" y="820"/>
                  <a:pt x="332" y="838"/>
                  <a:pt x="318" y="845"/>
                </a:cubicBezTo>
                <a:cubicBezTo>
                  <a:pt x="311" y="834"/>
                  <a:pt x="304" y="822"/>
                  <a:pt x="287" y="822"/>
                </a:cubicBezTo>
                <a:lnTo>
                  <a:pt x="176" y="822"/>
                </a:lnTo>
                <a:cubicBezTo>
                  <a:pt x="159" y="822"/>
                  <a:pt x="145" y="837"/>
                  <a:pt x="145" y="854"/>
                </a:cubicBezTo>
                <a:lnTo>
                  <a:pt x="145" y="967"/>
                </a:lnTo>
                <a:cubicBezTo>
                  <a:pt x="145" y="986"/>
                  <a:pt x="162" y="998"/>
                  <a:pt x="182" y="998"/>
                </a:cubicBezTo>
                <a:lnTo>
                  <a:pt x="281" y="998"/>
                </a:lnTo>
                <a:close/>
                <a:moveTo>
                  <a:pt x="173" y="448"/>
                </a:moveTo>
                <a:cubicBezTo>
                  <a:pt x="173" y="442"/>
                  <a:pt x="175" y="440"/>
                  <a:pt x="182" y="440"/>
                </a:cubicBezTo>
                <a:lnTo>
                  <a:pt x="281" y="440"/>
                </a:lnTo>
                <a:cubicBezTo>
                  <a:pt x="288" y="440"/>
                  <a:pt x="290" y="442"/>
                  <a:pt x="290" y="448"/>
                </a:cubicBezTo>
                <a:cubicBezTo>
                  <a:pt x="290" y="455"/>
                  <a:pt x="241" y="488"/>
                  <a:pt x="236" y="488"/>
                </a:cubicBezTo>
                <a:cubicBezTo>
                  <a:pt x="230" y="488"/>
                  <a:pt x="215" y="465"/>
                  <a:pt x="199" y="465"/>
                </a:cubicBezTo>
                <a:cubicBezTo>
                  <a:pt x="191" y="465"/>
                  <a:pt x="179" y="474"/>
                  <a:pt x="179" y="482"/>
                </a:cubicBezTo>
                <a:lnTo>
                  <a:pt x="179" y="485"/>
                </a:lnTo>
                <a:cubicBezTo>
                  <a:pt x="179" y="496"/>
                  <a:pt x="218" y="534"/>
                  <a:pt x="227" y="539"/>
                </a:cubicBezTo>
                <a:lnTo>
                  <a:pt x="290" y="493"/>
                </a:lnTo>
                <a:lnTo>
                  <a:pt x="290" y="559"/>
                </a:lnTo>
                <a:lnTo>
                  <a:pt x="173" y="559"/>
                </a:lnTo>
                <a:lnTo>
                  <a:pt x="173" y="448"/>
                </a:lnTo>
                <a:close/>
                <a:moveTo>
                  <a:pt x="315" y="434"/>
                </a:moveTo>
                <a:cubicBezTo>
                  <a:pt x="312" y="419"/>
                  <a:pt x="299" y="411"/>
                  <a:pt x="281" y="411"/>
                </a:cubicBezTo>
                <a:lnTo>
                  <a:pt x="182" y="411"/>
                </a:lnTo>
                <a:cubicBezTo>
                  <a:pt x="162" y="411"/>
                  <a:pt x="145" y="423"/>
                  <a:pt x="145" y="442"/>
                </a:cubicBezTo>
                <a:lnTo>
                  <a:pt x="145" y="556"/>
                </a:lnTo>
                <a:cubicBezTo>
                  <a:pt x="145" y="572"/>
                  <a:pt x="159" y="587"/>
                  <a:pt x="176" y="587"/>
                </a:cubicBezTo>
                <a:lnTo>
                  <a:pt x="287" y="587"/>
                </a:lnTo>
                <a:cubicBezTo>
                  <a:pt x="331" y="587"/>
                  <a:pt x="318" y="517"/>
                  <a:pt x="317" y="472"/>
                </a:cubicBezTo>
                <a:lnTo>
                  <a:pt x="389" y="411"/>
                </a:lnTo>
                <a:cubicBezTo>
                  <a:pt x="389" y="411"/>
                  <a:pt x="384" y="408"/>
                  <a:pt x="383" y="408"/>
                </a:cubicBezTo>
                <a:cubicBezTo>
                  <a:pt x="355" y="408"/>
                  <a:pt x="332" y="432"/>
                  <a:pt x="315" y="434"/>
                </a:cubicBezTo>
                <a:close/>
                <a:moveTo>
                  <a:pt x="173" y="647"/>
                </a:moveTo>
                <a:lnTo>
                  <a:pt x="290" y="647"/>
                </a:lnTo>
                <a:lnTo>
                  <a:pt x="290" y="661"/>
                </a:lnTo>
                <a:lnTo>
                  <a:pt x="236" y="695"/>
                </a:lnTo>
                <a:lnTo>
                  <a:pt x="200" y="668"/>
                </a:lnTo>
                <a:cubicBezTo>
                  <a:pt x="190" y="674"/>
                  <a:pt x="179" y="676"/>
                  <a:pt x="179" y="689"/>
                </a:cubicBezTo>
                <a:cubicBezTo>
                  <a:pt x="179" y="698"/>
                  <a:pt x="219" y="743"/>
                  <a:pt x="227" y="743"/>
                </a:cubicBezTo>
                <a:cubicBezTo>
                  <a:pt x="240" y="743"/>
                  <a:pt x="275" y="704"/>
                  <a:pt x="290" y="700"/>
                </a:cubicBezTo>
                <a:lnTo>
                  <a:pt x="290" y="763"/>
                </a:lnTo>
                <a:lnTo>
                  <a:pt x="173" y="763"/>
                </a:lnTo>
                <a:lnTo>
                  <a:pt x="173" y="647"/>
                </a:lnTo>
                <a:close/>
                <a:moveTo>
                  <a:pt x="317" y="639"/>
                </a:moveTo>
                <a:cubicBezTo>
                  <a:pt x="312" y="630"/>
                  <a:pt x="306" y="618"/>
                  <a:pt x="290" y="618"/>
                </a:cubicBezTo>
                <a:lnTo>
                  <a:pt x="173" y="618"/>
                </a:lnTo>
                <a:cubicBezTo>
                  <a:pt x="159" y="618"/>
                  <a:pt x="145" y="632"/>
                  <a:pt x="145" y="647"/>
                </a:cubicBezTo>
                <a:lnTo>
                  <a:pt x="145" y="763"/>
                </a:lnTo>
                <a:cubicBezTo>
                  <a:pt x="145" y="777"/>
                  <a:pt x="159" y="791"/>
                  <a:pt x="173" y="791"/>
                </a:cubicBezTo>
                <a:lnTo>
                  <a:pt x="290" y="791"/>
                </a:lnTo>
                <a:cubicBezTo>
                  <a:pt x="331" y="791"/>
                  <a:pt x="318" y="718"/>
                  <a:pt x="317" y="677"/>
                </a:cubicBezTo>
                <a:lnTo>
                  <a:pt x="389" y="616"/>
                </a:lnTo>
                <a:lnTo>
                  <a:pt x="380" y="611"/>
                </a:lnTo>
                <a:lnTo>
                  <a:pt x="317" y="639"/>
                </a:lnTo>
                <a:close/>
                <a:moveTo>
                  <a:pt x="420" y="941"/>
                </a:moveTo>
                <a:cubicBezTo>
                  <a:pt x="420" y="948"/>
                  <a:pt x="422" y="950"/>
                  <a:pt x="429" y="950"/>
                </a:cubicBezTo>
                <a:lnTo>
                  <a:pt x="650" y="950"/>
                </a:lnTo>
                <a:cubicBezTo>
                  <a:pt x="657" y="950"/>
                  <a:pt x="659" y="948"/>
                  <a:pt x="659" y="941"/>
                </a:cubicBezTo>
                <a:lnTo>
                  <a:pt x="659" y="879"/>
                </a:lnTo>
                <a:cubicBezTo>
                  <a:pt x="659" y="873"/>
                  <a:pt x="657" y="871"/>
                  <a:pt x="650" y="871"/>
                </a:cubicBezTo>
                <a:lnTo>
                  <a:pt x="420" y="871"/>
                </a:lnTo>
                <a:lnTo>
                  <a:pt x="420" y="941"/>
                </a:lnTo>
                <a:close/>
                <a:moveTo>
                  <a:pt x="420" y="743"/>
                </a:moveTo>
                <a:lnTo>
                  <a:pt x="659" y="743"/>
                </a:lnTo>
                <a:lnTo>
                  <a:pt x="659" y="666"/>
                </a:lnTo>
                <a:lnTo>
                  <a:pt x="420" y="666"/>
                </a:lnTo>
                <a:lnTo>
                  <a:pt x="420" y="743"/>
                </a:lnTo>
                <a:close/>
                <a:moveTo>
                  <a:pt x="420" y="539"/>
                </a:moveTo>
                <a:lnTo>
                  <a:pt x="594" y="539"/>
                </a:lnTo>
                <a:lnTo>
                  <a:pt x="594" y="462"/>
                </a:lnTo>
                <a:lnTo>
                  <a:pt x="420" y="462"/>
                </a:lnTo>
                <a:lnTo>
                  <a:pt x="420" y="5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p:transition spd="slow" advTm="48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我的优势</a:t>
            </a:r>
          </a:p>
        </p:txBody>
      </p:sp>
      <p:sp>
        <p:nvSpPr>
          <p:cNvPr id="9" name="TextBox 9"/>
          <p:cNvSpPr txBox="1"/>
          <p:nvPr/>
        </p:nvSpPr>
        <p:spPr>
          <a:xfrm>
            <a:off x="1345853" y="4941168"/>
            <a:ext cx="2232248" cy="523220"/>
          </a:xfrm>
          <a:prstGeom prst="rect">
            <a:avLst/>
          </a:prstGeom>
          <a:noFill/>
        </p:spPr>
        <p:txBody>
          <a:bodyPr wrap="square" rtlCol="0">
            <a:spAutoFit/>
          </a:bodyPr>
          <a:lstStyle/>
          <a:p>
            <a:pPr algn="ctr"/>
            <a:r>
              <a:rPr lang="zh-CN" altLang="en-US" sz="2800" b="1" dirty="0">
                <a:latin typeface="+mj-ea"/>
                <a:ea typeface="+mj-ea"/>
              </a:rPr>
              <a:t>优势优点</a:t>
            </a:r>
          </a:p>
        </p:txBody>
      </p:sp>
      <p:sp>
        <p:nvSpPr>
          <p:cNvPr id="10" name="椭圆 9"/>
          <p:cNvSpPr/>
          <p:nvPr/>
        </p:nvSpPr>
        <p:spPr bwMode="auto">
          <a:xfrm>
            <a:off x="1141534" y="2121821"/>
            <a:ext cx="2531370" cy="253137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Freeform 5"/>
          <p:cNvSpPr>
            <a:spLocks noEditPoints="1"/>
          </p:cNvSpPr>
          <p:nvPr/>
        </p:nvSpPr>
        <p:spPr bwMode="auto">
          <a:xfrm>
            <a:off x="1731954" y="2564904"/>
            <a:ext cx="1460046" cy="1668798"/>
          </a:xfrm>
          <a:custGeom>
            <a:avLst/>
            <a:gdLst>
              <a:gd name="T0" fmla="*/ 1232 w 1933"/>
              <a:gd name="T1" fmla="*/ 274 h 2183"/>
              <a:gd name="T2" fmla="*/ 958 w 1933"/>
              <a:gd name="T3" fmla="*/ 547 h 2183"/>
              <a:gd name="T4" fmla="*/ 684 w 1933"/>
              <a:gd name="T5" fmla="*/ 547 h 2183"/>
              <a:gd name="T6" fmla="*/ 411 w 1933"/>
              <a:gd name="T7" fmla="*/ 274 h 2183"/>
              <a:gd name="T8" fmla="*/ 684 w 1933"/>
              <a:gd name="T9" fmla="*/ 0 h 2183"/>
              <a:gd name="T10" fmla="*/ 958 w 1933"/>
              <a:gd name="T11" fmla="*/ 0 h 2183"/>
              <a:gd name="T12" fmla="*/ 1232 w 1933"/>
              <a:gd name="T13" fmla="*/ 274 h 2183"/>
              <a:gd name="T14" fmla="*/ 1362 w 1933"/>
              <a:gd name="T15" fmla="*/ 274 h 2183"/>
              <a:gd name="T16" fmla="*/ 1368 w 1933"/>
              <a:gd name="T17" fmla="*/ 336 h 2183"/>
              <a:gd name="T18" fmla="*/ 1026 w 1933"/>
              <a:gd name="T19" fmla="*/ 678 h 2183"/>
              <a:gd name="T20" fmla="*/ 616 w 1933"/>
              <a:gd name="T21" fmla="*/ 678 h 2183"/>
              <a:gd name="T22" fmla="*/ 274 w 1933"/>
              <a:gd name="T23" fmla="*/ 336 h 2183"/>
              <a:gd name="T24" fmla="*/ 280 w 1933"/>
              <a:gd name="T25" fmla="*/ 274 h 2183"/>
              <a:gd name="T26" fmla="*/ 0 w 1933"/>
              <a:gd name="T27" fmla="*/ 610 h 2183"/>
              <a:gd name="T28" fmla="*/ 0 w 1933"/>
              <a:gd name="T29" fmla="*/ 1841 h 2183"/>
              <a:gd name="T30" fmla="*/ 342 w 1933"/>
              <a:gd name="T31" fmla="*/ 2183 h 2183"/>
              <a:gd name="T32" fmla="*/ 1253 w 1933"/>
              <a:gd name="T33" fmla="*/ 2183 h 2183"/>
              <a:gd name="T34" fmla="*/ 881 w 1933"/>
              <a:gd name="T35" fmla="*/ 1620 h 2183"/>
              <a:gd name="T36" fmla="*/ 1492 w 1933"/>
              <a:gd name="T37" fmla="*/ 1009 h 2183"/>
              <a:gd name="T38" fmla="*/ 1642 w 1933"/>
              <a:gd name="T39" fmla="*/ 1028 h 2183"/>
              <a:gd name="T40" fmla="*/ 1642 w 1933"/>
              <a:gd name="T41" fmla="*/ 610 h 2183"/>
              <a:gd name="T42" fmla="*/ 1362 w 1933"/>
              <a:gd name="T43" fmla="*/ 274 h 2183"/>
              <a:gd name="T44" fmla="*/ 770 w 1933"/>
              <a:gd name="T45" fmla="*/ 1368 h 2183"/>
              <a:gd name="T46" fmla="*/ 770 w 1933"/>
              <a:gd name="T47" fmla="*/ 1368 h 2183"/>
              <a:gd name="T48" fmla="*/ 342 w 1933"/>
              <a:gd name="T49" fmla="*/ 1368 h 2183"/>
              <a:gd name="T50" fmla="*/ 274 w 1933"/>
              <a:gd name="T51" fmla="*/ 1300 h 2183"/>
              <a:gd name="T52" fmla="*/ 342 w 1933"/>
              <a:gd name="T53" fmla="*/ 1232 h 2183"/>
              <a:gd name="T54" fmla="*/ 770 w 1933"/>
              <a:gd name="T55" fmla="*/ 1232 h 2183"/>
              <a:gd name="T56" fmla="*/ 838 w 1933"/>
              <a:gd name="T57" fmla="*/ 1300 h 2183"/>
              <a:gd name="T58" fmla="*/ 770 w 1933"/>
              <a:gd name="T59" fmla="*/ 1368 h 2183"/>
              <a:gd name="T60" fmla="*/ 907 w 1933"/>
              <a:gd name="T61" fmla="*/ 1095 h 2183"/>
              <a:gd name="T62" fmla="*/ 907 w 1933"/>
              <a:gd name="T63" fmla="*/ 1095 h 2183"/>
              <a:gd name="T64" fmla="*/ 342 w 1933"/>
              <a:gd name="T65" fmla="*/ 1095 h 2183"/>
              <a:gd name="T66" fmla="*/ 274 w 1933"/>
              <a:gd name="T67" fmla="*/ 1026 h 2183"/>
              <a:gd name="T68" fmla="*/ 342 w 1933"/>
              <a:gd name="T69" fmla="*/ 958 h 2183"/>
              <a:gd name="T70" fmla="*/ 907 w 1933"/>
              <a:gd name="T71" fmla="*/ 958 h 2183"/>
              <a:gd name="T72" fmla="*/ 975 w 1933"/>
              <a:gd name="T73" fmla="*/ 1026 h 2183"/>
              <a:gd name="T74" fmla="*/ 907 w 1933"/>
              <a:gd name="T75" fmla="*/ 1095 h 2183"/>
              <a:gd name="T76" fmla="*/ 1605 w 1933"/>
              <a:gd name="T77" fmla="*/ 1197 h 2183"/>
              <a:gd name="T78" fmla="*/ 1497 w 1933"/>
              <a:gd name="T79" fmla="*/ 1183 h 2183"/>
              <a:gd name="T80" fmla="*/ 1060 w 1933"/>
              <a:gd name="T81" fmla="*/ 1619 h 2183"/>
              <a:gd name="T82" fmla="*/ 1405 w 1933"/>
              <a:gd name="T83" fmla="*/ 2045 h 2183"/>
              <a:gd name="T84" fmla="*/ 1497 w 1933"/>
              <a:gd name="T85" fmla="*/ 2055 h 2183"/>
              <a:gd name="T86" fmla="*/ 1933 w 1933"/>
              <a:gd name="T87" fmla="*/ 1619 h 2183"/>
              <a:gd name="T88" fmla="*/ 1605 w 1933"/>
              <a:gd name="T89" fmla="*/ 1197 h 2183"/>
              <a:gd name="T90" fmla="*/ 1743 w 1933"/>
              <a:gd name="T91" fmla="*/ 1557 h 2183"/>
              <a:gd name="T92" fmla="*/ 1743 w 1933"/>
              <a:gd name="T93" fmla="*/ 1557 h 2183"/>
              <a:gd name="T94" fmla="*/ 1605 w 1933"/>
              <a:gd name="T95" fmla="*/ 1695 h 2183"/>
              <a:gd name="T96" fmla="*/ 1497 w 1933"/>
              <a:gd name="T97" fmla="*/ 1804 h 2183"/>
              <a:gd name="T98" fmla="*/ 1373 w 1933"/>
              <a:gd name="T99" fmla="*/ 1804 h 2183"/>
              <a:gd name="T100" fmla="*/ 1250 w 1933"/>
              <a:gd name="T101" fmla="*/ 1681 h 2183"/>
              <a:gd name="T102" fmla="*/ 1250 w 1933"/>
              <a:gd name="T103" fmla="*/ 1557 h 2183"/>
              <a:gd name="T104" fmla="*/ 1373 w 1933"/>
              <a:gd name="T105" fmla="*/ 1557 h 2183"/>
              <a:gd name="T106" fmla="*/ 1435 w 1933"/>
              <a:gd name="T107" fmla="*/ 1619 h 2183"/>
              <a:gd name="T108" fmla="*/ 1605 w 1933"/>
              <a:gd name="T109" fmla="*/ 1448 h 2183"/>
              <a:gd name="T110" fmla="*/ 1620 w 1933"/>
              <a:gd name="T111" fmla="*/ 1434 h 2183"/>
              <a:gd name="T112" fmla="*/ 1743 w 1933"/>
              <a:gd name="T113" fmla="*/ 1434 h 2183"/>
              <a:gd name="T114" fmla="*/ 1743 w 1933"/>
              <a:gd name="T115" fmla="*/ 1557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3" h="2183">
                <a:moveTo>
                  <a:pt x="1232" y="274"/>
                </a:moveTo>
                <a:cubicBezTo>
                  <a:pt x="1232" y="425"/>
                  <a:pt x="1109" y="547"/>
                  <a:pt x="958" y="547"/>
                </a:cubicBezTo>
                <a:lnTo>
                  <a:pt x="684" y="547"/>
                </a:lnTo>
                <a:cubicBezTo>
                  <a:pt x="533" y="547"/>
                  <a:pt x="411" y="425"/>
                  <a:pt x="411" y="274"/>
                </a:cubicBezTo>
                <a:cubicBezTo>
                  <a:pt x="411" y="122"/>
                  <a:pt x="533" y="0"/>
                  <a:pt x="684" y="0"/>
                </a:cubicBezTo>
                <a:lnTo>
                  <a:pt x="958" y="0"/>
                </a:lnTo>
                <a:cubicBezTo>
                  <a:pt x="1109" y="0"/>
                  <a:pt x="1232" y="122"/>
                  <a:pt x="1232" y="274"/>
                </a:cubicBezTo>
                <a:close/>
                <a:moveTo>
                  <a:pt x="1362" y="274"/>
                </a:moveTo>
                <a:cubicBezTo>
                  <a:pt x="1366" y="294"/>
                  <a:pt x="1368" y="315"/>
                  <a:pt x="1368" y="336"/>
                </a:cubicBezTo>
                <a:cubicBezTo>
                  <a:pt x="1368" y="525"/>
                  <a:pt x="1215" y="678"/>
                  <a:pt x="1026" y="678"/>
                </a:cubicBezTo>
                <a:lnTo>
                  <a:pt x="616" y="678"/>
                </a:lnTo>
                <a:cubicBezTo>
                  <a:pt x="427" y="678"/>
                  <a:pt x="274" y="525"/>
                  <a:pt x="274" y="336"/>
                </a:cubicBezTo>
                <a:cubicBezTo>
                  <a:pt x="274" y="315"/>
                  <a:pt x="276" y="294"/>
                  <a:pt x="280" y="274"/>
                </a:cubicBezTo>
                <a:cubicBezTo>
                  <a:pt x="121" y="303"/>
                  <a:pt x="0" y="442"/>
                  <a:pt x="0" y="610"/>
                </a:cubicBezTo>
                <a:lnTo>
                  <a:pt x="0" y="1841"/>
                </a:lnTo>
                <a:cubicBezTo>
                  <a:pt x="0" y="2030"/>
                  <a:pt x="153" y="2183"/>
                  <a:pt x="342" y="2183"/>
                </a:cubicBezTo>
                <a:lnTo>
                  <a:pt x="1253" y="2183"/>
                </a:lnTo>
                <a:cubicBezTo>
                  <a:pt x="1034" y="2090"/>
                  <a:pt x="881" y="1873"/>
                  <a:pt x="881" y="1620"/>
                </a:cubicBezTo>
                <a:cubicBezTo>
                  <a:pt x="881" y="1283"/>
                  <a:pt x="1155" y="1009"/>
                  <a:pt x="1492" y="1009"/>
                </a:cubicBezTo>
                <a:cubicBezTo>
                  <a:pt x="1544" y="1009"/>
                  <a:pt x="1594" y="1016"/>
                  <a:pt x="1642" y="1028"/>
                </a:cubicBezTo>
                <a:lnTo>
                  <a:pt x="1642" y="610"/>
                </a:lnTo>
                <a:cubicBezTo>
                  <a:pt x="1642" y="442"/>
                  <a:pt x="1521" y="303"/>
                  <a:pt x="1362" y="274"/>
                </a:cubicBezTo>
                <a:close/>
                <a:moveTo>
                  <a:pt x="770" y="1368"/>
                </a:moveTo>
                <a:lnTo>
                  <a:pt x="770" y="1368"/>
                </a:lnTo>
                <a:lnTo>
                  <a:pt x="342" y="1368"/>
                </a:lnTo>
                <a:cubicBezTo>
                  <a:pt x="304" y="1368"/>
                  <a:pt x="274" y="1338"/>
                  <a:pt x="274" y="1300"/>
                </a:cubicBezTo>
                <a:cubicBezTo>
                  <a:pt x="274" y="1262"/>
                  <a:pt x="304" y="1232"/>
                  <a:pt x="342" y="1232"/>
                </a:cubicBezTo>
                <a:lnTo>
                  <a:pt x="770" y="1232"/>
                </a:lnTo>
                <a:cubicBezTo>
                  <a:pt x="807" y="1232"/>
                  <a:pt x="838" y="1262"/>
                  <a:pt x="838" y="1300"/>
                </a:cubicBezTo>
                <a:cubicBezTo>
                  <a:pt x="838" y="1338"/>
                  <a:pt x="807" y="1368"/>
                  <a:pt x="770" y="1368"/>
                </a:cubicBezTo>
                <a:close/>
                <a:moveTo>
                  <a:pt x="907" y="1095"/>
                </a:moveTo>
                <a:lnTo>
                  <a:pt x="907" y="1095"/>
                </a:lnTo>
                <a:lnTo>
                  <a:pt x="342" y="1095"/>
                </a:lnTo>
                <a:cubicBezTo>
                  <a:pt x="304" y="1095"/>
                  <a:pt x="274" y="1064"/>
                  <a:pt x="274" y="1026"/>
                </a:cubicBezTo>
                <a:cubicBezTo>
                  <a:pt x="274" y="988"/>
                  <a:pt x="304" y="958"/>
                  <a:pt x="342" y="958"/>
                </a:cubicBezTo>
                <a:lnTo>
                  <a:pt x="907" y="958"/>
                </a:lnTo>
                <a:cubicBezTo>
                  <a:pt x="944" y="958"/>
                  <a:pt x="975" y="988"/>
                  <a:pt x="975" y="1026"/>
                </a:cubicBezTo>
                <a:cubicBezTo>
                  <a:pt x="975" y="1064"/>
                  <a:pt x="944" y="1095"/>
                  <a:pt x="907" y="1095"/>
                </a:cubicBezTo>
                <a:close/>
                <a:moveTo>
                  <a:pt x="1605" y="1197"/>
                </a:moveTo>
                <a:cubicBezTo>
                  <a:pt x="1571" y="1187"/>
                  <a:pt x="1534" y="1183"/>
                  <a:pt x="1497" y="1183"/>
                </a:cubicBezTo>
                <a:cubicBezTo>
                  <a:pt x="1256" y="1183"/>
                  <a:pt x="1060" y="1378"/>
                  <a:pt x="1060" y="1619"/>
                </a:cubicBezTo>
                <a:cubicBezTo>
                  <a:pt x="1060" y="1828"/>
                  <a:pt x="1208" y="2003"/>
                  <a:pt x="1405" y="2045"/>
                </a:cubicBezTo>
                <a:cubicBezTo>
                  <a:pt x="1434" y="2051"/>
                  <a:pt x="1465" y="2055"/>
                  <a:pt x="1497" y="2055"/>
                </a:cubicBezTo>
                <a:cubicBezTo>
                  <a:pt x="1737" y="2055"/>
                  <a:pt x="1933" y="1860"/>
                  <a:pt x="1933" y="1619"/>
                </a:cubicBezTo>
                <a:cubicBezTo>
                  <a:pt x="1933" y="1416"/>
                  <a:pt x="1794" y="1245"/>
                  <a:pt x="1605" y="1197"/>
                </a:cubicBezTo>
                <a:close/>
                <a:moveTo>
                  <a:pt x="1743" y="1557"/>
                </a:moveTo>
                <a:lnTo>
                  <a:pt x="1743" y="1557"/>
                </a:lnTo>
                <a:lnTo>
                  <a:pt x="1605" y="1695"/>
                </a:lnTo>
                <a:lnTo>
                  <a:pt x="1497" y="1804"/>
                </a:lnTo>
                <a:cubicBezTo>
                  <a:pt x="1462" y="1838"/>
                  <a:pt x="1407" y="1838"/>
                  <a:pt x="1373" y="1804"/>
                </a:cubicBezTo>
                <a:lnTo>
                  <a:pt x="1250" y="1681"/>
                </a:lnTo>
                <a:cubicBezTo>
                  <a:pt x="1216" y="1646"/>
                  <a:pt x="1216" y="1591"/>
                  <a:pt x="1250" y="1557"/>
                </a:cubicBezTo>
                <a:cubicBezTo>
                  <a:pt x="1284" y="1523"/>
                  <a:pt x="1339" y="1523"/>
                  <a:pt x="1373" y="1557"/>
                </a:cubicBezTo>
                <a:lnTo>
                  <a:pt x="1435" y="1619"/>
                </a:lnTo>
                <a:lnTo>
                  <a:pt x="1605" y="1448"/>
                </a:lnTo>
                <a:lnTo>
                  <a:pt x="1620" y="1434"/>
                </a:lnTo>
                <a:cubicBezTo>
                  <a:pt x="1654" y="1400"/>
                  <a:pt x="1709" y="1400"/>
                  <a:pt x="1743" y="1434"/>
                </a:cubicBezTo>
                <a:cubicBezTo>
                  <a:pt x="1777" y="1468"/>
                  <a:pt x="1777" y="1523"/>
                  <a:pt x="1743" y="155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12" name="椭圆 11"/>
          <p:cNvSpPr>
            <a:spLocks noChangeAspect="1"/>
          </p:cNvSpPr>
          <p:nvPr/>
        </p:nvSpPr>
        <p:spPr bwMode="auto">
          <a:xfrm>
            <a:off x="4094973" y="1440751"/>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1</a:t>
            </a:r>
            <a:endParaRPr lang="zh-CN" altLang="en-US" sz="2000" b="1" dirty="0">
              <a:solidFill>
                <a:schemeClr val="accent1"/>
              </a:solidFill>
              <a:latin typeface="+mj-ea"/>
              <a:ea typeface="+mj-ea"/>
            </a:endParaRPr>
          </a:p>
        </p:txBody>
      </p:sp>
      <p:sp>
        <p:nvSpPr>
          <p:cNvPr id="13" name="TextBox 30"/>
          <p:cNvSpPr txBox="1"/>
          <p:nvPr/>
        </p:nvSpPr>
        <p:spPr>
          <a:xfrm>
            <a:off x="4525511" y="1290824"/>
            <a:ext cx="6408712" cy="707886"/>
          </a:xfrm>
          <a:prstGeom prst="rect">
            <a:avLst/>
          </a:prstGeom>
          <a:noFill/>
        </p:spPr>
        <p:txBody>
          <a:bodyPr wrap="square" rtlCol="0">
            <a:spAutoFit/>
          </a:bodyPr>
          <a:lstStyle/>
          <a:p>
            <a:pPr algn="just"/>
            <a:r>
              <a:rPr lang="zh-CN" altLang="en-US" sz="2000" dirty="0">
                <a:solidFill>
                  <a:schemeClr val="tx2"/>
                </a:solidFill>
                <a:latin typeface="微软雅黑" panose="020B0503020204020204" pitchFamily="34" charset="-122"/>
                <a:ea typeface="微软雅黑" panose="020B0503020204020204" pitchFamily="34" charset="-122"/>
              </a:rPr>
              <a:t>态度端正，工作学习态度端正，能够认真完成本岗本职各项工作，虚心学习。</a:t>
            </a:r>
          </a:p>
        </p:txBody>
      </p:sp>
      <p:sp>
        <p:nvSpPr>
          <p:cNvPr id="14" name="椭圆 13"/>
          <p:cNvSpPr>
            <a:spLocks noChangeAspect="1"/>
          </p:cNvSpPr>
          <p:nvPr/>
        </p:nvSpPr>
        <p:spPr bwMode="auto">
          <a:xfrm>
            <a:off x="4094973" y="2425630"/>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2</a:t>
            </a:r>
            <a:endParaRPr lang="zh-CN" altLang="en-US" sz="2000" b="1" dirty="0">
              <a:solidFill>
                <a:schemeClr val="accent1"/>
              </a:solidFill>
              <a:latin typeface="+mj-ea"/>
              <a:ea typeface="+mj-ea"/>
            </a:endParaRPr>
          </a:p>
        </p:txBody>
      </p:sp>
      <p:sp>
        <p:nvSpPr>
          <p:cNvPr id="15" name="TextBox 32"/>
          <p:cNvSpPr txBox="1"/>
          <p:nvPr/>
        </p:nvSpPr>
        <p:spPr>
          <a:xfrm>
            <a:off x="4525511" y="2280487"/>
            <a:ext cx="6408712" cy="707886"/>
          </a:xfrm>
          <a:prstGeom prst="rect">
            <a:avLst/>
          </a:prstGeom>
          <a:noFill/>
        </p:spPr>
        <p:txBody>
          <a:bodyPr wrap="square" rtlCol="0">
            <a:spAutoFit/>
          </a:bodyPr>
          <a:lstStyle/>
          <a:p>
            <a:pPr algn="just"/>
            <a:r>
              <a:rPr lang="zh-CN" altLang="en-US" sz="2000" dirty="0">
                <a:solidFill>
                  <a:schemeClr val="tx2"/>
                </a:solidFill>
                <a:latin typeface="微软雅黑" panose="020B0503020204020204" pitchFamily="34" charset="-122"/>
                <a:ea typeface="微软雅黑" panose="020B0503020204020204" pitchFamily="34" charset="-122"/>
              </a:rPr>
              <a:t>懂得摆正心态，具备全局眼光，懂得处理好个人与集体的关系。</a:t>
            </a:r>
          </a:p>
        </p:txBody>
      </p:sp>
      <p:sp>
        <p:nvSpPr>
          <p:cNvPr id="16" name="椭圆 15"/>
          <p:cNvSpPr>
            <a:spLocks noChangeAspect="1"/>
          </p:cNvSpPr>
          <p:nvPr/>
        </p:nvSpPr>
        <p:spPr bwMode="auto">
          <a:xfrm>
            <a:off x="4094973" y="3450755"/>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3</a:t>
            </a:r>
            <a:endParaRPr lang="zh-CN" altLang="en-US" sz="2000" b="1" dirty="0">
              <a:solidFill>
                <a:schemeClr val="accent1"/>
              </a:solidFill>
              <a:latin typeface="+mj-ea"/>
              <a:ea typeface="+mj-ea"/>
            </a:endParaRPr>
          </a:p>
        </p:txBody>
      </p:sp>
      <p:sp>
        <p:nvSpPr>
          <p:cNvPr id="17" name="TextBox 34"/>
          <p:cNvSpPr txBox="1"/>
          <p:nvPr/>
        </p:nvSpPr>
        <p:spPr>
          <a:xfrm>
            <a:off x="4525511" y="3341532"/>
            <a:ext cx="6408712" cy="707886"/>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有较强的电脑技能，善用各种电脑软件完成工作，并有一定的创新。</a:t>
            </a:r>
          </a:p>
        </p:txBody>
      </p:sp>
      <p:sp>
        <p:nvSpPr>
          <p:cNvPr id="18" name="椭圆 17"/>
          <p:cNvSpPr>
            <a:spLocks noChangeAspect="1"/>
          </p:cNvSpPr>
          <p:nvPr/>
        </p:nvSpPr>
        <p:spPr bwMode="auto">
          <a:xfrm>
            <a:off x="4094973" y="4443983"/>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4</a:t>
            </a:r>
            <a:endParaRPr lang="zh-CN" altLang="en-US" sz="2000" b="1" dirty="0">
              <a:solidFill>
                <a:schemeClr val="accent1"/>
              </a:solidFill>
              <a:latin typeface="+mj-ea"/>
              <a:ea typeface="+mj-ea"/>
            </a:endParaRPr>
          </a:p>
        </p:txBody>
      </p:sp>
      <p:sp>
        <p:nvSpPr>
          <p:cNvPr id="19" name="TextBox 36"/>
          <p:cNvSpPr txBox="1"/>
          <p:nvPr/>
        </p:nvSpPr>
        <p:spPr>
          <a:xfrm>
            <a:off x="4525511" y="4449819"/>
            <a:ext cx="6408712" cy="400110"/>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勤奋诚恳，上进心较强，有积累的意识，不骄不躁。</a:t>
            </a:r>
          </a:p>
        </p:txBody>
      </p:sp>
      <p:sp>
        <p:nvSpPr>
          <p:cNvPr id="20" name="椭圆 19"/>
          <p:cNvSpPr>
            <a:spLocks noChangeAspect="1"/>
          </p:cNvSpPr>
          <p:nvPr/>
        </p:nvSpPr>
        <p:spPr bwMode="auto">
          <a:xfrm>
            <a:off x="4094973" y="5405680"/>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5</a:t>
            </a:r>
            <a:endParaRPr lang="zh-CN" altLang="en-US" sz="2000" b="1" dirty="0">
              <a:solidFill>
                <a:schemeClr val="accent1"/>
              </a:solidFill>
              <a:latin typeface="+mj-ea"/>
              <a:ea typeface="+mj-ea"/>
            </a:endParaRPr>
          </a:p>
        </p:txBody>
      </p:sp>
      <p:sp>
        <p:nvSpPr>
          <p:cNvPr id="22" name="TextBox 38"/>
          <p:cNvSpPr txBox="1"/>
          <p:nvPr/>
        </p:nvSpPr>
        <p:spPr>
          <a:xfrm>
            <a:off x="4525511" y="5361615"/>
            <a:ext cx="6408712" cy="707886"/>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团结合作，团队意识强，能与领导、同事们保持良好的合作关系。</a:t>
            </a:r>
          </a:p>
        </p:txBody>
      </p:sp>
      <p:sp>
        <p:nvSpPr>
          <p:cNvPr id="2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5"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6" name="文本框 2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一</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 presetClass="entr" presetSubtype="2" fill="hold" grpId="0" nodeType="withEffect">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 presetClass="entr" presetSubtype="2" fill="hold" grpId="0" nodeType="withEffect">
                                  <p:stCondLst>
                                    <p:cond delay="2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20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3" grpId="0"/>
      <p:bldP spid="14" grpId="0" animBg="1"/>
      <p:bldP spid="15" grpId="0"/>
      <p:bldP spid="16" grpId="0" animBg="1"/>
      <p:bldP spid="17" grpId="0"/>
      <p:bldP spid="18" grpId="0" animBg="1"/>
      <p:bldP spid="19" grpId="0"/>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不足之处</a:t>
            </a:r>
          </a:p>
        </p:txBody>
      </p:sp>
      <p:sp>
        <p:nvSpPr>
          <p:cNvPr id="9" name="TextBox 9"/>
          <p:cNvSpPr txBox="1"/>
          <p:nvPr/>
        </p:nvSpPr>
        <p:spPr>
          <a:xfrm>
            <a:off x="1345853" y="4941168"/>
            <a:ext cx="2232248" cy="523220"/>
          </a:xfrm>
          <a:prstGeom prst="rect">
            <a:avLst/>
          </a:prstGeom>
          <a:noFill/>
        </p:spPr>
        <p:txBody>
          <a:bodyPr wrap="square" rtlCol="0">
            <a:spAutoFit/>
          </a:bodyPr>
          <a:lstStyle>
            <a:defPPr>
              <a:defRPr lang="zh-CN"/>
            </a:defPPr>
            <a:lvl1pPr algn="ctr">
              <a:defRPr sz="2800" b="1">
                <a:latin typeface="+mj-ea"/>
                <a:ea typeface="+mj-ea"/>
              </a:defRPr>
            </a:lvl1pPr>
          </a:lstStyle>
          <a:p>
            <a:r>
              <a:rPr lang="zh-CN" altLang="en-US" dirty="0"/>
              <a:t>不足之处</a:t>
            </a:r>
          </a:p>
        </p:txBody>
      </p:sp>
      <p:sp>
        <p:nvSpPr>
          <p:cNvPr id="10" name="椭圆 9"/>
          <p:cNvSpPr/>
          <p:nvPr/>
        </p:nvSpPr>
        <p:spPr bwMode="auto">
          <a:xfrm>
            <a:off x="1141534" y="2121821"/>
            <a:ext cx="2531370" cy="2531370"/>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椭圆 10"/>
          <p:cNvSpPr>
            <a:spLocks noChangeAspect="1"/>
          </p:cNvSpPr>
          <p:nvPr/>
        </p:nvSpPr>
        <p:spPr bwMode="auto">
          <a:xfrm>
            <a:off x="4094973" y="1440751"/>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1</a:t>
            </a:r>
            <a:endParaRPr lang="zh-CN" altLang="en-US" sz="2000" b="1" dirty="0">
              <a:solidFill>
                <a:schemeClr val="accent1"/>
              </a:solidFill>
              <a:latin typeface="+mj-ea"/>
              <a:ea typeface="+mj-ea"/>
            </a:endParaRPr>
          </a:p>
        </p:txBody>
      </p:sp>
      <p:sp>
        <p:nvSpPr>
          <p:cNvPr id="12" name="TextBox 30"/>
          <p:cNvSpPr txBox="1"/>
          <p:nvPr/>
        </p:nvSpPr>
        <p:spPr>
          <a:xfrm>
            <a:off x="4512573" y="1418718"/>
            <a:ext cx="6408712" cy="400110"/>
          </a:xfrm>
          <a:prstGeom prst="rect">
            <a:avLst/>
          </a:prstGeom>
          <a:noFill/>
        </p:spPr>
        <p:txBody>
          <a:bodyPr wrap="square" rtlCol="0">
            <a:spAutoFit/>
          </a:bodyPr>
          <a:lstStyle/>
          <a:p>
            <a:pPr algn="just"/>
            <a:r>
              <a:rPr lang="zh-CN" altLang="en-US" sz="2000">
                <a:solidFill>
                  <a:schemeClr val="tx2"/>
                </a:solidFill>
                <a:latin typeface="微软雅黑" panose="020B0503020204020204" pitchFamily="34" charset="-122"/>
                <a:ea typeface="微软雅黑" panose="020B0503020204020204" pitchFamily="34" charset="-122"/>
              </a:rPr>
              <a:t>思想认识上不够成熟，处于发展积累阶段。</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bwMode="auto">
          <a:xfrm>
            <a:off x="4094973" y="2425630"/>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2</a:t>
            </a:r>
            <a:endParaRPr lang="zh-CN" altLang="en-US" sz="2000" b="1" dirty="0">
              <a:solidFill>
                <a:schemeClr val="accent1"/>
              </a:solidFill>
              <a:latin typeface="+mj-ea"/>
              <a:ea typeface="+mj-ea"/>
            </a:endParaRPr>
          </a:p>
        </p:txBody>
      </p:sp>
      <p:sp>
        <p:nvSpPr>
          <p:cNvPr id="14" name="TextBox 32"/>
          <p:cNvSpPr txBox="1"/>
          <p:nvPr/>
        </p:nvSpPr>
        <p:spPr>
          <a:xfrm>
            <a:off x="4512573" y="2381565"/>
            <a:ext cx="6408712" cy="400110"/>
          </a:xfrm>
          <a:prstGeom prst="rect">
            <a:avLst/>
          </a:prstGeom>
          <a:noFill/>
        </p:spPr>
        <p:txBody>
          <a:bodyPr wrap="square" rtlCol="0">
            <a:spAutoFit/>
          </a:bodyPr>
          <a:lstStyle/>
          <a:p>
            <a:pPr algn="just"/>
            <a:r>
              <a:rPr lang="zh-CN" altLang="en-US" sz="2000">
                <a:solidFill>
                  <a:schemeClr val="tx2"/>
                </a:solidFill>
                <a:latin typeface="微软雅黑" panose="020B0503020204020204" pitchFamily="34" charset="-122"/>
                <a:ea typeface="微软雅黑" panose="020B0503020204020204" pitchFamily="34" charset="-122"/>
              </a:rPr>
              <a:t>有时有些粗心马虎，对细节的把握有待加强。</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5" name="椭圆 14"/>
          <p:cNvSpPr>
            <a:spLocks noChangeAspect="1"/>
          </p:cNvSpPr>
          <p:nvPr/>
        </p:nvSpPr>
        <p:spPr bwMode="auto">
          <a:xfrm>
            <a:off x="4094973" y="3450755"/>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3</a:t>
            </a:r>
            <a:endParaRPr lang="zh-CN" altLang="en-US" sz="2000" b="1" dirty="0">
              <a:solidFill>
                <a:schemeClr val="accent1"/>
              </a:solidFill>
              <a:latin typeface="+mj-ea"/>
              <a:ea typeface="+mj-ea"/>
            </a:endParaRPr>
          </a:p>
        </p:txBody>
      </p:sp>
      <p:sp>
        <p:nvSpPr>
          <p:cNvPr id="16" name="TextBox 34"/>
          <p:cNvSpPr txBox="1"/>
          <p:nvPr/>
        </p:nvSpPr>
        <p:spPr>
          <a:xfrm>
            <a:off x="4512573" y="3263766"/>
            <a:ext cx="6408712" cy="707886"/>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某某技能有待学习加强，面对突发情况不能单独应对处理。</a:t>
            </a:r>
          </a:p>
        </p:txBody>
      </p:sp>
      <p:sp>
        <p:nvSpPr>
          <p:cNvPr id="17" name="椭圆 16"/>
          <p:cNvSpPr>
            <a:spLocks noChangeAspect="1"/>
          </p:cNvSpPr>
          <p:nvPr/>
        </p:nvSpPr>
        <p:spPr bwMode="auto">
          <a:xfrm>
            <a:off x="4094973" y="4443983"/>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4</a:t>
            </a:r>
            <a:endParaRPr lang="zh-CN" altLang="en-US" sz="2000" b="1" dirty="0">
              <a:solidFill>
                <a:schemeClr val="accent1"/>
              </a:solidFill>
              <a:latin typeface="+mj-ea"/>
              <a:ea typeface="+mj-ea"/>
            </a:endParaRPr>
          </a:p>
        </p:txBody>
      </p:sp>
      <p:sp>
        <p:nvSpPr>
          <p:cNvPr id="18" name="TextBox 36"/>
          <p:cNvSpPr txBox="1"/>
          <p:nvPr/>
        </p:nvSpPr>
        <p:spPr>
          <a:xfrm>
            <a:off x="4512573" y="4407429"/>
            <a:ext cx="6408712" cy="400110"/>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缺乏自信，有时思考太多贻误最佳时机</a:t>
            </a:r>
          </a:p>
        </p:txBody>
      </p:sp>
      <p:sp>
        <p:nvSpPr>
          <p:cNvPr id="19" name="椭圆 18"/>
          <p:cNvSpPr>
            <a:spLocks noChangeAspect="1"/>
          </p:cNvSpPr>
          <p:nvPr/>
        </p:nvSpPr>
        <p:spPr bwMode="auto">
          <a:xfrm>
            <a:off x="4094973" y="5405680"/>
            <a:ext cx="417600" cy="4176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r>
              <a:rPr lang="en-US" altLang="zh-CN" sz="2000" b="1" dirty="0">
                <a:solidFill>
                  <a:schemeClr val="accent1"/>
                </a:solidFill>
                <a:latin typeface="+mj-ea"/>
                <a:ea typeface="+mj-ea"/>
              </a:rPr>
              <a:t>5</a:t>
            </a:r>
            <a:endParaRPr lang="zh-CN" altLang="en-US" sz="2000" b="1" dirty="0">
              <a:solidFill>
                <a:schemeClr val="accent1"/>
              </a:solidFill>
              <a:latin typeface="+mj-ea"/>
              <a:ea typeface="+mj-ea"/>
            </a:endParaRPr>
          </a:p>
        </p:txBody>
      </p:sp>
      <p:sp>
        <p:nvSpPr>
          <p:cNvPr id="20" name="TextBox 38"/>
          <p:cNvSpPr txBox="1"/>
          <p:nvPr/>
        </p:nvSpPr>
        <p:spPr>
          <a:xfrm>
            <a:off x="4512573" y="5267179"/>
            <a:ext cx="6408712" cy="707886"/>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性格内向，缺乏一种</a:t>
            </a:r>
            <a:r>
              <a:rPr lang="en-US" altLang="zh-CN" sz="2000" dirty="0">
                <a:solidFill>
                  <a:schemeClr val="tx2"/>
                </a:solidFill>
              </a:rPr>
              <a:t>“</a:t>
            </a:r>
            <a:r>
              <a:rPr lang="zh-CN" altLang="en-US" sz="2000" dirty="0">
                <a:solidFill>
                  <a:schemeClr val="tx2"/>
                </a:solidFill>
              </a:rPr>
              <a:t>推销</a:t>
            </a:r>
            <a:r>
              <a:rPr lang="en-US" altLang="zh-CN" sz="2000" dirty="0">
                <a:solidFill>
                  <a:schemeClr val="tx2"/>
                </a:solidFill>
              </a:rPr>
              <a:t>”</a:t>
            </a:r>
            <a:r>
              <a:rPr lang="zh-CN" altLang="en-US" sz="2000" dirty="0">
                <a:solidFill>
                  <a:schemeClr val="tx2"/>
                </a:solidFill>
              </a:rPr>
              <a:t>自己的意思，不善于展示自己，让自己在陌生场合成为关注点。</a:t>
            </a:r>
          </a:p>
        </p:txBody>
      </p:sp>
      <p:sp>
        <p:nvSpPr>
          <p:cNvPr id="22" name="Freeform 6"/>
          <p:cNvSpPr>
            <a:spLocks noEditPoints="1"/>
          </p:cNvSpPr>
          <p:nvPr/>
        </p:nvSpPr>
        <p:spPr bwMode="auto">
          <a:xfrm>
            <a:off x="1729014" y="2539973"/>
            <a:ext cx="1465926" cy="1676931"/>
          </a:xfrm>
          <a:custGeom>
            <a:avLst/>
            <a:gdLst>
              <a:gd name="T0" fmla="*/ 957 w 1932"/>
              <a:gd name="T1" fmla="*/ 547 h 2183"/>
              <a:gd name="T2" fmla="*/ 410 w 1932"/>
              <a:gd name="T3" fmla="*/ 274 h 2183"/>
              <a:gd name="T4" fmla="*/ 957 w 1932"/>
              <a:gd name="T5" fmla="*/ 0 h 2183"/>
              <a:gd name="T6" fmla="*/ 1362 w 1932"/>
              <a:gd name="T7" fmla="*/ 274 h 2183"/>
              <a:gd name="T8" fmla="*/ 1026 w 1932"/>
              <a:gd name="T9" fmla="*/ 678 h 2183"/>
              <a:gd name="T10" fmla="*/ 273 w 1932"/>
              <a:gd name="T11" fmla="*/ 336 h 2183"/>
              <a:gd name="T12" fmla="*/ 0 w 1932"/>
              <a:gd name="T13" fmla="*/ 610 h 2183"/>
              <a:gd name="T14" fmla="*/ 342 w 1932"/>
              <a:gd name="T15" fmla="*/ 2183 h 2183"/>
              <a:gd name="T16" fmla="*/ 880 w 1932"/>
              <a:gd name="T17" fmla="*/ 1620 h 2183"/>
              <a:gd name="T18" fmla="*/ 1641 w 1932"/>
              <a:gd name="T19" fmla="*/ 1028 h 2183"/>
              <a:gd name="T20" fmla="*/ 1362 w 1932"/>
              <a:gd name="T21" fmla="*/ 274 h 2183"/>
              <a:gd name="T22" fmla="*/ 769 w 1932"/>
              <a:gd name="T23" fmla="*/ 1368 h 2183"/>
              <a:gd name="T24" fmla="*/ 273 w 1932"/>
              <a:gd name="T25" fmla="*/ 1300 h 2183"/>
              <a:gd name="T26" fmla="*/ 769 w 1932"/>
              <a:gd name="T27" fmla="*/ 1232 h 2183"/>
              <a:gd name="T28" fmla="*/ 769 w 1932"/>
              <a:gd name="T29" fmla="*/ 1368 h 2183"/>
              <a:gd name="T30" fmla="*/ 906 w 1932"/>
              <a:gd name="T31" fmla="*/ 1095 h 2183"/>
              <a:gd name="T32" fmla="*/ 273 w 1932"/>
              <a:gd name="T33" fmla="*/ 1026 h 2183"/>
              <a:gd name="T34" fmla="*/ 906 w 1932"/>
              <a:gd name="T35" fmla="*/ 958 h 2183"/>
              <a:gd name="T36" fmla="*/ 906 w 1932"/>
              <a:gd name="T37" fmla="*/ 1095 h 2183"/>
              <a:gd name="T38" fmla="*/ 1496 w 1932"/>
              <a:gd name="T39" fmla="*/ 1183 h 2183"/>
              <a:gd name="T40" fmla="*/ 1404 w 1932"/>
              <a:gd name="T41" fmla="*/ 2045 h 2183"/>
              <a:gd name="T42" fmla="*/ 1932 w 1932"/>
              <a:gd name="T43" fmla="*/ 1619 h 2183"/>
              <a:gd name="T44" fmla="*/ 1692 w 1932"/>
              <a:gd name="T45" fmla="*/ 1434 h 2183"/>
              <a:gd name="T46" fmla="*/ 1686 w 1932"/>
              <a:gd name="T47" fmla="*/ 1559 h 2183"/>
              <a:gd name="T48" fmla="*/ 1686 w 1932"/>
              <a:gd name="T49" fmla="*/ 1662 h 2183"/>
              <a:gd name="T50" fmla="*/ 1692 w 1932"/>
              <a:gd name="T51" fmla="*/ 1787 h 2183"/>
              <a:gd name="T52" fmla="*/ 1515 w 1932"/>
              <a:gd name="T53" fmla="*/ 1729 h 2183"/>
              <a:gd name="T54" fmla="*/ 1338 w 1932"/>
              <a:gd name="T55" fmla="*/ 1787 h 2183"/>
              <a:gd name="T56" fmla="*/ 1345 w 1932"/>
              <a:gd name="T57" fmla="*/ 1662 h 2183"/>
              <a:gd name="T58" fmla="*/ 1345 w 1932"/>
              <a:gd name="T59" fmla="*/ 1559 h 2183"/>
              <a:gd name="T60" fmla="*/ 1338 w 1932"/>
              <a:gd name="T61" fmla="*/ 1434 h 2183"/>
              <a:gd name="T62" fmla="*/ 1515 w 1932"/>
              <a:gd name="T63" fmla="*/ 1492 h 2183"/>
              <a:gd name="T64" fmla="*/ 1692 w 1932"/>
              <a:gd name="T65" fmla="*/ 1434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2" h="2183">
                <a:moveTo>
                  <a:pt x="1231" y="274"/>
                </a:moveTo>
                <a:cubicBezTo>
                  <a:pt x="1231" y="425"/>
                  <a:pt x="1108" y="547"/>
                  <a:pt x="957" y="547"/>
                </a:cubicBezTo>
                <a:lnTo>
                  <a:pt x="684" y="547"/>
                </a:lnTo>
                <a:cubicBezTo>
                  <a:pt x="533" y="547"/>
                  <a:pt x="410" y="425"/>
                  <a:pt x="410" y="274"/>
                </a:cubicBezTo>
                <a:cubicBezTo>
                  <a:pt x="410" y="122"/>
                  <a:pt x="533" y="0"/>
                  <a:pt x="684" y="0"/>
                </a:cubicBezTo>
                <a:lnTo>
                  <a:pt x="957" y="0"/>
                </a:lnTo>
                <a:cubicBezTo>
                  <a:pt x="1108" y="0"/>
                  <a:pt x="1231" y="122"/>
                  <a:pt x="1231" y="274"/>
                </a:cubicBezTo>
                <a:close/>
                <a:moveTo>
                  <a:pt x="1362" y="274"/>
                </a:moveTo>
                <a:cubicBezTo>
                  <a:pt x="1366" y="294"/>
                  <a:pt x="1368" y="315"/>
                  <a:pt x="1368" y="336"/>
                </a:cubicBezTo>
                <a:cubicBezTo>
                  <a:pt x="1368" y="525"/>
                  <a:pt x="1215" y="678"/>
                  <a:pt x="1026" y="678"/>
                </a:cubicBezTo>
                <a:lnTo>
                  <a:pt x="616" y="678"/>
                </a:lnTo>
                <a:cubicBezTo>
                  <a:pt x="426" y="678"/>
                  <a:pt x="273" y="525"/>
                  <a:pt x="273" y="336"/>
                </a:cubicBezTo>
                <a:cubicBezTo>
                  <a:pt x="273" y="315"/>
                  <a:pt x="275" y="294"/>
                  <a:pt x="279" y="274"/>
                </a:cubicBezTo>
                <a:cubicBezTo>
                  <a:pt x="120" y="303"/>
                  <a:pt x="0" y="442"/>
                  <a:pt x="0" y="610"/>
                </a:cubicBezTo>
                <a:lnTo>
                  <a:pt x="0" y="1841"/>
                </a:lnTo>
                <a:cubicBezTo>
                  <a:pt x="0" y="2030"/>
                  <a:pt x="153" y="2183"/>
                  <a:pt x="342" y="2183"/>
                </a:cubicBezTo>
                <a:lnTo>
                  <a:pt x="1252" y="2183"/>
                </a:lnTo>
                <a:cubicBezTo>
                  <a:pt x="1034" y="2090"/>
                  <a:pt x="880" y="1873"/>
                  <a:pt x="880" y="1620"/>
                </a:cubicBezTo>
                <a:cubicBezTo>
                  <a:pt x="880" y="1283"/>
                  <a:pt x="1154" y="1009"/>
                  <a:pt x="1492" y="1009"/>
                </a:cubicBezTo>
                <a:cubicBezTo>
                  <a:pt x="1544" y="1009"/>
                  <a:pt x="1594" y="1016"/>
                  <a:pt x="1641" y="1028"/>
                </a:cubicBezTo>
                <a:lnTo>
                  <a:pt x="1641" y="610"/>
                </a:lnTo>
                <a:cubicBezTo>
                  <a:pt x="1641" y="442"/>
                  <a:pt x="1521" y="303"/>
                  <a:pt x="1362" y="274"/>
                </a:cubicBezTo>
                <a:close/>
                <a:moveTo>
                  <a:pt x="769" y="1368"/>
                </a:moveTo>
                <a:lnTo>
                  <a:pt x="769" y="1368"/>
                </a:lnTo>
                <a:lnTo>
                  <a:pt x="342" y="1368"/>
                </a:lnTo>
                <a:cubicBezTo>
                  <a:pt x="304" y="1368"/>
                  <a:pt x="273" y="1338"/>
                  <a:pt x="273" y="1300"/>
                </a:cubicBezTo>
                <a:cubicBezTo>
                  <a:pt x="273" y="1262"/>
                  <a:pt x="304" y="1232"/>
                  <a:pt x="342" y="1232"/>
                </a:cubicBezTo>
                <a:lnTo>
                  <a:pt x="769" y="1232"/>
                </a:lnTo>
                <a:cubicBezTo>
                  <a:pt x="807" y="1232"/>
                  <a:pt x="838" y="1262"/>
                  <a:pt x="838" y="1300"/>
                </a:cubicBezTo>
                <a:cubicBezTo>
                  <a:pt x="838" y="1338"/>
                  <a:pt x="807" y="1368"/>
                  <a:pt x="769" y="1368"/>
                </a:cubicBezTo>
                <a:close/>
                <a:moveTo>
                  <a:pt x="906" y="1095"/>
                </a:moveTo>
                <a:lnTo>
                  <a:pt x="906" y="1095"/>
                </a:lnTo>
                <a:lnTo>
                  <a:pt x="342" y="1095"/>
                </a:lnTo>
                <a:cubicBezTo>
                  <a:pt x="304" y="1095"/>
                  <a:pt x="273" y="1064"/>
                  <a:pt x="273" y="1026"/>
                </a:cubicBezTo>
                <a:cubicBezTo>
                  <a:pt x="273" y="988"/>
                  <a:pt x="304" y="958"/>
                  <a:pt x="342" y="958"/>
                </a:cubicBezTo>
                <a:lnTo>
                  <a:pt x="906" y="958"/>
                </a:lnTo>
                <a:cubicBezTo>
                  <a:pt x="944" y="958"/>
                  <a:pt x="975" y="988"/>
                  <a:pt x="975" y="1026"/>
                </a:cubicBezTo>
                <a:cubicBezTo>
                  <a:pt x="975" y="1064"/>
                  <a:pt x="944" y="1095"/>
                  <a:pt x="906" y="1095"/>
                </a:cubicBezTo>
                <a:close/>
                <a:moveTo>
                  <a:pt x="1605" y="1197"/>
                </a:moveTo>
                <a:cubicBezTo>
                  <a:pt x="1570" y="1187"/>
                  <a:pt x="1534" y="1183"/>
                  <a:pt x="1496" y="1183"/>
                </a:cubicBezTo>
                <a:cubicBezTo>
                  <a:pt x="1255" y="1183"/>
                  <a:pt x="1060" y="1378"/>
                  <a:pt x="1060" y="1619"/>
                </a:cubicBezTo>
                <a:cubicBezTo>
                  <a:pt x="1060" y="1828"/>
                  <a:pt x="1208" y="2003"/>
                  <a:pt x="1404" y="2045"/>
                </a:cubicBezTo>
                <a:cubicBezTo>
                  <a:pt x="1434" y="2051"/>
                  <a:pt x="1464" y="2055"/>
                  <a:pt x="1496" y="2055"/>
                </a:cubicBezTo>
                <a:cubicBezTo>
                  <a:pt x="1737" y="2055"/>
                  <a:pt x="1932" y="1860"/>
                  <a:pt x="1932" y="1619"/>
                </a:cubicBezTo>
                <a:cubicBezTo>
                  <a:pt x="1932" y="1416"/>
                  <a:pt x="1793" y="1245"/>
                  <a:pt x="1605" y="1197"/>
                </a:cubicBezTo>
                <a:close/>
                <a:moveTo>
                  <a:pt x="1692" y="1434"/>
                </a:moveTo>
                <a:lnTo>
                  <a:pt x="1692" y="1434"/>
                </a:lnTo>
                <a:cubicBezTo>
                  <a:pt x="1724" y="1467"/>
                  <a:pt x="1722" y="1523"/>
                  <a:pt x="1686" y="1559"/>
                </a:cubicBezTo>
                <a:lnTo>
                  <a:pt x="1634" y="1610"/>
                </a:lnTo>
                <a:lnTo>
                  <a:pt x="1686" y="1662"/>
                </a:lnTo>
                <a:cubicBezTo>
                  <a:pt x="1722" y="1698"/>
                  <a:pt x="1724" y="1754"/>
                  <a:pt x="1692" y="1787"/>
                </a:cubicBezTo>
                <a:lnTo>
                  <a:pt x="1692" y="1787"/>
                </a:lnTo>
                <a:cubicBezTo>
                  <a:pt x="1659" y="1820"/>
                  <a:pt x="1603" y="1817"/>
                  <a:pt x="1567" y="1781"/>
                </a:cubicBezTo>
                <a:lnTo>
                  <a:pt x="1515" y="1729"/>
                </a:lnTo>
                <a:lnTo>
                  <a:pt x="1463" y="1781"/>
                </a:lnTo>
                <a:cubicBezTo>
                  <a:pt x="1427" y="1817"/>
                  <a:pt x="1371" y="1820"/>
                  <a:pt x="1338" y="1787"/>
                </a:cubicBezTo>
                <a:lnTo>
                  <a:pt x="1338" y="1787"/>
                </a:lnTo>
                <a:cubicBezTo>
                  <a:pt x="1306" y="1754"/>
                  <a:pt x="1309" y="1698"/>
                  <a:pt x="1345" y="1662"/>
                </a:cubicBezTo>
                <a:lnTo>
                  <a:pt x="1396" y="1610"/>
                </a:lnTo>
                <a:lnTo>
                  <a:pt x="1345" y="1559"/>
                </a:lnTo>
                <a:cubicBezTo>
                  <a:pt x="1309" y="1523"/>
                  <a:pt x="1306" y="1466"/>
                  <a:pt x="1338" y="1434"/>
                </a:cubicBezTo>
                <a:lnTo>
                  <a:pt x="1338" y="1434"/>
                </a:lnTo>
                <a:cubicBezTo>
                  <a:pt x="1371" y="1401"/>
                  <a:pt x="1427" y="1404"/>
                  <a:pt x="1463" y="1440"/>
                </a:cubicBezTo>
                <a:lnTo>
                  <a:pt x="1515" y="1492"/>
                </a:lnTo>
                <a:lnTo>
                  <a:pt x="1567" y="1440"/>
                </a:lnTo>
                <a:cubicBezTo>
                  <a:pt x="1603" y="1404"/>
                  <a:pt x="1659" y="1401"/>
                  <a:pt x="1692" y="143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4"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 presetClass="entr" presetSubtype="2"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 presetClass="entr" presetSubtype="2"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2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工作指导思想</a:t>
            </a:r>
          </a:p>
        </p:txBody>
      </p:sp>
      <p:sp>
        <p:nvSpPr>
          <p:cNvPr id="10" name="Freeform 14"/>
          <p:cNvSpPr/>
          <p:nvPr/>
        </p:nvSpPr>
        <p:spPr bwMode="auto">
          <a:xfrm>
            <a:off x="1146419" y="1347051"/>
            <a:ext cx="1376064" cy="137516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TextBox 8"/>
          <p:cNvSpPr txBox="1"/>
          <p:nvPr/>
        </p:nvSpPr>
        <p:spPr>
          <a:xfrm>
            <a:off x="2777561" y="1494948"/>
            <a:ext cx="8064896" cy="707886"/>
          </a:xfrm>
          <a:prstGeom prst="rect">
            <a:avLst/>
          </a:prstGeom>
          <a:noFill/>
        </p:spPr>
        <p:txBody>
          <a:bodyPr wrap="square" rtlCol="0">
            <a:spAutoFit/>
          </a:bodyPr>
          <a:lstStyle/>
          <a:p>
            <a:pPr algn="just"/>
            <a:r>
              <a:rPr lang="zh-CN" altLang="en-US" sz="2000" dirty="0">
                <a:solidFill>
                  <a:schemeClr val="tx2"/>
                </a:solidFill>
                <a:latin typeface="+mj-ea"/>
                <a:ea typeface="+mj-ea"/>
              </a:rPr>
              <a:t>这是唯物主义者的最基本要求，这意味着我们首先要了解实际，才能从实际出发，做出符合现实情况的决定，不能好高骛远，不能眼高手低。</a:t>
            </a:r>
          </a:p>
        </p:txBody>
      </p:sp>
      <p:sp>
        <p:nvSpPr>
          <p:cNvPr id="12" name="TextBox 10"/>
          <p:cNvSpPr txBox="1"/>
          <p:nvPr/>
        </p:nvSpPr>
        <p:spPr>
          <a:xfrm>
            <a:off x="1082955" y="1619134"/>
            <a:ext cx="1500087" cy="830997"/>
          </a:xfrm>
          <a:prstGeom prst="rect">
            <a:avLst/>
          </a:prstGeom>
          <a:noFill/>
        </p:spPr>
        <p:txBody>
          <a:bodyPr wrap="square" rtlCol="0">
            <a:spAutoFit/>
          </a:bodyPr>
          <a:lstStyle/>
          <a:p>
            <a:pPr algn="ctr"/>
            <a:r>
              <a:rPr lang="zh-CN" altLang="en-US" sz="2400" b="1" dirty="0">
                <a:solidFill>
                  <a:schemeClr val="accent1"/>
                </a:solidFill>
                <a:latin typeface="+mj-ea"/>
                <a:ea typeface="+mj-ea"/>
              </a:rPr>
              <a:t>一切从实际出发</a:t>
            </a:r>
          </a:p>
        </p:txBody>
      </p:sp>
      <p:sp>
        <p:nvSpPr>
          <p:cNvPr id="13" name="Freeform 14"/>
          <p:cNvSpPr/>
          <p:nvPr/>
        </p:nvSpPr>
        <p:spPr bwMode="auto">
          <a:xfrm>
            <a:off x="1146419" y="3231615"/>
            <a:ext cx="1376064" cy="137516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4" name="TextBox 12"/>
          <p:cNvSpPr txBox="1"/>
          <p:nvPr/>
        </p:nvSpPr>
        <p:spPr>
          <a:xfrm>
            <a:off x="2777561" y="3068960"/>
            <a:ext cx="8064896" cy="1323439"/>
          </a:xfrm>
          <a:prstGeom prst="rect">
            <a:avLst/>
          </a:prstGeom>
          <a:noFill/>
        </p:spPr>
        <p:txBody>
          <a:bodyPr wrap="square" rtlCol="0">
            <a:spAutoFit/>
          </a:bodyPr>
          <a:lstStyle>
            <a:defPPr>
              <a:defRPr lang="zh-CN"/>
            </a:defPPr>
            <a:lvl1pPr algn="just">
              <a:defRPr sz="2400">
                <a:solidFill>
                  <a:schemeClr val="accent1"/>
                </a:solidFill>
                <a:latin typeface="+mj-ea"/>
                <a:ea typeface="+mj-ea"/>
              </a:defRPr>
            </a:lvl1pPr>
          </a:lstStyle>
          <a:p>
            <a:r>
              <a:rPr lang="zh-CN" altLang="en-US" sz="2000" dirty="0">
                <a:solidFill>
                  <a:schemeClr val="tx2"/>
                </a:solidFill>
              </a:rPr>
              <a:t>以人为本的文化管理，是以高素质的员工为中心，把员工自我价值的实现，与企业的发展目标相融合，把管理制度的强制性实施，改变为员工自觉遵守和执行，这是对严格规范管理的升华。尊重理解员工，与员工全面沟通</a:t>
            </a:r>
          </a:p>
        </p:txBody>
      </p:sp>
      <p:sp>
        <p:nvSpPr>
          <p:cNvPr id="15" name="TextBox 13"/>
          <p:cNvSpPr txBox="1"/>
          <p:nvPr/>
        </p:nvSpPr>
        <p:spPr>
          <a:xfrm>
            <a:off x="1408697" y="3469675"/>
            <a:ext cx="933886" cy="830997"/>
          </a:xfrm>
          <a:prstGeom prst="rect">
            <a:avLst/>
          </a:prstGeom>
          <a:noFill/>
        </p:spPr>
        <p:txBody>
          <a:bodyPr wrap="square" rtlCol="0">
            <a:spAutoFit/>
          </a:bodyPr>
          <a:lstStyle/>
          <a:p>
            <a:pPr algn="ctr"/>
            <a:r>
              <a:rPr lang="zh-CN" altLang="en-US" sz="2400" b="1" dirty="0">
                <a:solidFill>
                  <a:schemeClr val="accent1"/>
                </a:solidFill>
                <a:latin typeface="+mj-ea"/>
                <a:ea typeface="+mj-ea"/>
              </a:rPr>
              <a:t>以人为本</a:t>
            </a:r>
          </a:p>
        </p:txBody>
      </p:sp>
      <p:sp>
        <p:nvSpPr>
          <p:cNvPr id="16" name="Freeform 14"/>
          <p:cNvSpPr/>
          <p:nvPr/>
        </p:nvSpPr>
        <p:spPr bwMode="auto">
          <a:xfrm>
            <a:off x="1146419" y="4997353"/>
            <a:ext cx="1376064" cy="1375164"/>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7" name="TextBox 15"/>
          <p:cNvSpPr txBox="1"/>
          <p:nvPr/>
        </p:nvSpPr>
        <p:spPr>
          <a:xfrm>
            <a:off x="2777561" y="5167416"/>
            <a:ext cx="8064896" cy="707886"/>
          </a:xfrm>
          <a:prstGeom prst="rect">
            <a:avLst/>
          </a:prstGeom>
          <a:noFill/>
        </p:spPr>
        <p:txBody>
          <a:bodyPr wrap="square" rtlCol="0">
            <a:spAutoFit/>
          </a:bodyPr>
          <a:lstStyle/>
          <a:p>
            <a:pPr algn="just"/>
            <a:r>
              <a:rPr lang="zh-CN" altLang="en-US" sz="2000">
                <a:solidFill>
                  <a:schemeClr val="tx2"/>
                </a:solidFill>
                <a:latin typeface="+mj-ea"/>
                <a:ea typeface="+mj-ea"/>
              </a:rPr>
              <a:t>这个世界最可怕的之处就是：比我们更优秀的人比我还可要勤奋，我们还有什么理由不努力的。</a:t>
            </a:r>
            <a:endParaRPr lang="zh-CN" altLang="en-US" sz="2000" dirty="0">
              <a:solidFill>
                <a:schemeClr val="tx2"/>
              </a:solidFill>
              <a:latin typeface="+mj-ea"/>
              <a:ea typeface="+mj-ea"/>
            </a:endParaRPr>
          </a:p>
        </p:txBody>
      </p:sp>
      <p:sp>
        <p:nvSpPr>
          <p:cNvPr id="18" name="TextBox 16"/>
          <p:cNvSpPr txBox="1"/>
          <p:nvPr/>
        </p:nvSpPr>
        <p:spPr>
          <a:xfrm>
            <a:off x="1382315" y="5269436"/>
            <a:ext cx="954130" cy="830997"/>
          </a:xfrm>
          <a:prstGeom prst="rect">
            <a:avLst/>
          </a:prstGeom>
          <a:noFill/>
        </p:spPr>
        <p:txBody>
          <a:bodyPr wrap="square" rtlCol="0">
            <a:spAutoFit/>
          </a:bodyPr>
          <a:lstStyle/>
          <a:p>
            <a:pPr algn="ctr"/>
            <a:r>
              <a:rPr lang="zh-CN" altLang="en-US" sz="2400" b="1" dirty="0">
                <a:solidFill>
                  <a:schemeClr val="accent1"/>
                </a:solidFill>
                <a:latin typeface="+mj-ea"/>
                <a:ea typeface="+mj-ea"/>
              </a:rPr>
              <a:t>勤奋务实</a:t>
            </a:r>
          </a:p>
        </p:txBody>
      </p:sp>
      <p:sp>
        <p:nvSpPr>
          <p:cNvPr id="19"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0"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文本框 21"/>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三</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 presetClass="entr" presetSubtype="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par>
                                <p:cTn id="10" presetID="35" presetClass="path" presetSubtype="0" accel="50000" fill="hold" grpId="1" nodeType="withEffect">
                                  <p:stCondLst>
                                    <p:cond delay="200"/>
                                  </p:stCondLst>
                                  <p:childTnLst>
                                    <p:animMotion origin="layout" path="M -1.66667E-6 -1.74838E-6 L -0.25 0.16582 " pathEditMode="relative" rAng="0" ptsTypes="AA">
                                      <p:cBhvr>
                                        <p:cTn id="11" dur="500" spd="-100000" fill="hold"/>
                                        <p:tgtEl>
                                          <p:spTgt spid="10"/>
                                        </p:tgtEl>
                                        <p:attrNameLst>
                                          <p:attrName>ppt_x</p:attrName>
                                          <p:attrName>ppt_y</p:attrName>
                                        </p:attrNameLst>
                                      </p:cBhvr>
                                      <p:rCtr x="-12500" y="8279"/>
                                    </p:animMotion>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600"/>
                                        <p:tgtEl>
                                          <p:spTgt spid="11"/>
                                        </p:tgtEl>
                                      </p:cBhvr>
                                    </p:animEffect>
                                    <p:anim calcmode="lin" valueType="num">
                                      <p:cBhvr>
                                        <p:cTn id="16" dur="600" fill="hold"/>
                                        <p:tgtEl>
                                          <p:spTgt spid="11"/>
                                        </p:tgtEl>
                                        <p:attrNameLst>
                                          <p:attrName>ppt_x</p:attrName>
                                        </p:attrNameLst>
                                      </p:cBhvr>
                                      <p:tavLst>
                                        <p:tav tm="0">
                                          <p:val>
                                            <p:strVal val="#ppt_x"/>
                                          </p:val>
                                        </p:tav>
                                        <p:tav tm="100000">
                                          <p:val>
                                            <p:strVal val="#ppt_x"/>
                                          </p:val>
                                        </p:tav>
                                      </p:tavLst>
                                    </p:anim>
                                    <p:anim calcmode="lin" valueType="num">
                                      <p:cBhvr>
                                        <p:cTn id="17" dur="600" fill="hold"/>
                                        <p:tgtEl>
                                          <p:spTgt spid="11"/>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200"/>
                                  </p:stCondLst>
                                  <p:childTnLst>
                                    <p:set>
                                      <p:cBhvr>
                                        <p:cTn id="19" dur="1" fill="hold">
                                          <p:stCondLst>
                                            <p:cond delay="0"/>
                                          </p:stCondLst>
                                        </p:cTn>
                                        <p:tgtEl>
                                          <p:spTgt spid="13"/>
                                        </p:tgtEl>
                                        <p:attrNameLst>
                                          <p:attrName>style.visibility</p:attrName>
                                        </p:attrNameLst>
                                      </p:cBhvr>
                                      <p:to>
                                        <p:strVal val="visible"/>
                                      </p:to>
                                    </p:set>
                                  </p:childTnLst>
                                </p:cTn>
                              </p:par>
                              <p:par>
                                <p:cTn id="20" presetID="35" presetClass="path" presetSubtype="0" accel="50000" fill="hold" grpId="1" nodeType="withEffect">
                                  <p:stCondLst>
                                    <p:cond delay="200"/>
                                  </p:stCondLst>
                                  <p:childTnLst>
                                    <p:animMotion origin="layout" path="M -1.66667E-6 -1.74838E-6 L -0.25 0.16582 " pathEditMode="relative" rAng="0" ptsTypes="AA">
                                      <p:cBhvr>
                                        <p:cTn id="21" dur="500" spd="-100000" fill="hold"/>
                                        <p:tgtEl>
                                          <p:spTgt spid="13"/>
                                        </p:tgtEl>
                                        <p:attrNameLst>
                                          <p:attrName>ppt_x</p:attrName>
                                          <p:attrName>ppt_y</p:attrName>
                                        </p:attrNameLst>
                                      </p:cBhvr>
                                      <p:rCtr x="-12500" y="8279"/>
                                    </p:animMotion>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600"/>
                                        <p:tgtEl>
                                          <p:spTgt spid="14"/>
                                        </p:tgtEl>
                                      </p:cBhvr>
                                    </p:animEffect>
                                    <p:anim calcmode="lin" valueType="num">
                                      <p:cBhvr>
                                        <p:cTn id="26" dur="600" fill="hold"/>
                                        <p:tgtEl>
                                          <p:spTgt spid="14"/>
                                        </p:tgtEl>
                                        <p:attrNameLst>
                                          <p:attrName>ppt_x</p:attrName>
                                        </p:attrNameLst>
                                      </p:cBhvr>
                                      <p:tavLst>
                                        <p:tav tm="0">
                                          <p:val>
                                            <p:strVal val="#ppt_x"/>
                                          </p:val>
                                        </p:tav>
                                        <p:tav tm="100000">
                                          <p:val>
                                            <p:strVal val="#ppt_x"/>
                                          </p:val>
                                        </p:tav>
                                      </p:tavLst>
                                    </p:anim>
                                    <p:anim calcmode="lin" valueType="num">
                                      <p:cBhvr>
                                        <p:cTn id="27" dur="600" fill="hold"/>
                                        <p:tgtEl>
                                          <p:spTgt spid="14"/>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200"/>
                                  </p:stCondLst>
                                  <p:childTnLst>
                                    <p:set>
                                      <p:cBhvr>
                                        <p:cTn id="29" dur="1" fill="hold">
                                          <p:stCondLst>
                                            <p:cond delay="0"/>
                                          </p:stCondLst>
                                        </p:cTn>
                                        <p:tgtEl>
                                          <p:spTgt spid="16"/>
                                        </p:tgtEl>
                                        <p:attrNameLst>
                                          <p:attrName>style.visibility</p:attrName>
                                        </p:attrNameLst>
                                      </p:cBhvr>
                                      <p:to>
                                        <p:strVal val="visible"/>
                                      </p:to>
                                    </p:set>
                                  </p:childTnLst>
                                </p:cTn>
                              </p:par>
                              <p:par>
                                <p:cTn id="30" presetID="35" presetClass="path" presetSubtype="0" accel="50000" fill="hold" grpId="1" nodeType="withEffect">
                                  <p:stCondLst>
                                    <p:cond delay="200"/>
                                  </p:stCondLst>
                                  <p:childTnLst>
                                    <p:animMotion origin="layout" path="M -1.66667E-6 -1.74838E-6 L -0.25 0.16582 " pathEditMode="relative" rAng="0" ptsTypes="AA">
                                      <p:cBhvr>
                                        <p:cTn id="31" dur="500" spd="-100000" fill="hold"/>
                                        <p:tgtEl>
                                          <p:spTgt spid="16"/>
                                        </p:tgtEl>
                                        <p:attrNameLst>
                                          <p:attrName>ppt_x</p:attrName>
                                          <p:attrName>ppt_y</p:attrName>
                                        </p:attrNameLst>
                                      </p:cBhvr>
                                      <p:rCtr x="-12500" y="8279"/>
                                    </p:animMotion>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600"/>
                                        <p:tgtEl>
                                          <p:spTgt spid="17"/>
                                        </p:tgtEl>
                                      </p:cBhvr>
                                    </p:animEffect>
                                    <p:anim calcmode="lin" valueType="num">
                                      <p:cBhvr>
                                        <p:cTn id="36" dur="600" fill="hold"/>
                                        <p:tgtEl>
                                          <p:spTgt spid="17"/>
                                        </p:tgtEl>
                                        <p:attrNameLst>
                                          <p:attrName>ppt_x</p:attrName>
                                        </p:attrNameLst>
                                      </p:cBhvr>
                                      <p:tavLst>
                                        <p:tav tm="0">
                                          <p:val>
                                            <p:strVal val="#ppt_x"/>
                                          </p:val>
                                        </p:tav>
                                        <p:tav tm="100000">
                                          <p:val>
                                            <p:strVal val="#ppt_x"/>
                                          </p:val>
                                        </p:tav>
                                      </p:tavLst>
                                    </p:anim>
                                    <p:anim calcmode="lin" valueType="num">
                                      <p:cBhvr>
                                        <p:cTn id="37" dur="6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P spid="10" grpId="1" animBg="1"/>
      <p:bldP spid="11" grpId="0"/>
      <p:bldP spid="13" grpId="0" animBg="1"/>
      <p:bldP spid="13" grpId="1" animBg="1"/>
      <p:bldP spid="14" grpId="0"/>
      <p:bldP spid="16" grpId="0" animBg="1"/>
      <p:bldP spid="16" grpId="1"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9" name="Oval 39"/>
          <p:cNvSpPr>
            <a:spLocks noChangeArrowheads="1"/>
          </p:cNvSpPr>
          <p:nvPr/>
        </p:nvSpPr>
        <p:spPr bwMode="auto">
          <a:xfrm>
            <a:off x="9574213" y="5879658"/>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0" name="Oval 40"/>
          <p:cNvSpPr>
            <a:spLocks noChangeArrowheads="1"/>
          </p:cNvSpPr>
          <p:nvPr/>
        </p:nvSpPr>
        <p:spPr bwMode="auto">
          <a:xfrm>
            <a:off x="7867650" y="6246019"/>
            <a:ext cx="166687" cy="1666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1" name="Oval 41"/>
          <p:cNvSpPr>
            <a:spLocks noChangeArrowheads="1"/>
          </p:cNvSpPr>
          <p:nvPr/>
        </p:nvSpPr>
        <p:spPr bwMode="auto">
          <a:xfrm>
            <a:off x="2700983" y="5480847"/>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2" name="Oval 42"/>
          <p:cNvSpPr>
            <a:spLocks noChangeArrowheads="1"/>
          </p:cNvSpPr>
          <p:nvPr/>
        </p:nvSpPr>
        <p:spPr bwMode="auto">
          <a:xfrm>
            <a:off x="4195763" y="6011863"/>
            <a:ext cx="166687" cy="16668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3"/>
          <p:cNvSpPr>
            <a:spLocks noChangeArrowheads="1"/>
          </p:cNvSpPr>
          <p:nvPr/>
        </p:nvSpPr>
        <p:spPr bwMode="auto">
          <a:xfrm>
            <a:off x="11066933" y="5803901"/>
            <a:ext cx="163512" cy="16351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44"/>
          <p:cNvSpPr>
            <a:spLocks noChangeArrowheads="1"/>
          </p:cNvSpPr>
          <p:nvPr/>
        </p:nvSpPr>
        <p:spPr bwMode="auto">
          <a:xfrm>
            <a:off x="1446213" y="6081713"/>
            <a:ext cx="200025" cy="1984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0" name="Oval 5"/>
          <p:cNvSpPr>
            <a:spLocks noChangeArrowheads="1"/>
          </p:cNvSpPr>
          <p:nvPr/>
        </p:nvSpPr>
        <p:spPr bwMode="auto">
          <a:xfrm>
            <a:off x="4982244" y="792818"/>
            <a:ext cx="2232274" cy="2242764"/>
          </a:xfrm>
          <a:prstGeom prst="ellipse">
            <a:avLst/>
          </a:prstGeom>
          <a:solidFill>
            <a:schemeClr val="tx1"/>
          </a:solidFill>
          <a:ln w="28575">
            <a:solidFill>
              <a:schemeClr val="accent1"/>
            </a:solidFill>
            <a:round/>
          </a:ln>
        </p:spPr>
        <p:txBody>
          <a:bodyPr vert="horz" wrap="square" lIns="91440" tIns="45720" rIns="91440" bIns="45720" numCol="1" anchor="t" anchorCtr="0" compatLnSpc="1"/>
          <a:lstStyle/>
          <a:p>
            <a:endParaRPr lang="zh-CN" altLang="en-US"/>
          </a:p>
        </p:txBody>
      </p:sp>
      <p:sp>
        <p:nvSpPr>
          <p:cNvPr id="32" name="TextBox 61"/>
          <p:cNvSpPr txBox="1"/>
          <p:nvPr/>
        </p:nvSpPr>
        <p:spPr>
          <a:xfrm>
            <a:off x="3867819" y="3573016"/>
            <a:ext cx="4461124" cy="1200329"/>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7200" dirty="0">
                <a:solidFill>
                  <a:schemeClr val="accent1"/>
                </a:solidFill>
              </a:rPr>
              <a:t>工作感悟</a:t>
            </a:r>
            <a:endParaRPr lang="en-US" altLang="zh-CN" sz="7200" dirty="0">
              <a:solidFill>
                <a:schemeClr val="accent1"/>
              </a:solidFill>
            </a:endParaRPr>
          </a:p>
        </p:txBody>
      </p:sp>
      <p:sp>
        <p:nvSpPr>
          <p:cNvPr id="33" name="TextBox 61"/>
          <p:cNvSpPr txBox="1"/>
          <p:nvPr/>
        </p:nvSpPr>
        <p:spPr>
          <a:xfrm>
            <a:off x="4839369" y="3102005"/>
            <a:ext cx="2518024" cy="52322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en-US" altLang="zh-CN" sz="2800" b="0" dirty="0">
                <a:solidFill>
                  <a:schemeClr val="accent1"/>
                </a:solidFill>
              </a:rPr>
              <a:t>Part 3</a:t>
            </a:r>
          </a:p>
        </p:txBody>
      </p:sp>
      <p:sp>
        <p:nvSpPr>
          <p:cNvPr id="13" name="Freeform 36"/>
          <p:cNvSpPr>
            <a:spLocks noEditPoints="1"/>
          </p:cNvSpPr>
          <p:nvPr/>
        </p:nvSpPr>
        <p:spPr bwMode="auto">
          <a:xfrm>
            <a:off x="5487618" y="1245970"/>
            <a:ext cx="1221526" cy="1336460"/>
          </a:xfrm>
          <a:custGeom>
            <a:avLst/>
            <a:gdLst>
              <a:gd name="T0" fmla="*/ 493 w 950"/>
              <a:gd name="T1" fmla="*/ 240 h 1038"/>
              <a:gd name="T2" fmla="*/ 560 w 950"/>
              <a:gd name="T3" fmla="*/ 375 h 1038"/>
              <a:gd name="T4" fmla="*/ 541 w 950"/>
              <a:gd name="T5" fmla="*/ 395 h 1038"/>
              <a:gd name="T6" fmla="*/ 521 w 950"/>
              <a:gd name="T7" fmla="*/ 375 h 1038"/>
              <a:gd name="T8" fmla="*/ 471 w 950"/>
              <a:gd name="T9" fmla="*/ 273 h 1038"/>
              <a:gd name="T10" fmla="*/ 465 w 950"/>
              <a:gd name="T11" fmla="*/ 246 h 1038"/>
              <a:gd name="T12" fmla="*/ 493 w 950"/>
              <a:gd name="T13" fmla="*/ 240 h 1038"/>
              <a:gd name="T14" fmla="*/ 27 w 950"/>
              <a:gd name="T15" fmla="*/ 329 h 1038"/>
              <a:gd name="T16" fmla="*/ 428 w 950"/>
              <a:gd name="T17" fmla="*/ 16 h 1038"/>
              <a:gd name="T18" fmla="*/ 769 w 950"/>
              <a:gd name="T19" fmla="*/ 130 h 1038"/>
              <a:gd name="T20" fmla="*/ 874 w 950"/>
              <a:gd name="T21" fmla="*/ 419 h 1038"/>
              <a:gd name="T22" fmla="*/ 850 w 950"/>
              <a:gd name="T23" fmla="*/ 476 h 1038"/>
              <a:gd name="T24" fmla="*/ 910 w 950"/>
              <a:gd name="T25" fmla="*/ 581 h 1038"/>
              <a:gd name="T26" fmla="*/ 946 w 950"/>
              <a:gd name="T27" fmla="*/ 639 h 1038"/>
              <a:gd name="T28" fmla="*/ 858 w 950"/>
              <a:gd name="T29" fmla="*/ 692 h 1038"/>
              <a:gd name="T30" fmla="*/ 879 w 950"/>
              <a:gd name="T31" fmla="*/ 741 h 1038"/>
              <a:gd name="T32" fmla="*/ 852 w 950"/>
              <a:gd name="T33" fmla="*/ 770 h 1038"/>
              <a:gd name="T34" fmla="*/ 858 w 950"/>
              <a:gd name="T35" fmla="*/ 808 h 1038"/>
              <a:gd name="T36" fmla="*/ 847 w 950"/>
              <a:gd name="T37" fmla="*/ 853 h 1038"/>
              <a:gd name="T38" fmla="*/ 873 w 950"/>
              <a:gd name="T39" fmla="*/ 913 h 1038"/>
              <a:gd name="T40" fmla="*/ 694 w 950"/>
              <a:gd name="T41" fmla="*/ 953 h 1038"/>
              <a:gd name="T42" fmla="*/ 572 w 950"/>
              <a:gd name="T43" fmla="*/ 1038 h 1038"/>
              <a:gd name="T44" fmla="*/ 121 w 950"/>
              <a:gd name="T45" fmla="*/ 1038 h 1038"/>
              <a:gd name="T46" fmla="*/ 143 w 950"/>
              <a:gd name="T47" fmla="*/ 906 h 1038"/>
              <a:gd name="T48" fmla="*/ 48 w 950"/>
              <a:gd name="T49" fmla="*/ 605 h 1038"/>
              <a:gd name="T50" fmla="*/ 27 w 950"/>
              <a:gd name="T51" fmla="*/ 329 h 1038"/>
              <a:gd name="T52" fmla="*/ 440 w 950"/>
              <a:gd name="T53" fmla="*/ 796 h 1038"/>
              <a:gd name="T54" fmla="*/ 440 w 950"/>
              <a:gd name="T55" fmla="*/ 796 h 1038"/>
              <a:gd name="T56" fmla="*/ 538 w 950"/>
              <a:gd name="T57" fmla="*/ 735 h 1038"/>
              <a:gd name="T58" fmla="*/ 341 w 950"/>
              <a:gd name="T59" fmla="*/ 735 h 1038"/>
              <a:gd name="T60" fmla="*/ 440 w 950"/>
              <a:gd name="T61" fmla="*/ 796 h 1038"/>
              <a:gd name="T62" fmla="*/ 361 w 950"/>
              <a:gd name="T63" fmla="*/ 694 h 1038"/>
              <a:gd name="T64" fmla="*/ 361 w 950"/>
              <a:gd name="T65" fmla="*/ 694 h 1038"/>
              <a:gd name="T66" fmla="*/ 519 w 950"/>
              <a:gd name="T67" fmla="*/ 694 h 1038"/>
              <a:gd name="T68" fmla="*/ 538 w 950"/>
              <a:gd name="T69" fmla="*/ 674 h 1038"/>
              <a:gd name="T70" fmla="*/ 519 w 950"/>
              <a:gd name="T71" fmla="*/ 654 h 1038"/>
              <a:gd name="T72" fmla="*/ 361 w 950"/>
              <a:gd name="T73" fmla="*/ 654 h 1038"/>
              <a:gd name="T74" fmla="*/ 341 w 950"/>
              <a:gd name="T75" fmla="*/ 674 h 1038"/>
              <a:gd name="T76" fmla="*/ 361 w 950"/>
              <a:gd name="T77" fmla="*/ 694 h 1038"/>
              <a:gd name="T78" fmla="*/ 361 w 950"/>
              <a:gd name="T79" fmla="*/ 608 h 1038"/>
              <a:gd name="T80" fmla="*/ 361 w 950"/>
              <a:gd name="T81" fmla="*/ 608 h 1038"/>
              <a:gd name="T82" fmla="*/ 519 w 950"/>
              <a:gd name="T83" fmla="*/ 608 h 1038"/>
              <a:gd name="T84" fmla="*/ 637 w 950"/>
              <a:gd name="T85" fmla="*/ 368 h 1038"/>
              <a:gd name="T86" fmla="*/ 440 w 950"/>
              <a:gd name="T87" fmla="*/ 165 h 1038"/>
              <a:gd name="T88" fmla="*/ 243 w 950"/>
              <a:gd name="T89" fmla="*/ 368 h 1038"/>
              <a:gd name="T90" fmla="*/ 361 w 950"/>
              <a:gd name="T91" fmla="*/ 608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0" h="1038">
                <a:moveTo>
                  <a:pt x="493" y="240"/>
                </a:moveTo>
                <a:cubicBezTo>
                  <a:pt x="495" y="242"/>
                  <a:pt x="560" y="287"/>
                  <a:pt x="560" y="375"/>
                </a:cubicBezTo>
                <a:cubicBezTo>
                  <a:pt x="560" y="386"/>
                  <a:pt x="552" y="395"/>
                  <a:pt x="541" y="395"/>
                </a:cubicBezTo>
                <a:cubicBezTo>
                  <a:pt x="530" y="395"/>
                  <a:pt x="521" y="386"/>
                  <a:pt x="521" y="375"/>
                </a:cubicBezTo>
                <a:cubicBezTo>
                  <a:pt x="521" y="308"/>
                  <a:pt x="473" y="275"/>
                  <a:pt x="471" y="273"/>
                </a:cubicBezTo>
                <a:cubicBezTo>
                  <a:pt x="461" y="267"/>
                  <a:pt x="459" y="255"/>
                  <a:pt x="465" y="246"/>
                </a:cubicBezTo>
                <a:cubicBezTo>
                  <a:pt x="471" y="237"/>
                  <a:pt x="483" y="234"/>
                  <a:pt x="493" y="240"/>
                </a:cubicBezTo>
                <a:close/>
                <a:moveTo>
                  <a:pt x="27" y="329"/>
                </a:moveTo>
                <a:cubicBezTo>
                  <a:pt x="97" y="0"/>
                  <a:pt x="428" y="16"/>
                  <a:pt x="428" y="16"/>
                </a:cubicBezTo>
                <a:cubicBezTo>
                  <a:pt x="657" y="6"/>
                  <a:pt x="769" y="130"/>
                  <a:pt x="769" y="130"/>
                </a:cubicBezTo>
                <a:cubicBezTo>
                  <a:pt x="831" y="178"/>
                  <a:pt x="913" y="386"/>
                  <a:pt x="874" y="419"/>
                </a:cubicBezTo>
                <a:cubicBezTo>
                  <a:pt x="834" y="452"/>
                  <a:pt x="850" y="476"/>
                  <a:pt x="850" y="476"/>
                </a:cubicBezTo>
                <a:cubicBezTo>
                  <a:pt x="850" y="476"/>
                  <a:pt x="870" y="539"/>
                  <a:pt x="910" y="581"/>
                </a:cubicBezTo>
                <a:cubicBezTo>
                  <a:pt x="950" y="622"/>
                  <a:pt x="946" y="639"/>
                  <a:pt x="946" y="639"/>
                </a:cubicBezTo>
                <a:cubicBezTo>
                  <a:pt x="944" y="701"/>
                  <a:pt x="861" y="681"/>
                  <a:pt x="858" y="692"/>
                </a:cubicBezTo>
                <a:cubicBezTo>
                  <a:pt x="856" y="703"/>
                  <a:pt x="877" y="728"/>
                  <a:pt x="879" y="741"/>
                </a:cubicBezTo>
                <a:cubicBezTo>
                  <a:pt x="882" y="754"/>
                  <a:pt x="852" y="770"/>
                  <a:pt x="852" y="770"/>
                </a:cubicBezTo>
                <a:lnTo>
                  <a:pt x="858" y="808"/>
                </a:lnTo>
                <a:cubicBezTo>
                  <a:pt x="858" y="808"/>
                  <a:pt x="815" y="833"/>
                  <a:pt x="847" y="853"/>
                </a:cubicBezTo>
                <a:cubicBezTo>
                  <a:pt x="879" y="873"/>
                  <a:pt x="873" y="913"/>
                  <a:pt x="873" y="913"/>
                </a:cubicBezTo>
                <a:cubicBezTo>
                  <a:pt x="866" y="986"/>
                  <a:pt x="694" y="953"/>
                  <a:pt x="694" y="953"/>
                </a:cubicBezTo>
                <a:cubicBezTo>
                  <a:pt x="599" y="949"/>
                  <a:pt x="572" y="1038"/>
                  <a:pt x="572" y="1038"/>
                </a:cubicBezTo>
                <a:lnTo>
                  <a:pt x="121" y="1038"/>
                </a:lnTo>
                <a:cubicBezTo>
                  <a:pt x="129" y="981"/>
                  <a:pt x="137" y="954"/>
                  <a:pt x="143" y="906"/>
                </a:cubicBezTo>
                <a:cubicBezTo>
                  <a:pt x="161" y="749"/>
                  <a:pt x="97" y="697"/>
                  <a:pt x="48" y="605"/>
                </a:cubicBezTo>
                <a:cubicBezTo>
                  <a:pt x="0" y="516"/>
                  <a:pt x="27" y="329"/>
                  <a:pt x="27" y="329"/>
                </a:cubicBezTo>
                <a:close/>
                <a:moveTo>
                  <a:pt x="440" y="796"/>
                </a:moveTo>
                <a:lnTo>
                  <a:pt x="440" y="796"/>
                </a:lnTo>
                <a:cubicBezTo>
                  <a:pt x="494" y="796"/>
                  <a:pt x="538" y="769"/>
                  <a:pt x="538" y="735"/>
                </a:cubicBezTo>
                <a:lnTo>
                  <a:pt x="341" y="735"/>
                </a:lnTo>
                <a:cubicBezTo>
                  <a:pt x="341" y="769"/>
                  <a:pt x="385" y="796"/>
                  <a:pt x="440" y="796"/>
                </a:cubicBezTo>
                <a:close/>
                <a:moveTo>
                  <a:pt x="361" y="694"/>
                </a:moveTo>
                <a:lnTo>
                  <a:pt x="361" y="694"/>
                </a:lnTo>
                <a:lnTo>
                  <a:pt x="519" y="694"/>
                </a:lnTo>
                <a:cubicBezTo>
                  <a:pt x="530" y="694"/>
                  <a:pt x="538" y="685"/>
                  <a:pt x="538" y="674"/>
                </a:cubicBezTo>
                <a:cubicBezTo>
                  <a:pt x="538" y="663"/>
                  <a:pt x="530" y="654"/>
                  <a:pt x="519" y="654"/>
                </a:cubicBezTo>
                <a:lnTo>
                  <a:pt x="361" y="654"/>
                </a:lnTo>
                <a:cubicBezTo>
                  <a:pt x="350" y="654"/>
                  <a:pt x="341" y="663"/>
                  <a:pt x="341" y="674"/>
                </a:cubicBezTo>
                <a:cubicBezTo>
                  <a:pt x="341" y="685"/>
                  <a:pt x="350" y="694"/>
                  <a:pt x="361" y="694"/>
                </a:cubicBezTo>
                <a:close/>
                <a:moveTo>
                  <a:pt x="361" y="608"/>
                </a:moveTo>
                <a:lnTo>
                  <a:pt x="361" y="608"/>
                </a:lnTo>
                <a:lnTo>
                  <a:pt x="519" y="608"/>
                </a:lnTo>
                <a:cubicBezTo>
                  <a:pt x="536" y="551"/>
                  <a:pt x="637" y="450"/>
                  <a:pt x="637" y="368"/>
                </a:cubicBezTo>
                <a:cubicBezTo>
                  <a:pt x="637" y="256"/>
                  <a:pt x="549" y="165"/>
                  <a:pt x="440" y="165"/>
                </a:cubicBezTo>
                <a:cubicBezTo>
                  <a:pt x="331" y="165"/>
                  <a:pt x="243" y="256"/>
                  <a:pt x="243" y="368"/>
                </a:cubicBezTo>
                <a:cubicBezTo>
                  <a:pt x="243" y="450"/>
                  <a:pt x="343" y="551"/>
                  <a:pt x="361" y="60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p:transition spd="slow" advTm="48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2"/>
                </a:solidFill>
              </a:rPr>
              <a:t>工作心得</a:t>
            </a:r>
          </a:p>
        </p:txBody>
      </p:sp>
      <p:sp>
        <p:nvSpPr>
          <p:cNvPr id="10" name="椭圆 9"/>
          <p:cNvSpPr/>
          <p:nvPr/>
        </p:nvSpPr>
        <p:spPr bwMode="auto">
          <a:xfrm>
            <a:off x="1291473" y="1478175"/>
            <a:ext cx="799976" cy="799976"/>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TextBox 9"/>
          <p:cNvSpPr txBox="1"/>
          <p:nvPr/>
        </p:nvSpPr>
        <p:spPr>
          <a:xfrm>
            <a:off x="1478958" y="1585775"/>
            <a:ext cx="437940" cy="584775"/>
          </a:xfrm>
          <a:prstGeom prst="rect">
            <a:avLst/>
          </a:prstGeom>
          <a:noFill/>
        </p:spPr>
        <p:txBody>
          <a:bodyPr wrap="none" rtlCol="0">
            <a:spAutoFit/>
          </a:bodyPr>
          <a:lstStyle/>
          <a:p>
            <a:r>
              <a:rPr lang="en-US" altLang="zh-CN" sz="3200" b="1" dirty="0">
                <a:solidFill>
                  <a:schemeClr val="accent1"/>
                </a:solidFill>
                <a:latin typeface="+mj-ea"/>
                <a:ea typeface="+mj-ea"/>
              </a:rPr>
              <a:t>1</a:t>
            </a:r>
            <a:endParaRPr lang="zh-CN" altLang="en-US" sz="3200" b="1" dirty="0">
              <a:solidFill>
                <a:schemeClr val="accent1"/>
              </a:solidFill>
              <a:latin typeface="+mj-ea"/>
              <a:ea typeface="+mj-ea"/>
            </a:endParaRPr>
          </a:p>
        </p:txBody>
      </p:sp>
      <p:sp>
        <p:nvSpPr>
          <p:cNvPr id="12" name="椭圆 11"/>
          <p:cNvSpPr/>
          <p:nvPr/>
        </p:nvSpPr>
        <p:spPr bwMode="auto">
          <a:xfrm>
            <a:off x="1291473" y="3414503"/>
            <a:ext cx="799976" cy="799976"/>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3" name="TextBox 11"/>
          <p:cNvSpPr txBox="1"/>
          <p:nvPr/>
        </p:nvSpPr>
        <p:spPr>
          <a:xfrm>
            <a:off x="1478958" y="3522103"/>
            <a:ext cx="437940" cy="584775"/>
          </a:xfrm>
          <a:prstGeom prst="rect">
            <a:avLst/>
          </a:prstGeom>
          <a:noFill/>
        </p:spPr>
        <p:txBody>
          <a:bodyPr wrap="none" rtlCol="0">
            <a:spAutoFit/>
          </a:bodyPr>
          <a:lstStyle/>
          <a:p>
            <a:r>
              <a:rPr lang="en-US" altLang="zh-CN" sz="3200" b="1" dirty="0">
                <a:solidFill>
                  <a:schemeClr val="accent1"/>
                </a:solidFill>
                <a:latin typeface="+mj-ea"/>
                <a:ea typeface="+mj-ea"/>
              </a:rPr>
              <a:t>2</a:t>
            </a:r>
            <a:endParaRPr lang="zh-CN" altLang="en-US" sz="3200" b="1" dirty="0">
              <a:solidFill>
                <a:schemeClr val="accent1"/>
              </a:solidFill>
              <a:latin typeface="+mj-ea"/>
              <a:ea typeface="+mj-ea"/>
            </a:endParaRPr>
          </a:p>
        </p:txBody>
      </p:sp>
      <p:sp>
        <p:nvSpPr>
          <p:cNvPr id="14" name="椭圆 13"/>
          <p:cNvSpPr/>
          <p:nvPr/>
        </p:nvSpPr>
        <p:spPr bwMode="auto">
          <a:xfrm>
            <a:off x="1291473" y="5403789"/>
            <a:ext cx="799976" cy="799976"/>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5" name="TextBox 13"/>
          <p:cNvSpPr txBox="1"/>
          <p:nvPr/>
        </p:nvSpPr>
        <p:spPr>
          <a:xfrm>
            <a:off x="1478958" y="5511389"/>
            <a:ext cx="437940" cy="584775"/>
          </a:xfrm>
          <a:prstGeom prst="rect">
            <a:avLst/>
          </a:prstGeom>
          <a:noFill/>
        </p:spPr>
        <p:txBody>
          <a:bodyPr wrap="none" rtlCol="0">
            <a:spAutoFit/>
          </a:bodyPr>
          <a:lstStyle/>
          <a:p>
            <a:r>
              <a:rPr lang="en-US" altLang="zh-CN" sz="3200" b="1" dirty="0">
                <a:solidFill>
                  <a:schemeClr val="accent1"/>
                </a:solidFill>
                <a:latin typeface="+mj-ea"/>
                <a:ea typeface="+mj-ea"/>
              </a:rPr>
              <a:t>3</a:t>
            </a:r>
            <a:endParaRPr lang="zh-CN" altLang="en-US" sz="3200" b="1" dirty="0">
              <a:solidFill>
                <a:schemeClr val="accent1"/>
              </a:solidFill>
              <a:latin typeface="+mj-ea"/>
              <a:ea typeface="+mj-ea"/>
            </a:endParaRPr>
          </a:p>
        </p:txBody>
      </p:sp>
      <p:cxnSp>
        <p:nvCxnSpPr>
          <p:cNvPr id="16" name="直接连接符 15"/>
          <p:cNvCxnSpPr/>
          <p:nvPr/>
        </p:nvCxnSpPr>
        <p:spPr bwMode="auto">
          <a:xfrm>
            <a:off x="1697928" y="4222619"/>
            <a:ext cx="0" cy="1143988"/>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2227577" y="1538978"/>
            <a:ext cx="8695340" cy="1323439"/>
          </a:xfrm>
          <a:prstGeom prst="rect">
            <a:avLst/>
          </a:prstGeom>
          <a:noFill/>
          <a:ln>
            <a:noFill/>
          </a:ln>
        </p:spPr>
        <p:txBody>
          <a:bodyPr wrap="square">
            <a:spAutoFit/>
          </a:bodyPr>
          <a:lstStyle/>
          <a:p>
            <a:pPr algn="just" eaLnBrk="0" hangingPunct="0"/>
            <a:r>
              <a:rPr lang="zh-CN" altLang="en-US" sz="2000" dirty="0">
                <a:solidFill>
                  <a:schemeClr val="tx2"/>
                </a:solidFill>
                <a:latin typeface="微软雅黑" panose="020B0503020204020204" pitchFamily="34" charset="-122"/>
                <a:ea typeface="微软雅黑" panose="020B0503020204020204" pitchFamily="34" charset="-122"/>
              </a:rPr>
              <a:t>这是我的第一份真正意义上的工作，对我来说意义重大，是一个转折点。是我正式步入社会的入口，从此以后我不再是一名在校学生，我要用我所学的知识去创造财富，为自己，为公司，为社会。也要学会平衡家庭、公司之间的关系。</a:t>
            </a:r>
          </a:p>
        </p:txBody>
      </p:sp>
      <p:sp>
        <p:nvSpPr>
          <p:cNvPr id="18" name="矩形 17"/>
          <p:cNvSpPr/>
          <p:nvPr/>
        </p:nvSpPr>
        <p:spPr>
          <a:xfrm>
            <a:off x="2227577" y="3306659"/>
            <a:ext cx="2070604" cy="430887"/>
          </a:xfrm>
          <a:prstGeom prst="rect">
            <a:avLst/>
          </a:prstGeom>
          <a:noFill/>
          <a:ln>
            <a:noFill/>
          </a:ln>
        </p:spPr>
        <p:txBody>
          <a:bodyPr wrap="square">
            <a:spAutoFit/>
          </a:bodyPr>
          <a:lstStyle/>
          <a:p>
            <a:pPr algn="just" eaLnBrk="0" hangingPunct="0"/>
            <a:r>
              <a:rPr lang="zh-CN" altLang="en-US" sz="2200" b="1" dirty="0">
                <a:solidFill>
                  <a:schemeClr val="tx2"/>
                </a:solidFill>
                <a:latin typeface="微软雅黑" panose="020B0503020204020204" pitchFamily="34" charset="-122"/>
                <a:ea typeface="微软雅黑" panose="020B0503020204020204" pitchFamily="34" charset="-122"/>
              </a:rPr>
              <a:t>团队精神</a:t>
            </a:r>
          </a:p>
        </p:txBody>
      </p:sp>
      <p:sp>
        <p:nvSpPr>
          <p:cNvPr id="19" name="矩形 18"/>
          <p:cNvSpPr/>
          <p:nvPr/>
        </p:nvSpPr>
        <p:spPr>
          <a:xfrm>
            <a:off x="2227577" y="5527027"/>
            <a:ext cx="8695340" cy="1015663"/>
          </a:xfrm>
          <a:prstGeom prst="rect">
            <a:avLst/>
          </a:prstGeom>
          <a:noFill/>
          <a:ln>
            <a:noFill/>
          </a:ln>
        </p:spPr>
        <p:txBody>
          <a:bodyPr wrap="square">
            <a:spAutoFit/>
          </a:bodyPr>
          <a:lstStyle/>
          <a:p>
            <a:pPr algn="just" eaLnBrk="0" hangingPunct="0"/>
            <a:r>
              <a:rPr lang="zh-CN" altLang="en-US" sz="2000" dirty="0">
                <a:solidFill>
                  <a:schemeClr val="tx2"/>
                </a:solidFill>
                <a:latin typeface="微软雅黑" panose="020B0503020204020204" pitchFamily="34" charset="-122"/>
                <a:ea typeface="微软雅黑" panose="020B0503020204020204" pitchFamily="34" charset="-122"/>
              </a:rPr>
              <a:t>在工作中我也深深体会到责任的重大，我们要做一个勇于承担责任的人。在学校，虽然我学到了要做一个负责的人，但是学校的包容性使得我们对此的理解有相当的局限性。现在我真正认识到</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负责</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一词的意义。</a:t>
            </a:r>
          </a:p>
        </p:txBody>
      </p:sp>
      <p:cxnSp>
        <p:nvCxnSpPr>
          <p:cNvPr id="20" name="直接连接符 19"/>
          <p:cNvCxnSpPr/>
          <p:nvPr/>
        </p:nvCxnSpPr>
        <p:spPr bwMode="auto">
          <a:xfrm>
            <a:off x="1697928" y="2283460"/>
            <a:ext cx="0" cy="1143988"/>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矩形 21"/>
          <p:cNvSpPr/>
          <p:nvPr/>
        </p:nvSpPr>
        <p:spPr>
          <a:xfrm>
            <a:off x="2227577" y="1207902"/>
            <a:ext cx="2406001" cy="430887"/>
          </a:xfrm>
          <a:prstGeom prst="rect">
            <a:avLst/>
          </a:prstGeom>
          <a:noFill/>
          <a:ln>
            <a:noFill/>
          </a:ln>
        </p:spPr>
        <p:txBody>
          <a:bodyPr wrap="square">
            <a:spAutoFit/>
          </a:bodyPr>
          <a:lstStyle/>
          <a:p>
            <a:pPr algn="just" eaLnBrk="0" hangingPunct="0"/>
            <a:r>
              <a:rPr lang="zh-CN" altLang="en-US" sz="2200" b="1" dirty="0">
                <a:solidFill>
                  <a:schemeClr val="tx2"/>
                </a:solidFill>
                <a:latin typeface="微软雅黑" panose="020B0503020204020204" pitchFamily="34" charset="-122"/>
                <a:ea typeface="微软雅黑" panose="020B0503020204020204" pitchFamily="34" charset="-122"/>
              </a:rPr>
              <a:t>新的定位</a:t>
            </a:r>
          </a:p>
        </p:txBody>
      </p:sp>
      <p:sp>
        <p:nvSpPr>
          <p:cNvPr id="23" name="矩形 22"/>
          <p:cNvSpPr/>
          <p:nvPr/>
        </p:nvSpPr>
        <p:spPr>
          <a:xfrm>
            <a:off x="2227577" y="3685032"/>
            <a:ext cx="8695340" cy="1015663"/>
          </a:xfrm>
          <a:prstGeom prst="rect">
            <a:avLst/>
          </a:prstGeom>
          <a:noFill/>
          <a:ln>
            <a:noFill/>
          </a:ln>
        </p:spPr>
        <p:txBody>
          <a:bodyPr wrap="square">
            <a:spAutoFit/>
          </a:bodyPr>
          <a:lstStyle/>
          <a:p>
            <a:pPr algn="just" eaLnBrk="0" hangingPunct="0"/>
            <a:r>
              <a:rPr lang="zh-CN" altLang="en-US" sz="2000" dirty="0">
                <a:solidFill>
                  <a:schemeClr val="tx2"/>
                </a:solidFill>
                <a:latin typeface="微软雅黑" panose="020B0503020204020204" pitchFamily="34" charset="-122"/>
                <a:ea typeface="微软雅黑" panose="020B0503020204020204" pitchFamily="34" charset="-122"/>
              </a:rPr>
              <a:t>工作之中，我深深地体会到团队合作的重要，我们就如螺丝钉，任何一个掉队都有可能导致机器瘫痪，只有我们协同合作，才能实现我们的共同价值，并且发挥出更大的作用。</a:t>
            </a:r>
          </a:p>
        </p:txBody>
      </p:sp>
      <p:sp>
        <p:nvSpPr>
          <p:cNvPr id="24" name="矩形 23"/>
          <p:cNvSpPr/>
          <p:nvPr/>
        </p:nvSpPr>
        <p:spPr>
          <a:xfrm>
            <a:off x="2227577" y="5151163"/>
            <a:ext cx="2070604" cy="430887"/>
          </a:xfrm>
          <a:prstGeom prst="rect">
            <a:avLst/>
          </a:prstGeom>
          <a:noFill/>
          <a:ln>
            <a:noFill/>
          </a:ln>
        </p:spPr>
        <p:txBody>
          <a:bodyPr wrap="square">
            <a:spAutoFit/>
          </a:bodyPr>
          <a:lstStyle/>
          <a:p>
            <a:pPr algn="just" eaLnBrk="0" hangingPunct="0"/>
            <a:r>
              <a:rPr lang="zh-CN" altLang="en-US" sz="2200" b="1" dirty="0">
                <a:solidFill>
                  <a:schemeClr val="tx2"/>
                </a:solidFill>
                <a:latin typeface="微软雅黑" panose="020B0503020204020204" pitchFamily="34" charset="-122"/>
                <a:ea typeface="微软雅黑" panose="020B0503020204020204" pitchFamily="34" charset="-122"/>
              </a:rPr>
              <a:t>责任感</a:t>
            </a:r>
          </a:p>
        </p:txBody>
      </p:sp>
      <p:sp>
        <p:nvSpPr>
          <p:cNvPr id="25"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一</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600"/>
                                        <p:tgtEl>
                                          <p:spTgt spid="10"/>
                                        </p:tgtEl>
                                      </p:cBhvr>
                                    </p:animEffect>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300" fill="hold"/>
                                        <p:tgtEl>
                                          <p:spTgt spid="11"/>
                                        </p:tgtEl>
                                        <p:attrNameLst>
                                          <p:attrName>ppt_w</p:attrName>
                                        </p:attrNameLst>
                                      </p:cBhvr>
                                      <p:tavLst>
                                        <p:tav tm="0">
                                          <p:val>
                                            <p:fltVal val="0"/>
                                          </p:val>
                                        </p:tav>
                                        <p:tav tm="100000">
                                          <p:val>
                                            <p:strVal val="#ppt_w"/>
                                          </p:val>
                                        </p:tav>
                                      </p:tavLst>
                                    </p:anim>
                                    <p:anim calcmode="lin" valueType="num">
                                      <p:cBhvr>
                                        <p:cTn id="16" dur="300" fill="hold"/>
                                        <p:tgtEl>
                                          <p:spTgt spid="11"/>
                                        </p:tgtEl>
                                        <p:attrNameLst>
                                          <p:attrName>ppt_h</p:attrName>
                                        </p:attrNameLst>
                                      </p:cBhvr>
                                      <p:tavLst>
                                        <p:tav tm="0">
                                          <p:val>
                                            <p:fltVal val="0"/>
                                          </p:val>
                                        </p:tav>
                                        <p:tav tm="100000">
                                          <p:val>
                                            <p:strVal val="#ppt_h"/>
                                          </p:val>
                                        </p:tav>
                                      </p:tavLst>
                                    </p:anim>
                                    <p:anim calcmode="lin" valueType="num">
                                      <p:cBhvr>
                                        <p:cTn id="17" dur="300" fill="hold"/>
                                        <p:tgtEl>
                                          <p:spTgt spid="11"/>
                                        </p:tgtEl>
                                        <p:attrNameLst>
                                          <p:attrName>style.rotation</p:attrName>
                                        </p:attrNameLst>
                                      </p:cBhvr>
                                      <p:tavLst>
                                        <p:tav tm="0">
                                          <p:val>
                                            <p:fltVal val="90"/>
                                          </p:val>
                                        </p:tav>
                                        <p:tav tm="100000">
                                          <p:val>
                                            <p:fltVal val="0"/>
                                          </p:val>
                                        </p:tav>
                                      </p:tavLst>
                                    </p:anim>
                                    <p:animEffect transition="in" filter="fade">
                                      <p:cBhvr>
                                        <p:cTn id="18" dur="300"/>
                                        <p:tgtEl>
                                          <p:spTgt spid="11"/>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42" presetClass="path" presetSubtype="0" accel="50000" decel="50000" fill="hold" grpId="1" nodeType="withEffect">
                                  <p:stCondLst>
                                    <p:cond delay="0"/>
                                  </p:stCondLst>
                                  <p:childTnLst>
                                    <p:animMotion origin="layout" path="M 4.30727E-6 -3.7037E-7 L 4.30727E-6 -0.28079 " pathEditMode="relative" rAng="0" ptsTypes="AA">
                                      <p:cBhvr>
                                        <p:cTn id="27" dur="500" spd="-100000" fill="hold"/>
                                        <p:tgtEl>
                                          <p:spTgt spid="12"/>
                                        </p:tgtEl>
                                        <p:attrNameLst>
                                          <p:attrName>ppt_x</p:attrName>
                                          <p:attrName>ppt_y</p:attrName>
                                        </p:attrNameLst>
                                      </p:cBhvr>
                                      <p:rCtr x="0" y="-14051"/>
                                    </p:animMotion>
                                  </p:childTnLst>
                                </p:cTn>
                              </p:par>
                              <p:par>
                                <p:cTn id="28" presetID="22" presetClass="entr" presetSubtype="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anim calcmode="lin" valueType="num">
                                      <p:cBhvr>
                                        <p:cTn id="36" dur="300" fill="hold"/>
                                        <p:tgtEl>
                                          <p:spTgt spid="13"/>
                                        </p:tgtEl>
                                        <p:attrNameLst>
                                          <p:attrName>style.rotation</p:attrName>
                                        </p:attrNameLst>
                                      </p:cBhvr>
                                      <p:tavLst>
                                        <p:tav tm="0">
                                          <p:val>
                                            <p:fltVal val="90"/>
                                          </p:val>
                                        </p:tav>
                                        <p:tav tm="100000">
                                          <p:val>
                                            <p:fltVal val="0"/>
                                          </p:val>
                                        </p:tav>
                                      </p:tavLst>
                                    </p:anim>
                                    <p:animEffect transition="in" filter="fade">
                                      <p:cBhvr>
                                        <p:cTn id="37" dur="300"/>
                                        <p:tgtEl>
                                          <p:spTgt spid="1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42" presetClass="path" presetSubtype="0" accel="50000" decel="50000" fill="hold" grpId="1" nodeType="withEffect">
                                  <p:stCondLst>
                                    <p:cond delay="0"/>
                                  </p:stCondLst>
                                  <p:childTnLst>
                                    <p:animMotion origin="layout" path="M 4.30727E-6 -3.7037E-7 L 4.30727E-6 -0.28079 " pathEditMode="relative" rAng="0" ptsTypes="AA">
                                      <p:cBhvr>
                                        <p:cTn id="46" dur="500" spd="-100000" fill="hold"/>
                                        <p:tgtEl>
                                          <p:spTgt spid="14"/>
                                        </p:tgtEl>
                                        <p:attrNameLst>
                                          <p:attrName>ppt_x</p:attrName>
                                          <p:attrName>ppt_y</p:attrName>
                                        </p:attrNameLst>
                                      </p:cBhvr>
                                      <p:rCtr x="0" y="-14051"/>
                                    </p:animMotion>
                                  </p:childTnLst>
                                </p:cTn>
                              </p:par>
                              <p:par>
                                <p:cTn id="47" presetID="22" presetClass="entr" presetSubtype="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3500"/>
                            </p:stCondLst>
                            <p:childTnLst>
                              <p:par>
                                <p:cTn id="51" presetID="31"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300" fill="hold"/>
                                        <p:tgtEl>
                                          <p:spTgt spid="15"/>
                                        </p:tgtEl>
                                        <p:attrNameLst>
                                          <p:attrName>ppt_w</p:attrName>
                                        </p:attrNameLst>
                                      </p:cBhvr>
                                      <p:tavLst>
                                        <p:tav tm="0">
                                          <p:val>
                                            <p:fltVal val="0"/>
                                          </p:val>
                                        </p:tav>
                                        <p:tav tm="100000">
                                          <p:val>
                                            <p:strVal val="#ppt_w"/>
                                          </p:val>
                                        </p:tav>
                                      </p:tavLst>
                                    </p:anim>
                                    <p:anim calcmode="lin" valueType="num">
                                      <p:cBhvr>
                                        <p:cTn id="54" dur="300" fill="hold"/>
                                        <p:tgtEl>
                                          <p:spTgt spid="15"/>
                                        </p:tgtEl>
                                        <p:attrNameLst>
                                          <p:attrName>ppt_h</p:attrName>
                                        </p:attrNameLst>
                                      </p:cBhvr>
                                      <p:tavLst>
                                        <p:tav tm="0">
                                          <p:val>
                                            <p:fltVal val="0"/>
                                          </p:val>
                                        </p:tav>
                                        <p:tav tm="100000">
                                          <p:val>
                                            <p:strVal val="#ppt_h"/>
                                          </p:val>
                                        </p:tav>
                                      </p:tavLst>
                                    </p:anim>
                                    <p:anim calcmode="lin" valueType="num">
                                      <p:cBhvr>
                                        <p:cTn id="55" dur="300" fill="hold"/>
                                        <p:tgtEl>
                                          <p:spTgt spid="15"/>
                                        </p:tgtEl>
                                        <p:attrNameLst>
                                          <p:attrName>style.rotation</p:attrName>
                                        </p:attrNameLst>
                                      </p:cBhvr>
                                      <p:tavLst>
                                        <p:tav tm="0">
                                          <p:val>
                                            <p:fltVal val="90"/>
                                          </p:val>
                                        </p:tav>
                                        <p:tav tm="100000">
                                          <p:val>
                                            <p:fltVal val="0"/>
                                          </p:val>
                                        </p:tav>
                                      </p:tavLst>
                                    </p:anim>
                                    <p:animEffect transition="in" filter="fade">
                                      <p:cBhvr>
                                        <p:cTn id="56" dur="300"/>
                                        <p:tgtEl>
                                          <p:spTgt spid="15"/>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P spid="11" grpId="0"/>
      <p:bldP spid="12" grpId="0" animBg="1"/>
      <p:bldP spid="12" grpId="1" animBg="1"/>
      <p:bldP spid="13" grpId="0"/>
      <p:bldP spid="14" grpId="0" animBg="1"/>
      <p:bldP spid="14" grpId="1" animBg="1"/>
      <p:bldP spid="15" grpId="0"/>
      <p:bldP spid="17" grpId="0"/>
      <p:bldP spid="18" grpId="0"/>
      <p:bldP spid="19"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关于责任</a:t>
            </a:r>
          </a:p>
        </p:txBody>
      </p:sp>
      <p:sp>
        <p:nvSpPr>
          <p:cNvPr id="20" name="TextBox 54"/>
          <p:cNvSpPr txBox="1"/>
          <p:nvPr/>
        </p:nvSpPr>
        <p:spPr>
          <a:xfrm>
            <a:off x="1338569" y="4501610"/>
            <a:ext cx="2520280" cy="707886"/>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ctr"/>
            <a:r>
              <a:rPr lang="zh-CN" altLang="en-US" sz="4000" b="1" dirty="0">
                <a:solidFill>
                  <a:schemeClr val="tx1"/>
                </a:solidFill>
                <a:latin typeface="微软雅黑" panose="020B0503020204020204" pitchFamily="34" charset="-122"/>
                <a:ea typeface="微软雅黑" panose="020B0503020204020204" pitchFamily="34" charset="-122"/>
              </a:rPr>
              <a:t>关于责任</a:t>
            </a:r>
          </a:p>
        </p:txBody>
      </p:sp>
      <p:sp>
        <p:nvSpPr>
          <p:cNvPr id="22" name="Oval 5"/>
          <p:cNvSpPr>
            <a:spLocks noChangeArrowheads="1"/>
          </p:cNvSpPr>
          <p:nvPr/>
        </p:nvSpPr>
        <p:spPr bwMode="auto">
          <a:xfrm>
            <a:off x="1562845" y="2259314"/>
            <a:ext cx="2071728" cy="207807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3" name="Freeform 6"/>
          <p:cNvSpPr>
            <a:spLocks noEditPoints="1"/>
          </p:cNvSpPr>
          <p:nvPr/>
        </p:nvSpPr>
        <p:spPr bwMode="auto">
          <a:xfrm>
            <a:off x="1849909" y="2754799"/>
            <a:ext cx="1551574" cy="1220452"/>
          </a:xfrm>
          <a:custGeom>
            <a:avLst/>
            <a:gdLst>
              <a:gd name="T0" fmla="*/ 20 w 2597"/>
              <a:gd name="T1" fmla="*/ 741 h 2038"/>
              <a:gd name="T2" fmla="*/ 249 w 2597"/>
              <a:gd name="T3" fmla="*/ 1466 h 2038"/>
              <a:gd name="T4" fmla="*/ 769 w 2597"/>
              <a:gd name="T5" fmla="*/ 1898 h 2038"/>
              <a:gd name="T6" fmla="*/ 1121 w 2597"/>
              <a:gd name="T7" fmla="*/ 1981 h 2038"/>
              <a:gd name="T8" fmla="*/ 1051 w 2597"/>
              <a:gd name="T9" fmla="*/ 1588 h 2038"/>
              <a:gd name="T10" fmla="*/ 850 w 2597"/>
              <a:gd name="T11" fmla="*/ 1313 h 2038"/>
              <a:gd name="T12" fmla="*/ 585 w 2597"/>
              <a:gd name="T13" fmla="*/ 1103 h 2038"/>
              <a:gd name="T14" fmla="*/ 585 w 2597"/>
              <a:gd name="T15" fmla="*/ 1176 h 2038"/>
              <a:gd name="T16" fmla="*/ 550 w 2597"/>
              <a:gd name="T17" fmla="*/ 1346 h 2038"/>
              <a:gd name="T18" fmla="*/ 336 w 2597"/>
              <a:gd name="T19" fmla="*/ 1131 h 2038"/>
              <a:gd name="T20" fmla="*/ 42 w 2597"/>
              <a:gd name="T21" fmla="*/ 560 h 2038"/>
              <a:gd name="T22" fmla="*/ 35 w 2597"/>
              <a:gd name="T23" fmla="*/ 559 h 2038"/>
              <a:gd name="T24" fmla="*/ 20 w 2597"/>
              <a:gd name="T25" fmla="*/ 741 h 2038"/>
              <a:gd name="T26" fmla="*/ 1953 w 2597"/>
              <a:gd name="T27" fmla="*/ 1404 h 2038"/>
              <a:gd name="T28" fmla="*/ 2000 w 2597"/>
              <a:gd name="T29" fmla="*/ 1210 h 2038"/>
              <a:gd name="T30" fmla="*/ 2000 w 2597"/>
              <a:gd name="T31" fmla="*/ 1129 h 2038"/>
              <a:gd name="T32" fmla="*/ 1993 w 2597"/>
              <a:gd name="T33" fmla="*/ 1096 h 2038"/>
              <a:gd name="T34" fmla="*/ 1463 w 2597"/>
              <a:gd name="T35" fmla="*/ 1846 h 2038"/>
              <a:gd name="T36" fmla="*/ 1463 w 2597"/>
              <a:gd name="T37" fmla="*/ 1980 h 2038"/>
              <a:gd name="T38" fmla="*/ 1707 w 2597"/>
              <a:gd name="T39" fmla="*/ 1943 h 2038"/>
              <a:gd name="T40" fmla="*/ 1929 w 2597"/>
              <a:gd name="T41" fmla="*/ 1842 h 2038"/>
              <a:gd name="T42" fmla="*/ 2277 w 2597"/>
              <a:gd name="T43" fmla="*/ 1548 h 2038"/>
              <a:gd name="T44" fmla="*/ 2504 w 2597"/>
              <a:gd name="T45" fmla="*/ 1131 h 2038"/>
              <a:gd name="T46" fmla="*/ 2549 w 2597"/>
              <a:gd name="T47" fmla="*/ 566 h 2038"/>
              <a:gd name="T48" fmla="*/ 2536 w 2597"/>
              <a:gd name="T49" fmla="*/ 566 h 2038"/>
              <a:gd name="T50" fmla="*/ 2312 w 2597"/>
              <a:gd name="T51" fmla="*/ 1053 h 2038"/>
              <a:gd name="T52" fmla="*/ 1953 w 2597"/>
              <a:gd name="T53" fmla="*/ 1404 h 2038"/>
              <a:gd name="T54" fmla="*/ 467 w 2597"/>
              <a:gd name="T55" fmla="*/ 451 h 2038"/>
              <a:gd name="T56" fmla="*/ 769 w 2597"/>
              <a:gd name="T57" fmla="*/ 1032 h 2038"/>
              <a:gd name="T58" fmla="*/ 1015 w 2597"/>
              <a:gd name="T59" fmla="*/ 1227 h 2038"/>
              <a:gd name="T60" fmla="*/ 1296 w 2597"/>
              <a:gd name="T61" fmla="*/ 1388 h 2038"/>
              <a:gd name="T62" fmla="*/ 1573 w 2597"/>
              <a:gd name="T63" fmla="*/ 1224 h 2038"/>
              <a:gd name="T64" fmla="*/ 1821 w 2597"/>
              <a:gd name="T65" fmla="*/ 1030 h 2038"/>
              <a:gd name="T66" fmla="*/ 2125 w 2597"/>
              <a:gd name="T67" fmla="*/ 451 h 2038"/>
              <a:gd name="T68" fmla="*/ 1699 w 2597"/>
              <a:gd name="T69" fmla="*/ 2 h 2038"/>
              <a:gd name="T70" fmla="*/ 1683 w 2597"/>
              <a:gd name="T71" fmla="*/ 0 h 2038"/>
              <a:gd name="T72" fmla="*/ 1575 w 2597"/>
              <a:gd name="T73" fmla="*/ 9 h 2038"/>
              <a:gd name="T74" fmla="*/ 1421 w 2597"/>
              <a:gd name="T75" fmla="*/ 88 h 2038"/>
              <a:gd name="T76" fmla="*/ 1296 w 2597"/>
              <a:gd name="T77" fmla="*/ 203 h 2038"/>
              <a:gd name="T78" fmla="*/ 916 w 2597"/>
              <a:gd name="T79" fmla="*/ 2 h 2038"/>
              <a:gd name="T80" fmla="*/ 467 w 2597"/>
              <a:gd name="T81" fmla="*/ 451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7" h="2038">
                <a:moveTo>
                  <a:pt x="20" y="741"/>
                </a:moveTo>
                <a:cubicBezTo>
                  <a:pt x="0" y="1010"/>
                  <a:pt x="147" y="1313"/>
                  <a:pt x="249" y="1466"/>
                </a:cubicBezTo>
                <a:cubicBezTo>
                  <a:pt x="377" y="1659"/>
                  <a:pt x="552" y="1791"/>
                  <a:pt x="769" y="1898"/>
                </a:cubicBezTo>
                <a:cubicBezTo>
                  <a:pt x="803" y="1915"/>
                  <a:pt x="1109" y="2038"/>
                  <a:pt x="1121" y="1981"/>
                </a:cubicBezTo>
                <a:cubicBezTo>
                  <a:pt x="1149" y="1856"/>
                  <a:pt x="1093" y="1671"/>
                  <a:pt x="1051" y="1588"/>
                </a:cubicBezTo>
                <a:cubicBezTo>
                  <a:pt x="1002" y="1489"/>
                  <a:pt x="925" y="1388"/>
                  <a:pt x="850" y="1313"/>
                </a:cubicBezTo>
                <a:cubicBezTo>
                  <a:pt x="810" y="1273"/>
                  <a:pt x="635" y="1107"/>
                  <a:pt x="585" y="1103"/>
                </a:cubicBezTo>
                <a:lnTo>
                  <a:pt x="585" y="1176"/>
                </a:lnTo>
                <a:cubicBezTo>
                  <a:pt x="585" y="1315"/>
                  <a:pt x="711" y="1488"/>
                  <a:pt x="550" y="1346"/>
                </a:cubicBezTo>
                <a:cubicBezTo>
                  <a:pt x="460" y="1267"/>
                  <a:pt x="413" y="1221"/>
                  <a:pt x="336" y="1131"/>
                </a:cubicBezTo>
                <a:cubicBezTo>
                  <a:pt x="219" y="996"/>
                  <a:pt x="89" y="762"/>
                  <a:pt x="42" y="560"/>
                </a:cubicBezTo>
                <a:lnTo>
                  <a:pt x="35" y="559"/>
                </a:lnTo>
                <a:lnTo>
                  <a:pt x="20" y="741"/>
                </a:lnTo>
                <a:close/>
                <a:moveTo>
                  <a:pt x="1953" y="1404"/>
                </a:moveTo>
                <a:cubicBezTo>
                  <a:pt x="1954" y="1361"/>
                  <a:pt x="2000" y="1282"/>
                  <a:pt x="2000" y="1210"/>
                </a:cubicBezTo>
                <a:lnTo>
                  <a:pt x="2000" y="1129"/>
                </a:lnTo>
                <a:cubicBezTo>
                  <a:pt x="2000" y="1111"/>
                  <a:pt x="1996" y="1111"/>
                  <a:pt x="1993" y="1096"/>
                </a:cubicBezTo>
                <a:cubicBezTo>
                  <a:pt x="1805" y="1221"/>
                  <a:pt x="1463" y="1547"/>
                  <a:pt x="1463" y="1846"/>
                </a:cubicBezTo>
                <a:lnTo>
                  <a:pt x="1463" y="1980"/>
                </a:lnTo>
                <a:cubicBezTo>
                  <a:pt x="1463" y="2025"/>
                  <a:pt x="1679" y="1954"/>
                  <a:pt x="1707" y="1943"/>
                </a:cubicBezTo>
                <a:cubicBezTo>
                  <a:pt x="1795" y="1909"/>
                  <a:pt x="1853" y="1889"/>
                  <a:pt x="1929" y="1842"/>
                </a:cubicBezTo>
                <a:cubicBezTo>
                  <a:pt x="2055" y="1765"/>
                  <a:pt x="2192" y="1664"/>
                  <a:pt x="2277" y="1548"/>
                </a:cubicBezTo>
                <a:cubicBezTo>
                  <a:pt x="2366" y="1427"/>
                  <a:pt x="2462" y="1296"/>
                  <a:pt x="2504" y="1131"/>
                </a:cubicBezTo>
                <a:cubicBezTo>
                  <a:pt x="2546" y="964"/>
                  <a:pt x="2597" y="771"/>
                  <a:pt x="2549" y="566"/>
                </a:cubicBezTo>
                <a:lnTo>
                  <a:pt x="2536" y="566"/>
                </a:lnTo>
                <a:cubicBezTo>
                  <a:pt x="2536" y="704"/>
                  <a:pt x="2375" y="960"/>
                  <a:pt x="2312" y="1053"/>
                </a:cubicBezTo>
                <a:cubicBezTo>
                  <a:pt x="2259" y="1131"/>
                  <a:pt x="2035" y="1382"/>
                  <a:pt x="1953" y="1404"/>
                </a:cubicBezTo>
                <a:close/>
                <a:moveTo>
                  <a:pt x="467" y="451"/>
                </a:moveTo>
                <a:cubicBezTo>
                  <a:pt x="467" y="698"/>
                  <a:pt x="641" y="909"/>
                  <a:pt x="769" y="1032"/>
                </a:cubicBezTo>
                <a:cubicBezTo>
                  <a:pt x="837" y="1097"/>
                  <a:pt x="933" y="1175"/>
                  <a:pt x="1015" y="1227"/>
                </a:cubicBezTo>
                <a:cubicBezTo>
                  <a:pt x="1104" y="1283"/>
                  <a:pt x="1215" y="1334"/>
                  <a:pt x="1296" y="1388"/>
                </a:cubicBezTo>
                <a:cubicBezTo>
                  <a:pt x="1347" y="1344"/>
                  <a:pt x="1501" y="1279"/>
                  <a:pt x="1573" y="1224"/>
                </a:cubicBezTo>
                <a:cubicBezTo>
                  <a:pt x="1664" y="1156"/>
                  <a:pt x="1740" y="1111"/>
                  <a:pt x="1821" y="1030"/>
                </a:cubicBezTo>
                <a:cubicBezTo>
                  <a:pt x="1946" y="905"/>
                  <a:pt x="2125" y="693"/>
                  <a:pt x="2125" y="451"/>
                </a:cubicBezTo>
                <a:cubicBezTo>
                  <a:pt x="2125" y="217"/>
                  <a:pt x="1926" y="2"/>
                  <a:pt x="1699" y="2"/>
                </a:cubicBezTo>
                <a:lnTo>
                  <a:pt x="1683" y="0"/>
                </a:lnTo>
                <a:lnTo>
                  <a:pt x="1575" y="9"/>
                </a:lnTo>
                <a:cubicBezTo>
                  <a:pt x="1531" y="39"/>
                  <a:pt x="1477" y="46"/>
                  <a:pt x="1421" y="88"/>
                </a:cubicBezTo>
                <a:cubicBezTo>
                  <a:pt x="1402" y="102"/>
                  <a:pt x="1299" y="203"/>
                  <a:pt x="1296" y="203"/>
                </a:cubicBezTo>
                <a:cubicBezTo>
                  <a:pt x="1275" y="203"/>
                  <a:pt x="1144" y="2"/>
                  <a:pt x="916" y="2"/>
                </a:cubicBezTo>
                <a:cubicBezTo>
                  <a:pt x="663" y="2"/>
                  <a:pt x="467" y="196"/>
                  <a:pt x="467" y="451"/>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4" name="TextBox 35"/>
          <p:cNvSpPr txBox="1"/>
          <p:nvPr/>
        </p:nvSpPr>
        <p:spPr>
          <a:xfrm>
            <a:off x="4298181" y="1700808"/>
            <a:ext cx="7065037" cy="3970318"/>
          </a:xfrm>
          <a:prstGeom prst="rect">
            <a:avLst/>
          </a:prstGeom>
          <a:noFill/>
          <a:ln>
            <a:noFill/>
          </a:ln>
        </p:spPr>
        <p:txBody>
          <a:bodyPr wrap="square">
            <a:spAutoFit/>
          </a:bodyPr>
          <a:lstStyle>
            <a:defPPr>
              <a:defRPr lang="zh-CN"/>
            </a:defPPr>
            <a:lvl1pPr algn="just" eaLnBrk="0" hangingPunct="0">
              <a:defRPr sz="2000">
                <a:solidFill>
                  <a:srgbClr val="595959"/>
                </a:solidFill>
                <a:latin typeface="微软雅黑" panose="020B0503020204020204" pitchFamily="34" charset="-122"/>
                <a:ea typeface="微软雅黑" panose="020B0503020204020204" pitchFamily="34" charset="-122"/>
              </a:defRPr>
            </a:lvl1pPr>
          </a:lstStyle>
          <a:p>
            <a:pPr>
              <a:lnSpc>
                <a:spcPct val="150000"/>
              </a:lnSpc>
            </a:pPr>
            <a:r>
              <a:rPr lang="en-US" altLang="zh-CN" sz="2400" dirty="0">
                <a:solidFill>
                  <a:schemeClr val="tx2"/>
                </a:solidFill>
                <a:latin typeface="+mj-ea"/>
              </a:rPr>
              <a:t>●</a:t>
            </a:r>
            <a:r>
              <a:rPr lang="zh-CN" altLang="en-US" sz="2400" dirty="0">
                <a:solidFill>
                  <a:schemeClr val="tx2"/>
                </a:solidFill>
                <a:latin typeface="+mj-ea"/>
              </a:rPr>
              <a:t>对工作负责任就是信守你的承诺</a:t>
            </a:r>
            <a:endParaRPr lang="en-US" altLang="zh-CN" sz="2400" dirty="0">
              <a:solidFill>
                <a:schemeClr val="tx2"/>
              </a:solidFill>
              <a:latin typeface="+mj-ea"/>
            </a:endParaRPr>
          </a:p>
          <a:p>
            <a:pPr>
              <a:lnSpc>
                <a:spcPct val="150000"/>
              </a:lnSpc>
            </a:pPr>
            <a:r>
              <a:rPr lang="en-US" altLang="zh-CN" sz="2400" dirty="0">
                <a:solidFill>
                  <a:schemeClr val="tx2"/>
                </a:solidFill>
                <a:latin typeface="+mj-ea"/>
              </a:rPr>
              <a:t>●</a:t>
            </a:r>
            <a:r>
              <a:rPr lang="zh-CN" altLang="en-US" sz="2400" dirty="0">
                <a:solidFill>
                  <a:schemeClr val="tx2"/>
                </a:solidFill>
                <a:latin typeface="+mj-ea"/>
              </a:rPr>
              <a:t>只有在工作中认真负责的人才能有自己的立足之地；</a:t>
            </a:r>
          </a:p>
          <a:p>
            <a:pPr>
              <a:lnSpc>
                <a:spcPct val="150000"/>
              </a:lnSpc>
            </a:pPr>
            <a:r>
              <a:rPr lang="en-US" altLang="zh-CN" sz="2400" dirty="0">
                <a:solidFill>
                  <a:schemeClr val="tx2"/>
                </a:solidFill>
                <a:latin typeface="+mj-ea"/>
              </a:rPr>
              <a:t>●</a:t>
            </a:r>
            <a:r>
              <a:rPr lang="zh-CN" altLang="en-US" sz="2400" dirty="0">
                <a:solidFill>
                  <a:schemeClr val="tx2"/>
                </a:solidFill>
                <a:latin typeface="+mj-ea"/>
              </a:rPr>
              <a:t>责任给人力量、气魄、毅力；</a:t>
            </a:r>
          </a:p>
          <a:p>
            <a:pPr>
              <a:lnSpc>
                <a:spcPct val="150000"/>
              </a:lnSpc>
            </a:pPr>
            <a:r>
              <a:rPr lang="en-US" altLang="zh-CN" sz="2400" dirty="0">
                <a:solidFill>
                  <a:schemeClr val="tx2"/>
                </a:solidFill>
                <a:latin typeface="+mj-ea"/>
              </a:rPr>
              <a:t>●</a:t>
            </a:r>
            <a:r>
              <a:rPr lang="zh-CN" altLang="en-US" sz="2400" dirty="0">
                <a:solidFill>
                  <a:schemeClr val="tx2"/>
                </a:solidFill>
                <a:latin typeface="+mj-ea"/>
              </a:rPr>
              <a:t>责任给人机遇，它会让你脱颖页出、走向成功；</a:t>
            </a:r>
          </a:p>
          <a:p>
            <a:pPr>
              <a:lnSpc>
                <a:spcPct val="150000"/>
              </a:lnSpc>
            </a:pPr>
            <a:r>
              <a:rPr lang="en-US" altLang="zh-CN" sz="2400" dirty="0">
                <a:solidFill>
                  <a:schemeClr val="tx2"/>
                </a:solidFill>
                <a:latin typeface="+mj-ea"/>
              </a:rPr>
              <a:t>●</a:t>
            </a:r>
            <a:r>
              <a:rPr lang="zh-CN" altLang="en-US" sz="2400" dirty="0">
                <a:solidFill>
                  <a:schemeClr val="tx2"/>
                </a:solidFill>
                <a:latin typeface="+mj-ea"/>
              </a:rPr>
              <a:t>我们正是通过履行自己的责任为自己带来安宁，为别人创造幸福，这就是我们的荣誉。</a:t>
            </a:r>
          </a:p>
        </p:txBody>
      </p:sp>
      <p:sp>
        <p:nvSpPr>
          <p:cNvPr id="25"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by="(-#ppt_w*2)" calcmode="lin" valueType="num">
                                      <p:cBhvr rctx="PPT">
                                        <p:cTn id="11" dur="200" autoRev="1" fill="hold">
                                          <p:stCondLst>
                                            <p:cond delay="0"/>
                                          </p:stCondLst>
                                        </p:cTn>
                                        <p:tgtEl>
                                          <p:spTgt spid="20"/>
                                        </p:tgtEl>
                                        <p:attrNameLst>
                                          <p:attrName>ppt_w</p:attrName>
                                        </p:attrNameLst>
                                      </p:cBhvr>
                                    </p:anim>
                                    <p:anim by="(#ppt_w*0.50)" calcmode="lin" valueType="num">
                                      <p:cBhvr>
                                        <p:cTn id="12" dur="200" decel="50000" autoRev="1" fill="hold">
                                          <p:stCondLst>
                                            <p:cond delay="0"/>
                                          </p:stCondLst>
                                        </p:cTn>
                                        <p:tgtEl>
                                          <p:spTgt spid="20"/>
                                        </p:tgtEl>
                                        <p:attrNameLst>
                                          <p:attrName>ppt_x</p:attrName>
                                        </p:attrNameLst>
                                      </p:cBhvr>
                                    </p:anim>
                                    <p:anim from="(-#ppt_h/2)" to="(#ppt_y)" calcmode="lin" valueType="num">
                                      <p:cBhvr>
                                        <p:cTn id="13" dur="400" fill="hold">
                                          <p:stCondLst>
                                            <p:cond delay="0"/>
                                          </p:stCondLst>
                                        </p:cTn>
                                        <p:tgtEl>
                                          <p:spTgt spid="20"/>
                                        </p:tgtEl>
                                        <p:attrNameLst>
                                          <p:attrName>ppt_y</p:attrName>
                                        </p:attrNameLst>
                                      </p:cBhvr>
                                    </p:anim>
                                    <p:animRot by="21600000">
                                      <p:cBhvr>
                                        <p:cTn id="14" dur="400" fill="hold">
                                          <p:stCondLst>
                                            <p:cond delay="0"/>
                                          </p:stCondLst>
                                        </p:cTn>
                                        <p:tgtEl>
                                          <p:spTgt spid="20"/>
                                        </p:tgtEl>
                                        <p:attrNameLst>
                                          <p:attrName>r</p:attrName>
                                        </p:attrNameLst>
                                      </p:cBhvr>
                                    </p:animRot>
                                  </p:childTnLst>
                                </p:cTn>
                              </p:par>
                            </p:childTnLst>
                          </p:cTn>
                        </p:par>
                        <p:par>
                          <p:cTn id="15" fill="hold">
                            <p:stCondLst>
                              <p:cond delay="1019"/>
                            </p:stCondLst>
                            <p:childTnLst>
                              <p:par>
                                <p:cTn id="16" presetID="22"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企业文化的理解</a:t>
            </a:r>
          </a:p>
        </p:txBody>
      </p:sp>
      <p:sp>
        <p:nvSpPr>
          <p:cNvPr id="26"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7"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三</a:t>
            </a:r>
          </a:p>
        </p:txBody>
      </p:sp>
      <p:sp>
        <p:nvSpPr>
          <p:cNvPr id="29" name="Freeform 5"/>
          <p:cNvSpPr/>
          <p:nvPr/>
        </p:nvSpPr>
        <p:spPr bwMode="auto">
          <a:xfrm>
            <a:off x="4404299" y="1585913"/>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0" name="Freeform 6"/>
          <p:cNvSpPr/>
          <p:nvPr/>
        </p:nvSpPr>
        <p:spPr bwMode="auto">
          <a:xfrm>
            <a:off x="4659887" y="3800476"/>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1" name="Freeform 7"/>
          <p:cNvSpPr/>
          <p:nvPr/>
        </p:nvSpPr>
        <p:spPr bwMode="auto">
          <a:xfrm>
            <a:off x="6083874" y="1585913"/>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2" name="Freeform 8"/>
          <p:cNvSpPr/>
          <p:nvPr/>
        </p:nvSpPr>
        <p:spPr bwMode="auto">
          <a:xfrm>
            <a:off x="5845749" y="4845051"/>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3" name="Freeform 9"/>
          <p:cNvSpPr/>
          <p:nvPr/>
        </p:nvSpPr>
        <p:spPr bwMode="auto">
          <a:xfrm>
            <a:off x="4131249" y="2522538"/>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Freeform 10"/>
          <p:cNvSpPr/>
          <p:nvPr/>
        </p:nvSpPr>
        <p:spPr bwMode="auto">
          <a:xfrm>
            <a:off x="7560249" y="2522538"/>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210832" y="3286801"/>
            <a:ext cx="1620957" cy="523220"/>
          </a:xfrm>
          <a:prstGeom prst="rect">
            <a:avLst/>
          </a:prstGeom>
        </p:spPr>
        <p:txBody>
          <a:bodyPr wrap="none">
            <a:spAutoFit/>
          </a:bodyPr>
          <a:lstStyle/>
          <a:p>
            <a:r>
              <a:rPr lang="zh-CN" altLang="en-US" sz="2800" b="1" dirty="0">
                <a:solidFill>
                  <a:schemeClr val="accent3"/>
                </a:solidFill>
                <a:latin typeface="+mj-ea"/>
                <a:ea typeface="+mj-ea"/>
              </a:rPr>
              <a:t>企业文化</a:t>
            </a:r>
          </a:p>
        </p:txBody>
      </p:sp>
      <p:sp>
        <p:nvSpPr>
          <p:cNvPr id="37" name="矩形 25"/>
          <p:cNvSpPr>
            <a:spLocks noChangeArrowheads="1"/>
          </p:cNvSpPr>
          <p:nvPr/>
        </p:nvSpPr>
        <p:spPr bwMode="auto">
          <a:xfrm>
            <a:off x="708407" y="1987550"/>
            <a:ext cx="3402720" cy="1015663"/>
          </a:xfrm>
          <a:prstGeom prst="rect">
            <a:avLst/>
          </a:prstGeom>
          <a:noFill/>
        </p:spPr>
        <p:txBody>
          <a:bodyPr wrap="square" rtlCol="0">
            <a:spAutoFit/>
          </a:bodyPr>
          <a:lstStyle/>
          <a:p>
            <a:pPr algn="just"/>
            <a:r>
              <a:rPr lang="zh-CN" altLang="en-US" sz="2000" dirty="0">
                <a:solidFill>
                  <a:schemeClr val="tx2"/>
                </a:solidFill>
                <a:latin typeface="+mj-ea"/>
                <a:ea typeface="+mj-ea"/>
              </a:rPr>
              <a:t>以务实的精神，积极开拓进取，实现财富的共享，实现知识的共享。</a:t>
            </a:r>
          </a:p>
        </p:txBody>
      </p:sp>
      <p:sp>
        <p:nvSpPr>
          <p:cNvPr id="38" name="矩形 3"/>
          <p:cNvSpPr>
            <a:spLocks noChangeArrowheads="1"/>
          </p:cNvSpPr>
          <p:nvPr/>
        </p:nvSpPr>
        <p:spPr bwMode="auto">
          <a:xfrm>
            <a:off x="1474310" y="1585913"/>
            <a:ext cx="2646878" cy="461665"/>
          </a:xfrm>
          <a:prstGeom prst="rect">
            <a:avLst/>
          </a:prstGeom>
        </p:spPr>
        <p:txBody>
          <a:bodyPr wrap="none">
            <a:spAutoFit/>
          </a:bodyPr>
          <a:lstStyle/>
          <a:p>
            <a:r>
              <a:rPr lang="zh-CN" altLang="en-US" sz="2400" b="1" dirty="0">
                <a:solidFill>
                  <a:schemeClr val="tx2"/>
                </a:solidFill>
                <a:latin typeface="+mj-ea"/>
                <a:ea typeface="+mj-ea"/>
              </a:rPr>
              <a:t>求实、进取、共享</a:t>
            </a:r>
          </a:p>
        </p:txBody>
      </p:sp>
      <p:sp>
        <p:nvSpPr>
          <p:cNvPr id="39" name="矩形 25"/>
          <p:cNvSpPr>
            <a:spLocks noChangeArrowheads="1"/>
          </p:cNvSpPr>
          <p:nvPr/>
        </p:nvSpPr>
        <p:spPr bwMode="auto">
          <a:xfrm>
            <a:off x="7960989" y="1987550"/>
            <a:ext cx="3393975" cy="1938992"/>
          </a:xfrm>
          <a:prstGeom prst="rect">
            <a:avLst/>
          </a:prstGeom>
          <a:noFill/>
        </p:spPr>
        <p:txBody>
          <a:bodyPr wrap="square" rtlCol="0">
            <a:spAutoFit/>
          </a:bodyPr>
          <a:lstStyle/>
          <a:p>
            <a:pPr algn="just"/>
            <a:r>
              <a:rPr lang="zh-CN" altLang="en-US" sz="2000" dirty="0">
                <a:solidFill>
                  <a:schemeClr val="tx2"/>
                </a:solidFill>
                <a:latin typeface="+mj-ea"/>
                <a:ea typeface="+mj-ea"/>
              </a:rPr>
              <a:t>企业承担着自己应尽的社会责任，企业在创造利润的同时也在为社会增进福利，为员工提供了工作机会。企业的目标与社会需求，与员工的需求是相一致的。</a:t>
            </a:r>
          </a:p>
        </p:txBody>
      </p:sp>
      <p:sp>
        <p:nvSpPr>
          <p:cNvPr id="40" name="矩形 3"/>
          <p:cNvSpPr>
            <a:spLocks noChangeArrowheads="1"/>
          </p:cNvSpPr>
          <p:nvPr/>
        </p:nvSpPr>
        <p:spPr bwMode="auto">
          <a:xfrm>
            <a:off x="7993035" y="1585913"/>
            <a:ext cx="1415772" cy="461665"/>
          </a:xfrm>
          <a:prstGeom prst="rect">
            <a:avLst/>
          </a:prstGeom>
        </p:spPr>
        <p:txBody>
          <a:bodyPr wrap="none">
            <a:spAutoFit/>
          </a:bodyPr>
          <a:lstStyle/>
          <a:p>
            <a:r>
              <a:rPr lang="zh-CN" altLang="en-US" sz="2400" b="1" dirty="0">
                <a:solidFill>
                  <a:schemeClr val="tx2"/>
                </a:solidFill>
                <a:latin typeface="+mj-ea"/>
                <a:ea typeface="+mj-ea"/>
              </a:rPr>
              <a:t>社会责任</a:t>
            </a:r>
          </a:p>
        </p:txBody>
      </p:sp>
      <p:sp>
        <p:nvSpPr>
          <p:cNvPr id="41" name="矩形 25"/>
          <p:cNvSpPr>
            <a:spLocks noChangeArrowheads="1"/>
          </p:cNvSpPr>
          <p:nvPr/>
        </p:nvSpPr>
        <p:spPr bwMode="auto">
          <a:xfrm>
            <a:off x="2916728" y="5514895"/>
            <a:ext cx="6360594" cy="1015663"/>
          </a:xfrm>
          <a:prstGeom prst="rect">
            <a:avLst/>
          </a:prstGeom>
          <a:noFill/>
        </p:spPr>
        <p:txBody>
          <a:bodyPr wrap="square" rtlCol="0">
            <a:spAutoFit/>
          </a:bodyPr>
          <a:lstStyle/>
          <a:p>
            <a:pPr algn="just"/>
            <a:r>
              <a:rPr lang="zh-CN" altLang="en-US" sz="2000" dirty="0">
                <a:solidFill>
                  <a:schemeClr val="tx2"/>
                </a:solidFill>
                <a:latin typeface="+mj-ea"/>
                <a:ea typeface="+mj-ea"/>
              </a:rPr>
              <a:t>以专业高效的服务服务精神为依托，以创新的技术为手段，实现企业与客户的共赢，企业与员工的共赢，企业与社会的共赢。</a:t>
            </a:r>
          </a:p>
        </p:txBody>
      </p:sp>
      <p:sp>
        <p:nvSpPr>
          <p:cNvPr id="42" name="矩形 3"/>
          <p:cNvSpPr>
            <a:spLocks noChangeArrowheads="1"/>
          </p:cNvSpPr>
          <p:nvPr/>
        </p:nvSpPr>
        <p:spPr bwMode="auto">
          <a:xfrm>
            <a:off x="4216219" y="5113258"/>
            <a:ext cx="3570208" cy="461665"/>
          </a:xfrm>
          <a:prstGeom prst="rect">
            <a:avLst/>
          </a:prstGeom>
        </p:spPr>
        <p:txBody>
          <a:bodyPr wrap="none">
            <a:spAutoFit/>
          </a:bodyPr>
          <a:lstStyle/>
          <a:p>
            <a:pPr algn="ctr"/>
            <a:r>
              <a:rPr lang="zh-CN" altLang="en-US" sz="2400" b="1" dirty="0">
                <a:solidFill>
                  <a:schemeClr val="tx2"/>
                </a:solidFill>
                <a:latin typeface="+mj-ea"/>
                <a:ea typeface="+mj-ea"/>
              </a:rPr>
              <a:t>专业、高效、创新、共赢</a:t>
            </a:r>
          </a:p>
        </p:txBody>
      </p:sp>
      <p:sp>
        <p:nvSpPr>
          <p:cNvPr id="5" name="Freeform 5"/>
          <p:cNvSpPr>
            <a:spLocks noEditPoints="1"/>
          </p:cNvSpPr>
          <p:nvPr/>
        </p:nvSpPr>
        <p:spPr bwMode="auto">
          <a:xfrm>
            <a:off x="5449016" y="2489261"/>
            <a:ext cx="1144588" cy="696913"/>
          </a:xfrm>
          <a:custGeom>
            <a:avLst/>
            <a:gdLst>
              <a:gd name="T0" fmla="*/ 731 w 771"/>
              <a:gd name="T1" fmla="*/ 73 h 471"/>
              <a:gd name="T2" fmla="*/ 731 w 771"/>
              <a:gd name="T3" fmla="*/ 355 h 471"/>
              <a:gd name="T4" fmla="*/ 705 w 771"/>
              <a:gd name="T5" fmla="*/ 343 h 471"/>
              <a:gd name="T6" fmla="*/ 693 w 771"/>
              <a:gd name="T7" fmla="*/ 337 h 471"/>
              <a:gd name="T8" fmla="*/ 607 w 771"/>
              <a:gd name="T9" fmla="*/ 320 h 471"/>
              <a:gd name="T10" fmla="*/ 400 w 771"/>
              <a:gd name="T11" fmla="*/ 405 h 471"/>
              <a:gd name="T12" fmla="*/ 388 w 771"/>
              <a:gd name="T13" fmla="*/ 416 h 471"/>
              <a:gd name="T14" fmla="*/ 387 w 771"/>
              <a:gd name="T15" fmla="*/ 416 h 471"/>
              <a:gd name="T16" fmla="*/ 374 w 771"/>
              <a:gd name="T17" fmla="*/ 405 h 471"/>
              <a:gd name="T18" fmla="*/ 165 w 771"/>
              <a:gd name="T19" fmla="*/ 320 h 471"/>
              <a:gd name="T20" fmla="*/ 78 w 771"/>
              <a:gd name="T21" fmla="*/ 337 h 471"/>
              <a:gd name="T22" fmla="*/ 66 w 771"/>
              <a:gd name="T23" fmla="*/ 343 h 471"/>
              <a:gd name="T24" fmla="*/ 40 w 771"/>
              <a:gd name="T25" fmla="*/ 355 h 471"/>
              <a:gd name="T26" fmla="*/ 40 w 771"/>
              <a:gd name="T27" fmla="*/ 73 h 471"/>
              <a:gd name="T28" fmla="*/ 0 w 771"/>
              <a:gd name="T29" fmla="*/ 90 h 471"/>
              <a:gd name="T30" fmla="*/ 0 w 771"/>
              <a:gd name="T31" fmla="*/ 406 h 471"/>
              <a:gd name="T32" fmla="*/ 387 w 771"/>
              <a:gd name="T33" fmla="*/ 471 h 471"/>
              <a:gd name="T34" fmla="*/ 387 w 771"/>
              <a:gd name="T35" fmla="*/ 470 h 471"/>
              <a:gd name="T36" fmla="*/ 388 w 771"/>
              <a:gd name="T37" fmla="*/ 471 h 471"/>
              <a:gd name="T38" fmla="*/ 771 w 771"/>
              <a:gd name="T39" fmla="*/ 406 h 471"/>
              <a:gd name="T40" fmla="*/ 771 w 771"/>
              <a:gd name="T41" fmla="*/ 90 h 471"/>
              <a:gd name="T42" fmla="*/ 731 w 771"/>
              <a:gd name="T43" fmla="*/ 73 h 471"/>
              <a:gd name="T44" fmla="*/ 101 w 771"/>
              <a:gd name="T45" fmla="*/ 33 h 471"/>
              <a:gd name="T46" fmla="*/ 197 w 771"/>
              <a:gd name="T47" fmla="*/ 9 h 471"/>
              <a:gd name="T48" fmla="*/ 378 w 771"/>
              <a:gd name="T49" fmla="*/ 91 h 471"/>
              <a:gd name="T50" fmla="*/ 378 w 771"/>
              <a:gd name="T51" fmla="*/ 332 h 471"/>
              <a:gd name="T52" fmla="*/ 178 w 771"/>
              <a:gd name="T53" fmla="*/ 243 h 471"/>
              <a:gd name="T54" fmla="*/ 101 w 771"/>
              <a:gd name="T55" fmla="*/ 260 h 471"/>
              <a:gd name="T56" fmla="*/ 101 w 771"/>
              <a:gd name="T57" fmla="*/ 33 h 471"/>
              <a:gd name="T58" fmla="*/ 393 w 771"/>
              <a:gd name="T59" fmla="*/ 91 h 471"/>
              <a:gd name="T60" fmla="*/ 574 w 771"/>
              <a:gd name="T61" fmla="*/ 9 h 471"/>
              <a:gd name="T62" fmla="*/ 669 w 771"/>
              <a:gd name="T63" fmla="*/ 33 h 471"/>
              <a:gd name="T64" fmla="*/ 669 w 771"/>
              <a:gd name="T65" fmla="*/ 260 h 471"/>
              <a:gd name="T66" fmla="*/ 593 w 771"/>
              <a:gd name="T67" fmla="*/ 243 h 471"/>
              <a:gd name="T68" fmla="*/ 393 w 771"/>
              <a:gd name="T69" fmla="*/ 332 h 471"/>
              <a:gd name="T70" fmla="*/ 393 w 771"/>
              <a:gd name="T71" fmla="*/ 91 h 471"/>
              <a:gd name="T72" fmla="*/ 386 w 771"/>
              <a:gd name="T73" fmla="*/ 394 h 471"/>
              <a:gd name="T74" fmla="*/ 702 w 771"/>
              <a:gd name="T75" fmla="*/ 323 h 471"/>
              <a:gd name="T76" fmla="*/ 715 w 771"/>
              <a:gd name="T77" fmla="*/ 329 h 471"/>
              <a:gd name="T78" fmla="*/ 715 w 771"/>
              <a:gd name="T79" fmla="*/ 60 h 471"/>
              <a:gd name="T80" fmla="*/ 679 w 771"/>
              <a:gd name="T81" fmla="*/ 45 h 471"/>
              <a:gd name="T82" fmla="*/ 679 w 771"/>
              <a:gd name="T83" fmla="*/ 28 h 471"/>
              <a:gd name="T84" fmla="*/ 677 w 771"/>
              <a:gd name="T85" fmla="*/ 27 h 471"/>
              <a:gd name="T86" fmla="*/ 574 w 771"/>
              <a:gd name="T87" fmla="*/ 0 h 471"/>
              <a:gd name="T88" fmla="*/ 385 w 771"/>
              <a:gd name="T89" fmla="*/ 85 h 471"/>
              <a:gd name="T90" fmla="*/ 197 w 771"/>
              <a:gd name="T91" fmla="*/ 0 h 471"/>
              <a:gd name="T92" fmla="*/ 94 w 771"/>
              <a:gd name="T93" fmla="*/ 27 h 471"/>
              <a:gd name="T94" fmla="*/ 92 w 771"/>
              <a:gd name="T95" fmla="*/ 28 h 471"/>
              <a:gd name="T96" fmla="*/ 92 w 771"/>
              <a:gd name="T97" fmla="*/ 45 h 471"/>
              <a:gd name="T98" fmla="*/ 55 w 771"/>
              <a:gd name="T99" fmla="*/ 60 h 471"/>
              <a:gd name="T100" fmla="*/ 55 w 771"/>
              <a:gd name="T101" fmla="*/ 329 h 471"/>
              <a:gd name="T102" fmla="*/ 69 w 771"/>
              <a:gd name="T103" fmla="*/ 323 h 471"/>
              <a:gd name="T104" fmla="*/ 386 w 771"/>
              <a:gd name="T105" fmla="*/ 39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1" h="471">
                <a:moveTo>
                  <a:pt x="731" y="73"/>
                </a:moveTo>
                <a:lnTo>
                  <a:pt x="731" y="355"/>
                </a:lnTo>
                <a:lnTo>
                  <a:pt x="705" y="343"/>
                </a:lnTo>
                <a:cubicBezTo>
                  <a:pt x="701" y="341"/>
                  <a:pt x="697" y="339"/>
                  <a:pt x="693" y="337"/>
                </a:cubicBezTo>
                <a:cubicBezTo>
                  <a:pt x="666" y="326"/>
                  <a:pt x="638" y="320"/>
                  <a:pt x="607" y="320"/>
                </a:cubicBezTo>
                <a:cubicBezTo>
                  <a:pt x="537" y="320"/>
                  <a:pt x="461" y="351"/>
                  <a:pt x="400" y="405"/>
                </a:cubicBezTo>
                <a:lnTo>
                  <a:pt x="388" y="416"/>
                </a:lnTo>
                <a:lnTo>
                  <a:pt x="387" y="416"/>
                </a:lnTo>
                <a:lnTo>
                  <a:pt x="374" y="405"/>
                </a:lnTo>
                <a:cubicBezTo>
                  <a:pt x="312" y="351"/>
                  <a:pt x="236" y="320"/>
                  <a:pt x="165" y="320"/>
                </a:cubicBezTo>
                <a:cubicBezTo>
                  <a:pt x="134" y="320"/>
                  <a:pt x="105" y="326"/>
                  <a:pt x="78" y="337"/>
                </a:cubicBezTo>
                <a:cubicBezTo>
                  <a:pt x="74" y="339"/>
                  <a:pt x="70" y="341"/>
                  <a:pt x="66" y="343"/>
                </a:cubicBezTo>
                <a:lnTo>
                  <a:pt x="40" y="355"/>
                </a:lnTo>
                <a:lnTo>
                  <a:pt x="40" y="73"/>
                </a:lnTo>
                <a:cubicBezTo>
                  <a:pt x="26" y="78"/>
                  <a:pt x="13" y="84"/>
                  <a:pt x="0" y="90"/>
                </a:cubicBezTo>
                <a:lnTo>
                  <a:pt x="0" y="406"/>
                </a:lnTo>
                <a:cubicBezTo>
                  <a:pt x="121" y="346"/>
                  <a:pt x="275" y="373"/>
                  <a:pt x="387" y="471"/>
                </a:cubicBezTo>
                <a:lnTo>
                  <a:pt x="387" y="470"/>
                </a:lnTo>
                <a:lnTo>
                  <a:pt x="388" y="471"/>
                </a:lnTo>
                <a:cubicBezTo>
                  <a:pt x="498" y="373"/>
                  <a:pt x="651" y="346"/>
                  <a:pt x="771" y="406"/>
                </a:cubicBezTo>
                <a:lnTo>
                  <a:pt x="771" y="90"/>
                </a:lnTo>
                <a:cubicBezTo>
                  <a:pt x="758" y="84"/>
                  <a:pt x="745" y="78"/>
                  <a:pt x="731" y="73"/>
                </a:cubicBezTo>
                <a:close/>
                <a:moveTo>
                  <a:pt x="101" y="33"/>
                </a:moveTo>
                <a:cubicBezTo>
                  <a:pt x="130" y="17"/>
                  <a:pt x="163" y="9"/>
                  <a:pt x="197" y="9"/>
                </a:cubicBezTo>
                <a:cubicBezTo>
                  <a:pt x="261" y="9"/>
                  <a:pt x="327" y="39"/>
                  <a:pt x="378" y="91"/>
                </a:cubicBezTo>
                <a:lnTo>
                  <a:pt x="378" y="332"/>
                </a:lnTo>
                <a:cubicBezTo>
                  <a:pt x="317" y="276"/>
                  <a:pt x="243" y="243"/>
                  <a:pt x="178" y="243"/>
                </a:cubicBezTo>
                <a:cubicBezTo>
                  <a:pt x="150" y="243"/>
                  <a:pt x="124" y="249"/>
                  <a:pt x="101" y="260"/>
                </a:cubicBezTo>
                <a:lnTo>
                  <a:pt x="101" y="33"/>
                </a:lnTo>
                <a:close/>
                <a:moveTo>
                  <a:pt x="393" y="91"/>
                </a:moveTo>
                <a:cubicBezTo>
                  <a:pt x="444" y="39"/>
                  <a:pt x="509" y="9"/>
                  <a:pt x="574" y="9"/>
                </a:cubicBezTo>
                <a:cubicBezTo>
                  <a:pt x="608" y="9"/>
                  <a:pt x="641" y="17"/>
                  <a:pt x="669" y="33"/>
                </a:cubicBezTo>
                <a:lnTo>
                  <a:pt x="669" y="260"/>
                </a:lnTo>
                <a:cubicBezTo>
                  <a:pt x="646" y="249"/>
                  <a:pt x="620" y="243"/>
                  <a:pt x="593" y="243"/>
                </a:cubicBezTo>
                <a:cubicBezTo>
                  <a:pt x="527" y="243"/>
                  <a:pt x="453" y="276"/>
                  <a:pt x="393" y="332"/>
                </a:cubicBezTo>
                <a:lnTo>
                  <a:pt x="393" y="91"/>
                </a:lnTo>
                <a:close/>
                <a:moveTo>
                  <a:pt x="386" y="394"/>
                </a:moveTo>
                <a:cubicBezTo>
                  <a:pt x="477" y="314"/>
                  <a:pt x="601" y="281"/>
                  <a:pt x="702" y="323"/>
                </a:cubicBezTo>
                <a:cubicBezTo>
                  <a:pt x="706" y="325"/>
                  <a:pt x="711" y="327"/>
                  <a:pt x="715" y="329"/>
                </a:cubicBezTo>
                <a:lnTo>
                  <a:pt x="715" y="60"/>
                </a:lnTo>
                <a:cubicBezTo>
                  <a:pt x="703" y="54"/>
                  <a:pt x="691" y="49"/>
                  <a:pt x="679" y="45"/>
                </a:cubicBezTo>
                <a:lnTo>
                  <a:pt x="679" y="28"/>
                </a:lnTo>
                <a:lnTo>
                  <a:pt x="677" y="27"/>
                </a:lnTo>
                <a:cubicBezTo>
                  <a:pt x="646" y="9"/>
                  <a:pt x="611" y="0"/>
                  <a:pt x="574" y="0"/>
                </a:cubicBezTo>
                <a:cubicBezTo>
                  <a:pt x="507" y="0"/>
                  <a:pt x="438" y="31"/>
                  <a:pt x="385" y="85"/>
                </a:cubicBezTo>
                <a:cubicBezTo>
                  <a:pt x="333" y="31"/>
                  <a:pt x="264" y="0"/>
                  <a:pt x="197" y="0"/>
                </a:cubicBezTo>
                <a:cubicBezTo>
                  <a:pt x="160" y="0"/>
                  <a:pt x="124" y="9"/>
                  <a:pt x="94" y="27"/>
                </a:cubicBezTo>
                <a:lnTo>
                  <a:pt x="92" y="28"/>
                </a:lnTo>
                <a:lnTo>
                  <a:pt x="92" y="45"/>
                </a:lnTo>
                <a:cubicBezTo>
                  <a:pt x="79" y="49"/>
                  <a:pt x="67" y="54"/>
                  <a:pt x="55" y="60"/>
                </a:cubicBezTo>
                <a:lnTo>
                  <a:pt x="55" y="329"/>
                </a:lnTo>
                <a:cubicBezTo>
                  <a:pt x="60" y="327"/>
                  <a:pt x="64" y="325"/>
                  <a:pt x="69" y="323"/>
                </a:cubicBezTo>
                <a:cubicBezTo>
                  <a:pt x="169" y="281"/>
                  <a:pt x="294" y="314"/>
                  <a:pt x="386" y="39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6956">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9" fill="hold" grpId="0" nodeType="after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40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40000">
                                          <p:cBhvr additive="base">
                                            <p:cTn id="15"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40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35"/>
                                            </p:tgtEl>
                                            <p:attrNameLst>
                                              <p:attrName>style.visibility</p:attrName>
                                            </p:attrNameLst>
                                          </p:cBhvr>
                                          <p:to>
                                            <p:strVal val="visible"/>
                                          </p:to>
                                        </p:set>
                                        <p:anim by="(-#ppt_w*2)" calcmode="lin" valueType="num">
                                          <p:cBhvr rctx="PPT">
                                            <p:cTn id="24" dur="150" autoRev="1" fill="hold">
                                              <p:stCondLst>
                                                <p:cond delay="0"/>
                                              </p:stCondLst>
                                            </p:cTn>
                                            <p:tgtEl>
                                              <p:spTgt spid="35"/>
                                            </p:tgtEl>
                                            <p:attrNameLst>
                                              <p:attrName>ppt_w</p:attrName>
                                            </p:attrNameLst>
                                          </p:cBhvr>
                                        </p:anim>
                                        <p:anim by="(#ppt_w*0.50)" calcmode="lin" valueType="num">
                                          <p:cBhvr>
                                            <p:cTn id="25" dur="150" decel="50000" autoRev="1" fill="hold">
                                              <p:stCondLst>
                                                <p:cond delay="0"/>
                                              </p:stCondLst>
                                            </p:cTn>
                                            <p:tgtEl>
                                              <p:spTgt spid="35"/>
                                            </p:tgtEl>
                                            <p:attrNameLst>
                                              <p:attrName>ppt_x</p:attrName>
                                            </p:attrNameLst>
                                          </p:cBhvr>
                                        </p:anim>
                                        <p:anim from="(-#ppt_h/2)" to="(#ppt_y)" calcmode="lin" valueType="num">
                                          <p:cBhvr>
                                            <p:cTn id="26" dur="300" fill="hold">
                                              <p:stCondLst>
                                                <p:cond delay="0"/>
                                              </p:stCondLst>
                                            </p:cTn>
                                            <p:tgtEl>
                                              <p:spTgt spid="35"/>
                                            </p:tgtEl>
                                            <p:attrNameLst>
                                              <p:attrName>ppt_y</p:attrName>
                                            </p:attrNameLst>
                                          </p:cBhvr>
                                        </p:anim>
                                        <p:animRot by="21600000">
                                          <p:cBhvr>
                                            <p:cTn id="27" dur="300" fill="hold">
                                              <p:stCondLst>
                                                <p:cond delay="0"/>
                                              </p:stCondLst>
                                            </p:cTn>
                                            <p:tgtEl>
                                              <p:spTgt spid="35"/>
                                            </p:tgtEl>
                                            <p:attrNameLst>
                                              <p:attrName>r</p:attrName>
                                            </p:attrNameLst>
                                          </p:cBhvr>
                                        </p:animRot>
                                      </p:childTnLst>
                                    </p:cTn>
                                  </p:par>
                                </p:childTnLst>
                              </p:cTn>
                            </p:par>
                            <p:par>
                              <p:cTn id="28" fill="hold">
                                <p:stCondLst>
                                  <p:cond delay="1389"/>
                                </p:stCondLst>
                                <p:childTnLst>
                                  <p:par>
                                    <p:cTn id="29" presetID="22" presetClass="entr" presetSubtype="2"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childTnLst>
                              </p:cTn>
                            </p:par>
                            <p:par>
                              <p:cTn id="32" fill="hold">
                                <p:stCondLst>
                                  <p:cond delay="1889"/>
                                </p:stCondLst>
                                <p:childTnLst>
                                  <p:par>
                                    <p:cTn id="33" presetID="3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400" fill="hold"/>
                                            <p:tgtEl>
                                              <p:spTgt spid="38"/>
                                            </p:tgtEl>
                                            <p:attrNameLst>
                                              <p:attrName>ppt_w</p:attrName>
                                            </p:attrNameLst>
                                          </p:cBhvr>
                                          <p:tavLst>
                                            <p:tav tm="0">
                                              <p:val>
                                                <p:fltVal val="0"/>
                                              </p:val>
                                            </p:tav>
                                            <p:tav tm="100000">
                                              <p:val>
                                                <p:strVal val="#ppt_w"/>
                                              </p:val>
                                            </p:tav>
                                          </p:tavLst>
                                        </p:anim>
                                        <p:anim calcmode="lin" valueType="num">
                                          <p:cBhvr>
                                            <p:cTn id="36" dur="400" fill="hold"/>
                                            <p:tgtEl>
                                              <p:spTgt spid="38"/>
                                            </p:tgtEl>
                                            <p:attrNameLst>
                                              <p:attrName>ppt_h</p:attrName>
                                            </p:attrNameLst>
                                          </p:cBhvr>
                                          <p:tavLst>
                                            <p:tav tm="0">
                                              <p:val>
                                                <p:fltVal val="0"/>
                                              </p:val>
                                            </p:tav>
                                            <p:tav tm="100000">
                                              <p:val>
                                                <p:strVal val="#ppt_h"/>
                                              </p:val>
                                            </p:tav>
                                          </p:tavLst>
                                        </p:anim>
                                        <p:anim calcmode="lin" valueType="num">
                                          <p:cBhvr>
                                            <p:cTn id="37" dur="400" fill="hold"/>
                                            <p:tgtEl>
                                              <p:spTgt spid="38"/>
                                            </p:tgtEl>
                                            <p:attrNameLst>
                                              <p:attrName>style.rotation</p:attrName>
                                            </p:attrNameLst>
                                          </p:cBhvr>
                                          <p:tavLst>
                                            <p:tav tm="0">
                                              <p:val>
                                                <p:fltVal val="90"/>
                                              </p:val>
                                            </p:tav>
                                            <p:tav tm="100000">
                                              <p:val>
                                                <p:fltVal val="0"/>
                                              </p:val>
                                            </p:tav>
                                          </p:tavLst>
                                        </p:anim>
                                        <p:animEffect transition="in" filter="fade">
                                          <p:cBhvr>
                                            <p:cTn id="38" dur="400"/>
                                            <p:tgtEl>
                                              <p:spTgt spid="38"/>
                                            </p:tgtEl>
                                          </p:cBhvr>
                                        </p:animEffect>
                                      </p:childTnLst>
                                    </p:cTn>
                                  </p:par>
                                </p:childTnLst>
                              </p:cTn>
                            </p:par>
                            <p:par>
                              <p:cTn id="39" fill="hold">
                                <p:stCondLst>
                                  <p:cond delay="2389"/>
                                </p:stCondLst>
                                <p:childTnLst>
                                  <p:par>
                                    <p:cTn id="40" presetID="2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p:stCondLst>
                                  <p:cond delay="2889"/>
                                </p:stCondLst>
                                <p:childTnLst>
                                  <p:par>
                                    <p:cTn id="44" presetID="22" presetClass="entr" presetSubtype="1"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389"/>
                                </p:stCondLst>
                                <p:childTnLst>
                                  <p:par>
                                    <p:cTn id="48" presetID="31"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400" fill="hold"/>
                                            <p:tgtEl>
                                              <p:spTgt spid="42"/>
                                            </p:tgtEl>
                                            <p:attrNameLst>
                                              <p:attrName>ppt_w</p:attrName>
                                            </p:attrNameLst>
                                          </p:cBhvr>
                                          <p:tavLst>
                                            <p:tav tm="0">
                                              <p:val>
                                                <p:fltVal val="0"/>
                                              </p:val>
                                            </p:tav>
                                            <p:tav tm="100000">
                                              <p:val>
                                                <p:strVal val="#ppt_w"/>
                                              </p:val>
                                            </p:tav>
                                          </p:tavLst>
                                        </p:anim>
                                        <p:anim calcmode="lin" valueType="num">
                                          <p:cBhvr>
                                            <p:cTn id="51" dur="400" fill="hold"/>
                                            <p:tgtEl>
                                              <p:spTgt spid="42"/>
                                            </p:tgtEl>
                                            <p:attrNameLst>
                                              <p:attrName>ppt_h</p:attrName>
                                            </p:attrNameLst>
                                          </p:cBhvr>
                                          <p:tavLst>
                                            <p:tav tm="0">
                                              <p:val>
                                                <p:fltVal val="0"/>
                                              </p:val>
                                            </p:tav>
                                            <p:tav tm="100000">
                                              <p:val>
                                                <p:strVal val="#ppt_h"/>
                                              </p:val>
                                            </p:tav>
                                          </p:tavLst>
                                        </p:anim>
                                        <p:anim calcmode="lin" valueType="num">
                                          <p:cBhvr>
                                            <p:cTn id="52" dur="400" fill="hold"/>
                                            <p:tgtEl>
                                              <p:spTgt spid="42"/>
                                            </p:tgtEl>
                                            <p:attrNameLst>
                                              <p:attrName>style.rotation</p:attrName>
                                            </p:attrNameLst>
                                          </p:cBhvr>
                                          <p:tavLst>
                                            <p:tav tm="0">
                                              <p:val>
                                                <p:fltVal val="90"/>
                                              </p:val>
                                            </p:tav>
                                            <p:tav tm="100000">
                                              <p:val>
                                                <p:fltVal val="0"/>
                                              </p:val>
                                            </p:tav>
                                          </p:tavLst>
                                        </p:anim>
                                        <p:animEffect transition="in" filter="fade">
                                          <p:cBhvr>
                                            <p:cTn id="53" dur="400"/>
                                            <p:tgtEl>
                                              <p:spTgt spid="42"/>
                                            </p:tgtEl>
                                          </p:cBhvr>
                                        </p:animEffect>
                                      </p:childTnLst>
                                    </p:cTn>
                                  </p:par>
                                </p:childTnLst>
                              </p:cTn>
                            </p:par>
                            <p:par>
                              <p:cTn id="54" fill="hold">
                                <p:stCondLst>
                                  <p:cond delay="3889"/>
                                </p:stCondLst>
                                <p:childTnLst>
                                  <p:par>
                                    <p:cTn id="55" presetID="22" presetClass="entr" presetSubtype="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childTnLst>
                              </p:cTn>
                            </p:par>
                            <p:par>
                              <p:cTn id="58" fill="hold">
                                <p:stCondLst>
                                  <p:cond delay="4389"/>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par>
                              <p:cTn id="62" fill="hold">
                                <p:stCondLst>
                                  <p:cond delay="4889"/>
                                </p:stCondLst>
                                <p:childTnLst>
                                  <p:par>
                                    <p:cTn id="63" presetID="31"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400" fill="hold"/>
                                            <p:tgtEl>
                                              <p:spTgt spid="40"/>
                                            </p:tgtEl>
                                            <p:attrNameLst>
                                              <p:attrName>ppt_w</p:attrName>
                                            </p:attrNameLst>
                                          </p:cBhvr>
                                          <p:tavLst>
                                            <p:tav tm="0">
                                              <p:val>
                                                <p:fltVal val="0"/>
                                              </p:val>
                                            </p:tav>
                                            <p:tav tm="100000">
                                              <p:val>
                                                <p:strVal val="#ppt_w"/>
                                              </p:val>
                                            </p:tav>
                                          </p:tavLst>
                                        </p:anim>
                                        <p:anim calcmode="lin" valueType="num">
                                          <p:cBhvr>
                                            <p:cTn id="66" dur="400" fill="hold"/>
                                            <p:tgtEl>
                                              <p:spTgt spid="40"/>
                                            </p:tgtEl>
                                            <p:attrNameLst>
                                              <p:attrName>ppt_h</p:attrName>
                                            </p:attrNameLst>
                                          </p:cBhvr>
                                          <p:tavLst>
                                            <p:tav tm="0">
                                              <p:val>
                                                <p:fltVal val="0"/>
                                              </p:val>
                                            </p:tav>
                                            <p:tav tm="100000">
                                              <p:val>
                                                <p:strVal val="#ppt_h"/>
                                              </p:val>
                                            </p:tav>
                                          </p:tavLst>
                                        </p:anim>
                                        <p:anim calcmode="lin" valueType="num">
                                          <p:cBhvr>
                                            <p:cTn id="67" dur="400" fill="hold"/>
                                            <p:tgtEl>
                                              <p:spTgt spid="40"/>
                                            </p:tgtEl>
                                            <p:attrNameLst>
                                              <p:attrName>style.rotation</p:attrName>
                                            </p:attrNameLst>
                                          </p:cBhvr>
                                          <p:tavLst>
                                            <p:tav tm="0">
                                              <p:val>
                                                <p:fltVal val="90"/>
                                              </p:val>
                                            </p:tav>
                                            <p:tav tm="100000">
                                              <p:val>
                                                <p:fltVal val="0"/>
                                              </p:val>
                                            </p:tav>
                                          </p:tavLst>
                                        </p:anim>
                                        <p:animEffect transition="in" filter="fade">
                                          <p:cBhvr>
                                            <p:cTn id="68" dur="400"/>
                                            <p:tgtEl>
                                              <p:spTgt spid="40"/>
                                            </p:tgtEl>
                                          </p:cBhvr>
                                        </p:animEffect>
                                      </p:childTnLst>
                                    </p:cTn>
                                  </p:par>
                                </p:childTnLst>
                              </p:cTn>
                            </p:par>
                            <p:par>
                              <p:cTn id="69" fill="hold">
                                <p:stCondLst>
                                  <p:cond delay="5389"/>
                                </p:stCondLst>
                                <p:childTnLst>
                                  <p:par>
                                    <p:cTn id="70" presetID="22" presetClass="entr" presetSubtype="1"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35"/>
                                            </p:tgtEl>
                                            <p:attrNameLst>
                                              <p:attrName>style.visibility</p:attrName>
                                            </p:attrNameLst>
                                          </p:cBhvr>
                                          <p:to>
                                            <p:strVal val="visible"/>
                                          </p:to>
                                        </p:set>
                                        <p:anim by="(-#ppt_w*2)" calcmode="lin" valueType="num">
                                          <p:cBhvr rctx="PPT">
                                            <p:cTn id="24" dur="150" autoRev="1" fill="hold">
                                              <p:stCondLst>
                                                <p:cond delay="0"/>
                                              </p:stCondLst>
                                            </p:cTn>
                                            <p:tgtEl>
                                              <p:spTgt spid="35"/>
                                            </p:tgtEl>
                                            <p:attrNameLst>
                                              <p:attrName>ppt_w</p:attrName>
                                            </p:attrNameLst>
                                          </p:cBhvr>
                                        </p:anim>
                                        <p:anim by="(#ppt_w*0.50)" calcmode="lin" valueType="num">
                                          <p:cBhvr>
                                            <p:cTn id="25" dur="150" decel="50000" autoRev="1" fill="hold">
                                              <p:stCondLst>
                                                <p:cond delay="0"/>
                                              </p:stCondLst>
                                            </p:cTn>
                                            <p:tgtEl>
                                              <p:spTgt spid="35"/>
                                            </p:tgtEl>
                                            <p:attrNameLst>
                                              <p:attrName>ppt_x</p:attrName>
                                            </p:attrNameLst>
                                          </p:cBhvr>
                                        </p:anim>
                                        <p:anim from="(-#ppt_h/2)" to="(#ppt_y)" calcmode="lin" valueType="num">
                                          <p:cBhvr>
                                            <p:cTn id="26" dur="300" fill="hold">
                                              <p:stCondLst>
                                                <p:cond delay="0"/>
                                              </p:stCondLst>
                                            </p:cTn>
                                            <p:tgtEl>
                                              <p:spTgt spid="35"/>
                                            </p:tgtEl>
                                            <p:attrNameLst>
                                              <p:attrName>ppt_y</p:attrName>
                                            </p:attrNameLst>
                                          </p:cBhvr>
                                        </p:anim>
                                        <p:animRot by="21600000">
                                          <p:cBhvr>
                                            <p:cTn id="27" dur="300" fill="hold">
                                              <p:stCondLst>
                                                <p:cond delay="0"/>
                                              </p:stCondLst>
                                            </p:cTn>
                                            <p:tgtEl>
                                              <p:spTgt spid="35"/>
                                            </p:tgtEl>
                                            <p:attrNameLst>
                                              <p:attrName>r</p:attrName>
                                            </p:attrNameLst>
                                          </p:cBhvr>
                                        </p:animRot>
                                      </p:childTnLst>
                                    </p:cTn>
                                  </p:par>
                                </p:childTnLst>
                              </p:cTn>
                            </p:par>
                            <p:par>
                              <p:cTn id="28" fill="hold">
                                <p:stCondLst>
                                  <p:cond delay="1389"/>
                                </p:stCondLst>
                                <p:childTnLst>
                                  <p:par>
                                    <p:cTn id="29" presetID="22" presetClass="entr" presetSubtype="2"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childTnLst>
                              </p:cTn>
                            </p:par>
                            <p:par>
                              <p:cTn id="32" fill="hold">
                                <p:stCondLst>
                                  <p:cond delay="1889"/>
                                </p:stCondLst>
                                <p:childTnLst>
                                  <p:par>
                                    <p:cTn id="33" presetID="3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400" fill="hold"/>
                                            <p:tgtEl>
                                              <p:spTgt spid="38"/>
                                            </p:tgtEl>
                                            <p:attrNameLst>
                                              <p:attrName>ppt_w</p:attrName>
                                            </p:attrNameLst>
                                          </p:cBhvr>
                                          <p:tavLst>
                                            <p:tav tm="0">
                                              <p:val>
                                                <p:fltVal val="0"/>
                                              </p:val>
                                            </p:tav>
                                            <p:tav tm="100000">
                                              <p:val>
                                                <p:strVal val="#ppt_w"/>
                                              </p:val>
                                            </p:tav>
                                          </p:tavLst>
                                        </p:anim>
                                        <p:anim calcmode="lin" valueType="num">
                                          <p:cBhvr>
                                            <p:cTn id="36" dur="400" fill="hold"/>
                                            <p:tgtEl>
                                              <p:spTgt spid="38"/>
                                            </p:tgtEl>
                                            <p:attrNameLst>
                                              <p:attrName>ppt_h</p:attrName>
                                            </p:attrNameLst>
                                          </p:cBhvr>
                                          <p:tavLst>
                                            <p:tav tm="0">
                                              <p:val>
                                                <p:fltVal val="0"/>
                                              </p:val>
                                            </p:tav>
                                            <p:tav tm="100000">
                                              <p:val>
                                                <p:strVal val="#ppt_h"/>
                                              </p:val>
                                            </p:tav>
                                          </p:tavLst>
                                        </p:anim>
                                        <p:anim calcmode="lin" valueType="num">
                                          <p:cBhvr>
                                            <p:cTn id="37" dur="400" fill="hold"/>
                                            <p:tgtEl>
                                              <p:spTgt spid="38"/>
                                            </p:tgtEl>
                                            <p:attrNameLst>
                                              <p:attrName>style.rotation</p:attrName>
                                            </p:attrNameLst>
                                          </p:cBhvr>
                                          <p:tavLst>
                                            <p:tav tm="0">
                                              <p:val>
                                                <p:fltVal val="90"/>
                                              </p:val>
                                            </p:tav>
                                            <p:tav tm="100000">
                                              <p:val>
                                                <p:fltVal val="0"/>
                                              </p:val>
                                            </p:tav>
                                          </p:tavLst>
                                        </p:anim>
                                        <p:animEffect transition="in" filter="fade">
                                          <p:cBhvr>
                                            <p:cTn id="38" dur="400"/>
                                            <p:tgtEl>
                                              <p:spTgt spid="38"/>
                                            </p:tgtEl>
                                          </p:cBhvr>
                                        </p:animEffect>
                                      </p:childTnLst>
                                    </p:cTn>
                                  </p:par>
                                </p:childTnLst>
                              </p:cTn>
                            </p:par>
                            <p:par>
                              <p:cTn id="39" fill="hold">
                                <p:stCondLst>
                                  <p:cond delay="2389"/>
                                </p:stCondLst>
                                <p:childTnLst>
                                  <p:par>
                                    <p:cTn id="40" presetID="2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p:stCondLst>
                                  <p:cond delay="2889"/>
                                </p:stCondLst>
                                <p:childTnLst>
                                  <p:par>
                                    <p:cTn id="44" presetID="22" presetClass="entr" presetSubtype="1"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389"/>
                                </p:stCondLst>
                                <p:childTnLst>
                                  <p:par>
                                    <p:cTn id="48" presetID="31"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400" fill="hold"/>
                                            <p:tgtEl>
                                              <p:spTgt spid="42"/>
                                            </p:tgtEl>
                                            <p:attrNameLst>
                                              <p:attrName>ppt_w</p:attrName>
                                            </p:attrNameLst>
                                          </p:cBhvr>
                                          <p:tavLst>
                                            <p:tav tm="0">
                                              <p:val>
                                                <p:fltVal val="0"/>
                                              </p:val>
                                            </p:tav>
                                            <p:tav tm="100000">
                                              <p:val>
                                                <p:strVal val="#ppt_w"/>
                                              </p:val>
                                            </p:tav>
                                          </p:tavLst>
                                        </p:anim>
                                        <p:anim calcmode="lin" valueType="num">
                                          <p:cBhvr>
                                            <p:cTn id="51" dur="400" fill="hold"/>
                                            <p:tgtEl>
                                              <p:spTgt spid="42"/>
                                            </p:tgtEl>
                                            <p:attrNameLst>
                                              <p:attrName>ppt_h</p:attrName>
                                            </p:attrNameLst>
                                          </p:cBhvr>
                                          <p:tavLst>
                                            <p:tav tm="0">
                                              <p:val>
                                                <p:fltVal val="0"/>
                                              </p:val>
                                            </p:tav>
                                            <p:tav tm="100000">
                                              <p:val>
                                                <p:strVal val="#ppt_h"/>
                                              </p:val>
                                            </p:tav>
                                          </p:tavLst>
                                        </p:anim>
                                        <p:anim calcmode="lin" valueType="num">
                                          <p:cBhvr>
                                            <p:cTn id="52" dur="400" fill="hold"/>
                                            <p:tgtEl>
                                              <p:spTgt spid="42"/>
                                            </p:tgtEl>
                                            <p:attrNameLst>
                                              <p:attrName>style.rotation</p:attrName>
                                            </p:attrNameLst>
                                          </p:cBhvr>
                                          <p:tavLst>
                                            <p:tav tm="0">
                                              <p:val>
                                                <p:fltVal val="90"/>
                                              </p:val>
                                            </p:tav>
                                            <p:tav tm="100000">
                                              <p:val>
                                                <p:fltVal val="0"/>
                                              </p:val>
                                            </p:tav>
                                          </p:tavLst>
                                        </p:anim>
                                        <p:animEffect transition="in" filter="fade">
                                          <p:cBhvr>
                                            <p:cTn id="53" dur="400"/>
                                            <p:tgtEl>
                                              <p:spTgt spid="42"/>
                                            </p:tgtEl>
                                          </p:cBhvr>
                                        </p:animEffect>
                                      </p:childTnLst>
                                    </p:cTn>
                                  </p:par>
                                </p:childTnLst>
                              </p:cTn>
                            </p:par>
                            <p:par>
                              <p:cTn id="54" fill="hold">
                                <p:stCondLst>
                                  <p:cond delay="3889"/>
                                </p:stCondLst>
                                <p:childTnLst>
                                  <p:par>
                                    <p:cTn id="55" presetID="22" presetClass="entr" presetSubtype="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childTnLst>
                              </p:cTn>
                            </p:par>
                            <p:par>
                              <p:cTn id="58" fill="hold">
                                <p:stCondLst>
                                  <p:cond delay="4389"/>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par>
                              <p:cTn id="62" fill="hold">
                                <p:stCondLst>
                                  <p:cond delay="4889"/>
                                </p:stCondLst>
                                <p:childTnLst>
                                  <p:par>
                                    <p:cTn id="63" presetID="31"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400" fill="hold"/>
                                            <p:tgtEl>
                                              <p:spTgt spid="40"/>
                                            </p:tgtEl>
                                            <p:attrNameLst>
                                              <p:attrName>ppt_w</p:attrName>
                                            </p:attrNameLst>
                                          </p:cBhvr>
                                          <p:tavLst>
                                            <p:tav tm="0">
                                              <p:val>
                                                <p:fltVal val="0"/>
                                              </p:val>
                                            </p:tav>
                                            <p:tav tm="100000">
                                              <p:val>
                                                <p:strVal val="#ppt_w"/>
                                              </p:val>
                                            </p:tav>
                                          </p:tavLst>
                                        </p:anim>
                                        <p:anim calcmode="lin" valueType="num">
                                          <p:cBhvr>
                                            <p:cTn id="66" dur="400" fill="hold"/>
                                            <p:tgtEl>
                                              <p:spTgt spid="40"/>
                                            </p:tgtEl>
                                            <p:attrNameLst>
                                              <p:attrName>ppt_h</p:attrName>
                                            </p:attrNameLst>
                                          </p:cBhvr>
                                          <p:tavLst>
                                            <p:tav tm="0">
                                              <p:val>
                                                <p:fltVal val="0"/>
                                              </p:val>
                                            </p:tav>
                                            <p:tav tm="100000">
                                              <p:val>
                                                <p:strVal val="#ppt_h"/>
                                              </p:val>
                                            </p:tav>
                                          </p:tavLst>
                                        </p:anim>
                                        <p:anim calcmode="lin" valueType="num">
                                          <p:cBhvr>
                                            <p:cTn id="67" dur="400" fill="hold"/>
                                            <p:tgtEl>
                                              <p:spTgt spid="40"/>
                                            </p:tgtEl>
                                            <p:attrNameLst>
                                              <p:attrName>style.rotation</p:attrName>
                                            </p:attrNameLst>
                                          </p:cBhvr>
                                          <p:tavLst>
                                            <p:tav tm="0">
                                              <p:val>
                                                <p:fltVal val="90"/>
                                              </p:val>
                                            </p:tav>
                                            <p:tav tm="100000">
                                              <p:val>
                                                <p:fltVal val="0"/>
                                              </p:val>
                                            </p:tav>
                                          </p:tavLst>
                                        </p:anim>
                                        <p:animEffect transition="in" filter="fade">
                                          <p:cBhvr>
                                            <p:cTn id="68" dur="400"/>
                                            <p:tgtEl>
                                              <p:spTgt spid="40"/>
                                            </p:tgtEl>
                                          </p:cBhvr>
                                        </p:animEffect>
                                      </p:childTnLst>
                                    </p:cTn>
                                  </p:par>
                                </p:childTnLst>
                              </p:cTn>
                            </p:par>
                            <p:par>
                              <p:cTn id="69" fill="hold">
                                <p:stCondLst>
                                  <p:cond delay="5389"/>
                                </p:stCondLst>
                                <p:childTnLst>
                                  <p:par>
                                    <p:cTn id="70" presetID="22" presetClass="entr" presetSubtype="1"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 name="TextBox 64"/>
          <p:cNvSpPr txBox="1"/>
          <p:nvPr/>
        </p:nvSpPr>
        <p:spPr>
          <a:xfrm>
            <a:off x="4204140" y="2275809"/>
            <a:ext cx="6120680" cy="3139321"/>
          </a:xfrm>
          <a:prstGeom prst="rect">
            <a:avLst/>
          </a:prstGeom>
          <a:noFill/>
        </p:spPr>
        <p:txBody>
          <a:bodyPr wrap="square" rtlCol="0">
            <a:spAutoFit/>
          </a:bodyPr>
          <a:lstStyle>
            <a:defPPr>
              <a:defRPr lang="zh-CN"/>
            </a:defPPr>
            <a:lvl1pPr algn="just">
              <a:defRPr sz="2200">
                <a:solidFill>
                  <a:schemeClr val="accent1"/>
                </a:solidFill>
                <a:latin typeface="+mn-ea"/>
                <a:ea typeface="+mn-ea"/>
              </a:defRPr>
            </a:lvl1pPr>
          </a:lstStyle>
          <a:p>
            <a:r>
              <a:rPr lang="zh-CN" altLang="en-US" dirty="0"/>
              <a:t>时光飞驰，我自去年</a:t>
            </a:r>
            <a:r>
              <a:rPr lang="en-US" altLang="zh-CN" dirty="0"/>
              <a:t>XX</a:t>
            </a:r>
            <a:r>
              <a:rPr lang="zh-CN" altLang="en-US" dirty="0"/>
              <a:t>月</a:t>
            </a:r>
            <a:r>
              <a:rPr lang="en-US" altLang="zh-CN" dirty="0"/>
              <a:t>XX</a:t>
            </a:r>
            <a:r>
              <a:rPr lang="zh-CN" altLang="en-US" dirty="0"/>
              <a:t>日来到某某岗位，转眼已愉快地度过了快六个月。在公司领导的正确引领和各位同事们的关心下，我以积极进取的工作热情和踏实勤勉的工作态度，认真履职，大胆负责，较好地完成了领导交办的工作任务。</a:t>
            </a:r>
            <a:endParaRPr lang="en-US" altLang="zh-CN" dirty="0"/>
          </a:p>
          <a:p>
            <a:r>
              <a:rPr lang="zh-CN" altLang="en-US" dirty="0"/>
              <a:t>入职以来，我努力实践着自己的诺言，力争做到更高、更强、更优。下面，我就这六个月的工作情况向各位领导与同事作个简要汇报，以接受大家评议。</a:t>
            </a:r>
          </a:p>
        </p:txBody>
      </p:sp>
      <p:sp>
        <p:nvSpPr>
          <p:cNvPr id="24" name="TextBox 66"/>
          <p:cNvSpPr txBox="1"/>
          <p:nvPr/>
        </p:nvSpPr>
        <p:spPr>
          <a:xfrm>
            <a:off x="4061476" y="1449255"/>
            <a:ext cx="1617876" cy="646331"/>
          </a:xfrm>
          <a:prstGeom prst="rect">
            <a:avLst/>
          </a:prstGeom>
          <a:noFill/>
        </p:spPr>
        <p:txBody>
          <a:bodyPr wrap="square" rtlCol="0">
            <a:spAutoFit/>
          </a:bodyPr>
          <a:lstStyle/>
          <a:p>
            <a:pPr algn="ctr"/>
            <a:r>
              <a:rPr lang="zh-CN" altLang="en-US" sz="3600" b="1" dirty="0">
                <a:latin typeface="+mn-ea"/>
                <a:ea typeface="+mn-ea"/>
              </a:rPr>
              <a:t>前  言</a:t>
            </a:r>
          </a:p>
        </p:txBody>
      </p:sp>
      <p:sp>
        <p:nvSpPr>
          <p:cNvPr id="31" name="椭圆 30"/>
          <p:cNvSpPr/>
          <p:nvPr/>
        </p:nvSpPr>
        <p:spPr bwMode="auto">
          <a:xfrm>
            <a:off x="658068" y="2124029"/>
            <a:ext cx="2985450" cy="2986782"/>
          </a:xfrm>
          <a:prstGeom prst="ellipse">
            <a:avLst/>
          </a:prstGeom>
          <a:solidFill>
            <a:schemeClr val="bg2"/>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
        <p:nvSpPr>
          <p:cNvPr id="32" name="椭圆 31"/>
          <p:cNvSpPr>
            <a:spLocks noChangeArrowheads="1"/>
          </p:cNvSpPr>
          <p:nvPr/>
        </p:nvSpPr>
        <p:spPr bwMode="auto">
          <a:xfrm>
            <a:off x="835250" y="2302543"/>
            <a:ext cx="2631086" cy="2629754"/>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p>
        </p:txBody>
      </p:sp>
      <p:sp>
        <p:nvSpPr>
          <p:cNvPr id="33" name="椭圆 32"/>
          <p:cNvSpPr>
            <a:spLocks noChangeArrowheads="1"/>
          </p:cNvSpPr>
          <p:nvPr/>
        </p:nvSpPr>
        <p:spPr bwMode="auto">
          <a:xfrm>
            <a:off x="2547799" y="4590002"/>
            <a:ext cx="610066" cy="610066"/>
          </a:xfrm>
          <a:prstGeom prst="ellipse">
            <a:avLst/>
          </a:prstGeom>
          <a:solidFill>
            <a:schemeClr val="tx1"/>
          </a:solidFill>
          <a:ln>
            <a:noFill/>
          </a:ln>
        </p:spPr>
        <p:txBody>
          <a:bodyPr/>
          <a:lstStyle/>
          <a:p>
            <a:pPr>
              <a:buFont typeface="Arial" panose="020B0604020202020204" pitchFamily="34" charset="0"/>
              <a:buNone/>
            </a:pPr>
            <a:endParaRPr lang="zh-CN" altLang="en-US"/>
          </a:p>
        </p:txBody>
      </p:sp>
      <p:sp>
        <p:nvSpPr>
          <p:cNvPr id="34" name="Freeform 5"/>
          <p:cNvSpPr>
            <a:spLocks noEditPoints="1"/>
          </p:cNvSpPr>
          <p:nvPr/>
        </p:nvSpPr>
        <p:spPr bwMode="auto">
          <a:xfrm>
            <a:off x="2654301" y="4776379"/>
            <a:ext cx="397062" cy="237312"/>
          </a:xfrm>
          <a:custGeom>
            <a:avLst/>
            <a:gdLst>
              <a:gd name="T0" fmla="*/ 14775 w 1215"/>
              <a:gd name="T1" fmla="*/ 6558 h 696"/>
              <a:gd name="T2" fmla="*/ 271768 w 1215"/>
              <a:gd name="T3" fmla="*/ 199069 h 696"/>
              <a:gd name="T4" fmla="*/ 521150 w 1215"/>
              <a:gd name="T5" fmla="*/ 2342 h 696"/>
              <a:gd name="T6" fmla="*/ 509062 w 1215"/>
              <a:gd name="T7" fmla="*/ 0 h 696"/>
              <a:gd name="T8" fmla="*/ 34922 w 1215"/>
              <a:gd name="T9" fmla="*/ 0 h 696"/>
              <a:gd name="T10" fmla="*/ 14775 w 1215"/>
              <a:gd name="T11" fmla="*/ 6558 h 696"/>
              <a:gd name="T12" fmla="*/ 395340 w 1215"/>
              <a:gd name="T13" fmla="*/ 131620 h 696"/>
              <a:gd name="T14" fmla="*/ 530552 w 1215"/>
              <a:gd name="T15" fmla="*/ 318511 h 696"/>
              <a:gd name="T16" fmla="*/ 543984 w 1215"/>
              <a:gd name="T17" fmla="*/ 289938 h 696"/>
              <a:gd name="T18" fmla="*/ 543984 w 1215"/>
              <a:gd name="T19" fmla="*/ 36535 h 696"/>
              <a:gd name="T20" fmla="*/ 539507 w 1215"/>
              <a:gd name="T21" fmla="*/ 18268 h 696"/>
              <a:gd name="T22" fmla="*/ 395340 w 1215"/>
              <a:gd name="T23" fmla="*/ 131620 h 696"/>
              <a:gd name="T24" fmla="*/ 272216 w 1215"/>
              <a:gd name="T25" fmla="*/ 226236 h 696"/>
              <a:gd name="T26" fmla="*/ 265052 w 1215"/>
              <a:gd name="T27" fmla="*/ 223894 h 696"/>
              <a:gd name="T28" fmla="*/ 169239 w 1215"/>
              <a:gd name="T29" fmla="*/ 152229 h 696"/>
              <a:gd name="T30" fmla="*/ 46116 w 1215"/>
              <a:gd name="T31" fmla="*/ 326005 h 696"/>
              <a:gd name="T32" fmla="*/ 507718 w 1215"/>
              <a:gd name="T33" fmla="*/ 326005 h 696"/>
              <a:gd name="T34" fmla="*/ 376983 w 1215"/>
              <a:gd name="T35" fmla="*/ 146609 h 696"/>
              <a:gd name="T36" fmla="*/ 278932 w 1215"/>
              <a:gd name="T37" fmla="*/ 223894 h 696"/>
              <a:gd name="T38" fmla="*/ 272216 w 1215"/>
              <a:gd name="T39" fmla="*/ 226236 h 696"/>
              <a:gd name="T40" fmla="*/ 0 w 1215"/>
              <a:gd name="T41" fmla="*/ 36535 h 696"/>
              <a:gd name="T42" fmla="*/ 0 w 1215"/>
              <a:gd name="T43" fmla="*/ 289938 h 696"/>
              <a:gd name="T44" fmla="*/ 21043 w 1215"/>
              <a:gd name="T45" fmla="*/ 323195 h 696"/>
              <a:gd name="T46" fmla="*/ 150435 w 1215"/>
              <a:gd name="T47" fmla="*/ 137709 h 696"/>
              <a:gd name="T48" fmla="*/ 1343 w 1215"/>
              <a:gd name="T49" fmla="*/ 26230 h 696"/>
              <a:gd name="T50" fmla="*/ 0 w 1215"/>
              <a:gd name="T51" fmla="*/ 36535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5" h="696">
                <a:moveTo>
                  <a:pt x="33" y="14"/>
                </a:moveTo>
                <a:lnTo>
                  <a:pt x="607" y="425"/>
                </a:lnTo>
                <a:lnTo>
                  <a:pt x="1164" y="5"/>
                </a:lnTo>
                <a:cubicBezTo>
                  <a:pt x="1156" y="2"/>
                  <a:pt x="1147" y="0"/>
                  <a:pt x="1137" y="0"/>
                </a:cubicBezTo>
                <a:lnTo>
                  <a:pt x="78" y="0"/>
                </a:lnTo>
                <a:cubicBezTo>
                  <a:pt x="61" y="0"/>
                  <a:pt x="46" y="5"/>
                  <a:pt x="33" y="14"/>
                </a:cubicBezTo>
                <a:close/>
                <a:moveTo>
                  <a:pt x="883" y="281"/>
                </a:moveTo>
                <a:lnTo>
                  <a:pt x="1185" y="680"/>
                </a:lnTo>
                <a:cubicBezTo>
                  <a:pt x="1203" y="666"/>
                  <a:pt x="1215" y="644"/>
                  <a:pt x="1215" y="619"/>
                </a:cubicBezTo>
                <a:lnTo>
                  <a:pt x="1215" y="78"/>
                </a:lnTo>
                <a:cubicBezTo>
                  <a:pt x="1215" y="64"/>
                  <a:pt x="1211" y="50"/>
                  <a:pt x="1205" y="39"/>
                </a:cubicBezTo>
                <a:lnTo>
                  <a:pt x="883" y="281"/>
                </a:lnTo>
                <a:close/>
                <a:moveTo>
                  <a:pt x="608" y="483"/>
                </a:moveTo>
                <a:cubicBezTo>
                  <a:pt x="602" y="483"/>
                  <a:pt x="597" y="481"/>
                  <a:pt x="592" y="478"/>
                </a:cubicBezTo>
                <a:lnTo>
                  <a:pt x="378" y="325"/>
                </a:lnTo>
                <a:lnTo>
                  <a:pt x="103" y="696"/>
                </a:lnTo>
                <a:lnTo>
                  <a:pt x="1134" y="696"/>
                </a:lnTo>
                <a:lnTo>
                  <a:pt x="842" y="313"/>
                </a:lnTo>
                <a:lnTo>
                  <a:pt x="623" y="478"/>
                </a:lnTo>
                <a:cubicBezTo>
                  <a:pt x="618" y="481"/>
                  <a:pt x="613" y="483"/>
                  <a:pt x="608" y="483"/>
                </a:cubicBezTo>
                <a:close/>
                <a:moveTo>
                  <a:pt x="0" y="78"/>
                </a:moveTo>
                <a:lnTo>
                  <a:pt x="0" y="619"/>
                </a:lnTo>
                <a:cubicBezTo>
                  <a:pt x="0" y="651"/>
                  <a:pt x="20" y="678"/>
                  <a:pt x="47" y="690"/>
                </a:cubicBezTo>
                <a:lnTo>
                  <a:pt x="336" y="294"/>
                </a:lnTo>
                <a:lnTo>
                  <a:pt x="3" y="56"/>
                </a:lnTo>
                <a:cubicBezTo>
                  <a:pt x="1" y="63"/>
                  <a:pt x="0" y="70"/>
                  <a:pt x="0" y="78"/>
                </a:cubicBezTo>
                <a:close/>
              </a:path>
            </a:pathLst>
          </a:custGeom>
          <a:solidFill>
            <a:schemeClr val="accent1"/>
          </a:solidFill>
          <a:ln>
            <a:noFill/>
          </a:ln>
        </p:spPr>
        <p:txBody>
          <a:bodyPr/>
          <a:lstStyle/>
          <a:p>
            <a:endParaRPr lang="zh-CN" altLang="en-US"/>
          </a:p>
        </p:txBody>
      </p:sp>
      <p:sp>
        <p:nvSpPr>
          <p:cNvPr id="35" name="Oval 5"/>
          <p:cNvSpPr>
            <a:spLocks noChangeArrowheads="1"/>
          </p:cNvSpPr>
          <p:nvPr/>
        </p:nvSpPr>
        <p:spPr bwMode="auto">
          <a:xfrm>
            <a:off x="1333724" y="630936"/>
            <a:ext cx="531713" cy="53290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6" name="Oval 6"/>
          <p:cNvSpPr>
            <a:spLocks noChangeArrowheads="1"/>
          </p:cNvSpPr>
          <p:nvPr/>
        </p:nvSpPr>
        <p:spPr bwMode="auto">
          <a:xfrm>
            <a:off x="95897" y="4392204"/>
            <a:ext cx="382588" cy="38417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7" name="Oval 8"/>
          <p:cNvSpPr>
            <a:spLocks noChangeArrowheads="1"/>
          </p:cNvSpPr>
          <p:nvPr/>
        </p:nvSpPr>
        <p:spPr bwMode="auto">
          <a:xfrm>
            <a:off x="1308858" y="5988379"/>
            <a:ext cx="268288" cy="268288"/>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249921" y="1298088"/>
            <a:ext cx="333927" cy="33509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9" name="Oval 37"/>
          <p:cNvSpPr>
            <a:spLocks noChangeArrowheads="1"/>
          </p:cNvSpPr>
          <p:nvPr/>
        </p:nvSpPr>
        <p:spPr bwMode="auto">
          <a:xfrm>
            <a:off x="1388269" y="174756"/>
            <a:ext cx="171450" cy="173038"/>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649"/>
                            </p:stCondLst>
                            <p:childTnLst>
                              <p:par>
                                <p:cTn id="12" presetID="22"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149"/>
                            </p:stCondLst>
                            <p:childTnLst>
                              <p:par>
                                <p:cTn id="16" presetID="5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Scale>
                                      <p:cBhvr>
                                        <p:cTn id="1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2"/>
                                        </p:tgtEl>
                                        <p:attrNameLst>
                                          <p:attrName>ppt_x</p:attrName>
                                          <p:attrName>ppt_y</p:attrName>
                                        </p:attrNameLst>
                                      </p:cBhvr>
                                    </p:animMotion>
                                    <p:animEffect transition="in" filter="fade">
                                      <p:cBhvr>
                                        <p:cTn id="20" dur="1000"/>
                                        <p:tgtEl>
                                          <p:spTgt spid="32"/>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Scale>
                                      <p:cBhvr>
                                        <p:cTn id="2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1"/>
                                        </p:tgtEl>
                                        <p:attrNameLst>
                                          <p:attrName>ppt_x</p:attrName>
                                          <p:attrName>ppt_y</p:attrName>
                                        </p:attrNameLst>
                                      </p:cBhvr>
                                    </p:animMotion>
                                    <p:animEffect transition="in" filter="fade">
                                      <p:cBhvr>
                                        <p:cTn id="25" dur="1000"/>
                                        <p:tgtEl>
                                          <p:spTgt spid="31"/>
                                        </p:tgtEl>
                                      </p:cBhvr>
                                    </p:animEffect>
                                  </p:childTnLst>
                                </p:cTn>
                              </p:par>
                            </p:childTnLst>
                          </p:cTn>
                        </p:par>
                        <p:par>
                          <p:cTn id="26" fill="hold">
                            <p:stCondLst>
                              <p:cond delay="2149"/>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649"/>
                            </p:stCondLst>
                            <p:childTnLst>
                              <p:par>
                                <p:cTn id="33" presetID="31"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style.rotation</p:attrName>
                                        </p:attrNameLst>
                                      </p:cBhvr>
                                      <p:tavLst>
                                        <p:tav tm="0">
                                          <p:val>
                                            <p:fltVal val="90"/>
                                          </p:val>
                                        </p:tav>
                                        <p:tav tm="100000">
                                          <p:val>
                                            <p:fltVal val="0"/>
                                          </p:val>
                                        </p:tav>
                                      </p:tavLst>
                                    </p:anim>
                                    <p:animEffect transition="in" filter="fad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相关建议</a:t>
            </a:r>
          </a:p>
        </p:txBody>
      </p:sp>
      <p:sp>
        <p:nvSpPr>
          <p:cNvPr id="32"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3"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4" name="文本框 33"/>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四</a:t>
            </a:r>
          </a:p>
        </p:txBody>
      </p:sp>
      <p:sp>
        <p:nvSpPr>
          <p:cNvPr id="35" name="TextBox 24"/>
          <p:cNvSpPr txBox="1"/>
          <p:nvPr/>
        </p:nvSpPr>
        <p:spPr>
          <a:xfrm>
            <a:off x="1113572" y="1415382"/>
            <a:ext cx="2507418" cy="400110"/>
          </a:xfrm>
          <a:prstGeom prst="rect">
            <a:avLst/>
          </a:prstGeom>
          <a:noFill/>
        </p:spPr>
        <p:txBody>
          <a:bodyPr wrap="none" rtlCol="0">
            <a:spAutoFit/>
          </a:bodyPr>
          <a:lstStyle/>
          <a:p>
            <a:r>
              <a:rPr lang="zh-CN" altLang="en-US" sz="2000" b="1" dirty="0">
                <a:solidFill>
                  <a:schemeClr val="tx2"/>
                </a:solidFill>
                <a:latin typeface="+mj-ea"/>
                <a:ea typeface="+mj-ea"/>
              </a:rPr>
              <a:t>包装区加装降温设备</a:t>
            </a:r>
            <a:endParaRPr lang="en-US" altLang="zh-CN" sz="2000" b="1" dirty="0">
              <a:solidFill>
                <a:schemeClr val="tx2"/>
              </a:solidFill>
              <a:latin typeface="+mj-ea"/>
              <a:ea typeface="+mj-ea"/>
            </a:endParaRPr>
          </a:p>
        </p:txBody>
      </p:sp>
      <p:sp>
        <p:nvSpPr>
          <p:cNvPr id="36" name="TextBox 26"/>
          <p:cNvSpPr txBox="1"/>
          <p:nvPr/>
        </p:nvSpPr>
        <p:spPr>
          <a:xfrm>
            <a:off x="625773" y="1745346"/>
            <a:ext cx="2908628" cy="923330"/>
          </a:xfrm>
          <a:prstGeom prst="rect">
            <a:avLst/>
          </a:prstGeom>
          <a:noFill/>
        </p:spPr>
        <p:txBody>
          <a:bodyPr wrap="square" rtlCol="0">
            <a:spAutoFit/>
          </a:bodyPr>
          <a:lstStyle/>
          <a:p>
            <a:r>
              <a:rPr lang="zh-CN" altLang="en-US" dirty="0">
                <a:solidFill>
                  <a:schemeClr val="tx2"/>
                </a:solidFill>
                <a:latin typeface="+mj-ea"/>
                <a:ea typeface="+mj-ea"/>
              </a:rPr>
              <a:t>时至夏季，应当在包装区加装降温设备，以免汗水对包材产生污染。</a:t>
            </a:r>
          </a:p>
        </p:txBody>
      </p:sp>
      <p:sp>
        <p:nvSpPr>
          <p:cNvPr id="37" name="TextBox 27"/>
          <p:cNvSpPr txBox="1"/>
          <p:nvPr/>
        </p:nvSpPr>
        <p:spPr>
          <a:xfrm>
            <a:off x="8517533" y="4087913"/>
            <a:ext cx="2042693" cy="400110"/>
          </a:xfrm>
          <a:prstGeom prst="rect">
            <a:avLst/>
          </a:prstGeom>
          <a:noFill/>
        </p:spPr>
        <p:txBody>
          <a:bodyPr wrap="square" rtlCol="0">
            <a:spAutoFit/>
          </a:bodyPr>
          <a:lstStyle/>
          <a:p>
            <a:r>
              <a:rPr lang="zh-CN" altLang="en-US" sz="2000" b="1" dirty="0">
                <a:solidFill>
                  <a:schemeClr val="tx2"/>
                </a:solidFill>
                <a:latin typeface="+mn-ea"/>
              </a:rPr>
              <a:t>增设服务专员</a:t>
            </a:r>
            <a:endParaRPr lang="en-US" altLang="zh-CN" sz="2000" b="1" dirty="0">
              <a:solidFill>
                <a:schemeClr val="tx2"/>
              </a:solidFill>
              <a:latin typeface="+mn-ea"/>
            </a:endParaRPr>
          </a:p>
        </p:txBody>
      </p:sp>
      <p:sp>
        <p:nvSpPr>
          <p:cNvPr id="38" name="TextBox 28"/>
          <p:cNvSpPr txBox="1"/>
          <p:nvPr/>
        </p:nvSpPr>
        <p:spPr>
          <a:xfrm>
            <a:off x="8492358" y="4417877"/>
            <a:ext cx="2863401" cy="923330"/>
          </a:xfrm>
          <a:prstGeom prst="rect">
            <a:avLst/>
          </a:prstGeom>
          <a:noFill/>
        </p:spPr>
        <p:txBody>
          <a:bodyPr wrap="square" rtlCol="0">
            <a:spAutoFit/>
          </a:bodyPr>
          <a:lstStyle/>
          <a:p>
            <a:r>
              <a:rPr lang="zh-CN" altLang="en-US" dirty="0">
                <a:solidFill>
                  <a:schemeClr val="tx2"/>
                </a:solidFill>
                <a:latin typeface="+mj-ea"/>
                <a:ea typeface="+mj-ea"/>
              </a:rPr>
              <a:t>应当增设服务专员，专职处理某方面产生的问题，而不是由值班人员处理。</a:t>
            </a:r>
          </a:p>
        </p:txBody>
      </p:sp>
      <p:sp>
        <p:nvSpPr>
          <p:cNvPr id="39" name="TextBox 29"/>
          <p:cNvSpPr txBox="1"/>
          <p:nvPr/>
        </p:nvSpPr>
        <p:spPr>
          <a:xfrm>
            <a:off x="8546371" y="1863413"/>
            <a:ext cx="1911656" cy="400110"/>
          </a:xfrm>
          <a:prstGeom prst="rect">
            <a:avLst/>
          </a:prstGeom>
          <a:noFill/>
        </p:spPr>
        <p:txBody>
          <a:bodyPr wrap="square" rtlCol="0">
            <a:spAutoFit/>
          </a:bodyPr>
          <a:lstStyle/>
          <a:p>
            <a:r>
              <a:rPr lang="zh-CN" altLang="en-US" sz="2000" b="1" dirty="0">
                <a:solidFill>
                  <a:schemeClr val="tx2"/>
                </a:solidFill>
                <a:latin typeface="+mn-ea"/>
              </a:rPr>
              <a:t>对设计师分级</a:t>
            </a:r>
            <a:endParaRPr lang="en-US" altLang="zh-CN" sz="2000" b="1" dirty="0">
              <a:solidFill>
                <a:schemeClr val="tx2"/>
              </a:solidFill>
              <a:latin typeface="+mn-ea"/>
            </a:endParaRPr>
          </a:p>
        </p:txBody>
      </p:sp>
      <p:sp>
        <p:nvSpPr>
          <p:cNvPr id="40" name="TextBox 30"/>
          <p:cNvSpPr txBox="1"/>
          <p:nvPr/>
        </p:nvSpPr>
        <p:spPr>
          <a:xfrm>
            <a:off x="8521195" y="2193377"/>
            <a:ext cx="2863401" cy="1200329"/>
          </a:xfrm>
          <a:prstGeom prst="rect">
            <a:avLst/>
          </a:prstGeom>
          <a:noFill/>
        </p:spPr>
        <p:txBody>
          <a:bodyPr wrap="square" rtlCol="0">
            <a:spAutoFit/>
          </a:bodyPr>
          <a:lstStyle/>
          <a:p>
            <a:r>
              <a:rPr lang="zh-CN" altLang="en-US" dirty="0">
                <a:solidFill>
                  <a:schemeClr val="tx2"/>
                </a:solidFill>
                <a:latin typeface="+mj-ea"/>
                <a:ea typeface="+mj-ea"/>
              </a:rPr>
              <a:t>对设计人员进行分级管理，不同级别享受不同的待遇和责任，有利于提高设计师的积级性。</a:t>
            </a:r>
          </a:p>
        </p:txBody>
      </p:sp>
      <p:sp>
        <p:nvSpPr>
          <p:cNvPr id="41" name="TextBox 31"/>
          <p:cNvSpPr txBox="1"/>
          <p:nvPr/>
        </p:nvSpPr>
        <p:spPr>
          <a:xfrm>
            <a:off x="1116078" y="3451174"/>
            <a:ext cx="2507418" cy="400110"/>
          </a:xfrm>
          <a:prstGeom prst="rect">
            <a:avLst/>
          </a:prstGeom>
          <a:noFill/>
        </p:spPr>
        <p:txBody>
          <a:bodyPr wrap="none" rtlCol="0">
            <a:spAutoFit/>
          </a:bodyPr>
          <a:lstStyle/>
          <a:p>
            <a:r>
              <a:rPr lang="zh-CN" altLang="en-US" sz="2000" b="1" dirty="0">
                <a:solidFill>
                  <a:schemeClr val="tx2"/>
                </a:solidFill>
                <a:latin typeface="+mn-ea"/>
              </a:rPr>
              <a:t>让懂技术者有话语权</a:t>
            </a:r>
            <a:endParaRPr lang="en-US" altLang="zh-CN" sz="2000" b="1" dirty="0">
              <a:solidFill>
                <a:schemeClr val="tx2"/>
              </a:solidFill>
              <a:latin typeface="+mn-ea"/>
            </a:endParaRPr>
          </a:p>
        </p:txBody>
      </p:sp>
      <p:sp>
        <p:nvSpPr>
          <p:cNvPr id="42" name="TextBox 32"/>
          <p:cNvSpPr txBox="1"/>
          <p:nvPr/>
        </p:nvSpPr>
        <p:spPr>
          <a:xfrm>
            <a:off x="625773" y="3781138"/>
            <a:ext cx="2922730" cy="923330"/>
          </a:xfrm>
          <a:prstGeom prst="rect">
            <a:avLst/>
          </a:prstGeom>
          <a:noFill/>
        </p:spPr>
        <p:txBody>
          <a:bodyPr wrap="square" rtlCol="0">
            <a:spAutoFit/>
          </a:bodyPr>
          <a:lstStyle/>
          <a:p>
            <a:r>
              <a:rPr lang="zh-CN" altLang="en-US" dirty="0">
                <a:solidFill>
                  <a:schemeClr val="tx2"/>
                </a:solidFill>
                <a:latin typeface="+mj-ea"/>
                <a:ea typeface="+mj-ea"/>
              </a:rPr>
              <a:t>真正懂业务的人话语权不足，应当在管理层中增设技术人员。</a:t>
            </a:r>
          </a:p>
        </p:txBody>
      </p:sp>
      <p:sp>
        <p:nvSpPr>
          <p:cNvPr id="43" name="Freeform 5"/>
          <p:cNvSpPr>
            <a:spLocks noEditPoints="1"/>
          </p:cNvSpPr>
          <p:nvPr/>
        </p:nvSpPr>
        <p:spPr bwMode="auto">
          <a:xfrm>
            <a:off x="4370983" y="1456164"/>
            <a:ext cx="3354462" cy="4943832"/>
          </a:xfrm>
          <a:custGeom>
            <a:avLst/>
            <a:gdLst>
              <a:gd name="T0" fmla="*/ 4314 w 7473"/>
              <a:gd name="T1" fmla="*/ 7308 h 11024"/>
              <a:gd name="T2" fmla="*/ 3086 w 7473"/>
              <a:gd name="T3" fmla="*/ 6074 h 11024"/>
              <a:gd name="T4" fmla="*/ 4618 w 7473"/>
              <a:gd name="T5" fmla="*/ 3376 h 11024"/>
              <a:gd name="T6" fmla="*/ 4907 w 7473"/>
              <a:gd name="T7" fmla="*/ 2654 h 11024"/>
              <a:gd name="T8" fmla="*/ 5960 w 7473"/>
              <a:gd name="T9" fmla="*/ 2912 h 11024"/>
              <a:gd name="T10" fmla="*/ 4937 w 7473"/>
              <a:gd name="T11" fmla="*/ 1491 h 11024"/>
              <a:gd name="T12" fmla="*/ 4172 w 7473"/>
              <a:gd name="T13" fmla="*/ 2149 h 11024"/>
              <a:gd name="T14" fmla="*/ 4776 w 7473"/>
              <a:gd name="T15" fmla="*/ 1183 h 11024"/>
              <a:gd name="T16" fmla="*/ 3583 w 7473"/>
              <a:gd name="T17" fmla="*/ 2935 h 11024"/>
              <a:gd name="T18" fmla="*/ 1849 w 7473"/>
              <a:gd name="T19" fmla="*/ 3653 h 11024"/>
              <a:gd name="T20" fmla="*/ 2125 w 7473"/>
              <a:gd name="T21" fmla="*/ 3510 h 11024"/>
              <a:gd name="T22" fmla="*/ 3658 w 7473"/>
              <a:gd name="T23" fmla="*/ 1327 h 11024"/>
              <a:gd name="T24" fmla="*/ 3365 w 7473"/>
              <a:gd name="T25" fmla="*/ 869 h 11024"/>
              <a:gd name="T26" fmla="*/ 2687 w 7473"/>
              <a:gd name="T27" fmla="*/ 1220 h 11024"/>
              <a:gd name="T28" fmla="*/ 3162 w 7473"/>
              <a:gd name="T29" fmla="*/ 1805 h 11024"/>
              <a:gd name="T30" fmla="*/ 3279 w 7473"/>
              <a:gd name="T31" fmla="*/ 2016 h 11024"/>
              <a:gd name="T32" fmla="*/ 3140 w 7473"/>
              <a:gd name="T33" fmla="*/ 1999 h 11024"/>
              <a:gd name="T34" fmla="*/ 2419 w 7473"/>
              <a:gd name="T35" fmla="*/ 1237 h 11024"/>
              <a:gd name="T36" fmla="*/ 1780 w 7473"/>
              <a:gd name="T37" fmla="*/ 1702 h 11024"/>
              <a:gd name="T38" fmla="*/ 1312 w 7473"/>
              <a:gd name="T39" fmla="*/ 2239 h 11024"/>
              <a:gd name="T40" fmla="*/ 1942 w 7473"/>
              <a:gd name="T41" fmla="*/ 2795 h 11024"/>
              <a:gd name="T42" fmla="*/ 1976 w 7473"/>
              <a:gd name="T43" fmla="*/ 2264 h 11024"/>
              <a:gd name="T44" fmla="*/ 2382 w 7473"/>
              <a:gd name="T45" fmla="*/ 2228 h 11024"/>
              <a:gd name="T46" fmla="*/ 2263 w 7473"/>
              <a:gd name="T47" fmla="*/ 2376 h 11024"/>
              <a:gd name="T48" fmla="*/ 2303 w 7473"/>
              <a:gd name="T49" fmla="*/ 2732 h 11024"/>
              <a:gd name="T50" fmla="*/ 2253 w 7473"/>
              <a:gd name="T51" fmla="*/ 2918 h 11024"/>
              <a:gd name="T52" fmla="*/ 1138 w 7473"/>
              <a:gd name="T53" fmla="*/ 2647 h 11024"/>
              <a:gd name="T54" fmla="*/ 1057 w 7473"/>
              <a:gd name="T55" fmla="*/ 3264 h 11024"/>
              <a:gd name="T56" fmla="*/ 904 w 7473"/>
              <a:gd name="T57" fmla="*/ 3662 h 11024"/>
              <a:gd name="T58" fmla="*/ 1032 w 7473"/>
              <a:gd name="T59" fmla="*/ 4025 h 11024"/>
              <a:gd name="T60" fmla="*/ 2033 w 7473"/>
              <a:gd name="T61" fmla="*/ 4064 h 11024"/>
              <a:gd name="T62" fmla="*/ 2160 w 7473"/>
              <a:gd name="T63" fmla="*/ 4098 h 11024"/>
              <a:gd name="T64" fmla="*/ 2208 w 7473"/>
              <a:gd name="T65" fmla="*/ 4279 h 11024"/>
              <a:gd name="T66" fmla="*/ 1050 w 7473"/>
              <a:gd name="T67" fmla="*/ 4265 h 11024"/>
              <a:gd name="T68" fmla="*/ 1384 w 7473"/>
              <a:gd name="T69" fmla="*/ 4478 h 11024"/>
              <a:gd name="T70" fmla="*/ 1369 w 7473"/>
              <a:gd name="T71" fmla="*/ 4925 h 11024"/>
              <a:gd name="T72" fmla="*/ 1894 w 7473"/>
              <a:gd name="T73" fmla="*/ 5548 h 11024"/>
              <a:gd name="T74" fmla="*/ 2172 w 7473"/>
              <a:gd name="T75" fmla="*/ 4506 h 11024"/>
              <a:gd name="T76" fmla="*/ 3313 w 7473"/>
              <a:gd name="T77" fmla="*/ 4427 h 11024"/>
              <a:gd name="T78" fmla="*/ 2282 w 7473"/>
              <a:gd name="T79" fmla="*/ 4611 h 11024"/>
              <a:gd name="T80" fmla="*/ 2163 w 7473"/>
              <a:gd name="T81" fmla="*/ 5600 h 11024"/>
              <a:gd name="T82" fmla="*/ 2185 w 7473"/>
              <a:gd name="T83" fmla="*/ 5636 h 11024"/>
              <a:gd name="T84" fmla="*/ 3212 w 7473"/>
              <a:gd name="T85" fmla="*/ 5920 h 11024"/>
              <a:gd name="T86" fmla="*/ 3638 w 7473"/>
              <a:gd name="T87" fmla="*/ 5384 h 11024"/>
              <a:gd name="T88" fmla="*/ 5435 w 7473"/>
              <a:gd name="T89" fmla="*/ 4247 h 11024"/>
              <a:gd name="T90" fmla="*/ 5361 w 7473"/>
              <a:gd name="T91" fmla="*/ 4099 h 11024"/>
              <a:gd name="T92" fmla="*/ 6545 w 7473"/>
              <a:gd name="T93" fmla="*/ 3508 h 11024"/>
              <a:gd name="T94" fmla="*/ 5362 w 7473"/>
              <a:gd name="T95" fmla="*/ 3318 h 11024"/>
              <a:gd name="T96" fmla="*/ 4376 w 7473"/>
              <a:gd name="T97" fmla="*/ 3414 h 11024"/>
              <a:gd name="T98" fmla="*/ 4616 w 7473"/>
              <a:gd name="T99" fmla="*/ 5978 h 11024"/>
              <a:gd name="T100" fmla="*/ 5194 w 7473"/>
              <a:gd name="T101" fmla="*/ 4837 h 11024"/>
              <a:gd name="T102" fmla="*/ 5200 w 7473"/>
              <a:gd name="T103" fmla="*/ 4498 h 11024"/>
              <a:gd name="T104" fmla="*/ 6108 w 7473"/>
              <a:gd name="T105" fmla="*/ 4915 h 11024"/>
              <a:gd name="T106" fmla="*/ 6235 w 7473"/>
              <a:gd name="T107" fmla="*/ 4351 h 11024"/>
              <a:gd name="T108" fmla="*/ 3721 w 7473"/>
              <a:gd name="T109" fmla="*/ 367 h 11024"/>
              <a:gd name="T110" fmla="*/ 1811 w 7473"/>
              <a:gd name="T111" fmla="*/ 7587 h 11024"/>
              <a:gd name="T112" fmla="*/ 3755 w 7473"/>
              <a:gd name="T113" fmla="*/ 0 h 11024"/>
              <a:gd name="T114" fmla="*/ 4861 w 7473"/>
              <a:gd name="T115" fmla="*/ 10122 h 11024"/>
              <a:gd name="T116" fmla="*/ 4861 w 7473"/>
              <a:gd name="T117" fmla="*/ 10122 h 11024"/>
              <a:gd name="T118" fmla="*/ 5431 w 7473"/>
              <a:gd name="T119" fmla="*/ 9395 h 11024"/>
              <a:gd name="T120" fmla="*/ 5431 w 7473"/>
              <a:gd name="T121" fmla="*/ 8667 h 11024"/>
              <a:gd name="T122" fmla="*/ 5431 w 7473"/>
              <a:gd name="T123" fmla="*/ 7940 h 1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3" h="11024">
                <a:moveTo>
                  <a:pt x="4290" y="7309"/>
                </a:moveTo>
                <a:cubicBezTo>
                  <a:pt x="4200" y="7309"/>
                  <a:pt x="4121" y="7242"/>
                  <a:pt x="4109" y="7150"/>
                </a:cubicBezTo>
                <a:cubicBezTo>
                  <a:pt x="4105" y="7125"/>
                  <a:pt x="4029" y="6516"/>
                  <a:pt x="4386" y="6074"/>
                </a:cubicBezTo>
                <a:cubicBezTo>
                  <a:pt x="4450" y="5996"/>
                  <a:pt x="4566" y="5983"/>
                  <a:pt x="4645" y="6047"/>
                </a:cubicBezTo>
                <a:cubicBezTo>
                  <a:pt x="4723" y="6111"/>
                  <a:pt x="4736" y="6227"/>
                  <a:pt x="4672" y="6305"/>
                </a:cubicBezTo>
                <a:cubicBezTo>
                  <a:pt x="4415" y="6623"/>
                  <a:pt x="4472" y="7097"/>
                  <a:pt x="4473" y="7102"/>
                </a:cubicBezTo>
                <a:cubicBezTo>
                  <a:pt x="4485" y="7203"/>
                  <a:pt x="4414" y="7295"/>
                  <a:pt x="4314" y="7308"/>
                </a:cubicBezTo>
                <a:cubicBezTo>
                  <a:pt x="4306" y="7309"/>
                  <a:pt x="4298" y="7309"/>
                  <a:pt x="4290" y="7309"/>
                </a:cubicBezTo>
                <a:close/>
                <a:moveTo>
                  <a:pt x="3182" y="7310"/>
                </a:moveTo>
                <a:cubicBezTo>
                  <a:pt x="3174" y="7310"/>
                  <a:pt x="3166" y="7309"/>
                  <a:pt x="3157" y="7308"/>
                </a:cubicBezTo>
                <a:cubicBezTo>
                  <a:pt x="3057" y="7295"/>
                  <a:pt x="2987" y="7202"/>
                  <a:pt x="3000" y="7102"/>
                </a:cubicBezTo>
                <a:cubicBezTo>
                  <a:pt x="3000" y="7096"/>
                  <a:pt x="3057" y="6622"/>
                  <a:pt x="2800" y="6305"/>
                </a:cubicBezTo>
                <a:cubicBezTo>
                  <a:pt x="2737" y="6227"/>
                  <a:pt x="2749" y="6111"/>
                  <a:pt x="2828" y="6047"/>
                </a:cubicBezTo>
                <a:cubicBezTo>
                  <a:pt x="2906" y="5983"/>
                  <a:pt x="3022" y="5996"/>
                  <a:pt x="3086" y="6074"/>
                </a:cubicBezTo>
                <a:cubicBezTo>
                  <a:pt x="3443" y="6516"/>
                  <a:pt x="3367" y="7125"/>
                  <a:pt x="3364" y="7150"/>
                </a:cubicBezTo>
                <a:cubicBezTo>
                  <a:pt x="3351" y="7242"/>
                  <a:pt x="3273" y="7310"/>
                  <a:pt x="3182" y="7310"/>
                </a:cubicBezTo>
                <a:close/>
                <a:moveTo>
                  <a:pt x="3815" y="1336"/>
                </a:moveTo>
                <a:lnTo>
                  <a:pt x="3815" y="2303"/>
                </a:lnTo>
                <a:cubicBezTo>
                  <a:pt x="3818" y="2309"/>
                  <a:pt x="3820" y="2315"/>
                  <a:pt x="3821" y="2322"/>
                </a:cubicBezTo>
                <a:cubicBezTo>
                  <a:pt x="3822" y="2327"/>
                  <a:pt x="3871" y="2603"/>
                  <a:pt x="4059" y="2886"/>
                </a:cubicBezTo>
                <a:cubicBezTo>
                  <a:pt x="4206" y="3107"/>
                  <a:pt x="4393" y="3270"/>
                  <a:pt x="4618" y="3376"/>
                </a:cubicBezTo>
                <a:cubicBezTo>
                  <a:pt x="4625" y="3372"/>
                  <a:pt x="4633" y="3370"/>
                  <a:pt x="4641" y="3369"/>
                </a:cubicBezTo>
                <a:cubicBezTo>
                  <a:pt x="4829" y="3346"/>
                  <a:pt x="4962" y="3278"/>
                  <a:pt x="5036" y="3169"/>
                </a:cubicBezTo>
                <a:cubicBezTo>
                  <a:pt x="5149" y="3003"/>
                  <a:pt x="5094" y="2786"/>
                  <a:pt x="5093" y="2784"/>
                </a:cubicBezTo>
                <a:cubicBezTo>
                  <a:pt x="5093" y="2781"/>
                  <a:pt x="5092" y="2779"/>
                  <a:pt x="5092" y="2776"/>
                </a:cubicBezTo>
                <a:cubicBezTo>
                  <a:pt x="5088" y="2776"/>
                  <a:pt x="5085" y="2775"/>
                  <a:pt x="5081" y="2775"/>
                </a:cubicBezTo>
                <a:cubicBezTo>
                  <a:pt x="4993" y="2764"/>
                  <a:pt x="4927" y="2725"/>
                  <a:pt x="4925" y="2724"/>
                </a:cubicBezTo>
                <a:cubicBezTo>
                  <a:pt x="4900" y="2710"/>
                  <a:pt x="4892" y="2679"/>
                  <a:pt x="4907" y="2654"/>
                </a:cubicBezTo>
                <a:cubicBezTo>
                  <a:pt x="4921" y="2630"/>
                  <a:pt x="4952" y="2622"/>
                  <a:pt x="4976" y="2636"/>
                </a:cubicBezTo>
                <a:cubicBezTo>
                  <a:pt x="4984" y="2641"/>
                  <a:pt x="5176" y="2749"/>
                  <a:pt x="5304" y="2590"/>
                </a:cubicBezTo>
                <a:cubicBezTo>
                  <a:pt x="5321" y="2568"/>
                  <a:pt x="5353" y="2565"/>
                  <a:pt x="5375" y="2582"/>
                </a:cubicBezTo>
                <a:cubicBezTo>
                  <a:pt x="5397" y="2600"/>
                  <a:pt x="5400" y="2632"/>
                  <a:pt x="5383" y="2653"/>
                </a:cubicBezTo>
                <a:cubicBezTo>
                  <a:pt x="5343" y="2703"/>
                  <a:pt x="5296" y="2737"/>
                  <a:pt x="5243" y="2758"/>
                </a:cubicBezTo>
                <a:cubicBezTo>
                  <a:pt x="5254" y="2806"/>
                  <a:pt x="5284" y="2980"/>
                  <a:pt x="5216" y="3152"/>
                </a:cubicBezTo>
                <a:cubicBezTo>
                  <a:pt x="5507" y="3210"/>
                  <a:pt x="5820" y="3080"/>
                  <a:pt x="5960" y="2912"/>
                </a:cubicBezTo>
                <a:cubicBezTo>
                  <a:pt x="6155" y="2677"/>
                  <a:pt x="6166" y="2418"/>
                  <a:pt x="6166" y="2415"/>
                </a:cubicBezTo>
                <a:cubicBezTo>
                  <a:pt x="6167" y="2412"/>
                  <a:pt x="6167" y="2410"/>
                  <a:pt x="6167" y="2407"/>
                </a:cubicBezTo>
                <a:cubicBezTo>
                  <a:pt x="6195" y="1776"/>
                  <a:pt x="5721" y="1713"/>
                  <a:pt x="5700" y="1710"/>
                </a:cubicBezTo>
                <a:lnTo>
                  <a:pt x="5655" y="1705"/>
                </a:lnTo>
                <a:lnTo>
                  <a:pt x="5638" y="1663"/>
                </a:lnTo>
                <a:cubicBezTo>
                  <a:pt x="5495" y="1303"/>
                  <a:pt x="5130" y="1241"/>
                  <a:pt x="4942" y="1233"/>
                </a:cubicBezTo>
                <a:cubicBezTo>
                  <a:pt x="4951" y="1299"/>
                  <a:pt x="4957" y="1391"/>
                  <a:pt x="4937" y="1491"/>
                </a:cubicBezTo>
                <a:cubicBezTo>
                  <a:pt x="4911" y="1616"/>
                  <a:pt x="4853" y="1727"/>
                  <a:pt x="4767" y="1813"/>
                </a:cubicBezTo>
                <a:cubicBezTo>
                  <a:pt x="4660" y="1919"/>
                  <a:pt x="4514" y="1985"/>
                  <a:pt x="4334" y="2007"/>
                </a:cubicBezTo>
                <a:cubicBezTo>
                  <a:pt x="4330" y="2007"/>
                  <a:pt x="4327" y="2007"/>
                  <a:pt x="4324" y="2007"/>
                </a:cubicBezTo>
                <a:cubicBezTo>
                  <a:pt x="4319" y="2007"/>
                  <a:pt x="4313" y="2007"/>
                  <a:pt x="4308" y="2006"/>
                </a:cubicBezTo>
                <a:cubicBezTo>
                  <a:pt x="4285" y="2083"/>
                  <a:pt x="4246" y="2135"/>
                  <a:pt x="4243" y="2139"/>
                </a:cubicBezTo>
                <a:cubicBezTo>
                  <a:pt x="4233" y="2152"/>
                  <a:pt x="4218" y="2159"/>
                  <a:pt x="4203" y="2159"/>
                </a:cubicBezTo>
                <a:cubicBezTo>
                  <a:pt x="4192" y="2159"/>
                  <a:pt x="4181" y="2156"/>
                  <a:pt x="4172" y="2149"/>
                </a:cubicBezTo>
                <a:cubicBezTo>
                  <a:pt x="4150" y="2132"/>
                  <a:pt x="4145" y="2101"/>
                  <a:pt x="4162" y="2078"/>
                </a:cubicBezTo>
                <a:cubicBezTo>
                  <a:pt x="4167" y="2071"/>
                  <a:pt x="4283" y="1911"/>
                  <a:pt x="4181" y="1757"/>
                </a:cubicBezTo>
                <a:cubicBezTo>
                  <a:pt x="4165" y="1734"/>
                  <a:pt x="4172" y="1702"/>
                  <a:pt x="4195" y="1687"/>
                </a:cubicBezTo>
                <a:cubicBezTo>
                  <a:pt x="4218" y="1671"/>
                  <a:pt x="4250" y="1677"/>
                  <a:pt x="4265" y="1701"/>
                </a:cubicBezTo>
                <a:cubicBezTo>
                  <a:pt x="4300" y="1753"/>
                  <a:pt x="4317" y="1806"/>
                  <a:pt x="4322" y="1855"/>
                </a:cubicBezTo>
                <a:cubicBezTo>
                  <a:pt x="4667" y="1809"/>
                  <a:pt x="4762" y="1589"/>
                  <a:pt x="4788" y="1461"/>
                </a:cubicBezTo>
                <a:cubicBezTo>
                  <a:pt x="4816" y="1319"/>
                  <a:pt x="4779" y="1192"/>
                  <a:pt x="4776" y="1183"/>
                </a:cubicBezTo>
                <a:cubicBezTo>
                  <a:pt x="4703" y="975"/>
                  <a:pt x="4519" y="845"/>
                  <a:pt x="4296" y="845"/>
                </a:cubicBezTo>
                <a:cubicBezTo>
                  <a:pt x="4234" y="845"/>
                  <a:pt x="4171" y="856"/>
                  <a:pt x="4108" y="876"/>
                </a:cubicBezTo>
                <a:cubicBezTo>
                  <a:pt x="3985" y="916"/>
                  <a:pt x="3898" y="1003"/>
                  <a:pt x="3851" y="1134"/>
                </a:cubicBezTo>
                <a:cubicBezTo>
                  <a:pt x="3813" y="1238"/>
                  <a:pt x="3815" y="1332"/>
                  <a:pt x="3815" y="1333"/>
                </a:cubicBezTo>
                <a:lnTo>
                  <a:pt x="3815" y="1336"/>
                </a:lnTo>
                <a:close/>
                <a:moveTo>
                  <a:pt x="3658" y="2798"/>
                </a:moveTo>
                <a:cubicBezTo>
                  <a:pt x="3636" y="2843"/>
                  <a:pt x="3612" y="2888"/>
                  <a:pt x="3583" y="2935"/>
                </a:cubicBezTo>
                <a:cubicBezTo>
                  <a:pt x="3520" y="3037"/>
                  <a:pt x="3438" y="3143"/>
                  <a:pt x="3333" y="3240"/>
                </a:cubicBezTo>
                <a:cubicBezTo>
                  <a:pt x="3194" y="3370"/>
                  <a:pt x="3013" y="3486"/>
                  <a:pt x="2782" y="3564"/>
                </a:cubicBezTo>
                <a:cubicBezTo>
                  <a:pt x="2650" y="3609"/>
                  <a:pt x="2502" y="3641"/>
                  <a:pt x="2336" y="3657"/>
                </a:cubicBezTo>
                <a:lnTo>
                  <a:pt x="2335" y="3657"/>
                </a:lnTo>
                <a:lnTo>
                  <a:pt x="2334" y="3657"/>
                </a:lnTo>
                <a:cubicBezTo>
                  <a:pt x="2332" y="3657"/>
                  <a:pt x="2249" y="3662"/>
                  <a:pt x="2125" y="3662"/>
                </a:cubicBezTo>
                <a:cubicBezTo>
                  <a:pt x="2046" y="3662"/>
                  <a:pt x="1950" y="3660"/>
                  <a:pt x="1849" y="3653"/>
                </a:cubicBezTo>
                <a:cubicBezTo>
                  <a:pt x="1748" y="3646"/>
                  <a:pt x="1642" y="3634"/>
                  <a:pt x="1540" y="3614"/>
                </a:cubicBezTo>
                <a:cubicBezTo>
                  <a:pt x="1472" y="3601"/>
                  <a:pt x="1406" y="3584"/>
                  <a:pt x="1345" y="3561"/>
                </a:cubicBezTo>
                <a:cubicBezTo>
                  <a:pt x="1306" y="3547"/>
                  <a:pt x="1286" y="3504"/>
                  <a:pt x="1300" y="3464"/>
                </a:cubicBezTo>
                <a:cubicBezTo>
                  <a:pt x="1314" y="3425"/>
                  <a:pt x="1358" y="3404"/>
                  <a:pt x="1397" y="3419"/>
                </a:cubicBezTo>
                <a:cubicBezTo>
                  <a:pt x="1449" y="3437"/>
                  <a:pt x="1507" y="3453"/>
                  <a:pt x="1570" y="3465"/>
                </a:cubicBezTo>
                <a:cubicBezTo>
                  <a:pt x="1632" y="3477"/>
                  <a:pt x="1697" y="3486"/>
                  <a:pt x="1762" y="3493"/>
                </a:cubicBezTo>
                <a:cubicBezTo>
                  <a:pt x="1893" y="3507"/>
                  <a:pt x="2023" y="3510"/>
                  <a:pt x="2125" y="3510"/>
                </a:cubicBezTo>
                <a:cubicBezTo>
                  <a:pt x="2235" y="3510"/>
                  <a:pt x="2312" y="3506"/>
                  <a:pt x="2323" y="3505"/>
                </a:cubicBezTo>
                <a:cubicBezTo>
                  <a:pt x="2582" y="3481"/>
                  <a:pt x="2789" y="3414"/>
                  <a:pt x="2955" y="3325"/>
                </a:cubicBezTo>
                <a:cubicBezTo>
                  <a:pt x="3122" y="3235"/>
                  <a:pt x="3248" y="3123"/>
                  <a:pt x="3345" y="3006"/>
                </a:cubicBezTo>
                <a:cubicBezTo>
                  <a:pt x="3410" y="2928"/>
                  <a:pt x="3461" y="2847"/>
                  <a:pt x="3502" y="2770"/>
                </a:cubicBezTo>
                <a:cubicBezTo>
                  <a:pt x="3556" y="2667"/>
                  <a:pt x="3592" y="2570"/>
                  <a:pt x="3614" y="2493"/>
                </a:cubicBezTo>
                <a:cubicBezTo>
                  <a:pt x="3630" y="2439"/>
                  <a:pt x="3657" y="2365"/>
                  <a:pt x="3658" y="2296"/>
                </a:cubicBezTo>
                <a:lnTo>
                  <a:pt x="3658" y="1327"/>
                </a:lnTo>
                <a:lnTo>
                  <a:pt x="3658" y="1326"/>
                </a:lnTo>
                <a:lnTo>
                  <a:pt x="3658" y="1322"/>
                </a:lnTo>
                <a:cubicBezTo>
                  <a:pt x="3658" y="1313"/>
                  <a:pt x="3658" y="1285"/>
                  <a:pt x="3652" y="1247"/>
                </a:cubicBezTo>
                <a:cubicBezTo>
                  <a:pt x="3647" y="1209"/>
                  <a:pt x="3637" y="1162"/>
                  <a:pt x="3618" y="1114"/>
                </a:cubicBezTo>
                <a:cubicBezTo>
                  <a:pt x="3605" y="1082"/>
                  <a:pt x="3589" y="1049"/>
                  <a:pt x="3569" y="1019"/>
                </a:cubicBezTo>
                <a:cubicBezTo>
                  <a:pt x="3541" y="979"/>
                  <a:pt x="3505" y="942"/>
                  <a:pt x="3458" y="912"/>
                </a:cubicBezTo>
                <a:cubicBezTo>
                  <a:pt x="3431" y="895"/>
                  <a:pt x="3401" y="880"/>
                  <a:pt x="3365" y="869"/>
                </a:cubicBezTo>
                <a:cubicBezTo>
                  <a:pt x="3300" y="848"/>
                  <a:pt x="3237" y="838"/>
                  <a:pt x="3177" y="838"/>
                </a:cubicBezTo>
                <a:cubicBezTo>
                  <a:pt x="3094" y="838"/>
                  <a:pt x="3016" y="856"/>
                  <a:pt x="2947" y="890"/>
                </a:cubicBezTo>
                <a:cubicBezTo>
                  <a:pt x="2879" y="924"/>
                  <a:pt x="2819" y="973"/>
                  <a:pt x="2772" y="1035"/>
                </a:cubicBezTo>
                <a:cubicBezTo>
                  <a:pt x="2741" y="1076"/>
                  <a:pt x="2716" y="1123"/>
                  <a:pt x="2698" y="1175"/>
                </a:cubicBezTo>
                <a:lnTo>
                  <a:pt x="2697" y="1177"/>
                </a:lnTo>
                <a:cubicBezTo>
                  <a:pt x="2697" y="1178"/>
                  <a:pt x="2696" y="1181"/>
                  <a:pt x="2695" y="1185"/>
                </a:cubicBezTo>
                <a:cubicBezTo>
                  <a:pt x="2693" y="1193"/>
                  <a:pt x="2690" y="1205"/>
                  <a:pt x="2687" y="1220"/>
                </a:cubicBezTo>
                <a:cubicBezTo>
                  <a:pt x="2681" y="1250"/>
                  <a:pt x="2675" y="1293"/>
                  <a:pt x="2675" y="1342"/>
                </a:cubicBezTo>
                <a:cubicBezTo>
                  <a:pt x="2675" y="1377"/>
                  <a:pt x="2678" y="1415"/>
                  <a:pt x="2686" y="1453"/>
                </a:cubicBezTo>
                <a:cubicBezTo>
                  <a:pt x="2695" y="1500"/>
                  <a:pt x="2712" y="1549"/>
                  <a:pt x="2737" y="1596"/>
                </a:cubicBezTo>
                <a:cubicBezTo>
                  <a:pt x="2763" y="1642"/>
                  <a:pt x="2797" y="1686"/>
                  <a:pt x="2843" y="1724"/>
                </a:cubicBezTo>
                <a:cubicBezTo>
                  <a:pt x="2873" y="1749"/>
                  <a:pt x="2909" y="1773"/>
                  <a:pt x="2951" y="1792"/>
                </a:cubicBezTo>
                <a:cubicBezTo>
                  <a:pt x="3006" y="1818"/>
                  <a:pt x="3072" y="1837"/>
                  <a:pt x="3152" y="1848"/>
                </a:cubicBezTo>
                <a:cubicBezTo>
                  <a:pt x="3154" y="1834"/>
                  <a:pt x="3157" y="1819"/>
                  <a:pt x="3162" y="1805"/>
                </a:cubicBezTo>
                <a:cubicBezTo>
                  <a:pt x="3172" y="1773"/>
                  <a:pt x="3187" y="1742"/>
                  <a:pt x="3210" y="1712"/>
                </a:cubicBezTo>
                <a:cubicBezTo>
                  <a:pt x="3226" y="1689"/>
                  <a:pt x="3258" y="1684"/>
                  <a:pt x="3280" y="1701"/>
                </a:cubicBezTo>
                <a:cubicBezTo>
                  <a:pt x="3303" y="1717"/>
                  <a:pt x="3308" y="1749"/>
                  <a:pt x="3291" y="1772"/>
                </a:cubicBezTo>
                <a:cubicBezTo>
                  <a:pt x="3275" y="1793"/>
                  <a:pt x="3265" y="1814"/>
                  <a:pt x="3259" y="1835"/>
                </a:cubicBezTo>
                <a:cubicBezTo>
                  <a:pt x="3252" y="1856"/>
                  <a:pt x="3250" y="1876"/>
                  <a:pt x="3250" y="1896"/>
                </a:cubicBezTo>
                <a:cubicBezTo>
                  <a:pt x="3250" y="1918"/>
                  <a:pt x="3253" y="1940"/>
                  <a:pt x="3258" y="1961"/>
                </a:cubicBezTo>
                <a:cubicBezTo>
                  <a:pt x="3264" y="1981"/>
                  <a:pt x="3271" y="2000"/>
                  <a:pt x="3279" y="2016"/>
                </a:cubicBezTo>
                <a:cubicBezTo>
                  <a:pt x="3294" y="2048"/>
                  <a:pt x="3310" y="2069"/>
                  <a:pt x="3311" y="2070"/>
                </a:cubicBezTo>
                <a:lnTo>
                  <a:pt x="3311" y="2070"/>
                </a:lnTo>
                <a:cubicBezTo>
                  <a:pt x="3328" y="2092"/>
                  <a:pt x="3324" y="2124"/>
                  <a:pt x="3302" y="2141"/>
                </a:cubicBezTo>
                <a:cubicBezTo>
                  <a:pt x="3280" y="2158"/>
                  <a:pt x="3248" y="2155"/>
                  <a:pt x="3231" y="2133"/>
                </a:cubicBezTo>
                <a:cubicBezTo>
                  <a:pt x="3230" y="2131"/>
                  <a:pt x="3218" y="2116"/>
                  <a:pt x="3204" y="2091"/>
                </a:cubicBezTo>
                <a:cubicBezTo>
                  <a:pt x="3191" y="2068"/>
                  <a:pt x="3175" y="2037"/>
                  <a:pt x="3164" y="1999"/>
                </a:cubicBezTo>
                <a:cubicBezTo>
                  <a:pt x="3156" y="2000"/>
                  <a:pt x="3148" y="2000"/>
                  <a:pt x="3140" y="1999"/>
                </a:cubicBezTo>
                <a:cubicBezTo>
                  <a:pt x="3031" y="1986"/>
                  <a:pt x="2938" y="1957"/>
                  <a:pt x="2861" y="1917"/>
                </a:cubicBezTo>
                <a:cubicBezTo>
                  <a:pt x="2783" y="1877"/>
                  <a:pt x="2721" y="1825"/>
                  <a:pt x="2672" y="1768"/>
                </a:cubicBezTo>
                <a:cubicBezTo>
                  <a:pt x="2640" y="1730"/>
                  <a:pt x="2614" y="1689"/>
                  <a:pt x="2593" y="1648"/>
                </a:cubicBezTo>
                <a:cubicBezTo>
                  <a:pt x="2566" y="1593"/>
                  <a:pt x="2547" y="1537"/>
                  <a:pt x="2537" y="1483"/>
                </a:cubicBezTo>
                <a:cubicBezTo>
                  <a:pt x="2526" y="1433"/>
                  <a:pt x="2523" y="1386"/>
                  <a:pt x="2523" y="1342"/>
                </a:cubicBezTo>
                <a:cubicBezTo>
                  <a:pt x="2523" y="1298"/>
                  <a:pt x="2527" y="1259"/>
                  <a:pt x="2531" y="1226"/>
                </a:cubicBezTo>
                <a:cubicBezTo>
                  <a:pt x="2500" y="1227"/>
                  <a:pt x="2461" y="1230"/>
                  <a:pt x="2419" y="1237"/>
                </a:cubicBezTo>
                <a:cubicBezTo>
                  <a:pt x="2355" y="1246"/>
                  <a:pt x="2283" y="1263"/>
                  <a:pt x="2210" y="1291"/>
                </a:cubicBezTo>
                <a:cubicBezTo>
                  <a:pt x="2162" y="1310"/>
                  <a:pt x="2114" y="1334"/>
                  <a:pt x="2069" y="1364"/>
                </a:cubicBezTo>
                <a:cubicBezTo>
                  <a:pt x="2008" y="1405"/>
                  <a:pt x="1952" y="1457"/>
                  <a:pt x="1905" y="1524"/>
                </a:cubicBezTo>
                <a:cubicBezTo>
                  <a:pt x="1878" y="1562"/>
                  <a:pt x="1855" y="1606"/>
                  <a:pt x="1835" y="1655"/>
                </a:cubicBezTo>
                <a:lnTo>
                  <a:pt x="1820" y="1693"/>
                </a:lnTo>
                <a:lnTo>
                  <a:pt x="1781" y="1701"/>
                </a:lnTo>
                <a:lnTo>
                  <a:pt x="1780" y="1702"/>
                </a:lnTo>
                <a:cubicBezTo>
                  <a:pt x="1776" y="1703"/>
                  <a:pt x="1772" y="1704"/>
                  <a:pt x="1768" y="1705"/>
                </a:cubicBezTo>
                <a:cubicBezTo>
                  <a:pt x="1758" y="1708"/>
                  <a:pt x="1744" y="1712"/>
                  <a:pt x="1726" y="1718"/>
                </a:cubicBezTo>
                <a:cubicBezTo>
                  <a:pt x="1691" y="1730"/>
                  <a:pt x="1643" y="1750"/>
                  <a:pt x="1593" y="1779"/>
                </a:cubicBezTo>
                <a:cubicBezTo>
                  <a:pt x="1559" y="1799"/>
                  <a:pt x="1524" y="1822"/>
                  <a:pt x="1491" y="1850"/>
                </a:cubicBezTo>
                <a:cubicBezTo>
                  <a:pt x="1447" y="1888"/>
                  <a:pt x="1407" y="1933"/>
                  <a:pt x="1375" y="1988"/>
                </a:cubicBezTo>
                <a:cubicBezTo>
                  <a:pt x="1357" y="2019"/>
                  <a:pt x="1343" y="2054"/>
                  <a:pt x="1332" y="2092"/>
                </a:cubicBezTo>
                <a:cubicBezTo>
                  <a:pt x="1319" y="2135"/>
                  <a:pt x="1312" y="2184"/>
                  <a:pt x="1312" y="2239"/>
                </a:cubicBezTo>
                <a:cubicBezTo>
                  <a:pt x="1312" y="2287"/>
                  <a:pt x="1317" y="2340"/>
                  <a:pt x="1330" y="2398"/>
                </a:cubicBezTo>
                <a:lnTo>
                  <a:pt x="1334" y="2414"/>
                </a:lnTo>
                <a:cubicBezTo>
                  <a:pt x="1336" y="2424"/>
                  <a:pt x="1341" y="2438"/>
                  <a:pt x="1347" y="2456"/>
                </a:cubicBezTo>
                <a:cubicBezTo>
                  <a:pt x="1361" y="2492"/>
                  <a:pt x="1385" y="2541"/>
                  <a:pt x="1424" y="2589"/>
                </a:cubicBezTo>
                <a:cubicBezTo>
                  <a:pt x="1451" y="2622"/>
                  <a:pt x="1484" y="2654"/>
                  <a:pt x="1526" y="2683"/>
                </a:cubicBezTo>
                <a:cubicBezTo>
                  <a:pt x="1583" y="2723"/>
                  <a:pt x="1656" y="2757"/>
                  <a:pt x="1752" y="2777"/>
                </a:cubicBezTo>
                <a:cubicBezTo>
                  <a:pt x="1807" y="2788"/>
                  <a:pt x="1870" y="2795"/>
                  <a:pt x="1942" y="2795"/>
                </a:cubicBezTo>
                <a:cubicBezTo>
                  <a:pt x="2006" y="2795"/>
                  <a:pt x="2077" y="2789"/>
                  <a:pt x="2155" y="2777"/>
                </a:cubicBezTo>
                <a:cubicBezTo>
                  <a:pt x="2139" y="2743"/>
                  <a:pt x="2127" y="2709"/>
                  <a:pt x="2119" y="2676"/>
                </a:cubicBezTo>
                <a:cubicBezTo>
                  <a:pt x="2102" y="2614"/>
                  <a:pt x="2097" y="2555"/>
                  <a:pt x="2097" y="2505"/>
                </a:cubicBezTo>
                <a:cubicBezTo>
                  <a:pt x="2097" y="2457"/>
                  <a:pt x="2102" y="2416"/>
                  <a:pt x="2107" y="2386"/>
                </a:cubicBezTo>
                <a:cubicBezTo>
                  <a:pt x="2109" y="2372"/>
                  <a:pt x="2111" y="2361"/>
                  <a:pt x="2113" y="2352"/>
                </a:cubicBezTo>
                <a:cubicBezTo>
                  <a:pt x="2107" y="2351"/>
                  <a:pt x="2102" y="2349"/>
                  <a:pt x="2097" y="2347"/>
                </a:cubicBezTo>
                <a:cubicBezTo>
                  <a:pt x="2055" y="2330"/>
                  <a:pt x="2013" y="2303"/>
                  <a:pt x="1976" y="2264"/>
                </a:cubicBezTo>
                <a:cubicBezTo>
                  <a:pt x="1957" y="2243"/>
                  <a:pt x="1959" y="2211"/>
                  <a:pt x="1979" y="2192"/>
                </a:cubicBezTo>
                <a:cubicBezTo>
                  <a:pt x="2000" y="2173"/>
                  <a:pt x="2032" y="2174"/>
                  <a:pt x="2051" y="2195"/>
                </a:cubicBezTo>
                <a:cubicBezTo>
                  <a:pt x="2077" y="2224"/>
                  <a:pt x="2105" y="2241"/>
                  <a:pt x="2133" y="2252"/>
                </a:cubicBezTo>
                <a:cubicBezTo>
                  <a:pt x="2162" y="2263"/>
                  <a:pt x="2191" y="2268"/>
                  <a:pt x="2220" y="2268"/>
                </a:cubicBezTo>
                <a:cubicBezTo>
                  <a:pt x="2262" y="2268"/>
                  <a:pt x="2302" y="2258"/>
                  <a:pt x="2332" y="2248"/>
                </a:cubicBezTo>
                <a:cubicBezTo>
                  <a:pt x="2362" y="2238"/>
                  <a:pt x="2382" y="2228"/>
                  <a:pt x="2382" y="2228"/>
                </a:cubicBezTo>
                <a:lnTo>
                  <a:pt x="2382" y="2228"/>
                </a:lnTo>
                <a:lnTo>
                  <a:pt x="2382" y="2228"/>
                </a:lnTo>
                <a:cubicBezTo>
                  <a:pt x="2407" y="2214"/>
                  <a:pt x="2438" y="2224"/>
                  <a:pt x="2451" y="2248"/>
                </a:cubicBezTo>
                <a:cubicBezTo>
                  <a:pt x="2464" y="2273"/>
                  <a:pt x="2455" y="2303"/>
                  <a:pt x="2431" y="2317"/>
                </a:cubicBezTo>
                <a:cubicBezTo>
                  <a:pt x="2429" y="2318"/>
                  <a:pt x="2405" y="2331"/>
                  <a:pt x="2368" y="2343"/>
                </a:cubicBezTo>
                <a:cubicBezTo>
                  <a:pt x="2340" y="2353"/>
                  <a:pt x="2305" y="2362"/>
                  <a:pt x="2265" y="2366"/>
                </a:cubicBezTo>
                <a:cubicBezTo>
                  <a:pt x="2265" y="2370"/>
                  <a:pt x="2264" y="2373"/>
                  <a:pt x="2263" y="2376"/>
                </a:cubicBezTo>
                <a:lnTo>
                  <a:pt x="2263" y="2376"/>
                </a:lnTo>
                <a:lnTo>
                  <a:pt x="2263" y="2376"/>
                </a:lnTo>
                <a:lnTo>
                  <a:pt x="2263" y="2378"/>
                </a:lnTo>
                <a:cubicBezTo>
                  <a:pt x="2263" y="2379"/>
                  <a:pt x="2262" y="2381"/>
                  <a:pt x="2262" y="2384"/>
                </a:cubicBezTo>
                <a:cubicBezTo>
                  <a:pt x="2260" y="2390"/>
                  <a:pt x="2259" y="2399"/>
                  <a:pt x="2257" y="2410"/>
                </a:cubicBezTo>
                <a:cubicBezTo>
                  <a:pt x="2253" y="2433"/>
                  <a:pt x="2249" y="2466"/>
                  <a:pt x="2249" y="2505"/>
                </a:cubicBezTo>
                <a:cubicBezTo>
                  <a:pt x="2249" y="2539"/>
                  <a:pt x="2252" y="2577"/>
                  <a:pt x="2261" y="2616"/>
                </a:cubicBezTo>
                <a:cubicBezTo>
                  <a:pt x="2269" y="2655"/>
                  <a:pt x="2282" y="2694"/>
                  <a:pt x="2303" y="2732"/>
                </a:cubicBezTo>
                <a:cubicBezTo>
                  <a:pt x="2317" y="2757"/>
                  <a:pt x="2334" y="2781"/>
                  <a:pt x="2355" y="2804"/>
                </a:cubicBezTo>
                <a:cubicBezTo>
                  <a:pt x="2383" y="2835"/>
                  <a:pt x="2419" y="2863"/>
                  <a:pt x="2465" y="2888"/>
                </a:cubicBezTo>
                <a:cubicBezTo>
                  <a:pt x="2527" y="2921"/>
                  <a:pt x="2608" y="2948"/>
                  <a:pt x="2716" y="2961"/>
                </a:cubicBezTo>
                <a:cubicBezTo>
                  <a:pt x="2757" y="2966"/>
                  <a:pt x="2787" y="3004"/>
                  <a:pt x="2782" y="3046"/>
                </a:cubicBezTo>
                <a:cubicBezTo>
                  <a:pt x="2777" y="3088"/>
                  <a:pt x="2739" y="3117"/>
                  <a:pt x="2697" y="3112"/>
                </a:cubicBezTo>
                <a:cubicBezTo>
                  <a:pt x="2594" y="3099"/>
                  <a:pt x="2506" y="3075"/>
                  <a:pt x="2433" y="3042"/>
                </a:cubicBezTo>
                <a:cubicBezTo>
                  <a:pt x="2359" y="3008"/>
                  <a:pt x="2300" y="2966"/>
                  <a:pt x="2253" y="2918"/>
                </a:cubicBezTo>
                <a:lnTo>
                  <a:pt x="2250" y="2915"/>
                </a:lnTo>
                <a:cubicBezTo>
                  <a:pt x="2136" y="2937"/>
                  <a:pt x="2034" y="2947"/>
                  <a:pt x="1942" y="2947"/>
                </a:cubicBezTo>
                <a:cubicBezTo>
                  <a:pt x="1805" y="2947"/>
                  <a:pt x="1691" y="2925"/>
                  <a:pt x="1596" y="2889"/>
                </a:cubicBezTo>
                <a:cubicBezTo>
                  <a:pt x="1501" y="2854"/>
                  <a:pt x="1426" y="2805"/>
                  <a:pt x="1369" y="2751"/>
                </a:cubicBezTo>
                <a:cubicBezTo>
                  <a:pt x="1330" y="2716"/>
                  <a:pt x="1299" y="2679"/>
                  <a:pt x="1275" y="2643"/>
                </a:cubicBezTo>
                <a:cubicBezTo>
                  <a:pt x="1252" y="2609"/>
                  <a:pt x="1234" y="2576"/>
                  <a:pt x="1221" y="2547"/>
                </a:cubicBezTo>
                <a:cubicBezTo>
                  <a:pt x="1195" y="2573"/>
                  <a:pt x="1165" y="2607"/>
                  <a:pt x="1138" y="2647"/>
                </a:cubicBezTo>
                <a:cubicBezTo>
                  <a:pt x="1112" y="2683"/>
                  <a:pt x="1088" y="2724"/>
                  <a:pt x="1069" y="2770"/>
                </a:cubicBezTo>
                <a:cubicBezTo>
                  <a:pt x="1044" y="2830"/>
                  <a:pt x="1028" y="2897"/>
                  <a:pt x="1028" y="2971"/>
                </a:cubicBezTo>
                <a:cubicBezTo>
                  <a:pt x="1028" y="3036"/>
                  <a:pt x="1040" y="3106"/>
                  <a:pt x="1072" y="3183"/>
                </a:cubicBezTo>
                <a:lnTo>
                  <a:pt x="1091" y="3229"/>
                </a:lnTo>
                <a:lnTo>
                  <a:pt x="1057" y="3264"/>
                </a:lnTo>
                <a:lnTo>
                  <a:pt x="1057" y="3264"/>
                </a:lnTo>
                <a:lnTo>
                  <a:pt x="1057" y="3264"/>
                </a:lnTo>
                <a:lnTo>
                  <a:pt x="1057" y="3264"/>
                </a:lnTo>
                <a:lnTo>
                  <a:pt x="1056" y="3265"/>
                </a:lnTo>
                <a:lnTo>
                  <a:pt x="1054" y="3267"/>
                </a:lnTo>
                <a:cubicBezTo>
                  <a:pt x="1052" y="3269"/>
                  <a:pt x="1049" y="3273"/>
                  <a:pt x="1045" y="3279"/>
                </a:cubicBezTo>
                <a:cubicBezTo>
                  <a:pt x="1036" y="3289"/>
                  <a:pt x="1024" y="3305"/>
                  <a:pt x="1010" y="3326"/>
                </a:cubicBezTo>
                <a:cubicBezTo>
                  <a:pt x="983" y="3367"/>
                  <a:pt x="950" y="3427"/>
                  <a:pt x="928" y="3500"/>
                </a:cubicBezTo>
                <a:cubicBezTo>
                  <a:pt x="914" y="3549"/>
                  <a:pt x="904" y="3603"/>
                  <a:pt x="904" y="3662"/>
                </a:cubicBezTo>
                <a:cubicBezTo>
                  <a:pt x="904" y="3718"/>
                  <a:pt x="913" y="3779"/>
                  <a:pt x="935" y="3845"/>
                </a:cubicBezTo>
                <a:cubicBezTo>
                  <a:pt x="951" y="3891"/>
                  <a:pt x="974" y="3940"/>
                  <a:pt x="1006" y="3992"/>
                </a:cubicBezTo>
                <a:cubicBezTo>
                  <a:pt x="1014" y="3998"/>
                  <a:pt x="1021" y="4006"/>
                  <a:pt x="1026" y="4016"/>
                </a:cubicBezTo>
                <a:lnTo>
                  <a:pt x="1026" y="4016"/>
                </a:lnTo>
                <a:lnTo>
                  <a:pt x="1026" y="4016"/>
                </a:lnTo>
                <a:lnTo>
                  <a:pt x="1027" y="4017"/>
                </a:lnTo>
                <a:cubicBezTo>
                  <a:pt x="1028" y="4019"/>
                  <a:pt x="1030" y="4022"/>
                  <a:pt x="1032" y="4025"/>
                </a:cubicBezTo>
                <a:cubicBezTo>
                  <a:pt x="1036" y="4033"/>
                  <a:pt x="1044" y="4044"/>
                  <a:pt x="1054" y="4057"/>
                </a:cubicBezTo>
                <a:cubicBezTo>
                  <a:pt x="1075" y="4083"/>
                  <a:pt x="1107" y="4118"/>
                  <a:pt x="1152" y="4151"/>
                </a:cubicBezTo>
                <a:cubicBezTo>
                  <a:pt x="1182" y="4172"/>
                  <a:pt x="1217" y="4193"/>
                  <a:pt x="1259" y="4210"/>
                </a:cubicBezTo>
                <a:cubicBezTo>
                  <a:pt x="1315" y="4232"/>
                  <a:pt x="1383" y="4247"/>
                  <a:pt x="1464" y="4247"/>
                </a:cubicBezTo>
                <a:cubicBezTo>
                  <a:pt x="1533" y="4247"/>
                  <a:pt x="1613" y="4236"/>
                  <a:pt x="1704" y="4209"/>
                </a:cubicBezTo>
                <a:cubicBezTo>
                  <a:pt x="1795" y="4181"/>
                  <a:pt x="1898" y="4138"/>
                  <a:pt x="2014" y="4071"/>
                </a:cubicBezTo>
                <a:cubicBezTo>
                  <a:pt x="2020" y="4068"/>
                  <a:pt x="2026" y="4065"/>
                  <a:pt x="2033" y="4064"/>
                </a:cubicBezTo>
                <a:cubicBezTo>
                  <a:pt x="2023" y="4033"/>
                  <a:pt x="2017" y="3999"/>
                  <a:pt x="2017" y="3962"/>
                </a:cubicBezTo>
                <a:cubicBezTo>
                  <a:pt x="2017" y="3941"/>
                  <a:pt x="2019" y="3920"/>
                  <a:pt x="2023" y="3897"/>
                </a:cubicBezTo>
                <a:cubicBezTo>
                  <a:pt x="2028" y="3870"/>
                  <a:pt x="2054" y="3851"/>
                  <a:pt x="2081" y="3856"/>
                </a:cubicBezTo>
                <a:cubicBezTo>
                  <a:pt x="2109" y="3861"/>
                  <a:pt x="2127" y="3887"/>
                  <a:pt x="2123" y="3915"/>
                </a:cubicBezTo>
                <a:cubicBezTo>
                  <a:pt x="2120" y="3931"/>
                  <a:pt x="2119" y="3947"/>
                  <a:pt x="2118" y="3962"/>
                </a:cubicBezTo>
                <a:cubicBezTo>
                  <a:pt x="2119" y="3990"/>
                  <a:pt x="2123" y="4015"/>
                  <a:pt x="2130" y="4038"/>
                </a:cubicBezTo>
                <a:cubicBezTo>
                  <a:pt x="2138" y="4060"/>
                  <a:pt x="2148" y="4080"/>
                  <a:pt x="2160" y="4098"/>
                </a:cubicBezTo>
                <a:cubicBezTo>
                  <a:pt x="2184" y="4134"/>
                  <a:pt x="2213" y="4160"/>
                  <a:pt x="2234" y="4175"/>
                </a:cubicBezTo>
                <a:cubicBezTo>
                  <a:pt x="2247" y="4185"/>
                  <a:pt x="2256" y="4190"/>
                  <a:pt x="2257" y="4190"/>
                </a:cubicBezTo>
                <a:lnTo>
                  <a:pt x="2257" y="4190"/>
                </a:lnTo>
                <a:lnTo>
                  <a:pt x="2257" y="4190"/>
                </a:lnTo>
                <a:lnTo>
                  <a:pt x="2257" y="4190"/>
                </a:lnTo>
                <a:cubicBezTo>
                  <a:pt x="2281" y="4203"/>
                  <a:pt x="2290" y="4234"/>
                  <a:pt x="2277" y="4259"/>
                </a:cubicBezTo>
                <a:cubicBezTo>
                  <a:pt x="2264" y="4283"/>
                  <a:pt x="2233" y="4292"/>
                  <a:pt x="2208" y="4279"/>
                </a:cubicBezTo>
                <a:cubicBezTo>
                  <a:pt x="2207" y="4278"/>
                  <a:pt x="2191" y="4270"/>
                  <a:pt x="2170" y="4254"/>
                </a:cubicBezTo>
                <a:cubicBezTo>
                  <a:pt x="2151" y="4240"/>
                  <a:pt x="2128" y="4219"/>
                  <a:pt x="2104" y="4192"/>
                </a:cubicBezTo>
                <a:cubicBezTo>
                  <a:pt x="2100" y="4196"/>
                  <a:pt x="2095" y="4200"/>
                  <a:pt x="2089" y="4203"/>
                </a:cubicBezTo>
                <a:cubicBezTo>
                  <a:pt x="1965" y="4274"/>
                  <a:pt x="1851" y="4323"/>
                  <a:pt x="1747" y="4354"/>
                </a:cubicBezTo>
                <a:cubicBezTo>
                  <a:pt x="1643" y="4385"/>
                  <a:pt x="1549" y="4399"/>
                  <a:pt x="1464" y="4399"/>
                </a:cubicBezTo>
                <a:cubicBezTo>
                  <a:pt x="1351" y="4399"/>
                  <a:pt x="1255" y="4375"/>
                  <a:pt x="1177" y="4340"/>
                </a:cubicBezTo>
                <a:cubicBezTo>
                  <a:pt x="1128" y="4318"/>
                  <a:pt x="1086" y="4292"/>
                  <a:pt x="1050" y="4265"/>
                </a:cubicBezTo>
                <a:cubicBezTo>
                  <a:pt x="1051" y="4310"/>
                  <a:pt x="1054" y="4363"/>
                  <a:pt x="1064" y="4419"/>
                </a:cubicBezTo>
                <a:cubicBezTo>
                  <a:pt x="1074" y="4477"/>
                  <a:pt x="1091" y="4538"/>
                  <a:pt x="1118" y="4597"/>
                </a:cubicBezTo>
                <a:cubicBezTo>
                  <a:pt x="1136" y="4637"/>
                  <a:pt x="1158" y="4676"/>
                  <a:pt x="1186" y="4713"/>
                </a:cubicBezTo>
                <a:cubicBezTo>
                  <a:pt x="1192" y="4722"/>
                  <a:pt x="1199" y="4731"/>
                  <a:pt x="1206" y="4739"/>
                </a:cubicBezTo>
                <a:cubicBezTo>
                  <a:pt x="1209" y="4715"/>
                  <a:pt x="1212" y="4689"/>
                  <a:pt x="1218" y="4662"/>
                </a:cubicBezTo>
                <a:cubicBezTo>
                  <a:pt x="1230" y="4611"/>
                  <a:pt x="1249" y="4557"/>
                  <a:pt x="1280" y="4505"/>
                </a:cubicBezTo>
                <a:cubicBezTo>
                  <a:pt x="1301" y="4469"/>
                  <a:pt x="1348" y="4457"/>
                  <a:pt x="1384" y="4478"/>
                </a:cubicBezTo>
                <a:cubicBezTo>
                  <a:pt x="1420" y="4500"/>
                  <a:pt x="1432" y="4546"/>
                  <a:pt x="1411" y="4582"/>
                </a:cubicBezTo>
                <a:cubicBezTo>
                  <a:pt x="1389" y="4618"/>
                  <a:pt x="1375" y="4657"/>
                  <a:pt x="1367" y="4695"/>
                </a:cubicBezTo>
                <a:cubicBezTo>
                  <a:pt x="1358" y="4734"/>
                  <a:pt x="1355" y="4771"/>
                  <a:pt x="1355" y="4805"/>
                </a:cubicBezTo>
                <a:cubicBezTo>
                  <a:pt x="1355" y="4843"/>
                  <a:pt x="1359" y="4875"/>
                  <a:pt x="1363" y="4895"/>
                </a:cubicBezTo>
                <a:cubicBezTo>
                  <a:pt x="1364" y="4901"/>
                  <a:pt x="1365" y="4905"/>
                  <a:pt x="1365" y="4908"/>
                </a:cubicBezTo>
                <a:cubicBezTo>
                  <a:pt x="1367" y="4913"/>
                  <a:pt x="1368" y="4917"/>
                  <a:pt x="1369" y="4922"/>
                </a:cubicBezTo>
                <a:lnTo>
                  <a:pt x="1369" y="4925"/>
                </a:lnTo>
                <a:cubicBezTo>
                  <a:pt x="1370" y="4926"/>
                  <a:pt x="1370" y="4928"/>
                  <a:pt x="1370" y="4930"/>
                </a:cubicBezTo>
                <a:cubicBezTo>
                  <a:pt x="1370" y="4931"/>
                  <a:pt x="1370" y="4933"/>
                  <a:pt x="1370" y="4936"/>
                </a:cubicBezTo>
                <a:cubicBezTo>
                  <a:pt x="1370" y="4937"/>
                  <a:pt x="1370" y="4939"/>
                  <a:pt x="1370" y="4941"/>
                </a:cubicBezTo>
                <a:cubicBezTo>
                  <a:pt x="1376" y="4964"/>
                  <a:pt x="1384" y="4995"/>
                  <a:pt x="1397" y="5031"/>
                </a:cubicBezTo>
                <a:cubicBezTo>
                  <a:pt x="1423" y="5108"/>
                  <a:pt x="1468" y="5208"/>
                  <a:pt x="1543" y="5302"/>
                </a:cubicBezTo>
                <a:cubicBezTo>
                  <a:pt x="1593" y="5365"/>
                  <a:pt x="1656" y="5424"/>
                  <a:pt x="1737" y="5474"/>
                </a:cubicBezTo>
                <a:cubicBezTo>
                  <a:pt x="1783" y="5502"/>
                  <a:pt x="1835" y="5527"/>
                  <a:pt x="1894" y="5548"/>
                </a:cubicBezTo>
                <a:cubicBezTo>
                  <a:pt x="1919" y="5556"/>
                  <a:pt x="1945" y="5564"/>
                  <a:pt x="1972" y="5571"/>
                </a:cubicBezTo>
                <a:cubicBezTo>
                  <a:pt x="1961" y="5544"/>
                  <a:pt x="1949" y="5514"/>
                  <a:pt x="1940" y="5481"/>
                </a:cubicBezTo>
                <a:cubicBezTo>
                  <a:pt x="1915" y="5395"/>
                  <a:pt x="1897" y="5292"/>
                  <a:pt x="1897" y="5179"/>
                </a:cubicBezTo>
                <a:cubicBezTo>
                  <a:pt x="1897" y="5073"/>
                  <a:pt x="1913" y="4959"/>
                  <a:pt x="1956" y="4843"/>
                </a:cubicBezTo>
                <a:cubicBezTo>
                  <a:pt x="1998" y="4728"/>
                  <a:pt x="2068" y="4613"/>
                  <a:pt x="2172" y="4506"/>
                </a:cubicBezTo>
                <a:lnTo>
                  <a:pt x="2172" y="4506"/>
                </a:lnTo>
                <a:lnTo>
                  <a:pt x="2172" y="4506"/>
                </a:lnTo>
                <a:lnTo>
                  <a:pt x="2173" y="4505"/>
                </a:lnTo>
                <a:cubicBezTo>
                  <a:pt x="2178" y="4500"/>
                  <a:pt x="2216" y="4461"/>
                  <a:pt x="2283" y="4413"/>
                </a:cubicBezTo>
                <a:cubicBezTo>
                  <a:pt x="2352" y="4362"/>
                  <a:pt x="2452" y="4302"/>
                  <a:pt x="2576" y="4261"/>
                </a:cubicBezTo>
                <a:cubicBezTo>
                  <a:pt x="2659" y="4234"/>
                  <a:pt x="2753" y="4215"/>
                  <a:pt x="2855" y="4215"/>
                </a:cubicBezTo>
                <a:cubicBezTo>
                  <a:pt x="2921" y="4215"/>
                  <a:pt x="2990" y="4223"/>
                  <a:pt x="3061" y="4240"/>
                </a:cubicBezTo>
                <a:cubicBezTo>
                  <a:pt x="3132" y="4258"/>
                  <a:pt x="3206" y="4285"/>
                  <a:pt x="3280" y="4324"/>
                </a:cubicBezTo>
                <a:cubicBezTo>
                  <a:pt x="3318" y="4343"/>
                  <a:pt x="3332" y="4389"/>
                  <a:pt x="3313" y="4427"/>
                </a:cubicBezTo>
                <a:cubicBezTo>
                  <a:pt x="3293" y="4464"/>
                  <a:pt x="3247" y="4478"/>
                  <a:pt x="3210" y="4459"/>
                </a:cubicBezTo>
                <a:cubicBezTo>
                  <a:pt x="3146" y="4425"/>
                  <a:pt x="3084" y="4403"/>
                  <a:pt x="3025" y="4388"/>
                </a:cubicBezTo>
                <a:cubicBezTo>
                  <a:pt x="2966" y="4374"/>
                  <a:pt x="2909" y="4367"/>
                  <a:pt x="2855" y="4367"/>
                </a:cubicBezTo>
                <a:cubicBezTo>
                  <a:pt x="2772" y="4367"/>
                  <a:pt x="2696" y="4382"/>
                  <a:pt x="2626" y="4404"/>
                </a:cubicBezTo>
                <a:cubicBezTo>
                  <a:pt x="2557" y="4427"/>
                  <a:pt x="2496" y="4457"/>
                  <a:pt x="2445" y="4487"/>
                </a:cubicBezTo>
                <a:cubicBezTo>
                  <a:pt x="2343" y="4548"/>
                  <a:pt x="2282" y="4611"/>
                  <a:pt x="2282" y="4611"/>
                </a:cubicBezTo>
                <a:lnTo>
                  <a:pt x="2282" y="4611"/>
                </a:lnTo>
                <a:lnTo>
                  <a:pt x="2281" y="4612"/>
                </a:lnTo>
                <a:cubicBezTo>
                  <a:pt x="2192" y="4703"/>
                  <a:pt x="2134" y="4800"/>
                  <a:pt x="2098" y="4896"/>
                </a:cubicBezTo>
                <a:cubicBezTo>
                  <a:pt x="2063" y="4992"/>
                  <a:pt x="2049" y="5089"/>
                  <a:pt x="2049" y="5179"/>
                </a:cubicBezTo>
                <a:cubicBezTo>
                  <a:pt x="2049" y="5276"/>
                  <a:pt x="2065" y="5365"/>
                  <a:pt x="2086" y="5438"/>
                </a:cubicBezTo>
                <a:cubicBezTo>
                  <a:pt x="2102" y="5494"/>
                  <a:pt x="2124" y="5540"/>
                  <a:pt x="2143" y="5573"/>
                </a:cubicBezTo>
                <a:cubicBezTo>
                  <a:pt x="2149" y="5583"/>
                  <a:pt x="2154" y="5592"/>
                  <a:pt x="2159" y="5600"/>
                </a:cubicBezTo>
                <a:lnTo>
                  <a:pt x="2163" y="5600"/>
                </a:lnTo>
                <a:lnTo>
                  <a:pt x="2183" y="5633"/>
                </a:lnTo>
                <a:lnTo>
                  <a:pt x="2183" y="5633"/>
                </a:lnTo>
                <a:lnTo>
                  <a:pt x="2183" y="5633"/>
                </a:lnTo>
                <a:lnTo>
                  <a:pt x="2183" y="5633"/>
                </a:lnTo>
                <a:lnTo>
                  <a:pt x="2183" y="5633"/>
                </a:lnTo>
                <a:lnTo>
                  <a:pt x="2183" y="5633"/>
                </a:lnTo>
                <a:lnTo>
                  <a:pt x="2185" y="5636"/>
                </a:lnTo>
                <a:cubicBezTo>
                  <a:pt x="2186" y="5639"/>
                  <a:pt x="2189" y="5643"/>
                  <a:pt x="2193" y="5649"/>
                </a:cubicBezTo>
                <a:cubicBezTo>
                  <a:pt x="2201" y="5660"/>
                  <a:pt x="2213" y="5676"/>
                  <a:pt x="2230" y="5696"/>
                </a:cubicBezTo>
                <a:cubicBezTo>
                  <a:pt x="2264" y="5735"/>
                  <a:pt x="2316" y="5787"/>
                  <a:pt x="2386" y="5836"/>
                </a:cubicBezTo>
                <a:cubicBezTo>
                  <a:pt x="2433" y="5868"/>
                  <a:pt x="2489" y="5898"/>
                  <a:pt x="2553" y="5923"/>
                </a:cubicBezTo>
                <a:cubicBezTo>
                  <a:pt x="2638" y="5956"/>
                  <a:pt x="2740" y="5978"/>
                  <a:pt x="2859" y="5978"/>
                </a:cubicBezTo>
                <a:cubicBezTo>
                  <a:pt x="2962" y="5978"/>
                  <a:pt x="3078" y="5961"/>
                  <a:pt x="3210" y="5921"/>
                </a:cubicBezTo>
                <a:lnTo>
                  <a:pt x="3212" y="5920"/>
                </a:lnTo>
                <a:cubicBezTo>
                  <a:pt x="3215" y="5918"/>
                  <a:pt x="3220" y="5916"/>
                  <a:pt x="3227" y="5913"/>
                </a:cubicBezTo>
                <a:cubicBezTo>
                  <a:pt x="3240" y="5907"/>
                  <a:pt x="3260" y="5897"/>
                  <a:pt x="3283" y="5885"/>
                </a:cubicBezTo>
                <a:cubicBezTo>
                  <a:pt x="3329" y="5859"/>
                  <a:pt x="3389" y="5819"/>
                  <a:pt x="3443" y="5767"/>
                </a:cubicBezTo>
                <a:cubicBezTo>
                  <a:pt x="3479" y="5732"/>
                  <a:pt x="3513" y="5691"/>
                  <a:pt x="3539" y="5646"/>
                </a:cubicBezTo>
                <a:cubicBezTo>
                  <a:pt x="3560" y="5609"/>
                  <a:pt x="3577" y="5578"/>
                  <a:pt x="3590" y="5548"/>
                </a:cubicBezTo>
                <a:cubicBezTo>
                  <a:pt x="3604" y="5517"/>
                  <a:pt x="3614" y="5488"/>
                  <a:pt x="3623" y="5456"/>
                </a:cubicBezTo>
                <a:cubicBezTo>
                  <a:pt x="3629" y="5434"/>
                  <a:pt x="3634" y="5410"/>
                  <a:pt x="3638" y="5384"/>
                </a:cubicBezTo>
                <a:cubicBezTo>
                  <a:pt x="3644" y="5348"/>
                  <a:pt x="3648" y="5307"/>
                  <a:pt x="3651" y="5259"/>
                </a:cubicBezTo>
                <a:cubicBezTo>
                  <a:pt x="3655" y="5194"/>
                  <a:pt x="3658" y="5114"/>
                  <a:pt x="3658" y="5015"/>
                </a:cubicBezTo>
                <a:lnTo>
                  <a:pt x="3658" y="5015"/>
                </a:lnTo>
                <a:lnTo>
                  <a:pt x="3658" y="2798"/>
                </a:lnTo>
                <a:close/>
                <a:moveTo>
                  <a:pt x="6235" y="4351"/>
                </a:moveTo>
                <a:cubicBezTo>
                  <a:pt x="6153" y="4385"/>
                  <a:pt x="6050" y="4412"/>
                  <a:pt x="5933" y="4412"/>
                </a:cubicBezTo>
                <a:cubicBezTo>
                  <a:pt x="5787" y="4412"/>
                  <a:pt x="5618" y="4370"/>
                  <a:pt x="5435" y="4247"/>
                </a:cubicBezTo>
                <a:cubicBezTo>
                  <a:pt x="5394" y="4287"/>
                  <a:pt x="5330" y="4341"/>
                  <a:pt x="5244" y="4383"/>
                </a:cubicBezTo>
                <a:cubicBezTo>
                  <a:pt x="5169" y="4420"/>
                  <a:pt x="5070" y="4452"/>
                  <a:pt x="4950" y="4452"/>
                </a:cubicBezTo>
                <a:cubicBezTo>
                  <a:pt x="4842" y="4452"/>
                  <a:pt x="4718" y="4426"/>
                  <a:pt x="4581" y="4355"/>
                </a:cubicBezTo>
                <a:cubicBezTo>
                  <a:pt x="4544" y="4335"/>
                  <a:pt x="4529" y="4290"/>
                  <a:pt x="4549" y="4252"/>
                </a:cubicBezTo>
                <a:cubicBezTo>
                  <a:pt x="4568" y="4215"/>
                  <a:pt x="4614" y="4201"/>
                  <a:pt x="4651" y="4220"/>
                </a:cubicBezTo>
                <a:cubicBezTo>
                  <a:pt x="5047" y="4426"/>
                  <a:pt x="5299" y="4176"/>
                  <a:pt x="5353" y="4112"/>
                </a:cubicBezTo>
                <a:cubicBezTo>
                  <a:pt x="5355" y="4108"/>
                  <a:pt x="5358" y="4103"/>
                  <a:pt x="5361" y="4099"/>
                </a:cubicBezTo>
                <a:cubicBezTo>
                  <a:pt x="5374" y="4082"/>
                  <a:pt x="5393" y="4072"/>
                  <a:pt x="5413" y="4069"/>
                </a:cubicBezTo>
                <a:cubicBezTo>
                  <a:pt x="5433" y="4066"/>
                  <a:pt x="5453" y="4071"/>
                  <a:pt x="5470" y="4084"/>
                </a:cubicBezTo>
                <a:cubicBezTo>
                  <a:pt x="5475" y="4087"/>
                  <a:pt x="5479" y="4091"/>
                  <a:pt x="5483" y="4095"/>
                </a:cubicBezTo>
                <a:cubicBezTo>
                  <a:pt x="5717" y="4266"/>
                  <a:pt x="5950" y="4305"/>
                  <a:pt x="6176" y="4210"/>
                </a:cubicBezTo>
                <a:cubicBezTo>
                  <a:pt x="6351" y="4137"/>
                  <a:pt x="6454" y="4012"/>
                  <a:pt x="6455" y="4010"/>
                </a:cubicBezTo>
                <a:cubicBezTo>
                  <a:pt x="6459" y="4006"/>
                  <a:pt x="6463" y="4002"/>
                  <a:pt x="6467" y="3999"/>
                </a:cubicBezTo>
                <a:cubicBezTo>
                  <a:pt x="6568" y="3838"/>
                  <a:pt x="6595" y="3673"/>
                  <a:pt x="6545" y="3508"/>
                </a:cubicBezTo>
                <a:cubicBezTo>
                  <a:pt x="6503" y="3364"/>
                  <a:pt x="6417" y="3273"/>
                  <a:pt x="6416" y="3272"/>
                </a:cubicBezTo>
                <a:lnTo>
                  <a:pt x="6381" y="3235"/>
                </a:lnTo>
                <a:lnTo>
                  <a:pt x="6402" y="3188"/>
                </a:lnTo>
                <a:cubicBezTo>
                  <a:pt x="6540" y="2883"/>
                  <a:pt x="6402" y="2670"/>
                  <a:pt x="6296" y="2564"/>
                </a:cubicBezTo>
                <a:cubicBezTo>
                  <a:pt x="6269" y="2680"/>
                  <a:pt x="6210" y="2849"/>
                  <a:pt x="6077" y="3009"/>
                </a:cubicBezTo>
                <a:cubicBezTo>
                  <a:pt x="5976" y="3130"/>
                  <a:pt x="5823" y="3226"/>
                  <a:pt x="5645" y="3278"/>
                </a:cubicBezTo>
                <a:cubicBezTo>
                  <a:pt x="5551" y="3305"/>
                  <a:pt x="5456" y="3318"/>
                  <a:pt x="5362" y="3318"/>
                </a:cubicBezTo>
                <a:cubicBezTo>
                  <a:pt x="5284" y="3318"/>
                  <a:pt x="5208" y="3309"/>
                  <a:pt x="5135" y="3290"/>
                </a:cubicBezTo>
                <a:cubicBezTo>
                  <a:pt x="5072" y="3368"/>
                  <a:pt x="4986" y="3428"/>
                  <a:pt x="4879" y="3468"/>
                </a:cubicBezTo>
                <a:cubicBezTo>
                  <a:pt x="4965" y="3490"/>
                  <a:pt x="5056" y="3505"/>
                  <a:pt x="5151" y="3513"/>
                </a:cubicBezTo>
                <a:cubicBezTo>
                  <a:pt x="5193" y="3516"/>
                  <a:pt x="5224" y="3553"/>
                  <a:pt x="5220" y="3595"/>
                </a:cubicBezTo>
                <a:cubicBezTo>
                  <a:pt x="5217" y="3635"/>
                  <a:pt x="5184" y="3665"/>
                  <a:pt x="5144" y="3665"/>
                </a:cubicBezTo>
                <a:cubicBezTo>
                  <a:pt x="5142" y="3665"/>
                  <a:pt x="5140" y="3665"/>
                  <a:pt x="5138" y="3664"/>
                </a:cubicBezTo>
                <a:cubicBezTo>
                  <a:pt x="4850" y="3640"/>
                  <a:pt x="4594" y="3556"/>
                  <a:pt x="4376" y="3414"/>
                </a:cubicBezTo>
                <a:cubicBezTo>
                  <a:pt x="4201" y="3300"/>
                  <a:pt x="4051" y="3149"/>
                  <a:pt x="3930" y="2966"/>
                </a:cubicBezTo>
                <a:cubicBezTo>
                  <a:pt x="3884" y="2898"/>
                  <a:pt x="3846" y="2830"/>
                  <a:pt x="3815" y="2766"/>
                </a:cubicBezTo>
                <a:lnTo>
                  <a:pt x="3815" y="5023"/>
                </a:lnTo>
                <a:cubicBezTo>
                  <a:pt x="3815" y="5247"/>
                  <a:pt x="3823" y="5448"/>
                  <a:pt x="3925" y="5634"/>
                </a:cubicBezTo>
                <a:cubicBezTo>
                  <a:pt x="4043" y="5852"/>
                  <a:pt x="4256" y="5918"/>
                  <a:pt x="4258" y="5919"/>
                </a:cubicBezTo>
                <a:lnTo>
                  <a:pt x="4259" y="5919"/>
                </a:lnTo>
                <a:cubicBezTo>
                  <a:pt x="4383" y="5958"/>
                  <a:pt x="4504" y="5978"/>
                  <a:pt x="4616" y="5978"/>
                </a:cubicBezTo>
                <a:cubicBezTo>
                  <a:pt x="4810" y="5978"/>
                  <a:pt x="4982" y="5921"/>
                  <a:pt x="5127" y="5810"/>
                </a:cubicBezTo>
                <a:cubicBezTo>
                  <a:pt x="5237" y="5726"/>
                  <a:pt x="5290" y="5641"/>
                  <a:pt x="5291" y="5640"/>
                </a:cubicBezTo>
                <a:lnTo>
                  <a:pt x="5311" y="5607"/>
                </a:lnTo>
                <a:lnTo>
                  <a:pt x="5314" y="5607"/>
                </a:lnTo>
                <a:cubicBezTo>
                  <a:pt x="5334" y="5576"/>
                  <a:pt x="5366" y="5519"/>
                  <a:pt x="5387" y="5446"/>
                </a:cubicBezTo>
                <a:cubicBezTo>
                  <a:pt x="5426" y="5313"/>
                  <a:pt x="5483" y="4994"/>
                  <a:pt x="5266" y="4705"/>
                </a:cubicBezTo>
                <a:cubicBezTo>
                  <a:pt x="5251" y="4762"/>
                  <a:pt x="5222" y="4806"/>
                  <a:pt x="5194" y="4837"/>
                </a:cubicBezTo>
                <a:cubicBezTo>
                  <a:pt x="5139" y="4896"/>
                  <a:pt x="5078" y="4920"/>
                  <a:pt x="5071" y="4923"/>
                </a:cubicBezTo>
                <a:cubicBezTo>
                  <a:pt x="5065" y="4925"/>
                  <a:pt x="5059" y="4926"/>
                  <a:pt x="5053" y="4926"/>
                </a:cubicBezTo>
                <a:cubicBezTo>
                  <a:pt x="5033" y="4926"/>
                  <a:pt x="5014" y="4914"/>
                  <a:pt x="5006" y="4893"/>
                </a:cubicBezTo>
                <a:cubicBezTo>
                  <a:pt x="4996" y="4867"/>
                  <a:pt x="5009" y="4838"/>
                  <a:pt x="5035" y="4828"/>
                </a:cubicBezTo>
                <a:cubicBezTo>
                  <a:pt x="5036" y="4827"/>
                  <a:pt x="5083" y="4809"/>
                  <a:pt x="5121" y="4766"/>
                </a:cubicBezTo>
                <a:cubicBezTo>
                  <a:pt x="5170" y="4711"/>
                  <a:pt x="5185" y="4641"/>
                  <a:pt x="5164" y="4559"/>
                </a:cubicBezTo>
                <a:cubicBezTo>
                  <a:pt x="5157" y="4532"/>
                  <a:pt x="5173" y="4504"/>
                  <a:pt x="5200" y="4498"/>
                </a:cubicBezTo>
                <a:cubicBezTo>
                  <a:pt x="5206" y="4496"/>
                  <a:pt x="5211" y="4496"/>
                  <a:pt x="5217" y="4496"/>
                </a:cubicBezTo>
                <a:cubicBezTo>
                  <a:pt x="5245" y="4484"/>
                  <a:pt x="5278" y="4490"/>
                  <a:pt x="5301" y="4513"/>
                </a:cubicBezTo>
                <a:cubicBezTo>
                  <a:pt x="5660" y="4880"/>
                  <a:pt x="5583" y="5317"/>
                  <a:pt x="5533" y="5488"/>
                </a:cubicBezTo>
                <a:cubicBezTo>
                  <a:pt x="5524" y="5521"/>
                  <a:pt x="5512" y="5551"/>
                  <a:pt x="5501" y="5578"/>
                </a:cubicBezTo>
                <a:cubicBezTo>
                  <a:pt x="5809" y="5503"/>
                  <a:pt x="6016" y="5287"/>
                  <a:pt x="6103" y="4947"/>
                </a:cubicBezTo>
                <a:cubicBezTo>
                  <a:pt x="6103" y="4942"/>
                  <a:pt x="6103" y="4936"/>
                  <a:pt x="6104" y="4930"/>
                </a:cubicBezTo>
                <a:cubicBezTo>
                  <a:pt x="6105" y="4924"/>
                  <a:pt x="6106" y="4920"/>
                  <a:pt x="6108" y="4915"/>
                </a:cubicBezTo>
                <a:cubicBezTo>
                  <a:pt x="6119" y="4869"/>
                  <a:pt x="6136" y="4714"/>
                  <a:pt x="6063" y="4590"/>
                </a:cubicBezTo>
                <a:cubicBezTo>
                  <a:pt x="6041" y="4554"/>
                  <a:pt x="6053" y="4507"/>
                  <a:pt x="6089" y="4486"/>
                </a:cubicBezTo>
                <a:cubicBezTo>
                  <a:pt x="6125" y="4464"/>
                  <a:pt x="6172" y="4476"/>
                  <a:pt x="6193" y="4512"/>
                </a:cubicBezTo>
                <a:cubicBezTo>
                  <a:pt x="6241" y="4592"/>
                  <a:pt x="6260" y="4677"/>
                  <a:pt x="6267" y="4747"/>
                </a:cubicBezTo>
                <a:cubicBezTo>
                  <a:pt x="6344" y="4654"/>
                  <a:pt x="6393" y="4538"/>
                  <a:pt x="6413" y="4401"/>
                </a:cubicBezTo>
                <a:cubicBezTo>
                  <a:pt x="6422" y="4343"/>
                  <a:pt x="6423" y="4289"/>
                  <a:pt x="6422" y="4244"/>
                </a:cubicBezTo>
                <a:cubicBezTo>
                  <a:pt x="6371" y="4281"/>
                  <a:pt x="6308" y="4320"/>
                  <a:pt x="6235" y="4351"/>
                </a:cubicBezTo>
                <a:close/>
                <a:moveTo>
                  <a:pt x="2163" y="7399"/>
                </a:moveTo>
                <a:lnTo>
                  <a:pt x="5311" y="7399"/>
                </a:lnTo>
                <a:cubicBezTo>
                  <a:pt x="5380" y="6921"/>
                  <a:pt x="5664" y="6512"/>
                  <a:pt x="5989" y="6047"/>
                </a:cubicBezTo>
                <a:cubicBezTo>
                  <a:pt x="6394" y="5465"/>
                  <a:pt x="6854" y="4806"/>
                  <a:pt x="6984" y="3837"/>
                </a:cubicBezTo>
                <a:cubicBezTo>
                  <a:pt x="7126" y="2781"/>
                  <a:pt x="6686" y="2017"/>
                  <a:pt x="6292" y="1561"/>
                </a:cubicBezTo>
                <a:cubicBezTo>
                  <a:pt x="5664" y="835"/>
                  <a:pt x="4691" y="378"/>
                  <a:pt x="3752" y="367"/>
                </a:cubicBezTo>
                <a:lnTo>
                  <a:pt x="3721" y="367"/>
                </a:lnTo>
                <a:cubicBezTo>
                  <a:pt x="2783" y="378"/>
                  <a:pt x="1810" y="835"/>
                  <a:pt x="1182" y="1561"/>
                </a:cubicBezTo>
                <a:cubicBezTo>
                  <a:pt x="787" y="2017"/>
                  <a:pt x="347" y="2781"/>
                  <a:pt x="489" y="3837"/>
                </a:cubicBezTo>
                <a:cubicBezTo>
                  <a:pt x="620" y="4806"/>
                  <a:pt x="1079" y="5465"/>
                  <a:pt x="1485" y="6047"/>
                </a:cubicBezTo>
                <a:cubicBezTo>
                  <a:pt x="1809" y="6512"/>
                  <a:pt x="2094" y="6921"/>
                  <a:pt x="2163" y="7399"/>
                </a:cubicBezTo>
                <a:close/>
                <a:moveTo>
                  <a:pt x="5658" y="7766"/>
                </a:moveTo>
                <a:lnTo>
                  <a:pt x="1816" y="7766"/>
                </a:lnTo>
                <a:lnTo>
                  <a:pt x="1811" y="7587"/>
                </a:lnTo>
                <a:cubicBezTo>
                  <a:pt x="1799" y="7140"/>
                  <a:pt x="1514" y="6731"/>
                  <a:pt x="1184" y="6257"/>
                </a:cubicBezTo>
                <a:cubicBezTo>
                  <a:pt x="775" y="5671"/>
                  <a:pt x="268" y="4943"/>
                  <a:pt x="125" y="3886"/>
                </a:cubicBezTo>
                <a:cubicBezTo>
                  <a:pt x="0" y="2956"/>
                  <a:pt x="277" y="2046"/>
                  <a:pt x="904" y="1321"/>
                </a:cubicBezTo>
                <a:cubicBezTo>
                  <a:pt x="1248" y="923"/>
                  <a:pt x="1691" y="591"/>
                  <a:pt x="2183" y="360"/>
                </a:cubicBezTo>
                <a:cubicBezTo>
                  <a:pt x="2674" y="130"/>
                  <a:pt x="3205" y="6"/>
                  <a:pt x="3718" y="0"/>
                </a:cubicBezTo>
                <a:lnTo>
                  <a:pt x="3754" y="0"/>
                </a:lnTo>
                <a:lnTo>
                  <a:pt x="3755" y="0"/>
                </a:lnTo>
                <a:cubicBezTo>
                  <a:pt x="4268" y="6"/>
                  <a:pt x="4799" y="130"/>
                  <a:pt x="5290" y="360"/>
                </a:cubicBezTo>
                <a:cubicBezTo>
                  <a:pt x="5783" y="591"/>
                  <a:pt x="6225" y="923"/>
                  <a:pt x="6569" y="1321"/>
                </a:cubicBezTo>
                <a:cubicBezTo>
                  <a:pt x="7196" y="2045"/>
                  <a:pt x="7473" y="2956"/>
                  <a:pt x="7348" y="3885"/>
                </a:cubicBezTo>
                <a:cubicBezTo>
                  <a:pt x="7206" y="4943"/>
                  <a:pt x="6698" y="5672"/>
                  <a:pt x="6290" y="6257"/>
                </a:cubicBezTo>
                <a:cubicBezTo>
                  <a:pt x="5960" y="6731"/>
                  <a:pt x="5675" y="7140"/>
                  <a:pt x="5662" y="7587"/>
                </a:cubicBezTo>
                <a:lnTo>
                  <a:pt x="5658" y="7766"/>
                </a:lnTo>
                <a:close/>
                <a:moveTo>
                  <a:pt x="4861" y="10122"/>
                </a:moveTo>
                <a:lnTo>
                  <a:pt x="2614" y="10122"/>
                </a:lnTo>
                <a:cubicBezTo>
                  <a:pt x="2479" y="10121"/>
                  <a:pt x="2370" y="10224"/>
                  <a:pt x="2369" y="10359"/>
                </a:cubicBezTo>
                <a:cubicBezTo>
                  <a:pt x="2368" y="10494"/>
                  <a:pt x="2581" y="10569"/>
                  <a:pt x="2759" y="10583"/>
                </a:cubicBezTo>
                <a:cubicBezTo>
                  <a:pt x="2937" y="10598"/>
                  <a:pt x="3332" y="11022"/>
                  <a:pt x="3741" y="11023"/>
                </a:cubicBezTo>
                <a:cubicBezTo>
                  <a:pt x="4149" y="11024"/>
                  <a:pt x="4531" y="10607"/>
                  <a:pt x="4739" y="10583"/>
                </a:cubicBezTo>
                <a:cubicBezTo>
                  <a:pt x="4891" y="10566"/>
                  <a:pt x="5103" y="10508"/>
                  <a:pt x="5104" y="10372"/>
                </a:cubicBezTo>
                <a:cubicBezTo>
                  <a:pt x="5105" y="10238"/>
                  <a:pt x="4995" y="10123"/>
                  <a:pt x="4861" y="10122"/>
                </a:cubicBezTo>
                <a:close/>
                <a:moveTo>
                  <a:pt x="5431" y="9395"/>
                </a:moveTo>
                <a:lnTo>
                  <a:pt x="2045" y="9395"/>
                </a:lnTo>
                <a:cubicBezTo>
                  <a:pt x="1910" y="9394"/>
                  <a:pt x="1800" y="9494"/>
                  <a:pt x="1799" y="9629"/>
                </a:cubicBezTo>
                <a:cubicBezTo>
                  <a:pt x="1799" y="9764"/>
                  <a:pt x="1907" y="9882"/>
                  <a:pt x="2042" y="9883"/>
                </a:cubicBezTo>
                <a:lnTo>
                  <a:pt x="5429" y="9883"/>
                </a:lnTo>
                <a:cubicBezTo>
                  <a:pt x="5564" y="9884"/>
                  <a:pt x="5674" y="9783"/>
                  <a:pt x="5674" y="9648"/>
                </a:cubicBezTo>
                <a:cubicBezTo>
                  <a:pt x="5675" y="9514"/>
                  <a:pt x="5566" y="9395"/>
                  <a:pt x="5431" y="9395"/>
                </a:cubicBezTo>
                <a:close/>
                <a:moveTo>
                  <a:pt x="5431" y="8667"/>
                </a:moveTo>
                <a:lnTo>
                  <a:pt x="2045" y="8667"/>
                </a:lnTo>
                <a:cubicBezTo>
                  <a:pt x="1910" y="8666"/>
                  <a:pt x="1800" y="8767"/>
                  <a:pt x="1799" y="8902"/>
                </a:cubicBezTo>
                <a:cubicBezTo>
                  <a:pt x="1799" y="9037"/>
                  <a:pt x="1907" y="9155"/>
                  <a:pt x="2043" y="9156"/>
                </a:cubicBezTo>
                <a:lnTo>
                  <a:pt x="5429" y="9156"/>
                </a:lnTo>
                <a:cubicBezTo>
                  <a:pt x="5564" y="9156"/>
                  <a:pt x="5673" y="9056"/>
                  <a:pt x="5674" y="8921"/>
                </a:cubicBezTo>
                <a:cubicBezTo>
                  <a:pt x="5675" y="8786"/>
                  <a:pt x="5566" y="8668"/>
                  <a:pt x="5431" y="8667"/>
                </a:cubicBezTo>
                <a:close/>
                <a:moveTo>
                  <a:pt x="5431" y="7940"/>
                </a:moveTo>
                <a:lnTo>
                  <a:pt x="2044" y="7940"/>
                </a:lnTo>
                <a:cubicBezTo>
                  <a:pt x="1909" y="7939"/>
                  <a:pt x="1799" y="8040"/>
                  <a:pt x="1800" y="8174"/>
                </a:cubicBezTo>
                <a:cubicBezTo>
                  <a:pt x="1798" y="8310"/>
                  <a:pt x="1907" y="8427"/>
                  <a:pt x="2042" y="8428"/>
                </a:cubicBezTo>
                <a:lnTo>
                  <a:pt x="5428" y="8428"/>
                </a:lnTo>
                <a:cubicBezTo>
                  <a:pt x="5563" y="8429"/>
                  <a:pt x="5673" y="8329"/>
                  <a:pt x="5674" y="8194"/>
                </a:cubicBezTo>
                <a:cubicBezTo>
                  <a:pt x="5674" y="8059"/>
                  <a:pt x="5565" y="7941"/>
                  <a:pt x="5431" y="7940"/>
                </a:cubicBezTo>
                <a:close/>
              </a:path>
            </a:pathLst>
          </a:custGeom>
          <a:solidFill>
            <a:schemeClr val="tx1"/>
          </a:solidFill>
          <a:ln>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latin typeface="Arial" panose="020B0604020202020204" pitchFamily="34" charset="0"/>
              <a:ea typeface="宋体" panose="02010600030101010101" pitchFamily="2" charset="-122"/>
            </a:endParaRPr>
          </a:p>
        </p:txBody>
      </p:sp>
      <p:sp>
        <p:nvSpPr>
          <p:cNvPr id="44" name="椭圆 43"/>
          <p:cNvSpPr/>
          <p:nvPr/>
        </p:nvSpPr>
        <p:spPr>
          <a:xfrm flipH="1">
            <a:off x="4543892" y="3633446"/>
            <a:ext cx="368294" cy="368294"/>
          </a:xfrm>
          <a:prstGeom prst="ellipse">
            <a:avLst/>
          </a:prstGeom>
          <a:solidFill>
            <a:schemeClr val="tx2"/>
          </a:solidFill>
          <a:ln w="38100"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 name="椭圆 44"/>
          <p:cNvSpPr/>
          <p:nvPr/>
        </p:nvSpPr>
        <p:spPr>
          <a:xfrm flipH="1">
            <a:off x="7330548" y="2394284"/>
            <a:ext cx="367490" cy="367492"/>
          </a:xfrm>
          <a:prstGeom prst="ellipse">
            <a:avLst/>
          </a:prstGeom>
          <a:solidFill>
            <a:schemeClr val="tx2"/>
          </a:solidFill>
          <a:ln w="38100"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椭圆 45"/>
          <p:cNvSpPr/>
          <p:nvPr/>
        </p:nvSpPr>
        <p:spPr>
          <a:xfrm flipH="1">
            <a:off x="6838446" y="4294634"/>
            <a:ext cx="368294" cy="368294"/>
          </a:xfrm>
          <a:prstGeom prst="ellipse">
            <a:avLst/>
          </a:prstGeom>
          <a:solidFill>
            <a:schemeClr val="tx2"/>
          </a:solidFill>
          <a:ln w="38100"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 name="椭圆 46"/>
          <p:cNvSpPr/>
          <p:nvPr/>
        </p:nvSpPr>
        <p:spPr>
          <a:xfrm flipH="1">
            <a:off x="4681222" y="1889516"/>
            <a:ext cx="368294" cy="368294"/>
          </a:xfrm>
          <a:prstGeom prst="ellipse">
            <a:avLst/>
          </a:prstGeom>
          <a:solidFill>
            <a:schemeClr val="tx2"/>
          </a:solidFill>
          <a:ln w="38100"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cxnSp>
        <p:nvCxnSpPr>
          <p:cNvPr id="48" name="直接连接符 47"/>
          <p:cNvCxnSpPr/>
          <p:nvPr/>
        </p:nvCxnSpPr>
        <p:spPr bwMode="auto">
          <a:xfrm>
            <a:off x="7857928" y="2537981"/>
            <a:ext cx="556170" cy="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a:off x="7395658" y="4475021"/>
            <a:ext cx="1022710" cy="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p:cNvCxnSpPr/>
          <p:nvPr/>
        </p:nvCxnSpPr>
        <p:spPr bwMode="auto">
          <a:xfrm flipH="1">
            <a:off x="3650051" y="2096623"/>
            <a:ext cx="889867" cy="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flipH="1">
            <a:off x="3637409" y="3857490"/>
            <a:ext cx="735101" cy="0"/>
          </a:xfrm>
          <a:prstGeom prst="line">
            <a:avLst/>
          </a:prstGeom>
          <a:solidFill>
            <a:schemeClr val="accent1"/>
          </a:solidFill>
          <a:ln w="9525" cap="flat" cmpd="sng" algn="ctr">
            <a:solidFill>
              <a:schemeClr val="tx2"/>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400" fill="hold"/>
                                        <p:tgtEl>
                                          <p:spTgt spid="47"/>
                                        </p:tgtEl>
                                        <p:attrNameLst>
                                          <p:attrName>ppt_w</p:attrName>
                                        </p:attrNameLst>
                                      </p:cBhvr>
                                      <p:tavLst>
                                        <p:tav tm="0">
                                          <p:val>
                                            <p:fltVal val="0"/>
                                          </p:val>
                                        </p:tav>
                                        <p:tav tm="100000">
                                          <p:val>
                                            <p:strVal val="#ppt_w"/>
                                          </p:val>
                                        </p:tav>
                                      </p:tavLst>
                                    </p:anim>
                                    <p:anim calcmode="lin" valueType="num">
                                      <p:cBhvr>
                                        <p:cTn id="18" dur="400" fill="hold"/>
                                        <p:tgtEl>
                                          <p:spTgt spid="47"/>
                                        </p:tgtEl>
                                        <p:attrNameLst>
                                          <p:attrName>ppt_h</p:attrName>
                                        </p:attrNameLst>
                                      </p:cBhvr>
                                      <p:tavLst>
                                        <p:tav tm="0">
                                          <p:val>
                                            <p:fltVal val="0"/>
                                          </p:val>
                                        </p:tav>
                                        <p:tav tm="100000">
                                          <p:val>
                                            <p:strVal val="#ppt_h"/>
                                          </p:val>
                                        </p:tav>
                                      </p:tavLst>
                                    </p:anim>
                                    <p:animEffect transition="in" filter="fade">
                                      <p:cBhvr>
                                        <p:cTn id="19" dur="400"/>
                                        <p:tgtEl>
                                          <p:spTgt spid="4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400"/>
                                        <p:tgtEl>
                                          <p:spTgt spid="50"/>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400" fill="hold"/>
                                        <p:tgtEl>
                                          <p:spTgt spid="35"/>
                                        </p:tgtEl>
                                        <p:attrNameLst>
                                          <p:attrName>ppt_w</p:attrName>
                                        </p:attrNameLst>
                                      </p:cBhvr>
                                      <p:tavLst>
                                        <p:tav tm="0">
                                          <p:val>
                                            <p:fltVal val="0"/>
                                          </p:val>
                                        </p:tav>
                                        <p:tav tm="100000">
                                          <p:val>
                                            <p:strVal val="#ppt_w"/>
                                          </p:val>
                                        </p:tav>
                                      </p:tavLst>
                                    </p:anim>
                                    <p:anim calcmode="lin" valueType="num">
                                      <p:cBhvr>
                                        <p:cTn id="28" dur="400" fill="hold"/>
                                        <p:tgtEl>
                                          <p:spTgt spid="35"/>
                                        </p:tgtEl>
                                        <p:attrNameLst>
                                          <p:attrName>ppt_h</p:attrName>
                                        </p:attrNameLst>
                                      </p:cBhvr>
                                      <p:tavLst>
                                        <p:tav tm="0">
                                          <p:val>
                                            <p:fltVal val="0"/>
                                          </p:val>
                                        </p:tav>
                                        <p:tav tm="100000">
                                          <p:val>
                                            <p:strVal val="#ppt_h"/>
                                          </p:val>
                                        </p:tav>
                                      </p:tavLst>
                                    </p:anim>
                                    <p:anim calcmode="lin" valueType="num">
                                      <p:cBhvr>
                                        <p:cTn id="29" dur="400" fill="hold"/>
                                        <p:tgtEl>
                                          <p:spTgt spid="35"/>
                                        </p:tgtEl>
                                        <p:attrNameLst>
                                          <p:attrName>style.rotation</p:attrName>
                                        </p:attrNameLst>
                                      </p:cBhvr>
                                      <p:tavLst>
                                        <p:tav tm="0">
                                          <p:val>
                                            <p:fltVal val="90"/>
                                          </p:val>
                                        </p:tav>
                                        <p:tav tm="100000">
                                          <p:val>
                                            <p:fltVal val="0"/>
                                          </p:val>
                                        </p:tav>
                                      </p:tavLst>
                                    </p:anim>
                                    <p:animEffect transition="in" filter="fade">
                                      <p:cBhvr>
                                        <p:cTn id="30" dur="400"/>
                                        <p:tgtEl>
                                          <p:spTgt spid="35"/>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500"/>
                                        <p:tgtEl>
                                          <p:spTgt spid="36"/>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400" fill="hold"/>
                                        <p:tgtEl>
                                          <p:spTgt spid="44"/>
                                        </p:tgtEl>
                                        <p:attrNameLst>
                                          <p:attrName>ppt_w</p:attrName>
                                        </p:attrNameLst>
                                      </p:cBhvr>
                                      <p:tavLst>
                                        <p:tav tm="0">
                                          <p:val>
                                            <p:fltVal val="0"/>
                                          </p:val>
                                        </p:tav>
                                        <p:tav tm="100000">
                                          <p:val>
                                            <p:strVal val="#ppt_w"/>
                                          </p:val>
                                        </p:tav>
                                      </p:tavLst>
                                    </p:anim>
                                    <p:anim calcmode="lin" valueType="num">
                                      <p:cBhvr>
                                        <p:cTn id="39" dur="400" fill="hold"/>
                                        <p:tgtEl>
                                          <p:spTgt spid="44"/>
                                        </p:tgtEl>
                                        <p:attrNameLst>
                                          <p:attrName>ppt_h</p:attrName>
                                        </p:attrNameLst>
                                      </p:cBhvr>
                                      <p:tavLst>
                                        <p:tav tm="0">
                                          <p:val>
                                            <p:fltVal val="0"/>
                                          </p:val>
                                        </p:tav>
                                        <p:tav tm="100000">
                                          <p:val>
                                            <p:strVal val="#ppt_h"/>
                                          </p:val>
                                        </p:tav>
                                      </p:tavLst>
                                    </p:anim>
                                    <p:animEffect transition="in" filter="fade">
                                      <p:cBhvr>
                                        <p:cTn id="40" dur="400"/>
                                        <p:tgtEl>
                                          <p:spTgt spid="44"/>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400"/>
                                        <p:tgtEl>
                                          <p:spTgt spid="51"/>
                                        </p:tgtEl>
                                      </p:cBhvr>
                                    </p:animEffect>
                                  </p:childTnLst>
                                </p:cTn>
                              </p:par>
                            </p:childTnLst>
                          </p:cTn>
                        </p:par>
                        <p:par>
                          <p:cTn id="45" fill="hold">
                            <p:stCondLst>
                              <p:cond delay="4500"/>
                            </p:stCondLst>
                            <p:childTnLst>
                              <p:par>
                                <p:cTn id="46" presetID="31"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400" fill="hold"/>
                                        <p:tgtEl>
                                          <p:spTgt spid="41"/>
                                        </p:tgtEl>
                                        <p:attrNameLst>
                                          <p:attrName>ppt_w</p:attrName>
                                        </p:attrNameLst>
                                      </p:cBhvr>
                                      <p:tavLst>
                                        <p:tav tm="0">
                                          <p:val>
                                            <p:fltVal val="0"/>
                                          </p:val>
                                        </p:tav>
                                        <p:tav tm="100000">
                                          <p:val>
                                            <p:strVal val="#ppt_w"/>
                                          </p:val>
                                        </p:tav>
                                      </p:tavLst>
                                    </p:anim>
                                    <p:anim calcmode="lin" valueType="num">
                                      <p:cBhvr>
                                        <p:cTn id="49" dur="400" fill="hold"/>
                                        <p:tgtEl>
                                          <p:spTgt spid="41"/>
                                        </p:tgtEl>
                                        <p:attrNameLst>
                                          <p:attrName>ppt_h</p:attrName>
                                        </p:attrNameLst>
                                      </p:cBhvr>
                                      <p:tavLst>
                                        <p:tav tm="0">
                                          <p:val>
                                            <p:fltVal val="0"/>
                                          </p:val>
                                        </p:tav>
                                        <p:tav tm="100000">
                                          <p:val>
                                            <p:strVal val="#ppt_h"/>
                                          </p:val>
                                        </p:tav>
                                      </p:tavLst>
                                    </p:anim>
                                    <p:anim calcmode="lin" valueType="num">
                                      <p:cBhvr>
                                        <p:cTn id="50" dur="400" fill="hold"/>
                                        <p:tgtEl>
                                          <p:spTgt spid="41"/>
                                        </p:tgtEl>
                                        <p:attrNameLst>
                                          <p:attrName>style.rotation</p:attrName>
                                        </p:attrNameLst>
                                      </p:cBhvr>
                                      <p:tavLst>
                                        <p:tav tm="0">
                                          <p:val>
                                            <p:fltVal val="90"/>
                                          </p:val>
                                        </p:tav>
                                        <p:tav tm="100000">
                                          <p:val>
                                            <p:fltVal val="0"/>
                                          </p:val>
                                        </p:tav>
                                      </p:tavLst>
                                    </p:anim>
                                    <p:animEffect transition="in" filter="fade">
                                      <p:cBhvr>
                                        <p:cTn id="51" dur="400"/>
                                        <p:tgtEl>
                                          <p:spTgt spid="4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400" fill="hold"/>
                                        <p:tgtEl>
                                          <p:spTgt spid="45"/>
                                        </p:tgtEl>
                                        <p:attrNameLst>
                                          <p:attrName>ppt_w</p:attrName>
                                        </p:attrNameLst>
                                      </p:cBhvr>
                                      <p:tavLst>
                                        <p:tav tm="0">
                                          <p:val>
                                            <p:fltVal val="0"/>
                                          </p:val>
                                        </p:tav>
                                        <p:tav tm="100000">
                                          <p:val>
                                            <p:strVal val="#ppt_w"/>
                                          </p:val>
                                        </p:tav>
                                      </p:tavLst>
                                    </p:anim>
                                    <p:anim calcmode="lin" valueType="num">
                                      <p:cBhvr>
                                        <p:cTn id="60" dur="400" fill="hold"/>
                                        <p:tgtEl>
                                          <p:spTgt spid="45"/>
                                        </p:tgtEl>
                                        <p:attrNameLst>
                                          <p:attrName>ppt_h</p:attrName>
                                        </p:attrNameLst>
                                      </p:cBhvr>
                                      <p:tavLst>
                                        <p:tav tm="0">
                                          <p:val>
                                            <p:fltVal val="0"/>
                                          </p:val>
                                        </p:tav>
                                        <p:tav tm="100000">
                                          <p:val>
                                            <p:strVal val="#ppt_h"/>
                                          </p:val>
                                        </p:tav>
                                      </p:tavLst>
                                    </p:anim>
                                    <p:animEffect transition="in" filter="fade">
                                      <p:cBhvr>
                                        <p:cTn id="61" dur="400"/>
                                        <p:tgtEl>
                                          <p:spTgt spid="45"/>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400"/>
                                        <p:tgtEl>
                                          <p:spTgt spid="48"/>
                                        </p:tgtEl>
                                      </p:cBhvr>
                                    </p:animEffect>
                                  </p:childTnLst>
                                </p:cTn>
                              </p:par>
                            </p:childTnLst>
                          </p:cTn>
                        </p:par>
                        <p:par>
                          <p:cTn id="66" fill="hold">
                            <p:stCondLst>
                              <p:cond delay="6500"/>
                            </p:stCondLst>
                            <p:childTnLst>
                              <p:par>
                                <p:cTn id="67" presetID="31"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400" fill="hold"/>
                                        <p:tgtEl>
                                          <p:spTgt spid="39"/>
                                        </p:tgtEl>
                                        <p:attrNameLst>
                                          <p:attrName>ppt_w</p:attrName>
                                        </p:attrNameLst>
                                      </p:cBhvr>
                                      <p:tavLst>
                                        <p:tav tm="0">
                                          <p:val>
                                            <p:fltVal val="0"/>
                                          </p:val>
                                        </p:tav>
                                        <p:tav tm="100000">
                                          <p:val>
                                            <p:strVal val="#ppt_w"/>
                                          </p:val>
                                        </p:tav>
                                      </p:tavLst>
                                    </p:anim>
                                    <p:anim calcmode="lin" valueType="num">
                                      <p:cBhvr>
                                        <p:cTn id="70" dur="400" fill="hold"/>
                                        <p:tgtEl>
                                          <p:spTgt spid="39"/>
                                        </p:tgtEl>
                                        <p:attrNameLst>
                                          <p:attrName>ppt_h</p:attrName>
                                        </p:attrNameLst>
                                      </p:cBhvr>
                                      <p:tavLst>
                                        <p:tav tm="0">
                                          <p:val>
                                            <p:fltVal val="0"/>
                                          </p:val>
                                        </p:tav>
                                        <p:tav tm="100000">
                                          <p:val>
                                            <p:strVal val="#ppt_h"/>
                                          </p:val>
                                        </p:tav>
                                      </p:tavLst>
                                    </p:anim>
                                    <p:anim calcmode="lin" valueType="num">
                                      <p:cBhvr>
                                        <p:cTn id="71" dur="400" fill="hold"/>
                                        <p:tgtEl>
                                          <p:spTgt spid="39"/>
                                        </p:tgtEl>
                                        <p:attrNameLst>
                                          <p:attrName>style.rotation</p:attrName>
                                        </p:attrNameLst>
                                      </p:cBhvr>
                                      <p:tavLst>
                                        <p:tav tm="0">
                                          <p:val>
                                            <p:fltVal val="90"/>
                                          </p:val>
                                        </p:tav>
                                        <p:tav tm="100000">
                                          <p:val>
                                            <p:fltVal val="0"/>
                                          </p:val>
                                        </p:tav>
                                      </p:tavLst>
                                    </p:anim>
                                    <p:animEffect transition="in" filter="fade">
                                      <p:cBhvr>
                                        <p:cTn id="72" dur="400"/>
                                        <p:tgtEl>
                                          <p:spTgt spid="39"/>
                                        </p:tgtEl>
                                      </p:cBhvr>
                                    </p:animEffect>
                                  </p:childTnLst>
                                </p:cTn>
                              </p:par>
                            </p:childTnLst>
                          </p:cTn>
                        </p:par>
                        <p:par>
                          <p:cTn id="73" fill="hold">
                            <p:stCondLst>
                              <p:cond delay="7000"/>
                            </p:stCondLst>
                            <p:childTnLst>
                              <p:par>
                                <p:cTn id="74" presetID="22" presetClass="entr" presetSubtype="1"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p:cTn id="80" dur="400" fill="hold"/>
                                        <p:tgtEl>
                                          <p:spTgt spid="46"/>
                                        </p:tgtEl>
                                        <p:attrNameLst>
                                          <p:attrName>ppt_w</p:attrName>
                                        </p:attrNameLst>
                                      </p:cBhvr>
                                      <p:tavLst>
                                        <p:tav tm="0">
                                          <p:val>
                                            <p:fltVal val="0"/>
                                          </p:val>
                                        </p:tav>
                                        <p:tav tm="100000">
                                          <p:val>
                                            <p:strVal val="#ppt_w"/>
                                          </p:val>
                                        </p:tav>
                                      </p:tavLst>
                                    </p:anim>
                                    <p:anim calcmode="lin" valueType="num">
                                      <p:cBhvr>
                                        <p:cTn id="81" dur="400" fill="hold"/>
                                        <p:tgtEl>
                                          <p:spTgt spid="46"/>
                                        </p:tgtEl>
                                        <p:attrNameLst>
                                          <p:attrName>ppt_h</p:attrName>
                                        </p:attrNameLst>
                                      </p:cBhvr>
                                      <p:tavLst>
                                        <p:tav tm="0">
                                          <p:val>
                                            <p:fltVal val="0"/>
                                          </p:val>
                                        </p:tav>
                                        <p:tav tm="100000">
                                          <p:val>
                                            <p:strVal val="#ppt_h"/>
                                          </p:val>
                                        </p:tav>
                                      </p:tavLst>
                                    </p:anim>
                                    <p:animEffect transition="in" filter="fade">
                                      <p:cBhvr>
                                        <p:cTn id="82" dur="400"/>
                                        <p:tgtEl>
                                          <p:spTgt spid="46"/>
                                        </p:tgtEl>
                                      </p:cBhvr>
                                    </p:animEffect>
                                  </p:childTnLst>
                                </p:cTn>
                              </p:par>
                            </p:childTnLst>
                          </p:cTn>
                        </p:par>
                        <p:par>
                          <p:cTn id="83" fill="hold">
                            <p:stCondLst>
                              <p:cond delay="8000"/>
                            </p:stCondLst>
                            <p:childTnLst>
                              <p:par>
                                <p:cTn id="84" presetID="22" presetClass="entr" presetSubtype="8" fill="hold"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left)">
                                      <p:cBhvr>
                                        <p:cTn id="86" dur="400"/>
                                        <p:tgtEl>
                                          <p:spTgt spid="49"/>
                                        </p:tgtEl>
                                      </p:cBhvr>
                                    </p:animEffect>
                                  </p:childTnLst>
                                </p:cTn>
                              </p:par>
                            </p:childTnLst>
                          </p:cTn>
                        </p:par>
                        <p:par>
                          <p:cTn id="87" fill="hold">
                            <p:stCondLst>
                              <p:cond delay="8500"/>
                            </p:stCondLst>
                            <p:childTnLst>
                              <p:par>
                                <p:cTn id="88" presetID="31"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400" fill="hold"/>
                                        <p:tgtEl>
                                          <p:spTgt spid="37"/>
                                        </p:tgtEl>
                                        <p:attrNameLst>
                                          <p:attrName>ppt_w</p:attrName>
                                        </p:attrNameLst>
                                      </p:cBhvr>
                                      <p:tavLst>
                                        <p:tav tm="0">
                                          <p:val>
                                            <p:fltVal val="0"/>
                                          </p:val>
                                        </p:tav>
                                        <p:tav tm="100000">
                                          <p:val>
                                            <p:strVal val="#ppt_w"/>
                                          </p:val>
                                        </p:tav>
                                      </p:tavLst>
                                    </p:anim>
                                    <p:anim calcmode="lin" valueType="num">
                                      <p:cBhvr>
                                        <p:cTn id="91" dur="400" fill="hold"/>
                                        <p:tgtEl>
                                          <p:spTgt spid="37"/>
                                        </p:tgtEl>
                                        <p:attrNameLst>
                                          <p:attrName>ppt_h</p:attrName>
                                        </p:attrNameLst>
                                      </p:cBhvr>
                                      <p:tavLst>
                                        <p:tav tm="0">
                                          <p:val>
                                            <p:fltVal val="0"/>
                                          </p:val>
                                        </p:tav>
                                        <p:tav tm="100000">
                                          <p:val>
                                            <p:strVal val="#ppt_h"/>
                                          </p:val>
                                        </p:tav>
                                      </p:tavLst>
                                    </p:anim>
                                    <p:anim calcmode="lin" valueType="num">
                                      <p:cBhvr>
                                        <p:cTn id="92" dur="400" fill="hold"/>
                                        <p:tgtEl>
                                          <p:spTgt spid="37"/>
                                        </p:tgtEl>
                                        <p:attrNameLst>
                                          <p:attrName>style.rotation</p:attrName>
                                        </p:attrNameLst>
                                      </p:cBhvr>
                                      <p:tavLst>
                                        <p:tav tm="0">
                                          <p:val>
                                            <p:fltVal val="90"/>
                                          </p:val>
                                        </p:tav>
                                        <p:tav tm="100000">
                                          <p:val>
                                            <p:fltVal val="0"/>
                                          </p:val>
                                        </p:tav>
                                      </p:tavLst>
                                    </p:anim>
                                    <p:animEffect transition="in" filter="fade">
                                      <p:cBhvr>
                                        <p:cTn id="93" dur="400"/>
                                        <p:tgtEl>
                                          <p:spTgt spid="3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up)">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p:bldP spid="36" grpId="0"/>
      <p:bldP spid="37" grpId="0"/>
      <p:bldP spid="38" grpId="0"/>
      <p:bldP spid="39" grpId="0"/>
      <p:bldP spid="40" grpId="0"/>
      <p:bldP spid="41" grpId="0"/>
      <p:bldP spid="42" grpId="0"/>
      <p:bldP spid="43" grpId="0" animBg="1"/>
      <p:bldP spid="44" grpId="0" animBg="1"/>
      <p:bldP spid="45" grpId="0" animBg="1"/>
      <p:bldP spid="46"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9" name="Oval 39"/>
          <p:cNvSpPr>
            <a:spLocks noChangeArrowheads="1"/>
          </p:cNvSpPr>
          <p:nvPr/>
        </p:nvSpPr>
        <p:spPr bwMode="auto">
          <a:xfrm>
            <a:off x="9574213" y="5879658"/>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0" name="Oval 40"/>
          <p:cNvSpPr>
            <a:spLocks noChangeArrowheads="1"/>
          </p:cNvSpPr>
          <p:nvPr/>
        </p:nvSpPr>
        <p:spPr bwMode="auto">
          <a:xfrm>
            <a:off x="7867650" y="6246019"/>
            <a:ext cx="166687" cy="1666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1" name="Oval 41"/>
          <p:cNvSpPr>
            <a:spLocks noChangeArrowheads="1"/>
          </p:cNvSpPr>
          <p:nvPr/>
        </p:nvSpPr>
        <p:spPr bwMode="auto">
          <a:xfrm>
            <a:off x="2700983" y="5480847"/>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2" name="Oval 42"/>
          <p:cNvSpPr>
            <a:spLocks noChangeArrowheads="1"/>
          </p:cNvSpPr>
          <p:nvPr/>
        </p:nvSpPr>
        <p:spPr bwMode="auto">
          <a:xfrm>
            <a:off x="4195763" y="6011863"/>
            <a:ext cx="166687" cy="16668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3"/>
          <p:cNvSpPr>
            <a:spLocks noChangeArrowheads="1"/>
          </p:cNvSpPr>
          <p:nvPr/>
        </p:nvSpPr>
        <p:spPr bwMode="auto">
          <a:xfrm>
            <a:off x="11066933" y="5803901"/>
            <a:ext cx="163512" cy="16351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44"/>
          <p:cNvSpPr>
            <a:spLocks noChangeArrowheads="1"/>
          </p:cNvSpPr>
          <p:nvPr/>
        </p:nvSpPr>
        <p:spPr bwMode="auto">
          <a:xfrm>
            <a:off x="1446213" y="6081713"/>
            <a:ext cx="200025" cy="1984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0" name="Oval 5"/>
          <p:cNvSpPr>
            <a:spLocks noChangeArrowheads="1"/>
          </p:cNvSpPr>
          <p:nvPr/>
        </p:nvSpPr>
        <p:spPr bwMode="auto">
          <a:xfrm>
            <a:off x="4982244" y="792818"/>
            <a:ext cx="2232274" cy="2242764"/>
          </a:xfrm>
          <a:prstGeom prst="ellipse">
            <a:avLst/>
          </a:prstGeom>
          <a:solidFill>
            <a:schemeClr val="tx1"/>
          </a:solidFill>
          <a:ln w="28575">
            <a:solidFill>
              <a:schemeClr val="accent1"/>
            </a:solidFill>
            <a:round/>
          </a:ln>
        </p:spPr>
        <p:txBody>
          <a:bodyPr vert="horz" wrap="square" lIns="91440" tIns="45720" rIns="91440" bIns="45720" numCol="1" anchor="t" anchorCtr="0" compatLnSpc="1"/>
          <a:lstStyle/>
          <a:p>
            <a:endParaRPr lang="zh-CN" altLang="en-US"/>
          </a:p>
        </p:txBody>
      </p:sp>
      <p:sp>
        <p:nvSpPr>
          <p:cNvPr id="32" name="TextBox 61"/>
          <p:cNvSpPr txBox="1"/>
          <p:nvPr/>
        </p:nvSpPr>
        <p:spPr>
          <a:xfrm>
            <a:off x="3867819" y="3573016"/>
            <a:ext cx="4461124" cy="1200329"/>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7200">
                <a:solidFill>
                  <a:schemeClr val="accent1"/>
                </a:solidFill>
              </a:rPr>
              <a:t>工作规划</a:t>
            </a:r>
            <a:endParaRPr lang="en-US" altLang="zh-CN" sz="7200" dirty="0">
              <a:solidFill>
                <a:schemeClr val="accent1"/>
              </a:solidFill>
            </a:endParaRPr>
          </a:p>
        </p:txBody>
      </p:sp>
      <p:sp>
        <p:nvSpPr>
          <p:cNvPr id="33" name="TextBox 61"/>
          <p:cNvSpPr txBox="1"/>
          <p:nvPr/>
        </p:nvSpPr>
        <p:spPr>
          <a:xfrm>
            <a:off x="4839369" y="3102005"/>
            <a:ext cx="2518024" cy="52322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en-US" altLang="zh-CN" sz="2800" b="0" dirty="0">
                <a:solidFill>
                  <a:schemeClr val="accent1"/>
                </a:solidFill>
              </a:rPr>
              <a:t>Part 4</a:t>
            </a:r>
          </a:p>
        </p:txBody>
      </p:sp>
      <p:sp>
        <p:nvSpPr>
          <p:cNvPr id="12" name="Freeform 10"/>
          <p:cNvSpPr>
            <a:spLocks noEditPoints="1"/>
          </p:cNvSpPr>
          <p:nvPr/>
        </p:nvSpPr>
        <p:spPr bwMode="auto">
          <a:xfrm>
            <a:off x="5457187" y="1167502"/>
            <a:ext cx="1398130" cy="1493396"/>
          </a:xfrm>
          <a:custGeom>
            <a:avLst/>
            <a:gdLst>
              <a:gd name="T0" fmla="*/ 312 w 1037"/>
              <a:gd name="T1" fmla="*/ 169 h 1106"/>
              <a:gd name="T2" fmla="*/ 679 w 1037"/>
              <a:gd name="T3" fmla="*/ 122 h 1106"/>
              <a:gd name="T4" fmla="*/ 548 w 1037"/>
              <a:gd name="T5" fmla="*/ 76 h 1106"/>
              <a:gd name="T6" fmla="*/ 396 w 1037"/>
              <a:gd name="T7" fmla="*/ 76 h 1106"/>
              <a:gd name="T8" fmla="*/ 265 w 1037"/>
              <a:gd name="T9" fmla="*/ 122 h 1106"/>
              <a:gd name="T10" fmla="*/ 854 w 1037"/>
              <a:gd name="T11" fmla="*/ 958 h 1106"/>
              <a:gd name="T12" fmla="*/ 868 w 1037"/>
              <a:gd name="T13" fmla="*/ 925 h 1106"/>
              <a:gd name="T14" fmla="*/ 808 w 1037"/>
              <a:gd name="T15" fmla="*/ 718 h 1106"/>
              <a:gd name="T16" fmla="*/ 770 w 1037"/>
              <a:gd name="T17" fmla="*/ 718 h 1106"/>
              <a:gd name="T18" fmla="*/ 770 w 1037"/>
              <a:gd name="T19" fmla="*/ 877 h 1106"/>
              <a:gd name="T20" fmla="*/ 771 w 1037"/>
              <a:gd name="T21" fmla="*/ 881 h 1106"/>
              <a:gd name="T22" fmla="*/ 773 w 1037"/>
              <a:gd name="T23" fmla="*/ 884 h 1106"/>
              <a:gd name="T24" fmla="*/ 775 w 1037"/>
              <a:gd name="T25" fmla="*/ 887 h 1106"/>
              <a:gd name="T26" fmla="*/ 988 w 1037"/>
              <a:gd name="T27" fmla="*/ 730 h 1106"/>
              <a:gd name="T28" fmla="*/ 789 w 1037"/>
              <a:gd name="T29" fmla="*/ 625 h 1106"/>
              <a:gd name="T30" fmla="*/ 744 w 1037"/>
              <a:gd name="T31" fmla="*/ 1102 h 1106"/>
              <a:gd name="T32" fmla="*/ 1025 w 1037"/>
              <a:gd name="T33" fmla="*/ 911 h 1106"/>
              <a:gd name="T34" fmla="*/ 989 w 1037"/>
              <a:gd name="T35" fmla="*/ 904 h 1106"/>
              <a:gd name="T36" fmla="*/ 789 w 1037"/>
              <a:gd name="T37" fmla="*/ 1069 h 1106"/>
              <a:gd name="T38" fmla="*/ 589 w 1037"/>
              <a:gd name="T39" fmla="*/ 827 h 1106"/>
              <a:gd name="T40" fmla="*/ 827 w 1037"/>
              <a:gd name="T41" fmla="*/ 666 h 1106"/>
              <a:gd name="T42" fmla="*/ 989 w 1037"/>
              <a:gd name="T43" fmla="*/ 904 h 1106"/>
              <a:gd name="T44" fmla="*/ 347 w 1037"/>
              <a:gd name="T45" fmla="*/ 902 h 1106"/>
              <a:gd name="T46" fmla="*/ 593 w 1037"/>
              <a:gd name="T47" fmla="*/ 657 h 1106"/>
              <a:gd name="T48" fmla="*/ 644 w 1037"/>
              <a:gd name="T49" fmla="*/ 619 h 1106"/>
              <a:gd name="T50" fmla="*/ 896 w 1037"/>
              <a:gd name="T51" fmla="*/ 375 h 1106"/>
              <a:gd name="T52" fmla="*/ 906 w 1037"/>
              <a:gd name="T53" fmla="*/ 605 h 1106"/>
              <a:gd name="T54" fmla="*/ 945 w 1037"/>
              <a:gd name="T55" fmla="*/ 619 h 1106"/>
              <a:gd name="T56" fmla="*/ 945 w 1037"/>
              <a:gd name="T57" fmla="*/ 254 h 1106"/>
              <a:gd name="T58" fmla="*/ 49 w 1037"/>
              <a:gd name="T59" fmla="*/ 205 h 1106"/>
              <a:gd name="T60" fmla="*/ 0 w 1037"/>
              <a:gd name="T61" fmla="*/ 385 h 1106"/>
              <a:gd name="T62" fmla="*/ 0 w 1037"/>
              <a:gd name="T63" fmla="*/ 657 h 1106"/>
              <a:gd name="T64" fmla="*/ 0 w 1037"/>
              <a:gd name="T65" fmla="*/ 920 h 1106"/>
              <a:gd name="T66" fmla="*/ 522 w 1037"/>
              <a:gd name="T67" fmla="*/ 969 h 1106"/>
              <a:gd name="T68" fmla="*/ 38 w 1037"/>
              <a:gd name="T69" fmla="*/ 385 h 1106"/>
              <a:gd name="T70" fmla="*/ 49 w 1037"/>
              <a:gd name="T71" fmla="*/ 375 h 1106"/>
              <a:gd name="T72" fmla="*/ 309 w 1037"/>
              <a:gd name="T73" fmla="*/ 619 h 1106"/>
              <a:gd name="T74" fmla="*/ 38 w 1037"/>
              <a:gd name="T75" fmla="*/ 385 h 1106"/>
              <a:gd name="T76" fmla="*/ 309 w 1037"/>
              <a:gd name="T77" fmla="*/ 657 h 1106"/>
              <a:gd name="T78" fmla="*/ 49 w 1037"/>
              <a:gd name="T79" fmla="*/ 902 h 1106"/>
              <a:gd name="T80" fmla="*/ 38 w 1037"/>
              <a:gd name="T81" fmla="*/ 657 h 1106"/>
              <a:gd name="T82" fmla="*/ 347 w 1037"/>
              <a:gd name="T83" fmla="*/ 619 h 1106"/>
              <a:gd name="T84" fmla="*/ 347 w 1037"/>
              <a:gd name="T85" fmla="*/ 375 h 1106"/>
              <a:gd name="T86" fmla="*/ 606 w 1037"/>
              <a:gd name="T87" fmla="*/ 619 h 1106"/>
              <a:gd name="T88" fmla="*/ 625 w 1037"/>
              <a:gd name="T89" fmla="*/ 254 h 1106"/>
              <a:gd name="T90" fmla="*/ 658 w 1037"/>
              <a:gd name="T91" fmla="*/ 288 h 1106"/>
              <a:gd name="T92" fmla="*/ 592 w 1037"/>
              <a:gd name="T93" fmla="*/ 288 h 1106"/>
              <a:gd name="T94" fmla="*/ 328 w 1037"/>
              <a:gd name="T95" fmla="*/ 254 h 1106"/>
              <a:gd name="T96" fmla="*/ 361 w 1037"/>
              <a:gd name="T97" fmla="*/ 288 h 1106"/>
              <a:gd name="T98" fmla="*/ 295 w 1037"/>
              <a:gd name="T99" fmla="*/ 28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7" h="1106">
                <a:moveTo>
                  <a:pt x="265" y="122"/>
                </a:moveTo>
                <a:cubicBezTo>
                  <a:pt x="265" y="148"/>
                  <a:pt x="286" y="169"/>
                  <a:pt x="312" y="169"/>
                </a:cubicBezTo>
                <a:lnTo>
                  <a:pt x="633" y="169"/>
                </a:lnTo>
                <a:cubicBezTo>
                  <a:pt x="658" y="169"/>
                  <a:pt x="679" y="148"/>
                  <a:pt x="679" y="122"/>
                </a:cubicBezTo>
                <a:cubicBezTo>
                  <a:pt x="679" y="96"/>
                  <a:pt x="658" y="76"/>
                  <a:pt x="633" y="76"/>
                </a:cubicBezTo>
                <a:lnTo>
                  <a:pt x="548" y="76"/>
                </a:lnTo>
                <a:cubicBezTo>
                  <a:pt x="548" y="34"/>
                  <a:pt x="514" y="0"/>
                  <a:pt x="472" y="0"/>
                </a:cubicBezTo>
                <a:cubicBezTo>
                  <a:pt x="430" y="0"/>
                  <a:pt x="396" y="34"/>
                  <a:pt x="396" y="76"/>
                </a:cubicBezTo>
                <a:lnTo>
                  <a:pt x="312" y="76"/>
                </a:lnTo>
                <a:cubicBezTo>
                  <a:pt x="286" y="76"/>
                  <a:pt x="265" y="96"/>
                  <a:pt x="265" y="122"/>
                </a:cubicBezTo>
                <a:close/>
                <a:moveTo>
                  <a:pt x="840" y="952"/>
                </a:moveTo>
                <a:cubicBezTo>
                  <a:pt x="844" y="956"/>
                  <a:pt x="849" y="958"/>
                  <a:pt x="854" y="958"/>
                </a:cubicBezTo>
                <a:cubicBezTo>
                  <a:pt x="859" y="958"/>
                  <a:pt x="864" y="956"/>
                  <a:pt x="868" y="952"/>
                </a:cubicBezTo>
                <a:cubicBezTo>
                  <a:pt x="875" y="945"/>
                  <a:pt x="875" y="933"/>
                  <a:pt x="868" y="925"/>
                </a:cubicBezTo>
                <a:lnTo>
                  <a:pt x="808" y="866"/>
                </a:lnTo>
                <a:lnTo>
                  <a:pt x="808" y="718"/>
                </a:lnTo>
                <a:cubicBezTo>
                  <a:pt x="808" y="707"/>
                  <a:pt x="800" y="698"/>
                  <a:pt x="789" y="698"/>
                </a:cubicBezTo>
                <a:cubicBezTo>
                  <a:pt x="778" y="698"/>
                  <a:pt x="770" y="707"/>
                  <a:pt x="770" y="718"/>
                </a:cubicBezTo>
                <a:lnTo>
                  <a:pt x="770" y="874"/>
                </a:lnTo>
                <a:cubicBezTo>
                  <a:pt x="770" y="875"/>
                  <a:pt x="770" y="876"/>
                  <a:pt x="770" y="877"/>
                </a:cubicBezTo>
                <a:cubicBezTo>
                  <a:pt x="770" y="878"/>
                  <a:pt x="770" y="878"/>
                  <a:pt x="770" y="879"/>
                </a:cubicBezTo>
                <a:cubicBezTo>
                  <a:pt x="771" y="880"/>
                  <a:pt x="771" y="880"/>
                  <a:pt x="771" y="881"/>
                </a:cubicBezTo>
                <a:cubicBezTo>
                  <a:pt x="771" y="882"/>
                  <a:pt x="772" y="882"/>
                  <a:pt x="772" y="883"/>
                </a:cubicBezTo>
                <a:cubicBezTo>
                  <a:pt x="772" y="883"/>
                  <a:pt x="772" y="884"/>
                  <a:pt x="773" y="884"/>
                </a:cubicBezTo>
                <a:cubicBezTo>
                  <a:pt x="773" y="885"/>
                  <a:pt x="774" y="886"/>
                  <a:pt x="775" y="887"/>
                </a:cubicBezTo>
                <a:cubicBezTo>
                  <a:pt x="775" y="887"/>
                  <a:pt x="775" y="887"/>
                  <a:pt x="775" y="887"/>
                </a:cubicBezTo>
                <a:lnTo>
                  <a:pt x="840" y="952"/>
                </a:lnTo>
                <a:close/>
                <a:moveTo>
                  <a:pt x="988" y="730"/>
                </a:moveTo>
                <a:cubicBezTo>
                  <a:pt x="952" y="677"/>
                  <a:pt x="897" y="641"/>
                  <a:pt x="834" y="629"/>
                </a:cubicBezTo>
                <a:cubicBezTo>
                  <a:pt x="819" y="626"/>
                  <a:pt x="804" y="625"/>
                  <a:pt x="789" y="625"/>
                </a:cubicBezTo>
                <a:cubicBezTo>
                  <a:pt x="673" y="625"/>
                  <a:pt x="574" y="707"/>
                  <a:pt x="552" y="820"/>
                </a:cubicBezTo>
                <a:cubicBezTo>
                  <a:pt x="527" y="951"/>
                  <a:pt x="613" y="1077"/>
                  <a:pt x="744" y="1102"/>
                </a:cubicBezTo>
                <a:cubicBezTo>
                  <a:pt x="759" y="1105"/>
                  <a:pt x="774" y="1106"/>
                  <a:pt x="789" y="1106"/>
                </a:cubicBezTo>
                <a:cubicBezTo>
                  <a:pt x="904" y="1106"/>
                  <a:pt x="1004" y="1024"/>
                  <a:pt x="1025" y="911"/>
                </a:cubicBezTo>
                <a:cubicBezTo>
                  <a:pt x="1037" y="847"/>
                  <a:pt x="1024" y="783"/>
                  <a:pt x="988" y="730"/>
                </a:cubicBezTo>
                <a:close/>
                <a:moveTo>
                  <a:pt x="989" y="904"/>
                </a:moveTo>
                <a:lnTo>
                  <a:pt x="989" y="904"/>
                </a:lnTo>
                <a:cubicBezTo>
                  <a:pt x="970" y="999"/>
                  <a:pt x="886" y="1069"/>
                  <a:pt x="789" y="1069"/>
                </a:cubicBezTo>
                <a:cubicBezTo>
                  <a:pt x="776" y="1069"/>
                  <a:pt x="763" y="1068"/>
                  <a:pt x="751" y="1065"/>
                </a:cubicBezTo>
                <a:cubicBezTo>
                  <a:pt x="640" y="1044"/>
                  <a:pt x="568" y="937"/>
                  <a:pt x="589" y="827"/>
                </a:cubicBezTo>
                <a:cubicBezTo>
                  <a:pt x="607" y="731"/>
                  <a:pt x="691" y="662"/>
                  <a:pt x="789" y="662"/>
                </a:cubicBezTo>
                <a:cubicBezTo>
                  <a:pt x="801" y="662"/>
                  <a:pt x="814" y="663"/>
                  <a:pt x="827" y="666"/>
                </a:cubicBezTo>
                <a:cubicBezTo>
                  <a:pt x="880" y="676"/>
                  <a:pt x="927" y="706"/>
                  <a:pt x="957" y="751"/>
                </a:cubicBezTo>
                <a:cubicBezTo>
                  <a:pt x="988" y="796"/>
                  <a:pt x="999" y="850"/>
                  <a:pt x="989" y="904"/>
                </a:cubicBezTo>
                <a:close/>
                <a:moveTo>
                  <a:pt x="505" y="902"/>
                </a:moveTo>
                <a:lnTo>
                  <a:pt x="347" y="902"/>
                </a:lnTo>
                <a:lnTo>
                  <a:pt x="347" y="657"/>
                </a:lnTo>
                <a:lnTo>
                  <a:pt x="593" y="657"/>
                </a:lnTo>
                <a:cubicBezTo>
                  <a:pt x="609" y="643"/>
                  <a:pt x="626" y="630"/>
                  <a:pt x="645" y="619"/>
                </a:cubicBezTo>
                <a:lnTo>
                  <a:pt x="644" y="619"/>
                </a:lnTo>
                <a:lnTo>
                  <a:pt x="644" y="375"/>
                </a:lnTo>
                <a:lnTo>
                  <a:pt x="896" y="375"/>
                </a:lnTo>
                <a:cubicBezTo>
                  <a:pt x="901" y="375"/>
                  <a:pt x="906" y="379"/>
                  <a:pt x="906" y="385"/>
                </a:cubicBezTo>
                <a:lnTo>
                  <a:pt x="906" y="605"/>
                </a:lnTo>
                <a:cubicBezTo>
                  <a:pt x="920" y="611"/>
                  <a:pt x="933" y="619"/>
                  <a:pt x="945" y="627"/>
                </a:cubicBezTo>
                <a:lnTo>
                  <a:pt x="945" y="619"/>
                </a:lnTo>
                <a:lnTo>
                  <a:pt x="945" y="385"/>
                </a:lnTo>
                <a:lnTo>
                  <a:pt x="945" y="254"/>
                </a:lnTo>
                <a:cubicBezTo>
                  <a:pt x="945" y="227"/>
                  <a:pt x="923" y="205"/>
                  <a:pt x="896" y="205"/>
                </a:cubicBezTo>
                <a:lnTo>
                  <a:pt x="49" y="205"/>
                </a:lnTo>
                <a:cubicBezTo>
                  <a:pt x="22" y="205"/>
                  <a:pt x="0" y="227"/>
                  <a:pt x="0" y="254"/>
                </a:cubicBezTo>
                <a:lnTo>
                  <a:pt x="0" y="385"/>
                </a:lnTo>
                <a:lnTo>
                  <a:pt x="0" y="619"/>
                </a:lnTo>
                <a:lnTo>
                  <a:pt x="0" y="657"/>
                </a:lnTo>
                <a:lnTo>
                  <a:pt x="0" y="891"/>
                </a:lnTo>
                <a:lnTo>
                  <a:pt x="0" y="920"/>
                </a:lnTo>
                <a:cubicBezTo>
                  <a:pt x="0" y="947"/>
                  <a:pt x="22" y="969"/>
                  <a:pt x="49" y="969"/>
                </a:cubicBezTo>
                <a:lnTo>
                  <a:pt x="522" y="969"/>
                </a:lnTo>
                <a:cubicBezTo>
                  <a:pt x="514" y="947"/>
                  <a:pt x="508" y="925"/>
                  <a:pt x="505" y="902"/>
                </a:cubicBezTo>
                <a:close/>
                <a:moveTo>
                  <a:pt x="38" y="385"/>
                </a:moveTo>
                <a:lnTo>
                  <a:pt x="38" y="385"/>
                </a:lnTo>
                <a:cubicBezTo>
                  <a:pt x="38" y="379"/>
                  <a:pt x="43" y="375"/>
                  <a:pt x="49" y="375"/>
                </a:cubicBezTo>
                <a:lnTo>
                  <a:pt x="309" y="375"/>
                </a:lnTo>
                <a:lnTo>
                  <a:pt x="309" y="619"/>
                </a:lnTo>
                <a:lnTo>
                  <a:pt x="38" y="619"/>
                </a:lnTo>
                <a:lnTo>
                  <a:pt x="38" y="385"/>
                </a:lnTo>
                <a:close/>
                <a:moveTo>
                  <a:pt x="309" y="657"/>
                </a:moveTo>
                <a:lnTo>
                  <a:pt x="309" y="657"/>
                </a:lnTo>
                <a:lnTo>
                  <a:pt x="309" y="902"/>
                </a:lnTo>
                <a:lnTo>
                  <a:pt x="49" y="902"/>
                </a:lnTo>
                <a:cubicBezTo>
                  <a:pt x="43" y="902"/>
                  <a:pt x="38" y="897"/>
                  <a:pt x="38" y="891"/>
                </a:cubicBezTo>
                <a:lnTo>
                  <a:pt x="38" y="657"/>
                </a:lnTo>
                <a:lnTo>
                  <a:pt x="309" y="657"/>
                </a:lnTo>
                <a:close/>
                <a:moveTo>
                  <a:pt x="347" y="619"/>
                </a:moveTo>
                <a:lnTo>
                  <a:pt x="347" y="619"/>
                </a:lnTo>
                <a:lnTo>
                  <a:pt x="347" y="375"/>
                </a:lnTo>
                <a:lnTo>
                  <a:pt x="606" y="375"/>
                </a:lnTo>
                <a:lnTo>
                  <a:pt x="606" y="619"/>
                </a:lnTo>
                <a:lnTo>
                  <a:pt x="347" y="619"/>
                </a:lnTo>
                <a:close/>
                <a:moveTo>
                  <a:pt x="625" y="254"/>
                </a:moveTo>
                <a:lnTo>
                  <a:pt x="625" y="254"/>
                </a:lnTo>
                <a:cubicBezTo>
                  <a:pt x="643" y="254"/>
                  <a:pt x="658" y="269"/>
                  <a:pt x="658" y="288"/>
                </a:cubicBezTo>
                <a:cubicBezTo>
                  <a:pt x="658" y="306"/>
                  <a:pt x="643" y="321"/>
                  <a:pt x="625" y="321"/>
                </a:cubicBezTo>
                <a:cubicBezTo>
                  <a:pt x="606" y="321"/>
                  <a:pt x="592" y="306"/>
                  <a:pt x="592" y="288"/>
                </a:cubicBezTo>
                <a:cubicBezTo>
                  <a:pt x="592" y="269"/>
                  <a:pt x="606" y="254"/>
                  <a:pt x="625" y="254"/>
                </a:cubicBezTo>
                <a:close/>
                <a:moveTo>
                  <a:pt x="328" y="254"/>
                </a:moveTo>
                <a:lnTo>
                  <a:pt x="328" y="254"/>
                </a:lnTo>
                <a:cubicBezTo>
                  <a:pt x="346" y="254"/>
                  <a:pt x="361" y="269"/>
                  <a:pt x="361" y="288"/>
                </a:cubicBezTo>
                <a:cubicBezTo>
                  <a:pt x="361" y="306"/>
                  <a:pt x="346" y="321"/>
                  <a:pt x="328" y="321"/>
                </a:cubicBezTo>
                <a:cubicBezTo>
                  <a:pt x="310" y="321"/>
                  <a:pt x="295" y="306"/>
                  <a:pt x="295" y="288"/>
                </a:cubicBezTo>
                <a:cubicBezTo>
                  <a:pt x="295" y="269"/>
                  <a:pt x="310" y="254"/>
                  <a:pt x="328" y="2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p:transition spd="slow" advTm="48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职业规划</a:t>
            </a:r>
          </a:p>
        </p:txBody>
      </p:sp>
      <p:sp>
        <p:nvSpPr>
          <p:cNvPr id="24" name="TextBox 1"/>
          <p:cNvSpPr txBox="1"/>
          <p:nvPr/>
        </p:nvSpPr>
        <p:spPr>
          <a:xfrm>
            <a:off x="3596453" y="5644135"/>
            <a:ext cx="2080260" cy="398780"/>
          </a:xfrm>
          <a:prstGeom prst="rect">
            <a:avLst/>
          </a:prstGeom>
          <a:noFill/>
        </p:spPr>
        <p:txBody>
          <a:bodyPr wrap="none" rtlCol="0">
            <a:spAutoFit/>
          </a:bodyPr>
          <a:lstStyle/>
          <a:p>
            <a:r>
              <a:rPr lang="en-US" altLang="zh-CN" sz="2000" b="1" dirty="0">
                <a:latin typeface="+mj-ea"/>
                <a:ea typeface="+mj-ea"/>
              </a:rPr>
              <a:t>2016</a:t>
            </a:r>
            <a:r>
              <a:rPr lang="zh-CN" altLang="en-US" sz="2000" b="1" dirty="0">
                <a:latin typeface="+mj-ea"/>
                <a:ea typeface="+mj-ea"/>
              </a:rPr>
              <a:t>年实现转型</a:t>
            </a:r>
          </a:p>
        </p:txBody>
      </p:sp>
      <p:sp>
        <p:nvSpPr>
          <p:cNvPr id="25" name="TextBox 21"/>
          <p:cNvSpPr txBox="1"/>
          <p:nvPr/>
        </p:nvSpPr>
        <p:spPr>
          <a:xfrm>
            <a:off x="5508262" y="3759325"/>
            <a:ext cx="2273300" cy="398780"/>
          </a:xfrm>
          <a:prstGeom prst="rect">
            <a:avLst/>
          </a:prstGeom>
          <a:noFill/>
        </p:spPr>
        <p:txBody>
          <a:bodyPr wrap="none" rtlCol="0">
            <a:spAutoFit/>
          </a:bodyPr>
          <a:lstStyle/>
          <a:p>
            <a:r>
              <a:rPr lang="en-US" altLang="zh-CN" sz="2000" b="1">
                <a:latin typeface="+mj-ea"/>
                <a:ea typeface="+mj-ea"/>
              </a:rPr>
              <a:t>2017</a:t>
            </a:r>
            <a:r>
              <a:rPr lang="zh-CN" altLang="en-US" sz="2000" b="1" dirty="0">
                <a:latin typeface="+mj-ea"/>
                <a:ea typeface="+mj-ea"/>
              </a:rPr>
              <a:t>年</a:t>
            </a:r>
            <a:r>
              <a:rPr lang="en-US" altLang="zh-CN" sz="2000" b="1" dirty="0">
                <a:latin typeface="+mj-ea"/>
                <a:ea typeface="+mj-ea"/>
              </a:rPr>
              <a:t>~</a:t>
            </a:r>
            <a:r>
              <a:rPr lang="zh-CN" altLang="en-US" sz="2000" b="1" dirty="0">
                <a:latin typeface="+mj-ea"/>
                <a:ea typeface="+mj-ea"/>
              </a:rPr>
              <a:t>复合熟练</a:t>
            </a:r>
          </a:p>
        </p:txBody>
      </p:sp>
      <p:sp>
        <p:nvSpPr>
          <p:cNvPr id="26" name="TextBox 22"/>
          <p:cNvSpPr txBox="1"/>
          <p:nvPr/>
        </p:nvSpPr>
        <p:spPr>
          <a:xfrm>
            <a:off x="6795770" y="1711572"/>
            <a:ext cx="1210588" cy="400110"/>
          </a:xfrm>
          <a:prstGeom prst="rect">
            <a:avLst/>
          </a:prstGeom>
          <a:noFill/>
        </p:spPr>
        <p:txBody>
          <a:bodyPr wrap="none" rtlCol="0">
            <a:spAutoFit/>
          </a:bodyPr>
          <a:lstStyle/>
          <a:p>
            <a:r>
              <a:rPr lang="zh-CN" altLang="en-US" sz="2000" b="1" dirty="0">
                <a:latin typeface="+mj-ea"/>
                <a:ea typeface="+mj-ea"/>
              </a:rPr>
              <a:t>管理指导</a:t>
            </a:r>
          </a:p>
        </p:txBody>
      </p:sp>
      <p:sp>
        <p:nvSpPr>
          <p:cNvPr id="27"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8"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9" name="文本框 28"/>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一</a:t>
            </a:r>
          </a:p>
        </p:txBody>
      </p:sp>
      <p:sp>
        <p:nvSpPr>
          <p:cNvPr id="30" name="Freeform 5"/>
          <p:cNvSpPr>
            <a:spLocks noEditPoints="1"/>
          </p:cNvSpPr>
          <p:nvPr/>
        </p:nvSpPr>
        <p:spPr bwMode="auto">
          <a:xfrm>
            <a:off x="896268" y="2797375"/>
            <a:ext cx="1603375" cy="2797175"/>
          </a:xfrm>
          <a:custGeom>
            <a:avLst/>
            <a:gdLst>
              <a:gd name="T0" fmla="*/ 0 w 1984"/>
              <a:gd name="T1" fmla="*/ 1345 h 3460"/>
              <a:gd name="T2" fmla="*/ 206 w 1984"/>
              <a:gd name="T3" fmla="*/ 1830 h 3460"/>
              <a:gd name="T4" fmla="*/ 328 w 1984"/>
              <a:gd name="T5" fmla="*/ 1721 h 3460"/>
              <a:gd name="T6" fmla="*/ 313 w 1984"/>
              <a:gd name="T7" fmla="*/ 1320 h 3460"/>
              <a:gd name="T8" fmla="*/ 516 w 1984"/>
              <a:gd name="T9" fmla="*/ 1189 h 3460"/>
              <a:gd name="T10" fmla="*/ 510 w 1984"/>
              <a:gd name="T11" fmla="*/ 2717 h 3460"/>
              <a:gd name="T12" fmla="*/ 631 w 1984"/>
              <a:gd name="T13" fmla="*/ 3457 h 3460"/>
              <a:gd name="T14" fmla="*/ 825 w 1984"/>
              <a:gd name="T15" fmla="*/ 2789 h 3460"/>
              <a:gd name="T16" fmla="*/ 837 w 1984"/>
              <a:gd name="T17" fmla="*/ 1927 h 3460"/>
              <a:gd name="T18" fmla="*/ 1472 w 1984"/>
              <a:gd name="T19" fmla="*/ 2119 h 3460"/>
              <a:gd name="T20" fmla="*/ 1736 w 1984"/>
              <a:gd name="T21" fmla="*/ 2692 h 3460"/>
              <a:gd name="T22" fmla="*/ 1906 w 1984"/>
              <a:gd name="T23" fmla="*/ 2547 h 3460"/>
              <a:gd name="T24" fmla="*/ 1721 w 1984"/>
              <a:gd name="T25" fmla="*/ 1870 h 3460"/>
              <a:gd name="T26" fmla="*/ 1068 w 1984"/>
              <a:gd name="T27" fmla="*/ 1648 h 3460"/>
              <a:gd name="T28" fmla="*/ 1053 w 1984"/>
              <a:gd name="T29" fmla="*/ 1175 h 3460"/>
              <a:gd name="T30" fmla="*/ 1530 w 1984"/>
              <a:gd name="T31" fmla="*/ 1260 h 3460"/>
              <a:gd name="T32" fmla="*/ 1712 w 1984"/>
              <a:gd name="T33" fmla="*/ 944 h 3460"/>
              <a:gd name="T34" fmla="*/ 1481 w 1984"/>
              <a:gd name="T35" fmla="*/ 968 h 3460"/>
              <a:gd name="T36" fmla="*/ 765 w 1984"/>
              <a:gd name="T37" fmla="*/ 701 h 3460"/>
              <a:gd name="T38" fmla="*/ 318 w 1984"/>
              <a:gd name="T39" fmla="*/ 959 h 3460"/>
              <a:gd name="T40" fmla="*/ 0 w 1984"/>
              <a:gd name="T41" fmla="*/ 1345 h 3460"/>
              <a:gd name="T42" fmla="*/ 534 w 1984"/>
              <a:gd name="T43" fmla="*/ 337 h 3460"/>
              <a:gd name="T44" fmla="*/ 1056 w 1984"/>
              <a:gd name="T45" fmla="*/ 337 h 3460"/>
              <a:gd name="T46" fmla="*/ 534 w 1984"/>
              <a:gd name="T47" fmla="*/ 337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4" h="3460">
                <a:moveTo>
                  <a:pt x="0" y="1345"/>
                </a:moveTo>
                <a:cubicBezTo>
                  <a:pt x="11" y="1658"/>
                  <a:pt x="0" y="1830"/>
                  <a:pt x="206" y="1830"/>
                </a:cubicBezTo>
                <a:cubicBezTo>
                  <a:pt x="265" y="1830"/>
                  <a:pt x="330" y="1786"/>
                  <a:pt x="328" y="1721"/>
                </a:cubicBezTo>
                <a:cubicBezTo>
                  <a:pt x="323" y="1587"/>
                  <a:pt x="318" y="1454"/>
                  <a:pt x="313" y="1320"/>
                </a:cubicBezTo>
                <a:cubicBezTo>
                  <a:pt x="380" y="1277"/>
                  <a:pt x="448" y="1233"/>
                  <a:pt x="516" y="1189"/>
                </a:cubicBezTo>
                <a:cubicBezTo>
                  <a:pt x="535" y="1827"/>
                  <a:pt x="542" y="2062"/>
                  <a:pt x="510" y="2717"/>
                </a:cubicBezTo>
                <a:cubicBezTo>
                  <a:pt x="499" y="3160"/>
                  <a:pt x="438" y="3457"/>
                  <a:pt x="631" y="3457"/>
                </a:cubicBezTo>
                <a:cubicBezTo>
                  <a:pt x="860" y="3460"/>
                  <a:pt x="810" y="3030"/>
                  <a:pt x="825" y="2789"/>
                </a:cubicBezTo>
                <a:cubicBezTo>
                  <a:pt x="829" y="2509"/>
                  <a:pt x="820" y="2196"/>
                  <a:pt x="837" y="1927"/>
                </a:cubicBezTo>
                <a:cubicBezTo>
                  <a:pt x="997" y="1965"/>
                  <a:pt x="1426" y="1965"/>
                  <a:pt x="1472" y="2119"/>
                </a:cubicBezTo>
                <a:cubicBezTo>
                  <a:pt x="1514" y="2264"/>
                  <a:pt x="1566" y="2692"/>
                  <a:pt x="1736" y="2692"/>
                </a:cubicBezTo>
                <a:cubicBezTo>
                  <a:pt x="1810" y="2692"/>
                  <a:pt x="1906" y="2614"/>
                  <a:pt x="1906" y="2547"/>
                </a:cubicBezTo>
                <a:cubicBezTo>
                  <a:pt x="1906" y="2475"/>
                  <a:pt x="1750" y="1935"/>
                  <a:pt x="1721" y="1870"/>
                </a:cubicBezTo>
                <a:cubicBezTo>
                  <a:pt x="1663" y="1743"/>
                  <a:pt x="1255" y="1652"/>
                  <a:pt x="1068" y="1648"/>
                </a:cubicBezTo>
                <a:cubicBezTo>
                  <a:pt x="1063" y="1490"/>
                  <a:pt x="1058" y="1333"/>
                  <a:pt x="1053" y="1175"/>
                </a:cubicBezTo>
                <a:cubicBezTo>
                  <a:pt x="1201" y="1187"/>
                  <a:pt x="1179" y="1260"/>
                  <a:pt x="1530" y="1260"/>
                </a:cubicBezTo>
                <a:cubicBezTo>
                  <a:pt x="1984" y="1260"/>
                  <a:pt x="1798" y="934"/>
                  <a:pt x="1712" y="944"/>
                </a:cubicBezTo>
                <a:cubicBezTo>
                  <a:pt x="1635" y="952"/>
                  <a:pt x="1558" y="960"/>
                  <a:pt x="1481" y="968"/>
                </a:cubicBezTo>
                <a:cubicBezTo>
                  <a:pt x="1178" y="1003"/>
                  <a:pt x="1002" y="701"/>
                  <a:pt x="765" y="701"/>
                </a:cubicBezTo>
                <a:cubicBezTo>
                  <a:pt x="654" y="701"/>
                  <a:pt x="408" y="898"/>
                  <a:pt x="318" y="959"/>
                </a:cubicBezTo>
                <a:cubicBezTo>
                  <a:pt x="177" y="1053"/>
                  <a:pt x="0" y="1112"/>
                  <a:pt x="0" y="1345"/>
                </a:cubicBezTo>
                <a:close/>
                <a:moveTo>
                  <a:pt x="534" y="337"/>
                </a:moveTo>
                <a:cubicBezTo>
                  <a:pt x="534" y="673"/>
                  <a:pt x="1056" y="678"/>
                  <a:pt x="1056" y="337"/>
                </a:cubicBezTo>
                <a:cubicBezTo>
                  <a:pt x="1056" y="0"/>
                  <a:pt x="534" y="4"/>
                  <a:pt x="534" y="337"/>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1" name="Freeform 6"/>
          <p:cNvSpPr/>
          <p:nvPr/>
        </p:nvSpPr>
        <p:spPr bwMode="auto">
          <a:xfrm>
            <a:off x="1652587" y="1196753"/>
            <a:ext cx="5309889" cy="5453286"/>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28575" cap="flat">
            <a:solidFill>
              <a:srgbClr val="231915"/>
            </a:solidFill>
            <a:prstDash val="solid"/>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Oval 8"/>
          <p:cNvSpPr>
            <a:spLocks noChangeArrowheads="1"/>
          </p:cNvSpPr>
          <p:nvPr/>
        </p:nvSpPr>
        <p:spPr bwMode="auto">
          <a:xfrm>
            <a:off x="2664086" y="6037264"/>
            <a:ext cx="193675" cy="193675"/>
          </a:xfrm>
          <a:prstGeom prst="ellipse">
            <a:avLst/>
          </a:prstGeom>
          <a:solidFill>
            <a:schemeClr val="accent3"/>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 name="Oval 10"/>
          <p:cNvSpPr>
            <a:spLocks noChangeArrowheads="1"/>
          </p:cNvSpPr>
          <p:nvPr/>
        </p:nvSpPr>
        <p:spPr bwMode="auto">
          <a:xfrm>
            <a:off x="4758512" y="4436620"/>
            <a:ext cx="192087" cy="193675"/>
          </a:xfrm>
          <a:prstGeom prst="ellipse">
            <a:avLst/>
          </a:prstGeom>
          <a:solidFill>
            <a:schemeClr val="accent3"/>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 name="Oval 12"/>
          <p:cNvSpPr>
            <a:spLocks noChangeArrowheads="1"/>
          </p:cNvSpPr>
          <p:nvPr/>
        </p:nvSpPr>
        <p:spPr bwMode="auto">
          <a:xfrm>
            <a:off x="6342152" y="2200955"/>
            <a:ext cx="192087" cy="192088"/>
          </a:xfrm>
          <a:prstGeom prst="ellipse">
            <a:avLst/>
          </a:prstGeom>
          <a:solidFill>
            <a:schemeClr val="accent3"/>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35" name="组合 34"/>
          <p:cNvGrpSpPr/>
          <p:nvPr/>
        </p:nvGrpSpPr>
        <p:grpSpPr>
          <a:xfrm>
            <a:off x="1037728" y="5716586"/>
            <a:ext cx="1598612" cy="461665"/>
            <a:chOff x="1057830" y="5716586"/>
            <a:chExt cx="1598612" cy="461665"/>
          </a:xfrm>
        </p:grpSpPr>
        <p:sp>
          <p:nvSpPr>
            <p:cNvPr id="36" name="Freeform 7"/>
            <p:cNvSpPr/>
            <p:nvPr/>
          </p:nvSpPr>
          <p:spPr bwMode="auto">
            <a:xfrm>
              <a:off x="1057830" y="5733256"/>
              <a:ext cx="1598612" cy="441325"/>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solidFill>
              <a:schemeClr val="tx1"/>
            </a:solidFill>
            <a:ln w="28575">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文本框 36"/>
            <p:cNvSpPr txBox="1"/>
            <p:nvPr/>
          </p:nvSpPr>
          <p:spPr>
            <a:xfrm>
              <a:off x="1353011" y="5716586"/>
              <a:ext cx="1107996" cy="461665"/>
            </a:xfrm>
            <a:prstGeom prst="rect">
              <a:avLst/>
            </a:prstGeom>
            <a:noFill/>
          </p:spPr>
          <p:txBody>
            <a:bodyPr wrap="none" rtlCol="0">
              <a:spAutoFit/>
            </a:bodyPr>
            <a:lstStyle/>
            <a:p>
              <a:r>
                <a:rPr lang="zh-CN" altLang="en-US" sz="2400" b="1" dirty="0">
                  <a:solidFill>
                    <a:schemeClr val="accent1"/>
                  </a:solidFill>
                  <a:latin typeface="+mj-ea"/>
                  <a:ea typeface="+mj-ea"/>
                </a:rPr>
                <a:t>步骤一</a:t>
              </a:r>
            </a:p>
          </p:txBody>
        </p:sp>
      </p:grpSp>
      <p:grpSp>
        <p:nvGrpSpPr>
          <p:cNvPr id="38" name="组合 37"/>
          <p:cNvGrpSpPr/>
          <p:nvPr/>
        </p:nvGrpSpPr>
        <p:grpSpPr>
          <a:xfrm>
            <a:off x="3129737" y="4103410"/>
            <a:ext cx="1597025" cy="461665"/>
            <a:chOff x="3129737" y="4103410"/>
            <a:chExt cx="1597025" cy="461665"/>
          </a:xfrm>
        </p:grpSpPr>
        <p:sp>
          <p:nvSpPr>
            <p:cNvPr id="39" name="Freeform 9"/>
            <p:cNvSpPr/>
            <p:nvPr/>
          </p:nvSpPr>
          <p:spPr bwMode="auto">
            <a:xfrm>
              <a:off x="3129737" y="4117532"/>
              <a:ext cx="1597025" cy="441325"/>
            </a:xfrm>
            <a:custGeom>
              <a:avLst/>
              <a:gdLst>
                <a:gd name="T0" fmla="*/ 273 w 1975"/>
                <a:gd name="T1" fmla="*/ 0 h 546"/>
                <a:gd name="T2" fmla="*/ 1702 w 1975"/>
                <a:gd name="T3" fmla="*/ 0 h 546"/>
                <a:gd name="T4" fmla="*/ 1975 w 1975"/>
                <a:gd name="T5" fmla="*/ 273 h 546"/>
                <a:gd name="T6" fmla="*/ 1975 w 1975"/>
                <a:gd name="T7" fmla="*/ 273 h 546"/>
                <a:gd name="T8" fmla="*/ 1702 w 1975"/>
                <a:gd name="T9" fmla="*/ 546 h 546"/>
                <a:gd name="T10" fmla="*/ 273 w 1975"/>
                <a:gd name="T11" fmla="*/ 546 h 546"/>
                <a:gd name="T12" fmla="*/ 0 w 1975"/>
                <a:gd name="T13" fmla="*/ 273 h 546"/>
                <a:gd name="T14" fmla="*/ 0 w 1975"/>
                <a:gd name="T15" fmla="*/ 273 h 546"/>
                <a:gd name="T16" fmla="*/ 273 w 1975"/>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5" h="546">
                  <a:moveTo>
                    <a:pt x="273" y="0"/>
                  </a:moveTo>
                  <a:lnTo>
                    <a:pt x="1702" y="0"/>
                  </a:lnTo>
                  <a:cubicBezTo>
                    <a:pt x="1852" y="0"/>
                    <a:pt x="1975" y="123"/>
                    <a:pt x="1975" y="273"/>
                  </a:cubicBezTo>
                  <a:lnTo>
                    <a:pt x="1975" y="273"/>
                  </a:lnTo>
                  <a:cubicBezTo>
                    <a:pt x="1975" y="423"/>
                    <a:pt x="1852" y="546"/>
                    <a:pt x="1702" y="546"/>
                  </a:cubicBezTo>
                  <a:lnTo>
                    <a:pt x="273" y="546"/>
                  </a:lnTo>
                  <a:cubicBezTo>
                    <a:pt x="123" y="546"/>
                    <a:pt x="0" y="423"/>
                    <a:pt x="0" y="273"/>
                  </a:cubicBezTo>
                  <a:lnTo>
                    <a:pt x="0" y="273"/>
                  </a:lnTo>
                  <a:cubicBezTo>
                    <a:pt x="0" y="123"/>
                    <a:pt x="123" y="0"/>
                    <a:pt x="273" y="0"/>
                  </a:cubicBezTo>
                  <a:close/>
                </a:path>
              </a:pathLst>
            </a:custGeom>
            <a:solidFill>
              <a:schemeClr val="tx1"/>
            </a:solidFill>
            <a:ln w="28575">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 name="文本框 39"/>
            <p:cNvSpPr txBox="1"/>
            <p:nvPr/>
          </p:nvSpPr>
          <p:spPr>
            <a:xfrm>
              <a:off x="3434716" y="4103410"/>
              <a:ext cx="1112805" cy="461665"/>
            </a:xfrm>
            <a:prstGeom prst="rect">
              <a:avLst/>
            </a:prstGeom>
            <a:noFill/>
          </p:spPr>
          <p:txBody>
            <a:bodyPr wrap="none" rtlCol="0">
              <a:spAutoFit/>
            </a:bodyPr>
            <a:lstStyle/>
            <a:p>
              <a:r>
                <a:rPr lang="zh-CN" altLang="en-US" sz="2400" b="1" dirty="0">
                  <a:solidFill>
                    <a:schemeClr val="accent1"/>
                  </a:solidFill>
                  <a:latin typeface="+mj-ea"/>
                  <a:ea typeface="+mj-ea"/>
                </a:rPr>
                <a:t>步骤二</a:t>
              </a:r>
            </a:p>
          </p:txBody>
        </p:sp>
      </p:grpSp>
      <p:grpSp>
        <p:nvGrpSpPr>
          <p:cNvPr id="41" name="组合 40"/>
          <p:cNvGrpSpPr/>
          <p:nvPr/>
        </p:nvGrpSpPr>
        <p:grpSpPr>
          <a:xfrm>
            <a:off x="4711789" y="1859940"/>
            <a:ext cx="1597025" cy="461665"/>
            <a:chOff x="4711789" y="1859940"/>
            <a:chExt cx="1597025" cy="461665"/>
          </a:xfrm>
        </p:grpSpPr>
        <p:sp>
          <p:nvSpPr>
            <p:cNvPr id="42" name="Freeform 11"/>
            <p:cNvSpPr/>
            <p:nvPr/>
          </p:nvSpPr>
          <p:spPr bwMode="auto">
            <a:xfrm>
              <a:off x="4711789" y="1880280"/>
              <a:ext cx="1597025" cy="441325"/>
            </a:xfrm>
            <a:custGeom>
              <a:avLst/>
              <a:gdLst>
                <a:gd name="T0" fmla="*/ 274 w 1976"/>
                <a:gd name="T1" fmla="*/ 0 h 547"/>
                <a:gd name="T2" fmla="*/ 1703 w 1976"/>
                <a:gd name="T3" fmla="*/ 0 h 547"/>
                <a:gd name="T4" fmla="*/ 1976 w 1976"/>
                <a:gd name="T5" fmla="*/ 273 h 547"/>
                <a:gd name="T6" fmla="*/ 1976 w 1976"/>
                <a:gd name="T7" fmla="*/ 273 h 547"/>
                <a:gd name="T8" fmla="*/ 1703 w 1976"/>
                <a:gd name="T9" fmla="*/ 547 h 547"/>
                <a:gd name="T10" fmla="*/ 274 w 1976"/>
                <a:gd name="T11" fmla="*/ 547 h 547"/>
                <a:gd name="T12" fmla="*/ 0 w 1976"/>
                <a:gd name="T13" fmla="*/ 273 h 547"/>
                <a:gd name="T14" fmla="*/ 0 w 1976"/>
                <a:gd name="T15" fmla="*/ 273 h 547"/>
                <a:gd name="T16" fmla="*/ 274 w 1976"/>
                <a:gd name="T17"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7">
                  <a:moveTo>
                    <a:pt x="274" y="0"/>
                  </a:moveTo>
                  <a:lnTo>
                    <a:pt x="1703" y="0"/>
                  </a:lnTo>
                  <a:cubicBezTo>
                    <a:pt x="1853" y="0"/>
                    <a:pt x="1976" y="123"/>
                    <a:pt x="1976" y="273"/>
                  </a:cubicBezTo>
                  <a:lnTo>
                    <a:pt x="1976" y="273"/>
                  </a:lnTo>
                  <a:cubicBezTo>
                    <a:pt x="1976" y="424"/>
                    <a:pt x="1853" y="547"/>
                    <a:pt x="1703" y="547"/>
                  </a:cubicBezTo>
                  <a:lnTo>
                    <a:pt x="274" y="547"/>
                  </a:lnTo>
                  <a:cubicBezTo>
                    <a:pt x="123" y="547"/>
                    <a:pt x="0" y="424"/>
                    <a:pt x="0" y="273"/>
                  </a:cubicBezTo>
                  <a:lnTo>
                    <a:pt x="0" y="273"/>
                  </a:lnTo>
                  <a:cubicBezTo>
                    <a:pt x="0" y="123"/>
                    <a:pt x="123" y="0"/>
                    <a:pt x="274" y="0"/>
                  </a:cubicBezTo>
                  <a:close/>
                </a:path>
              </a:pathLst>
            </a:custGeom>
            <a:solidFill>
              <a:schemeClr val="tx1"/>
            </a:solidFill>
            <a:ln w="28575">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43" name="文本框 42"/>
            <p:cNvSpPr txBox="1"/>
            <p:nvPr/>
          </p:nvSpPr>
          <p:spPr>
            <a:xfrm>
              <a:off x="5023865" y="1859940"/>
              <a:ext cx="1112805" cy="461665"/>
            </a:xfrm>
            <a:prstGeom prst="rect">
              <a:avLst/>
            </a:prstGeom>
            <a:noFill/>
          </p:spPr>
          <p:txBody>
            <a:bodyPr wrap="none" rtlCol="0">
              <a:spAutoFit/>
            </a:bodyPr>
            <a:lstStyle/>
            <a:p>
              <a:r>
                <a:rPr lang="zh-CN" altLang="en-US" sz="2400" b="1" dirty="0">
                  <a:solidFill>
                    <a:schemeClr val="accent1"/>
                  </a:solidFill>
                  <a:latin typeface="+mj-ea"/>
                  <a:ea typeface="+mj-ea"/>
                </a:rPr>
                <a:t>步骤三</a:t>
              </a:r>
            </a:p>
          </p:txBody>
        </p:sp>
      </p:grpSp>
      <p:sp>
        <p:nvSpPr>
          <p:cNvPr id="44" name="Text Box 269"/>
          <p:cNvSpPr txBox="1"/>
          <p:nvPr/>
        </p:nvSpPr>
        <p:spPr>
          <a:xfrm>
            <a:off x="3373062" y="5961199"/>
            <a:ext cx="7715472" cy="369332"/>
          </a:xfrm>
          <a:prstGeom prst="rect">
            <a:avLst/>
          </a:prstGeom>
          <a:noFill/>
        </p:spPr>
        <p:txBody>
          <a:bodyPr wrap="square" rtlCol="0">
            <a:spAutoFit/>
          </a:bodyPr>
          <a:lstStyle>
            <a:defPPr>
              <a:defRPr lang="zh-CN"/>
            </a:defPPr>
            <a:lvl1pPr algn="just">
              <a:defRPr sz="2000">
                <a:solidFill>
                  <a:schemeClr val="tx2"/>
                </a:solidFill>
                <a:latin typeface="+mn-ea"/>
                <a:ea typeface="+mn-ea"/>
              </a:defRPr>
            </a:lvl1pPr>
          </a:lstStyle>
          <a:p>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、掌握基本的工作技能；</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适应工作节奏及要求；</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了解公司及业务</a:t>
            </a:r>
          </a:p>
        </p:txBody>
      </p:sp>
      <p:sp>
        <p:nvSpPr>
          <p:cNvPr id="45" name="Text Box 271"/>
          <p:cNvSpPr txBox="1"/>
          <p:nvPr/>
        </p:nvSpPr>
        <p:spPr>
          <a:xfrm>
            <a:off x="5163747" y="4057243"/>
            <a:ext cx="5924787" cy="923330"/>
          </a:xfrm>
          <a:prstGeom prst="rect">
            <a:avLst/>
          </a:prstGeom>
          <a:noFill/>
        </p:spPr>
        <p:txBody>
          <a:bodyPr wrap="square" rtlCol="0">
            <a:spAutoFit/>
          </a:bodyPr>
          <a:lstStyle>
            <a:defPPr>
              <a:defRPr lang="zh-CN"/>
            </a:defPPr>
            <a:lvl1pPr algn="just">
              <a:defRPr sz="2000">
                <a:solidFill>
                  <a:schemeClr val="tx2"/>
                </a:solidFill>
                <a:latin typeface="+mn-ea"/>
                <a:ea typeface="+mn-ea"/>
              </a:defRPr>
            </a:lvl1pPr>
          </a:lstStyle>
          <a:p>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、独立自主开展工作，技能持续提升；</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单一模块向多模块发展；</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持续学习，争取一年后拿到某证；</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持续学习某某知，争取两年后考上某某工程师</a:t>
            </a:r>
          </a:p>
        </p:txBody>
      </p:sp>
      <p:sp>
        <p:nvSpPr>
          <p:cNvPr id="46" name="Text Box 270"/>
          <p:cNvSpPr txBox="1"/>
          <p:nvPr/>
        </p:nvSpPr>
        <p:spPr>
          <a:xfrm>
            <a:off x="6850018" y="2069976"/>
            <a:ext cx="4148362" cy="646331"/>
          </a:xfrm>
          <a:prstGeom prst="rect">
            <a:avLst/>
          </a:prstGeom>
          <a:noFill/>
        </p:spPr>
        <p:txBody>
          <a:bodyPr wrap="square" rtlCol="0">
            <a:spAutoFit/>
          </a:bodyPr>
          <a:lstStyle>
            <a:defPPr>
              <a:defRPr lang="zh-CN"/>
            </a:defPPr>
            <a:lvl1pPr algn="just">
              <a:defRPr sz="2000">
                <a:solidFill>
                  <a:schemeClr val="tx2"/>
                </a:solidFill>
                <a:latin typeface="+mn-ea"/>
                <a:ea typeface="+mn-ea"/>
              </a:defRPr>
            </a:lvl1pPr>
          </a:lstStyle>
          <a:p>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、团队的管理和指导；</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、某一专业领域的专家</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300" fill="hold"/>
                                        <p:tgtEl>
                                          <p:spTgt spid="32"/>
                                        </p:tgtEl>
                                        <p:attrNameLst>
                                          <p:attrName>ppt_w</p:attrName>
                                        </p:attrNameLst>
                                      </p:cBhvr>
                                      <p:tavLst>
                                        <p:tav tm="0">
                                          <p:val>
                                            <p:fltVal val="0"/>
                                          </p:val>
                                        </p:tav>
                                        <p:tav tm="100000">
                                          <p:val>
                                            <p:strVal val="#ppt_w"/>
                                          </p:val>
                                        </p:tav>
                                      </p:tavLst>
                                    </p:anim>
                                    <p:anim calcmode="lin" valueType="num">
                                      <p:cBhvr>
                                        <p:cTn id="16" dur="300" fill="hold"/>
                                        <p:tgtEl>
                                          <p:spTgt spid="32"/>
                                        </p:tgtEl>
                                        <p:attrNameLst>
                                          <p:attrName>ppt_h</p:attrName>
                                        </p:attrNameLst>
                                      </p:cBhvr>
                                      <p:tavLst>
                                        <p:tav tm="0">
                                          <p:val>
                                            <p:fltVal val="0"/>
                                          </p:val>
                                        </p:tav>
                                        <p:tav tm="100000">
                                          <p:val>
                                            <p:strVal val="#ppt_h"/>
                                          </p:val>
                                        </p:tav>
                                      </p:tavLst>
                                    </p:anim>
                                    <p:animEffect transition="in" filter="fade">
                                      <p:cBhvr>
                                        <p:cTn id="17" dur="300"/>
                                        <p:tgtEl>
                                          <p:spTgt spid="32"/>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 calcmode="lin" valueType="num">
                                      <p:cBhvr>
                                        <p:cTn id="23" dur="400" fill="hold"/>
                                        <p:tgtEl>
                                          <p:spTgt spid="35"/>
                                        </p:tgtEl>
                                        <p:attrNameLst>
                                          <p:attrName>style.rotation</p:attrName>
                                        </p:attrNameLst>
                                      </p:cBhvr>
                                      <p:tavLst>
                                        <p:tav tm="0">
                                          <p:val>
                                            <p:fltVal val="90"/>
                                          </p:val>
                                        </p:tav>
                                        <p:tav tm="100000">
                                          <p:val>
                                            <p:fltVal val="0"/>
                                          </p:val>
                                        </p:tav>
                                      </p:tavLst>
                                    </p:anim>
                                    <p:animEffect transition="in" filter="fade">
                                      <p:cBhvr>
                                        <p:cTn id="24" dur="400"/>
                                        <p:tgtEl>
                                          <p:spTgt spid="3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300" fill="hold"/>
                                        <p:tgtEl>
                                          <p:spTgt spid="33"/>
                                        </p:tgtEl>
                                        <p:attrNameLst>
                                          <p:attrName>ppt_w</p:attrName>
                                        </p:attrNameLst>
                                      </p:cBhvr>
                                      <p:tavLst>
                                        <p:tav tm="0">
                                          <p:val>
                                            <p:fltVal val="0"/>
                                          </p:val>
                                        </p:tav>
                                        <p:tav tm="100000">
                                          <p:val>
                                            <p:strVal val="#ppt_w"/>
                                          </p:val>
                                        </p:tav>
                                      </p:tavLst>
                                    </p:anim>
                                    <p:anim calcmode="lin" valueType="num">
                                      <p:cBhvr>
                                        <p:cTn id="33" dur="300" fill="hold"/>
                                        <p:tgtEl>
                                          <p:spTgt spid="33"/>
                                        </p:tgtEl>
                                        <p:attrNameLst>
                                          <p:attrName>ppt_h</p:attrName>
                                        </p:attrNameLst>
                                      </p:cBhvr>
                                      <p:tavLst>
                                        <p:tav tm="0">
                                          <p:val>
                                            <p:fltVal val="0"/>
                                          </p:val>
                                        </p:tav>
                                        <p:tav tm="100000">
                                          <p:val>
                                            <p:strVal val="#ppt_h"/>
                                          </p:val>
                                        </p:tav>
                                      </p:tavLst>
                                    </p:anim>
                                    <p:animEffect transition="in" filter="fade">
                                      <p:cBhvr>
                                        <p:cTn id="34" dur="300"/>
                                        <p:tgtEl>
                                          <p:spTgt spid="33"/>
                                        </p:tgtEl>
                                      </p:cBhvr>
                                    </p:animEffect>
                                  </p:childTnLst>
                                </p:cTn>
                              </p:par>
                            </p:childTnLst>
                          </p:cTn>
                        </p:par>
                        <p:par>
                          <p:cTn id="35" fill="hold">
                            <p:stCondLst>
                              <p:cond delay="3000"/>
                            </p:stCondLst>
                            <p:childTnLst>
                              <p:par>
                                <p:cTn id="36" presetID="31"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400" fill="hold"/>
                                        <p:tgtEl>
                                          <p:spTgt spid="38"/>
                                        </p:tgtEl>
                                        <p:attrNameLst>
                                          <p:attrName>ppt_w</p:attrName>
                                        </p:attrNameLst>
                                      </p:cBhvr>
                                      <p:tavLst>
                                        <p:tav tm="0">
                                          <p:val>
                                            <p:fltVal val="0"/>
                                          </p:val>
                                        </p:tav>
                                        <p:tav tm="100000">
                                          <p:val>
                                            <p:strVal val="#ppt_w"/>
                                          </p:val>
                                        </p:tav>
                                      </p:tavLst>
                                    </p:anim>
                                    <p:anim calcmode="lin" valueType="num">
                                      <p:cBhvr>
                                        <p:cTn id="39" dur="400" fill="hold"/>
                                        <p:tgtEl>
                                          <p:spTgt spid="38"/>
                                        </p:tgtEl>
                                        <p:attrNameLst>
                                          <p:attrName>ppt_h</p:attrName>
                                        </p:attrNameLst>
                                      </p:cBhvr>
                                      <p:tavLst>
                                        <p:tav tm="0">
                                          <p:val>
                                            <p:fltVal val="0"/>
                                          </p:val>
                                        </p:tav>
                                        <p:tav tm="100000">
                                          <p:val>
                                            <p:strVal val="#ppt_h"/>
                                          </p:val>
                                        </p:tav>
                                      </p:tavLst>
                                    </p:anim>
                                    <p:anim calcmode="lin" valueType="num">
                                      <p:cBhvr>
                                        <p:cTn id="40" dur="400" fill="hold"/>
                                        <p:tgtEl>
                                          <p:spTgt spid="38"/>
                                        </p:tgtEl>
                                        <p:attrNameLst>
                                          <p:attrName>style.rotation</p:attrName>
                                        </p:attrNameLst>
                                      </p:cBhvr>
                                      <p:tavLst>
                                        <p:tav tm="0">
                                          <p:val>
                                            <p:fltVal val="90"/>
                                          </p:val>
                                        </p:tav>
                                        <p:tav tm="100000">
                                          <p:val>
                                            <p:fltVal val="0"/>
                                          </p:val>
                                        </p:tav>
                                      </p:tavLst>
                                    </p:anim>
                                    <p:animEffect transition="in" filter="fade">
                                      <p:cBhvr>
                                        <p:cTn id="41" dur="400"/>
                                        <p:tgtEl>
                                          <p:spTgt spid="38"/>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300" fill="hold"/>
                                        <p:tgtEl>
                                          <p:spTgt spid="34"/>
                                        </p:tgtEl>
                                        <p:attrNameLst>
                                          <p:attrName>ppt_w</p:attrName>
                                        </p:attrNameLst>
                                      </p:cBhvr>
                                      <p:tavLst>
                                        <p:tav tm="0">
                                          <p:val>
                                            <p:fltVal val="0"/>
                                          </p:val>
                                        </p:tav>
                                        <p:tav tm="100000">
                                          <p:val>
                                            <p:strVal val="#ppt_w"/>
                                          </p:val>
                                        </p:tav>
                                      </p:tavLst>
                                    </p:anim>
                                    <p:anim calcmode="lin" valueType="num">
                                      <p:cBhvr>
                                        <p:cTn id="50" dur="300" fill="hold"/>
                                        <p:tgtEl>
                                          <p:spTgt spid="34"/>
                                        </p:tgtEl>
                                        <p:attrNameLst>
                                          <p:attrName>ppt_h</p:attrName>
                                        </p:attrNameLst>
                                      </p:cBhvr>
                                      <p:tavLst>
                                        <p:tav tm="0">
                                          <p:val>
                                            <p:fltVal val="0"/>
                                          </p:val>
                                        </p:tav>
                                        <p:tav tm="100000">
                                          <p:val>
                                            <p:strVal val="#ppt_h"/>
                                          </p:val>
                                        </p:tav>
                                      </p:tavLst>
                                    </p:anim>
                                    <p:animEffect transition="in" filter="fade">
                                      <p:cBhvr>
                                        <p:cTn id="51" dur="300"/>
                                        <p:tgtEl>
                                          <p:spTgt spid="34"/>
                                        </p:tgtEl>
                                      </p:cBhvr>
                                    </p:animEffect>
                                  </p:childTnLst>
                                </p:cTn>
                              </p:par>
                            </p:childTnLst>
                          </p:cTn>
                        </p:par>
                        <p:par>
                          <p:cTn id="52" fill="hold">
                            <p:stCondLst>
                              <p:cond delay="4500"/>
                            </p:stCondLst>
                            <p:childTnLst>
                              <p:par>
                                <p:cTn id="53" presetID="31"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400" fill="hold"/>
                                        <p:tgtEl>
                                          <p:spTgt spid="41"/>
                                        </p:tgtEl>
                                        <p:attrNameLst>
                                          <p:attrName>ppt_w</p:attrName>
                                        </p:attrNameLst>
                                      </p:cBhvr>
                                      <p:tavLst>
                                        <p:tav tm="0">
                                          <p:val>
                                            <p:fltVal val="0"/>
                                          </p:val>
                                        </p:tav>
                                        <p:tav tm="100000">
                                          <p:val>
                                            <p:strVal val="#ppt_w"/>
                                          </p:val>
                                        </p:tav>
                                      </p:tavLst>
                                    </p:anim>
                                    <p:anim calcmode="lin" valueType="num">
                                      <p:cBhvr>
                                        <p:cTn id="56" dur="400" fill="hold"/>
                                        <p:tgtEl>
                                          <p:spTgt spid="41"/>
                                        </p:tgtEl>
                                        <p:attrNameLst>
                                          <p:attrName>ppt_h</p:attrName>
                                        </p:attrNameLst>
                                      </p:cBhvr>
                                      <p:tavLst>
                                        <p:tav tm="0">
                                          <p:val>
                                            <p:fltVal val="0"/>
                                          </p:val>
                                        </p:tav>
                                        <p:tav tm="100000">
                                          <p:val>
                                            <p:strVal val="#ppt_h"/>
                                          </p:val>
                                        </p:tav>
                                      </p:tavLst>
                                    </p:anim>
                                    <p:anim calcmode="lin" valueType="num">
                                      <p:cBhvr>
                                        <p:cTn id="57" dur="400" fill="hold"/>
                                        <p:tgtEl>
                                          <p:spTgt spid="41"/>
                                        </p:tgtEl>
                                        <p:attrNameLst>
                                          <p:attrName>style.rotation</p:attrName>
                                        </p:attrNameLst>
                                      </p:cBhvr>
                                      <p:tavLst>
                                        <p:tav tm="0">
                                          <p:val>
                                            <p:fltVal val="90"/>
                                          </p:val>
                                        </p:tav>
                                        <p:tav tm="100000">
                                          <p:val>
                                            <p:fltVal val="0"/>
                                          </p:val>
                                        </p:tav>
                                      </p:tavLst>
                                    </p:anim>
                                    <p:animEffect transition="in" filter="fade">
                                      <p:cBhvr>
                                        <p:cTn id="58" dur="400"/>
                                        <p:tgtEl>
                                          <p:spTgt spid="41"/>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par>
                          <p:cTn id="63" fill="hold">
                            <p:stCondLst>
                              <p:cond delay="5500"/>
                            </p:stCondLst>
                            <p:childTnLst>
                              <p:par>
                                <p:cTn id="64" presetID="47"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anim calcmode="lin" valueType="num">
                                      <p:cBhvr>
                                        <p:cTn id="67" dur="500" fill="hold"/>
                                        <p:tgtEl>
                                          <p:spTgt spid="30"/>
                                        </p:tgtEl>
                                        <p:attrNameLst>
                                          <p:attrName>ppt_x</p:attrName>
                                        </p:attrNameLst>
                                      </p:cBhvr>
                                      <p:tavLst>
                                        <p:tav tm="0">
                                          <p:val>
                                            <p:strVal val="#ppt_x"/>
                                          </p:val>
                                        </p:tav>
                                        <p:tav tm="100000">
                                          <p:val>
                                            <p:strVal val="#ppt_x"/>
                                          </p:val>
                                        </p:tav>
                                      </p:tavLst>
                                    </p:anim>
                                    <p:anim calcmode="lin" valueType="num">
                                      <p:cBhvr>
                                        <p:cTn id="6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32" grpId="0" animBg="1"/>
      <p:bldP spid="33" grpId="0" animBg="1"/>
      <p:bldP spid="34" grpId="0" animBg="1"/>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实现目标的关键 </a:t>
            </a:r>
          </a:p>
        </p:txBody>
      </p:sp>
      <p:sp>
        <p:nvSpPr>
          <p:cNvPr id="10" name="矩形 9"/>
          <p:cNvSpPr/>
          <p:nvPr/>
        </p:nvSpPr>
        <p:spPr bwMode="auto">
          <a:xfrm>
            <a:off x="3564308" y="1347538"/>
            <a:ext cx="7430617" cy="1024344"/>
          </a:xfrm>
          <a:prstGeom prst="rect">
            <a:avLst/>
          </a:prstGeom>
          <a:solidFill>
            <a:schemeClr val="accent1"/>
          </a:solidFill>
          <a:ln w="9525" cap="flat" cmpd="sng" algn="ctr">
            <a:solidFill>
              <a:schemeClr val="bg2">
                <a:lumMod val="9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11" name="右箭头 8"/>
          <p:cNvSpPr/>
          <p:nvPr/>
        </p:nvSpPr>
        <p:spPr bwMode="auto">
          <a:xfrm>
            <a:off x="3425577" y="1628799"/>
            <a:ext cx="576064" cy="46182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1163102" y="1347538"/>
            <a:ext cx="2448272" cy="1024344"/>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3" name="矩形 12"/>
          <p:cNvSpPr/>
          <p:nvPr/>
        </p:nvSpPr>
        <p:spPr bwMode="auto">
          <a:xfrm>
            <a:off x="3564308" y="2652479"/>
            <a:ext cx="7430617" cy="1024344"/>
          </a:xfrm>
          <a:prstGeom prst="rect">
            <a:avLst/>
          </a:prstGeom>
          <a:solidFill>
            <a:schemeClr val="accent1"/>
          </a:solidFill>
          <a:ln w="9525" cap="flat" cmpd="sng" algn="ctr">
            <a:solidFill>
              <a:schemeClr val="bg2">
                <a:lumMod val="9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14" name="右箭头 11"/>
          <p:cNvSpPr/>
          <p:nvPr/>
        </p:nvSpPr>
        <p:spPr bwMode="auto">
          <a:xfrm>
            <a:off x="3425577" y="2933740"/>
            <a:ext cx="576064" cy="46182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1163102" y="2652479"/>
            <a:ext cx="2448272" cy="1024344"/>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6" name="矩形 15"/>
          <p:cNvSpPr/>
          <p:nvPr/>
        </p:nvSpPr>
        <p:spPr bwMode="auto">
          <a:xfrm>
            <a:off x="3564308" y="3957420"/>
            <a:ext cx="7430617" cy="1024344"/>
          </a:xfrm>
          <a:prstGeom prst="rect">
            <a:avLst/>
          </a:prstGeom>
          <a:solidFill>
            <a:schemeClr val="accent1"/>
          </a:solidFill>
          <a:ln w="9525" cap="flat" cmpd="sng" algn="ctr">
            <a:solidFill>
              <a:schemeClr val="bg2">
                <a:lumMod val="9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17" name="右箭头 14"/>
          <p:cNvSpPr/>
          <p:nvPr/>
        </p:nvSpPr>
        <p:spPr bwMode="auto">
          <a:xfrm>
            <a:off x="3425577" y="4238681"/>
            <a:ext cx="576064" cy="46182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bwMode="auto">
          <a:xfrm>
            <a:off x="1163102" y="3957420"/>
            <a:ext cx="2448272" cy="1024344"/>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9" name="矩形 18"/>
          <p:cNvSpPr/>
          <p:nvPr/>
        </p:nvSpPr>
        <p:spPr bwMode="auto">
          <a:xfrm>
            <a:off x="3564308" y="5334811"/>
            <a:ext cx="7430617" cy="1024344"/>
          </a:xfrm>
          <a:prstGeom prst="rect">
            <a:avLst/>
          </a:prstGeom>
          <a:solidFill>
            <a:schemeClr val="accent1"/>
          </a:solidFill>
          <a:ln w="9525" cap="flat" cmpd="sng" algn="ctr">
            <a:solidFill>
              <a:schemeClr val="bg2">
                <a:lumMod val="9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20" name="右箭头 17"/>
          <p:cNvSpPr/>
          <p:nvPr/>
        </p:nvSpPr>
        <p:spPr bwMode="auto">
          <a:xfrm>
            <a:off x="3425577" y="5616072"/>
            <a:ext cx="576064" cy="46182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矩形 21"/>
          <p:cNvSpPr/>
          <p:nvPr/>
        </p:nvSpPr>
        <p:spPr bwMode="auto">
          <a:xfrm>
            <a:off x="1163102" y="5334811"/>
            <a:ext cx="2448272" cy="1024344"/>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3" name="TextBox 19"/>
          <p:cNvSpPr txBox="1"/>
          <p:nvPr/>
        </p:nvSpPr>
        <p:spPr>
          <a:xfrm>
            <a:off x="1553369" y="1644265"/>
            <a:ext cx="1672938"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突破心智</a:t>
            </a:r>
          </a:p>
        </p:txBody>
      </p:sp>
      <p:sp>
        <p:nvSpPr>
          <p:cNvPr id="24" name="TextBox 20"/>
          <p:cNvSpPr txBox="1"/>
          <p:nvPr/>
        </p:nvSpPr>
        <p:spPr>
          <a:xfrm>
            <a:off x="4248739" y="1503373"/>
            <a:ext cx="6408712" cy="707886"/>
          </a:xfrm>
          <a:prstGeom prst="rect">
            <a:avLst/>
          </a:prstGeom>
          <a:noFill/>
        </p:spPr>
        <p:txBody>
          <a:bodyPr wrap="square" rtlCol="0">
            <a:spAutoFit/>
          </a:bodyPr>
          <a:lstStyle/>
          <a:p>
            <a:r>
              <a:rPr lang="zh-CN" altLang="en-US" sz="2000" dirty="0">
                <a:solidFill>
                  <a:schemeClr val="tx2"/>
                </a:solidFill>
                <a:latin typeface="+mn-ea"/>
                <a:ea typeface="+mn-ea"/>
              </a:rPr>
              <a:t>做自己，量力而行，别把自己逼太紧。遇到障碍多想一想，要想办法从思想意识上突破。</a:t>
            </a:r>
          </a:p>
        </p:txBody>
      </p:sp>
      <p:sp>
        <p:nvSpPr>
          <p:cNvPr id="25" name="TextBox 21"/>
          <p:cNvSpPr txBox="1"/>
          <p:nvPr/>
        </p:nvSpPr>
        <p:spPr>
          <a:xfrm>
            <a:off x="1553369" y="2933441"/>
            <a:ext cx="1672938"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强化优势</a:t>
            </a:r>
          </a:p>
        </p:txBody>
      </p:sp>
      <p:sp>
        <p:nvSpPr>
          <p:cNvPr id="26" name="TextBox 22"/>
          <p:cNvSpPr txBox="1"/>
          <p:nvPr/>
        </p:nvSpPr>
        <p:spPr>
          <a:xfrm>
            <a:off x="4226173" y="2950131"/>
            <a:ext cx="6408712" cy="400110"/>
          </a:xfrm>
          <a:prstGeom prst="rect">
            <a:avLst/>
          </a:prstGeom>
          <a:noFill/>
        </p:spPr>
        <p:txBody>
          <a:bodyPr wrap="square" rtlCol="0">
            <a:spAutoFit/>
          </a:bodyPr>
          <a:lstStyle/>
          <a:p>
            <a:r>
              <a:rPr lang="zh-CN" altLang="en-US" sz="2000">
                <a:solidFill>
                  <a:schemeClr val="tx2"/>
                </a:solidFill>
                <a:latin typeface="+mn-ea"/>
                <a:ea typeface="+mn-ea"/>
              </a:rPr>
              <a:t>认真是最大的资产，更快的学习与适应</a:t>
            </a:r>
            <a:endParaRPr lang="zh-CN" altLang="en-US" sz="2000" dirty="0">
              <a:solidFill>
                <a:schemeClr val="tx2"/>
              </a:solidFill>
              <a:latin typeface="+mn-ea"/>
              <a:ea typeface="+mn-ea"/>
            </a:endParaRPr>
          </a:p>
        </p:txBody>
      </p:sp>
      <p:sp>
        <p:nvSpPr>
          <p:cNvPr id="27" name="TextBox 23"/>
          <p:cNvSpPr txBox="1"/>
          <p:nvPr/>
        </p:nvSpPr>
        <p:spPr>
          <a:xfrm>
            <a:off x="1553369" y="4238382"/>
            <a:ext cx="1672938"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自我补课</a:t>
            </a:r>
          </a:p>
        </p:txBody>
      </p:sp>
      <p:sp>
        <p:nvSpPr>
          <p:cNvPr id="28" name="TextBox 24"/>
          <p:cNvSpPr txBox="1"/>
          <p:nvPr/>
        </p:nvSpPr>
        <p:spPr>
          <a:xfrm>
            <a:off x="4226173" y="4128688"/>
            <a:ext cx="6408712" cy="707886"/>
          </a:xfrm>
          <a:prstGeom prst="rect">
            <a:avLst/>
          </a:prstGeom>
          <a:noFill/>
        </p:spPr>
        <p:txBody>
          <a:bodyPr wrap="square" rtlCol="0">
            <a:spAutoFit/>
          </a:bodyPr>
          <a:lstStyle/>
          <a:p>
            <a:r>
              <a:rPr lang="zh-CN" altLang="en-US" sz="2000">
                <a:solidFill>
                  <a:schemeClr val="tx2"/>
                </a:solidFill>
                <a:latin typeface="+mn-ea"/>
                <a:ea typeface="+mn-ea"/>
              </a:rPr>
              <a:t>补专业知识，补说话艺术，补为人处事的智慧，被职业成熟度。</a:t>
            </a:r>
            <a:endParaRPr lang="zh-CN" altLang="en-US" sz="2000" dirty="0">
              <a:solidFill>
                <a:schemeClr val="tx2"/>
              </a:solidFill>
              <a:latin typeface="+mn-ea"/>
              <a:ea typeface="+mn-ea"/>
            </a:endParaRPr>
          </a:p>
        </p:txBody>
      </p:sp>
      <p:sp>
        <p:nvSpPr>
          <p:cNvPr id="29" name="TextBox 25"/>
          <p:cNvSpPr txBox="1"/>
          <p:nvPr/>
        </p:nvSpPr>
        <p:spPr>
          <a:xfrm>
            <a:off x="1553369" y="5615773"/>
            <a:ext cx="1672938"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业务实践</a:t>
            </a:r>
          </a:p>
        </p:txBody>
      </p:sp>
      <p:sp>
        <p:nvSpPr>
          <p:cNvPr id="30" name="TextBox 26"/>
          <p:cNvSpPr txBox="1"/>
          <p:nvPr/>
        </p:nvSpPr>
        <p:spPr>
          <a:xfrm>
            <a:off x="4226173" y="5514023"/>
            <a:ext cx="6408712" cy="707886"/>
          </a:xfrm>
          <a:prstGeom prst="rect">
            <a:avLst/>
          </a:prstGeom>
          <a:noFill/>
        </p:spPr>
        <p:txBody>
          <a:bodyPr wrap="square" rtlCol="0">
            <a:spAutoFit/>
          </a:bodyPr>
          <a:lstStyle/>
          <a:p>
            <a:r>
              <a:rPr lang="zh-CN" altLang="en-US" sz="2000">
                <a:solidFill>
                  <a:schemeClr val="tx2"/>
                </a:solidFill>
                <a:latin typeface="+mn-ea"/>
                <a:ea typeface="+mn-ea"/>
              </a:rPr>
              <a:t>通过轮岗，业务交流，以会代训，案例学习等方式不断让自己落地</a:t>
            </a:r>
            <a:endParaRPr lang="zh-CN" altLang="en-US" sz="2000" dirty="0">
              <a:solidFill>
                <a:schemeClr val="tx2"/>
              </a:solidFill>
              <a:latin typeface="+mn-ea"/>
              <a:ea typeface="+mn-ea"/>
            </a:endParaRPr>
          </a:p>
        </p:txBody>
      </p:sp>
      <p:sp>
        <p:nvSpPr>
          <p:cNvPr id="31"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2"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3" name="文本框 32"/>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6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31"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 calcmode="lin" valueType="num">
                                      <p:cBhvr>
                                        <p:cTn id="46" dur="500" fill="hold"/>
                                        <p:tgtEl>
                                          <p:spTgt spid="23"/>
                                        </p:tgtEl>
                                        <p:attrNameLst>
                                          <p:attrName>style.rotation</p:attrName>
                                        </p:attrNameLst>
                                      </p:cBhvr>
                                      <p:tavLst>
                                        <p:tav tm="0">
                                          <p:val>
                                            <p:fltVal val="90"/>
                                          </p:val>
                                        </p:tav>
                                        <p:tav tm="100000">
                                          <p:val>
                                            <p:fltVal val="0"/>
                                          </p:val>
                                        </p:tav>
                                      </p:tavLst>
                                    </p:anim>
                                    <p:animEffect transition="in" filter="fade">
                                      <p:cBhvr>
                                        <p:cTn id="47" dur="500"/>
                                        <p:tgtEl>
                                          <p:spTgt spid="2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 calcmode="lin" valueType="num">
                                      <p:cBhvr>
                                        <p:cTn id="60" dur="500" fill="hold"/>
                                        <p:tgtEl>
                                          <p:spTgt spid="25"/>
                                        </p:tgtEl>
                                        <p:attrNameLst>
                                          <p:attrName>style.rotation</p:attrName>
                                        </p:attrNameLst>
                                      </p:cBhvr>
                                      <p:tavLst>
                                        <p:tav tm="0">
                                          <p:val>
                                            <p:fltVal val="90"/>
                                          </p:val>
                                        </p:tav>
                                        <p:tav tm="100000">
                                          <p:val>
                                            <p:fltVal val="0"/>
                                          </p:val>
                                        </p:tav>
                                      </p:tavLst>
                                    </p:anim>
                                    <p:animEffect transition="in" filter="fade">
                                      <p:cBhvr>
                                        <p:cTn id="61" dur="500"/>
                                        <p:tgtEl>
                                          <p:spTgt spid="25"/>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childTnLst>
                          </p:cTn>
                        </p:par>
                        <p:par>
                          <p:cTn id="69" fill="hold">
                            <p:stCondLst>
                              <p:cond delay="3000"/>
                            </p:stCondLst>
                            <p:childTnLst>
                              <p:par>
                                <p:cTn id="70" presetID="31"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 calcmode="lin" valueType="num">
                                      <p:cBhvr>
                                        <p:cTn id="74" dur="500" fill="hold"/>
                                        <p:tgtEl>
                                          <p:spTgt spid="27"/>
                                        </p:tgtEl>
                                        <p:attrNameLst>
                                          <p:attrName>style.rotation</p:attrName>
                                        </p:attrNameLst>
                                      </p:cBhvr>
                                      <p:tavLst>
                                        <p:tav tm="0">
                                          <p:val>
                                            <p:fltVal val="90"/>
                                          </p:val>
                                        </p:tav>
                                        <p:tav tm="100000">
                                          <p:val>
                                            <p:fltVal val="0"/>
                                          </p:val>
                                        </p:tav>
                                      </p:tavLst>
                                    </p:anim>
                                    <p:animEffect transition="in" filter="fade">
                                      <p:cBhvr>
                                        <p:cTn id="75" dur="500"/>
                                        <p:tgtEl>
                                          <p:spTgt spid="27"/>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par>
                          <p:cTn id="83" fill="hold">
                            <p:stCondLst>
                              <p:cond delay="4000"/>
                            </p:stCondLst>
                            <p:childTnLst>
                              <p:par>
                                <p:cTn id="84" presetID="31"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 calcmode="lin" valueType="num">
                                      <p:cBhvr>
                                        <p:cTn id="88" dur="500" fill="hold"/>
                                        <p:tgtEl>
                                          <p:spTgt spid="29"/>
                                        </p:tgtEl>
                                        <p:attrNameLst>
                                          <p:attrName>style.rotation</p:attrName>
                                        </p:attrNameLst>
                                      </p:cBhvr>
                                      <p:tavLst>
                                        <p:tav tm="0">
                                          <p:val>
                                            <p:fltVal val="90"/>
                                          </p:val>
                                        </p:tav>
                                        <p:tav tm="100000">
                                          <p:val>
                                            <p:fltVal val="0"/>
                                          </p:val>
                                        </p:tav>
                                      </p:tavLst>
                                    </p:anim>
                                    <p:animEffect transition="in" filter="fade">
                                      <p:cBhvr>
                                        <p:cTn id="89" dur="500"/>
                                        <p:tgtEl>
                                          <p:spTgt spid="29"/>
                                        </p:tgtEl>
                                      </p:cBhvr>
                                    </p:animEffect>
                                  </p:childTnLst>
                                </p:cTn>
                              </p:par>
                            </p:childTnLst>
                          </p:cTn>
                        </p:par>
                        <p:par>
                          <p:cTn id="90" fill="hold">
                            <p:stCondLst>
                              <p:cond delay="45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p:bldP spid="24" grpId="0"/>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工作规划</a:t>
            </a:r>
          </a:p>
        </p:txBody>
      </p:sp>
      <p:sp>
        <p:nvSpPr>
          <p:cNvPr id="43"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4"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三</a:t>
            </a:r>
          </a:p>
        </p:txBody>
      </p:sp>
      <p:sp>
        <p:nvSpPr>
          <p:cNvPr id="46" name="Freeform 9"/>
          <p:cNvSpPr/>
          <p:nvPr/>
        </p:nvSpPr>
        <p:spPr bwMode="auto">
          <a:xfrm>
            <a:off x="919163" y="1631950"/>
            <a:ext cx="10239375" cy="3454400"/>
          </a:xfrm>
          <a:custGeom>
            <a:avLst/>
            <a:gdLst>
              <a:gd name="T0" fmla="*/ 0 w 14841"/>
              <a:gd name="T1" fmla="*/ 3221 h 4981"/>
              <a:gd name="T2" fmla="*/ 3680 w 14841"/>
              <a:gd name="T3" fmla="*/ 1962 h 4981"/>
              <a:gd name="T4" fmla="*/ 7176 w 14841"/>
              <a:gd name="T5" fmla="*/ 4974 h 4981"/>
              <a:gd name="T6" fmla="*/ 10030 w 14841"/>
              <a:gd name="T7" fmla="*/ 2232 h 4981"/>
              <a:gd name="T8" fmla="*/ 13118 w 14841"/>
              <a:gd name="T9" fmla="*/ 1519 h 4981"/>
              <a:gd name="T10" fmla="*/ 14841 w 14841"/>
              <a:gd name="T11" fmla="*/ 0 h 4981"/>
            </a:gdLst>
            <a:ahLst/>
            <a:cxnLst>
              <a:cxn ang="0">
                <a:pos x="T0" y="T1"/>
              </a:cxn>
              <a:cxn ang="0">
                <a:pos x="T2" y="T3"/>
              </a:cxn>
              <a:cxn ang="0">
                <a:pos x="T4" y="T5"/>
              </a:cxn>
              <a:cxn ang="0">
                <a:pos x="T6" y="T7"/>
              </a:cxn>
              <a:cxn ang="0">
                <a:pos x="T8" y="T9"/>
              </a:cxn>
              <a:cxn ang="0">
                <a:pos x="T10" y="T11"/>
              </a:cxn>
            </a:cxnLst>
            <a:rect l="0" t="0" r="r" b="b"/>
            <a:pathLst>
              <a:path w="14841" h="4981">
                <a:moveTo>
                  <a:pt x="0" y="3221"/>
                </a:moveTo>
                <a:cubicBezTo>
                  <a:pt x="796" y="2581"/>
                  <a:pt x="1937" y="1500"/>
                  <a:pt x="3680" y="1962"/>
                </a:cubicBezTo>
                <a:cubicBezTo>
                  <a:pt x="5217" y="2379"/>
                  <a:pt x="5705" y="4981"/>
                  <a:pt x="7176" y="4974"/>
                </a:cubicBezTo>
                <a:cubicBezTo>
                  <a:pt x="9384" y="4909"/>
                  <a:pt x="8892" y="3296"/>
                  <a:pt x="10030" y="2232"/>
                </a:cubicBezTo>
                <a:cubicBezTo>
                  <a:pt x="11137" y="1047"/>
                  <a:pt x="12194" y="1166"/>
                  <a:pt x="13118" y="1519"/>
                </a:cubicBezTo>
                <a:cubicBezTo>
                  <a:pt x="14090" y="1865"/>
                  <a:pt x="14419" y="653"/>
                  <a:pt x="14841" y="0"/>
                </a:cubicBezTo>
              </a:path>
            </a:pathLst>
          </a:custGeom>
          <a:noFill/>
          <a:ln w="12700" cap="flat">
            <a:solidFill>
              <a:schemeClr val="accent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47" name="Oval 10"/>
          <p:cNvSpPr>
            <a:spLocks noChangeArrowheads="1"/>
          </p:cNvSpPr>
          <p:nvPr/>
        </p:nvSpPr>
        <p:spPr bwMode="auto">
          <a:xfrm>
            <a:off x="1497013" y="2989263"/>
            <a:ext cx="576263" cy="57943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48" name="Freeform 11"/>
          <p:cNvSpPr>
            <a:spLocks noEditPoints="1"/>
          </p:cNvSpPr>
          <p:nvPr/>
        </p:nvSpPr>
        <p:spPr bwMode="auto">
          <a:xfrm>
            <a:off x="1652588" y="3141663"/>
            <a:ext cx="293688" cy="295275"/>
          </a:xfrm>
          <a:custGeom>
            <a:avLst/>
            <a:gdLst>
              <a:gd name="T0" fmla="*/ 426 w 426"/>
              <a:gd name="T1" fmla="*/ 289 h 426"/>
              <a:gd name="T2" fmla="*/ 256 w 426"/>
              <a:gd name="T3" fmla="*/ 120 h 426"/>
              <a:gd name="T4" fmla="*/ 348 w 426"/>
              <a:gd name="T5" fmla="*/ 28 h 426"/>
              <a:gd name="T6" fmla="*/ 0 w 426"/>
              <a:gd name="T7" fmla="*/ 0 h 426"/>
              <a:gd name="T8" fmla="*/ 27 w 426"/>
              <a:gd name="T9" fmla="*/ 349 h 426"/>
              <a:gd name="T10" fmla="*/ 119 w 426"/>
              <a:gd name="T11" fmla="*/ 257 h 426"/>
              <a:gd name="T12" fmla="*/ 288 w 426"/>
              <a:gd name="T13" fmla="*/ 426 h 426"/>
              <a:gd name="T14" fmla="*/ 426 w 426"/>
              <a:gd name="T15" fmla="*/ 289 h 426"/>
              <a:gd name="T16" fmla="*/ 357 w 426"/>
              <a:gd name="T17" fmla="*/ 3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289"/>
                </a:moveTo>
                <a:lnTo>
                  <a:pt x="256" y="120"/>
                </a:lnTo>
                <a:lnTo>
                  <a:pt x="348" y="28"/>
                </a:lnTo>
                <a:lnTo>
                  <a:pt x="0" y="0"/>
                </a:lnTo>
                <a:lnTo>
                  <a:pt x="27" y="349"/>
                </a:lnTo>
                <a:lnTo>
                  <a:pt x="119" y="257"/>
                </a:lnTo>
                <a:lnTo>
                  <a:pt x="288" y="426"/>
                </a:lnTo>
                <a:lnTo>
                  <a:pt x="426" y="289"/>
                </a:lnTo>
                <a:close/>
                <a:moveTo>
                  <a:pt x="357" y="358"/>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49" name="Oval 12"/>
          <p:cNvSpPr>
            <a:spLocks noChangeArrowheads="1"/>
          </p:cNvSpPr>
          <p:nvPr/>
        </p:nvSpPr>
        <p:spPr bwMode="auto">
          <a:xfrm>
            <a:off x="4392613" y="3836988"/>
            <a:ext cx="576263" cy="57943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0" name="Freeform 13"/>
          <p:cNvSpPr>
            <a:spLocks noEditPoints="1"/>
          </p:cNvSpPr>
          <p:nvPr/>
        </p:nvSpPr>
        <p:spPr bwMode="auto">
          <a:xfrm>
            <a:off x="4487863" y="3978275"/>
            <a:ext cx="350838" cy="315913"/>
          </a:xfrm>
          <a:custGeom>
            <a:avLst/>
            <a:gdLst>
              <a:gd name="T0" fmla="*/ 507 w 507"/>
              <a:gd name="T1" fmla="*/ 134 h 454"/>
              <a:gd name="T2" fmla="*/ 267 w 507"/>
              <a:gd name="T3" fmla="*/ 130 h 454"/>
              <a:gd name="T4" fmla="*/ 270 w 507"/>
              <a:gd name="T5" fmla="*/ 0 h 454"/>
              <a:gd name="T6" fmla="*/ 0 w 507"/>
              <a:gd name="T7" fmla="*/ 222 h 454"/>
              <a:gd name="T8" fmla="*/ 262 w 507"/>
              <a:gd name="T9" fmla="*/ 454 h 454"/>
              <a:gd name="T10" fmla="*/ 264 w 507"/>
              <a:gd name="T11" fmla="*/ 324 h 454"/>
              <a:gd name="T12" fmla="*/ 503 w 507"/>
              <a:gd name="T13" fmla="*/ 328 h 454"/>
              <a:gd name="T14" fmla="*/ 507 w 507"/>
              <a:gd name="T15" fmla="*/ 134 h 454"/>
              <a:gd name="T16" fmla="*/ 505 w 507"/>
              <a:gd name="T17"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454">
                <a:moveTo>
                  <a:pt x="507" y="134"/>
                </a:moveTo>
                <a:lnTo>
                  <a:pt x="267" y="130"/>
                </a:lnTo>
                <a:lnTo>
                  <a:pt x="270" y="0"/>
                </a:lnTo>
                <a:lnTo>
                  <a:pt x="0" y="222"/>
                </a:lnTo>
                <a:lnTo>
                  <a:pt x="262" y="454"/>
                </a:lnTo>
                <a:lnTo>
                  <a:pt x="264" y="324"/>
                </a:lnTo>
                <a:lnTo>
                  <a:pt x="503" y="328"/>
                </a:lnTo>
                <a:lnTo>
                  <a:pt x="507" y="134"/>
                </a:lnTo>
                <a:close/>
                <a:moveTo>
                  <a:pt x="505" y="231"/>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51" name="Oval 14"/>
          <p:cNvSpPr>
            <a:spLocks noChangeArrowheads="1"/>
          </p:cNvSpPr>
          <p:nvPr/>
        </p:nvSpPr>
        <p:spPr bwMode="auto">
          <a:xfrm>
            <a:off x="6186488" y="4646613"/>
            <a:ext cx="576263" cy="57943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2" name="Freeform 15"/>
          <p:cNvSpPr>
            <a:spLocks noEditPoints="1"/>
          </p:cNvSpPr>
          <p:nvPr/>
        </p:nvSpPr>
        <p:spPr bwMode="auto">
          <a:xfrm>
            <a:off x="6315076" y="4776788"/>
            <a:ext cx="312738" cy="350838"/>
          </a:xfrm>
          <a:custGeom>
            <a:avLst/>
            <a:gdLst>
              <a:gd name="T0" fmla="*/ 134 w 453"/>
              <a:gd name="T1" fmla="*/ 0 h 507"/>
              <a:gd name="T2" fmla="*/ 129 w 453"/>
              <a:gd name="T3" fmla="*/ 240 h 507"/>
              <a:gd name="T4" fmla="*/ 0 w 453"/>
              <a:gd name="T5" fmla="*/ 237 h 507"/>
              <a:gd name="T6" fmla="*/ 222 w 453"/>
              <a:gd name="T7" fmla="*/ 507 h 507"/>
              <a:gd name="T8" fmla="*/ 453 w 453"/>
              <a:gd name="T9" fmla="*/ 246 h 507"/>
              <a:gd name="T10" fmla="*/ 324 w 453"/>
              <a:gd name="T11" fmla="*/ 243 h 507"/>
              <a:gd name="T12" fmla="*/ 328 w 453"/>
              <a:gd name="T13" fmla="*/ 4 h 507"/>
              <a:gd name="T14" fmla="*/ 134 w 453"/>
              <a:gd name="T15" fmla="*/ 0 h 507"/>
              <a:gd name="T16" fmla="*/ 231 w 453"/>
              <a:gd name="T17" fmla="*/ 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07">
                <a:moveTo>
                  <a:pt x="134" y="0"/>
                </a:moveTo>
                <a:lnTo>
                  <a:pt x="129" y="240"/>
                </a:lnTo>
                <a:lnTo>
                  <a:pt x="0" y="237"/>
                </a:lnTo>
                <a:lnTo>
                  <a:pt x="222" y="507"/>
                </a:lnTo>
                <a:lnTo>
                  <a:pt x="453" y="246"/>
                </a:lnTo>
                <a:lnTo>
                  <a:pt x="324" y="243"/>
                </a:lnTo>
                <a:lnTo>
                  <a:pt x="328" y="4"/>
                </a:lnTo>
                <a:lnTo>
                  <a:pt x="134" y="0"/>
                </a:lnTo>
                <a:close/>
                <a:moveTo>
                  <a:pt x="231" y="2"/>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53" name="Oval 16"/>
          <p:cNvSpPr>
            <a:spLocks noChangeArrowheads="1"/>
          </p:cNvSpPr>
          <p:nvPr/>
        </p:nvSpPr>
        <p:spPr bwMode="auto">
          <a:xfrm>
            <a:off x="7613651" y="2781300"/>
            <a:ext cx="576263" cy="57943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4" name="Freeform 17"/>
          <p:cNvSpPr>
            <a:spLocks noEditPoints="1"/>
          </p:cNvSpPr>
          <p:nvPr/>
        </p:nvSpPr>
        <p:spPr bwMode="auto">
          <a:xfrm>
            <a:off x="7723188" y="2913063"/>
            <a:ext cx="350838" cy="315913"/>
          </a:xfrm>
          <a:custGeom>
            <a:avLst/>
            <a:gdLst>
              <a:gd name="T0" fmla="*/ 508 w 508"/>
              <a:gd name="T1" fmla="*/ 134 h 454"/>
              <a:gd name="T2" fmla="*/ 268 w 508"/>
              <a:gd name="T3" fmla="*/ 130 h 454"/>
              <a:gd name="T4" fmla="*/ 270 w 508"/>
              <a:gd name="T5" fmla="*/ 0 h 454"/>
              <a:gd name="T6" fmla="*/ 0 w 508"/>
              <a:gd name="T7" fmla="*/ 222 h 454"/>
              <a:gd name="T8" fmla="*/ 262 w 508"/>
              <a:gd name="T9" fmla="*/ 454 h 454"/>
              <a:gd name="T10" fmla="*/ 265 w 508"/>
              <a:gd name="T11" fmla="*/ 324 h 454"/>
              <a:gd name="T12" fmla="*/ 504 w 508"/>
              <a:gd name="T13" fmla="*/ 328 h 454"/>
              <a:gd name="T14" fmla="*/ 508 w 508"/>
              <a:gd name="T15" fmla="*/ 134 h 454"/>
              <a:gd name="T16" fmla="*/ 506 w 508"/>
              <a:gd name="T17"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454">
                <a:moveTo>
                  <a:pt x="508" y="134"/>
                </a:moveTo>
                <a:lnTo>
                  <a:pt x="268" y="130"/>
                </a:lnTo>
                <a:lnTo>
                  <a:pt x="270" y="0"/>
                </a:lnTo>
                <a:lnTo>
                  <a:pt x="0" y="222"/>
                </a:lnTo>
                <a:lnTo>
                  <a:pt x="262" y="454"/>
                </a:lnTo>
                <a:lnTo>
                  <a:pt x="265" y="324"/>
                </a:lnTo>
                <a:lnTo>
                  <a:pt x="504" y="328"/>
                </a:lnTo>
                <a:lnTo>
                  <a:pt x="508" y="134"/>
                </a:lnTo>
                <a:close/>
                <a:moveTo>
                  <a:pt x="506" y="231"/>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55" name="Oval 18"/>
          <p:cNvSpPr>
            <a:spLocks noChangeArrowheads="1"/>
          </p:cNvSpPr>
          <p:nvPr/>
        </p:nvSpPr>
        <p:spPr bwMode="auto">
          <a:xfrm>
            <a:off x="10018713" y="2428875"/>
            <a:ext cx="576263" cy="57785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6" name="Freeform 19"/>
          <p:cNvSpPr>
            <a:spLocks noEditPoints="1"/>
          </p:cNvSpPr>
          <p:nvPr/>
        </p:nvSpPr>
        <p:spPr bwMode="auto">
          <a:xfrm>
            <a:off x="10163176" y="2547938"/>
            <a:ext cx="312738" cy="350838"/>
          </a:xfrm>
          <a:custGeom>
            <a:avLst/>
            <a:gdLst>
              <a:gd name="T0" fmla="*/ 130 w 454"/>
              <a:gd name="T1" fmla="*/ 0 h 506"/>
              <a:gd name="T2" fmla="*/ 130 w 454"/>
              <a:gd name="T3" fmla="*/ 240 h 506"/>
              <a:gd name="T4" fmla="*/ 0 w 454"/>
              <a:gd name="T5" fmla="*/ 239 h 506"/>
              <a:gd name="T6" fmla="*/ 227 w 454"/>
              <a:gd name="T7" fmla="*/ 506 h 506"/>
              <a:gd name="T8" fmla="*/ 454 w 454"/>
              <a:gd name="T9" fmla="*/ 240 h 506"/>
              <a:gd name="T10" fmla="*/ 324 w 454"/>
              <a:gd name="T11" fmla="*/ 240 h 506"/>
              <a:gd name="T12" fmla="*/ 325 w 454"/>
              <a:gd name="T13" fmla="*/ 0 h 506"/>
              <a:gd name="T14" fmla="*/ 130 w 454"/>
              <a:gd name="T15" fmla="*/ 0 h 506"/>
              <a:gd name="T16" fmla="*/ 227 w 454"/>
              <a:gd name="T1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506">
                <a:moveTo>
                  <a:pt x="130" y="0"/>
                </a:moveTo>
                <a:lnTo>
                  <a:pt x="130" y="240"/>
                </a:lnTo>
                <a:lnTo>
                  <a:pt x="0" y="239"/>
                </a:lnTo>
                <a:lnTo>
                  <a:pt x="227" y="506"/>
                </a:lnTo>
                <a:lnTo>
                  <a:pt x="454" y="240"/>
                </a:lnTo>
                <a:lnTo>
                  <a:pt x="324" y="240"/>
                </a:lnTo>
                <a:lnTo>
                  <a:pt x="325" y="0"/>
                </a:lnTo>
                <a:lnTo>
                  <a:pt x="130" y="0"/>
                </a:lnTo>
                <a:close/>
                <a:moveTo>
                  <a:pt x="227"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57" name="TextBox 30"/>
          <p:cNvSpPr txBox="1"/>
          <p:nvPr/>
        </p:nvSpPr>
        <p:spPr>
          <a:xfrm>
            <a:off x="582697" y="1957592"/>
            <a:ext cx="1760280" cy="369332"/>
          </a:xfrm>
          <a:prstGeom prst="rect">
            <a:avLst/>
          </a:prstGeom>
          <a:noFill/>
        </p:spPr>
        <p:txBody>
          <a:bodyPr wrap="square" rtlCol="0">
            <a:spAutoFit/>
          </a:bodyPr>
          <a:lstStyle/>
          <a:p>
            <a:r>
              <a:rPr lang="zh-CN" altLang="en-US" b="1" dirty="0">
                <a:solidFill>
                  <a:schemeClr val="tx2"/>
                </a:solidFill>
                <a:latin typeface="+mn-ea"/>
                <a:ea typeface="+mn-ea"/>
              </a:rPr>
              <a:t>六个月</a:t>
            </a:r>
            <a:endParaRPr lang="en-US" altLang="zh-CN" b="1" dirty="0">
              <a:solidFill>
                <a:schemeClr val="tx2"/>
              </a:solidFill>
              <a:latin typeface="+mn-ea"/>
              <a:ea typeface="+mn-ea"/>
            </a:endParaRPr>
          </a:p>
        </p:txBody>
      </p:sp>
      <p:sp>
        <p:nvSpPr>
          <p:cNvPr id="58" name="TextBox 31"/>
          <p:cNvSpPr txBox="1"/>
          <p:nvPr/>
        </p:nvSpPr>
        <p:spPr>
          <a:xfrm>
            <a:off x="544975" y="2322676"/>
            <a:ext cx="2390035" cy="584775"/>
          </a:xfrm>
          <a:prstGeom prst="rect">
            <a:avLst/>
          </a:prstGeom>
          <a:noFill/>
        </p:spPr>
        <p:txBody>
          <a:bodyPr wrap="square" rtlCol="0">
            <a:spAutoFit/>
          </a:bodyPr>
          <a:lstStyle/>
          <a:p>
            <a:pPr algn="just"/>
            <a:r>
              <a:rPr lang="zh-CN" altLang="en-US" sz="1600" dirty="0">
                <a:solidFill>
                  <a:schemeClr val="tx2"/>
                </a:solidFill>
                <a:latin typeface="+mn-ea"/>
                <a:ea typeface="+mn-ea"/>
              </a:rPr>
              <a:t>六个月时间做到收支平衡，销售额</a:t>
            </a:r>
            <a:r>
              <a:rPr lang="en-US" altLang="zh-CN" sz="1600" dirty="0">
                <a:solidFill>
                  <a:schemeClr val="tx2"/>
                </a:solidFill>
                <a:latin typeface="+mn-ea"/>
                <a:ea typeface="+mn-ea"/>
              </a:rPr>
              <a:t>100</a:t>
            </a:r>
            <a:r>
              <a:rPr lang="zh-CN" altLang="en-US" sz="1600" dirty="0">
                <a:solidFill>
                  <a:schemeClr val="tx2"/>
                </a:solidFill>
                <a:latin typeface="+mn-ea"/>
                <a:ea typeface="+mn-ea"/>
              </a:rPr>
              <a:t>万。</a:t>
            </a:r>
          </a:p>
        </p:txBody>
      </p:sp>
      <p:sp>
        <p:nvSpPr>
          <p:cNvPr id="59" name="TextBox 32"/>
          <p:cNvSpPr txBox="1"/>
          <p:nvPr/>
        </p:nvSpPr>
        <p:spPr>
          <a:xfrm>
            <a:off x="2061596" y="3737919"/>
            <a:ext cx="1760280" cy="369332"/>
          </a:xfrm>
          <a:prstGeom prst="rect">
            <a:avLst/>
          </a:prstGeom>
          <a:noFill/>
        </p:spPr>
        <p:txBody>
          <a:bodyPr wrap="square" rtlCol="0">
            <a:spAutoFit/>
          </a:bodyPr>
          <a:lstStyle/>
          <a:p>
            <a:r>
              <a:rPr lang="en-US" altLang="zh-CN" b="1" dirty="0">
                <a:solidFill>
                  <a:schemeClr val="tx2"/>
                </a:solidFill>
                <a:latin typeface="+mn-ea"/>
                <a:ea typeface="+mn-ea"/>
              </a:rPr>
              <a:t>12</a:t>
            </a:r>
            <a:r>
              <a:rPr lang="zh-CN" altLang="en-US" b="1" dirty="0">
                <a:solidFill>
                  <a:schemeClr val="tx2"/>
                </a:solidFill>
                <a:latin typeface="+mn-ea"/>
                <a:ea typeface="+mn-ea"/>
              </a:rPr>
              <a:t>个月</a:t>
            </a:r>
            <a:endParaRPr lang="en-US" altLang="zh-CN" b="1" dirty="0">
              <a:solidFill>
                <a:schemeClr val="tx2"/>
              </a:solidFill>
              <a:latin typeface="+mn-ea"/>
              <a:ea typeface="+mn-ea"/>
            </a:endParaRPr>
          </a:p>
        </p:txBody>
      </p:sp>
      <p:sp>
        <p:nvSpPr>
          <p:cNvPr id="60" name="TextBox 33"/>
          <p:cNvSpPr txBox="1"/>
          <p:nvPr/>
        </p:nvSpPr>
        <p:spPr>
          <a:xfrm>
            <a:off x="2012884" y="4036789"/>
            <a:ext cx="2106577" cy="584775"/>
          </a:xfrm>
          <a:prstGeom prst="rect">
            <a:avLst/>
          </a:prstGeom>
          <a:noFill/>
        </p:spPr>
        <p:txBody>
          <a:bodyPr wrap="square" rtlCol="0">
            <a:spAutoFit/>
          </a:bodyPr>
          <a:lstStyle/>
          <a:p>
            <a:pPr algn="just"/>
            <a:r>
              <a:rPr lang="zh-CN" altLang="en-US" sz="1600" dirty="0">
                <a:solidFill>
                  <a:schemeClr val="tx2"/>
                </a:solidFill>
                <a:latin typeface="+mn-ea"/>
                <a:ea typeface="+mn-ea"/>
              </a:rPr>
              <a:t>基本收回成本，销售额突破</a:t>
            </a:r>
            <a:r>
              <a:rPr lang="en-US" altLang="zh-CN" sz="1600" dirty="0">
                <a:solidFill>
                  <a:schemeClr val="tx2"/>
                </a:solidFill>
                <a:latin typeface="+mn-ea"/>
                <a:ea typeface="+mn-ea"/>
              </a:rPr>
              <a:t>200</a:t>
            </a:r>
            <a:r>
              <a:rPr lang="zh-CN" altLang="en-US" sz="1600" dirty="0">
                <a:solidFill>
                  <a:schemeClr val="tx2"/>
                </a:solidFill>
                <a:latin typeface="+mn-ea"/>
                <a:ea typeface="+mn-ea"/>
              </a:rPr>
              <a:t>万。</a:t>
            </a:r>
          </a:p>
        </p:txBody>
      </p:sp>
      <p:sp>
        <p:nvSpPr>
          <p:cNvPr id="61" name="TextBox 34"/>
          <p:cNvSpPr txBox="1"/>
          <p:nvPr/>
        </p:nvSpPr>
        <p:spPr>
          <a:xfrm>
            <a:off x="5621341" y="5403026"/>
            <a:ext cx="1760280" cy="369332"/>
          </a:xfrm>
          <a:prstGeom prst="rect">
            <a:avLst/>
          </a:prstGeom>
          <a:noFill/>
        </p:spPr>
        <p:txBody>
          <a:bodyPr wrap="square" rtlCol="0">
            <a:spAutoFit/>
          </a:bodyPr>
          <a:lstStyle>
            <a:defPPr>
              <a:defRPr lang="zh-CN"/>
            </a:defPPr>
            <a:lvl1pPr>
              <a:defRPr b="1">
                <a:solidFill>
                  <a:schemeClr val="bg2"/>
                </a:solidFill>
                <a:latin typeface="+mn-ea"/>
                <a:ea typeface="+mn-ea"/>
              </a:defRPr>
            </a:lvl1pPr>
          </a:lstStyle>
          <a:p>
            <a:pPr algn="ctr"/>
            <a:r>
              <a:rPr lang="en-US" altLang="zh-CN" dirty="0">
                <a:solidFill>
                  <a:schemeClr val="tx2"/>
                </a:solidFill>
              </a:rPr>
              <a:t>36</a:t>
            </a:r>
            <a:r>
              <a:rPr lang="zh-CN" altLang="en-US" dirty="0">
                <a:solidFill>
                  <a:schemeClr val="tx2"/>
                </a:solidFill>
              </a:rPr>
              <a:t>个月</a:t>
            </a:r>
            <a:endParaRPr lang="en-US" altLang="zh-CN" dirty="0">
              <a:solidFill>
                <a:schemeClr val="tx2"/>
              </a:solidFill>
            </a:endParaRPr>
          </a:p>
        </p:txBody>
      </p:sp>
      <p:sp>
        <p:nvSpPr>
          <p:cNvPr id="62" name="TextBox 35"/>
          <p:cNvSpPr txBox="1"/>
          <p:nvPr/>
        </p:nvSpPr>
        <p:spPr>
          <a:xfrm>
            <a:off x="5084145" y="5720279"/>
            <a:ext cx="2834673" cy="584775"/>
          </a:xfrm>
          <a:prstGeom prst="rect">
            <a:avLst/>
          </a:prstGeom>
          <a:noFill/>
        </p:spPr>
        <p:txBody>
          <a:bodyPr wrap="square" rtlCol="0">
            <a:spAutoFit/>
          </a:bodyPr>
          <a:lstStyle>
            <a:defPPr>
              <a:defRPr lang="zh-CN"/>
            </a:defPPr>
            <a:lvl1pPr algn="just">
              <a:defRPr sz="1600">
                <a:solidFill>
                  <a:schemeClr val="bg2"/>
                </a:solidFill>
                <a:latin typeface="+mn-ea"/>
                <a:ea typeface="+mn-ea"/>
              </a:defRPr>
            </a:lvl1pPr>
          </a:lstStyle>
          <a:p>
            <a:r>
              <a:rPr lang="zh-CN" altLang="en-US" dirty="0">
                <a:solidFill>
                  <a:schemeClr val="tx2"/>
                </a:solidFill>
              </a:rPr>
              <a:t>发展分公司</a:t>
            </a:r>
            <a:r>
              <a:rPr lang="en-US" altLang="zh-CN" dirty="0">
                <a:solidFill>
                  <a:schemeClr val="tx2"/>
                </a:solidFill>
              </a:rPr>
              <a:t>20</a:t>
            </a:r>
            <a:r>
              <a:rPr lang="zh-CN" altLang="en-US" dirty="0">
                <a:solidFill>
                  <a:schemeClr val="tx2"/>
                </a:solidFill>
              </a:rPr>
              <a:t>家，线下门店</a:t>
            </a:r>
            <a:r>
              <a:rPr lang="en-US" altLang="zh-CN" dirty="0">
                <a:solidFill>
                  <a:schemeClr val="tx2"/>
                </a:solidFill>
              </a:rPr>
              <a:t>200</a:t>
            </a:r>
            <a:r>
              <a:rPr lang="zh-CN" altLang="en-US" dirty="0">
                <a:solidFill>
                  <a:schemeClr val="tx2"/>
                </a:solidFill>
              </a:rPr>
              <a:t>家，营业额</a:t>
            </a:r>
            <a:r>
              <a:rPr lang="en-US" altLang="zh-CN" dirty="0">
                <a:solidFill>
                  <a:schemeClr val="tx2"/>
                </a:solidFill>
              </a:rPr>
              <a:t>5000</a:t>
            </a:r>
            <a:r>
              <a:rPr lang="zh-CN" altLang="en-US" dirty="0">
                <a:solidFill>
                  <a:schemeClr val="tx2"/>
                </a:solidFill>
              </a:rPr>
              <a:t>万。</a:t>
            </a:r>
          </a:p>
        </p:txBody>
      </p:sp>
      <p:sp>
        <p:nvSpPr>
          <p:cNvPr id="63" name="TextBox 38"/>
          <p:cNvSpPr txBox="1"/>
          <p:nvPr/>
        </p:nvSpPr>
        <p:spPr>
          <a:xfrm>
            <a:off x="5492417" y="2430398"/>
            <a:ext cx="1760280" cy="369332"/>
          </a:xfrm>
          <a:prstGeom prst="rect">
            <a:avLst/>
          </a:prstGeom>
          <a:noFill/>
        </p:spPr>
        <p:txBody>
          <a:bodyPr wrap="square" rtlCol="0">
            <a:spAutoFit/>
          </a:bodyPr>
          <a:lstStyle/>
          <a:p>
            <a:r>
              <a:rPr lang="en-US" altLang="zh-CN" b="1" dirty="0">
                <a:solidFill>
                  <a:schemeClr val="tx2"/>
                </a:solidFill>
                <a:latin typeface="+mn-ea"/>
                <a:ea typeface="+mn-ea"/>
              </a:rPr>
              <a:t>24</a:t>
            </a:r>
            <a:r>
              <a:rPr lang="zh-CN" altLang="en-US" b="1" dirty="0">
                <a:solidFill>
                  <a:schemeClr val="tx2"/>
                </a:solidFill>
                <a:latin typeface="+mn-ea"/>
                <a:ea typeface="+mn-ea"/>
              </a:rPr>
              <a:t>个月</a:t>
            </a:r>
            <a:endParaRPr lang="en-US" altLang="zh-CN" b="1" dirty="0">
              <a:solidFill>
                <a:schemeClr val="tx2"/>
              </a:solidFill>
              <a:latin typeface="+mn-ea"/>
              <a:ea typeface="+mn-ea"/>
            </a:endParaRPr>
          </a:p>
        </p:txBody>
      </p:sp>
      <p:sp>
        <p:nvSpPr>
          <p:cNvPr id="64" name="TextBox 39"/>
          <p:cNvSpPr txBox="1"/>
          <p:nvPr/>
        </p:nvSpPr>
        <p:spPr>
          <a:xfrm>
            <a:off x="5492417" y="2795482"/>
            <a:ext cx="1889204" cy="584775"/>
          </a:xfrm>
          <a:prstGeom prst="rect">
            <a:avLst/>
          </a:prstGeom>
          <a:noFill/>
        </p:spPr>
        <p:txBody>
          <a:bodyPr wrap="square" rtlCol="0">
            <a:spAutoFit/>
          </a:bodyPr>
          <a:lstStyle>
            <a:defPPr>
              <a:defRPr lang="zh-CN"/>
            </a:defPPr>
            <a:lvl1pPr>
              <a:defRPr sz="1600">
                <a:solidFill>
                  <a:schemeClr val="bg2"/>
                </a:solidFill>
                <a:latin typeface="+mn-ea"/>
                <a:ea typeface="+mn-ea"/>
              </a:defRPr>
            </a:lvl1pPr>
          </a:lstStyle>
          <a:p>
            <a:pPr algn="just"/>
            <a:r>
              <a:rPr lang="zh-CN" altLang="en-US" dirty="0">
                <a:solidFill>
                  <a:schemeClr val="tx2"/>
                </a:solidFill>
              </a:rPr>
              <a:t>发展分公司</a:t>
            </a:r>
            <a:r>
              <a:rPr lang="en-US" altLang="zh-CN" dirty="0">
                <a:solidFill>
                  <a:schemeClr val="tx2"/>
                </a:solidFill>
              </a:rPr>
              <a:t>2</a:t>
            </a:r>
            <a:r>
              <a:rPr lang="zh-CN" altLang="en-US" dirty="0">
                <a:solidFill>
                  <a:schemeClr val="tx2"/>
                </a:solidFill>
              </a:rPr>
              <a:t>家，线下门店</a:t>
            </a:r>
            <a:r>
              <a:rPr lang="en-US" altLang="zh-CN" dirty="0">
                <a:solidFill>
                  <a:schemeClr val="tx2"/>
                </a:solidFill>
              </a:rPr>
              <a:t>20</a:t>
            </a:r>
            <a:r>
              <a:rPr lang="zh-CN" altLang="en-US" dirty="0">
                <a:solidFill>
                  <a:schemeClr val="tx2"/>
                </a:solidFill>
              </a:rPr>
              <a:t>家。</a:t>
            </a:r>
          </a:p>
        </p:txBody>
      </p:sp>
      <p:sp>
        <p:nvSpPr>
          <p:cNvPr id="65" name="TextBox 40"/>
          <p:cNvSpPr txBox="1"/>
          <p:nvPr/>
        </p:nvSpPr>
        <p:spPr>
          <a:xfrm>
            <a:off x="9439405" y="3121322"/>
            <a:ext cx="1760280" cy="369332"/>
          </a:xfrm>
          <a:prstGeom prst="rect">
            <a:avLst/>
          </a:prstGeom>
          <a:noFill/>
        </p:spPr>
        <p:txBody>
          <a:bodyPr wrap="square" rtlCol="0">
            <a:spAutoFit/>
          </a:bodyPr>
          <a:lstStyle/>
          <a:p>
            <a:pPr algn="ctr"/>
            <a:r>
              <a:rPr lang="en-US" altLang="zh-CN" b="1" dirty="0">
                <a:solidFill>
                  <a:schemeClr val="tx2"/>
                </a:solidFill>
                <a:latin typeface="+mn-ea"/>
                <a:ea typeface="+mn-ea"/>
              </a:rPr>
              <a:t>5</a:t>
            </a:r>
            <a:r>
              <a:rPr lang="zh-CN" altLang="en-US" b="1" dirty="0">
                <a:solidFill>
                  <a:schemeClr val="tx2"/>
                </a:solidFill>
                <a:latin typeface="+mn-ea"/>
                <a:ea typeface="+mn-ea"/>
              </a:rPr>
              <a:t>年</a:t>
            </a:r>
            <a:endParaRPr lang="en-US" altLang="zh-CN" b="1" dirty="0">
              <a:solidFill>
                <a:schemeClr val="tx2"/>
              </a:solidFill>
              <a:latin typeface="+mn-ea"/>
              <a:ea typeface="+mn-ea"/>
            </a:endParaRPr>
          </a:p>
        </p:txBody>
      </p:sp>
      <p:sp>
        <p:nvSpPr>
          <p:cNvPr id="66" name="TextBox 41"/>
          <p:cNvSpPr txBox="1"/>
          <p:nvPr/>
        </p:nvSpPr>
        <p:spPr>
          <a:xfrm>
            <a:off x="8981315" y="3486406"/>
            <a:ext cx="2676462" cy="584775"/>
          </a:xfrm>
          <a:prstGeom prst="rect">
            <a:avLst/>
          </a:prstGeom>
          <a:noFill/>
        </p:spPr>
        <p:txBody>
          <a:bodyPr wrap="square" rtlCol="0">
            <a:spAutoFit/>
          </a:bodyPr>
          <a:lstStyle>
            <a:defPPr>
              <a:defRPr lang="zh-CN"/>
            </a:defPPr>
            <a:lvl1pPr algn="ctr">
              <a:defRPr sz="1600">
                <a:solidFill>
                  <a:schemeClr val="bg2"/>
                </a:solidFill>
                <a:latin typeface="+mn-ea"/>
                <a:ea typeface="+mn-ea"/>
              </a:defRPr>
            </a:lvl1pPr>
          </a:lstStyle>
          <a:p>
            <a:r>
              <a:rPr lang="zh-CN" altLang="en-US" dirty="0">
                <a:solidFill>
                  <a:schemeClr val="tx2"/>
                </a:solidFill>
              </a:rPr>
              <a:t>在某某领域做到市场份额、知名度前三，销售额</a:t>
            </a:r>
            <a:r>
              <a:rPr lang="en-US" altLang="zh-CN" dirty="0">
                <a:solidFill>
                  <a:schemeClr val="tx2"/>
                </a:solidFill>
              </a:rPr>
              <a:t>2</a:t>
            </a:r>
            <a:r>
              <a:rPr lang="zh-CN" altLang="en-US" dirty="0">
                <a:solidFill>
                  <a:schemeClr val="tx2"/>
                </a:solidFill>
              </a:rPr>
              <a:t>亿。</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2000"/>
                                        <p:tgtEl>
                                          <p:spTgt spid="46"/>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400" fill="hold"/>
                                        <p:tgtEl>
                                          <p:spTgt spid="48"/>
                                        </p:tgtEl>
                                        <p:attrNameLst>
                                          <p:attrName>ppt_w</p:attrName>
                                        </p:attrNameLst>
                                      </p:cBhvr>
                                      <p:tavLst>
                                        <p:tav tm="0">
                                          <p:val>
                                            <p:fltVal val="0"/>
                                          </p:val>
                                        </p:tav>
                                        <p:tav tm="100000">
                                          <p:val>
                                            <p:strVal val="#ppt_w"/>
                                          </p:val>
                                        </p:tav>
                                      </p:tavLst>
                                    </p:anim>
                                    <p:anim calcmode="lin" valueType="num">
                                      <p:cBhvr>
                                        <p:cTn id="22" dur="400" fill="hold"/>
                                        <p:tgtEl>
                                          <p:spTgt spid="48"/>
                                        </p:tgtEl>
                                        <p:attrNameLst>
                                          <p:attrName>ppt_h</p:attrName>
                                        </p:attrNameLst>
                                      </p:cBhvr>
                                      <p:tavLst>
                                        <p:tav tm="0">
                                          <p:val>
                                            <p:fltVal val="0"/>
                                          </p:val>
                                        </p:tav>
                                        <p:tav tm="100000">
                                          <p:val>
                                            <p:strVal val="#ppt_h"/>
                                          </p:val>
                                        </p:tav>
                                      </p:tavLst>
                                    </p:anim>
                                    <p:anim calcmode="lin" valueType="num">
                                      <p:cBhvr>
                                        <p:cTn id="23" dur="400" fill="hold"/>
                                        <p:tgtEl>
                                          <p:spTgt spid="48"/>
                                        </p:tgtEl>
                                        <p:attrNameLst>
                                          <p:attrName>style.rotation</p:attrName>
                                        </p:attrNameLst>
                                      </p:cBhvr>
                                      <p:tavLst>
                                        <p:tav tm="0">
                                          <p:val>
                                            <p:fltVal val="90"/>
                                          </p:val>
                                        </p:tav>
                                        <p:tav tm="100000">
                                          <p:val>
                                            <p:fltVal val="0"/>
                                          </p:val>
                                        </p:tav>
                                      </p:tavLst>
                                    </p:anim>
                                    <p:animEffect transition="in" filter="fade">
                                      <p:cBhvr>
                                        <p:cTn id="24" dur="400"/>
                                        <p:tgtEl>
                                          <p:spTgt spid="48"/>
                                        </p:tgtEl>
                                      </p:cBhvr>
                                    </p:animEffect>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300" fill="hold"/>
                                        <p:tgtEl>
                                          <p:spTgt spid="57"/>
                                        </p:tgtEl>
                                        <p:attrNameLst>
                                          <p:attrName>ppt_w</p:attrName>
                                        </p:attrNameLst>
                                      </p:cBhvr>
                                      <p:tavLst>
                                        <p:tav tm="0">
                                          <p:val>
                                            <p:fltVal val="0"/>
                                          </p:val>
                                        </p:tav>
                                        <p:tav tm="100000">
                                          <p:val>
                                            <p:strVal val="#ppt_w"/>
                                          </p:val>
                                        </p:tav>
                                      </p:tavLst>
                                    </p:anim>
                                    <p:anim calcmode="lin" valueType="num">
                                      <p:cBhvr>
                                        <p:cTn id="29" dur="300" fill="hold"/>
                                        <p:tgtEl>
                                          <p:spTgt spid="57"/>
                                        </p:tgtEl>
                                        <p:attrNameLst>
                                          <p:attrName>ppt_h</p:attrName>
                                        </p:attrNameLst>
                                      </p:cBhvr>
                                      <p:tavLst>
                                        <p:tav tm="0">
                                          <p:val>
                                            <p:fltVal val="0"/>
                                          </p:val>
                                        </p:tav>
                                        <p:tav tm="100000">
                                          <p:val>
                                            <p:strVal val="#ppt_h"/>
                                          </p:val>
                                        </p:tav>
                                      </p:tavLst>
                                    </p:anim>
                                    <p:anim calcmode="lin" valueType="num">
                                      <p:cBhvr>
                                        <p:cTn id="30" dur="300" fill="hold"/>
                                        <p:tgtEl>
                                          <p:spTgt spid="57"/>
                                        </p:tgtEl>
                                        <p:attrNameLst>
                                          <p:attrName>style.rotation</p:attrName>
                                        </p:attrNameLst>
                                      </p:cBhvr>
                                      <p:tavLst>
                                        <p:tav tm="0">
                                          <p:val>
                                            <p:fltVal val="90"/>
                                          </p:val>
                                        </p:tav>
                                        <p:tav tm="100000">
                                          <p:val>
                                            <p:fltVal val="0"/>
                                          </p:val>
                                        </p:tav>
                                      </p:tavLst>
                                    </p:anim>
                                    <p:animEffect transition="in" filter="fade">
                                      <p:cBhvr>
                                        <p:cTn id="31" dur="300"/>
                                        <p:tgtEl>
                                          <p:spTgt spid="57"/>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300"/>
                                        <p:tgtEl>
                                          <p:spTgt spid="58"/>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400" fill="hold"/>
                                        <p:tgtEl>
                                          <p:spTgt spid="50"/>
                                        </p:tgtEl>
                                        <p:attrNameLst>
                                          <p:attrName>ppt_w</p:attrName>
                                        </p:attrNameLst>
                                      </p:cBhvr>
                                      <p:tavLst>
                                        <p:tav tm="0">
                                          <p:val>
                                            <p:fltVal val="0"/>
                                          </p:val>
                                        </p:tav>
                                        <p:tav tm="100000">
                                          <p:val>
                                            <p:strVal val="#ppt_w"/>
                                          </p:val>
                                        </p:tav>
                                      </p:tavLst>
                                    </p:anim>
                                    <p:anim calcmode="lin" valueType="num">
                                      <p:cBhvr>
                                        <p:cTn id="46" dur="400" fill="hold"/>
                                        <p:tgtEl>
                                          <p:spTgt spid="50"/>
                                        </p:tgtEl>
                                        <p:attrNameLst>
                                          <p:attrName>ppt_h</p:attrName>
                                        </p:attrNameLst>
                                      </p:cBhvr>
                                      <p:tavLst>
                                        <p:tav tm="0">
                                          <p:val>
                                            <p:fltVal val="0"/>
                                          </p:val>
                                        </p:tav>
                                        <p:tav tm="100000">
                                          <p:val>
                                            <p:strVal val="#ppt_h"/>
                                          </p:val>
                                        </p:tav>
                                      </p:tavLst>
                                    </p:anim>
                                    <p:anim calcmode="lin" valueType="num">
                                      <p:cBhvr>
                                        <p:cTn id="47" dur="400" fill="hold"/>
                                        <p:tgtEl>
                                          <p:spTgt spid="50"/>
                                        </p:tgtEl>
                                        <p:attrNameLst>
                                          <p:attrName>style.rotation</p:attrName>
                                        </p:attrNameLst>
                                      </p:cBhvr>
                                      <p:tavLst>
                                        <p:tav tm="0">
                                          <p:val>
                                            <p:fltVal val="90"/>
                                          </p:val>
                                        </p:tav>
                                        <p:tav tm="100000">
                                          <p:val>
                                            <p:fltVal val="0"/>
                                          </p:val>
                                        </p:tav>
                                      </p:tavLst>
                                    </p:anim>
                                    <p:animEffect transition="in" filter="fade">
                                      <p:cBhvr>
                                        <p:cTn id="48" dur="400"/>
                                        <p:tgtEl>
                                          <p:spTgt spid="50"/>
                                        </p:tgtEl>
                                      </p:cBhvr>
                                    </p:animEffect>
                                  </p:childTnLst>
                                </p:cTn>
                              </p:par>
                            </p:childTnLst>
                          </p:cTn>
                        </p:par>
                        <p:par>
                          <p:cTn id="49" fill="hold">
                            <p:stCondLst>
                              <p:cond delay="5500"/>
                            </p:stCondLst>
                            <p:childTnLst>
                              <p:par>
                                <p:cTn id="50" presetID="31" presetClass="entr" presetSubtype="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300" fill="hold"/>
                                        <p:tgtEl>
                                          <p:spTgt spid="59"/>
                                        </p:tgtEl>
                                        <p:attrNameLst>
                                          <p:attrName>ppt_w</p:attrName>
                                        </p:attrNameLst>
                                      </p:cBhvr>
                                      <p:tavLst>
                                        <p:tav tm="0">
                                          <p:val>
                                            <p:fltVal val="0"/>
                                          </p:val>
                                        </p:tav>
                                        <p:tav tm="100000">
                                          <p:val>
                                            <p:strVal val="#ppt_w"/>
                                          </p:val>
                                        </p:tav>
                                      </p:tavLst>
                                    </p:anim>
                                    <p:anim calcmode="lin" valueType="num">
                                      <p:cBhvr>
                                        <p:cTn id="53" dur="300" fill="hold"/>
                                        <p:tgtEl>
                                          <p:spTgt spid="59"/>
                                        </p:tgtEl>
                                        <p:attrNameLst>
                                          <p:attrName>ppt_h</p:attrName>
                                        </p:attrNameLst>
                                      </p:cBhvr>
                                      <p:tavLst>
                                        <p:tav tm="0">
                                          <p:val>
                                            <p:fltVal val="0"/>
                                          </p:val>
                                        </p:tav>
                                        <p:tav tm="100000">
                                          <p:val>
                                            <p:strVal val="#ppt_h"/>
                                          </p:val>
                                        </p:tav>
                                      </p:tavLst>
                                    </p:anim>
                                    <p:anim calcmode="lin" valueType="num">
                                      <p:cBhvr>
                                        <p:cTn id="54" dur="300" fill="hold"/>
                                        <p:tgtEl>
                                          <p:spTgt spid="59"/>
                                        </p:tgtEl>
                                        <p:attrNameLst>
                                          <p:attrName>style.rotation</p:attrName>
                                        </p:attrNameLst>
                                      </p:cBhvr>
                                      <p:tavLst>
                                        <p:tav tm="0">
                                          <p:val>
                                            <p:fltVal val="90"/>
                                          </p:val>
                                        </p:tav>
                                        <p:tav tm="100000">
                                          <p:val>
                                            <p:fltVal val="0"/>
                                          </p:val>
                                        </p:tav>
                                      </p:tavLst>
                                    </p:anim>
                                    <p:animEffect transition="in" filter="fade">
                                      <p:cBhvr>
                                        <p:cTn id="55" dur="300"/>
                                        <p:tgtEl>
                                          <p:spTgt spid="59"/>
                                        </p:tgtEl>
                                      </p:cBhvr>
                                    </p:animEffect>
                                  </p:childTnLst>
                                </p:cTn>
                              </p:par>
                            </p:childTnLst>
                          </p:cTn>
                        </p:par>
                        <p:par>
                          <p:cTn id="56" fill="hold">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up)">
                                      <p:cBhvr>
                                        <p:cTn id="59" dur="300"/>
                                        <p:tgtEl>
                                          <p:spTgt spid="60"/>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400" fill="hold"/>
                                        <p:tgtEl>
                                          <p:spTgt spid="52"/>
                                        </p:tgtEl>
                                        <p:attrNameLst>
                                          <p:attrName>ppt_w</p:attrName>
                                        </p:attrNameLst>
                                      </p:cBhvr>
                                      <p:tavLst>
                                        <p:tav tm="0">
                                          <p:val>
                                            <p:fltVal val="0"/>
                                          </p:val>
                                        </p:tav>
                                        <p:tav tm="100000">
                                          <p:val>
                                            <p:strVal val="#ppt_w"/>
                                          </p:val>
                                        </p:tav>
                                      </p:tavLst>
                                    </p:anim>
                                    <p:anim calcmode="lin" valueType="num">
                                      <p:cBhvr>
                                        <p:cTn id="70" dur="400" fill="hold"/>
                                        <p:tgtEl>
                                          <p:spTgt spid="52"/>
                                        </p:tgtEl>
                                        <p:attrNameLst>
                                          <p:attrName>ppt_h</p:attrName>
                                        </p:attrNameLst>
                                      </p:cBhvr>
                                      <p:tavLst>
                                        <p:tav tm="0">
                                          <p:val>
                                            <p:fltVal val="0"/>
                                          </p:val>
                                        </p:tav>
                                        <p:tav tm="100000">
                                          <p:val>
                                            <p:strVal val="#ppt_h"/>
                                          </p:val>
                                        </p:tav>
                                      </p:tavLst>
                                    </p:anim>
                                    <p:anim calcmode="lin" valueType="num">
                                      <p:cBhvr>
                                        <p:cTn id="71" dur="400" fill="hold"/>
                                        <p:tgtEl>
                                          <p:spTgt spid="52"/>
                                        </p:tgtEl>
                                        <p:attrNameLst>
                                          <p:attrName>style.rotation</p:attrName>
                                        </p:attrNameLst>
                                      </p:cBhvr>
                                      <p:tavLst>
                                        <p:tav tm="0">
                                          <p:val>
                                            <p:fltVal val="90"/>
                                          </p:val>
                                        </p:tav>
                                        <p:tav tm="100000">
                                          <p:val>
                                            <p:fltVal val="0"/>
                                          </p:val>
                                        </p:tav>
                                      </p:tavLst>
                                    </p:anim>
                                    <p:animEffect transition="in" filter="fade">
                                      <p:cBhvr>
                                        <p:cTn id="72" dur="400"/>
                                        <p:tgtEl>
                                          <p:spTgt spid="52"/>
                                        </p:tgtEl>
                                      </p:cBhvr>
                                    </p:animEffect>
                                  </p:childTnLst>
                                </p:cTn>
                              </p:par>
                            </p:childTnLst>
                          </p:cTn>
                        </p:par>
                        <p:par>
                          <p:cTn id="73" fill="hold">
                            <p:stCondLst>
                              <p:cond delay="7500"/>
                            </p:stCondLst>
                            <p:childTnLst>
                              <p:par>
                                <p:cTn id="74" presetID="31"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300" fill="hold"/>
                                        <p:tgtEl>
                                          <p:spTgt spid="61"/>
                                        </p:tgtEl>
                                        <p:attrNameLst>
                                          <p:attrName>ppt_w</p:attrName>
                                        </p:attrNameLst>
                                      </p:cBhvr>
                                      <p:tavLst>
                                        <p:tav tm="0">
                                          <p:val>
                                            <p:fltVal val="0"/>
                                          </p:val>
                                        </p:tav>
                                        <p:tav tm="100000">
                                          <p:val>
                                            <p:strVal val="#ppt_w"/>
                                          </p:val>
                                        </p:tav>
                                      </p:tavLst>
                                    </p:anim>
                                    <p:anim calcmode="lin" valueType="num">
                                      <p:cBhvr>
                                        <p:cTn id="77" dur="300" fill="hold"/>
                                        <p:tgtEl>
                                          <p:spTgt spid="61"/>
                                        </p:tgtEl>
                                        <p:attrNameLst>
                                          <p:attrName>ppt_h</p:attrName>
                                        </p:attrNameLst>
                                      </p:cBhvr>
                                      <p:tavLst>
                                        <p:tav tm="0">
                                          <p:val>
                                            <p:fltVal val="0"/>
                                          </p:val>
                                        </p:tav>
                                        <p:tav tm="100000">
                                          <p:val>
                                            <p:strVal val="#ppt_h"/>
                                          </p:val>
                                        </p:tav>
                                      </p:tavLst>
                                    </p:anim>
                                    <p:anim calcmode="lin" valueType="num">
                                      <p:cBhvr>
                                        <p:cTn id="78" dur="300" fill="hold"/>
                                        <p:tgtEl>
                                          <p:spTgt spid="61"/>
                                        </p:tgtEl>
                                        <p:attrNameLst>
                                          <p:attrName>style.rotation</p:attrName>
                                        </p:attrNameLst>
                                      </p:cBhvr>
                                      <p:tavLst>
                                        <p:tav tm="0">
                                          <p:val>
                                            <p:fltVal val="90"/>
                                          </p:val>
                                        </p:tav>
                                        <p:tav tm="100000">
                                          <p:val>
                                            <p:fltVal val="0"/>
                                          </p:val>
                                        </p:tav>
                                      </p:tavLst>
                                    </p:anim>
                                    <p:animEffect transition="in" filter="fade">
                                      <p:cBhvr>
                                        <p:cTn id="79" dur="300"/>
                                        <p:tgtEl>
                                          <p:spTgt spid="61"/>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up)">
                                      <p:cBhvr>
                                        <p:cTn id="83" dur="300"/>
                                        <p:tgtEl>
                                          <p:spTgt spid="62"/>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childTnLst>
                          </p:cTn>
                        </p:par>
                        <p:par>
                          <p:cTn id="90" fill="hold">
                            <p:stCondLst>
                              <p:cond delay="9000"/>
                            </p:stCondLst>
                            <p:childTnLst>
                              <p:par>
                                <p:cTn id="91" presetID="31"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400" fill="hold"/>
                                        <p:tgtEl>
                                          <p:spTgt spid="54"/>
                                        </p:tgtEl>
                                        <p:attrNameLst>
                                          <p:attrName>ppt_w</p:attrName>
                                        </p:attrNameLst>
                                      </p:cBhvr>
                                      <p:tavLst>
                                        <p:tav tm="0">
                                          <p:val>
                                            <p:fltVal val="0"/>
                                          </p:val>
                                        </p:tav>
                                        <p:tav tm="100000">
                                          <p:val>
                                            <p:strVal val="#ppt_w"/>
                                          </p:val>
                                        </p:tav>
                                      </p:tavLst>
                                    </p:anim>
                                    <p:anim calcmode="lin" valueType="num">
                                      <p:cBhvr>
                                        <p:cTn id="94" dur="400" fill="hold"/>
                                        <p:tgtEl>
                                          <p:spTgt spid="54"/>
                                        </p:tgtEl>
                                        <p:attrNameLst>
                                          <p:attrName>ppt_h</p:attrName>
                                        </p:attrNameLst>
                                      </p:cBhvr>
                                      <p:tavLst>
                                        <p:tav tm="0">
                                          <p:val>
                                            <p:fltVal val="0"/>
                                          </p:val>
                                        </p:tav>
                                        <p:tav tm="100000">
                                          <p:val>
                                            <p:strVal val="#ppt_h"/>
                                          </p:val>
                                        </p:tav>
                                      </p:tavLst>
                                    </p:anim>
                                    <p:anim calcmode="lin" valueType="num">
                                      <p:cBhvr>
                                        <p:cTn id="95" dur="400" fill="hold"/>
                                        <p:tgtEl>
                                          <p:spTgt spid="54"/>
                                        </p:tgtEl>
                                        <p:attrNameLst>
                                          <p:attrName>style.rotation</p:attrName>
                                        </p:attrNameLst>
                                      </p:cBhvr>
                                      <p:tavLst>
                                        <p:tav tm="0">
                                          <p:val>
                                            <p:fltVal val="90"/>
                                          </p:val>
                                        </p:tav>
                                        <p:tav tm="100000">
                                          <p:val>
                                            <p:fltVal val="0"/>
                                          </p:val>
                                        </p:tav>
                                      </p:tavLst>
                                    </p:anim>
                                    <p:animEffect transition="in" filter="fade">
                                      <p:cBhvr>
                                        <p:cTn id="96" dur="400"/>
                                        <p:tgtEl>
                                          <p:spTgt spid="54"/>
                                        </p:tgtEl>
                                      </p:cBhvr>
                                    </p:animEffect>
                                  </p:childTnLst>
                                </p:cTn>
                              </p:par>
                            </p:childTnLst>
                          </p:cTn>
                        </p:par>
                        <p:par>
                          <p:cTn id="97" fill="hold">
                            <p:stCondLst>
                              <p:cond delay="9500"/>
                            </p:stCondLst>
                            <p:childTnLst>
                              <p:par>
                                <p:cTn id="98" presetID="31" presetClass="entr" presetSubtype="0"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300" fill="hold"/>
                                        <p:tgtEl>
                                          <p:spTgt spid="63"/>
                                        </p:tgtEl>
                                        <p:attrNameLst>
                                          <p:attrName>ppt_w</p:attrName>
                                        </p:attrNameLst>
                                      </p:cBhvr>
                                      <p:tavLst>
                                        <p:tav tm="0">
                                          <p:val>
                                            <p:fltVal val="0"/>
                                          </p:val>
                                        </p:tav>
                                        <p:tav tm="100000">
                                          <p:val>
                                            <p:strVal val="#ppt_w"/>
                                          </p:val>
                                        </p:tav>
                                      </p:tavLst>
                                    </p:anim>
                                    <p:anim calcmode="lin" valueType="num">
                                      <p:cBhvr>
                                        <p:cTn id="101" dur="300" fill="hold"/>
                                        <p:tgtEl>
                                          <p:spTgt spid="63"/>
                                        </p:tgtEl>
                                        <p:attrNameLst>
                                          <p:attrName>ppt_h</p:attrName>
                                        </p:attrNameLst>
                                      </p:cBhvr>
                                      <p:tavLst>
                                        <p:tav tm="0">
                                          <p:val>
                                            <p:fltVal val="0"/>
                                          </p:val>
                                        </p:tav>
                                        <p:tav tm="100000">
                                          <p:val>
                                            <p:strVal val="#ppt_h"/>
                                          </p:val>
                                        </p:tav>
                                      </p:tavLst>
                                    </p:anim>
                                    <p:anim calcmode="lin" valueType="num">
                                      <p:cBhvr>
                                        <p:cTn id="102" dur="300" fill="hold"/>
                                        <p:tgtEl>
                                          <p:spTgt spid="63"/>
                                        </p:tgtEl>
                                        <p:attrNameLst>
                                          <p:attrName>style.rotation</p:attrName>
                                        </p:attrNameLst>
                                      </p:cBhvr>
                                      <p:tavLst>
                                        <p:tav tm="0">
                                          <p:val>
                                            <p:fltVal val="90"/>
                                          </p:val>
                                        </p:tav>
                                        <p:tav tm="100000">
                                          <p:val>
                                            <p:fltVal val="0"/>
                                          </p:val>
                                        </p:tav>
                                      </p:tavLst>
                                    </p:anim>
                                    <p:animEffect transition="in" filter="fade">
                                      <p:cBhvr>
                                        <p:cTn id="103" dur="300"/>
                                        <p:tgtEl>
                                          <p:spTgt spid="63"/>
                                        </p:tgtEl>
                                      </p:cBhvr>
                                    </p:animEffect>
                                  </p:childTnLst>
                                </p:cTn>
                              </p:par>
                            </p:childTnLst>
                          </p:cTn>
                        </p:par>
                        <p:par>
                          <p:cTn id="104" fill="hold">
                            <p:stCondLst>
                              <p:cond delay="10000"/>
                            </p:stCondLst>
                            <p:childTnLst>
                              <p:par>
                                <p:cTn id="105" presetID="22" presetClass="entr" presetSubtype="1" fill="hold" grpId="0" nodeType="after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wipe(up)">
                                      <p:cBhvr>
                                        <p:cTn id="107" dur="300"/>
                                        <p:tgtEl>
                                          <p:spTgt spid="64"/>
                                        </p:tgtEl>
                                      </p:cBhvr>
                                    </p:animEffect>
                                  </p:childTnLst>
                                </p:cTn>
                              </p:par>
                            </p:childTnLst>
                          </p:cTn>
                        </p:par>
                        <p:par>
                          <p:cTn id="108" fill="hold">
                            <p:stCondLst>
                              <p:cond delay="10500"/>
                            </p:stCondLst>
                            <p:childTnLst>
                              <p:par>
                                <p:cTn id="109" presetID="53" presetClass="entr" presetSubtype="16"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childTnLst>
                          </p:cTn>
                        </p:par>
                        <p:par>
                          <p:cTn id="114" fill="hold">
                            <p:stCondLst>
                              <p:cond delay="11000"/>
                            </p:stCondLst>
                            <p:childTnLst>
                              <p:par>
                                <p:cTn id="115" presetID="31" presetClass="entr" presetSubtype="0"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400" fill="hold"/>
                                        <p:tgtEl>
                                          <p:spTgt spid="56"/>
                                        </p:tgtEl>
                                        <p:attrNameLst>
                                          <p:attrName>ppt_w</p:attrName>
                                        </p:attrNameLst>
                                      </p:cBhvr>
                                      <p:tavLst>
                                        <p:tav tm="0">
                                          <p:val>
                                            <p:fltVal val="0"/>
                                          </p:val>
                                        </p:tav>
                                        <p:tav tm="100000">
                                          <p:val>
                                            <p:strVal val="#ppt_w"/>
                                          </p:val>
                                        </p:tav>
                                      </p:tavLst>
                                    </p:anim>
                                    <p:anim calcmode="lin" valueType="num">
                                      <p:cBhvr>
                                        <p:cTn id="118" dur="400" fill="hold"/>
                                        <p:tgtEl>
                                          <p:spTgt spid="56"/>
                                        </p:tgtEl>
                                        <p:attrNameLst>
                                          <p:attrName>ppt_h</p:attrName>
                                        </p:attrNameLst>
                                      </p:cBhvr>
                                      <p:tavLst>
                                        <p:tav tm="0">
                                          <p:val>
                                            <p:fltVal val="0"/>
                                          </p:val>
                                        </p:tav>
                                        <p:tav tm="100000">
                                          <p:val>
                                            <p:strVal val="#ppt_h"/>
                                          </p:val>
                                        </p:tav>
                                      </p:tavLst>
                                    </p:anim>
                                    <p:anim calcmode="lin" valueType="num">
                                      <p:cBhvr>
                                        <p:cTn id="119" dur="400" fill="hold"/>
                                        <p:tgtEl>
                                          <p:spTgt spid="56"/>
                                        </p:tgtEl>
                                        <p:attrNameLst>
                                          <p:attrName>style.rotation</p:attrName>
                                        </p:attrNameLst>
                                      </p:cBhvr>
                                      <p:tavLst>
                                        <p:tav tm="0">
                                          <p:val>
                                            <p:fltVal val="90"/>
                                          </p:val>
                                        </p:tav>
                                        <p:tav tm="100000">
                                          <p:val>
                                            <p:fltVal val="0"/>
                                          </p:val>
                                        </p:tav>
                                      </p:tavLst>
                                    </p:anim>
                                    <p:animEffect transition="in" filter="fade">
                                      <p:cBhvr>
                                        <p:cTn id="120" dur="400"/>
                                        <p:tgtEl>
                                          <p:spTgt spid="56"/>
                                        </p:tgtEl>
                                      </p:cBhvr>
                                    </p:animEffect>
                                  </p:childTnLst>
                                </p:cTn>
                              </p:par>
                            </p:childTnLst>
                          </p:cTn>
                        </p:par>
                        <p:par>
                          <p:cTn id="121" fill="hold">
                            <p:stCondLst>
                              <p:cond delay="11500"/>
                            </p:stCondLst>
                            <p:childTnLst>
                              <p:par>
                                <p:cTn id="122" presetID="31"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 calcmode="lin" valueType="num">
                                      <p:cBhvr>
                                        <p:cTn id="124" dur="300" fill="hold"/>
                                        <p:tgtEl>
                                          <p:spTgt spid="65"/>
                                        </p:tgtEl>
                                        <p:attrNameLst>
                                          <p:attrName>ppt_w</p:attrName>
                                        </p:attrNameLst>
                                      </p:cBhvr>
                                      <p:tavLst>
                                        <p:tav tm="0">
                                          <p:val>
                                            <p:fltVal val="0"/>
                                          </p:val>
                                        </p:tav>
                                        <p:tav tm="100000">
                                          <p:val>
                                            <p:strVal val="#ppt_w"/>
                                          </p:val>
                                        </p:tav>
                                      </p:tavLst>
                                    </p:anim>
                                    <p:anim calcmode="lin" valueType="num">
                                      <p:cBhvr>
                                        <p:cTn id="125" dur="300" fill="hold"/>
                                        <p:tgtEl>
                                          <p:spTgt spid="65"/>
                                        </p:tgtEl>
                                        <p:attrNameLst>
                                          <p:attrName>ppt_h</p:attrName>
                                        </p:attrNameLst>
                                      </p:cBhvr>
                                      <p:tavLst>
                                        <p:tav tm="0">
                                          <p:val>
                                            <p:fltVal val="0"/>
                                          </p:val>
                                        </p:tav>
                                        <p:tav tm="100000">
                                          <p:val>
                                            <p:strVal val="#ppt_h"/>
                                          </p:val>
                                        </p:tav>
                                      </p:tavLst>
                                    </p:anim>
                                    <p:anim calcmode="lin" valueType="num">
                                      <p:cBhvr>
                                        <p:cTn id="126" dur="300" fill="hold"/>
                                        <p:tgtEl>
                                          <p:spTgt spid="65"/>
                                        </p:tgtEl>
                                        <p:attrNameLst>
                                          <p:attrName>style.rotation</p:attrName>
                                        </p:attrNameLst>
                                      </p:cBhvr>
                                      <p:tavLst>
                                        <p:tav tm="0">
                                          <p:val>
                                            <p:fltVal val="90"/>
                                          </p:val>
                                        </p:tav>
                                        <p:tav tm="100000">
                                          <p:val>
                                            <p:fltVal val="0"/>
                                          </p:val>
                                        </p:tav>
                                      </p:tavLst>
                                    </p:anim>
                                    <p:animEffect transition="in" filter="fade">
                                      <p:cBhvr>
                                        <p:cTn id="127" dur="300"/>
                                        <p:tgtEl>
                                          <p:spTgt spid="65"/>
                                        </p:tgtEl>
                                      </p:cBhvr>
                                    </p:animEffect>
                                  </p:childTnLst>
                                </p:cTn>
                              </p:par>
                            </p:childTnLst>
                          </p:cTn>
                        </p:par>
                        <p:par>
                          <p:cTn id="128" fill="hold">
                            <p:stCondLst>
                              <p:cond delay="12000"/>
                            </p:stCondLst>
                            <p:childTnLst>
                              <p:par>
                                <p:cTn id="129" presetID="22" presetClass="entr" presetSubtype="1"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wipe(up)">
                                      <p:cBhvr>
                                        <p:cTn id="131"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49" name="Freeform 5"/>
          <p:cNvSpPr/>
          <p:nvPr/>
        </p:nvSpPr>
        <p:spPr bwMode="auto">
          <a:xfrm>
            <a:off x="5970086" y="836712"/>
            <a:ext cx="1961270" cy="2077821"/>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0" name="Freeform 6"/>
          <p:cNvSpPr/>
          <p:nvPr/>
        </p:nvSpPr>
        <p:spPr bwMode="auto">
          <a:xfrm>
            <a:off x="6197159" y="2920562"/>
            <a:ext cx="1414687" cy="1499086"/>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1" name="Freeform 7"/>
          <p:cNvSpPr/>
          <p:nvPr/>
        </p:nvSpPr>
        <p:spPr bwMode="auto">
          <a:xfrm>
            <a:off x="4406696" y="3591734"/>
            <a:ext cx="1416697" cy="1497077"/>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52" name="Freeform 8"/>
          <p:cNvSpPr/>
          <p:nvPr/>
        </p:nvSpPr>
        <p:spPr bwMode="auto">
          <a:xfrm>
            <a:off x="4085176" y="1610369"/>
            <a:ext cx="1603580" cy="1698027"/>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68" name="Freeform 9"/>
          <p:cNvSpPr/>
          <p:nvPr/>
        </p:nvSpPr>
        <p:spPr bwMode="auto">
          <a:xfrm>
            <a:off x="5901763" y="4863746"/>
            <a:ext cx="1251918" cy="1324260"/>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69" name="TextBox 13"/>
          <p:cNvSpPr txBox="1"/>
          <p:nvPr/>
        </p:nvSpPr>
        <p:spPr>
          <a:xfrm>
            <a:off x="6684462" y="1490901"/>
            <a:ext cx="532518" cy="769441"/>
          </a:xfrm>
          <a:prstGeom prst="rect">
            <a:avLst/>
          </a:prstGeom>
          <a:noFill/>
        </p:spPr>
        <p:txBody>
          <a:bodyPr wrap="none" rtlCol="0">
            <a:spAutoFit/>
          </a:bodyPr>
          <a:lstStyle/>
          <a:p>
            <a:r>
              <a:rPr lang="en-US" altLang="zh-CN" sz="4400" b="1" dirty="0">
                <a:solidFill>
                  <a:schemeClr val="accent1"/>
                </a:solidFill>
                <a:latin typeface="+mj-ea"/>
                <a:ea typeface="+mj-ea"/>
              </a:rPr>
              <a:t>1</a:t>
            </a:r>
            <a:endParaRPr lang="zh-CN" altLang="en-US" sz="4400" b="1" dirty="0">
              <a:solidFill>
                <a:schemeClr val="accent1"/>
              </a:solidFill>
              <a:latin typeface="+mj-ea"/>
              <a:ea typeface="+mj-ea"/>
            </a:endParaRPr>
          </a:p>
        </p:txBody>
      </p:sp>
      <p:sp>
        <p:nvSpPr>
          <p:cNvPr id="70" name="TextBox 14"/>
          <p:cNvSpPr txBox="1"/>
          <p:nvPr/>
        </p:nvSpPr>
        <p:spPr>
          <a:xfrm>
            <a:off x="4633190" y="2074661"/>
            <a:ext cx="532518" cy="769441"/>
          </a:xfrm>
          <a:prstGeom prst="rect">
            <a:avLst/>
          </a:prstGeom>
          <a:noFill/>
        </p:spPr>
        <p:txBody>
          <a:bodyPr wrap="none" rtlCol="0">
            <a:spAutoFit/>
          </a:bodyPr>
          <a:lstStyle/>
          <a:p>
            <a:r>
              <a:rPr lang="en-US" altLang="zh-CN" sz="4400" b="1" dirty="0">
                <a:solidFill>
                  <a:schemeClr val="accent1"/>
                </a:solidFill>
                <a:latin typeface="+mj-ea"/>
                <a:ea typeface="+mj-ea"/>
              </a:rPr>
              <a:t>2</a:t>
            </a:r>
            <a:endParaRPr lang="zh-CN" altLang="en-US" sz="4400" b="1" dirty="0">
              <a:solidFill>
                <a:schemeClr val="accent1"/>
              </a:solidFill>
              <a:latin typeface="+mj-ea"/>
              <a:ea typeface="+mj-ea"/>
            </a:endParaRPr>
          </a:p>
        </p:txBody>
      </p:sp>
      <p:sp>
        <p:nvSpPr>
          <p:cNvPr id="71" name="TextBox 17"/>
          <p:cNvSpPr txBox="1"/>
          <p:nvPr/>
        </p:nvSpPr>
        <p:spPr>
          <a:xfrm>
            <a:off x="6641695" y="3244243"/>
            <a:ext cx="532518" cy="769441"/>
          </a:xfrm>
          <a:prstGeom prst="rect">
            <a:avLst/>
          </a:prstGeom>
          <a:noFill/>
        </p:spPr>
        <p:txBody>
          <a:bodyPr wrap="none" rtlCol="0">
            <a:spAutoFit/>
          </a:bodyPr>
          <a:lstStyle/>
          <a:p>
            <a:r>
              <a:rPr lang="en-US" altLang="zh-CN" sz="4400" b="1" dirty="0">
                <a:solidFill>
                  <a:schemeClr val="accent1"/>
                </a:solidFill>
                <a:latin typeface="+mj-ea"/>
                <a:ea typeface="+mj-ea"/>
              </a:rPr>
              <a:t>3</a:t>
            </a:r>
            <a:endParaRPr lang="zh-CN" altLang="en-US" sz="4400" b="1" dirty="0">
              <a:solidFill>
                <a:schemeClr val="accent1"/>
              </a:solidFill>
              <a:latin typeface="+mj-ea"/>
              <a:ea typeface="+mj-ea"/>
            </a:endParaRPr>
          </a:p>
        </p:txBody>
      </p:sp>
      <p:sp>
        <p:nvSpPr>
          <p:cNvPr id="72" name="TextBox 18"/>
          <p:cNvSpPr txBox="1"/>
          <p:nvPr/>
        </p:nvSpPr>
        <p:spPr>
          <a:xfrm>
            <a:off x="4848785" y="3977889"/>
            <a:ext cx="532518" cy="769441"/>
          </a:xfrm>
          <a:prstGeom prst="rect">
            <a:avLst/>
          </a:prstGeom>
          <a:noFill/>
        </p:spPr>
        <p:txBody>
          <a:bodyPr wrap="none" rtlCol="0">
            <a:spAutoFit/>
          </a:bodyPr>
          <a:lstStyle/>
          <a:p>
            <a:r>
              <a:rPr lang="en-US" altLang="zh-CN" sz="4400" b="1" dirty="0">
                <a:solidFill>
                  <a:schemeClr val="accent1"/>
                </a:solidFill>
                <a:latin typeface="+mj-ea"/>
                <a:ea typeface="+mj-ea"/>
              </a:rPr>
              <a:t>4</a:t>
            </a:r>
            <a:endParaRPr lang="zh-CN" altLang="en-US" sz="4400" b="1" dirty="0">
              <a:solidFill>
                <a:schemeClr val="accent1"/>
              </a:solidFill>
              <a:latin typeface="+mj-ea"/>
              <a:ea typeface="+mj-ea"/>
            </a:endParaRPr>
          </a:p>
        </p:txBody>
      </p:sp>
      <p:sp>
        <p:nvSpPr>
          <p:cNvPr id="73" name="TextBox 19"/>
          <p:cNvSpPr txBox="1"/>
          <p:nvPr/>
        </p:nvSpPr>
        <p:spPr>
          <a:xfrm>
            <a:off x="6259005" y="5147470"/>
            <a:ext cx="532518" cy="769441"/>
          </a:xfrm>
          <a:prstGeom prst="rect">
            <a:avLst/>
          </a:prstGeom>
          <a:noFill/>
        </p:spPr>
        <p:txBody>
          <a:bodyPr wrap="none" rtlCol="0">
            <a:spAutoFit/>
          </a:bodyPr>
          <a:lstStyle/>
          <a:p>
            <a:r>
              <a:rPr lang="en-US" altLang="zh-CN" sz="4400" b="1" dirty="0">
                <a:solidFill>
                  <a:schemeClr val="accent1"/>
                </a:solidFill>
                <a:latin typeface="+mj-ea"/>
                <a:ea typeface="+mj-ea"/>
              </a:rPr>
              <a:t>5</a:t>
            </a:r>
            <a:endParaRPr lang="zh-CN" altLang="en-US" sz="4400" b="1" dirty="0">
              <a:solidFill>
                <a:schemeClr val="accent1"/>
              </a:solidFill>
              <a:latin typeface="+mj-ea"/>
              <a:ea typeface="+mj-ea"/>
            </a:endParaRPr>
          </a:p>
        </p:txBody>
      </p:sp>
      <p:sp>
        <p:nvSpPr>
          <p:cNvPr id="74" name="TextBox 20"/>
          <p:cNvSpPr txBox="1"/>
          <p:nvPr/>
        </p:nvSpPr>
        <p:spPr>
          <a:xfrm>
            <a:off x="8042597" y="877995"/>
            <a:ext cx="1997346" cy="400110"/>
          </a:xfrm>
          <a:prstGeom prst="rect">
            <a:avLst/>
          </a:prstGeom>
          <a:noFill/>
        </p:spPr>
        <p:txBody>
          <a:bodyPr wrap="square" rtlCol="0">
            <a:spAutoFit/>
          </a:bodyPr>
          <a:lstStyle/>
          <a:p>
            <a:r>
              <a:rPr lang="zh-CN" altLang="en-US" sz="2000" b="1" dirty="0">
                <a:solidFill>
                  <a:schemeClr val="tx2"/>
                </a:solidFill>
                <a:latin typeface="+mj-ea"/>
                <a:ea typeface="+mj-ea"/>
              </a:rPr>
              <a:t>标题文本一</a:t>
            </a:r>
          </a:p>
        </p:txBody>
      </p:sp>
      <p:sp>
        <p:nvSpPr>
          <p:cNvPr id="75" name="TextBox 21"/>
          <p:cNvSpPr txBox="1"/>
          <p:nvPr/>
        </p:nvSpPr>
        <p:spPr>
          <a:xfrm>
            <a:off x="8042598" y="1275456"/>
            <a:ext cx="3657574" cy="1200329"/>
          </a:xfrm>
          <a:prstGeom prst="rect">
            <a:avLst/>
          </a:prstGeom>
          <a:noFill/>
        </p:spPr>
        <p:txBody>
          <a:bodyPr wrap="square" rtlCol="0">
            <a:spAutoFit/>
          </a:bodyPr>
          <a:lstStyle>
            <a:defPPr>
              <a:defRPr lang="zh-CN"/>
            </a:defPPr>
            <a:lvl1pPr>
              <a:defRPr>
                <a:latin typeface="+mn-ea"/>
                <a:ea typeface="+mn-ea"/>
              </a:defRPr>
            </a:lvl1pPr>
          </a:lstStyle>
          <a:p>
            <a:r>
              <a:rPr lang="zh-CN" altLang="en-US" dirty="0">
                <a:solidFill>
                  <a:schemeClr val="tx2"/>
                </a:solidFill>
              </a:rPr>
              <a:t>请在这里输入段落文本内容请在这里输入段落文本内容请在这里输入段落文本内容请在这里输入段落文本内容</a:t>
            </a:r>
          </a:p>
        </p:txBody>
      </p:sp>
      <p:sp>
        <p:nvSpPr>
          <p:cNvPr id="76" name="TextBox 22"/>
          <p:cNvSpPr txBox="1"/>
          <p:nvPr/>
        </p:nvSpPr>
        <p:spPr>
          <a:xfrm>
            <a:off x="7744886" y="2813121"/>
            <a:ext cx="1997346" cy="400110"/>
          </a:xfrm>
          <a:prstGeom prst="rect">
            <a:avLst/>
          </a:prstGeom>
          <a:noFill/>
        </p:spPr>
        <p:txBody>
          <a:bodyPr wrap="square" rtlCol="0">
            <a:spAutoFit/>
          </a:bodyPr>
          <a:lstStyle/>
          <a:p>
            <a:r>
              <a:rPr lang="zh-CN" altLang="en-US" sz="2000" b="1" dirty="0">
                <a:solidFill>
                  <a:schemeClr val="tx2"/>
                </a:solidFill>
                <a:latin typeface="+mj-ea"/>
                <a:ea typeface="+mj-ea"/>
              </a:rPr>
              <a:t>标题文本三</a:t>
            </a:r>
          </a:p>
        </p:txBody>
      </p:sp>
      <p:sp>
        <p:nvSpPr>
          <p:cNvPr id="77" name="TextBox 23"/>
          <p:cNvSpPr txBox="1"/>
          <p:nvPr/>
        </p:nvSpPr>
        <p:spPr>
          <a:xfrm>
            <a:off x="7744887" y="3250220"/>
            <a:ext cx="3657574" cy="1200329"/>
          </a:xfrm>
          <a:prstGeom prst="rect">
            <a:avLst/>
          </a:prstGeom>
          <a:noFill/>
        </p:spPr>
        <p:txBody>
          <a:bodyPr wrap="square" rtlCol="0">
            <a:spAutoFit/>
          </a:bodyPr>
          <a:lstStyle>
            <a:defPPr>
              <a:defRPr lang="zh-CN"/>
            </a:defPPr>
            <a:lvl1pPr>
              <a:defRPr>
                <a:latin typeface="+mn-ea"/>
                <a:ea typeface="+mn-ea"/>
              </a:defRPr>
            </a:lvl1pPr>
          </a:lstStyle>
          <a:p>
            <a:r>
              <a:rPr lang="zh-CN" altLang="en-US" dirty="0">
                <a:solidFill>
                  <a:schemeClr val="tx2"/>
                </a:solidFill>
              </a:rPr>
              <a:t>请在这里输入段落文本内容请在这里输入段落文本内容请在这里输入段落文本内容请在这里输入段落文本内容</a:t>
            </a:r>
          </a:p>
        </p:txBody>
      </p:sp>
      <p:sp>
        <p:nvSpPr>
          <p:cNvPr id="78" name="TextBox 24"/>
          <p:cNvSpPr txBox="1"/>
          <p:nvPr/>
        </p:nvSpPr>
        <p:spPr>
          <a:xfrm>
            <a:off x="7351481" y="4673819"/>
            <a:ext cx="1997346" cy="400110"/>
          </a:xfrm>
          <a:prstGeom prst="rect">
            <a:avLst/>
          </a:prstGeom>
          <a:noFill/>
        </p:spPr>
        <p:txBody>
          <a:bodyPr wrap="square" rtlCol="0">
            <a:spAutoFit/>
          </a:bodyPr>
          <a:lstStyle/>
          <a:p>
            <a:r>
              <a:rPr lang="zh-CN" altLang="en-US" sz="2000" b="1" dirty="0">
                <a:solidFill>
                  <a:schemeClr val="tx2"/>
                </a:solidFill>
                <a:latin typeface="+mj-ea"/>
                <a:ea typeface="+mj-ea"/>
              </a:rPr>
              <a:t>标题文本五</a:t>
            </a:r>
          </a:p>
        </p:txBody>
      </p:sp>
      <p:sp>
        <p:nvSpPr>
          <p:cNvPr id="79" name="TextBox 26"/>
          <p:cNvSpPr txBox="1"/>
          <p:nvPr/>
        </p:nvSpPr>
        <p:spPr>
          <a:xfrm>
            <a:off x="7351482" y="5110918"/>
            <a:ext cx="3657574" cy="1200329"/>
          </a:xfrm>
          <a:prstGeom prst="rect">
            <a:avLst/>
          </a:prstGeom>
          <a:noFill/>
        </p:spPr>
        <p:txBody>
          <a:bodyPr wrap="square" rtlCol="0">
            <a:spAutoFit/>
          </a:bodyPr>
          <a:lstStyle>
            <a:defPPr>
              <a:defRPr lang="zh-CN"/>
            </a:defPPr>
            <a:lvl1pPr>
              <a:defRPr>
                <a:latin typeface="+mn-ea"/>
                <a:ea typeface="+mn-ea"/>
              </a:defRPr>
            </a:lvl1pPr>
          </a:lstStyle>
          <a:p>
            <a:r>
              <a:rPr lang="zh-CN" altLang="en-US" dirty="0">
                <a:solidFill>
                  <a:schemeClr val="tx2"/>
                </a:solidFill>
              </a:rPr>
              <a:t>请在这里输入段落文本内容请在这里输入段落文本内容请在这里输入段落文本内容请在这里输入段落文本内容</a:t>
            </a:r>
          </a:p>
        </p:txBody>
      </p:sp>
      <p:sp>
        <p:nvSpPr>
          <p:cNvPr id="80" name="TextBox 27"/>
          <p:cNvSpPr txBox="1"/>
          <p:nvPr/>
        </p:nvSpPr>
        <p:spPr>
          <a:xfrm>
            <a:off x="1884264" y="1610369"/>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标题文本二</a:t>
            </a:r>
          </a:p>
        </p:txBody>
      </p:sp>
      <p:sp>
        <p:nvSpPr>
          <p:cNvPr id="81" name="TextBox 28"/>
          <p:cNvSpPr txBox="1"/>
          <p:nvPr/>
        </p:nvSpPr>
        <p:spPr>
          <a:xfrm>
            <a:off x="624945" y="2047468"/>
            <a:ext cx="3430522" cy="1200329"/>
          </a:xfrm>
          <a:prstGeom prst="rect">
            <a:avLst/>
          </a:prstGeom>
          <a:noFill/>
        </p:spPr>
        <p:txBody>
          <a:bodyPr wrap="square" rtlCol="0">
            <a:spAutoFit/>
          </a:bodyPr>
          <a:lstStyle>
            <a:defPPr>
              <a:defRPr lang="zh-CN"/>
            </a:defPPr>
            <a:lvl1pPr>
              <a:defRPr>
                <a:latin typeface="+mn-ea"/>
                <a:ea typeface="+mn-ea"/>
              </a:defRPr>
            </a:lvl1pPr>
          </a:lstStyle>
          <a:p>
            <a:r>
              <a:rPr lang="zh-CN" altLang="en-US" dirty="0">
                <a:solidFill>
                  <a:schemeClr val="tx2"/>
                </a:solidFill>
              </a:rPr>
              <a:t>请在这里输入段落文本内容请在这里输入段落文本内容请在这里输入段落文本内容请在这里输入段落文本内容</a:t>
            </a:r>
          </a:p>
        </p:txBody>
      </p:sp>
      <p:sp>
        <p:nvSpPr>
          <p:cNvPr id="82" name="TextBox 29"/>
          <p:cNvSpPr txBox="1"/>
          <p:nvPr/>
        </p:nvSpPr>
        <p:spPr>
          <a:xfrm>
            <a:off x="2211537" y="3641188"/>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标题文本四</a:t>
            </a:r>
          </a:p>
        </p:txBody>
      </p:sp>
      <p:sp>
        <p:nvSpPr>
          <p:cNvPr id="83" name="TextBox 30"/>
          <p:cNvSpPr txBox="1"/>
          <p:nvPr/>
        </p:nvSpPr>
        <p:spPr>
          <a:xfrm>
            <a:off x="952218" y="4078287"/>
            <a:ext cx="3430522" cy="1200329"/>
          </a:xfrm>
          <a:prstGeom prst="rect">
            <a:avLst/>
          </a:prstGeom>
          <a:noFill/>
        </p:spPr>
        <p:txBody>
          <a:bodyPr wrap="square" rtlCol="0">
            <a:spAutoFit/>
          </a:bodyPr>
          <a:lstStyle>
            <a:defPPr>
              <a:defRPr lang="zh-CN"/>
            </a:defPPr>
            <a:lvl1pPr>
              <a:defRPr>
                <a:latin typeface="+mn-ea"/>
                <a:ea typeface="+mn-ea"/>
              </a:defRPr>
            </a:lvl1pPr>
          </a:lstStyle>
          <a:p>
            <a:r>
              <a:rPr lang="zh-CN" altLang="en-US" dirty="0">
                <a:solidFill>
                  <a:schemeClr val="tx2"/>
                </a:solidFill>
              </a:rPr>
              <a:t>请在这里输入段落文本内容请在这里输入段落文本内容请在这里输入段落文本内容请在这里输入段落文本内容</a:t>
            </a: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right)">
                                      <p:cBhvr>
                                        <p:cTn id="11" dur="500"/>
                                        <p:tgtEl>
                                          <p:spTgt spid="7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right)">
                                      <p:cBhvr>
                                        <p:cTn id="14" dur="500"/>
                                        <p:tgtEl>
                                          <p:spTgt spid="7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right)">
                                      <p:cBhvr>
                                        <p:cTn id="18" dur="500"/>
                                        <p:tgtEl>
                                          <p:spTgt spid="7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right)">
                                      <p:cBhvr>
                                        <p:cTn id="21" dur="500"/>
                                        <p:tgtEl>
                                          <p:spTgt spid="7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right)">
                                      <p:cBhvr>
                                        <p:cTn id="25" dur="500"/>
                                        <p:tgtEl>
                                          <p:spTgt spid="7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right)">
                                      <p:cBhvr>
                                        <p:cTn id="28" dur="500"/>
                                        <p:tgtEl>
                                          <p:spTgt spid="79"/>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right)">
                                      <p:cBhvr>
                                        <p:cTn id="32" dur="500"/>
                                        <p:tgtEl>
                                          <p:spTgt spid="8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right)">
                                      <p:cBhvr>
                                        <p:cTn id="35" dur="500"/>
                                        <p:tgtEl>
                                          <p:spTgt spid="81"/>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right)">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4" grpId="0"/>
      <p:bldP spid="75" grpId="0"/>
      <p:bldP spid="76" grpId="0"/>
      <p:bldP spid="77" grpId="0"/>
      <p:bldP spid="78" grpId="0"/>
      <p:bldP spid="79" grpId="0"/>
      <p:bldP spid="80" grpId="0"/>
      <p:bldP spid="81" grpId="0"/>
      <p:bldP spid="82"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矩形: 对角圆角 5"/>
          <p:cNvSpPr/>
          <p:nvPr/>
        </p:nvSpPr>
        <p:spPr bwMode="auto">
          <a:xfrm>
            <a:off x="6459215" y="2156136"/>
            <a:ext cx="1860739" cy="1584176"/>
          </a:xfrm>
          <a:prstGeom prst="round2DiagRect">
            <a:avLst>
              <a:gd name="adj1" fmla="val 48493"/>
              <a:gd name="adj2" fmla="val 0"/>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7" name="矩形: 对角圆角 6"/>
          <p:cNvSpPr/>
          <p:nvPr/>
        </p:nvSpPr>
        <p:spPr bwMode="auto">
          <a:xfrm flipH="1">
            <a:off x="4008821" y="1868104"/>
            <a:ext cx="2199055" cy="1872208"/>
          </a:xfrm>
          <a:prstGeom prst="round2DiagRect">
            <a:avLst>
              <a:gd name="adj1" fmla="val 48493"/>
              <a:gd name="adj2" fmla="val 0"/>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8" name="矩形: 对角圆角 7"/>
          <p:cNvSpPr/>
          <p:nvPr/>
        </p:nvSpPr>
        <p:spPr bwMode="auto">
          <a:xfrm flipH="1">
            <a:off x="6459215" y="3989039"/>
            <a:ext cx="2160240" cy="1839163"/>
          </a:xfrm>
          <a:prstGeom prst="round2DiagRect">
            <a:avLst>
              <a:gd name="adj1" fmla="val 48493"/>
              <a:gd name="adj2" fmla="val 0"/>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9" name="矩形: 对角圆角 8"/>
          <p:cNvSpPr/>
          <p:nvPr/>
        </p:nvSpPr>
        <p:spPr bwMode="auto">
          <a:xfrm>
            <a:off x="4412894" y="3989039"/>
            <a:ext cx="1794982" cy="1528193"/>
          </a:xfrm>
          <a:prstGeom prst="round2DiagRect">
            <a:avLst>
              <a:gd name="adj1" fmla="val 48493"/>
              <a:gd name="adj2" fmla="val 0"/>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0" name="文本框 9"/>
          <p:cNvSpPr txBox="1"/>
          <p:nvPr/>
        </p:nvSpPr>
        <p:spPr>
          <a:xfrm>
            <a:off x="4412894" y="2373336"/>
            <a:ext cx="1681871"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r>
              <a:rPr lang="en-US" altLang="zh-CN" sz="4800" dirty="0">
                <a:solidFill>
                  <a:schemeClr val="accent1"/>
                </a:solidFill>
                <a:effectLst/>
              </a:rPr>
              <a:t>45%</a:t>
            </a:r>
            <a:endParaRPr lang="zh-CN" altLang="en-US" sz="4800" dirty="0">
              <a:solidFill>
                <a:schemeClr val="accent1"/>
              </a:solidFill>
              <a:effectLst/>
            </a:endParaRPr>
          </a:p>
        </p:txBody>
      </p:sp>
      <p:sp>
        <p:nvSpPr>
          <p:cNvPr id="11" name="文本框 10"/>
          <p:cNvSpPr txBox="1"/>
          <p:nvPr/>
        </p:nvSpPr>
        <p:spPr>
          <a:xfrm>
            <a:off x="6590610" y="2517715"/>
            <a:ext cx="1681871"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r>
              <a:rPr lang="en-US" altLang="zh-CN" sz="4800" dirty="0">
                <a:solidFill>
                  <a:schemeClr val="accent1"/>
                </a:solidFill>
                <a:effectLst/>
              </a:rPr>
              <a:t>14%</a:t>
            </a:r>
            <a:endParaRPr lang="zh-CN" altLang="en-US" sz="4800" dirty="0">
              <a:solidFill>
                <a:schemeClr val="accent1"/>
              </a:solidFill>
              <a:effectLst/>
            </a:endParaRPr>
          </a:p>
        </p:txBody>
      </p:sp>
      <p:sp>
        <p:nvSpPr>
          <p:cNvPr id="12" name="文本框 11"/>
          <p:cNvSpPr txBox="1"/>
          <p:nvPr/>
        </p:nvSpPr>
        <p:spPr>
          <a:xfrm>
            <a:off x="6698399" y="4442767"/>
            <a:ext cx="1681871"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r>
              <a:rPr lang="en-US" altLang="zh-CN" sz="4800" dirty="0">
                <a:solidFill>
                  <a:schemeClr val="accent1"/>
                </a:solidFill>
                <a:effectLst/>
              </a:rPr>
              <a:t>30%</a:t>
            </a:r>
            <a:endParaRPr lang="zh-CN" altLang="en-US" sz="4800" dirty="0">
              <a:solidFill>
                <a:schemeClr val="accent1"/>
              </a:solidFill>
              <a:effectLst/>
            </a:endParaRPr>
          </a:p>
        </p:txBody>
      </p:sp>
      <p:sp>
        <p:nvSpPr>
          <p:cNvPr id="17" name="文本框 16"/>
          <p:cNvSpPr txBox="1"/>
          <p:nvPr/>
        </p:nvSpPr>
        <p:spPr>
          <a:xfrm>
            <a:off x="4496620" y="4442767"/>
            <a:ext cx="1681871"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r>
              <a:rPr lang="en-US" altLang="zh-CN" sz="4800" dirty="0">
                <a:solidFill>
                  <a:schemeClr val="accent1"/>
                </a:solidFill>
                <a:effectLst/>
              </a:rPr>
              <a:t>21%</a:t>
            </a:r>
            <a:endParaRPr lang="zh-CN" altLang="en-US" sz="4800" dirty="0">
              <a:solidFill>
                <a:schemeClr val="accent1"/>
              </a:solidFill>
              <a:effectLst/>
            </a:endParaRPr>
          </a:p>
        </p:txBody>
      </p:sp>
      <p:sp>
        <p:nvSpPr>
          <p:cNvPr id="18" name="TextBox 21"/>
          <p:cNvSpPr txBox="1"/>
          <p:nvPr/>
        </p:nvSpPr>
        <p:spPr>
          <a:xfrm>
            <a:off x="8607562" y="2163572"/>
            <a:ext cx="1997346" cy="400110"/>
          </a:xfrm>
          <a:prstGeom prst="rect">
            <a:avLst/>
          </a:prstGeom>
          <a:noFill/>
        </p:spPr>
        <p:txBody>
          <a:bodyPr wrap="square" rtlCol="0">
            <a:spAutoFit/>
          </a:bodyPr>
          <a:lstStyle/>
          <a:p>
            <a:r>
              <a:rPr lang="zh-CN" altLang="en-US" sz="2000" b="1" dirty="0">
                <a:solidFill>
                  <a:schemeClr val="tx2"/>
                </a:solidFill>
                <a:latin typeface="+mj-ea"/>
                <a:ea typeface="+mj-ea"/>
              </a:rPr>
              <a:t>办公费用</a:t>
            </a:r>
          </a:p>
        </p:txBody>
      </p:sp>
      <p:sp>
        <p:nvSpPr>
          <p:cNvPr id="19" name="TextBox 22"/>
          <p:cNvSpPr txBox="1"/>
          <p:nvPr/>
        </p:nvSpPr>
        <p:spPr>
          <a:xfrm>
            <a:off x="8573043" y="2556999"/>
            <a:ext cx="2854724" cy="923330"/>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请在这里输入段落文本内容请在这里输入段落文本内容</a:t>
            </a:r>
          </a:p>
        </p:txBody>
      </p:sp>
      <p:sp>
        <p:nvSpPr>
          <p:cNvPr id="20" name="TextBox 21"/>
          <p:cNvSpPr txBox="1"/>
          <p:nvPr/>
        </p:nvSpPr>
        <p:spPr>
          <a:xfrm>
            <a:off x="1723867" y="1881115"/>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人力资源</a:t>
            </a:r>
          </a:p>
        </p:txBody>
      </p:sp>
      <p:sp>
        <p:nvSpPr>
          <p:cNvPr id="21" name="TextBox 22"/>
          <p:cNvSpPr txBox="1"/>
          <p:nvPr/>
        </p:nvSpPr>
        <p:spPr>
          <a:xfrm>
            <a:off x="933993" y="2274542"/>
            <a:ext cx="2787220" cy="923330"/>
          </a:xfrm>
          <a:prstGeom prst="rect">
            <a:avLst/>
          </a:prstGeom>
          <a:noFill/>
        </p:spPr>
        <p:txBody>
          <a:bodyPr wrap="square" rtlCol="0">
            <a:spAutoFit/>
          </a:bodyPr>
          <a:lstStyle/>
          <a:p>
            <a:pPr algn="just"/>
            <a:r>
              <a:rPr lang="zh-CN" altLang="en-US" dirty="0">
                <a:solidFill>
                  <a:schemeClr val="tx2"/>
                </a:solidFill>
                <a:latin typeface="+mn-ea"/>
                <a:ea typeface="+mn-ea"/>
              </a:rPr>
              <a:t>请在这里输入段落文本内容请在这里输入段落文本内容</a:t>
            </a:r>
          </a:p>
        </p:txBody>
      </p:sp>
      <p:sp>
        <p:nvSpPr>
          <p:cNvPr id="22" name="TextBox 21"/>
          <p:cNvSpPr txBox="1"/>
          <p:nvPr/>
        </p:nvSpPr>
        <p:spPr>
          <a:xfrm>
            <a:off x="8855212" y="4487672"/>
            <a:ext cx="1997346" cy="400110"/>
          </a:xfrm>
          <a:prstGeom prst="rect">
            <a:avLst/>
          </a:prstGeom>
          <a:noFill/>
        </p:spPr>
        <p:txBody>
          <a:bodyPr wrap="square" rtlCol="0">
            <a:spAutoFit/>
          </a:bodyPr>
          <a:lstStyle/>
          <a:p>
            <a:r>
              <a:rPr lang="zh-CN" altLang="en-US" sz="2000" b="1" dirty="0">
                <a:solidFill>
                  <a:schemeClr val="tx2"/>
                </a:solidFill>
                <a:latin typeface="+mj-ea"/>
                <a:ea typeface="+mj-ea"/>
              </a:rPr>
              <a:t>生产成本</a:t>
            </a:r>
          </a:p>
        </p:txBody>
      </p:sp>
      <p:sp>
        <p:nvSpPr>
          <p:cNvPr id="23" name="TextBox 22"/>
          <p:cNvSpPr txBox="1"/>
          <p:nvPr/>
        </p:nvSpPr>
        <p:spPr>
          <a:xfrm>
            <a:off x="8820693" y="4881099"/>
            <a:ext cx="2854724" cy="923330"/>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请在这里输入段落文本内容请在这里输入段落文本内容</a:t>
            </a:r>
          </a:p>
        </p:txBody>
      </p:sp>
      <p:sp>
        <p:nvSpPr>
          <p:cNvPr id="24" name="TextBox 21"/>
          <p:cNvSpPr txBox="1"/>
          <p:nvPr/>
        </p:nvSpPr>
        <p:spPr>
          <a:xfrm>
            <a:off x="2209642" y="4395715"/>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推广费用</a:t>
            </a:r>
          </a:p>
        </p:txBody>
      </p:sp>
      <p:sp>
        <p:nvSpPr>
          <p:cNvPr id="25" name="TextBox 22"/>
          <p:cNvSpPr txBox="1"/>
          <p:nvPr/>
        </p:nvSpPr>
        <p:spPr>
          <a:xfrm>
            <a:off x="1419768" y="4789142"/>
            <a:ext cx="2787220" cy="923330"/>
          </a:xfrm>
          <a:prstGeom prst="rect">
            <a:avLst/>
          </a:prstGeom>
          <a:noFill/>
        </p:spPr>
        <p:txBody>
          <a:bodyPr wrap="square" rtlCol="0">
            <a:spAutoFit/>
          </a:bodyPr>
          <a:lstStyle/>
          <a:p>
            <a:pPr algn="just"/>
            <a:r>
              <a:rPr lang="zh-CN" altLang="en-US" dirty="0">
                <a:solidFill>
                  <a:schemeClr val="tx2"/>
                </a:solidFill>
                <a:latin typeface="+mn-ea"/>
                <a:ea typeface="+mn-ea"/>
              </a:rPr>
              <a:t>请在这里输入段落文本内容请在这里输入段落文本内容</a:t>
            </a: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Line 5"/>
          <p:cNvSpPr>
            <a:spLocks noChangeShapeType="1"/>
          </p:cNvSpPr>
          <p:nvPr/>
        </p:nvSpPr>
        <p:spPr bwMode="auto">
          <a:xfrm flipH="1">
            <a:off x="4639815" y="1505241"/>
            <a:ext cx="2206625" cy="862013"/>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6"/>
          <p:cNvSpPr>
            <a:spLocks noChangeShapeType="1"/>
          </p:cNvSpPr>
          <p:nvPr/>
        </p:nvSpPr>
        <p:spPr bwMode="auto">
          <a:xfrm>
            <a:off x="4639815" y="2367254"/>
            <a:ext cx="2206625" cy="86360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7"/>
          <p:cNvSpPr>
            <a:spLocks noChangeShapeType="1"/>
          </p:cNvSpPr>
          <p:nvPr/>
        </p:nvSpPr>
        <p:spPr bwMode="auto">
          <a:xfrm flipH="1">
            <a:off x="4639815" y="3230854"/>
            <a:ext cx="2206625" cy="86360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8"/>
          <p:cNvSpPr>
            <a:spLocks noChangeShapeType="1"/>
          </p:cNvSpPr>
          <p:nvPr/>
        </p:nvSpPr>
        <p:spPr bwMode="auto">
          <a:xfrm>
            <a:off x="4639815" y="4094454"/>
            <a:ext cx="2206625" cy="86360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9"/>
          <p:cNvSpPr>
            <a:spLocks noChangeShapeType="1"/>
          </p:cNvSpPr>
          <p:nvPr/>
        </p:nvSpPr>
        <p:spPr bwMode="auto">
          <a:xfrm flipH="1">
            <a:off x="4639815" y="4958054"/>
            <a:ext cx="2206625" cy="86360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6432103" y="1138529"/>
            <a:ext cx="828675" cy="827088"/>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8" y="0"/>
                  <a:pt x="1013" y="46"/>
                  <a:pt x="1013" y="102"/>
                </a:cubicBezTo>
                <a:lnTo>
                  <a:pt x="1013" y="911"/>
                </a:lnTo>
                <a:cubicBezTo>
                  <a:pt x="1013" y="967"/>
                  <a:pt x="968" y="1013"/>
                  <a:pt x="911" y="1013"/>
                </a:cubicBezTo>
                <a:lnTo>
                  <a:pt x="102" y="1013"/>
                </a:lnTo>
                <a:cubicBezTo>
                  <a:pt x="46" y="1013"/>
                  <a:pt x="0" y="967"/>
                  <a:pt x="0" y="911"/>
                </a:cubicBezTo>
                <a:lnTo>
                  <a:pt x="0" y="102"/>
                </a:lnTo>
                <a:cubicBezTo>
                  <a:pt x="0" y="46"/>
                  <a:pt x="46" y="0"/>
                  <a:pt x="102" y="0"/>
                </a:cubicBezTo>
                <a:close/>
              </a:path>
            </a:pathLst>
          </a:cu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2" name="Freeform 11"/>
          <p:cNvSpPr/>
          <p:nvPr/>
        </p:nvSpPr>
        <p:spPr bwMode="auto">
          <a:xfrm>
            <a:off x="6432103" y="2826041"/>
            <a:ext cx="828675" cy="825500"/>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8" y="0"/>
                  <a:pt x="1013" y="46"/>
                  <a:pt x="1013" y="102"/>
                </a:cubicBezTo>
                <a:lnTo>
                  <a:pt x="1013" y="911"/>
                </a:lnTo>
                <a:cubicBezTo>
                  <a:pt x="1013" y="968"/>
                  <a:pt x="968" y="1013"/>
                  <a:pt x="911" y="1013"/>
                </a:cubicBezTo>
                <a:lnTo>
                  <a:pt x="102" y="1013"/>
                </a:lnTo>
                <a:cubicBezTo>
                  <a:pt x="46" y="1013"/>
                  <a:pt x="0" y="968"/>
                  <a:pt x="0" y="911"/>
                </a:cubicBezTo>
                <a:lnTo>
                  <a:pt x="0" y="102"/>
                </a:lnTo>
                <a:cubicBezTo>
                  <a:pt x="0" y="46"/>
                  <a:pt x="46" y="0"/>
                  <a:pt x="102" y="0"/>
                </a:cubicBezTo>
                <a:close/>
              </a:path>
            </a:pathLst>
          </a:cu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7" name="Freeform 12"/>
          <p:cNvSpPr/>
          <p:nvPr/>
        </p:nvSpPr>
        <p:spPr bwMode="auto">
          <a:xfrm>
            <a:off x="6432103" y="4521491"/>
            <a:ext cx="828675" cy="827088"/>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8" y="0"/>
                  <a:pt x="1013" y="46"/>
                  <a:pt x="1013" y="102"/>
                </a:cubicBezTo>
                <a:lnTo>
                  <a:pt x="1013" y="911"/>
                </a:lnTo>
                <a:cubicBezTo>
                  <a:pt x="1013" y="967"/>
                  <a:pt x="968" y="1013"/>
                  <a:pt x="911" y="1013"/>
                </a:cubicBezTo>
                <a:lnTo>
                  <a:pt x="102" y="1013"/>
                </a:lnTo>
                <a:cubicBezTo>
                  <a:pt x="46" y="1013"/>
                  <a:pt x="0" y="967"/>
                  <a:pt x="0" y="911"/>
                </a:cubicBezTo>
                <a:lnTo>
                  <a:pt x="0" y="102"/>
                </a:lnTo>
                <a:cubicBezTo>
                  <a:pt x="0" y="46"/>
                  <a:pt x="46" y="0"/>
                  <a:pt x="102" y="0"/>
                </a:cubicBezTo>
                <a:close/>
              </a:path>
            </a:pathLst>
          </a:cu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8" name="Freeform 13"/>
          <p:cNvSpPr/>
          <p:nvPr/>
        </p:nvSpPr>
        <p:spPr bwMode="auto">
          <a:xfrm>
            <a:off x="4242940" y="1924341"/>
            <a:ext cx="828675" cy="825500"/>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7" y="0"/>
                  <a:pt x="1013" y="46"/>
                  <a:pt x="1013" y="102"/>
                </a:cubicBezTo>
                <a:lnTo>
                  <a:pt x="1013" y="911"/>
                </a:lnTo>
                <a:cubicBezTo>
                  <a:pt x="1013" y="967"/>
                  <a:pt x="967" y="1013"/>
                  <a:pt x="911" y="1013"/>
                </a:cubicBezTo>
                <a:lnTo>
                  <a:pt x="102" y="1013"/>
                </a:lnTo>
                <a:cubicBezTo>
                  <a:pt x="46" y="1013"/>
                  <a:pt x="0" y="967"/>
                  <a:pt x="0" y="911"/>
                </a:cubicBezTo>
                <a:lnTo>
                  <a:pt x="0" y="102"/>
                </a:lnTo>
                <a:cubicBezTo>
                  <a:pt x="0" y="46"/>
                  <a:pt x="46" y="0"/>
                  <a:pt x="102"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9" name="Freeform 14"/>
          <p:cNvSpPr/>
          <p:nvPr/>
        </p:nvSpPr>
        <p:spPr bwMode="auto">
          <a:xfrm>
            <a:off x="4242940" y="3654716"/>
            <a:ext cx="828675" cy="825500"/>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7" y="0"/>
                  <a:pt x="1013" y="46"/>
                  <a:pt x="1013" y="102"/>
                </a:cubicBezTo>
                <a:lnTo>
                  <a:pt x="1013" y="911"/>
                </a:lnTo>
                <a:cubicBezTo>
                  <a:pt x="1013" y="967"/>
                  <a:pt x="967" y="1013"/>
                  <a:pt x="911" y="1013"/>
                </a:cubicBezTo>
                <a:lnTo>
                  <a:pt x="102" y="1013"/>
                </a:lnTo>
                <a:cubicBezTo>
                  <a:pt x="46" y="1013"/>
                  <a:pt x="0" y="967"/>
                  <a:pt x="0" y="911"/>
                </a:cubicBezTo>
                <a:lnTo>
                  <a:pt x="0" y="102"/>
                </a:lnTo>
                <a:cubicBezTo>
                  <a:pt x="0" y="46"/>
                  <a:pt x="46" y="0"/>
                  <a:pt x="102"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0" name="Freeform 15"/>
          <p:cNvSpPr/>
          <p:nvPr/>
        </p:nvSpPr>
        <p:spPr bwMode="auto">
          <a:xfrm>
            <a:off x="4242940" y="5307304"/>
            <a:ext cx="828675" cy="825500"/>
          </a:xfrm>
          <a:custGeom>
            <a:avLst/>
            <a:gdLst>
              <a:gd name="T0" fmla="*/ 102 w 1013"/>
              <a:gd name="T1" fmla="*/ 0 h 1013"/>
              <a:gd name="T2" fmla="*/ 911 w 1013"/>
              <a:gd name="T3" fmla="*/ 0 h 1013"/>
              <a:gd name="T4" fmla="*/ 1013 w 1013"/>
              <a:gd name="T5" fmla="*/ 102 h 1013"/>
              <a:gd name="T6" fmla="*/ 1013 w 1013"/>
              <a:gd name="T7" fmla="*/ 911 h 1013"/>
              <a:gd name="T8" fmla="*/ 911 w 1013"/>
              <a:gd name="T9" fmla="*/ 1013 h 1013"/>
              <a:gd name="T10" fmla="*/ 102 w 1013"/>
              <a:gd name="T11" fmla="*/ 1013 h 1013"/>
              <a:gd name="T12" fmla="*/ 0 w 1013"/>
              <a:gd name="T13" fmla="*/ 911 h 1013"/>
              <a:gd name="T14" fmla="*/ 0 w 1013"/>
              <a:gd name="T15" fmla="*/ 102 h 1013"/>
              <a:gd name="T16" fmla="*/ 102 w 1013"/>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1013">
                <a:moveTo>
                  <a:pt x="102" y="0"/>
                </a:moveTo>
                <a:lnTo>
                  <a:pt x="911" y="0"/>
                </a:lnTo>
                <a:cubicBezTo>
                  <a:pt x="967" y="0"/>
                  <a:pt x="1013" y="45"/>
                  <a:pt x="1013" y="102"/>
                </a:cubicBezTo>
                <a:lnTo>
                  <a:pt x="1013" y="911"/>
                </a:lnTo>
                <a:cubicBezTo>
                  <a:pt x="1013" y="967"/>
                  <a:pt x="967" y="1013"/>
                  <a:pt x="911" y="1013"/>
                </a:cubicBezTo>
                <a:lnTo>
                  <a:pt x="102" y="1013"/>
                </a:lnTo>
                <a:cubicBezTo>
                  <a:pt x="46" y="1013"/>
                  <a:pt x="0" y="967"/>
                  <a:pt x="0" y="911"/>
                </a:cubicBezTo>
                <a:lnTo>
                  <a:pt x="0" y="102"/>
                </a:lnTo>
                <a:cubicBezTo>
                  <a:pt x="0" y="45"/>
                  <a:pt x="46" y="0"/>
                  <a:pt x="102" y="0"/>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1" name="TextBox 21"/>
          <p:cNvSpPr txBox="1"/>
          <p:nvPr/>
        </p:nvSpPr>
        <p:spPr>
          <a:xfrm>
            <a:off x="7429044" y="1019349"/>
            <a:ext cx="1997346" cy="400110"/>
          </a:xfrm>
          <a:prstGeom prst="rect">
            <a:avLst/>
          </a:prstGeom>
          <a:noFill/>
        </p:spPr>
        <p:txBody>
          <a:bodyPr wrap="square" rtlCol="0">
            <a:spAutoFit/>
          </a:bodyPr>
          <a:lstStyle/>
          <a:p>
            <a:r>
              <a:rPr lang="zh-CN" altLang="en-US" sz="2000" b="1" dirty="0">
                <a:solidFill>
                  <a:schemeClr val="tx2"/>
                </a:solidFill>
                <a:latin typeface="+mj-ea"/>
                <a:ea typeface="+mj-ea"/>
              </a:rPr>
              <a:t>您的标题</a:t>
            </a:r>
          </a:p>
        </p:txBody>
      </p:sp>
      <p:sp>
        <p:nvSpPr>
          <p:cNvPr id="22" name="TextBox 22"/>
          <p:cNvSpPr txBox="1"/>
          <p:nvPr/>
        </p:nvSpPr>
        <p:spPr>
          <a:xfrm>
            <a:off x="7394525" y="1412776"/>
            <a:ext cx="3408288" cy="646331"/>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请在这里输入段落文本内容请在这里输入段落文本内容</a:t>
            </a:r>
          </a:p>
        </p:txBody>
      </p:sp>
      <p:sp>
        <p:nvSpPr>
          <p:cNvPr id="23" name="TextBox 21"/>
          <p:cNvSpPr txBox="1"/>
          <p:nvPr/>
        </p:nvSpPr>
        <p:spPr>
          <a:xfrm>
            <a:off x="7429044" y="2747481"/>
            <a:ext cx="1997346" cy="400110"/>
          </a:xfrm>
          <a:prstGeom prst="rect">
            <a:avLst/>
          </a:prstGeom>
          <a:noFill/>
        </p:spPr>
        <p:txBody>
          <a:bodyPr wrap="square" rtlCol="0">
            <a:spAutoFit/>
          </a:bodyPr>
          <a:lstStyle/>
          <a:p>
            <a:r>
              <a:rPr lang="zh-CN" altLang="en-US" sz="2000" b="1" dirty="0">
                <a:solidFill>
                  <a:schemeClr val="tx2"/>
                </a:solidFill>
                <a:latin typeface="+mj-ea"/>
                <a:ea typeface="+mj-ea"/>
              </a:rPr>
              <a:t>您的标题</a:t>
            </a:r>
          </a:p>
        </p:txBody>
      </p:sp>
      <p:sp>
        <p:nvSpPr>
          <p:cNvPr id="24" name="TextBox 22"/>
          <p:cNvSpPr txBox="1"/>
          <p:nvPr/>
        </p:nvSpPr>
        <p:spPr>
          <a:xfrm>
            <a:off x="7394525" y="3140908"/>
            <a:ext cx="3408288" cy="646331"/>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请在这里输入段落文本内容请在这里输入段落文本内容</a:t>
            </a:r>
          </a:p>
        </p:txBody>
      </p:sp>
      <p:sp>
        <p:nvSpPr>
          <p:cNvPr id="25" name="TextBox 21"/>
          <p:cNvSpPr txBox="1"/>
          <p:nvPr/>
        </p:nvSpPr>
        <p:spPr>
          <a:xfrm>
            <a:off x="7429044" y="4492391"/>
            <a:ext cx="1997346" cy="400110"/>
          </a:xfrm>
          <a:prstGeom prst="rect">
            <a:avLst/>
          </a:prstGeom>
          <a:noFill/>
        </p:spPr>
        <p:txBody>
          <a:bodyPr wrap="square" rtlCol="0">
            <a:spAutoFit/>
          </a:bodyPr>
          <a:lstStyle/>
          <a:p>
            <a:r>
              <a:rPr lang="zh-CN" altLang="en-US" sz="2000" b="1" dirty="0">
                <a:solidFill>
                  <a:schemeClr val="tx2"/>
                </a:solidFill>
                <a:latin typeface="+mj-ea"/>
                <a:ea typeface="+mj-ea"/>
              </a:rPr>
              <a:t>您的标题</a:t>
            </a:r>
          </a:p>
        </p:txBody>
      </p:sp>
      <p:sp>
        <p:nvSpPr>
          <p:cNvPr id="26" name="TextBox 22"/>
          <p:cNvSpPr txBox="1"/>
          <p:nvPr/>
        </p:nvSpPr>
        <p:spPr>
          <a:xfrm>
            <a:off x="7394525" y="4885818"/>
            <a:ext cx="3408288" cy="646331"/>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请在这里输入段落文本内容请在这里输入段落文本内容</a:t>
            </a:r>
          </a:p>
        </p:txBody>
      </p:sp>
      <p:sp>
        <p:nvSpPr>
          <p:cNvPr id="27" name="TextBox 21"/>
          <p:cNvSpPr txBox="1"/>
          <p:nvPr/>
        </p:nvSpPr>
        <p:spPr>
          <a:xfrm>
            <a:off x="2127831" y="1707246"/>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您的标题</a:t>
            </a:r>
          </a:p>
        </p:txBody>
      </p:sp>
      <p:sp>
        <p:nvSpPr>
          <p:cNvPr id="28" name="TextBox 22"/>
          <p:cNvSpPr txBox="1"/>
          <p:nvPr/>
        </p:nvSpPr>
        <p:spPr>
          <a:xfrm>
            <a:off x="716889" y="2100673"/>
            <a:ext cx="3408288" cy="646331"/>
          </a:xfrm>
          <a:prstGeom prst="rect">
            <a:avLst/>
          </a:prstGeom>
          <a:noFill/>
        </p:spPr>
        <p:txBody>
          <a:bodyPr wrap="square" rtlCol="0">
            <a:spAutoFit/>
          </a:bodyPr>
          <a:lstStyle/>
          <a:p>
            <a:pPr algn="r"/>
            <a:r>
              <a:rPr lang="zh-CN" altLang="en-US" dirty="0">
                <a:solidFill>
                  <a:schemeClr val="tx2"/>
                </a:solidFill>
                <a:latin typeface="+mn-ea"/>
                <a:ea typeface="+mn-ea"/>
              </a:rPr>
              <a:t>请在这里输入段落文本内容请在这里输入段落文本内容</a:t>
            </a:r>
          </a:p>
        </p:txBody>
      </p:sp>
      <p:sp>
        <p:nvSpPr>
          <p:cNvPr id="29" name="TextBox 21"/>
          <p:cNvSpPr txBox="1"/>
          <p:nvPr/>
        </p:nvSpPr>
        <p:spPr>
          <a:xfrm>
            <a:off x="2127831" y="3594769"/>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您的标题</a:t>
            </a:r>
          </a:p>
        </p:txBody>
      </p:sp>
      <p:sp>
        <p:nvSpPr>
          <p:cNvPr id="30" name="TextBox 22"/>
          <p:cNvSpPr txBox="1"/>
          <p:nvPr/>
        </p:nvSpPr>
        <p:spPr>
          <a:xfrm>
            <a:off x="716889" y="3988196"/>
            <a:ext cx="3408288" cy="646331"/>
          </a:xfrm>
          <a:prstGeom prst="rect">
            <a:avLst/>
          </a:prstGeom>
          <a:noFill/>
        </p:spPr>
        <p:txBody>
          <a:bodyPr wrap="square" rtlCol="0">
            <a:spAutoFit/>
          </a:bodyPr>
          <a:lstStyle/>
          <a:p>
            <a:pPr algn="r"/>
            <a:r>
              <a:rPr lang="zh-CN" altLang="en-US" dirty="0">
                <a:solidFill>
                  <a:schemeClr val="tx2"/>
                </a:solidFill>
                <a:latin typeface="+mn-ea"/>
                <a:ea typeface="+mn-ea"/>
              </a:rPr>
              <a:t>请在这里输入段落文本内容请在这里输入段落文本内容</a:t>
            </a:r>
          </a:p>
        </p:txBody>
      </p:sp>
      <p:sp>
        <p:nvSpPr>
          <p:cNvPr id="31" name="TextBox 21"/>
          <p:cNvSpPr txBox="1"/>
          <p:nvPr/>
        </p:nvSpPr>
        <p:spPr>
          <a:xfrm>
            <a:off x="2127831" y="5264178"/>
            <a:ext cx="1997346" cy="400110"/>
          </a:xfrm>
          <a:prstGeom prst="rect">
            <a:avLst/>
          </a:prstGeom>
          <a:noFill/>
        </p:spPr>
        <p:txBody>
          <a:bodyPr wrap="square" rtlCol="0">
            <a:spAutoFit/>
          </a:bodyPr>
          <a:lstStyle/>
          <a:p>
            <a:pPr algn="r"/>
            <a:r>
              <a:rPr lang="zh-CN" altLang="en-US" sz="2000" b="1" dirty="0">
                <a:solidFill>
                  <a:schemeClr val="tx2"/>
                </a:solidFill>
                <a:latin typeface="+mj-ea"/>
                <a:ea typeface="+mj-ea"/>
              </a:rPr>
              <a:t>您的标题</a:t>
            </a:r>
          </a:p>
        </p:txBody>
      </p:sp>
      <p:sp>
        <p:nvSpPr>
          <p:cNvPr id="32" name="TextBox 22"/>
          <p:cNvSpPr txBox="1"/>
          <p:nvPr/>
        </p:nvSpPr>
        <p:spPr>
          <a:xfrm>
            <a:off x="716889" y="5657605"/>
            <a:ext cx="3408288" cy="646331"/>
          </a:xfrm>
          <a:prstGeom prst="rect">
            <a:avLst/>
          </a:prstGeom>
          <a:noFill/>
        </p:spPr>
        <p:txBody>
          <a:bodyPr wrap="square" rtlCol="0">
            <a:spAutoFit/>
          </a:bodyPr>
          <a:lstStyle/>
          <a:p>
            <a:pPr algn="r"/>
            <a:r>
              <a:rPr lang="zh-CN" altLang="en-US" dirty="0">
                <a:solidFill>
                  <a:schemeClr val="tx2"/>
                </a:solidFill>
                <a:latin typeface="+mn-ea"/>
                <a:ea typeface="+mn-ea"/>
              </a:rPr>
              <a:t>请在这里输入段落文本内容请在这里输入段落文本内容</a:t>
            </a:r>
          </a:p>
        </p:txBody>
      </p:sp>
      <p:sp>
        <p:nvSpPr>
          <p:cNvPr id="33" name="文本框 32"/>
          <p:cNvSpPr txBox="1"/>
          <p:nvPr/>
        </p:nvSpPr>
        <p:spPr>
          <a:xfrm>
            <a:off x="6639160" y="1231216"/>
            <a:ext cx="470000" cy="646331"/>
          </a:xfrm>
          <a:prstGeom prst="rect">
            <a:avLst/>
          </a:prstGeom>
          <a:noFill/>
        </p:spPr>
        <p:txBody>
          <a:bodyPr wrap="none" rtlCol="0">
            <a:spAutoFit/>
          </a:bodyPr>
          <a:lstStyle/>
          <a:p>
            <a:r>
              <a:rPr lang="en-US" altLang="zh-CN" sz="3600" b="1" dirty="0">
                <a:solidFill>
                  <a:schemeClr val="accent1"/>
                </a:solidFill>
                <a:latin typeface="+mj-ea"/>
                <a:ea typeface="+mj-ea"/>
              </a:rPr>
              <a:t>1</a:t>
            </a:r>
            <a:endParaRPr lang="zh-CN" altLang="en-US" sz="3600" b="1" dirty="0">
              <a:solidFill>
                <a:schemeClr val="accent1"/>
              </a:solidFill>
              <a:latin typeface="+mj-ea"/>
              <a:ea typeface="+mj-ea"/>
            </a:endParaRPr>
          </a:p>
        </p:txBody>
      </p:sp>
      <p:sp>
        <p:nvSpPr>
          <p:cNvPr id="34" name="文本框 33"/>
          <p:cNvSpPr txBox="1"/>
          <p:nvPr/>
        </p:nvSpPr>
        <p:spPr>
          <a:xfrm>
            <a:off x="4407689" y="2003003"/>
            <a:ext cx="470000" cy="646331"/>
          </a:xfrm>
          <a:prstGeom prst="rect">
            <a:avLst/>
          </a:prstGeom>
          <a:noFill/>
        </p:spPr>
        <p:txBody>
          <a:bodyPr wrap="none" rtlCol="0">
            <a:spAutoFit/>
          </a:bodyPr>
          <a:lstStyle/>
          <a:p>
            <a:r>
              <a:rPr lang="en-US" altLang="zh-CN" sz="3600" b="1" dirty="0">
                <a:solidFill>
                  <a:schemeClr val="accent1"/>
                </a:solidFill>
                <a:latin typeface="+mj-ea"/>
                <a:ea typeface="+mj-ea"/>
              </a:rPr>
              <a:t>2</a:t>
            </a:r>
            <a:endParaRPr lang="zh-CN" altLang="en-US" sz="3600" b="1" dirty="0">
              <a:solidFill>
                <a:schemeClr val="accent1"/>
              </a:solidFill>
              <a:latin typeface="+mj-ea"/>
              <a:ea typeface="+mj-ea"/>
            </a:endParaRPr>
          </a:p>
        </p:txBody>
      </p:sp>
      <p:sp>
        <p:nvSpPr>
          <p:cNvPr id="35" name="文本框 34"/>
          <p:cNvSpPr txBox="1"/>
          <p:nvPr/>
        </p:nvSpPr>
        <p:spPr>
          <a:xfrm>
            <a:off x="6639160" y="2909014"/>
            <a:ext cx="470000" cy="646331"/>
          </a:xfrm>
          <a:prstGeom prst="rect">
            <a:avLst/>
          </a:prstGeom>
          <a:noFill/>
        </p:spPr>
        <p:txBody>
          <a:bodyPr wrap="none" rtlCol="0">
            <a:spAutoFit/>
          </a:bodyPr>
          <a:lstStyle/>
          <a:p>
            <a:r>
              <a:rPr lang="en-US" altLang="zh-CN" sz="3600" b="1" dirty="0">
                <a:solidFill>
                  <a:schemeClr val="accent1"/>
                </a:solidFill>
                <a:latin typeface="+mj-ea"/>
                <a:ea typeface="+mj-ea"/>
              </a:rPr>
              <a:t>3</a:t>
            </a:r>
            <a:endParaRPr lang="zh-CN" altLang="en-US" sz="3600" b="1" dirty="0">
              <a:solidFill>
                <a:schemeClr val="accent1"/>
              </a:solidFill>
              <a:latin typeface="+mj-ea"/>
              <a:ea typeface="+mj-ea"/>
            </a:endParaRPr>
          </a:p>
        </p:txBody>
      </p:sp>
      <p:sp>
        <p:nvSpPr>
          <p:cNvPr id="36" name="文本框 35"/>
          <p:cNvSpPr txBox="1"/>
          <p:nvPr/>
        </p:nvSpPr>
        <p:spPr>
          <a:xfrm>
            <a:off x="4407689" y="3756302"/>
            <a:ext cx="470000" cy="646331"/>
          </a:xfrm>
          <a:prstGeom prst="rect">
            <a:avLst/>
          </a:prstGeom>
          <a:noFill/>
        </p:spPr>
        <p:txBody>
          <a:bodyPr wrap="none" rtlCol="0">
            <a:spAutoFit/>
          </a:bodyPr>
          <a:lstStyle/>
          <a:p>
            <a:r>
              <a:rPr lang="en-US" altLang="zh-CN" sz="3600" b="1" dirty="0">
                <a:solidFill>
                  <a:schemeClr val="accent1"/>
                </a:solidFill>
                <a:latin typeface="+mj-ea"/>
                <a:ea typeface="+mj-ea"/>
              </a:rPr>
              <a:t>4</a:t>
            </a:r>
            <a:endParaRPr lang="zh-CN" altLang="en-US" sz="3600" b="1" dirty="0">
              <a:solidFill>
                <a:schemeClr val="accent1"/>
              </a:solidFill>
              <a:latin typeface="+mj-ea"/>
              <a:ea typeface="+mj-ea"/>
            </a:endParaRPr>
          </a:p>
        </p:txBody>
      </p:sp>
      <p:sp>
        <p:nvSpPr>
          <p:cNvPr id="37" name="文本框 36"/>
          <p:cNvSpPr txBox="1"/>
          <p:nvPr/>
        </p:nvSpPr>
        <p:spPr>
          <a:xfrm>
            <a:off x="6639160" y="4611869"/>
            <a:ext cx="470000" cy="646331"/>
          </a:xfrm>
          <a:prstGeom prst="rect">
            <a:avLst/>
          </a:prstGeom>
          <a:noFill/>
        </p:spPr>
        <p:txBody>
          <a:bodyPr wrap="none" rtlCol="0">
            <a:spAutoFit/>
          </a:bodyPr>
          <a:lstStyle/>
          <a:p>
            <a:r>
              <a:rPr lang="en-US" altLang="zh-CN" sz="3600" b="1" dirty="0">
                <a:solidFill>
                  <a:schemeClr val="accent1"/>
                </a:solidFill>
                <a:latin typeface="+mj-ea"/>
                <a:ea typeface="+mj-ea"/>
              </a:rPr>
              <a:t>5</a:t>
            </a:r>
            <a:endParaRPr lang="zh-CN" altLang="en-US" sz="3600" b="1" dirty="0">
              <a:solidFill>
                <a:schemeClr val="accent1"/>
              </a:solidFill>
              <a:latin typeface="+mj-ea"/>
              <a:ea typeface="+mj-ea"/>
            </a:endParaRPr>
          </a:p>
        </p:txBody>
      </p:sp>
      <p:sp>
        <p:nvSpPr>
          <p:cNvPr id="38" name="文本框 37"/>
          <p:cNvSpPr txBox="1"/>
          <p:nvPr/>
        </p:nvSpPr>
        <p:spPr>
          <a:xfrm>
            <a:off x="4407689" y="5408933"/>
            <a:ext cx="470000" cy="646331"/>
          </a:xfrm>
          <a:prstGeom prst="rect">
            <a:avLst/>
          </a:prstGeom>
          <a:noFill/>
        </p:spPr>
        <p:txBody>
          <a:bodyPr wrap="none" rtlCol="0">
            <a:spAutoFit/>
          </a:bodyPr>
          <a:lstStyle/>
          <a:p>
            <a:r>
              <a:rPr lang="en-US" altLang="zh-CN" sz="3600" b="1" dirty="0">
                <a:solidFill>
                  <a:schemeClr val="accent1"/>
                </a:solidFill>
                <a:latin typeface="+mj-ea"/>
                <a:ea typeface="+mj-ea"/>
              </a:rPr>
              <a:t>6</a:t>
            </a:r>
            <a:endParaRPr lang="zh-CN" altLang="en-US" sz="3600" b="1" dirty="0">
              <a:solidFill>
                <a:schemeClr val="accent1"/>
              </a:solidFill>
              <a:latin typeface="+mj-ea"/>
              <a:ea typeface="+mj-ea"/>
            </a:endParaRP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Freeform 5"/>
          <p:cNvSpPr/>
          <p:nvPr/>
        </p:nvSpPr>
        <p:spPr bwMode="auto">
          <a:xfrm>
            <a:off x="4695898" y="3291857"/>
            <a:ext cx="2293412" cy="3418721"/>
          </a:xfrm>
          <a:custGeom>
            <a:avLst/>
            <a:gdLst>
              <a:gd name="T0" fmla="*/ 1583 w 2240"/>
              <a:gd name="T1" fmla="*/ 3328 h 3328"/>
              <a:gd name="T2" fmla="*/ 932 w 2240"/>
              <a:gd name="T3" fmla="*/ 3328 h 3328"/>
              <a:gd name="T4" fmla="*/ 980 w 2240"/>
              <a:gd name="T5" fmla="*/ 2176 h 3328"/>
              <a:gd name="T6" fmla="*/ 98 w 2240"/>
              <a:gd name="T7" fmla="*/ 1327 h 3328"/>
              <a:gd name="T8" fmla="*/ 215 w 2240"/>
              <a:gd name="T9" fmla="*/ 1195 h 3328"/>
              <a:gd name="T10" fmla="*/ 995 w 2240"/>
              <a:gd name="T11" fmla="*/ 1820 h 3328"/>
              <a:gd name="T12" fmla="*/ 1060 w 2240"/>
              <a:gd name="T13" fmla="*/ 239 h 3328"/>
              <a:gd name="T14" fmla="*/ 1430 w 2240"/>
              <a:gd name="T15" fmla="*/ 239 h 3328"/>
              <a:gd name="T16" fmla="*/ 1489 w 2240"/>
              <a:gd name="T17" fmla="*/ 1413 h 3328"/>
              <a:gd name="T18" fmla="*/ 2075 w 2240"/>
              <a:gd name="T19" fmla="*/ 915 h 3328"/>
              <a:gd name="T20" fmla="*/ 2158 w 2240"/>
              <a:gd name="T21" fmla="*/ 1003 h 3328"/>
              <a:gd name="T22" fmla="*/ 1501 w 2240"/>
              <a:gd name="T23" fmla="*/ 1672 h 3328"/>
              <a:gd name="T24" fmla="*/ 1583 w 2240"/>
              <a:gd name="T25" fmla="*/ 3328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0" h="3328">
                <a:moveTo>
                  <a:pt x="1583" y="3328"/>
                </a:moveTo>
                <a:lnTo>
                  <a:pt x="932" y="3328"/>
                </a:lnTo>
                <a:cubicBezTo>
                  <a:pt x="948" y="2944"/>
                  <a:pt x="964" y="2560"/>
                  <a:pt x="980" y="2176"/>
                </a:cubicBezTo>
                <a:cubicBezTo>
                  <a:pt x="686" y="1893"/>
                  <a:pt x="392" y="1610"/>
                  <a:pt x="98" y="1327"/>
                </a:cubicBezTo>
                <a:cubicBezTo>
                  <a:pt x="0" y="1225"/>
                  <a:pt x="97" y="1109"/>
                  <a:pt x="215" y="1195"/>
                </a:cubicBezTo>
                <a:cubicBezTo>
                  <a:pt x="475" y="1403"/>
                  <a:pt x="735" y="1611"/>
                  <a:pt x="995" y="1820"/>
                </a:cubicBezTo>
                <a:cubicBezTo>
                  <a:pt x="1017" y="1293"/>
                  <a:pt x="1038" y="766"/>
                  <a:pt x="1060" y="239"/>
                </a:cubicBezTo>
                <a:cubicBezTo>
                  <a:pt x="1094" y="34"/>
                  <a:pt x="1403" y="0"/>
                  <a:pt x="1430" y="239"/>
                </a:cubicBezTo>
                <a:cubicBezTo>
                  <a:pt x="1450" y="630"/>
                  <a:pt x="1469" y="1022"/>
                  <a:pt x="1489" y="1413"/>
                </a:cubicBezTo>
                <a:cubicBezTo>
                  <a:pt x="1684" y="1247"/>
                  <a:pt x="1879" y="1081"/>
                  <a:pt x="2075" y="915"/>
                </a:cubicBezTo>
                <a:cubicBezTo>
                  <a:pt x="2148" y="846"/>
                  <a:pt x="2240" y="924"/>
                  <a:pt x="2158" y="1003"/>
                </a:cubicBezTo>
                <a:cubicBezTo>
                  <a:pt x="1939" y="1226"/>
                  <a:pt x="1720" y="1449"/>
                  <a:pt x="1501" y="1672"/>
                </a:cubicBezTo>
                <a:lnTo>
                  <a:pt x="1583" y="3328"/>
                </a:lnTo>
                <a:close/>
              </a:path>
            </a:pathLst>
          </a:cu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7" name="Oval 6"/>
          <p:cNvSpPr>
            <a:spLocks noChangeArrowheads="1"/>
          </p:cNvSpPr>
          <p:nvPr/>
        </p:nvSpPr>
        <p:spPr bwMode="auto">
          <a:xfrm>
            <a:off x="6511084" y="2666383"/>
            <a:ext cx="1189494" cy="119163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8" name="Oval 7"/>
          <p:cNvSpPr>
            <a:spLocks noChangeArrowheads="1"/>
          </p:cNvSpPr>
          <p:nvPr/>
        </p:nvSpPr>
        <p:spPr bwMode="auto">
          <a:xfrm>
            <a:off x="4308672" y="3041551"/>
            <a:ext cx="1071828" cy="1076106"/>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9" name="Oval 8"/>
          <p:cNvSpPr>
            <a:spLocks noChangeArrowheads="1"/>
          </p:cNvSpPr>
          <p:nvPr/>
        </p:nvSpPr>
        <p:spPr bwMode="auto">
          <a:xfrm>
            <a:off x="4099013" y="3933670"/>
            <a:ext cx="1371340" cy="1377758"/>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0" name="Oval 9"/>
          <p:cNvSpPr>
            <a:spLocks noChangeArrowheads="1"/>
          </p:cNvSpPr>
          <p:nvPr/>
        </p:nvSpPr>
        <p:spPr bwMode="auto">
          <a:xfrm>
            <a:off x="6598393" y="3751132"/>
            <a:ext cx="1294324" cy="1298601"/>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Oval 10"/>
          <p:cNvSpPr>
            <a:spLocks noChangeArrowheads="1"/>
          </p:cNvSpPr>
          <p:nvPr/>
        </p:nvSpPr>
        <p:spPr bwMode="auto">
          <a:xfrm>
            <a:off x="5091682" y="2448390"/>
            <a:ext cx="1807651" cy="181234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grpSp>
        <p:nvGrpSpPr>
          <p:cNvPr id="12" name="组合 11"/>
          <p:cNvGrpSpPr/>
          <p:nvPr/>
        </p:nvGrpSpPr>
        <p:grpSpPr>
          <a:xfrm>
            <a:off x="567146" y="5918522"/>
            <a:ext cx="642020" cy="853450"/>
            <a:chOff x="567145" y="5038676"/>
            <a:chExt cx="779027" cy="1068972"/>
          </a:xfrm>
        </p:grpSpPr>
        <p:sp>
          <p:nvSpPr>
            <p:cNvPr id="17" name="Freeform 11"/>
            <p:cNvSpPr/>
            <p:nvPr/>
          </p:nvSpPr>
          <p:spPr bwMode="auto">
            <a:xfrm>
              <a:off x="815669" y="5444917"/>
              <a:ext cx="119483" cy="638835"/>
            </a:xfrm>
            <a:custGeom>
              <a:avLst/>
              <a:gdLst>
                <a:gd name="T0" fmla="*/ 5 w 156"/>
                <a:gd name="T1" fmla="*/ 83 h 834"/>
                <a:gd name="T2" fmla="*/ 107 w 156"/>
                <a:gd name="T3" fmla="*/ 83 h 834"/>
                <a:gd name="T4" fmla="*/ 156 w 156"/>
                <a:gd name="T5" fmla="*/ 834 h 834"/>
                <a:gd name="T6" fmla="*/ 5 w 156"/>
                <a:gd name="T7" fmla="*/ 834 h 834"/>
                <a:gd name="T8" fmla="*/ 5 w 156"/>
                <a:gd name="T9" fmla="*/ 83 h 834"/>
              </a:gdLst>
              <a:ahLst/>
              <a:cxnLst>
                <a:cxn ang="0">
                  <a:pos x="T0" y="T1"/>
                </a:cxn>
                <a:cxn ang="0">
                  <a:pos x="T2" y="T3"/>
                </a:cxn>
                <a:cxn ang="0">
                  <a:pos x="T4" y="T5"/>
                </a:cxn>
                <a:cxn ang="0">
                  <a:pos x="T6" y="T7"/>
                </a:cxn>
                <a:cxn ang="0">
                  <a:pos x="T8" y="T9"/>
                </a:cxn>
              </a:cxnLst>
              <a:rect l="0" t="0" r="r" b="b"/>
              <a:pathLst>
                <a:path w="156" h="834">
                  <a:moveTo>
                    <a:pt x="5" y="83"/>
                  </a:moveTo>
                  <a:cubicBezTo>
                    <a:pt x="0" y="10"/>
                    <a:pt x="106" y="0"/>
                    <a:pt x="107" y="83"/>
                  </a:cubicBezTo>
                  <a:cubicBezTo>
                    <a:pt x="124" y="333"/>
                    <a:pt x="140" y="584"/>
                    <a:pt x="156" y="834"/>
                  </a:cubicBezTo>
                  <a:cubicBezTo>
                    <a:pt x="106" y="834"/>
                    <a:pt x="55" y="834"/>
                    <a:pt x="5" y="834"/>
                  </a:cubicBezTo>
                  <a:cubicBezTo>
                    <a:pt x="5" y="584"/>
                    <a:pt x="5" y="333"/>
                    <a:pt x="5" y="8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endParaRPr>
            </a:p>
          </p:txBody>
        </p:sp>
        <p:sp>
          <p:nvSpPr>
            <p:cNvPr id="18" name="Oval 12"/>
            <p:cNvSpPr>
              <a:spLocks noChangeArrowheads="1"/>
            </p:cNvSpPr>
            <p:nvPr/>
          </p:nvSpPr>
          <p:spPr bwMode="auto">
            <a:xfrm>
              <a:off x="567145" y="5038676"/>
              <a:ext cx="563959" cy="565552"/>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sp>
          <p:nvSpPr>
            <p:cNvPr id="19" name="Freeform 13"/>
            <p:cNvSpPr/>
            <p:nvPr/>
          </p:nvSpPr>
          <p:spPr bwMode="auto">
            <a:xfrm>
              <a:off x="1127917" y="5664765"/>
              <a:ext cx="81248" cy="442883"/>
            </a:xfrm>
            <a:custGeom>
              <a:avLst/>
              <a:gdLst>
                <a:gd name="T0" fmla="*/ 3 w 108"/>
                <a:gd name="T1" fmla="*/ 58 h 579"/>
                <a:gd name="T2" fmla="*/ 74 w 108"/>
                <a:gd name="T3" fmla="*/ 58 h 579"/>
                <a:gd name="T4" fmla="*/ 108 w 108"/>
                <a:gd name="T5" fmla="*/ 579 h 579"/>
                <a:gd name="T6" fmla="*/ 3 w 108"/>
                <a:gd name="T7" fmla="*/ 579 h 579"/>
                <a:gd name="T8" fmla="*/ 3 w 108"/>
                <a:gd name="T9" fmla="*/ 58 h 579"/>
              </a:gdLst>
              <a:ahLst/>
              <a:cxnLst>
                <a:cxn ang="0">
                  <a:pos x="T0" y="T1"/>
                </a:cxn>
                <a:cxn ang="0">
                  <a:pos x="T2" y="T3"/>
                </a:cxn>
                <a:cxn ang="0">
                  <a:pos x="T4" y="T5"/>
                </a:cxn>
                <a:cxn ang="0">
                  <a:pos x="T6" y="T7"/>
                </a:cxn>
                <a:cxn ang="0">
                  <a:pos x="T8" y="T9"/>
                </a:cxn>
              </a:cxnLst>
              <a:rect l="0" t="0" r="r" b="b"/>
              <a:pathLst>
                <a:path w="108" h="579">
                  <a:moveTo>
                    <a:pt x="3" y="58"/>
                  </a:moveTo>
                  <a:cubicBezTo>
                    <a:pt x="0" y="7"/>
                    <a:pt x="74" y="0"/>
                    <a:pt x="74" y="58"/>
                  </a:cubicBezTo>
                  <a:cubicBezTo>
                    <a:pt x="86" y="232"/>
                    <a:pt x="97" y="405"/>
                    <a:pt x="108" y="579"/>
                  </a:cubicBezTo>
                  <a:cubicBezTo>
                    <a:pt x="73" y="579"/>
                    <a:pt x="38" y="579"/>
                    <a:pt x="3" y="579"/>
                  </a:cubicBezTo>
                  <a:cubicBezTo>
                    <a:pt x="3" y="405"/>
                    <a:pt x="3" y="232"/>
                    <a:pt x="3" y="5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20" name="Oval 14"/>
            <p:cNvSpPr>
              <a:spLocks noChangeArrowheads="1"/>
            </p:cNvSpPr>
            <p:nvPr/>
          </p:nvSpPr>
          <p:spPr bwMode="auto">
            <a:xfrm>
              <a:off x="955862" y="5382786"/>
              <a:ext cx="390310" cy="391903"/>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grpSp>
      <p:grpSp>
        <p:nvGrpSpPr>
          <p:cNvPr id="21" name="组合 20"/>
          <p:cNvGrpSpPr/>
          <p:nvPr/>
        </p:nvGrpSpPr>
        <p:grpSpPr>
          <a:xfrm>
            <a:off x="2526662" y="5570621"/>
            <a:ext cx="451647" cy="1027703"/>
            <a:chOff x="2526662" y="4646772"/>
            <a:chExt cx="548028" cy="1287228"/>
          </a:xfrm>
        </p:grpSpPr>
        <p:sp>
          <p:nvSpPr>
            <p:cNvPr id="22" name="Freeform 15"/>
            <p:cNvSpPr/>
            <p:nvPr/>
          </p:nvSpPr>
          <p:spPr bwMode="auto">
            <a:xfrm>
              <a:off x="2767221" y="5312690"/>
              <a:ext cx="116297" cy="621310"/>
            </a:xfrm>
            <a:custGeom>
              <a:avLst/>
              <a:gdLst>
                <a:gd name="T0" fmla="*/ 5 w 152"/>
                <a:gd name="T1" fmla="*/ 81 h 813"/>
                <a:gd name="T2" fmla="*/ 105 w 152"/>
                <a:gd name="T3" fmla="*/ 81 h 813"/>
                <a:gd name="T4" fmla="*/ 152 w 152"/>
                <a:gd name="T5" fmla="*/ 813 h 813"/>
                <a:gd name="T6" fmla="*/ 5 w 152"/>
                <a:gd name="T7" fmla="*/ 813 h 813"/>
                <a:gd name="T8" fmla="*/ 5 w 152"/>
                <a:gd name="T9" fmla="*/ 81 h 813"/>
              </a:gdLst>
              <a:ahLst/>
              <a:cxnLst>
                <a:cxn ang="0">
                  <a:pos x="T0" y="T1"/>
                </a:cxn>
                <a:cxn ang="0">
                  <a:pos x="T2" y="T3"/>
                </a:cxn>
                <a:cxn ang="0">
                  <a:pos x="T4" y="T5"/>
                </a:cxn>
                <a:cxn ang="0">
                  <a:pos x="T6" y="T7"/>
                </a:cxn>
                <a:cxn ang="0">
                  <a:pos x="T8" y="T9"/>
                </a:cxn>
              </a:cxnLst>
              <a:rect l="0" t="0" r="r" b="b"/>
              <a:pathLst>
                <a:path w="152" h="813">
                  <a:moveTo>
                    <a:pt x="5" y="81"/>
                  </a:moveTo>
                  <a:cubicBezTo>
                    <a:pt x="0" y="10"/>
                    <a:pt x="104" y="0"/>
                    <a:pt x="105" y="81"/>
                  </a:cubicBezTo>
                  <a:cubicBezTo>
                    <a:pt x="121" y="325"/>
                    <a:pt x="136" y="569"/>
                    <a:pt x="152" y="813"/>
                  </a:cubicBezTo>
                  <a:cubicBezTo>
                    <a:pt x="103" y="813"/>
                    <a:pt x="54" y="813"/>
                    <a:pt x="5" y="813"/>
                  </a:cubicBezTo>
                  <a:cubicBezTo>
                    <a:pt x="5" y="569"/>
                    <a:pt x="5" y="325"/>
                    <a:pt x="5" y="8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23" name="Oval 16"/>
            <p:cNvSpPr>
              <a:spLocks noChangeArrowheads="1"/>
            </p:cNvSpPr>
            <p:nvPr/>
          </p:nvSpPr>
          <p:spPr bwMode="auto">
            <a:xfrm>
              <a:off x="2526662" y="4646772"/>
              <a:ext cx="548028" cy="756724"/>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grpSp>
      <p:grpSp>
        <p:nvGrpSpPr>
          <p:cNvPr id="24" name="组合 23"/>
          <p:cNvGrpSpPr/>
          <p:nvPr/>
        </p:nvGrpSpPr>
        <p:grpSpPr>
          <a:xfrm>
            <a:off x="3074690" y="5937923"/>
            <a:ext cx="313789" cy="677926"/>
            <a:chOff x="3074690" y="5102400"/>
            <a:chExt cx="380752" cy="849124"/>
          </a:xfrm>
        </p:grpSpPr>
        <p:sp>
          <p:nvSpPr>
            <p:cNvPr id="25" name="Freeform 17"/>
            <p:cNvSpPr/>
            <p:nvPr/>
          </p:nvSpPr>
          <p:spPr bwMode="auto">
            <a:xfrm>
              <a:off x="3241966" y="5521386"/>
              <a:ext cx="81248" cy="430138"/>
            </a:xfrm>
            <a:custGeom>
              <a:avLst/>
              <a:gdLst>
                <a:gd name="T0" fmla="*/ 3 w 106"/>
                <a:gd name="T1" fmla="*/ 56 h 564"/>
                <a:gd name="T2" fmla="*/ 73 w 106"/>
                <a:gd name="T3" fmla="*/ 56 h 564"/>
                <a:gd name="T4" fmla="*/ 106 w 106"/>
                <a:gd name="T5" fmla="*/ 564 h 564"/>
                <a:gd name="T6" fmla="*/ 3 w 106"/>
                <a:gd name="T7" fmla="*/ 564 h 564"/>
                <a:gd name="T8" fmla="*/ 3 w 106"/>
                <a:gd name="T9" fmla="*/ 56 h 564"/>
              </a:gdLst>
              <a:ahLst/>
              <a:cxnLst>
                <a:cxn ang="0">
                  <a:pos x="T0" y="T1"/>
                </a:cxn>
                <a:cxn ang="0">
                  <a:pos x="T2" y="T3"/>
                </a:cxn>
                <a:cxn ang="0">
                  <a:pos x="T4" y="T5"/>
                </a:cxn>
                <a:cxn ang="0">
                  <a:pos x="T6" y="T7"/>
                </a:cxn>
                <a:cxn ang="0">
                  <a:pos x="T8" y="T9"/>
                </a:cxn>
              </a:cxnLst>
              <a:rect l="0" t="0" r="r" b="b"/>
              <a:pathLst>
                <a:path w="106" h="564">
                  <a:moveTo>
                    <a:pt x="3" y="56"/>
                  </a:moveTo>
                  <a:cubicBezTo>
                    <a:pt x="0" y="7"/>
                    <a:pt x="72" y="0"/>
                    <a:pt x="73" y="56"/>
                  </a:cubicBezTo>
                  <a:cubicBezTo>
                    <a:pt x="84" y="226"/>
                    <a:pt x="95" y="395"/>
                    <a:pt x="106" y="564"/>
                  </a:cubicBezTo>
                  <a:cubicBezTo>
                    <a:pt x="72" y="564"/>
                    <a:pt x="38" y="564"/>
                    <a:pt x="3" y="564"/>
                  </a:cubicBezTo>
                  <a:cubicBezTo>
                    <a:pt x="3" y="395"/>
                    <a:pt x="3" y="226"/>
                    <a:pt x="3" y="5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26" name="Oval 18"/>
            <p:cNvSpPr>
              <a:spLocks noChangeArrowheads="1"/>
            </p:cNvSpPr>
            <p:nvPr/>
          </p:nvSpPr>
          <p:spPr bwMode="auto">
            <a:xfrm>
              <a:off x="3074690" y="5102400"/>
              <a:ext cx="380752" cy="525724"/>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grpSp>
      <p:grpSp>
        <p:nvGrpSpPr>
          <p:cNvPr id="27" name="组合 26"/>
          <p:cNvGrpSpPr/>
          <p:nvPr/>
        </p:nvGrpSpPr>
        <p:grpSpPr>
          <a:xfrm>
            <a:off x="8556559" y="5863328"/>
            <a:ext cx="330526" cy="658527"/>
            <a:chOff x="8556559" y="4890517"/>
            <a:chExt cx="433324" cy="967014"/>
          </a:xfrm>
        </p:grpSpPr>
        <p:sp>
          <p:nvSpPr>
            <p:cNvPr id="28" name="Freeform 19"/>
            <p:cNvSpPr/>
            <p:nvPr/>
          </p:nvSpPr>
          <p:spPr bwMode="auto">
            <a:xfrm>
              <a:off x="8747731" y="5366855"/>
              <a:ext cx="90807" cy="490676"/>
            </a:xfrm>
            <a:custGeom>
              <a:avLst/>
              <a:gdLst>
                <a:gd name="T0" fmla="*/ 4 w 120"/>
                <a:gd name="T1" fmla="*/ 64 h 643"/>
                <a:gd name="T2" fmla="*/ 83 w 120"/>
                <a:gd name="T3" fmla="*/ 64 h 643"/>
                <a:gd name="T4" fmla="*/ 120 w 120"/>
                <a:gd name="T5" fmla="*/ 643 h 643"/>
                <a:gd name="T6" fmla="*/ 4 w 120"/>
                <a:gd name="T7" fmla="*/ 643 h 643"/>
                <a:gd name="T8" fmla="*/ 4 w 120"/>
                <a:gd name="T9" fmla="*/ 64 h 643"/>
              </a:gdLst>
              <a:ahLst/>
              <a:cxnLst>
                <a:cxn ang="0">
                  <a:pos x="T0" y="T1"/>
                </a:cxn>
                <a:cxn ang="0">
                  <a:pos x="T2" y="T3"/>
                </a:cxn>
                <a:cxn ang="0">
                  <a:pos x="T4" y="T5"/>
                </a:cxn>
                <a:cxn ang="0">
                  <a:pos x="T6" y="T7"/>
                </a:cxn>
                <a:cxn ang="0">
                  <a:pos x="T8" y="T9"/>
                </a:cxn>
              </a:cxnLst>
              <a:rect l="0" t="0" r="r" b="b"/>
              <a:pathLst>
                <a:path w="120" h="643">
                  <a:moveTo>
                    <a:pt x="4" y="64"/>
                  </a:moveTo>
                  <a:cubicBezTo>
                    <a:pt x="0" y="8"/>
                    <a:pt x="82" y="0"/>
                    <a:pt x="83" y="64"/>
                  </a:cubicBezTo>
                  <a:cubicBezTo>
                    <a:pt x="95" y="257"/>
                    <a:pt x="108" y="450"/>
                    <a:pt x="120" y="643"/>
                  </a:cubicBezTo>
                  <a:cubicBezTo>
                    <a:pt x="81" y="643"/>
                    <a:pt x="43" y="643"/>
                    <a:pt x="4" y="643"/>
                  </a:cubicBezTo>
                  <a:cubicBezTo>
                    <a:pt x="4" y="450"/>
                    <a:pt x="4" y="257"/>
                    <a:pt x="4" y="6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29" name="Oval 20"/>
            <p:cNvSpPr>
              <a:spLocks noChangeArrowheads="1"/>
            </p:cNvSpPr>
            <p:nvPr/>
          </p:nvSpPr>
          <p:spPr bwMode="auto">
            <a:xfrm>
              <a:off x="8556559" y="4890517"/>
              <a:ext cx="433324" cy="597414"/>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grpSp>
      <p:grpSp>
        <p:nvGrpSpPr>
          <p:cNvPr id="30" name="组合 29"/>
          <p:cNvGrpSpPr/>
          <p:nvPr/>
        </p:nvGrpSpPr>
        <p:grpSpPr>
          <a:xfrm>
            <a:off x="10500145" y="5739063"/>
            <a:ext cx="808087" cy="1012200"/>
            <a:chOff x="10500145" y="4600572"/>
            <a:chExt cx="1059414" cy="1486366"/>
          </a:xfrm>
        </p:grpSpPr>
        <p:sp>
          <p:nvSpPr>
            <p:cNvPr id="31" name="Freeform 21"/>
            <p:cNvSpPr/>
            <p:nvPr/>
          </p:nvSpPr>
          <p:spPr bwMode="auto">
            <a:xfrm>
              <a:off x="11151724" y="5358890"/>
              <a:ext cx="132228" cy="708931"/>
            </a:xfrm>
            <a:custGeom>
              <a:avLst/>
              <a:gdLst>
                <a:gd name="T0" fmla="*/ 168 w 174"/>
                <a:gd name="T1" fmla="*/ 92 h 926"/>
                <a:gd name="T2" fmla="*/ 54 w 174"/>
                <a:gd name="T3" fmla="*/ 92 h 926"/>
                <a:gd name="T4" fmla="*/ 0 w 174"/>
                <a:gd name="T5" fmla="*/ 926 h 926"/>
                <a:gd name="T6" fmla="*/ 168 w 174"/>
                <a:gd name="T7" fmla="*/ 926 h 926"/>
                <a:gd name="T8" fmla="*/ 168 w 174"/>
                <a:gd name="T9" fmla="*/ 92 h 926"/>
              </a:gdLst>
              <a:ahLst/>
              <a:cxnLst>
                <a:cxn ang="0">
                  <a:pos x="T0" y="T1"/>
                </a:cxn>
                <a:cxn ang="0">
                  <a:pos x="T2" y="T3"/>
                </a:cxn>
                <a:cxn ang="0">
                  <a:pos x="T4" y="T5"/>
                </a:cxn>
                <a:cxn ang="0">
                  <a:pos x="T6" y="T7"/>
                </a:cxn>
                <a:cxn ang="0">
                  <a:pos x="T8" y="T9"/>
                </a:cxn>
              </a:cxnLst>
              <a:rect l="0" t="0" r="r" b="b"/>
              <a:pathLst>
                <a:path w="174" h="926">
                  <a:moveTo>
                    <a:pt x="168" y="92"/>
                  </a:moveTo>
                  <a:cubicBezTo>
                    <a:pt x="174" y="11"/>
                    <a:pt x="56" y="0"/>
                    <a:pt x="54" y="92"/>
                  </a:cubicBezTo>
                  <a:cubicBezTo>
                    <a:pt x="36" y="370"/>
                    <a:pt x="18" y="648"/>
                    <a:pt x="0" y="926"/>
                  </a:cubicBezTo>
                  <a:cubicBezTo>
                    <a:pt x="56" y="926"/>
                    <a:pt x="112" y="926"/>
                    <a:pt x="168" y="926"/>
                  </a:cubicBezTo>
                  <a:cubicBezTo>
                    <a:pt x="168" y="648"/>
                    <a:pt x="168" y="370"/>
                    <a:pt x="168" y="9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32" name="Oval 22"/>
            <p:cNvSpPr>
              <a:spLocks noChangeArrowheads="1"/>
            </p:cNvSpPr>
            <p:nvPr/>
          </p:nvSpPr>
          <p:spPr bwMode="auto">
            <a:xfrm>
              <a:off x="10933469" y="4600572"/>
              <a:ext cx="626090" cy="861869"/>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sp>
          <p:nvSpPr>
            <p:cNvPr id="33" name="Freeform 23"/>
            <p:cNvSpPr/>
            <p:nvPr/>
          </p:nvSpPr>
          <p:spPr bwMode="auto">
            <a:xfrm>
              <a:off x="10651490" y="5596262"/>
              <a:ext cx="92400" cy="490676"/>
            </a:xfrm>
            <a:custGeom>
              <a:avLst/>
              <a:gdLst>
                <a:gd name="T0" fmla="*/ 117 w 121"/>
                <a:gd name="T1" fmla="*/ 64 h 642"/>
                <a:gd name="T2" fmla="*/ 38 w 121"/>
                <a:gd name="T3" fmla="*/ 64 h 642"/>
                <a:gd name="T4" fmla="*/ 0 w 121"/>
                <a:gd name="T5" fmla="*/ 642 h 642"/>
                <a:gd name="T6" fmla="*/ 117 w 121"/>
                <a:gd name="T7" fmla="*/ 642 h 642"/>
                <a:gd name="T8" fmla="*/ 117 w 121"/>
                <a:gd name="T9" fmla="*/ 64 h 642"/>
              </a:gdLst>
              <a:ahLst/>
              <a:cxnLst>
                <a:cxn ang="0">
                  <a:pos x="T0" y="T1"/>
                </a:cxn>
                <a:cxn ang="0">
                  <a:pos x="T2" y="T3"/>
                </a:cxn>
                <a:cxn ang="0">
                  <a:pos x="T4" y="T5"/>
                </a:cxn>
                <a:cxn ang="0">
                  <a:pos x="T6" y="T7"/>
                </a:cxn>
                <a:cxn ang="0">
                  <a:pos x="T8" y="T9"/>
                </a:cxn>
              </a:cxnLst>
              <a:rect l="0" t="0" r="r" b="b"/>
              <a:pathLst>
                <a:path w="121" h="642">
                  <a:moveTo>
                    <a:pt x="117" y="64"/>
                  </a:moveTo>
                  <a:cubicBezTo>
                    <a:pt x="121" y="8"/>
                    <a:pt x="39" y="0"/>
                    <a:pt x="38" y="64"/>
                  </a:cubicBezTo>
                  <a:cubicBezTo>
                    <a:pt x="26" y="257"/>
                    <a:pt x="13" y="450"/>
                    <a:pt x="0" y="642"/>
                  </a:cubicBezTo>
                  <a:cubicBezTo>
                    <a:pt x="39" y="642"/>
                    <a:pt x="78" y="642"/>
                    <a:pt x="117" y="642"/>
                  </a:cubicBezTo>
                  <a:cubicBezTo>
                    <a:pt x="117" y="450"/>
                    <a:pt x="117" y="257"/>
                    <a:pt x="117" y="6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34" name="Oval 24"/>
            <p:cNvSpPr>
              <a:spLocks noChangeArrowheads="1"/>
            </p:cNvSpPr>
            <p:nvPr/>
          </p:nvSpPr>
          <p:spPr bwMode="auto">
            <a:xfrm>
              <a:off x="10500145" y="5119924"/>
              <a:ext cx="433324" cy="597414"/>
            </a:xfrm>
            <a:prstGeom prst="ellipse">
              <a:avLst/>
            </a:prstGeom>
            <a:solidFill>
              <a:schemeClr val="bg1"/>
            </a:solidFill>
            <a:ln w="15875" cap="flat">
              <a:noFill/>
              <a:prstDash val="solid"/>
              <a:miter lim="800000"/>
            </a:ln>
          </p:spPr>
          <p:txBody>
            <a:bodyPr vert="horz" wrap="square" lIns="91440" tIns="45720" rIns="91440" bIns="45720" numCol="1" anchor="t" anchorCtr="0" compatLnSpc="1"/>
            <a:lstStyle/>
            <a:p>
              <a:endParaRPr lang="zh-CN" altLang="en-US">
                <a:solidFill>
                  <a:schemeClr val="tx2"/>
                </a:solidFill>
              </a:endParaRPr>
            </a:p>
          </p:txBody>
        </p:sp>
      </p:grpSp>
      <p:sp>
        <p:nvSpPr>
          <p:cNvPr id="35" name="自由: 形状 34"/>
          <p:cNvSpPr/>
          <p:nvPr/>
        </p:nvSpPr>
        <p:spPr bwMode="auto">
          <a:xfrm>
            <a:off x="0" y="6378949"/>
            <a:ext cx="12196800" cy="479051"/>
          </a:xfrm>
          <a:custGeom>
            <a:avLst/>
            <a:gdLst>
              <a:gd name="connsiteX0" fmla="*/ 6098400 w 12196800"/>
              <a:gd name="connsiteY0" fmla="*/ 11 h 479051"/>
              <a:gd name="connsiteX1" fmla="*/ 12196800 w 12196800"/>
              <a:gd name="connsiteY1" fmla="*/ 377310 h 479051"/>
              <a:gd name="connsiteX2" fmla="*/ 12196800 w 12196800"/>
              <a:gd name="connsiteY2" fmla="*/ 479051 h 479051"/>
              <a:gd name="connsiteX3" fmla="*/ 0 w 12196800"/>
              <a:gd name="connsiteY3" fmla="*/ 479051 h 479051"/>
              <a:gd name="connsiteX4" fmla="*/ 0 w 12196800"/>
              <a:gd name="connsiteY4" fmla="*/ 377310 h 479051"/>
              <a:gd name="connsiteX5" fmla="*/ 6098400 w 12196800"/>
              <a:gd name="connsiteY5" fmla="*/ 11 h 47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800" h="479051">
                <a:moveTo>
                  <a:pt x="6098400" y="11"/>
                </a:moveTo>
                <a:cubicBezTo>
                  <a:pt x="8131264" y="1349"/>
                  <a:pt x="10164127" y="128454"/>
                  <a:pt x="12196800" y="377310"/>
                </a:cubicBezTo>
                <a:lnTo>
                  <a:pt x="12196800" y="479051"/>
                </a:lnTo>
                <a:lnTo>
                  <a:pt x="0" y="479051"/>
                </a:lnTo>
                <a:lnTo>
                  <a:pt x="0" y="377310"/>
                </a:lnTo>
                <a:cubicBezTo>
                  <a:pt x="2032673" y="123102"/>
                  <a:pt x="4065537" y="-1327"/>
                  <a:pt x="6098400" y="11"/>
                </a:cubicBezTo>
                <a:close/>
              </a:path>
            </a:pathLst>
          </a:custGeom>
          <a:solidFill>
            <a:schemeClr val="tx2"/>
          </a:solidFill>
          <a:ln>
            <a:noFill/>
          </a:ln>
        </p:spPr>
        <p:txBody>
          <a:bodyPr vert="horz" wrap="square" lIns="91440" tIns="45720" rIns="91440" bIns="45720" numCol="1" anchor="t" anchorCtr="0" compatLnSpc="1">
            <a:noAutofit/>
          </a:bodyPr>
          <a:lstStyle/>
          <a:p>
            <a:endParaRPr lang="zh-CN" altLang="en-US">
              <a:solidFill>
                <a:schemeClr val="tx2"/>
              </a:solidFill>
            </a:endParaRPr>
          </a:p>
        </p:txBody>
      </p:sp>
      <p:cxnSp>
        <p:nvCxnSpPr>
          <p:cNvPr id="36" name="直接连接符 35"/>
          <p:cNvCxnSpPr/>
          <p:nvPr/>
        </p:nvCxnSpPr>
        <p:spPr bwMode="auto">
          <a:xfrm flipH="1">
            <a:off x="7801269" y="3049282"/>
            <a:ext cx="901110" cy="0"/>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flipH="1">
            <a:off x="8005806" y="4481040"/>
            <a:ext cx="901110" cy="0"/>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3325522" y="3297149"/>
            <a:ext cx="901110" cy="0"/>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3060827" y="4769798"/>
            <a:ext cx="901110" cy="0"/>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6027167" y="2060848"/>
            <a:ext cx="0" cy="288032"/>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21"/>
          <p:cNvSpPr txBox="1"/>
          <p:nvPr/>
        </p:nvSpPr>
        <p:spPr>
          <a:xfrm>
            <a:off x="4446017" y="1115972"/>
            <a:ext cx="3162300" cy="400110"/>
          </a:xfrm>
          <a:prstGeom prst="rect">
            <a:avLst/>
          </a:prstGeom>
          <a:noFill/>
        </p:spPr>
        <p:txBody>
          <a:bodyPr wrap="square" rtlCol="0">
            <a:spAutoFit/>
          </a:bodyPr>
          <a:lstStyle/>
          <a:p>
            <a:pPr algn="ctr"/>
            <a:r>
              <a:rPr lang="zh-CN" altLang="en-US" sz="2000" b="1" dirty="0">
                <a:solidFill>
                  <a:schemeClr val="tx2"/>
                </a:solidFill>
                <a:latin typeface="+mj-ea"/>
                <a:ea typeface="+mj-ea"/>
              </a:rPr>
              <a:t>餐饮部门</a:t>
            </a:r>
          </a:p>
        </p:txBody>
      </p:sp>
      <p:sp>
        <p:nvSpPr>
          <p:cNvPr id="42" name="TextBox 22"/>
          <p:cNvSpPr txBox="1"/>
          <p:nvPr/>
        </p:nvSpPr>
        <p:spPr>
          <a:xfrm>
            <a:off x="4325879" y="1486525"/>
            <a:ext cx="3408288" cy="646331"/>
          </a:xfrm>
          <a:prstGeom prst="rect">
            <a:avLst/>
          </a:prstGeom>
          <a:noFill/>
        </p:spPr>
        <p:txBody>
          <a:bodyPr wrap="square" rtlCol="0">
            <a:spAutoFit/>
          </a:bodyPr>
          <a:lstStyle/>
          <a:p>
            <a:pPr algn="ctr"/>
            <a:r>
              <a:rPr lang="zh-CN" altLang="en-US" dirty="0">
                <a:solidFill>
                  <a:schemeClr val="tx2"/>
                </a:solidFill>
                <a:latin typeface="+mn-ea"/>
                <a:ea typeface="+mn-ea"/>
              </a:rPr>
              <a:t>请在这里输入段落文本内容请在这里输入段落文本内容</a:t>
            </a:r>
          </a:p>
        </p:txBody>
      </p:sp>
      <p:sp>
        <p:nvSpPr>
          <p:cNvPr id="43" name="文本框 42"/>
          <p:cNvSpPr txBox="1"/>
          <p:nvPr/>
        </p:nvSpPr>
        <p:spPr>
          <a:xfrm>
            <a:off x="5514445" y="3026319"/>
            <a:ext cx="962123" cy="523220"/>
          </a:xfrm>
          <a:prstGeom prst="rect">
            <a:avLst/>
          </a:prstGeom>
          <a:noFill/>
        </p:spPr>
        <p:txBody>
          <a:bodyPr wrap="none" rtlCol="0">
            <a:spAutoFit/>
          </a:bodyPr>
          <a:lstStyle/>
          <a:p>
            <a:r>
              <a:rPr lang="en-US" altLang="zh-CN" sz="2800" b="1" dirty="0">
                <a:solidFill>
                  <a:schemeClr val="accent1"/>
                </a:solidFill>
                <a:latin typeface="+mj-ea"/>
                <a:ea typeface="+mj-ea"/>
              </a:rPr>
              <a:t>45%</a:t>
            </a:r>
            <a:endParaRPr lang="zh-CN" altLang="en-US" sz="2800" b="1" dirty="0">
              <a:solidFill>
                <a:schemeClr val="accent1"/>
              </a:solidFill>
              <a:latin typeface="+mj-ea"/>
              <a:ea typeface="+mj-ea"/>
            </a:endParaRPr>
          </a:p>
        </p:txBody>
      </p:sp>
      <p:sp>
        <p:nvSpPr>
          <p:cNvPr id="44" name="文本框 43"/>
          <p:cNvSpPr txBox="1"/>
          <p:nvPr/>
        </p:nvSpPr>
        <p:spPr>
          <a:xfrm>
            <a:off x="4323319" y="4385887"/>
            <a:ext cx="962123" cy="523220"/>
          </a:xfrm>
          <a:prstGeom prst="rect">
            <a:avLst/>
          </a:prstGeom>
          <a:noFill/>
        </p:spPr>
        <p:txBody>
          <a:bodyPr wrap="none" rtlCol="0">
            <a:spAutoFit/>
          </a:bodyPr>
          <a:lstStyle/>
          <a:p>
            <a:r>
              <a:rPr lang="en-US" altLang="zh-CN" sz="2800" b="1" dirty="0">
                <a:solidFill>
                  <a:schemeClr val="accent1"/>
                </a:solidFill>
                <a:latin typeface="+mj-ea"/>
                <a:ea typeface="+mj-ea"/>
              </a:rPr>
              <a:t>20%</a:t>
            </a:r>
            <a:endParaRPr lang="zh-CN" altLang="en-US" sz="2800" b="1" dirty="0">
              <a:solidFill>
                <a:schemeClr val="accent1"/>
              </a:solidFill>
              <a:latin typeface="+mj-ea"/>
              <a:ea typeface="+mj-ea"/>
            </a:endParaRPr>
          </a:p>
        </p:txBody>
      </p:sp>
      <p:sp>
        <p:nvSpPr>
          <p:cNvPr id="45" name="文本框 44"/>
          <p:cNvSpPr txBox="1"/>
          <p:nvPr/>
        </p:nvSpPr>
        <p:spPr>
          <a:xfrm>
            <a:off x="6789793" y="4181350"/>
            <a:ext cx="962123" cy="523220"/>
          </a:xfrm>
          <a:prstGeom prst="rect">
            <a:avLst/>
          </a:prstGeom>
          <a:noFill/>
        </p:spPr>
        <p:txBody>
          <a:bodyPr wrap="none" rtlCol="0">
            <a:spAutoFit/>
          </a:bodyPr>
          <a:lstStyle/>
          <a:p>
            <a:r>
              <a:rPr lang="en-US" altLang="zh-CN" sz="2800" b="1" dirty="0">
                <a:solidFill>
                  <a:schemeClr val="accent1"/>
                </a:solidFill>
                <a:latin typeface="+mj-ea"/>
                <a:ea typeface="+mj-ea"/>
              </a:rPr>
              <a:t>15%</a:t>
            </a:r>
            <a:endParaRPr lang="zh-CN" altLang="en-US" sz="2800" b="1" dirty="0">
              <a:solidFill>
                <a:schemeClr val="accent1"/>
              </a:solidFill>
              <a:latin typeface="+mj-ea"/>
              <a:ea typeface="+mj-ea"/>
            </a:endParaRPr>
          </a:p>
        </p:txBody>
      </p:sp>
      <p:sp>
        <p:nvSpPr>
          <p:cNvPr id="46" name="文本框 45"/>
          <p:cNvSpPr txBox="1"/>
          <p:nvPr/>
        </p:nvSpPr>
        <p:spPr>
          <a:xfrm>
            <a:off x="6890009" y="3097094"/>
            <a:ext cx="797013" cy="430887"/>
          </a:xfrm>
          <a:prstGeom prst="rect">
            <a:avLst/>
          </a:prstGeom>
          <a:noFill/>
        </p:spPr>
        <p:txBody>
          <a:bodyPr wrap="none" rtlCol="0">
            <a:spAutoFit/>
          </a:bodyPr>
          <a:lstStyle/>
          <a:p>
            <a:r>
              <a:rPr lang="en-US" altLang="zh-CN" sz="2200" b="1" dirty="0">
                <a:solidFill>
                  <a:schemeClr val="accent1"/>
                </a:solidFill>
                <a:latin typeface="+mj-ea"/>
                <a:ea typeface="+mj-ea"/>
              </a:rPr>
              <a:t>12%</a:t>
            </a:r>
            <a:endParaRPr lang="zh-CN" altLang="en-US" sz="2200" b="1" dirty="0">
              <a:solidFill>
                <a:schemeClr val="accent1"/>
              </a:solidFill>
              <a:latin typeface="+mj-ea"/>
              <a:ea typeface="+mj-ea"/>
            </a:endParaRPr>
          </a:p>
        </p:txBody>
      </p:sp>
      <p:sp>
        <p:nvSpPr>
          <p:cNvPr id="47" name="文本框 46"/>
          <p:cNvSpPr txBox="1"/>
          <p:nvPr/>
        </p:nvSpPr>
        <p:spPr>
          <a:xfrm>
            <a:off x="4423535" y="3338040"/>
            <a:ext cx="660758" cy="461665"/>
          </a:xfrm>
          <a:prstGeom prst="rect">
            <a:avLst/>
          </a:prstGeom>
          <a:noFill/>
        </p:spPr>
        <p:txBody>
          <a:bodyPr wrap="none" rtlCol="0">
            <a:spAutoFit/>
          </a:bodyPr>
          <a:lstStyle/>
          <a:p>
            <a:r>
              <a:rPr lang="en-US" altLang="zh-CN" sz="2400" b="1" dirty="0">
                <a:solidFill>
                  <a:schemeClr val="accent1"/>
                </a:solidFill>
                <a:latin typeface="+mj-ea"/>
                <a:ea typeface="+mj-ea"/>
              </a:rPr>
              <a:t>8%</a:t>
            </a:r>
            <a:endParaRPr lang="zh-CN" altLang="en-US" sz="2400" b="1" dirty="0">
              <a:solidFill>
                <a:schemeClr val="accent1"/>
              </a:solidFill>
              <a:latin typeface="+mj-ea"/>
              <a:ea typeface="+mj-ea"/>
            </a:endParaRPr>
          </a:p>
        </p:txBody>
      </p:sp>
      <p:sp>
        <p:nvSpPr>
          <p:cNvPr id="48" name="TextBox 21"/>
          <p:cNvSpPr txBox="1"/>
          <p:nvPr/>
        </p:nvSpPr>
        <p:spPr>
          <a:xfrm>
            <a:off x="8771644" y="2606328"/>
            <a:ext cx="2536588" cy="400110"/>
          </a:xfrm>
          <a:prstGeom prst="rect">
            <a:avLst/>
          </a:prstGeom>
          <a:noFill/>
        </p:spPr>
        <p:txBody>
          <a:bodyPr wrap="square" rtlCol="0">
            <a:spAutoFit/>
          </a:bodyPr>
          <a:lstStyle/>
          <a:p>
            <a:r>
              <a:rPr lang="zh-CN" altLang="en-US" sz="2000" b="1" dirty="0">
                <a:solidFill>
                  <a:schemeClr val="tx2"/>
                </a:solidFill>
                <a:latin typeface="+mj-ea"/>
                <a:ea typeface="+mj-ea"/>
              </a:rPr>
              <a:t>钓鱼收入</a:t>
            </a:r>
          </a:p>
        </p:txBody>
      </p:sp>
      <p:sp>
        <p:nvSpPr>
          <p:cNvPr id="49" name="TextBox 22"/>
          <p:cNvSpPr txBox="1"/>
          <p:nvPr/>
        </p:nvSpPr>
        <p:spPr>
          <a:xfrm>
            <a:off x="8737010" y="2964763"/>
            <a:ext cx="2793801" cy="646331"/>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a:t>
            </a:r>
          </a:p>
        </p:txBody>
      </p:sp>
      <p:sp>
        <p:nvSpPr>
          <p:cNvPr id="50" name="TextBox 21"/>
          <p:cNvSpPr txBox="1"/>
          <p:nvPr/>
        </p:nvSpPr>
        <p:spPr>
          <a:xfrm>
            <a:off x="8771644" y="4086212"/>
            <a:ext cx="2536588" cy="400110"/>
          </a:xfrm>
          <a:prstGeom prst="rect">
            <a:avLst/>
          </a:prstGeom>
          <a:noFill/>
        </p:spPr>
        <p:txBody>
          <a:bodyPr wrap="square" rtlCol="0">
            <a:spAutoFit/>
          </a:bodyPr>
          <a:lstStyle/>
          <a:p>
            <a:r>
              <a:rPr lang="zh-CN" altLang="en-US" sz="2000" b="1" dirty="0">
                <a:solidFill>
                  <a:schemeClr val="tx2"/>
                </a:solidFill>
                <a:latin typeface="+mj-ea"/>
                <a:ea typeface="+mj-ea"/>
              </a:rPr>
              <a:t>土特产出售</a:t>
            </a:r>
          </a:p>
        </p:txBody>
      </p:sp>
      <p:sp>
        <p:nvSpPr>
          <p:cNvPr id="51" name="TextBox 22"/>
          <p:cNvSpPr txBox="1"/>
          <p:nvPr/>
        </p:nvSpPr>
        <p:spPr>
          <a:xfrm>
            <a:off x="8737011" y="4442960"/>
            <a:ext cx="2793801" cy="646331"/>
          </a:xfrm>
          <a:prstGeom prst="rect">
            <a:avLst/>
          </a:prstGeom>
          <a:noFill/>
        </p:spPr>
        <p:txBody>
          <a:bodyPr wrap="square" rtlCol="0">
            <a:spAutoFit/>
          </a:bodyPr>
          <a:lstStyle/>
          <a:p>
            <a:r>
              <a:rPr lang="zh-CN" altLang="en-US" dirty="0">
                <a:solidFill>
                  <a:schemeClr val="tx2"/>
                </a:solidFill>
                <a:latin typeface="+mn-ea"/>
                <a:ea typeface="+mn-ea"/>
              </a:rPr>
              <a:t>请在这里输入段落文本内容请在这里输入</a:t>
            </a:r>
          </a:p>
        </p:txBody>
      </p:sp>
      <p:sp>
        <p:nvSpPr>
          <p:cNvPr id="52" name="TextBox 21"/>
          <p:cNvSpPr txBox="1"/>
          <p:nvPr/>
        </p:nvSpPr>
        <p:spPr>
          <a:xfrm>
            <a:off x="566971" y="4230590"/>
            <a:ext cx="2536588" cy="400110"/>
          </a:xfrm>
          <a:prstGeom prst="rect">
            <a:avLst/>
          </a:prstGeom>
          <a:noFill/>
        </p:spPr>
        <p:txBody>
          <a:bodyPr wrap="square" rtlCol="0">
            <a:spAutoFit/>
          </a:bodyPr>
          <a:lstStyle/>
          <a:p>
            <a:pPr algn="r"/>
            <a:r>
              <a:rPr lang="zh-CN" altLang="en-US" sz="2000" b="1" dirty="0">
                <a:solidFill>
                  <a:schemeClr val="tx2"/>
                </a:solidFill>
                <a:latin typeface="+mj-ea"/>
                <a:ea typeface="+mj-ea"/>
              </a:rPr>
              <a:t>果疏采摘</a:t>
            </a:r>
          </a:p>
        </p:txBody>
      </p:sp>
      <p:sp>
        <p:nvSpPr>
          <p:cNvPr id="53" name="TextBox 22"/>
          <p:cNvSpPr txBox="1"/>
          <p:nvPr/>
        </p:nvSpPr>
        <p:spPr>
          <a:xfrm>
            <a:off x="532339" y="4587338"/>
            <a:ext cx="2508138" cy="646331"/>
          </a:xfrm>
          <a:prstGeom prst="rect">
            <a:avLst/>
          </a:prstGeom>
          <a:noFill/>
        </p:spPr>
        <p:txBody>
          <a:bodyPr wrap="square" rtlCol="0">
            <a:spAutoFit/>
          </a:bodyPr>
          <a:lstStyle/>
          <a:p>
            <a:pPr algn="r"/>
            <a:r>
              <a:rPr lang="zh-CN" altLang="en-US" dirty="0">
                <a:solidFill>
                  <a:schemeClr val="tx2"/>
                </a:solidFill>
                <a:latin typeface="+mn-ea"/>
                <a:ea typeface="+mn-ea"/>
              </a:rPr>
              <a:t>请在这里输入段落文本内容请在这里输入</a:t>
            </a:r>
          </a:p>
        </p:txBody>
      </p:sp>
      <p:sp>
        <p:nvSpPr>
          <p:cNvPr id="54" name="TextBox 21"/>
          <p:cNvSpPr txBox="1"/>
          <p:nvPr/>
        </p:nvSpPr>
        <p:spPr>
          <a:xfrm>
            <a:off x="783539" y="2810863"/>
            <a:ext cx="2536588" cy="400110"/>
          </a:xfrm>
          <a:prstGeom prst="rect">
            <a:avLst/>
          </a:prstGeom>
          <a:noFill/>
        </p:spPr>
        <p:txBody>
          <a:bodyPr wrap="square" rtlCol="0">
            <a:spAutoFit/>
          </a:bodyPr>
          <a:lstStyle/>
          <a:p>
            <a:pPr algn="r"/>
            <a:r>
              <a:rPr lang="zh-CN" altLang="en-US" sz="2000" b="1" dirty="0">
                <a:solidFill>
                  <a:schemeClr val="tx2"/>
                </a:solidFill>
                <a:latin typeface="+mj-ea"/>
                <a:ea typeface="+mj-ea"/>
              </a:rPr>
              <a:t>其他纪念品</a:t>
            </a:r>
          </a:p>
        </p:txBody>
      </p:sp>
      <p:sp>
        <p:nvSpPr>
          <p:cNvPr id="55" name="TextBox 22"/>
          <p:cNvSpPr txBox="1"/>
          <p:nvPr/>
        </p:nvSpPr>
        <p:spPr>
          <a:xfrm>
            <a:off x="748907" y="3167611"/>
            <a:ext cx="2508138" cy="646331"/>
          </a:xfrm>
          <a:prstGeom prst="rect">
            <a:avLst/>
          </a:prstGeom>
          <a:noFill/>
        </p:spPr>
        <p:txBody>
          <a:bodyPr wrap="square" rtlCol="0">
            <a:spAutoFit/>
          </a:bodyPr>
          <a:lstStyle/>
          <a:p>
            <a:pPr algn="r"/>
            <a:r>
              <a:rPr lang="zh-CN" altLang="en-US" dirty="0">
                <a:solidFill>
                  <a:schemeClr val="tx2"/>
                </a:solidFill>
                <a:latin typeface="+mn-ea"/>
                <a:ea typeface="+mn-ea"/>
              </a:rPr>
              <a:t>请在这里输入段落文本内容请在这里输入</a:t>
            </a: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1" grpId="0"/>
      <p:bldP spid="42" grpId="0"/>
      <p:bldP spid="48" grpId="0"/>
      <p:bldP spid="49" grpId="0"/>
      <p:bldP spid="50" grpId="0"/>
      <p:bldP spid="51" grpId="0"/>
      <p:bldP spid="52" grpId="0"/>
      <p:bldP spid="53"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Freeform 5"/>
          <p:cNvSpPr/>
          <p:nvPr/>
        </p:nvSpPr>
        <p:spPr bwMode="auto">
          <a:xfrm>
            <a:off x="2532856" y="1052736"/>
            <a:ext cx="8434388" cy="1147763"/>
          </a:xfrm>
          <a:custGeom>
            <a:avLst/>
            <a:gdLst>
              <a:gd name="T0" fmla="*/ 0 w 11067"/>
              <a:gd name="T1" fmla="*/ 0 h 1500"/>
              <a:gd name="T2" fmla="*/ 9187 w 11067"/>
              <a:gd name="T3" fmla="*/ 0 h 1500"/>
              <a:gd name="T4" fmla="*/ 9792 w 11067"/>
              <a:gd name="T5" fmla="*/ 0 h 1500"/>
              <a:gd name="T6" fmla="*/ 10597 w 11067"/>
              <a:gd name="T7" fmla="*/ 0 h 1500"/>
              <a:gd name="T8" fmla="*/ 11067 w 11067"/>
              <a:gd name="T9" fmla="*/ 750 h 1500"/>
              <a:gd name="T10" fmla="*/ 10597 w 11067"/>
              <a:gd name="T11" fmla="*/ 1500 h 1500"/>
              <a:gd name="T12" fmla="*/ 9792 w 11067"/>
              <a:gd name="T13" fmla="*/ 1500 h 1500"/>
              <a:gd name="T14" fmla="*/ 9187 w 11067"/>
              <a:gd name="T15" fmla="*/ 1500 h 1500"/>
              <a:gd name="T16" fmla="*/ 0 w 11067"/>
              <a:gd name="T17" fmla="*/ 1500 h 1500"/>
              <a:gd name="T18" fmla="*/ 0 w 1106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7" h="1500">
                <a:moveTo>
                  <a:pt x="0" y="0"/>
                </a:moveTo>
                <a:lnTo>
                  <a:pt x="9187" y="0"/>
                </a:lnTo>
                <a:lnTo>
                  <a:pt x="9792" y="0"/>
                </a:lnTo>
                <a:lnTo>
                  <a:pt x="10597" y="0"/>
                </a:lnTo>
                <a:lnTo>
                  <a:pt x="11067" y="750"/>
                </a:lnTo>
                <a:lnTo>
                  <a:pt x="10597" y="1500"/>
                </a:lnTo>
                <a:lnTo>
                  <a:pt x="9792" y="1500"/>
                </a:lnTo>
                <a:lnTo>
                  <a:pt x="9187" y="1500"/>
                </a:lnTo>
                <a:lnTo>
                  <a:pt x="0" y="1500"/>
                </a:lnTo>
                <a:lnTo>
                  <a:pt x="0" y="0"/>
                </a:lnTo>
                <a:close/>
              </a:path>
            </a:pathLst>
          </a:custGeom>
          <a:solidFill>
            <a:srgbClr val="FEFEFE"/>
          </a:solidFill>
          <a:ln w="15875" cap="flat">
            <a:solidFill>
              <a:srgbClr val="B4B5B5"/>
            </a:solidFill>
            <a:prstDash val="solid"/>
            <a:miter lim="800000"/>
          </a:ln>
        </p:spPr>
        <p:txBody>
          <a:bodyPr vert="horz" wrap="square" lIns="91440" tIns="45720" rIns="91440" bIns="45720" numCol="1" anchor="t" anchorCtr="0" compatLnSpc="1"/>
          <a:lstStyle/>
          <a:p>
            <a:endParaRPr lang="zh-CN" altLang="en-US"/>
          </a:p>
        </p:txBody>
      </p:sp>
      <p:sp>
        <p:nvSpPr>
          <p:cNvPr id="7" name="Freeform 6"/>
          <p:cNvSpPr/>
          <p:nvPr/>
        </p:nvSpPr>
        <p:spPr bwMode="auto">
          <a:xfrm>
            <a:off x="10186194" y="1052736"/>
            <a:ext cx="781050" cy="1147763"/>
          </a:xfrm>
          <a:custGeom>
            <a:avLst/>
            <a:gdLst>
              <a:gd name="T0" fmla="*/ 0 w 1025"/>
              <a:gd name="T1" fmla="*/ 0 h 1500"/>
              <a:gd name="T2" fmla="*/ 555 w 1025"/>
              <a:gd name="T3" fmla="*/ 0 h 1500"/>
              <a:gd name="T4" fmla="*/ 1025 w 1025"/>
              <a:gd name="T5" fmla="*/ 750 h 1500"/>
              <a:gd name="T6" fmla="*/ 555 w 1025"/>
              <a:gd name="T7" fmla="*/ 1500 h 1500"/>
              <a:gd name="T8" fmla="*/ 0 w 1025"/>
              <a:gd name="T9" fmla="*/ 1500 h 1500"/>
              <a:gd name="T10" fmla="*/ 470 w 1025"/>
              <a:gd name="T11" fmla="*/ 750 h 1500"/>
              <a:gd name="T12" fmla="*/ 0 w 1025"/>
              <a:gd name="T13" fmla="*/ 0 h 1500"/>
            </a:gdLst>
            <a:ahLst/>
            <a:cxnLst>
              <a:cxn ang="0">
                <a:pos x="T0" y="T1"/>
              </a:cxn>
              <a:cxn ang="0">
                <a:pos x="T2" y="T3"/>
              </a:cxn>
              <a:cxn ang="0">
                <a:pos x="T4" y="T5"/>
              </a:cxn>
              <a:cxn ang="0">
                <a:pos x="T6" y="T7"/>
              </a:cxn>
              <a:cxn ang="0">
                <a:pos x="T8" y="T9"/>
              </a:cxn>
              <a:cxn ang="0">
                <a:pos x="T10" y="T11"/>
              </a:cxn>
              <a:cxn ang="0">
                <a:pos x="T12" y="T13"/>
              </a:cxn>
            </a:cxnLst>
            <a:rect l="0" t="0" r="r" b="b"/>
            <a:pathLst>
              <a:path w="1025" h="1500">
                <a:moveTo>
                  <a:pt x="0" y="0"/>
                </a:moveTo>
                <a:lnTo>
                  <a:pt x="555" y="0"/>
                </a:lnTo>
                <a:lnTo>
                  <a:pt x="1025" y="750"/>
                </a:lnTo>
                <a:lnTo>
                  <a:pt x="555" y="1500"/>
                </a:lnTo>
                <a:lnTo>
                  <a:pt x="0" y="1500"/>
                </a:lnTo>
                <a:lnTo>
                  <a:pt x="470" y="750"/>
                </a:lnTo>
                <a:lnTo>
                  <a:pt x="0" y="0"/>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8" name="Rectangle 7"/>
          <p:cNvSpPr>
            <a:spLocks noChangeArrowheads="1"/>
          </p:cNvSpPr>
          <p:nvPr/>
        </p:nvSpPr>
        <p:spPr bwMode="auto">
          <a:xfrm>
            <a:off x="1166292" y="1052736"/>
            <a:ext cx="1260475" cy="1147763"/>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9" name="Freeform 8"/>
          <p:cNvSpPr/>
          <p:nvPr/>
        </p:nvSpPr>
        <p:spPr bwMode="auto">
          <a:xfrm>
            <a:off x="2532856" y="2387824"/>
            <a:ext cx="8434388" cy="1147763"/>
          </a:xfrm>
          <a:custGeom>
            <a:avLst/>
            <a:gdLst>
              <a:gd name="T0" fmla="*/ 0 w 11067"/>
              <a:gd name="T1" fmla="*/ 0 h 1500"/>
              <a:gd name="T2" fmla="*/ 9187 w 11067"/>
              <a:gd name="T3" fmla="*/ 0 h 1500"/>
              <a:gd name="T4" fmla="*/ 9792 w 11067"/>
              <a:gd name="T5" fmla="*/ 0 h 1500"/>
              <a:gd name="T6" fmla="*/ 10597 w 11067"/>
              <a:gd name="T7" fmla="*/ 0 h 1500"/>
              <a:gd name="T8" fmla="*/ 11067 w 11067"/>
              <a:gd name="T9" fmla="*/ 750 h 1500"/>
              <a:gd name="T10" fmla="*/ 10597 w 11067"/>
              <a:gd name="T11" fmla="*/ 1500 h 1500"/>
              <a:gd name="T12" fmla="*/ 9792 w 11067"/>
              <a:gd name="T13" fmla="*/ 1500 h 1500"/>
              <a:gd name="T14" fmla="*/ 9187 w 11067"/>
              <a:gd name="T15" fmla="*/ 1500 h 1500"/>
              <a:gd name="T16" fmla="*/ 0 w 11067"/>
              <a:gd name="T17" fmla="*/ 1500 h 1500"/>
              <a:gd name="T18" fmla="*/ 0 w 1106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7" h="1500">
                <a:moveTo>
                  <a:pt x="0" y="0"/>
                </a:moveTo>
                <a:lnTo>
                  <a:pt x="9187" y="0"/>
                </a:lnTo>
                <a:lnTo>
                  <a:pt x="9792" y="0"/>
                </a:lnTo>
                <a:lnTo>
                  <a:pt x="10597" y="0"/>
                </a:lnTo>
                <a:lnTo>
                  <a:pt x="11067" y="750"/>
                </a:lnTo>
                <a:lnTo>
                  <a:pt x="10597" y="1500"/>
                </a:lnTo>
                <a:lnTo>
                  <a:pt x="9792" y="1500"/>
                </a:lnTo>
                <a:lnTo>
                  <a:pt x="9187" y="1500"/>
                </a:lnTo>
                <a:lnTo>
                  <a:pt x="0" y="1500"/>
                </a:lnTo>
                <a:lnTo>
                  <a:pt x="0" y="0"/>
                </a:lnTo>
                <a:close/>
              </a:path>
            </a:pathLst>
          </a:custGeom>
          <a:solidFill>
            <a:srgbClr val="FEFEFE"/>
          </a:solidFill>
          <a:ln w="15875" cap="flat">
            <a:solidFill>
              <a:srgbClr val="B4B5B5"/>
            </a:solidFill>
            <a:prstDash val="solid"/>
            <a:miter lim="800000"/>
          </a:ln>
        </p:spPr>
        <p:txBody>
          <a:bodyPr vert="horz" wrap="square" lIns="91440" tIns="45720" rIns="91440" bIns="45720" numCol="1" anchor="t" anchorCtr="0" compatLnSpc="1"/>
          <a:lstStyle/>
          <a:p>
            <a:endParaRPr lang="zh-CN" altLang="en-US"/>
          </a:p>
        </p:txBody>
      </p:sp>
      <p:sp>
        <p:nvSpPr>
          <p:cNvPr id="10" name="Freeform 9"/>
          <p:cNvSpPr/>
          <p:nvPr/>
        </p:nvSpPr>
        <p:spPr bwMode="auto">
          <a:xfrm>
            <a:off x="10186194" y="2387824"/>
            <a:ext cx="781050" cy="1147763"/>
          </a:xfrm>
          <a:custGeom>
            <a:avLst/>
            <a:gdLst>
              <a:gd name="T0" fmla="*/ 0 w 1025"/>
              <a:gd name="T1" fmla="*/ 0 h 1500"/>
              <a:gd name="T2" fmla="*/ 555 w 1025"/>
              <a:gd name="T3" fmla="*/ 0 h 1500"/>
              <a:gd name="T4" fmla="*/ 1025 w 1025"/>
              <a:gd name="T5" fmla="*/ 750 h 1500"/>
              <a:gd name="T6" fmla="*/ 555 w 1025"/>
              <a:gd name="T7" fmla="*/ 1500 h 1500"/>
              <a:gd name="T8" fmla="*/ 0 w 1025"/>
              <a:gd name="T9" fmla="*/ 1500 h 1500"/>
              <a:gd name="T10" fmla="*/ 470 w 1025"/>
              <a:gd name="T11" fmla="*/ 750 h 1500"/>
              <a:gd name="T12" fmla="*/ 0 w 1025"/>
              <a:gd name="T13" fmla="*/ 0 h 1500"/>
            </a:gdLst>
            <a:ahLst/>
            <a:cxnLst>
              <a:cxn ang="0">
                <a:pos x="T0" y="T1"/>
              </a:cxn>
              <a:cxn ang="0">
                <a:pos x="T2" y="T3"/>
              </a:cxn>
              <a:cxn ang="0">
                <a:pos x="T4" y="T5"/>
              </a:cxn>
              <a:cxn ang="0">
                <a:pos x="T6" y="T7"/>
              </a:cxn>
              <a:cxn ang="0">
                <a:pos x="T8" y="T9"/>
              </a:cxn>
              <a:cxn ang="0">
                <a:pos x="T10" y="T11"/>
              </a:cxn>
              <a:cxn ang="0">
                <a:pos x="T12" y="T13"/>
              </a:cxn>
            </a:cxnLst>
            <a:rect l="0" t="0" r="r" b="b"/>
            <a:pathLst>
              <a:path w="1025" h="1500">
                <a:moveTo>
                  <a:pt x="0" y="0"/>
                </a:moveTo>
                <a:lnTo>
                  <a:pt x="555" y="0"/>
                </a:lnTo>
                <a:lnTo>
                  <a:pt x="1025" y="750"/>
                </a:lnTo>
                <a:lnTo>
                  <a:pt x="555" y="1500"/>
                </a:lnTo>
                <a:lnTo>
                  <a:pt x="0" y="1500"/>
                </a:lnTo>
                <a:lnTo>
                  <a:pt x="470" y="750"/>
                </a:lnTo>
                <a:lnTo>
                  <a:pt x="0" y="0"/>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1" name="Rectangle 10"/>
          <p:cNvSpPr>
            <a:spLocks noChangeArrowheads="1"/>
          </p:cNvSpPr>
          <p:nvPr/>
        </p:nvSpPr>
        <p:spPr bwMode="auto">
          <a:xfrm>
            <a:off x="1166292" y="2387824"/>
            <a:ext cx="1260475" cy="1147763"/>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2" name="Freeform 11"/>
          <p:cNvSpPr/>
          <p:nvPr/>
        </p:nvSpPr>
        <p:spPr bwMode="auto">
          <a:xfrm>
            <a:off x="2532856" y="3724499"/>
            <a:ext cx="8434388" cy="1147763"/>
          </a:xfrm>
          <a:custGeom>
            <a:avLst/>
            <a:gdLst>
              <a:gd name="T0" fmla="*/ 0 w 11067"/>
              <a:gd name="T1" fmla="*/ 0 h 1500"/>
              <a:gd name="T2" fmla="*/ 9187 w 11067"/>
              <a:gd name="T3" fmla="*/ 0 h 1500"/>
              <a:gd name="T4" fmla="*/ 9792 w 11067"/>
              <a:gd name="T5" fmla="*/ 0 h 1500"/>
              <a:gd name="T6" fmla="*/ 10597 w 11067"/>
              <a:gd name="T7" fmla="*/ 0 h 1500"/>
              <a:gd name="T8" fmla="*/ 11067 w 11067"/>
              <a:gd name="T9" fmla="*/ 750 h 1500"/>
              <a:gd name="T10" fmla="*/ 10597 w 11067"/>
              <a:gd name="T11" fmla="*/ 1500 h 1500"/>
              <a:gd name="T12" fmla="*/ 9792 w 11067"/>
              <a:gd name="T13" fmla="*/ 1500 h 1500"/>
              <a:gd name="T14" fmla="*/ 9187 w 11067"/>
              <a:gd name="T15" fmla="*/ 1500 h 1500"/>
              <a:gd name="T16" fmla="*/ 0 w 11067"/>
              <a:gd name="T17" fmla="*/ 1500 h 1500"/>
              <a:gd name="T18" fmla="*/ 0 w 1106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7" h="1500">
                <a:moveTo>
                  <a:pt x="0" y="0"/>
                </a:moveTo>
                <a:lnTo>
                  <a:pt x="9187" y="0"/>
                </a:lnTo>
                <a:lnTo>
                  <a:pt x="9792" y="0"/>
                </a:lnTo>
                <a:lnTo>
                  <a:pt x="10597" y="0"/>
                </a:lnTo>
                <a:lnTo>
                  <a:pt x="11067" y="750"/>
                </a:lnTo>
                <a:lnTo>
                  <a:pt x="10597" y="1500"/>
                </a:lnTo>
                <a:lnTo>
                  <a:pt x="9792" y="1500"/>
                </a:lnTo>
                <a:lnTo>
                  <a:pt x="9187" y="1500"/>
                </a:lnTo>
                <a:lnTo>
                  <a:pt x="0" y="1500"/>
                </a:lnTo>
                <a:lnTo>
                  <a:pt x="0" y="0"/>
                </a:lnTo>
                <a:close/>
              </a:path>
            </a:pathLst>
          </a:custGeom>
          <a:solidFill>
            <a:srgbClr val="FEFEFE"/>
          </a:solidFill>
          <a:ln w="15875" cap="flat">
            <a:solidFill>
              <a:srgbClr val="B4B5B5"/>
            </a:solidFill>
            <a:prstDash val="solid"/>
            <a:miter lim="800000"/>
          </a:ln>
        </p:spPr>
        <p:txBody>
          <a:bodyPr vert="horz" wrap="square" lIns="91440" tIns="45720" rIns="91440" bIns="45720" numCol="1" anchor="t" anchorCtr="0" compatLnSpc="1"/>
          <a:lstStyle/>
          <a:p>
            <a:endParaRPr lang="zh-CN" altLang="en-US"/>
          </a:p>
        </p:txBody>
      </p:sp>
      <p:sp>
        <p:nvSpPr>
          <p:cNvPr id="17" name="Freeform 12"/>
          <p:cNvSpPr/>
          <p:nvPr/>
        </p:nvSpPr>
        <p:spPr bwMode="auto">
          <a:xfrm>
            <a:off x="10186194" y="3724499"/>
            <a:ext cx="781050" cy="1147763"/>
          </a:xfrm>
          <a:custGeom>
            <a:avLst/>
            <a:gdLst>
              <a:gd name="T0" fmla="*/ 0 w 1025"/>
              <a:gd name="T1" fmla="*/ 0 h 1500"/>
              <a:gd name="T2" fmla="*/ 555 w 1025"/>
              <a:gd name="T3" fmla="*/ 0 h 1500"/>
              <a:gd name="T4" fmla="*/ 1025 w 1025"/>
              <a:gd name="T5" fmla="*/ 750 h 1500"/>
              <a:gd name="T6" fmla="*/ 555 w 1025"/>
              <a:gd name="T7" fmla="*/ 1500 h 1500"/>
              <a:gd name="T8" fmla="*/ 0 w 1025"/>
              <a:gd name="T9" fmla="*/ 1500 h 1500"/>
              <a:gd name="T10" fmla="*/ 470 w 1025"/>
              <a:gd name="T11" fmla="*/ 750 h 1500"/>
              <a:gd name="T12" fmla="*/ 0 w 1025"/>
              <a:gd name="T13" fmla="*/ 0 h 1500"/>
            </a:gdLst>
            <a:ahLst/>
            <a:cxnLst>
              <a:cxn ang="0">
                <a:pos x="T0" y="T1"/>
              </a:cxn>
              <a:cxn ang="0">
                <a:pos x="T2" y="T3"/>
              </a:cxn>
              <a:cxn ang="0">
                <a:pos x="T4" y="T5"/>
              </a:cxn>
              <a:cxn ang="0">
                <a:pos x="T6" y="T7"/>
              </a:cxn>
              <a:cxn ang="0">
                <a:pos x="T8" y="T9"/>
              </a:cxn>
              <a:cxn ang="0">
                <a:pos x="T10" y="T11"/>
              </a:cxn>
              <a:cxn ang="0">
                <a:pos x="T12" y="T13"/>
              </a:cxn>
            </a:cxnLst>
            <a:rect l="0" t="0" r="r" b="b"/>
            <a:pathLst>
              <a:path w="1025" h="1500">
                <a:moveTo>
                  <a:pt x="0" y="0"/>
                </a:moveTo>
                <a:lnTo>
                  <a:pt x="555" y="0"/>
                </a:lnTo>
                <a:lnTo>
                  <a:pt x="1025" y="750"/>
                </a:lnTo>
                <a:lnTo>
                  <a:pt x="555" y="1500"/>
                </a:lnTo>
                <a:lnTo>
                  <a:pt x="0" y="1500"/>
                </a:lnTo>
                <a:lnTo>
                  <a:pt x="470" y="750"/>
                </a:lnTo>
                <a:lnTo>
                  <a:pt x="0" y="0"/>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8" name="Rectangle 13"/>
          <p:cNvSpPr>
            <a:spLocks noChangeArrowheads="1"/>
          </p:cNvSpPr>
          <p:nvPr/>
        </p:nvSpPr>
        <p:spPr bwMode="auto">
          <a:xfrm>
            <a:off x="1166292" y="3724499"/>
            <a:ext cx="1260475" cy="1147763"/>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19" name="Freeform 14"/>
          <p:cNvSpPr/>
          <p:nvPr/>
        </p:nvSpPr>
        <p:spPr bwMode="auto">
          <a:xfrm>
            <a:off x="2532856" y="5061174"/>
            <a:ext cx="8434388" cy="1147763"/>
          </a:xfrm>
          <a:custGeom>
            <a:avLst/>
            <a:gdLst>
              <a:gd name="T0" fmla="*/ 0 w 11067"/>
              <a:gd name="T1" fmla="*/ 0 h 1500"/>
              <a:gd name="T2" fmla="*/ 9187 w 11067"/>
              <a:gd name="T3" fmla="*/ 0 h 1500"/>
              <a:gd name="T4" fmla="*/ 9792 w 11067"/>
              <a:gd name="T5" fmla="*/ 0 h 1500"/>
              <a:gd name="T6" fmla="*/ 10597 w 11067"/>
              <a:gd name="T7" fmla="*/ 0 h 1500"/>
              <a:gd name="T8" fmla="*/ 11067 w 11067"/>
              <a:gd name="T9" fmla="*/ 750 h 1500"/>
              <a:gd name="T10" fmla="*/ 10597 w 11067"/>
              <a:gd name="T11" fmla="*/ 1500 h 1500"/>
              <a:gd name="T12" fmla="*/ 9792 w 11067"/>
              <a:gd name="T13" fmla="*/ 1500 h 1500"/>
              <a:gd name="T14" fmla="*/ 9187 w 11067"/>
              <a:gd name="T15" fmla="*/ 1500 h 1500"/>
              <a:gd name="T16" fmla="*/ 0 w 11067"/>
              <a:gd name="T17" fmla="*/ 1500 h 1500"/>
              <a:gd name="T18" fmla="*/ 0 w 1106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7" h="1500">
                <a:moveTo>
                  <a:pt x="0" y="0"/>
                </a:moveTo>
                <a:lnTo>
                  <a:pt x="9187" y="0"/>
                </a:lnTo>
                <a:lnTo>
                  <a:pt x="9792" y="0"/>
                </a:lnTo>
                <a:lnTo>
                  <a:pt x="10597" y="0"/>
                </a:lnTo>
                <a:lnTo>
                  <a:pt x="11067" y="750"/>
                </a:lnTo>
                <a:lnTo>
                  <a:pt x="10597" y="1500"/>
                </a:lnTo>
                <a:lnTo>
                  <a:pt x="9792" y="1500"/>
                </a:lnTo>
                <a:lnTo>
                  <a:pt x="9187" y="1500"/>
                </a:lnTo>
                <a:lnTo>
                  <a:pt x="0" y="1500"/>
                </a:lnTo>
                <a:lnTo>
                  <a:pt x="0" y="0"/>
                </a:lnTo>
                <a:close/>
              </a:path>
            </a:pathLst>
          </a:custGeom>
          <a:solidFill>
            <a:srgbClr val="FEFEFE"/>
          </a:solidFill>
          <a:ln w="15875" cap="flat">
            <a:solidFill>
              <a:srgbClr val="B4B5B5"/>
            </a:solidFill>
            <a:prstDash val="solid"/>
            <a:miter lim="800000"/>
          </a:ln>
        </p:spPr>
        <p:txBody>
          <a:bodyPr vert="horz" wrap="square" lIns="91440" tIns="45720" rIns="91440" bIns="45720" numCol="1" anchor="t" anchorCtr="0" compatLnSpc="1"/>
          <a:lstStyle/>
          <a:p>
            <a:endParaRPr lang="zh-CN" altLang="en-US"/>
          </a:p>
        </p:txBody>
      </p:sp>
      <p:sp>
        <p:nvSpPr>
          <p:cNvPr id="20" name="Freeform 15"/>
          <p:cNvSpPr/>
          <p:nvPr/>
        </p:nvSpPr>
        <p:spPr bwMode="auto">
          <a:xfrm>
            <a:off x="10186194" y="5061174"/>
            <a:ext cx="781050" cy="1147763"/>
          </a:xfrm>
          <a:custGeom>
            <a:avLst/>
            <a:gdLst>
              <a:gd name="T0" fmla="*/ 0 w 1025"/>
              <a:gd name="T1" fmla="*/ 0 h 1500"/>
              <a:gd name="T2" fmla="*/ 555 w 1025"/>
              <a:gd name="T3" fmla="*/ 0 h 1500"/>
              <a:gd name="T4" fmla="*/ 1025 w 1025"/>
              <a:gd name="T5" fmla="*/ 750 h 1500"/>
              <a:gd name="T6" fmla="*/ 555 w 1025"/>
              <a:gd name="T7" fmla="*/ 1500 h 1500"/>
              <a:gd name="T8" fmla="*/ 0 w 1025"/>
              <a:gd name="T9" fmla="*/ 1500 h 1500"/>
              <a:gd name="T10" fmla="*/ 470 w 1025"/>
              <a:gd name="T11" fmla="*/ 750 h 1500"/>
              <a:gd name="T12" fmla="*/ 0 w 1025"/>
              <a:gd name="T13" fmla="*/ 0 h 1500"/>
            </a:gdLst>
            <a:ahLst/>
            <a:cxnLst>
              <a:cxn ang="0">
                <a:pos x="T0" y="T1"/>
              </a:cxn>
              <a:cxn ang="0">
                <a:pos x="T2" y="T3"/>
              </a:cxn>
              <a:cxn ang="0">
                <a:pos x="T4" y="T5"/>
              </a:cxn>
              <a:cxn ang="0">
                <a:pos x="T6" y="T7"/>
              </a:cxn>
              <a:cxn ang="0">
                <a:pos x="T8" y="T9"/>
              </a:cxn>
              <a:cxn ang="0">
                <a:pos x="T10" y="T11"/>
              </a:cxn>
              <a:cxn ang="0">
                <a:pos x="T12" y="T13"/>
              </a:cxn>
            </a:cxnLst>
            <a:rect l="0" t="0" r="r" b="b"/>
            <a:pathLst>
              <a:path w="1025" h="1500">
                <a:moveTo>
                  <a:pt x="0" y="0"/>
                </a:moveTo>
                <a:lnTo>
                  <a:pt x="555" y="0"/>
                </a:lnTo>
                <a:lnTo>
                  <a:pt x="1025" y="750"/>
                </a:lnTo>
                <a:lnTo>
                  <a:pt x="555" y="1500"/>
                </a:lnTo>
                <a:lnTo>
                  <a:pt x="0" y="1500"/>
                </a:lnTo>
                <a:lnTo>
                  <a:pt x="470" y="750"/>
                </a:lnTo>
                <a:lnTo>
                  <a:pt x="0" y="0"/>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1" name="Rectangle 16"/>
          <p:cNvSpPr>
            <a:spLocks noChangeArrowheads="1"/>
          </p:cNvSpPr>
          <p:nvPr/>
        </p:nvSpPr>
        <p:spPr bwMode="auto">
          <a:xfrm>
            <a:off x="1166292" y="5061174"/>
            <a:ext cx="1260475" cy="1147763"/>
          </a:xfrm>
          <a:prstGeom prst="rect">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2" name="Freeform 19"/>
          <p:cNvSpPr>
            <a:spLocks noEditPoints="1"/>
          </p:cNvSpPr>
          <p:nvPr/>
        </p:nvSpPr>
        <p:spPr bwMode="auto">
          <a:xfrm>
            <a:off x="1521892" y="4099149"/>
            <a:ext cx="596900" cy="446088"/>
          </a:xfrm>
          <a:custGeom>
            <a:avLst/>
            <a:gdLst>
              <a:gd name="T0" fmla="*/ 160 w 782"/>
              <a:gd name="T1" fmla="*/ 307 h 582"/>
              <a:gd name="T2" fmla="*/ 285 w 782"/>
              <a:gd name="T3" fmla="*/ 87 h 582"/>
              <a:gd name="T4" fmla="*/ 317 w 782"/>
              <a:gd name="T5" fmla="*/ 51 h 582"/>
              <a:gd name="T6" fmla="*/ 604 w 782"/>
              <a:gd name="T7" fmla="*/ 74 h 582"/>
              <a:gd name="T8" fmla="*/ 587 w 782"/>
              <a:gd name="T9" fmla="*/ 39 h 582"/>
              <a:gd name="T10" fmla="*/ 653 w 782"/>
              <a:gd name="T11" fmla="*/ 19 h 582"/>
              <a:gd name="T12" fmla="*/ 698 w 782"/>
              <a:gd name="T13" fmla="*/ 22 h 582"/>
              <a:gd name="T14" fmla="*/ 684 w 782"/>
              <a:gd name="T15" fmla="*/ 87 h 582"/>
              <a:gd name="T16" fmla="*/ 660 w 782"/>
              <a:gd name="T17" fmla="*/ 123 h 582"/>
              <a:gd name="T18" fmla="*/ 496 w 782"/>
              <a:gd name="T19" fmla="*/ 274 h 582"/>
              <a:gd name="T20" fmla="*/ 495 w 782"/>
              <a:gd name="T21" fmla="*/ 274 h 582"/>
              <a:gd name="T22" fmla="*/ 758 w 782"/>
              <a:gd name="T23" fmla="*/ 533 h 582"/>
              <a:gd name="T24" fmla="*/ 758 w 782"/>
              <a:gd name="T25" fmla="*/ 582 h 582"/>
              <a:gd name="T26" fmla="*/ 607 w 782"/>
              <a:gd name="T27" fmla="*/ 582 h 582"/>
              <a:gd name="T28" fmla="*/ 443 w 782"/>
              <a:gd name="T29" fmla="*/ 582 h 582"/>
              <a:gd name="T30" fmla="*/ 281 w 782"/>
              <a:gd name="T31" fmla="*/ 582 h 582"/>
              <a:gd name="T32" fmla="*/ 118 w 782"/>
              <a:gd name="T33" fmla="*/ 582 h 582"/>
              <a:gd name="T34" fmla="*/ 1 w 782"/>
              <a:gd name="T35" fmla="*/ 557 h 582"/>
              <a:gd name="T36" fmla="*/ 25 w 782"/>
              <a:gd name="T37" fmla="*/ 0 h 582"/>
              <a:gd name="T38" fmla="*/ 50 w 782"/>
              <a:gd name="T39" fmla="*/ 533 h 582"/>
              <a:gd name="T40" fmla="*/ 118 w 782"/>
              <a:gd name="T41" fmla="*/ 422 h 582"/>
              <a:gd name="T42" fmla="*/ 188 w 782"/>
              <a:gd name="T43" fmla="*/ 397 h 582"/>
              <a:gd name="T44" fmla="*/ 213 w 782"/>
              <a:gd name="T45" fmla="*/ 533 h 582"/>
              <a:gd name="T46" fmla="*/ 281 w 782"/>
              <a:gd name="T47" fmla="*/ 252 h 582"/>
              <a:gd name="T48" fmla="*/ 351 w 782"/>
              <a:gd name="T49" fmla="*/ 227 h 582"/>
              <a:gd name="T50" fmla="*/ 376 w 782"/>
              <a:gd name="T51" fmla="*/ 533 h 582"/>
              <a:gd name="T52" fmla="*/ 443 w 782"/>
              <a:gd name="T53" fmla="*/ 335 h 582"/>
              <a:gd name="T54" fmla="*/ 514 w 782"/>
              <a:gd name="T55" fmla="*/ 311 h 582"/>
              <a:gd name="T56" fmla="*/ 539 w 782"/>
              <a:gd name="T57" fmla="*/ 533 h 582"/>
              <a:gd name="T58" fmla="*/ 607 w 782"/>
              <a:gd name="T59" fmla="*/ 195 h 582"/>
              <a:gd name="T60" fmla="*/ 677 w 782"/>
              <a:gd name="T61" fmla="*/ 170 h 582"/>
              <a:gd name="T62" fmla="*/ 701 w 782"/>
              <a:gd name="T63" fmla="*/ 53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2" h="582">
                <a:moveTo>
                  <a:pt x="322" y="122"/>
                </a:moveTo>
                <a:lnTo>
                  <a:pt x="160" y="307"/>
                </a:lnTo>
                <a:lnTo>
                  <a:pt x="122" y="274"/>
                </a:lnTo>
                <a:lnTo>
                  <a:pt x="285" y="87"/>
                </a:lnTo>
                <a:lnTo>
                  <a:pt x="285" y="88"/>
                </a:lnTo>
                <a:lnTo>
                  <a:pt x="317" y="51"/>
                </a:lnTo>
                <a:lnTo>
                  <a:pt x="490" y="203"/>
                </a:lnTo>
                <a:lnTo>
                  <a:pt x="604" y="74"/>
                </a:lnTo>
                <a:lnTo>
                  <a:pt x="584" y="56"/>
                </a:lnTo>
                <a:cubicBezTo>
                  <a:pt x="576" y="50"/>
                  <a:pt x="578" y="42"/>
                  <a:pt x="587" y="39"/>
                </a:cubicBezTo>
                <a:lnTo>
                  <a:pt x="619" y="30"/>
                </a:lnTo>
                <a:cubicBezTo>
                  <a:pt x="628" y="27"/>
                  <a:pt x="644" y="22"/>
                  <a:pt x="653" y="19"/>
                </a:cubicBezTo>
                <a:lnTo>
                  <a:pt x="684" y="9"/>
                </a:lnTo>
                <a:cubicBezTo>
                  <a:pt x="694" y="7"/>
                  <a:pt x="700" y="12"/>
                  <a:pt x="698" y="22"/>
                </a:cubicBezTo>
                <a:lnTo>
                  <a:pt x="691" y="52"/>
                </a:lnTo>
                <a:cubicBezTo>
                  <a:pt x="689" y="61"/>
                  <a:pt x="686" y="77"/>
                  <a:pt x="684" y="87"/>
                </a:cubicBezTo>
                <a:lnTo>
                  <a:pt x="678" y="117"/>
                </a:lnTo>
                <a:cubicBezTo>
                  <a:pt x="676" y="127"/>
                  <a:pt x="668" y="129"/>
                  <a:pt x="660" y="123"/>
                </a:cubicBezTo>
                <a:lnTo>
                  <a:pt x="642" y="107"/>
                </a:lnTo>
                <a:lnTo>
                  <a:pt x="496" y="274"/>
                </a:lnTo>
                <a:lnTo>
                  <a:pt x="496" y="274"/>
                </a:lnTo>
                <a:lnTo>
                  <a:pt x="495" y="274"/>
                </a:lnTo>
                <a:lnTo>
                  <a:pt x="322" y="122"/>
                </a:lnTo>
                <a:close/>
                <a:moveTo>
                  <a:pt x="758" y="533"/>
                </a:moveTo>
                <a:cubicBezTo>
                  <a:pt x="771" y="533"/>
                  <a:pt x="782" y="544"/>
                  <a:pt x="782" y="557"/>
                </a:cubicBezTo>
                <a:cubicBezTo>
                  <a:pt x="782" y="571"/>
                  <a:pt x="771" y="582"/>
                  <a:pt x="758" y="582"/>
                </a:cubicBezTo>
                <a:lnTo>
                  <a:pt x="701" y="582"/>
                </a:lnTo>
                <a:lnTo>
                  <a:pt x="607" y="582"/>
                </a:lnTo>
                <a:lnTo>
                  <a:pt x="539" y="582"/>
                </a:lnTo>
                <a:lnTo>
                  <a:pt x="443" y="582"/>
                </a:lnTo>
                <a:lnTo>
                  <a:pt x="376" y="582"/>
                </a:lnTo>
                <a:lnTo>
                  <a:pt x="281" y="582"/>
                </a:lnTo>
                <a:lnTo>
                  <a:pt x="213" y="582"/>
                </a:lnTo>
                <a:lnTo>
                  <a:pt x="118" y="582"/>
                </a:lnTo>
                <a:lnTo>
                  <a:pt x="25" y="582"/>
                </a:lnTo>
                <a:cubicBezTo>
                  <a:pt x="12" y="582"/>
                  <a:pt x="1" y="571"/>
                  <a:pt x="1" y="557"/>
                </a:cubicBezTo>
                <a:lnTo>
                  <a:pt x="0" y="25"/>
                </a:lnTo>
                <a:cubicBezTo>
                  <a:pt x="0" y="11"/>
                  <a:pt x="11" y="0"/>
                  <a:pt x="25" y="0"/>
                </a:cubicBezTo>
                <a:cubicBezTo>
                  <a:pt x="38" y="0"/>
                  <a:pt x="49" y="11"/>
                  <a:pt x="49" y="25"/>
                </a:cubicBezTo>
                <a:lnTo>
                  <a:pt x="50" y="533"/>
                </a:lnTo>
                <a:lnTo>
                  <a:pt x="118" y="533"/>
                </a:lnTo>
                <a:lnTo>
                  <a:pt x="118" y="422"/>
                </a:lnTo>
                <a:cubicBezTo>
                  <a:pt x="118" y="408"/>
                  <a:pt x="129" y="397"/>
                  <a:pt x="143" y="397"/>
                </a:cubicBezTo>
                <a:lnTo>
                  <a:pt x="188" y="397"/>
                </a:lnTo>
                <a:cubicBezTo>
                  <a:pt x="202" y="397"/>
                  <a:pt x="213" y="408"/>
                  <a:pt x="213" y="422"/>
                </a:cubicBezTo>
                <a:lnTo>
                  <a:pt x="213" y="533"/>
                </a:lnTo>
                <a:lnTo>
                  <a:pt x="281" y="533"/>
                </a:lnTo>
                <a:lnTo>
                  <a:pt x="281" y="252"/>
                </a:lnTo>
                <a:cubicBezTo>
                  <a:pt x="281" y="238"/>
                  <a:pt x="292" y="227"/>
                  <a:pt x="306" y="227"/>
                </a:cubicBezTo>
                <a:lnTo>
                  <a:pt x="351" y="227"/>
                </a:lnTo>
                <a:cubicBezTo>
                  <a:pt x="365" y="227"/>
                  <a:pt x="376" y="238"/>
                  <a:pt x="376" y="252"/>
                </a:cubicBezTo>
                <a:lnTo>
                  <a:pt x="376" y="533"/>
                </a:lnTo>
                <a:lnTo>
                  <a:pt x="443" y="533"/>
                </a:lnTo>
                <a:lnTo>
                  <a:pt x="443" y="335"/>
                </a:lnTo>
                <a:cubicBezTo>
                  <a:pt x="443" y="322"/>
                  <a:pt x="454" y="311"/>
                  <a:pt x="468" y="311"/>
                </a:cubicBezTo>
                <a:lnTo>
                  <a:pt x="514" y="311"/>
                </a:lnTo>
                <a:cubicBezTo>
                  <a:pt x="528" y="311"/>
                  <a:pt x="539" y="322"/>
                  <a:pt x="539" y="335"/>
                </a:cubicBezTo>
                <a:lnTo>
                  <a:pt x="539" y="533"/>
                </a:lnTo>
                <a:lnTo>
                  <a:pt x="607" y="533"/>
                </a:lnTo>
                <a:lnTo>
                  <a:pt x="607" y="195"/>
                </a:lnTo>
                <a:cubicBezTo>
                  <a:pt x="607" y="181"/>
                  <a:pt x="618" y="170"/>
                  <a:pt x="631" y="170"/>
                </a:cubicBezTo>
                <a:lnTo>
                  <a:pt x="677" y="170"/>
                </a:lnTo>
                <a:cubicBezTo>
                  <a:pt x="691" y="170"/>
                  <a:pt x="701" y="181"/>
                  <a:pt x="701" y="195"/>
                </a:cubicBezTo>
                <a:lnTo>
                  <a:pt x="701" y="533"/>
                </a:lnTo>
                <a:lnTo>
                  <a:pt x="758" y="533"/>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TextBox 31"/>
          <p:cNvSpPr txBox="1"/>
          <p:nvPr/>
        </p:nvSpPr>
        <p:spPr>
          <a:xfrm>
            <a:off x="2815716" y="1253729"/>
            <a:ext cx="1760280" cy="400110"/>
          </a:xfrm>
          <a:prstGeom prst="rect">
            <a:avLst/>
          </a:prstGeom>
          <a:noFill/>
        </p:spPr>
        <p:txBody>
          <a:bodyPr wrap="square" rtlCol="0">
            <a:spAutoFit/>
          </a:bodyPr>
          <a:lstStyle/>
          <a:p>
            <a:r>
              <a:rPr lang="zh-CN" altLang="en-US" sz="2000" b="1" dirty="0">
                <a:solidFill>
                  <a:schemeClr val="tx2"/>
                </a:solidFill>
                <a:latin typeface="+mn-ea"/>
                <a:ea typeface="+mn-ea"/>
              </a:rPr>
              <a:t>会员付费</a:t>
            </a:r>
            <a:endParaRPr lang="en-US" altLang="zh-CN" sz="2000" b="1" dirty="0">
              <a:solidFill>
                <a:schemeClr val="tx2"/>
              </a:solidFill>
              <a:latin typeface="+mn-ea"/>
              <a:ea typeface="+mn-ea"/>
            </a:endParaRPr>
          </a:p>
        </p:txBody>
      </p:sp>
      <p:sp>
        <p:nvSpPr>
          <p:cNvPr id="24" name="TextBox 32"/>
          <p:cNvSpPr txBox="1"/>
          <p:nvPr/>
        </p:nvSpPr>
        <p:spPr>
          <a:xfrm>
            <a:off x="2831213" y="1598861"/>
            <a:ext cx="6875555"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目前虚拟物品付费是中国社交某某行业最主要盈利模式</a:t>
            </a:r>
            <a:endParaRPr lang="zh-CN" altLang="en-US" dirty="0">
              <a:solidFill>
                <a:schemeClr val="tx2"/>
              </a:solidFill>
              <a:latin typeface="+mn-ea"/>
              <a:ea typeface="+mn-ea"/>
            </a:endParaRPr>
          </a:p>
        </p:txBody>
      </p:sp>
      <p:sp>
        <p:nvSpPr>
          <p:cNvPr id="25" name="TextBox 36"/>
          <p:cNvSpPr txBox="1"/>
          <p:nvPr/>
        </p:nvSpPr>
        <p:spPr>
          <a:xfrm>
            <a:off x="2785646" y="2497858"/>
            <a:ext cx="1760280" cy="400110"/>
          </a:xfrm>
          <a:prstGeom prst="rect">
            <a:avLst/>
          </a:prstGeom>
          <a:noFill/>
        </p:spPr>
        <p:txBody>
          <a:bodyPr wrap="square" rtlCol="0">
            <a:spAutoFit/>
          </a:bodyPr>
          <a:lstStyle/>
          <a:p>
            <a:r>
              <a:rPr lang="zh-CN" altLang="en-US" sz="2000" b="1" dirty="0">
                <a:solidFill>
                  <a:schemeClr val="tx2"/>
                </a:solidFill>
                <a:latin typeface="+mn-ea"/>
                <a:ea typeface="+mn-ea"/>
              </a:rPr>
              <a:t>虚拟物品付费</a:t>
            </a:r>
            <a:endParaRPr lang="en-US" altLang="zh-CN" sz="2000" b="1" dirty="0">
              <a:solidFill>
                <a:schemeClr val="tx2"/>
              </a:solidFill>
              <a:latin typeface="+mn-ea"/>
              <a:ea typeface="+mn-ea"/>
            </a:endParaRPr>
          </a:p>
        </p:txBody>
      </p:sp>
      <p:sp>
        <p:nvSpPr>
          <p:cNvPr id="26" name="TextBox 37"/>
          <p:cNvSpPr txBox="1"/>
          <p:nvPr/>
        </p:nvSpPr>
        <p:spPr>
          <a:xfrm>
            <a:off x="2801143" y="2788013"/>
            <a:ext cx="6970713" cy="646331"/>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购买目的主要是以向主播或其他用户赠送礼物的方式表达情感，如购买鲜花、砖头、抱抱等；</a:t>
            </a:r>
            <a:endParaRPr lang="zh-CN" altLang="en-US" dirty="0">
              <a:solidFill>
                <a:schemeClr val="tx2"/>
              </a:solidFill>
              <a:latin typeface="+mn-ea"/>
              <a:ea typeface="+mn-ea"/>
            </a:endParaRPr>
          </a:p>
        </p:txBody>
      </p:sp>
      <p:sp>
        <p:nvSpPr>
          <p:cNvPr id="27" name="TextBox 41"/>
          <p:cNvSpPr txBox="1"/>
          <p:nvPr/>
        </p:nvSpPr>
        <p:spPr>
          <a:xfrm>
            <a:off x="2802159" y="3867855"/>
            <a:ext cx="1760280" cy="400110"/>
          </a:xfrm>
          <a:prstGeom prst="rect">
            <a:avLst/>
          </a:prstGeom>
          <a:noFill/>
        </p:spPr>
        <p:txBody>
          <a:bodyPr wrap="square" rtlCol="0">
            <a:spAutoFit/>
          </a:bodyPr>
          <a:lstStyle/>
          <a:p>
            <a:r>
              <a:rPr lang="zh-CN" altLang="en-US" sz="2000" b="1" dirty="0">
                <a:solidFill>
                  <a:schemeClr val="tx2"/>
                </a:solidFill>
                <a:latin typeface="+mn-ea"/>
                <a:ea typeface="+mn-ea"/>
              </a:rPr>
              <a:t>增值服务付费</a:t>
            </a:r>
            <a:endParaRPr lang="en-US" altLang="zh-CN" sz="2000" b="1" dirty="0">
              <a:solidFill>
                <a:schemeClr val="tx2"/>
              </a:solidFill>
              <a:latin typeface="+mn-ea"/>
              <a:ea typeface="+mn-ea"/>
            </a:endParaRPr>
          </a:p>
        </p:txBody>
      </p:sp>
      <p:sp>
        <p:nvSpPr>
          <p:cNvPr id="28" name="TextBox 42"/>
          <p:cNvSpPr txBox="1"/>
          <p:nvPr/>
        </p:nvSpPr>
        <p:spPr>
          <a:xfrm>
            <a:off x="2817656" y="4158010"/>
            <a:ext cx="7019287" cy="646331"/>
          </a:xfrm>
          <a:prstGeom prst="rect">
            <a:avLst/>
          </a:prstGeom>
          <a:noFill/>
        </p:spPr>
        <p:txBody>
          <a:bodyPr wrap="square" rtlCol="0">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用户通过付费成为会员，享受专属权利，满足更多的应用需求，拓展使用社交某某服务的范围。</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9" name="TextBox 46"/>
          <p:cNvSpPr txBox="1"/>
          <p:nvPr/>
        </p:nvSpPr>
        <p:spPr>
          <a:xfrm>
            <a:off x="2815715" y="5204530"/>
            <a:ext cx="1760280" cy="400110"/>
          </a:xfrm>
          <a:prstGeom prst="rect">
            <a:avLst/>
          </a:prstGeom>
          <a:noFill/>
        </p:spPr>
        <p:txBody>
          <a:bodyPr wrap="square" rtlCol="0">
            <a:spAutoFit/>
          </a:bodyPr>
          <a:lstStyle/>
          <a:p>
            <a:r>
              <a:rPr lang="zh-CN" altLang="en-US" sz="2000" b="1" dirty="0">
                <a:solidFill>
                  <a:schemeClr val="tx2"/>
                </a:solidFill>
                <a:latin typeface="+mn-ea"/>
                <a:ea typeface="+mn-ea"/>
              </a:rPr>
              <a:t>活动参与付费</a:t>
            </a:r>
            <a:endParaRPr lang="en-US" altLang="zh-CN" sz="2000" b="1" dirty="0">
              <a:solidFill>
                <a:schemeClr val="tx2"/>
              </a:solidFill>
              <a:latin typeface="+mn-ea"/>
              <a:ea typeface="+mn-ea"/>
            </a:endParaRPr>
          </a:p>
        </p:txBody>
      </p:sp>
      <p:sp>
        <p:nvSpPr>
          <p:cNvPr id="30" name="TextBox 47"/>
          <p:cNvSpPr txBox="1"/>
          <p:nvPr/>
        </p:nvSpPr>
        <p:spPr>
          <a:xfrm>
            <a:off x="2831213" y="5494685"/>
            <a:ext cx="7313706" cy="646331"/>
          </a:xfrm>
          <a:prstGeom prst="rect">
            <a:avLst/>
          </a:prstGeom>
          <a:noFill/>
        </p:spPr>
        <p:txBody>
          <a:bodyPr wrap="square" rtlCol="0">
            <a:spAutoFit/>
          </a:bodyPr>
          <a:lstStyle/>
          <a:p>
            <a:pPr algn="just"/>
            <a:r>
              <a:rPr lang="zh-CN" altLang="en-US" dirty="0">
                <a:solidFill>
                  <a:schemeClr val="tx2"/>
                </a:solidFill>
                <a:latin typeface="微软雅黑" panose="020B0503020204020204" pitchFamily="34" charset="-122"/>
                <a:ea typeface="微软雅黑" panose="020B0503020204020204" pitchFamily="34" charset="-122"/>
              </a:rPr>
              <a:t>用户通过付费可以参与社交某某网站</a:t>
            </a:r>
            <a:r>
              <a:rPr lang="en-US" altLang="zh-CN" dirty="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软件举办的相关线上或线下活动，获得参与活动资格。</a:t>
            </a:r>
          </a:p>
        </p:txBody>
      </p:sp>
      <p:sp>
        <p:nvSpPr>
          <p:cNvPr id="31" name="Freeform 33"/>
          <p:cNvSpPr>
            <a:spLocks noEditPoints="1"/>
          </p:cNvSpPr>
          <p:nvPr/>
        </p:nvSpPr>
        <p:spPr bwMode="auto">
          <a:xfrm>
            <a:off x="1499744" y="2681174"/>
            <a:ext cx="604484" cy="56771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2" name="Freeform 43"/>
          <p:cNvSpPr>
            <a:spLocks noEditPoints="1"/>
          </p:cNvSpPr>
          <p:nvPr/>
        </p:nvSpPr>
        <p:spPr bwMode="auto">
          <a:xfrm>
            <a:off x="1414402" y="5308332"/>
            <a:ext cx="764254" cy="645784"/>
          </a:xfrm>
          <a:custGeom>
            <a:avLst/>
            <a:gdLst>
              <a:gd name="T0" fmla="*/ 564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4 w 803"/>
              <a:gd name="T23" fmla="*/ 334 h 678"/>
              <a:gd name="T24" fmla="*/ 564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4"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4" y="334"/>
                </a:lnTo>
                <a:lnTo>
                  <a:pt x="564" y="421"/>
                </a:lnTo>
                <a:close/>
                <a:moveTo>
                  <a:pt x="737" y="218"/>
                </a:moveTo>
                <a:cubicBezTo>
                  <a:pt x="680" y="0"/>
                  <a:pt x="440" y="137"/>
                  <a:pt x="401" y="161"/>
                </a:cubicBezTo>
                <a:cubicBezTo>
                  <a:pt x="360" y="136"/>
                  <a:pt x="123" y="1"/>
                  <a:pt x="66" y="218"/>
                </a:cubicBezTo>
                <a:cubicBezTo>
                  <a:pt x="0" y="469"/>
                  <a:pt x="400" y="676"/>
                  <a:pt x="402" y="678"/>
                </a:cubicBezTo>
                <a:cubicBezTo>
                  <a:pt x="402" y="678"/>
                  <a:pt x="803" y="466"/>
                  <a:pt x="737" y="218"/>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3" name="Freeform 48"/>
          <p:cNvSpPr>
            <a:spLocks noEditPoints="1"/>
          </p:cNvSpPr>
          <p:nvPr/>
        </p:nvSpPr>
        <p:spPr bwMode="auto">
          <a:xfrm>
            <a:off x="1469440" y="1314498"/>
            <a:ext cx="624156" cy="59744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26" grpId="0"/>
      <p:bldP spid="27" grpId="0"/>
      <p:bldP spid="28" grpId="0"/>
      <p:bldP spid="29" grpId="0"/>
      <p:bldP spid="30" grpId="0"/>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Oval 5"/>
          <p:cNvSpPr>
            <a:spLocks noChangeArrowheads="1"/>
          </p:cNvSpPr>
          <p:nvPr/>
        </p:nvSpPr>
        <p:spPr bwMode="auto">
          <a:xfrm>
            <a:off x="1204913" y="2173288"/>
            <a:ext cx="1366837" cy="13684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8" name="Oval 6"/>
          <p:cNvSpPr>
            <a:spLocks noChangeArrowheads="1"/>
          </p:cNvSpPr>
          <p:nvPr/>
        </p:nvSpPr>
        <p:spPr bwMode="auto">
          <a:xfrm>
            <a:off x="4013200" y="2173288"/>
            <a:ext cx="1365250" cy="13684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9" name="Oval 7"/>
          <p:cNvSpPr>
            <a:spLocks noChangeArrowheads="1"/>
          </p:cNvSpPr>
          <p:nvPr/>
        </p:nvSpPr>
        <p:spPr bwMode="auto">
          <a:xfrm>
            <a:off x="6797675" y="2173288"/>
            <a:ext cx="1365250" cy="13684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0" name="Oval 8"/>
          <p:cNvSpPr>
            <a:spLocks noChangeArrowheads="1"/>
          </p:cNvSpPr>
          <p:nvPr/>
        </p:nvSpPr>
        <p:spPr bwMode="auto">
          <a:xfrm>
            <a:off x="9574213" y="2173288"/>
            <a:ext cx="1366837" cy="13684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4362450" y="2398713"/>
            <a:ext cx="628650" cy="857250"/>
          </a:xfrm>
          <a:custGeom>
            <a:avLst/>
            <a:gdLst>
              <a:gd name="T0" fmla="*/ 108 w 821"/>
              <a:gd name="T1" fmla="*/ 181 h 1120"/>
              <a:gd name="T2" fmla="*/ 91 w 821"/>
              <a:gd name="T3" fmla="*/ 1120 h 1120"/>
              <a:gd name="T4" fmla="*/ 821 w 821"/>
              <a:gd name="T5" fmla="*/ 275 h 1120"/>
              <a:gd name="T6" fmla="*/ 758 w 821"/>
              <a:gd name="T7" fmla="*/ 295 h 1120"/>
              <a:gd name="T8" fmla="*/ 94 w 821"/>
              <a:gd name="T9" fmla="*/ 1055 h 1120"/>
              <a:gd name="T10" fmla="*/ 355 w 821"/>
              <a:gd name="T11" fmla="*/ 119 h 1120"/>
              <a:gd name="T12" fmla="*/ 466 w 821"/>
              <a:gd name="T13" fmla="*/ 119 h 1120"/>
              <a:gd name="T14" fmla="*/ 409 w 821"/>
              <a:gd name="T15" fmla="*/ 179 h 1120"/>
              <a:gd name="T16" fmla="*/ 287 w 821"/>
              <a:gd name="T17" fmla="*/ 122 h 1120"/>
              <a:gd name="T18" fmla="*/ 150 w 821"/>
              <a:gd name="T19" fmla="*/ 284 h 1120"/>
              <a:gd name="T20" fmla="*/ 670 w 821"/>
              <a:gd name="T21" fmla="*/ 284 h 1120"/>
              <a:gd name="T22" fmla="*/ 534 w 821"/>
              <a:gd name="T23" fmla="*/ 122 h 1120"/>
              <a:gd name="T24" fmla="*/ 287 w 821"/>
              <a:gd name="T25" fmla="*/ 122 h 1120"/>
              <a:gd name="T26" fmla="*/ 290 w 821"/>
              <a:gd name="T27" fmla="*/ 851 h 1120"/>
              <a:gd name="T28" fmla="*/ 199 w 821"/>
              <a:gd name="T29" fmla="*/ 876 h 1120"/>
              <a:gd name="T30" fmla="*/ 179 w 821"/>
              <a:gd name="T31" fmla="*/ 896 h 1120"/>
              <a:gd name="T32" fmla="*/ 290 w 821"/>
              <a:gd name="T33" fmla="*/ 905 h 1120"/>
              <a:gd name="T34" fmla="*/ 173 w 821"/>
              <a:gd name="T35" fmla="*/ 961 h 1120"/>
              <a:gd name="T36" fmla="*/ 318 w 821"/>
              <a:gd name="T37" fmla="*/ 890 h 1120"/>
              <a:gd name="T38" fmla="*/ 318 w 821"/>
              <a:gd name="T39" fmla="*/ 845 h 1120"/>
              <a:gd name="T40" fmla="*/ 145 w 821"/>
              <a:gd name="T41" fmla="*/ 854 h 1120"/>
              <a:gd name="T42" fmla="*/ 281 w 821"/>
              <a:gd name="T43" fmla="*/ 998 h 1120"/>
              <a:gd name="T44" fmla="*/ 281 w 821"/>
              <a:gd name="T45" fmla="*/ 440 h 1120"/>
              <a:gd name="T46" fmla="*/ 199 w 821"/>
              <a:gd name="T47" fmla="*/ 465 h 1120"/>
              <a:gd name="T48" fmla="*/ 227 w 821"/>
              <a:gd name="T49" fmla="*/ 539 h 1120"/>
              <a:gd name="T50" fmla="*/ 173 w 821"/>
              <a:gd name="T51" fmla="*/ 559 h 1120"/>
              <a:gd name="T52" fmla="*/ 281 w 821"/>
              <a:gd name="T53" fmla="*/ 411 h 1120"/>
              <a:gd name="T54" fmla="*/ 145 w 821"/>
              <a:gd name="T55" fmla="*/ 556 h 1120"/>
              <a:gd name="T56" fmla="*/ 317 w 821"/>
              <a:gd name="T57" fmla="*/ 472 h 1120"/>
              <a:gd name="T58" fmla="*/ 315 w 821"/>
              <a:gd name="T59" fmla="*/ 434 h 1120"/>
              <a:gd name="T60" fmla="*/ 290 w 821"/>
              <a:gd name="T61" fmla="*/ 661 h 1120"/>
              <a:gd name="T62" fmla="*/ 179 w 821"/>
              <a:gd name="T63" fmla="*/ 689 h 1120"/>
              <a:gd name="T64" fmla="*/ 290 w 821"/>
              <a:gd name="T65" fmla="*/ 763 h 1120"/>
              <a:gd name="T66" fmla="*/ 317 w 821"/>
              <a:gd name="T67" fmla="*/ 639 h 1120"/>
              <a:gd name="T68" fmla="*/ 145 w 821"/>
              <a:gd name="T69" fmla="*/ 647 h 1120"/>
              <a:gd name="T70" fmla="*/ 290 w 821"/>
              <a:gd name="T71" fmla="*/ 791 h 1120"/>
              <a:gd name="T72" fmla="*/ 380 w 821"/>
              <a:gd name="T73" fmla="*/ 611 h 1120"/>
              <a:gd name="T74" fmla="*/ 429 w 821"/>
              <a:gd name="T75" fmla="*/ 950 h 1120"/>
              <a:gd name="T76" fmla="*/ 659 w 821"/>
              <a:gd name="T77" fmla="*/ 879 h 1120"/>
              <a:gd name="T78" fmla="*/ 420 w 821"/>
              <a:gd name="T79" fmla="*/ 941 h 1120"/>
              <a:gd name="T80" fmla="*/ 659 w 821"/>
              <a:gd name="T81" fmla="*/ 666 h 1120"/>
              <a:gd name="T82" fmla="*/ 420 w 821"/>
              <a:gd name="T83" fmla="*/ 539 h 1120"/>
              <a:gd name="T84" fmla="*/ 420 w 821"/>
              <a:gd name="T85" fmla="*/ 462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1" h="1120">
                <a:moveTo>
                  <a:pt x="62" y="295"/>
                </a:moveTo>
                <a:cubicBezTo>
                  <a:pt x="62" y="263"/>
                  <a:pt x="77" y="247"/>
                  <a:pt x="108" y="247"/>
                </a:cubicBezTo>
                <a:lnTo>
                  <a:pt x="108" y="181"/>
                </a:lnTo>
                <a:cubicBezTo>
                  <a:pt x="51" y="183"/>
                  <a:pt x="0" y="219"/>
                  <a:pt x="0" y="275"/>
                </a:cubicBezTo>
                <a:lnTo>
                  <a:pt x="0" y="1029"/>
                </a:lnTo>
                <a:cubicBezTo>
                  <a:pt x="0" y="1075"/>
                  <a:pt x="45" y="1120"/>
                  <a:pt x="91" y="1120"/>
                </a:cubicBezTo>
                <a:lnTo>
                  <a:pt x="730" y="1120"/>
                </a:lnTo>
                <a:cubicBezTo>
                  <a:pt x="776" y="1120"/>
                  <a:pt x="821" y="1075"/>
                  <a:pt x="821" y="1029"/>
                </a:cubicBezTo>
                <a:lnTo>
                  <a:pt x="821" y="275"/>
                </a:lnTo>
                <a:cubicBezTo>
                  <a:pt x="821" y="219"/>
                  <a:pt x="770" y="183"/>
                  <a:pt x="713" y="181"/>
                </a:cubicBezTo>
                <a:lnTo>
                  <a:pt x="713" y="247"/>
                </a:lnTo>
                <a:cubicBezTo>
                  <a:pt x="744" y="247"/>
                  <a:pt x="758" y="263"/>
                  <a:pt x="758" y="295"/>
                </a:cubicBezTo>
                <a:lnTo>
                  <a:pt x="758" y="1010"/>
                </a:lnTo>
                <a:cubicBezTo>
                  <a:pt x="758" y="1032"/>
                  <a:pt x="749" y="1055"/>
                  <a:pt x="727" y="1055"/>
                </a:cubicBezTo>
                <a:lnTo>
                  <a:pt x="94" y="1055"/>
                </a:lnTo>
                <a:cubicBezTo>
                  <a:pt x="69" y="1055"/>
                  <a:pt x="62" y="1029"/>
                  <a:pt x="62" y="1004"/>
                </a:cubicBezTo>
                <a:lnTo>
                  <a:pt x="62" y="295"/>
                </a:lnTo>
                <a:close/>
                <a:moveTo>
                  <a:pt x="355" y="119"/>
                </a:moveTo>
                <a:cubicBezTo>
                  <a:pt x="355" y="93"/>
                  <a:pt x="380" y="68"/>
                  <a:pt x="406" y="68"/>
                </a:cubicBezTo>
                <a:lnTo>
                  <a:pt x="415" y="68"/>
                </a:lnTo>
                <a:cubicBezTo>
                  <a:pt x="441" y="68"/>
                  <a:pt x="466" y="93"/>
                  <a:pt x="466" y="119"/>
                </a:cubicBezTo>
                <a:lnTo>
                  <a:pt x="466" y="125"/>
                </a:lnTo>
                <a:cubicBezTo>
                  <a:pt x="466" y="154"/>
                  <a:pt x="441" y="179"/>
                  <a:pt x="412" y="179"/>
                </a:cubicBezTo>
                <a:lnTo>
                  <a:pt x="409" y="179"/>
                </a:lnTo>
                <a:cubicBezTo>
                  <a:pt x="380" y="179"/>
                  <a:pt x="355" y="154"/>
                  <a:pt x="355" y="125"/>
                </a:cubicBezTo>
                <a:lnTo>
                  <a:pt x="355" y="119"/>
                </a:lnTo>
                <a:close/>
                <a:moveTo>
                  <a:pt x="287" y="122"/>
                </a:moveTo>
                <a:lnTo>
                  <a:pt x="196" y="122"/>
                </a:lnTo>
                <a:cubicBezTo>
                  <a:pt x="165" y="122"/>
                  <a:pt x="150" y="136"/>
                  <a:pt x="150" y="167"/>
                </a:cubicBezTo>
                <a:lnTo>
                  <a:pt x="150" y="284"/>
                </a:lnTo>
                <a:cubicBezTo>
                  <a:pt x="150" y="303"/>
                  <a:pt x="163" y="323"/>
                  <a:pt x="182" y="323"/>
                </a:cubicBezTo>
                <a:lnTo>
                  <a:pt x="639" y="323"/>
                </a:lnTo>
                <a:cubicBezTo>
                  <a:pt x="658" y="323"/>
                  <a:pt x="670" y="303"/>
                  <a:pt x="670" y="284"/>
                </a:cubicBezTo>
                <a:lnTo>
                  <a:pt x="670" y="167"/>
                </a:lnTo>
                <a:cubicBezTo>
                  <a:pt x="670" y="136"/>
                  <a:pt x="656" y="122"/>
                  <a:pt x="625" y="122"/>
                </a:cubicBezTo>
                <a:lnTo>
                  <a:pt x="534" y="122"/>
                </a:lnTo>
                <a:cubicBezTo>
                  <a:pt x="534" y="59"/>
                  <a:pt x="481" y="0"/>
                  <a:pt x="420" y="0"/>
                </a:cubicBezTo>
                <a:lnTo>
                  <a:pt x="400" y="0"/>
                </a:lnTo>
                <a:cubicBezTo>
                  <a:pt x="340" y="0"/>
                  <a:pt x="287" y="59"/>
                  <a:pt x="287" y="122"/>
                </a:cubicBezTo>
                <a:close/>
                <a:moveTo>
                  <a:pt x="173" y="859"/>
                </a:moveTo>
                <a:cubicBezTo>
                  <a:pt x="173" y="853"/>
                  <a:pt x="175" y="851"/>
                  <a:pt x="182" y="851"/>
                </a:cubicBezTo>
                <a:lnTo>
                  <a:pt x="290" y="851"/>
                </a:lnTo>
                <a:lnTo>
                  <a:pt x="290" y="859"/>
                </a:lnTo>
                <a:cubicBezTo>
                  <a:pt x="290" y="868"/>
                  <a:pt x="245" y="894"/>
                  <a:pt x="236" y="899"/>
                </a:cubicBezTo>
                <a:cubicBezTo>
                  <a:pt x="228" y="892"/>
                  <a:pt x="211" y="876"/>
                  <a:pt x="199" y="876"/>
                </a:cubicBezTo>
                <a:lnTo>
                  <a:pt x="196" y="876"/>
                </a:lnTo>
                <a:cubicBezTo>
                  <a:pt x="189" y="876"/>
                  <a:pt x="179" y="886"/>
                  <a:pt x="179" y="893"/>
                </a:cubicBezTo>
                <a:lnTo>
                  <a:pt x="179" y="896"/>
                </a:lnTo>
                <a:cubicBezTo>
                  <a:pt x="179" y="904"/>
                  <a:pt x="219" y="947"/>
                  <a:pt x="227" y="947"/>
                </a:cubicBezTo>
                <a:lnTo>
                  <a:pt x="230" y="947"/>
                </a:lnTo>
                <a:cubicBezTo>
                  <a:pt x="236" y="947"/>
                  <a:pt x="280" y="911"/>
                  <a:pt x="290" y="905"/>
                </a:cubicBezTo>
                <a:cubicBezTo>
                  <a:pt x="290" y="920"/>
                  <a:pt x="296" y="970"/>
                  <a:pt x="281" y="970"/>
                </a:cubicBezTo>
                <a:lnTo>
                  <a:pt x="182" y="970"/>
                </a:lnTo>
                <a:cubicBezTo>
                  <a:pt x="175" y="970"/>
                  <a:pt x="173" y="968"/>
                  <a:pt x="173" y="961"/>
                </a:cubicBezTo>
                <a:lnTo>
                  <a:pt x="173" y="859"/>
                </a:lnTo>
                <a:close/>
                <a:moveTo>
                  <a:pt x="281" y="998"/>
                </a:moveTo>
                <a:cubicBezTo>
                  <a:pt x="335" y="998"/>
                  <a:pt x="315" y="940"/>
                  <a:pt x="318" y="890"/>
                </a:cubicBezTo>
                <a:cubicBezTo>
                  <a:pt x="320" y="865"/>
                  <a:pt x="383" y="843"/>
                  <a:pt x="389" y="820"/>
                </a:cubicBezTo>
                <a:lnTo>
                  <a:pt x="381" y="820"/>
                </a:lnTo>
                <a:cubicBezTo>
                  <a:pt x="361" y="820"/>
                  <a:pt x="332" y="838"/>
                  <a:pt x="318" y="845"/>
                </a:cubicBezTo>
                <a:cubicBezTo>
                  <a:pt x="311" y="834"/>
                  <a:pt x="304" y="822"/>
                  <a:pt x="287" y="822"/>
                </a:cubicBezTo>
                <a:lnTo>
                  <a:pt x="176" y="822"/>
                </a:lnTo>
                <a:cubicBezTo>
                  <a:pt x="159" y="822"/>
                  <a:pt x="145" y="837"/>
                  <a:pt x="145" y="854"/>
                </a:cubicBezTo>
                <a:lnTo>
                  <a:pt x="145" y="967"/>
                </a:lnTo>
                <a:cubicBezTo>
                  <a:pt x="145" y="986"/>
                  <a:pt x="162" y="998"/>
                  <a:pt x="182" y="998"/>
                </a:cubicBezTo>
                <a:lnTo>
                  <a:pt x="281" y="998"/>
                </a:lnTo>
                <a:close/>
                <a:moveTo>
                  <a:pt x="173" y="448"/>
                </a:moveTo>
                <a:cubicBezTo>
                  <a:pt x="173" y="442"/>
                  <a:pt x="175" y="440"/>
                  <a:pt x="182" y="440"/>
                </a:cubicBezTo>
                <a:lnTo>
                  <a:pt x="281" y="440"/>
                </a:lnTo>
                <a:cubicBezTo>
                  <a:pt x="288" y="440"/>
                  <a:pt x="290" y="442"/>
                  <a:pt x="290" y="448"/>
                </a:cubicBezTo>
                <a:cubicBezTo>
                  <a:pt x="290" y="455"/>
                  <a:pt x="241" y="488"/>
                  <a:pt x="236" y="488"/>
                </a:cubicBezTo>
                <a:cubicBezTo>
                  <a:pt x="230" y="488"/>
                  <a:pt x="215" y="465"/>
                  <a:pt x="199" y="465"/>
                </a:cubicBezTo>
                <a:cubicBezTo>
                  <a:pt x="191" y="465"/>
                  <a:pt x="179" y="474"/>
                  <a:pt x="179" y="482"/>
                </a:cubicBezTo>
                <a:lnTo>
                  <a:pt x="179" y="485"/>
                </a:lnTo>
                <a:cubicBezTo>
                  <a:pt x="179" y="496"/>
                  <a:pt x="218" y="534"/>
                  <a:pt x="227" y="539"/>
                </a:cubicBezTo>
                <a:lnTo>
                  <a:pt x="290" y="493"/>
                </a:lnTo>
                <a:lnTo>
                  <a:pt x="290" y="559"/>
                </a:lnTo>
                <a:lnTo>
                  <a:pt x="173" y="559"/>
                </a:lnTo>
                <a:lnTo>
                  <a:pt x="173" y="448"/>
                </a:lnTo>
                <a:close/>
                <a:moveTo>
                  <a:pt x="315" y="434"/>
                </a:moveTo>
                <a:cubicBezTo>
                  <a:pt x="312" y="419"/>
                  <a:pt x="299" y="411"/>
                  <a:pt x="281" y="411"/>
                </a:cubicBezTo>
                <a:lnTo>
                  <a:pt x="182" y="411"/>
                </a:lnTo>
                <a:cubicBezTo>
                  <a:pt x="162" y="411"/>
                  <a:pt x="145" y="423"/>
                  <a:pt x="145" y="442"/>
                </a:cubicBezTo>
                <a:lnTo>
                  <a:pt x="145" y="556"/>
                </a:lnTo>
                <a:cubicBezTo>
                  <a:pt x="145" y="572"/>
                  <a:pt x="159" y="587"/>
                  <a:pt x="176" y="587"/>
                </a:cubicBezTo>
                <a:lnTo>
                  <a:pt x="287" y="587"/>
                </a:lnTo>
                <a:cubicBezTo>
                  <a:pt x="331" y="587"/>
                  <a:pt x="318" y="517"/>
                  <a:pt x="317" y="472"/>
                </a:cubicBezTo>
                <a:lnTo>
                  <a:pt x="389" y="411"/>
                </a:lnTo>
                <a:cubicBezTo>
                  <a:pt x="389" y="411"/>
                  <a:pt x="384" y="408"/>
                  <a:pt x="383" y="408"/>
                </a:cubicBezTo>
                <a:cubicBezTo>
                  <a:pt x="355" y="408"/>
                  <a:pt x="332" y="432"/>
                  <a:pt x="315" y="434"/>
                </a:cubicBezTo>
                <a:close/>
                <a:moveTo>
                  <a:pt x="173" y="647"/>
                </a:moveTo>
                <a:lnTo>
                  <a:pt x="290" y="647"/>
                </a:lnTo>
                <a:lnTo>
                  <a:pt x="290" y="661"/>
                </a:lnTo>
                <a:lnTo>
                  <a:pt x="236" y="695"/>
                </a:lnTo>
                <a:lnTo>
                  <a:pt x="200" y="668"/>
                </a:lnTo>
                <a:cubicBezTo>
                  <a:pt x="190" y="674"/>
                  <a:pt x="179" y="676"/>
                  <a:pt x="179" y="689"/>
                </a:cubicBezTo>
                <a:cubicBezTo>
                  <a:pt x="179" y="698"/>
                  <a:pt x="219" y="743"/>
                  <a:pt x="227" y="743"/>
                </a:cubicBezTo>
                <a:cubicBezTo>
                  <a:pt x="240" y="743"/>
                  <a:pt x="275" y="704"/>
                  <a:pt x="290" y="700"/>
                </a:cubicBezTo>
                <a:lnTo>
                  <a:pt x="290" y="763"/>
                </a:lnTo>
                <a:lnTo>
                  <a:pt x="173" y="763"/>
                </a:lnTo>
                <a:lnTo>
                  <a:pt x="173" y="647"/>
                </a:lnTo>
                <a:close/>
                <a:moveTo>
                  <a:pt x="317" y="639"/>
                </a:moveTo>
                <a:cubicBezTo>
                  <a:pt x="312" y="630"/>
                  <a:pt x="306" y="618"/>
                  <a:pt x="290" y="618"/>
                </a:cubicBezTo>
                <a:lnTo>
                  <a:pt x="173" y="618"/>
                </a:lnTo>
                <a:cubicBezTo>
                  <a:pt x="159" y="618"/>
                  <a:pt x="145" y="632"/>
                  <a:pt x="145" y="647"/>
                </a:cubicBezTo>
                <a:lnTo>
                  <a:pt x="145" y="763"/>
                </a:lnTo>
                <a:cubicBezTo>
                  <a:pt x="145" y="777"/>
                  <a:pt x="159" y="791"/>
                  <a:pt x="173" y="791"/>
                </a:cubicBezTo>
                <a:lnTo>
                  <a:pt x="290" y="791"/>
                </a:lnTo>
                <a:cubicBezTo>
                  <a:pt x="331" y="791"/>
                  <a:pt x="318" y="718"/>
                  <a:pt x="317" y="677"/>
                </a:cubicBezTo>
                <a:lnTo>
                  <a:pt x="389" y="616"/>
                </a:lnTo>
                <a:lnTo>
                  <a:pt x="380" y="611"/>
                </a:lnTo>
                <a:lnTo>
                  <a:pt x="317" y="639"/>
                </a:lnTo>
                <a:close/>
                <a:moveTo>
                  <a:pt x="420" y="941"/>
                </a:moveTo>
                <a:cubicBezTo>
                  <a:pt x="420" y="948"/>
                  <a:pt x="422" y="950"/>
                  <a:pt x="429" y="950"/>
                </a:cubicBezTo>
                <a:lnTo>
                  <a:pt x="650" y="950"/>
                </a:lnTo>
                <a:cubicBezTo>
                  <a:pt x="657" y="950"/>
                  <a:pt x="659" y="948"/>
                  <a:pt x="659" y="941"/>
                </a:cubicBezTo>
                <a:lnTo>
                  <a:pt x="659" y="879"/>
                </a:lnTo>
                <a:cubicBezTo>
                  <a:pt x="659" y="873"/>
                  <a:pt x="657" y="871"/>
                  <a:pt x="650" y="871"/>
                </a:cubicBezTo>
                <a:lnTo>
                  <a:pt x="420" y="871"/>
                </a:lnTo>
                <a:lnTo>
                  <a:pt x="420" y="941"/>
                </a:lnTo>
                <a:close/>
                <a:moveTo>
                  <a:pt x="420" y="743"/>
                </a:moveTo>
                <a:lnTo>
                  <a:pt x="659" y="743"/>
                </a:lnTo>
                <a:lnTo>
                  <a:pt x="659" y="666"/>
                </a:lnTo>
                <a:lnTo>
                  <a:pt x="420" y="666"/>
                </a:lnTo>
                <a:lnTo>
                  <a:pt x="420" y="743"/>
                </a:lnTo>
                <a:close/>
                <a:moveTo>
                  <a:pt x="420" y="539"/>
                </a:moveTo>
                <a:lnTo>
                  <a:pt x="594" y="539"/>
                </a:lnTo>
                <a:lnTo>
                  <a:pt x="594" y="462"/>
                </a:lnTo>
                <a:lnTo>
                  <a:pt x="420" y="462"/>
                </a:lnTo>
                <a:lnTo>
                  <a:pt x="420" y="5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9935919" y="2462529"/>
            <a:ext cx="729150" cy="778832"/>
          </a:xfrm>
          <a:custGeom>
            <a:avLst/>
            <a:gdLst>
              <a:gd name="T0" fmla="*/ 312 w 1037"/>
              <a:gd name="T1" fmla="*/ 169 h 1106"/>
              <a:gd name="T2" fmla="*/ 679 w 1037"/>
              <a:gd name="T3" fmla="*/ 122 h 1106"/>
              <a:gd name="T4" fmla="*/ 548 w 1037"/>
              <a:gd name="T5" fmla="*/ 76 h 1106"/>
              <a:gd name="T6" fmla="*/ 396 w 1037"/>
              <a:gd name="T7" fmla="*/ 76 h 1106"/>
              <a:gd name="T8" fmla="*/ 265 w 1037"/>
              <a:gd name="T9" fmla="*/ 122 h 1106"/>
              <a:gd name="T10" fmla="*/ 854 w 1037"/>
              <a:gd name="T11" fmla="*/ 958 h 1106"/>
              <a:gd name="T12" fmla="*/ 868 w 1037"/>
              <a:gd name="T13" fmla="*/ 925 h 1106"/>
              <a:gd name="T14" fmla="*/ 808 w 1037"/>
              <a:gd name="T15" fmla="*/ 718 h 1106"/>
              <a:gd name="T16" fmla="*/ 770 w 1037"/>
              <a:gd name="T17" fmla="*/ 718 h 1106"/>
              <a:gd name="T18" fmla="*/ 770 w 1037"/>
              <a:gd name="T19" fmla="*/ 877 h 1106"/>
              <a:gd name="T20" fmla="*/ 771 w 1037"/>
              <a:gd name="T21" fmla="*/ 881 h 1106"/>
              <a:gd name="T22" fmla="*/ 773 w 1037"/>
              <a:gd name="T23" fmla="*/ 884 h 1106"/>
              <a:gd name="T24" fmla="*/ 775 w 1037"/>
              <a:gd name="T25" fmla="*/ 887 h 1106"/>
              <a:gd name="T26" fmla="*/ 988 w 1037"/>
              <a:gd name="T27" fmla="*/ 730 h 1106"/>
              <a:gd name="T28" fmla="*/ 789 w 1037"/>
              <a:gd name="T29" fmla="*/ 625 h 1106"/>
              <a:gd name="T30" fmla="*/ 744 w 1037"/>
              <a:gd name="T31" fmla="*/ 1102 h 1106"/>
              <a:gd name="T32" fmla="*/ 1025 w 1037"/>
              <a:gd name="T33" fmla="*/ 911 h 1106"/>
              <a:gd name="T34" fmla="*/ 989 w 1037"/>
              <a:gd name="T35" fmla="*/ 904 h 1106"/>
              <a:gd name="T36" fmla="*/ 789 w 1037"/>
              <a:gd name="T37" fmla="*/ 1069 h 1106"/>
              <a:gd name="T38" fmla="*/ 589 w 1037"/>
              <a:gd name="T39" fmla="*/ 827 h 1106"/>
              <a:gd name="T40" fmla="*/ 827 w 1037"/>
              <a:gd name="T41" fmla="*/ 666 h 1106"/>
              <a:gd name="T42" fmla="*/ 989 w 1037"/>
              <a:gd name="T43" fmla="*/ 904 h 1106"/>
              <a:gd name="T44" fmla="*/ 347 w 1037"/>
              <a:gd name="T45" fmla="*/ 902 h 1106"/>
              <a:gd name="T46" fmla="*/ 593 w 1037"/>
              <a:gd name="T47" fmla="*/ 657 h 1106"/>
              <a:gd name="T48" fmla="*/ 644 w 1037"/>
              <a:gd name="T49" fmla="*/ 619 h 1106"/>
              <a:gd name="T50" fmla="*/ 896 w 1037"/>
              <a:gd name="T51" fmla="*/ 375 h 1106"/>
              <a:gd name="T52" fmla="*/ 906 w 1037"/>
              <a:gd name="T53" fmla="*/ 605 h 1106"/>
              <a:gd name="T54" fmla="*/ 945 w 1037"/>
              <a:gd name="T55" fmla="*/ 619 h 1106"/>
              <a:gd name="T56" fmla="*/ 945 w 1037"/>
              <a:gd name="T57" fmla="*/ 254 h 1106"/>
              <a:gd name="T58" fmla="*/ 49 w 1037"/>
              <a:gd name="T59" fmla="*/ 205 h 1106"/>
              <a:gd name="T60" fmla="*/ 0 w 1037"/>
              <a:gd name="T61" fmla="*/ 385 h 1106"/>
              <a:gd name="T62" fmla="*/ 0 w 1037"/>
              <a:gd name="T63" fmla="*/ 657 h 1106"/>
              <a:gd name="T64" fmla="*/ 0 w 1037"/>
              <a:gd name="T65" fmla="*/ 920 h 1106"/>
              <a:gd name="T66" fmla="*/ 522 w 1037"/>
              <a:gd name="T67" fmla="*/ 969 h 1106"/>
              <a:gd name="T68" fmla="*/ 38 w 1037"/>
              <a:gd name="T69" fmla="*/ 385 h 1106"/>
              <a:gd name="T70" fmla="*/ 49 w 1037"/>
              <a:gd name="T71" fmla="*/ 375 h 1106"/>
              <a:gd name="T72" fmla="*/ 309 w 1037"/>
              <a:gd name="T73" fmla="*/ 619 h 1106"/>
              <a:gd name="T74" fmla="*/ 38 w 1037"/>
              <a:gd name="T75" fmla="*/ 385 h 1106"/>
              <a:gd name="T76" fmla="*/ 309 w 1037"/>
              <a:gd name="T77" fmla="*/ 657 h 1106"/>
              <a:gd name="T78" fmla="*/ 49 w 1037"/>
              <a:gd name="T79" fmla="*/ 902 h 1106"/>
              <a:gd name="T80" fmla="*/ 38 w 1037"/>
              <a:gd name="T81" fmla="*/ 657 h 1106"/>
              <a:gd name="T82" fmla="*/ 347 w 1037"/>
              <a:gd name="T83" fmla="*/ 619 h 1106"/>
              <a:gd name="T84" fmla="*/ 347 w 1037"/>
              <a:gd name="T85" fmla="*/ 375 h 1106"/>
              <a:gd name="T86" fmla="*/ 606 w 1037"/>
              <a:gd name="T87" fmla="*/ 619 h 1106"/>
              <a:gd name="T88" fmla="*/ 625 w 1037"/>
              <a:gd name="T89" fmla="*/ 254 h 1106"/>
              <a:gd name="T90" fmla="*/ 658 w 1037"/>
              <a:gd name="T91" fmla="*/ 288 h 1106"/>
              <a:gd name="T92" fmla="*/ 592 w 1037"/>
              <a:gd name="T93" fmla="*/ 288 h 1106"/>
              <a:gd name="T94" fmla="*/ 328 w 1037"/>
              <a:gd name="T95" fmla="*/ 254 h 1106"/>
              <a:gd name="T96" fmla="*/ 361 w 1037"/>
              <a:gd name="T97" fmla="*/ 288 h 1106"/>
              <a:gd name="T98" fmla="*/ 295 w 1037"/>
              <a:gd name="T99" fmla="*/ 28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7" h="1106">
                <a:moveTo>
                  <a:pt x="265" y="122"/>
                </a:moveTo>
                <a:cubicBezTo>
                  <a:pt x="265" y="148"/>
                  <a:pt x="286" y="169"/>
                  <a:pt x="312" y="169"/>
                </a:cubicBezTo>
                <a:lnTo>
                  <a:pt x="633" y="169"/>
                </a:lnTo>
                <a:cubicBezTo>
                  <a:pt x="658" y="169"/>
                  <a:pt x="679" y="148"/>
                  <a:pt x="679" y="122"/>
                </a:cubicBezTo>
                <a:cubicBezTo>
                  <a:pt x="679" y="96"/>
                  <a:pt x="658" y="76"/>
                  <a:pt x="633" y="76"/>
                </a:cubicBezTo>
                <a:lnTo>
                  <a:pt x="548" y="76"/>
                </a:lnTo>
                <a:cubicBezTo>
                  <a:pt x="548" y="34"/>
                  <a:pt x="514" y="0"/>
                  <a:pt x="472" y="0"/>
                </a:cubicBezTo>
                <a:cubicBezTo>
                  <a:pt x="430" y="0"/>
                  <a:pt x="396" y="34"/>
                  <a:pt x="396" y="76"/>
                </a:cubicBezTo>
                <a:lnTo>
                  <a:pt x="312" y="76"/>
                </a:lnTo>
                <a:cubicBezTo>
                  <a:pt x="286" y="76"/>
                  <a:pt x="265" y="96"/>
                  <a:pt x="265" y="122"/>
                </a:cubicBezTo>
                <a:close/>
                <a:moveTo>
                  <a:pt x="840" y="952"/>
                </a:moveTo>
                <a:cubicBezTo>
                  <a:pt x="844" y="956"/>
                  <a:pt x="849" y="958"/>
                  <a:pt x="854" y="958"/>
                </a:cubicBezTo>
                <a:cubicBezTo>
                  <a:pt x="859" y="958"/>
                  <a:pt x="864" y="956"/>
                  <a:pt x="868" y="952"/>
                </a:cubicBezTo>
                <a:cubicBezTo>
                  <a:pt x="875" y="945"/>
                  <a:pt x="875" y="933"/>
                  <a:pt x="868" y="925"/>
                </a:cubicBezTo>
                <a:lnTo>
                  <a:pt x="808" y="866"/>
                </a:lnTo>
                <a:lnTo>
                  <a:pt x="808" y="718"/>
                </a:lnTo>
                <a:cubicBezTo>
                  <a:pt x="808" y="707"/>
                  <a:pt x="800" y="698"/>
                  <a:pt x="789" y="698"/>
                </a:cubicBezTo>
                <a:cubicBezTo>
                  <a:pt x="778" y="698"/>
                  <a:pt x="770" y="707"/>
                  <a:pt x="770" y="718"/>
                </a:cubicBezTo>
                <a:lnTo>
                  <a:pt x="770" y="874"/>
                </a:lnTo>
                <a:cubicBezTo>
                  <a:pt x="770" y="875"/>
                  <a:pt x="770" y="876"/>
                  <a:pt x="770" y="877"/>
                </a:cubicBezTo>
                <a:cubicBezTo>
                  <a:pt x="770" y="878"/>
                  <a:pt x="770" y="878"/>
                  <a:pt x="770" y="879"/>
                </a:cubicBezTo>
                <a:cubicBezTo>
                  <a:pt x="771" y="880"/>
                  <a:pt x="771" y="880"/>
                  <a:pt x="771" y="881"/>
                </a:cubicBezTo>
                <a:cubicBezTo>
                  <a:pt x="771" y="882"/>
                  <a:pt x="772" y="882"/>
                  <a:pt x="772" y="883"/>
                </a:cubicBezTo>
                <a:cubicBezTo>
                  <a:pt x="772" y="883"/>
                  <a:pt x="772" y="884"/>
                  <a:pt x="773" y="884"/>
                </a:cubicBezTo>
                <a:cubicBezTo>
                  <a:pt x="773" y="885"/>
                  <a:pt x="774" y="886"/>
                  <a:pt x="775" y="887"/>
                </a:cubicBezTo>
                <a:cubicBezTo>
                  <a:pt x="775" y="887"/>
                  <a:pt x="775" y="887"/>
                  <a:pt x="775" y="887"/>
                </a:cubicBezTo>
                <a:lnTo>
                  <a:pt x="840" y="952"/>
                </a:lnTo>
                <a:close/>
                <a:moveTo>
                  <a:pt x="988" y="730"/>
                </a:moveTo>
                <a:cubicBezTo>
                  <a:pt x="952" y="677"/>
                  <a:pt x="897" y="641"/>
                  <a:pt x="834" y="629"/>
                </a:cubicBezTo>
                <a:cubicBezTo>
                  <a:pt x="819" y="626"/>
                  <a:pt x="804" y="625"/>
                  <a:pt x="789" y="625"/>
                </a:cubicBezTo>
                <a:cubicBezTo>
                  <a:pt x="673" y="625"/>
                  <a:pt x="574" y="707"/>
                  <a:pt x="552" y="820"/>
                </a:cubicBezTo>
                <a:cubicBezTo>
                  <a:pt x="527" y="951"/>
                  <a:pt x="613" y="1077"/>
                  <a:pt x="744" y="1102"/>
                </a:cubicBezTo>
                <a:cubicBezTo>
                  <a:pt x="759" y="1105"/>
                  <a:pt x="774" y="1106"/>
                  <a:pt x="789" y="1106"/>
                </a:cubicBezTo>
                <a:cubicBezTo>
                  <a:pt x="904" y="1106"/>
                  <a:pt x="1004" y="1024"/>
                  <a:pt x="1025" y="911"/>
                </a:cubicBezTo>
                <a:cubicBezTo>
                  <a:pt x="1037" y="847"/>
                  <a:pt x="1024" y="783"/>
                  <a:pt x="988" y="730"/>
                </a:cubicBezTo>
                <a:close/>
                <a:moveTo>
                  <a:pt x="989" y="904"/>
                </a:moveTo>
                <a:lnTo>
                  <a:pt x="989" y="904"/>
                </a:lnTo>
                <a:cubicBezTo>
                  <a:pt x="970" y="999"/>
                  <a:pt x="886" y="1069"/>
                  <a:pt x="789" y="1069"/>
                </a:cubicBezTo>
                <a:cubicBezTo>
                  <a:pt x="776" y="1069"/>
                  <a:pt x="763" y="1068"/>
                  <a:pt x="751" y="1065"/>
                </a:cubicBezTo>
                <a:cubicBezTo>
                  <a:pt x="640" y="1044"/>
                  <a:pt x="568" y="937"/>
                  <a:pt x="589" y="827"/>
                </a:cubicBezTo>
                <a:cubicBezTo>
                  <a:pt x="607" y="731"/>
                  <a:pt x="691" y="662"/>
                  <a:pt x="789" y="662"/>
                </a:cubicBezTo>
                <a:cubicBezTo>
                  <a:pt x="801" y="662"/>
                  <a:pt x="814" y="663"/>
                  <a:pt x="827" y="666"/>
                </a:cubicBezTo>
                <a:cubicBezTo>
                  <a:pt x="880" y="676"/>
                  <a:pt x="927" y="706"/>
                  <a:pt x="957" y="751"/>
                </a:cubicBezTo>
                <a:cubicBezTo>
                  <a:pt x="988" y="796"/>
                  <a:pt x="999" y="850"/>
                  <a:pt x="989" y="904"/>
                </a:cubicBezTo>
                <a:close/>
                <a:moveTo>
                  <a:pt x="505" y="902"/>
                </a:moveTo>
                <a:lnTo>
                  <a:pt x="347" y="902"/>
                </a:lnTo>
                <a:lnTo>
                  <a:pt x="347" y="657"/>
                </a:lnTo>
                <a:lnTo>
                  <a:pt x="593" y="657"/>
                </a:lnTo>
                <a:cubicBezTo>
                  <a:pt x="609" y="643"/>
                  <a:pt x="626" y="630"/>
                  <a:pt x="645" y="619"/>
                </a:cubicBezTo>
                <a:lnTo>
                  <a:pt x="644" y="619"/>
                </a:lnTo>
                <a:lnTo>
                  <a:pt x="644" y="375"/>
                </a:lnTo>
                <a:lnTo>
                  <a:pt x="896" y="375"/>
                </a:lnTo>
                <a:cubicBezTo>
                  <a:pt x="901" y="375"/>
                  <a:pt x="906" y="379"/>
                  <a:pt x="906" y="385"/>
                </a:cubicBezTo>
                <a:lnTo>
                  <a:pt x="906" y="605"/>
                </a:lnTo>
                <a:cubicBezTo>
                  <a:pt x="920" y="611"/>
                  <a:pt x="933" y="619"/>
                  <a:pt x="945" y="627"/>
                </a:cubicBezTo>
                <a:lnTo>
                  <a:pt x="945" y="619"/>
                </a:lnTo>
                <a:lnTo>
                  <a:pt x="945" y="385"/>
                </a:lnTo>
                <a:lnTo>
                  <a:pt x="945" y="254"/>
                </a:lnTo>
                <a:cubicBezTo>
                  <a:pt x="945" y="227"/>
                  <a:pt x="923" y="205"/>
                  <a:pt x="896" y="205"/>
                </a:cubicBezTo>
                <a:lnTo>
                  <a:pt x="49" y="205"/>
                </a:lnTo>
                <a:cubicBezTo>
                  <a:pt x="22" y="205"/>
                  <a:pt x="0" y="227"/>
                  <a:pt x="0" y="254"/>
                </a:cubicBezTo>
                <a:lnTo>
                  <a:pt x="0" y="385"/>
                </a:lnTo>
                <a:lnTo>
                  <a:pt x="0" y="619"/>
                </a:lnTo>
                <a:lnTo>
                  <a:pt x="0" y="657"/>
                </a:lnTo>
                <a:lnTo>
                  <a:pt x="0" y="891"/>
                </a:lnTo>
                <a:lnTo>
                  <a:pt x="0" y="920"/>
                </a:lnTo>
                <a:cubicBezTo>
                  <a:pt x="0" y="947"/>
                  <a:pt x="22" y="969"/>
                  <a:pt x="49" y="969"/>
                </a:cubicBezTo>
                <a:lnTo>
                  <a:pt x="522" y="969"/>
                </a:lnTo>
                <a:cubicBezTo>
                  <a:pt x="514" y="947"/>
                  <a:pt x="508" y="925"/>
                  <a:pt x="505" y="902"/>
                </a:cubicBezTo>
                <a:close/>
                <a:moveTo>
                  <a:pt x="38" y="385"/>
                </a:moveTo>
                <a:lnTo>
                  <a:pt x="38" y="385"/>
                </a:lnTo>
                <a:cubicBezTo>
                  <a:pt x="38" y="379"/>
                  <a:pt x="43" y="375"/>
                  <a:pt x="49" y="375"/>
                </a:cubicBezTo>
                <a:lnTo>
                  <a:pt x="309" y="375"/>
                </a:lnTo>
                <a:lnTo>
                  <a:pt x="309" y="619"/>
                </a:lnTo>
                <a:lnTo>
                  <a:pt x="38" y="619"/>
                </a:lnTo>
                <a:lnTo>
                  <a:pt x="38" y="385"/>
                </a:lnTo>
                <a:close/>
                <a:moveTo>
                  <a:pt x="309" y="657"/>
                </a:moveTo>
                <a:lnTo>
                  <a:pt x="309" y="657"/>
                </a:lnTo>
                <a:lnTo>
                  <a:pt x="309" y="902"/>
                </a:lnTo>
                <a:lnTo>
                  <a:pt x="49" y="902"/>
                </a:lnTo>
                <a:cubicBezTo>
                  <a:pt x="43" y="902"/>
                  <a:pt x="38" y="897"/>
                  <a:pt x="38" y="891"/>
                </a:cubicBezTo>
                <a:lnTo>
                  <a:pt x="38" y="657"/>
                </a:lnTo>
                <a:lnTo>
                  <a:pt x="309" y="657"/>
                </a:lnTo>
                <a:close/>
                <a:moveTo>
                  <a:pt x="347" y="619"/>
                </a:moveTo>
                <a:lnTo>
                  <a:pt x="347" y="619"/>
                </a:lnTo>
                <a:lnTo>
                  <a:pt x="347" y="375"/>
                </a:lnTo>
                <a:lnTo>
                  <a:pt x="606" y="375"/>
                </a:lnTo>
                <a:lnTo>
                  <a:pt x="606" y="619"/>
                </a:lnTo>
                <a:lnTo>
                  <a:pt x="347" y="619"/>
                </a:lnTo>
                <a:close/>
                <a:moveTo>
                  <a:pt x="625" y="254"/>
                </a:moveTo>
                <a:lnTo>
                  <a:pt x="625" y="254"/>
                </a:lnTo>
                <a:cubicBezTo>
                  <a:pt x="643" y="254"/>
                  <a:pt x="658" y="269"/>
                  <a:pt x="658" y="288"/>
                </a:cubicBezTo>
                <a:cubicBezTo>
                  <a:pt x="658" y="306"/>
                  <a:pt x="643" y="321"/>
                  <a:pt x="625" y="321"/>
                </a:cubicBezTo>
                <a:cubicBezTo>
                  <a:pt x="606" y="321"/>
                  <a:pt x="592" y="306"/>
                  <a:pt x="592" y="288"/>
                </a:cubicBezTo>
                <a:cubicBezTo>
                  <a:pt x="592" y="269"/>
                  <a:pt x="606" y="254"/>
                  <a:pt x="625" y="254"/>
                </a:cubicBezTo>
                <a:close/>
                <a:moveTo>
                  <a:pt x="328" y="254"/>
                </a:moveTo>
                <a:lnTo>
                  <a:pt x="328" y="254"/>
                </a:lnTo>
                <a:cubicBezTo>
                  <a:pt x="346" y="254"/>
                  <a:pt x="361" y="269"/>
                  <a:pt x="361" y="288"/>
                </a:cubicBezTo>
                <a:cubicBezTo>
                  <a:pt x="361" y="306"/>
                  <a:pt x="346" y="321"/>
                  <a:pt x="328" y="321"/>
                </a:cubicBezTo>
                <a:cubicBezTo>
                  <a:pt x="310" y="321"/>
                  <a:pt x="295" y="306"/>
                  <a:pt x="295" y="288"/>
                </a:cubicBezTo>
                <a:cubicBezTo>
                  <a:pt x="295" y="269"/>
                  <a:pt x="310" y="254"/>
                  <a:pt x="328" y="2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Rectangle 27"/>
          <p:cNvSpPr>
            <a:spLocks noChangeArrowheads="1"/>
          </p:cNvSpPr>
          <p:nvPr/>
        </p:nvSpPr>
        <p:spPr bwMode="auto">
          <a:xfrm>
            <a:off x="5311775" y="227013"/>
            <a:ext cx="10779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40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目  录</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0" name="Rectangle 28"/>
          <p:cNvSpPr>
            <a:spLocks noChangeArrowheads="1"/>
          </p:cNvSpPr>
          <p:nvPr/>
        </p:nvSpPr>
        <p:spPr bwMode="auto">
          <a:xfrm>
            <a:off x="5554663" y="874713"/>
            <a:ext cx="2159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C</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1" name="Rectangle 29"/>
          <p:cNvSpPr>
            <a:spLocks noChangeArrowheads="1"/>
          </p:cNvSpPr>
          <p:nvPr/>
        </p:nvSpPr>
        <p:spPr bwMode="auto">
          <a:xfrm>
            <a:off x="5688013" y="874713"/>
            <a:ext cx="18891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o</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2" name="Rectangle 30"/>
          <p:cNvSpPr>
            <a:spLocks noChangeArrowheads="1"/>
          </p:cNvSpPr>
          <p:nvPr/>
        </p:nvSpPr>
        <p:spPr bwMode="auto">
          <a:xfrm>
            <a:off x="5822950" y="874713"/>
            <a:ext cx="18891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8" name="Rectangle 31"/>
          <p:cNvSpPr>
            <a:spLocks noChangeArrowheads="1"/>
          </p:cNvSpPr>
          <p:nvPr/>
        </p:nvSpPr>
        <p:spPr bwMode="auto">
          <a:xfrm>
            <a:off x="5957888" y="874713"/>
            <a:ext cx="161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2" name="Rectangle 32"/>
          <p:cNvSpPr>
            <a:spLocks noChangeArrowheads="1"/>
          </p:cNvSpPr>
          <p:nvPr/>
        </p:nvSpPr>
        <p:spPr bwMode="auto">
          <a:xfrm>
            <a:off x="6038850" y="874713"/>
            <a:ext cx="18891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3" name="Rectangle 33"/>
          <p:cNvSpPr>
            <a:spLocks noChangeArrowheads="1"/>
          </p:cNvSpPr>
          <p:nvPr/>
        </p:nvSpPr>
        <p:spPr bwMode="auto">
          <a:xfrm>
            <a:off x="6146800" y="874713"/>
            <a:ext cx="18891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n</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4" name="Rectangle 34"/>
          <p:cNvSpPr>
            <a:spLocks noChangeArrowheads="1"/>
          </p:cNvSpPr>
          <p:nvPr/>
        </p:nvSpPr>
        <p:spPr bwMode="auto">
          <a:xfrm>
            <a:off x="6281738" y="874713"/>
            <a:ext cx="161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5" name="Rectangle 35"/>
          <p:cNvSpPr>
            <a:spLocks noChangeArrowheads="1"/>
          </p:cNvSpPr>
          <p:nvPr/>
        </p:nvSpPr>
        <p:spPr bwMode="auto">
          <a:xfrm>
            <a:off x="6362700" y="874713"/>
            <a:ext cx="161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500" b="0"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s</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6" name="Freeform 36"/>
          <p:cNvSpPr>
            <a:spLocks noEditPoints="1"/>
          </p:cNvSpPr>
          <p:nvPr/>
        </p:nvSpPr>
        <p:spPr bwMode="auto">
          <a:xfrm>
            <a:off x="7142163" y="2449513"/>
            <a:ext cx="725487" cy="793750"/>
          </a:xfrm>
          <a:custGeom>
            <a:avLst/>
            <a:gdLst>
              <a:gd name="T0" fmla="*/ 493 w 950"/>
              <a:gd name="T1" fmla="*/ 240 h 1038"/>
              <a:gd name="T2" fmla="*/ 560 w 950"/>
              <a:gd name="T3" fmla="*/ 375 h 1038"/>
              <a:gd name="T4" fmla="*/ 541 w 950"/>
              <a:gd name="T5" fmla="*/ 395 h 1038"/>
              <a:gd name="T6" fmla="*/ 521 w 950"/>
              <a:gd name="T7" fmla="*/ 375 h 1038"/>
              <a:gd name="T8" fmla="*/ 471 w 950"/>
              <a:gd name="T9" fmla="*/ 273 h 1038"/>
              <a:gd name="T10" fmla="*/ 465 w 950"/>
              <a:gd name="T11" fmla="*/ 246 h 1038"/>
              <a:gd name="T12" fmla="*/ 493 w 950"/>
              <a:gd name="T13" fmla="*/ 240 h 1038"/>
              <a:gd name="T14" fmla="*/ 27 w 950"/>
              <a:gd name="T15" fmla="*/ 329 h 1038"/>
              <a:gd name="T16" fmla="*/ 428 w 950"/>
              <a:gd name="T17" fmla="*/ 16 h 1038"/>
              <a:gd name="T18" fmla="*/ 769 w 950"/>
              <a:gd name="T19" fmla="*/ 130 h 1038"/>
              <a:gd name="T20" fmla="*/ 874 w 950"/>
              <a:gd name="T21" fmla="*/ 419 h 1038"/>
              <a:gd name="T22" fmla="*/ 850 w 950"/>
              <a:gd name="T23" fmla="*/ 476 h 1038"/>
              <a:gd name="T24" fmla="*/ 910 w 950"/>
              <a:gd name="T25" fmla="*/ 581 h 1038"/>
              <a:gd name="T26" fmla="*/ 946 w 950"/>
              <a:gd name="T27" fmla="*/ 639 h 1038"/>
              <a:gd name="T28" fmla="*/ 858 w 950"/>
              <a:gd name="T29" fmla="*/ 692 h 1038"/>
              <a:gd name="T30" fmla="*/ 879 w 950"/>
              <a:gd name="T31" fmla="*/ 741 h 1038"/>
              <a:gd name="T32" fmla="*/ 852 w 950"/>
              <a:gd name="T33" fmla="*/ 770 h 1038"/>
              <a:gd name="T34" fmla="*/ 858 w 950"/>
              <a:gd name="T35" fmla="*/ 808 h 1038"/>
              <a:gd name="T36" fmla="*/ 847 w 950"/>
              <a:gd name="T37" fmla="*/ 853 h 1038"/>
              <a:gd name="T38" fmla="*/ 873 w 950"/>
              <a:gd name="T39" fmla="*/ 913 h 1038"/>
              <a:gd name="T40" fmla="*/ 694 w 950"/>
              <a:gd name="T41" fmla="*/ 953 h 1038"/>
              <a:gd name="T42" fmla="*/ 572 w 950"/>
              <a:gd name="T43" fmla="*/ 1038 h 1038"/>
              <a:gd name="T44" fmla="*/ 121 w 950"/>
              <a:gd name="T45" fmla="*/ 1038 h 1038"/>
              <a:gd name="T46" fmla="*/ 143 w 950"/>
              <a:gd name="T47" fmla="*/ 906 h 1038"/>
              <a:gd name="T48" fmla="*/ 48 w 950"/>
              <a:gd name="T49" fmla="*/ 605 h 1038"/>
              <a:gd name="T50" fmla="*/ 27 w 950"/>
              <a:gd name="T51" fmla="*/ 329 h 1038"/>
              <a:gd name="T52" fmla="*/ 440 w 950"/>
              <a:gd name="T53" fmla="*/ 796 h 1038"/>
              <a:gd name="T54" fmla="*/ 440 w 950"/>
              <a:gd name="T55" fmla="*/ 796 h 1038"/>
              <a:gd name="T56" fmla="*/ 538 w 950"/>
              <a:gd name="T57" fmla="*/ 735 h 1038"/>
              <a:gd name="T58" fmla="*/ 341 w 950"/>
              <a:gd name="T59" fmla="*/ 735 h 1038"/>
              <a:gd name="T60" fmla="*/ 440 w 950"/>
              <a:gd name="T61" fmla="*/ 796 h 1038"/>
              <a:gd name="T62" fmla="*/ 361 w 950"/>
              <a:gd name="T63" fmla="*/ 694 h 1038"/>
              <a:gd name="T64" fmla="*/ 361 w 950"/>
              <a:gd name="T65" fmla="*/ 694 h 1038"/>
              <a:gd name="T66" fmla="*/ 519 w 950"/>
              <a:gd name="T67" fmla="*/ 694 h 1038"/>
              <a:gd name="T68" fmla="*/ 538 w 950"/>
              <a:gd name="T69" fmla="*/ 674 h 1038"/>
              <a:gd name="T70" fmla="*/ 519 w 950"/>
              <a:gd name="T71" fmla="*/ 654 h 1038"/>
              <a:gd name="T72" fmla="*/ 361 w 950"/>
              <a:gd name="T73" fmla="*/ 654 h 1038"/>
              <a:gd name="T74" fmla="*/ 341 w 950"/>
              <a:gd name="T75" fmla="*/ 674 h 1038"/>
              <a:gd name="T76" fmla="*/ 361 w 950"/>
              <a:gd name="T77" fmla="*/ 694 h 1038"/>
              <a:gd name="T78" fmla="*/ 361 w 950"/>
              <a:gd name="T79" fmla="*/ 608 h 1038"/>
              <a:gd name="T80" fmla="*/ 361 w 950"/>
              <a:gd name="T81" fmla="*/ 608 h 1038"/>
              <a:gd name="T82" fmla="*/ 519 w 950"/>
              <a:gd name="T83" fmla="*/ 608 h 1038"/>
              <a:gd name="T84" fmla="*/ 637 w 950"/>
              <a:gd name="T85" fmla="*/ 368 h 1038"/>
              <a:gd name="T86" fmla="*/ 440 w 950"/>
              <a:gd name="T87" fmla="*/ 165 h 1038"/>
              <a:gd name="T88" fmla="*/ 243 w 950"/>
              <a:gd name="T89" fmla="*/ 368 h 1038"/>
              <a:gd name="T90" fmla="*/ 361 w 950"/>
              <a:gd name="T91" fmla="*/ 608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0" h="1038">
                <a:moveTo>
                  <a:pt x="493" y="240"/>
                </a:moveTo>
                <a:cubicBezTo>
                  <a:pt x="495" y="242"/>
                  <a:pt x="560" y="287"/>
                  <a:pt x="560" y="375"/>
                </a:cubicBezTo>
                <a:cubicBezTo>
                  <a:pt x="560" y="386"/>
                  <a:pt x="552" y="395"/>
                  <a:pt x="541" y="395"/>
                </a:cubicBezTo>
                <a:cubicBezTo>
                  <a:pt x="530" y="395"/>
                  <a:pt x="521" y="386"/>
                  <a:pt x="521" y="375"/>
                </a:cubicBezTo>
                <a:cubicBezTo>
                  <a:pt x="521" y="308"/>
                  <a:pt x="473" y="275"/>
                  <a:pt x="471" y="273"/>
                </a:cubicBezTo>
                <a:cubicBezTo>
                  <a:pt x="461" y="267"/>
                  <a:pt x="459" y="255"/>
                  <a:pt x="465" y="246"/>
                </a:cubicBezTo>
                <a:cubicBezTo>
                  <a:pt x="471" y="237"/>
                  <a:pt x="483" y="234"/>
                  <a:pt x="493" y="240"/>
                </a:cubicBezTo>
                <a:close/>
                <a:moveTo>
                  <a:pt x="27" y="329"/>
                </a:moveTo>
                <a:cubicBezTo>
                  <a:pt x="97" y="0"/>
                  <a:pt x="428" y="16"/>
                  <a:pt x="428" y="16"/>
                </a:cubicBezTo>
                <a:cubicBezTo>
                  <a:pt x="657" y="6"/>
                  <a:pt x="769" y="130"/>
                  <a:pt x="769" y="130"/>
                </a:cubicBezTo>
                <a:cubicBezTo>
                  <a:pt x="831" y="178"/>
                  <a:pt x="913" y="386"/>
                  <a:pt x="874" y="419"/>
                </a:cubicBezTo>
                <a:cubicBezTo>
                  <a:pt x="834" y="452"/>
                  <a:pt x="850" y="476"/>
                  <a:pt x="850" y="476"/>
                </a:cubicBezTo>
                <a:cubicBezTo>
                  <a:pt x="850" y="476"/>
                  <a:pt x="870" y="539"/>
                  <a:pt x="910" y="581"/>
                </a:cubicBezTo>
                <a:cubicBezTo>
                  <a:pt x="950" y="622"/>
                  <a:pt x="946" y="639"/>
                  <a:pt x="946" y="639"/>
                </a:cubicBezTo>
                <a:cubicBezTo>
                  <a:pt x="944" y="701"/>
                  <a:pt x="861" y="681"/>
                  <a:pt x="858" y="692"/>
                </a:cubicBezTo>
                <a:cubicBezTo>
                  <a:pt x="856" y="703"/>
                  <a:pt x="877" y="728"/>
                  <a:pt x="879" y="741"/>
                </a:cubicBezTo>
                <a:cubicBezTo>
                  <a:pt x="882" y="754"/>
                  <a:pt x="852" y="770"/>
                  <a:pt x="852" y="770"/>
                </a:cubicBezTo>
                <a:lnTo>
                  <a:pt x="858" y="808"/>
                </a:lnTo>
                <a:cubicBezTo>
                  <a:pt x="858" y="808"/>
                  <a:pt x="815" y="833"/>
                  <a:pt x="847" y="853"/>
                </a:cubicBezTo>
                <a:cubicBezTo>
                  <a:pt x="879" y="873"/>
                  <a:pt x="873" y="913"/>
                  <a:pt x="873" y="913"/>
                </a:cubicBezTo>
                <a:cubicBezTo>
                  <a:pt x="866" y="986"/>
                  <a:pt x="694" y="953"/>
                  <a:pt x="694" y="953"/>
                </a:cubicBezTo>
                <a:cubicBezTo>
                  <a:pt x="599" y="949"/>
                  <a:pt x="572" y="1038"/>
                  <a:pt x="572" y="1038"/>
                </a:cubicBezTo>
                <a:lnTo>
                  <a:pt x="121" y="1038"/>
                </a:lnTo>
                <a:cubicBezTo>
                  <a:pt x="129" y="981"/>
                  <a:pt x="137" y="954"/>
                  <a:pt x="143" y="906"/>
                </a:cubicBezTo>
                <a:cubicBezTo>
                  <a:pt x="161" y="749"/>
                  <a:pt x="97" y="697"/>
                  <a:pt x="48" y="605"/>
                </a:cubicBezTo>
                <a:cubicBezTo>
                  <a:pt x="0" y="516"/>
                  <a:pt x="27" y="329"/>
                  <a:pt x="27" y="329"/>
                </a:cubicBezTo>
                <a:close/>
                <a:moveTo>
                  <a:pt x="440" y="796"/>
                </a:moveTo>
                <a:lnTo>
                  <a:pt x="440" y="796"/>
                </a:lnTo>
                <a:cubicBezTo>
                  <a:pt x="494" y="796"/>
                  <a:pt x="538" y="769"/>
                  <a:pt x="538" y="735"/>
                </a:cubicBezTo>
                <a:lnTo>
                  <a:pt x="341" y="735"/>
                </a:lnTo>
                <a:cubicBezTo>
                  <a:pt x="341" y="769"/>
                  <a:pt x="385" y="796"/>
                  <a:pt x="440" y="796"/>
                </a:cubicBezTo>
                <a:close/>
                <a:moveTo>
                  <a:pt x="361" y="694"/>
                </a:moveTo>
                <a:lnTo>
                  <a:pt x="361" y="694"/>
                </a:lnTo>
                <a:lnTo>
                  <a:pt x="519" y="694"/>
                </a:lnTo>
                <a:cubicBezTo>
                  <a:pt x="530" y="694"/>
                  <a:pt x="538" y="685"/>
                  <a:pt x="538" y="674"/>
                </a:cubicBezTo>
                <a:cubicBezTo>
                  <a:pt x="538" y="663"/>
                  <a:pt x="530" y="654"/>
                  <a:pt x="519" y="654"/>
                </a:cubicBezTo>
                <a:lnTo>
                  <a:pt x="361" y="654"/>
                </a:lnTo>
                <a:cubicBezTo>
                  <a:pt x="350" y="654"/>
                  <a:pt x="341" y="663"/>
                  <a:pt x="341" y="674"/>
                </a:cubicBezTo>
                <a:cubicBezTo>
                  <a:pt x="341" y="685"/>
                  <a:pt x="350" y="694"/>
                  <a:pt x="361" y="694"/>
                </a:cubicBezTo>
                <a:close/>
                <a:moveTo>
                  <a:pt x="361" y="608"/>
                </a:moveTo>
                <a:lnTo>
                  <a:pt x="361" y="608"/>
                </a:lnTo>
                <a:lnTo>
                  <a:pt x="519" y="608"/>
                </a:lnTo>
                <a:cubicBezTo>
                  <a:pt x="536" y="551"/>
                  <a:pt x="637" y="450"/>
                  <a:pt x="637" y="368"/>
                </a:cubicBezTo>
                <a:cubicBezTo>
                  <a:pt x="637" y="256"/>
                  <a:pt x="549" y="165"/>
                  <a:pt x="440" y="165"/>
                </a:cubicBezTo>
                <a:cubicBezTo>
                  <a:pt x="331" y="165"/>
                  <a:pt x="243" y="256"/>
                  <a:pt x="243" y="368"/>
                </a:cubicBezTo>
                <a:cubicBezTo>
                  <a:pt x="243" y="450"/>
                  <a:pt x="343" y="551"/>
                  <a:pt x="361" y="60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7" name="Freeform 37"/>
          <p:cNvSpPr>
            <a:spLocks noEditPoints="1"/>
          </p:cNvSpPr>
          <p:nvPr/>
        </p:nvSpPr>
        <p:spPr bwMode="auto">
          <a:xfrm>
            <a:off x="1492250" y="2468563"/>
            <a:ext cx="763587" cy="752475"/>
          </a:xfrm>
          <a:custGeom>
            <a:avLst/>
            <a:gdLst>
              <a:gd name="T0" fmla="*/ 514 w 998"/>
              <a:gd name="T1" fmla="*/ 389 h 983"/>
              <a:gd name="T2" fmla="*/ 457 w 998"/>
              <a:gd name="T3" fmla="*/ 389 h 983"/>
              <a:gd name="T4" fmla="*/ 443 w 998"/>
              <a:gd name="T5" fmla="*/ 427 h 983"/>
              <a:gd name="T6" fmla="*/ 457 w 998"/>
              <a:gd name="T7" fmla="*/ 585 h 983"/>
              <a:gd name="T8" fmla="*/ 418 w 998"/>
              <a:gd name="T9" fmla="*/ 641 h 983"/>
              <a:gd name="T10" fmla="*/ 382 w 998"/>
              <a:gd name="T11" fmla="*/ 585 h 983"/>
              <a:gd name="T12" fmla="*/ 403 w 998"/>
              <a:gd name="T13" fmla="*/ 427 h 983"/>
              <a:gd name="T14" fmla="*/ 388 w 998"/>
              <a:gd name="T15" fmla="*/ 389 h 983"/>
              <a:gd name="T16" fmla="*/ 325 w 998"/>
              <a:gd name="T17" fmla="*/ 389 h 983"/>
              <a:gd name="T18" fmla="*/ 325 w 998"/>
              <a:gd name="T19" fmla="*/ 389 h 983"/>
              <a:gd name="T20" fmla="*/ 220 w 998"/>
              <a:gd name="T21" fmla="*/ 483 h 983"/>
              <a:gd name="T22" fmla="*/ 234 w 998"/>
              <a:gd name="T23" fmla="*/ 640 h 983"/>
              <a:gd name="T24" fmla="*/ 420 w 998"/>
              <a:gd name="T25" fmla="*/ 697 h 983"/>
              <a:gd name="T26" fmla="*/ 605 w 998"/>
              <a:gd name="T27" fmla="*/ 640 h 983"/>
              <a:gd name="T28" fmla="*/ 619 w 998"/>
              <a:gd name="T29" fmla="*/ 482 h 983"/>
              <a:gd name="T30" fmla="*/ 514 w 998"/>
              <a:gd name="T31" fmla="*/ 389 h 983"/>
              <a:gd name="T32" fmla="*/ 947 w 998"/>
              <a:gd name="T33" fmla="*/ 945 h 983"/>
              <a:gd name="T34" fmla="*/ 856 w 998"/>
              <a:gd name="T35" fmla="*/ 983 h 983"/>
              <a:gd name="T36" fmla="*/ 765 w 998"/>
              <a:gd name="T37" fmla="*/ 945 h 983"/>
              <a:gd name="T38" fmla="*/ 610 w 998"/>
              <a:gd name="T39" fmla="*/ 793 h 983"/>
              <a:gd name="T40" fmla="*/ 419 w 998"/>
              <a:gd name="T41" fmla="*/ 839 h 983"/>
              <a:gd name="T42" fmla="*/ 0 w 998"/>
              <a:gd name="T43" fmla="*/ 419 h 983"/>
              <a:gd name="T44" fmla="*/ 419 w 998"/>
              <a:gd name="T45" fmla="*/ 0 h 983"/>
              <a:gd name="T46" fmla="*/ 839 w 998"/>
              <a:gd name="T47" fmla="*/ 419 h 983"/>
              <a:gd name="T48" fmla="*/ 793 w 998"/>
              <a:gd name="T49" fmla="*/ 611 h 983"/>
              <a:gd name="T50" fmla="*/ 947 w 998"/>
              <a:gd name="T51" fmla="*/ 762 h 983"/>
              <a:gd name="T52" fmla="*/ 947 w 998"/>
              <a:gd name="T53" fmla="*/ 945 h 983"/>
              <a:gd name="T54" fmla="*/ 419 w 998"/>
              <a:gd name="T55" fmla="*/ 762 h 983"/>
              <a:gd name="T56" fmla="*/ 419 w 998"/>
              <a:gd name="T57" fmla="*/ 762 h 983"/>
              <a:gd name="T58" fmla="*/ 762 w 998"/>
              <a:gd name="T59" fmla="*/ 419 h 983"/>
              <a:gd name="T60" fmla="*/ 419 w 998"/>
              <a:gd name="T61" fmla="*/ 77 h 983"/>
              <a:gd name="T62" fmla="*/ 77 w 998"/>
              <a:gd name="T63" fmla="*/ 419 h 983"/>
              <a:gd name="T64" fmla="*/ 419 w 998"/>
              <a:gd name="T65" fmla="*/ 762 h 983"/>
              <a:gd name="T66" fmla="*/ 420 w 998"/>
              <a:gd name="T67" fmla="*/ 142 h 983"/>
              <a:gd name="T68" fmla="*/ 313 w 998"/>
              <a:gd name="T69" fmla="*/ 248 h 983"/>
              <a:gd name="T70" fmla="*/ 420 w 998"/>
              <a:gd name="T71" fmla="*/ 355 h 983"/>
              <a:gd name="T72" fmla="*/ 526 w 998"/>
              <a:gd name="T73" fmla="*/ 248 h 983"/>
              <a:gd name="T74" fmla="*/ 420 w 998"/>
              <a:gd name="T75" fmla="*/ 142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8" h="983">
                <a:moveTo>
                  <a:pt x="514" y="389"/>
                </a:moveTo>
                <a:lnTo>
                  <a:pt x="457" y="389"/>
                </a:lnTo>
                <a:cubicBezTo>
                  <a:pt x="457" y="394"/>
                  <a:pt x="458" y="417"/>
                  <a:pt x="443" y="427"/>
                </a:cubicBezTo>
                <a:cubicBezTo>
                  <a:pt x="443" y="427"/>
                  <a:pt x="467" y="547"/>
                  <a:pt x="457" y="585"/>
                </a:cubicBezTo>
                <a:cubicBezTo>
                  <a:pt x="453" y="601"/>
                  <a:pt x="437" y="642"/>
                  <a:pt x="418" y="641"/>
                </a:cubicBezTo>
                <a:cubicBezTo>
                  <a:pt x="400" y="641"/>
                  <a:pt x="386" y="601"/>
                  <a:pt x="382" y="585"/>
                </a:cubicBezTo>
                <a:cubicBezTo>
                  <a:pt x="373" y="546"/>
                  <a:pt x="403" y="427"/>
                  <a:pt x="403" y="427"/>
                </a:cubicBezTo>
                <a:cubicBezTo>
                  <a:pt x="398" y="426"/>
                  <a:pt x="390" y="419"/>
                  <a:pt x="388" y="389"/>
                </a:cubicBezTo>
                <a:lnTo>
                  <a:pt x="325" y="389"/>
                </a:lnTo>
                <a:lnTo>
                  <a:pt x="325" y="389"/>
                </a:lnTo>
                <a:cubicBezTo>
                  <a:pt x="267" y="389"/>
                  <a:pt x="213" y="431"/>
                  <a:pt x="220" y="483"/>
                </a:cubicBezTo>
                <a:lnTo>
                  <a:pt x="234" y="640"/>
                </a:lnTo>
                <a:cubicBezTo>
                  <a:pt x="287" y="676"/>
                  <a:pt x="351" y="697"/>
                  <a:pt x="420" y="697"/>
                </a:cubicBezTo>
                <a:cubicBezTo>
                  <a:pt x="488" y="697"/>
                  <a:pt x="552" y="676"/>
                  <a:pt x="605" y="640"/>
                </a:cubicBezTo>
                <a:lnTo>
                  <a:pt x="619" y="482"/>
                </a:lnTo>
                <a:cubicBezTo>
                  <a:pt x="626" y="431"/>
                  <a:pt x="572" y="389"/>
                  <a:pt x="514" y="389"/>
                </a:cubicBezTo>
                <a:close/>
                <a:moveTo>
                  <a:pt x="947" y="945"/>
                </a:moveTo>
                <a:cubicBezTo>
                  <a:pt x="922" y="970"/>
                  <a:pt x="889" y="983"/>
                  <a:pt x="856" y="983"/>
                </a:cubicBezTo>
                <a:cubicBezTo>
                  <a:pt x="823" y="983"/>
                  <a:pt x="790" y="970"/>
                  <a:pt x="765" y="945"/>
                </a:cubicBezTo>
                <a:lnTo>
                  <a:pt x="610" y="793"/>
                </a:lnTo>
                <a:cubicBezTo>
                  <a:pt x="553" y="823"/>
                  <a:pt x="488" y="839"/>
                  <a:pt x="419" y="839"/>
                </a:cubicBezTo>
                <a:cubicBezTo>
                  <a:pt x="188" y="839"/>
                  <a:pt x="0" y="651"/>
                  <a:pt x="0" y="419"/>
                </a:cubicBezTo>
                <a:cubicBezTo>
                  <a:pt x="0" y="188"/>
                  <a:pt x="188" y="0"/>
                  <a:pt x="419" y="0"/>
                </a:cubicBezTo>
                <a:cubicBezTo>
                  <a:pt x="651" y="0"/>
                  <a:pt x="839" y="188"/>
                  <a:pt x="839" y="419"/>
                </a:cubicBezTo>
                <a:cubicBezTo>
                  <a:pt x="839" y="488"/>
                  <a:pt x="822" y="553"/>
                  <a:pt x="793" y="611"/>
                </a:cubicBezTo>
                <a:lnTo>
                  <a:pt x="947" y="762"/>
                </a:lnTo>
                <a:cubicBezTo>
                  <a:pt x="998" y="813"/>
                  <a:pt x="998" y="894"/>
                  <a:pt x="947" y="945"/>
                </a:cubicBezTo>
                <a:close/>
                <a:moveTo>
                  <a:pt x="419" y="762"/>
                </a:moveTo>
                <a:lnTo>
                  <a:pt x="419" y="762"/>
                </a:lnTo>
                <a:cubicBezTo>
                  <a:pt x="609" y="762"/>
                  <a:pt x="762" y="609"/>
                  <a:pt x="762" y="419"/>
                </a:cubicBezTo>
                <a:cubicBezTo>
                  <a:pt x="762" y="230"/>
                  <a:pt x="609" y="77"/>
                  <a:pt x="419" y="77"/>
                </a:cubicBezTo>
                <a:cubicBezTo>
                  <a:pt x="230" y="77"/>
                  <a:pt x="77" y="230"/>
                  <a:pt x="77" y="419"/>
                </a:cubicBezTo>
                <a:cubicBezTo>
                  <a:pt x="77" y="609"/>
                  <a:pt x="230" y="762"/>
                  <a:pt x="419" y="762"/>
                </a:cubicBezTo>
                <a:close/>
                <a:moveTo>
                  <a:pt x="420" y="142"/>
                </a:moveTo>
                <a:cubicBezTo>
                  <a:pt x="361" y="142"/>
                  <a:pt x="313" y="189"/>
                  <a:pt x="313" y="248"/>
                </a:cubicBezTo>
                <a:cubicBezTo>
                  <a:pt x="313" y="307"/>
                  <a:pt x="361" y="355"/>
                  <a:pt x="420" y="355"/>
                </a:cubicBezTo>
                <a:cubicBezTo>
                  <a:pt x="478" y="355"/>
                  <a:pt x="526" y="307"/>
                  <a:pt x="526" y="248"/>
                </a:cubicBezTo>
                <a:cubicBezTo>
                  <a:pt x="526" y="189"/>
                  <a:pt x="478" y="142"/>
                  <a:pt x="420" y="14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Freeform 38"/>
          <p:cNvSpPr/>
          <p:nvPr/>
        </p:nvSpPr>
        <p:spPr bwMode="auto">
          <a:xfrm>
            <a:off x="5076825" y="1046163"/>
            <a:ext cx="1854200" cy="300038"/>
          </a:xfrm>
          <a:custGeom>
            <a:avLst/>
            <a:gdLst>
              <a:gd name="T0" fmla="*/ 48 w 2427"/>
              <a:gd name="T1" fmla="*/ 6 h 391"/>
              <a:gd name="T2" fmla="*/ 1212 w 2427"/>
              <a:gd name="T3" fmla="*/ 317 h 391"/>
              <a:gd name="T4" fmla="*/ 2379 w 2427"/>
              <a:gd name="T5" fmla="*/ 5 h 391"/>
              <a:gd name="T6" fmla="*/ 2422 w 2427"/>
              <a:gd name="T7" fmla="*/ 30 h 391"/>
              <a:gd name="T8" fmla="*/ 2422 w 2427"/>
              <a:gd name="T9" fmla="*/ 30 h 391"/>
              <a:gd name="T10" fmla="*/ 2397 w 2427"/>
              <a:gd name="T11" fmla="*/ 72 h 391"/>
              <a:gd name="T12" fmla="*/ 1232 w 2427"/>
              <a:gd name="T13" fmla="*/ 384 h 391"/>
              <a:gd name="T14" fmla="*/ 1206 w 2427"/>
              <a:gd name="T15" fmla="*/ 388 h 391"/>
              <a:gd name="T16" fmla="*/ 30 w 2427"/>
              <a:gd name="T17" fmla="*/ 73 h 391"/>
              <a:gd name="T18" fmla="*/ 5 w 2427"/>
              <a:gd name="T19" fmla="*/ 30 h 391"/>
              <a:gd name="T20" fmla="*/ 5 w 2427"/>
              <a:gd name="T21" fmla="*/ 30 h 391"/>
              <a:gd name="T22" fmla="*/ 48 w 2427"/>
              <a:gd name="T23" fmla="*/ 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7" h="391">
                <a:moveTo>
                  <a:pt x="48" y="6"/>
                </a:moveTo>
                <a:lnTo>
                  <a:pt x="1212" y="317"/>
                </a:lnTo>
                <a:lnTo>
                  <a:pt x="2379" y="5"/>
                </a:lnTo>
                <a:cubicBezTo>
                  <a:pt x="2397" y="0"/>
                  <a:pt x="2417" y="11"/>
                  <a:pt x="2422" y="30"/>
                </a:cubicBezTo>
                <a:lnTo>
                  <a:pt x="2422" y="30"/>
                </a:lnTo>
                <a:cubicBezTo>
                  <a:pt x="2427" y="48"/>
                  <a:pt x="2416" y="67"/>
                  <a:pt x="2397" y="72"/>
                </a:cubicBezTo>
                <a:lnTo>
                  <a:pt x="1232" y="384"/>
                </a:lnTo>
                <a:cubicBezTo>
                  <a:pt x="1225" y="389"/>
                  <a:pt x="1215" y="391"/>
                  <a:pt x="1206" y="388"/>
                </a:cubicBezTo>
                <a:lnTo>
                  <a:pt x="30" y="73"/>
                </a:lnTo>
                <a:cubicBezTo>
                  <a:pt x="11" y="68"/>
                  <a:pt x="0" y="49"/>
                  <a:pt x="5" y="30"/>
                </a:cubicBezTo>
                <a:lnTo>
                  <a:pt x="5" y="30"/>
                </a:lnTo>
                <a:cubicBezTo>
                  <a:pt x="10" y="12"/>
                  <a:pt x="30" y="1"/>
                  <a:pt x="48" y="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9" name="Oval 39"/>
          <p:cNvSpPr>
            <a:spLocks noChangeArrowheads="1"/>
          </p:cNvSpPr>
          <p:nvPr/>
        </p:nvSpPr>
        <p:spPr bwMode="auto">
          <a:xfrm>
            <a:off x="9574213" y="5879658"/>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0" name="Oval 40"/>
          <p:cNvSpPr>
            <a:spLocks noChangeArrowheads="1"/>
          </p:cNvSpPr>
          <p:nvPr/>
        </p:nvSpPr>
        <p:spPr bwMode="auto">
          <a:xfrm>
            <a:off x="7867650" y="6246019"/>
            <a:ext cx="166687" cy="1666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1" name="Oval 41"/>
          <p:cNvSpPr>
            <a:spLocks noChangeArrowheads="1"/>
          </p:cNvSpPr>
          <p:nvPr/>
        </p:nvSpPr>
        <p:spPr bwMode="auto">
          <a:xfrm>
            <a:off x="2700983" y="5480847"/>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2" name="Oval 42"/>
          <p:cNvSpPr>
            <a:spLocks noChangeArrowheads="1"/>
          </p:cNvSpPr>
          <p:nvPr/>
        </p:nvSpPr>
        <p:spPr bwMode="auto">
          <a:xfrm>
            <a:off x="4195763" y="6011863"/>
            <a:ext cx="166687" cy="16668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3"/>
          <p:cNvSpPr>
            <a:spLocks noChangeArrowheads="1"/>
          </p:cNvSpPr>
          <p:nvPr/>
        </p:nvSpPr>
        <p:spPr bwMode="auto">
          <a:xfrm>
            <a:off x="11066933" y="5803901"/>
            <a:ext cx="163512" cy="16351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44"/>
          <p:cNvSpPr>
            <a:spLocks noChangeArrowheads="1"/>
          </p:cNvSpPr>
          <p:nvPr/>
        </p:nvSpPr>
        <p:spPr bwMode="auto">
          <a:xfrm>
            <a:off x="1446213" y="6081713"/>
            <a:ext cx="200025" cy="1984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5" name="TextBox 61"/>
          <p:cNvSpPr txBox="1"/>
          <p:nvPr/>
        </p:nvSpPr>
        <p:spPr>
          <a:xfrm>
            <a:off x="761354" y="3739296"/>
            <a:ext cx="2225378" cy="646331"/>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3600" dirty="0">
                <a:solidFill>
                  <a:schemeClr val="accent1"/>
                </a:solidFill>
              </a:rPr>
              <a:t>工作回顾</a:t>
            </a:r>
            <a:endParaRPr lang="en-US" altLang="zh-CN" sz="3600" dirty="0">
              <a:solidFill>
                <a:schemeClr val="accent1"/>
              </a:solidFill>
            </a:endParaRPr>
          </a:p>
        </p:txBody>
      </p:sp>
      <p:sp>
        <p:nvSpPr>
          <p:cNvPr id="66" name="TextBox 61"/>
          <p:cNvSpPr txBox="1"/>
          <p:nvPr/>
        </p:nvSpPr>
        <p:spPr>
          <a:xfrm>
            <a:off x="3583136" y="3739296"/>
            <a:ext cx="2225378" cy="646331"/>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3600" dirty="0">
                <a:solidFill>
                  <a:schemeClr val="accent1"/>
                </a:solidFill>
              </a:rPr>
              <a:t>自我剖析</a:t>
            </a:r>
            <a:endParaRPr lang="en-US" altLang="zh-CN" sz="3600" dirty="0">
              <a:solidFill>
                <a:schemeClr val="accent1"/>
              </a:solidFill>
            </a:endParaRPr>
          </a:p>
        </p:txBody>
      </p:sp>
      <p:sp>
        <p:nvSpPr>
          <p:cNvPr id="67" name="TextBox 61"/>
          <p:cNvSpPr txBox="1"/>
          <p:nvPr/>
        </p:nvSpPr>
        <p:spPr>
          <a:xfrm>
            <a:off x="6373564" y="3727341"/>
            <a:ext cx="2225378" cy="646331"/>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3600" dirty="0">
                <a:solidFill>
                  <a:schemeClr val="accent1"/>
                </a:solidFill>
              </a:rPr>
              <a:t>工作感悟</a:t>
            </a:r>
            <a:endParaRPr lang="en-US" altLang="zh-CN" sz="3600" dirty="0">
              <a:solidFill>
                <a:schemeClr val="accent1"/>
              </a:solidFill>
            </a:endParaRPr>
          </a:p>
        </p:txBody>
      </p:sp>
      <p:sp>
        <p:nvSpPr>
          <p:cNvPr id="68" name="TextBox 61"/>
          <p:cNvSpPr txBox="1"/>
          <p:nvPr/>
        </p:nvSpPr>
        <p:spPr>
          <a:xfrm>
            <a:off x="9187805" y="3739296"/>
            <a:ext cx="2225378" cy="646331"/>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3600" dirty="0">
                <a:solidFill>
                  <a:schemeClr val="accent1"/>
                </a:solidFill>
              </a:rPr>
              <a:t>工作规划</a:t>
            </a:r>
            <a:endParaRPr lang="en-US" altLang="zh-CN" sz="3600" dirty="0">
              <a:solidFill>
                <a:schemeClr val="accent1"/>
              </a:solidFill>
            </a:endParaRPr>
          </a:p>
        </p:txBody>
      </p:sp>
    </p:spTree>
    <p:custDataLst>
      <p:tags r:id="rId1"/>
    </p:custDataLst>
  </p:cSld>
  <p:clrMapOvr>
    <a:masterClrMapping/>
  </p:clrMapOvr>
  <p:transition spd="slow" advTm="48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Oval 6"/>
          <p:cNvSpPr>
            <a:spLocks noChangeArrowheads="1"/>
          </p:cNvSpPr>
          <p:nvPr/>
        </p:nvSpPr>
        <p:spPr bwMode="auto">
          <a:xfrm>
            <a:off x="1655763" y="2462213"/>
            <a:ext cx="3709988" cy="3706813"/>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7" name="Oval 7"/>
          <p:cNvSpPr>
            <a:spLocks noChangeArrowheads="1"/>
          </p:cNvSpPr>
          <p:nvPr/>
        </p:nvSpPr>
        <p:spPr bwMode="auto">
          <a:xfrm>
            <a:off x="4564063" y="1397000"/>
            <a:ext cx="3709988" cy="3706813"/>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8" name="Oval 8"/>
          <p:cNvSpPr>
            <a:spLocks noChangeArrowheads="1"/>
          </p:cNvSpPr>
          <p:nvPr/>
        </p:nvSpPr>
        <p:spPr bwMode="auto">
          <a:xfrm>
            <a:off x="7466013" y="2414588"/>
            <a:ext cx="3709988" cy="3706813"/>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9" name="Oval 9"/>
          <p:cNvSpPr>
            <a:spLocks noChangeArrowheads="1"/>
          </p:cNvSpPr>
          <p:nvPr/>
        </p:nvSpPr>
        <p:spPr bwMode="auto">
          <a:xfrm>
            <a:off x="614363" y="1352550"/>
            <a:ext cx="2646363" cy="2646363"/>
          </a:xfrm>
          <a:prstGeom prst="ellipse">
            <a:avLst/>
          </a:prstGeom>
          <a:blipFill>
            <a:blip r:embed="rId3" cstate="print"/>
            <a:stretch>
              <a:fillRect/>
            </a:stretch>
          </a:blipFill>
          <a:ln w="57150">
            <a:solidFill>
              <a:schemeClr val="accent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545297" y="5217520"/>
            <a:ext cx="2143125" cy="1000125"/>
          </a:xfrm>
          <a:custGeom>
            <a:avLst/>
            <a:gdLst>
              <a:gd name="T0" fmla="*/ 2653 w 2653"/>
              <a:gd name="T1" fmla="*/ 0 h 1238"/>
              <a:gd name="T2" fmla="*/ 1242 w 2653"/>
              <a:gd name="T3" fmla="*/ 1168 h 1238"/>
              <a:gd name="T4" fmla="*/ 0 w 2653"/>
              <a:gd name="T5" fmla="*/ 905 h 1238"/>
            </a:gdLst>
            <a:ahLst/>
            <a:cxnLst>
              <a:cxn ang="0">
                <a:pos x="T0" y="T1"/>
              </a:cxn>
              <a:cxn ang="0">
                <a:pos x="T2" y="T3"/>
              </a:cxn>
              <a:cxn ang="0">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a:solidFill>
              <a:srgbClr val="2E2C2C"/>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11" name="Freeform 11"/>
          <p:cNvSpPr/>
          <p:nvPr/>
        </p:nvSpPr>
        <p:spPr bwMode="auto">
          <a:xfrm>
            <a:off x="7443788" y="1165225"/>
            <a:ext cx="2139950" cy="1006475"/>
          </a:xfrm>
          <a:custGeom>
            <a:avLst/>
            <a:gdLst>
              <a:gd name="T0" fmla="*/ 2648 w 2648"/>
              <a:gd name="T1" fmla="*/ 1248 h 1248"/>
              <a:gd name="T2" fmla="*/ 1244 w 2648"/>
              <a:gd name="T3" fmla="*/ 73 h 1248"/>
              <a:gd name="T4" fmla="*/ 0 w 2648"/>
              <a:gd name="T5" fmla="*/ 329 h 1248"/>
            </a:gdLst>
            <a:ahLst/>
            <a:cxnLst>
              <a:cxn ang="0">
                <a:pos x="T0" y="T1"/>
              </a:cxn>
              <a:cxn ang="0">
                <a:pos x="T2" y="T3"/>
              </a:cxn>
              <a:cxn ang="0">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a:solidFill>
              <a:srgbClr val="2E2C2C"/>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12" name="TextBox 12"/>
          <p:cNvSpPr txBox="1"/>
          <p:nvPr/>
        </p:nvSpPr>
        <p:spPr>
          <a:xfrm>
            <a:off x="3333336" y="3146430"/>
            <a:ext cx="1133644" cy="1015663"/>
          </a:xfrm>
          <a:prstGeom prst="rect">
            <a:avLst/>
          </a:prstGeom>
          <a:noFill/>
        </p:spPr>
        <p:txBody>
          <a:bodyPr wrap="none" rtlCol="0">
            <a:spAutoFit/>
          </a:bodyPr>
          <a:lstStyle/>
          <a:p>
            <a:r>
              <a:rPr lang="en-US" altLang="zh-CN" sz="6000" b="1" dirty="0">
                <a:solidFill>
                  <a:schemeClr val="accent1"/>
                </a:solidFill>
                <a:latin typeface="+mj-ea"/>
                <a:ea typeface="+mj-ea"/>
              </a:rPr>
              <a:t>01</a:t>
            </a:r>
            <a:endParaRPr lang="zh-CN" altLang="en-US" sz="6000" b="1" dirty="0">
              <a:solidFill>
                <a:schemeClr val="accent1"/>
              </a:solidFill>
              <a:latin typeface="+mj-ea"/>
              <a:ea typeface="+mj-ea"/>
            </a:endParaRPr>
          </a:p>
        </p:txBody>
      </p:sp>
      <p:sp>
        <p:nvSpPr>
          <p:cNvPr id="17" name="TextBox 13"/>
          <p:cNvSpPr txBox="1"/>
          <p:nvPr/>
        </p:nvSpPr>
        <p:spPr>
          <a:xfrm>
            <a:off x="2034127" y="4149080"/>
            <a:ext cx="2768109" cy="1477328"/>
          </a:xfrm>
          <a:prstGeom prst="rect">
            <a:avLst/>
          </a:prstGeom>
          <a:noFill/>
        </p:spPr>
        <p:txBody>
          <a:bodyPr wrap="square" rtlCol="0">
            <a:spAutoFit/>
          </a:bodyPr>
          <a:lstStyle/>
          <a:p>
            <a:r>
              <a:rPr lang="zh-CN" altLang="en-US" dirty="0">
                <a:solidFill>
                  <a:schemeClr val="accent1"/>
                </a:solidFill>
                <a:latin typeface="+mn-ea"/>
                <a:ea typeface="+mn-ea"/>
              </a:rPr>
              <a:t>这里可以添加主要内容这里可以添加主要内容这里可以添加主要内容这里可以添加主要内容可以添加主要内容</a:t>
            </a:r>
          </a:p>
        </p:txBody>
      </p:sp>
      <p:sp>
        <p:nvSpPr>
          <p:cNvPr id="18" name="TextBox 14"/>
          <p:cNvSpPr txBox="1"/>
          <p:nvPr/>
        </p:nvSpPr>
        <p:spPr>
          <a:xfrm>
            <a:off x="5554778" y="1727063"/>
            <a:ext cx="1133644" cy="1015663"/>
          </a:xfrm>
          <a:prstGeom prst="rect">
            <a:avLst/>
          </a:prstGeom>
          <a:noFill/>
        </p:spPr>
        <p:txBody>
          <a:bodyPr wrap="none" rtlCol="0">
            <a:spAutoFit/>
          </a:bodyPr>
          <a:lstStyle/>
          <a:p>
            <a:r>
              <a:rPr lang="en-US" altLang="zh-CN" sz="6000" b="1" dirty="0">
                <a:solidFill>
                  <a:schemeClr val="accent1"/>
                </a:solidFill>
                <a:latin typeface="+mj-ea"/>
                <a:ea typeface="+mj-ea"/>
              </a:rPr>
              <a:t>02</a:t>
            </a:r>
            <a:endParaRPr lang="zh-CN" altLang="en-US" sz="6000" b="1" dirty="0">
              <a:solidFill>
                <a:schemeClr val="accent1"/>
              </a:solidFill>
              <a:latin typeface="+mj-ea"/>
              <a:ea typeface="+mj-ea"/>
            </a:endParaRPr>
          </a:p>
        </p:txBody>
      </p:sp>
      <p:sp>
        <p:nvSpPr>
          <p:cNvPr id="19" name="TextBox 15"/>
          <p:cNvSpPr txBox="1"/>
          <p:nvPr/>
        </p:nvSpPr>
        <p:spPr>
          <a:xfrm>
            <a:off x="4913804" y="2729713"/>
            <a:ext cx="2768109" cy="1477328"/>
          </a:xfrm>
          <a:prstGeom prst="rect">
            <a:avLst/>
          </a:prstGeom>
          <a:noFill/>
        </p:spPr>
        <p:txBody>
          <a:bodyPr wrap="square" rtlCol="0">
            <a:spAutoFit/>
          </a:bodyPr>
          <a:lstStyle/>
          <a:p>
            <a:r>
              <a:rPr lang="zh-CN" altLang="en-US" dirty="0">
                <a:solidFill>
                  <a:schemeClr val="accent1"/>
                </a:solidFill>
                <a:latin typeface="+mn-ea"/>
                <a:ea typeface="+mn-ea"/>
              </a:rPr>
              <a:t>这里可以添加主要内容这里可以添加主要内容这里可以添加主要内容这里可以添加主要内容可以添加主要内容</a:t>
            </a:r>
          </a:p>
        </p:txBody>
      </p:sp>
      <p:sp>
        <p:nvSpPr>
          <p:cNvPr id="20" name="TextBox 17"/>
          <p:cNvSpPr txBox="1"/>
          <p:nvPr/>
        </p:nvSpPr>
        <p:spPr>
          <a:xfrm>
            <a:off x="8513763" y="2960545"/>
            <a:ext cx="1133644" cy="1015663"/>
          </a:xfrm>
          <a:prstGeom prst="rect">
            <a:avLst/>
          </a:prstGeom>
          <a:noFill/>
        </p:spPr>
        <p:txBody>
          <a:bodyPr wrap="none" rtlCol="0">
            <a:spAutoFit/>
          </a:bodyPr>
          <a:lstStyle/>
          <a:p>
            <a:r>
              <a:rPr lang="en-US" altLang="zh-CN" sz="6000" b="1" dirty="0">
                <a:solidFill>
                  <a:schemeClr val="accent1"/>
                </a:solidFill>
                <a:latin typeface="+mj-ea"/>
                <a:ea typeface="+mj-ea"/>
              </a:rPr>
              <a:t>03</a:t>
            </a:r>
            <a:endParaRPr lang="zh-CN" altLang="en-US" sz="6000" b="1" dirty="0">
              <a:solidFill>
                <a:schemeClr val="accent1"/>
              </a:solidFill>
              <a:latin typeface="+mj-ea"/>
              <a:ea typeface="+mj-ea"/>
            </a:endParaRPr>
          </a:p>
        </p:txBody>
      </p:sp>
      <p:sp>
        <p:nvSpPr>
          <p:cNvPr id="21" name="TextBox 18"/>
          <p:cNvSpPr txBox="1"/>
          <p:nvPr/>
        </p:nvSpPr>
        <p:spPr>
          <a:xfrm>
            <a:off x="7872789" y="3963195"/>
            <a:ext cx="2978120" cy="1200329"/>
          </a:xfrm>
          <a:prstGeom prst="rect">
            <a:avLst/>
          </a:prstGeom>
          <a:noFill/>
        </p:spPr>
        <p:txBody>
          <a:bodyPr wrap="square" rtlCol="0">
            <a:spAutoFit/>
          </a:bodyPr>
          <a:lstStyle/>
          <a:p>
            <a:r>
              <a:rPr lang="zh-CN" altLang="en-US" dirty="0">
                <a:solidFill>
                  <a:schemeClr val="accent1"/>
                </a:solidFill>
                <a:latin typeface="+mn-ea"/>
                <a:ea typeface="+mn-ea"/>
              </a:rPr>
              <a:t>这里可以添加主要内容这里可以添加主要内容这里可以添加主要内容这里可以添加主要内容可以添加主要内容</a:t>
            </a: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par>
                                <p:cTn id="19" presetID="52" presetClass="entr" presetSubtype="0" fill="hold" grpId="0" nodeType="withEffect">
                                  <p:stCondLst>
                                    <p:cond delay="40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par>
                                <p:cTn id="24" presetID="52" presetClass="entr" presetSubtype="0"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par>
                          <p:cTn id="29" fill="hold">
                            <p:stCondLst>
                              <p:cond delay="15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90"/>
                                          </p:val>
                                        </p:tav>
                                        <p:tav tm="100000">
                                          <p:val>
                                            <p:fltVal val="0"/>
                                          </p:val>
                                        </p:tav>
                                      </p:tavLst>
                                    </p:anim>
                                    <p:animEffect transition="in" filter="fade">
                                      <p:cBhvr>
                                        <p:cTn id="35" dur="500"/>
                                        <p:tgtEl>
                                          <p:spTgt spid="12"/>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 calcmode="lin" valueType="num">
                                      <p:cBhvr>
                                        <p:cTn id="49" dur="500" fill="hold"/>
                                        <p:tgtEl>
                                          <p:spTgt spid="18"/>
                                        </p:tgtEl>
                                        <p:attrNameLst>
                                          <p:attrName>style.rotation</p:attrName>
                                        </p:attrNameLst>
                                      </p:cBhvr>
                                      <p:tavLst>
                                        <p:tav tm="0">
                                          <p:val>
                                            <p:fltVal val="90"/>
                                          </p:val>
                                        </p:tav>
                                        <p:tav tm="100000">
                                          <p:val>
                                            <p:fltVal val="0"/>
                                          </p:val>
                                        </p:tav>
                                      </p:tavLst>
                                    </p:anim>
                                    <p:animEffect transition="in" filter="fade">
                                      <p:cBhvr>
                                        <p:cTn id="50" dur="500"/>
                                        <p:tgtEl>
                                          <p:spTgt spid="18"/>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4500"/>
                            </p:stCondLst>
                            <p:childTnLst>
                              <p:par>
                                <p:cTn id="60" presetID="31"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 calcmode="lin" valueType="num">
                                      <p:cBhvr>
                                        <p:cTn id="64" dur="500" fill="hold"/>
                                        <p:tgtEl>
                                          <p:spTgt spid="20"/>
                                        </p:tgtEl>
                                        <p:attrNameLst>
                                          <p:attrName>style.rotation</p:attrName>
                                        </p:attrNameLst>
                                      </p:cBhvr>
                                      <p:tavLst>
                                        <p:tav tm="0">
                                          <p:val>
                                            <p:fltVal val="90"/>
                                          </p:val>
                                        </p:tav>
                                        <p:tav tm="100000">
                                          <p:val>
                                            <p:fltVal val="0"/>
                                          </p:val>
                                        </p:tav>
                                      </p:tavLst>
                                    </p:anim>
                                    <p:animEffect transition="in" filter="fade">
                                      <p:cBhvr>
                                        <p:cTn id="65" dur="500"/>
                                        <p:tgtEl>
                                          <p:spTgt spid="20"/>
                                        </p:tgtEl>
                                      </p:cBhvr>
                                    </p:animEffect>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7" grpId="0" animBg="1"/>
      <p:bldP spid="8" grpId="0" animBg="1"/>
      <p:bldP spid="9" grpId="0" animBg="1"/>
      <p:bldP spid="10" grpId="0" animBg="1"/>
      <p:bldP spid="11" grpId="0" animBg="1"/>
      <p:bldP spid="12" grpId="0"/>
      <p:bldP spid="17"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273844" y="259492"/>
            <a:ext cx="2789343"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备用图形</a:t>
            </a:r>
            <a:endParaRPr lang="en-US" altLang="zh-CN" dirty="0">
              <a:solidFill>
                <a:schemeClr val="tx1"/>
              </a:solidFill>
            </a:endParaRPr>
          </a:p>
        </p:txBody>
      </p:sp>
      <p:sp>
        <p:nvSpPr>
          <p:cNvPr id="1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609600" y="244134"/>
            <a:ext cx="496888"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文本框 1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6" name="Oval 6"/>
          <p:cNvSpPr>
            <a:spLocks noChangeArrowheads="1"/>
          </p:cNvSpPr>
          <p:nvPr/>
        </p:nvSpPr>
        <p:spPr bwMode="auto">
          <a:xfrm>
            <a:off x="2829673" y="1613638"/>
            <a:ext cx="4257675" cy="4256087"/>
          </a:xfrm>
          <a:prstGeom prst="ellipse">
            <a:avLst/>
          </a:prstGeom>
          <a:noFill/>
          <a:ln w="11" cap="flat">
            <a:solidFill>
              <a:schemeClr val="tx2">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7" name="Oval 7"/>
          <p:cNvSpPr>
            <a:spLocks noChangeArrowheads="1"/>
          </p:cNvSpPr>
          <p:nvPr/>
        </p:nvSpPr>
        <p:spPr bwMode="auto">
          <a:xfrm>
            <a:off x="4990260" y="1613638"/>
            <a:ext cx="4257675" cy="4256087"/>
          </a:xfrm>
          <a:prstGeom prst="ellipse">
            <a:avLst/>
          </a:prstGeom>
          <a:noFill/>
          <a:ln w="11" cap="flat">
            <a:solidFill>
              <a:schemeClr val="tx2">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8" name="Line 16"/>
          <p:cNvSpPr>
            <a:spLocks noChangeShapeType="1"/>
          </p:cNvSpPr>
          <p:nvPr/>
        </p:nvSpPr>
        <p:spPr bwMode="auto">
          <a:xfrm>
            <a:off x="3823448" y="2650275"/>
            <a:ext cx="750888" cy="431800"/>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9" name="Line 17"/>
          <p:cNvSpPr>
            <a:spLocks noChangeShapeType="1"/>
          </p:cNvSpPr>
          <p:nvPr/>
        </p:nvSpPr>
        <p:spPr bwMode="auto">
          <a:xfrm flipV="1">
            <a:off x="3867898" y="4426688"/>
            <a:ext cx="749300" cy="430212"/>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10" name="Line 18"/>
          <p:cNvSpPr>
            <a:spLocks noChangeShapeType="1"/>
          </p:cNvSpPr>
          <p:nvPr/>
        </p:nvSpPr>
        <p:spPr bwMode="auto">
          <a:xfrm>
            <a:off x="3266235" y="3774225"/>
            <a:ext cx="996950" cy="0"/>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11" name="Line 19"/>
          <p:cNvSpPr>
            <a:spLocks noChangeShapeType="1"/>
          </p:cNvSpPr>
          <p:nvPr/>
        </p:nvSpPr>
        <p:spPr bwMode="auto">
          <a:xfrm flipH="1">
            <a:off x="7509623" y="2650275"/>
            <a:ext cx="750888" cy="431800"/>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12" name="Line 20"/>
          <p:cNvSpPr>
            <a:spLocks noChangeShapeType="1"/>
          </p:cNvSpPr>
          <p:nvPr/>
        </p:nvSpPr>
        <p:spPr bwMode="auto">
          <a:xfrm flipH="1" flipV="1">
            <a:off x="7466760" y="4426688"/>
            <a:ext cx="750888" cy="430212"/>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17" name="Line 21"/>
          <p:cNvSpPr>
            <a:spLocks noChangeShapeType="1"/>
          </p:cNvSpPr>
          <p:nvPr/>
        </p:nvSpPr>
        <p:spPr bwMode="auto">
          <a:xfrm flipH="1">
            <a:off x="7820773" y="3774225"/>
            <a:ext cx="998538" cy="0"/>
          </a:xfrm>
          <a:prstGeom prst="line">
            <a:avLst/>
          </a:prstGeom>
          <a:noFill/>
          <a:ln w="1905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18" name="TextBox 22"/>
          <p:cNvSpPr txBox="1"/>
          <p:nvPr/>
        </p:nvSpPr>
        <p:spPr>
          <a:xfrm>
            <a:off x="385915" y="1952480"/>
            <a:ext cx="2304057" cy="584775"/>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sp>
        <p:nvSpPr>
          <p:cNvPr id="19" name="TextBox 24"/>
          <p:cNvSpPr txBox="1"/>
          <p:nvPr/>
        </p:nvSpPr>
        <p:spPr>
          <a:xfrm>
            <a:off x="385915" y="3426439"/>
            <a:ext cx="1784945" cy="830997"/>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sp>
        <p:nvSpPr>
          <p:cNvPr id="20" name="TextBox 26"/>
          <p:cNvSpPr txBox="1"/>
          <p:nvPr/>
        </p:nvSpPr>
        <p:spPr>
          <a:xfrm>
            <a:off x="385915" y="4982283"/>
            <a:ext cx="2304057" cy="584775"/>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sp>
        <p:nvSpPr>
          <p:cNvPr id="21" name="TextBox 27"/>
          <p:cNvSpPr txBox="1"/>
          <p:nvPr/>
        </p:nvSpPr>
        <p:spPr>
          <a:xfrm>
            <a:off x="9488475" y="1952480"/>
            <a:ext cx="2304057" cy="584775"/>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sp>
        <p:nvSpPr>
          <p:cNvPr id="22" name="TextBox 28"/>
          <p:cNvSpPr txBox="1"/>
          <p:nvPr/>
        </p:nvSpPr>
        <p:spPr>
          <a:xfrm>
            <a:off x="10007587" y="3426439"/>
            <a:ext cx="1784945" cy="830997"/>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sp>
        <p:nvSpPr>
          <p:cNvPr id="23" name="TextBox 29"/>
          <p:cNvSpPr txBox="1"/>
          <p:nvPr/>
        </p:nvSpPr>
        <p:spPr>
          <a:xfrm>
            <a:off x="9488475" y="4982283"/>
            <a:ext cx="2304057" cy="584775"/>
          </a:xfrm>
          <a:prstGeom prst="rect">
            <a:avLst/>
          </a:prstGeom>
          <a:noFill/>
        </p:spPr>
        <p:txBody>
          <a:bodyPr wrap="square" rtlCol="0">
            <a:spAutoFit/>
          </a:bodyPr>
          <a:lstStyle/>
          <a:p>
            <a:r>
              <a:rPr lang="zh-CN" altLang="en-US" sz="1600" dirty="0">
                <a:solidFill>
                  <a:schemeClr val="tx2"/>
                </a:solidFill>
                <a:latin typeface="+mn-ea"/>
                <a:ea typeface="+mn-ea"/>
              </a:rPr>
              <a:t>这里可以添加主要内容这里可以添加主要内容</a:t>
            </a:r>
          </a:p>
        </p:txBody>
      </p:sp>
      <p:grpSp>
        <p:nvGrpSpPr>
          <p:cNvPr id="24" name="组合 23"/>
          <p:cNvGrpSpPr/>
          <p:nvPr/>
        </p:nvGrpSpPr>
        <p:grpSpPr>
          <a:xfrm>
            <a:off x="2807448" y="1807313"/>
            <a:ext cx="1038225" cy="1038225"/>
            <a:chOff x="2701926" y="1544638"/>
            <a:chExt cx="1038225" cy="1038225"/>
          </a:xfrm>
        </p:grpSpPr>
        <p:sp>
          <p:nvSpPr>
            <p:cNvPr id="25" name="Oval 10"/>
            <p:cNvSpPr>
              <a:spLocks noChangeArrowheads="1"/>
            </p:cNvSpPr>
            <p:nvPr/>
          </p:nvSpPr>
          <p:spPr bwMode="auto">
            <a:xfrm>
              <a:off x="2701926" y="1544638"/>
              <a:ext cx="1038225" cy="1038225"/>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6" name="TextBox 30"/>
            <p:cNvSpPr txBox="1"/>
            <p:nvPr/>
          </p:nvSpPr>
          <p:spPr>
            <a:xfrm>
              <a:off x="2814879" y="1709807"/>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grpSp>
        <p:nvGrpSpPr>
          <p:cNvPr id="27" name="组合 26"/>
          <p:cNvGrpSpPr/>
          <p:nvPr/>
        </p:nvGrpSpPr>
        <p:grpSpPr>
          <a:xfrm>
            <a:off x="2170860" y="3232888"/>
            <a:ext cx="1038225" cy="1038225"/>
            <a:chOff x="2065338" y="2970213"/>
            <a:chExt cx="1038225" cy="1038225"/>
          </a:xfrm>
        </p:grpSpPr>
        <p:sp>
          <p:nvSpPr>
            <p:cNvPr id="28" name="Oval 12"/>
            <p:cNvSpPr>
              <a:spLocks noChangeArrowheads="1"/>
            </p:cNvSpPr>
            <p:nvPr/>
          </p:nvSpPr>
          <p:spPr bwMode="auto">
            <a:xfrm>
              <a:off x="2065338" y="2970213"/>
              <a:ext cx="1038225" cy="1038225"/>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29" name="TextBox 31"/>
            <p:cNvSpPr txBox="1"/>
            <p:nvPr/>
          </p:nvSpPr>
          <p:spPr>
            <a:xfrm>
              <a:off x="2146139" y="3129175"/>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grpSp>
        <p:nvGrpSpPr>
          <p:cNvPr id="30" name="组合 29"/>
          <p:cNvGrpSpPr/>
          <p:nvPr/>
        </p:nvGrpSpPr>
        <p:grpSpPr>
          <a:xfrm>
            <a:off x="2807448" y="4625125"/>
            <a:ext cx="1038225" cy="1039812"/>
            <a:chOff x="2701926" y="4362450"/>
            <a:chExt cx="1038225" cy="1039812"/>
          </a:xfrm>
        </p:grpSpPr>
        <p:sp>
          <p:nvSpPr>
            <p:cNvPr id="31" name="Oval 11"/>
            <p:cNvSpPr>
              <a:spLocks noChangeArrowheads="1"/>
            </p:cNvSpPr>
            <p:nvPr/>
          </p:nvSpPr>
          <p:spPr bwMode="auto">
            <a:xfrm>
              <a:off x="2701926" y="4362450"/>
              <a:ext cx="1038225" cy="103981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2" name="TextBox 32"/>
            <p:cNvSpPr txBox="1"/>
            <p:nvPr/>
          </p:nvSpPr>
          <p:spPr>
            <a:xfrm>
              <a:off x="2828527" y="4534894"/>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grpSp>
        <p:nvGrpSpPr>
          <p:cNvPr id="33" name="组合 32"/>
          <p:cNvGrpSpPr/>
          <p:nvPr/>
        </p:nvGrpSpPr>
        <p:grpSpPr>
          <a:xfrm>
            <a:off x="8254160" y="4625125"/>
            <a:ext cx="1038225" cy="1039812"/>
            <a:chOff x="8148638" y="4362450"/>
            <a:chExt cx="1038225" cy="1039812"/>
          </a:xfrm>
        </p:grpSpPr>
        <p:sp>
          <p:nvSpPr>
            <p:cNvPr id="34" name="Oval 14"/>
            <p:cNvSpPr>
              <a:spLocks noChangeArrowheads="1"/>
            </p:cNvSpPr>
            <p:nvPr/>
          </p:nvSpPr>
          <p:spPr bwMode="auto">
            <a:xfrm>
              <a:off x="8148638" y="4362450"/>
              <a:ext cx="1038225" cy="103981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5" name="TextBox 33"/>
            <p:cNvSpPr txBox="1"/>
            <p:nvPr/>
          </p:nvSpPr>
          <p:spPr>
            <a:xfrm>
              <a:off x="8273984" y="4534894"/>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grpSp>
        <p:nvGrpSpPr>
          <p:cNvPr id="36" name="组合 35"/>
          <p:cNvGrpSpPr/>
          <p:nvPr/>
        </p:nvGrpSpPr>
        <p:grpSpPr>
          <a:xfrm>
            <a:off x="8890748" y="3232888"/>
            <a:ext cx="1038225" cy="1038225"/>
            <a:chOff x="8785226" y="2970213"/>
            <a:chExt cx="1038225" cy="1038225"/>
          </a:xfrm>
        </p:grpSpPr>
        <p:sp>
          <p:nvSpPr>
            <p:cNvPr id="37" name="Oval 15"/>
            <p:cNvSpPr>
              <a:spLocks noChangeArrowheads="1"/>
            </p:cNvSpPr>
            <p:nvPr/>
          </p:nvSpPr>
          <p:spPr bwMode="auto">
            <a:xfrm>
              <a:off x="8785226" y="2970213"/>
              <a:ext cx="1038225" cy="1038225"/>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38" name="TextBox 34"/>
            <p:cNvSpPr txBox="1"/>
            <p:nvPr/>
          </p:nvSpPr>
          <p:spPr>
            <a:xfrm>
              <a:off x="8901781" y="3129175"/>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grpSp>
        <p:nvGrpSpPr>
          <p:cNvPr id="39" name="组合 38"/>
          <p:cNvGrpSpPr/>
          <p:nvPr/>
        </p:nvGrpSpPr>
        <p:grpSpPr>
          <a:xfrm>
            <a:off x="8254160" y="1807313"/>
            <a:ext cx="1038225" cy="1038225"/>
            <a:chOff x="8148638" y="1544638"/>
            <a:chExt cx="1038225" cy="1038225"/>
          </a:xfrm>
        </p:grpSpPr>
        <p:sp>
          <p:nvSpPr>
            <p:cNvPr id="40" name="Oval 13"/>
            <p:cNvSpPr>
              <a:spLocks noChangeArrowheads="1"/>
            </p:cNvSpPr>
            <p:nvPr/>
          </p:nvSpPr>
          <p:spPr bwMode="auto">
            <a:xfrm>
              <a:off x="8148638" y="1544638"/>
              <a:ext cx="1038225" cy="1038225"/>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41" name="TextBox 35"/>
            <p:cNvSpPr txBox="1"/>
            <p:nvPr/>
          </p:nvSpPr>
          <p:spPr>
            <a:xfrm>
              <a:off x="8260336" y="1696160"/>
              <a:ext cx="812317" cy="707886"/>
            </a:xfrm>
            <a:prstGeom prst="rect">
              <a:avLst/>
            </a:prstGeom>
            <a:noFill/>
            <a:ln w="28575" cap="flat">
              <a:noFill/>
              <a:prstDash val="solid"/>
              <a:miter lim="800000"/>
            </a:ln>
            <a:effectLst/>
          </p:spPr>
          <p:txBody>
            <a:bodyPr vert="horz" wrap="square" lIns="91440" tIns="45720" rIns="91440" bIns="45720" numCol="1" anchor="t" anchorCtr="0" compatLnSpc="1"/>
            <a:lstStyle>
              <a:defPPr>
                <a:defRPr lang="zh-CN"/>
              </a:defPPr>
              <a:lvl1pPr algn="ctr">
                <a:defRPr sz="2400" b="1">
                  <a:solidFill>
                    <a:schemeClr val="accent1"/>
                  </a:solidFill>
                  <a:latin typeface="+mj-ea"/>
                  <a:ea typeface="+mj-ea"/>
                </a:defRPr>
              </a:lvl1pPr>
            </a:lstStyle>
            <a:p>
              <a:r>
                <a:rPr lang="zh-CN" altLang="en-US" sz="2000" dirty="0"/>
                <a:t>标题文字</a:t>
              </a:r>
              <a:endParaRPr lang="en-US" altLang="zh-CN" sz="2000" dirty="0"/>
            </a:p>
          </p:txBody>
        </p:sp>
      </p:grpSp>
      <p:sp>
        <p:nvSpPr>
          <p:cNvPr id="42" name="Oval 8"/>
          <p:cNvSpPr>
            <a:spLocks noChangeArrowheads="1"/>
          </p:cNvSpPr>
          <p:nvPr/>
        </p:nvSpPr>
        <p:spPr bwMode="auto">
          <a:xfrm>
            <a:off x="4677523" y="2304200"/>
            <a:ext cx="2722563" cy="272256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43" name="Oval 9"/>
          <p:cNvSpPr>
            <a:spLocks noChangeArrowheads="1"/>
          </p:cNvSpPr>
          <p:nvPr/>
        </p:nvSpPr>
        <p:spPr bwMode="auto">
          <a:xfrm>
            <a:off x="5023598" y="2650275"/>
            <a:ext cx="2030413" cy="2032000"/>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400" b="1">
              <a:solidFill>
                <a:schemeClr val="accent1"/>
              </a:solidFill>
              <a:latin typeface="+mj-ea"/>
              <a:ea typeface="+mj-ea"/>
            </a:endParaRPr>
          </a:p>
        </p:txBody>
      </p:sp>
      <p:sp>
        <p:nvSpPr>
          <p:cNvPr id="44" name="TextBox 23"/>
          <p:cNvSpPr txBox="1"/>
          <p:nvPr/>
        </p:nvSpPr>
        <p:spPr>
          <a:xfrm>
            <a:off x="5475170" y="3232888"/>
            <a:ext cx="1127268" cy="954107"/>
          </a:xfrm>
          <a:prstGeom prst="rect">
            <a:avLst/>
          </a:prstGeom>
          <a:noFill/>
        </p:spPr>
        <p:txBody>
          <a:bodyPr wrap="square" rtlCol="0">
            <a:spAutoFit/>
          </a:bodyPr>
          <a:lstStyle/>
          <a:p>
            <a:pPr algn="ctr"/>
            <a:r>
              <a:rPr lang="zh-CN" altLang="en-US" sz="2800" dirty="0">
                <a:solidFill>
                  <a:schemeClr val="accent1"/>
                </a:solidFill>
                <a:latin typeface="+mn-ea"/>
                <a:ea typeface="+mn-ea"/>
              </a:rPr>
              <a:t>标题文字</a:t>
            </a:r>
            <a:endParaRPr lang="en-US" altLang="zh-CN" sz="2800" dirty="0">
              <a:solidFill>
                <a:schemeClr val="accent1"/>
              </a:solidFill>
              <a:latin typeface="+mn-ea"/>
              <a:ea typeface="+mn-ea"/>
            </a:endParaRPr>
          </a:p>
        </p:txBody>
      </p:sp>
    </p:spTree>
  </p:cSld>
  <p:clrMapOvr>
    <a:masterClrMapping/>
  </p:clrMapOvr>
  <p:transition spd="slow" advTm="39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63" presetClass="path" presetSubtype="0" accel="50000" decel="50000" fill="hold" nodeType="withEffect">
                                  <p:stCondLst>
                                    <p:cond delay="0"/>
                                  </p:stCondLst>
                                  <p:childTnLst>
                                    <p:animMotion origin="layout" path="M -2.51366E-6 2.45143E-6 L -0.2165 0.20768 " pathEditMode="relative" rAng="0" ptsTypes="AA">
                                      <p:cBhvr>
                                        <p:cTn id="32" dur="500" spd="-100000" fill="hold"/>
                                        <p:tgtEl>
                                          <p:spTgt spid="39"/>
                                        </p:tgtEl>
                                        <p:attrNameLst>
                                          <p:attrName>ppt_x</p:attrName>
                                          <p:attrName>ppt_y</p:attrName>
                                        </p:attrNameLst>
                                      </p:cBhvr>
                                      <p:rCtr x="-10825" y="10384"/>
                                    </p:animMotion>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4.70466E-6 4.37558E-6 L -0.26868 4.37558E-6 " pathEditMode="relative" rAng="0" ptsTypes="AA">
                                      <p:cBhvr>
                                        <p:cTn id="36" dur="500" spd="-100000" fill="hold"/>
                                        <p:tgtEl>
                                          <p:spTgt spid="36"/>
                                        </p:tgtEl>
                                        <p:attrNameLst>
                                          <p:attrName>ppt_x</p:attrName>
                                          <p:attrName>ppt_y</p:attrName>
                                        </p:attrNameLst>
                                      </p:cBhvr>
                                      <p:rCtr x="-13440" y="0"/>
                                    </p:animMotion>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63" presetClass="path" presetSubtype="0" accel="50000" decel="50000" fill="hold" nodeType="withEffect">
                                  <p:stCondLst>
                                    <p:cond delay="0"/>
                                  </p:stCondLst>
                                  <p:childTnLst>
                                    <p:animMotion origin="layout" path="M -2.51366E-6 2.91397E-6 L -0.2165 -0.20282 " pathEditMode="relative" rAng="0" ptsTypes="AA">
                                      <p:cBhvr>
                                        <p:cTn id="40" dur="500" spd="-100000" fill="hold"/>
                                        <p:tgtEl>
                                          <p:spTgt spid="33"/>
                                        </p:tgtEl>
                                        <p:attrNameLst>
                                          <p:attrName>ppt_x</p:attrName>
                                          <p:attrName>ppt_y</p:attrName>
                                        </p:attrNameLst>
                                      </p:cBhvr>
                                      <p:rCtr x="-10825" y="-10153"/>
                                    </p:animMotion>
                                  </p:childTnLst>
                                </p:cTn>
                              </p:par>
                            </p:childTnLst>
                          </p:cTn>
                        </p:par>
                        <p:par>
                          <p:cTn id="41" fill="hold">
                            <p:stCondLst>
                              <p:cond delay="2000"/>
                            </p:stCondLst>
                            <p:childTnLst>
                              <p:par>
                                <p:cTn id="42" presetID="2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3000"/>
                            </p:stCondLst>
                            <p:childTnLst>
                              <p:par>
                                <p:cTn id="62" presetID="21" presetClass="entr" presetSubtype="1"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heel(1)">
                                      <p:cBhvr>
                                        <p:cTn id="64" dur="1000"/>
                                        <p:tgtEl>
                                          <p:spTgt spid="6"/>
                                        </p:tgtEl>
                                      </p:cBhvr>
                                    </p:animEffect>
                                  </p:childTnLst>
                                </p:cTn>
                              </p:par>
                            </p:childTnLst>
                          </p:cTn>
                        </p:par>
                        <p:par>
                          <p:cTn id="65" fill="hold">
                            <p:stCondLst>
                              <p:cond delay="4000"/>
                            </p:stCondLst>
                            <p:childTnLst>
                              <p:par>
                                <p:cTn id="66" presetID="1"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63" presetClass="path" presetSubtype="0" accel="50000" decel="50000" fill="hold" nodeType="withEffect">
                                  <p:stCondLst>
                                    <p:cond delay="0"/>
                                  </p:stCondLst>
                                  <p:childTnLst>
                                    <p:animMotion origin="layout" path="M 3.5311E-6 2.45143E-6 L 0.22989 0.20768 " pathEditMode="relative" rAng="0" ptsTypes="AA">
                                      <p:cBhvr>
                                        <p:cTn id="69" dur="500" spd="-100000" fill="hold"/>
                                        <p:tgtEl>
                                          <p:spTgt spid="24"/>
                                        </p:tgtEl>
                                        <p:attrNameLst>
                                          <p:attrName>ppt_x</p:attrName>
                                          <p:attrName>ppt_y</p:attrName>
                                        </p:attrNameLst>
                                      </p:cBhvr>
                                      <p:rCtr x="11488" y="10384"/>
                                    </p:animMotion>
                                  </p:childTnLst>
                                </p:cTn>
                              </p:par>
                              <p:par>
                                <p:cTn id="70" presetID="1"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63" presetClass="path" presetSubtype="0" accel="50000" decel="50000" fill="hold" nodeType="withEffect">
                                  <p:stCondLst>
                                    <p:cond delay="0"/>
                                  </p:stCondLst>
                                  <p:childTnLst>
                                    <p:animMotion origin="layout" path="M -3.68722E-6 4.37558E-6 L 0.28207 4.37558E-6 " pathEditMode="relative" rAng="0" ptsTypes="AA">
                                      <p:cBhvr>
                                        <p:cTn id="73" dur="500" spd="-100000" fill="hold"/>
                                        <p:tgtEl>
                                          <p:spTgt spid="27"/>
                                        </p:tgtEl>
                                        <p:attrNameLst>
                                          <p:attrName>ppt_x</p:attrName>
                                          <p:attrName>ppt_y</p:attrName>
                                        </p:attrNameLst>
                                      </p:cBhvr>
                                      <p:rCtr x="14104" y="0"/>
                                    </p:animMotion>
                                  </p:childTnLst>
                                </p:cTn>
                              </p:par>
                              <p:par>
                                <p:cTn id="74" presetID="1"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3.5311E-6 2.91397E-6 L 0.22989 -0.20282 " pathEditMode="relative" rAng="0" ptsTypes="AA">
                                      <p:cBhvr>
                                        <p:cTn id="77" dur="500" spd="-100000" fill="hold"/>
                                        <p:tgtEl>
                                          <p:spTgt spid="30"/>
                                        </p:tgtEl>
                                        <p:attrNameLst>
                                          <p:attrName>ppt_x</p:attrName>
                                          <p:attrName>ppt_y</p:attrName>
                                        </p:attrNameLst>
                                      </p:cBhvr>
                                      <p:rCtr x="11488" y="-10153"/>
                                    </p:animMotion>
                                  </p:childTnLst>
                                </p:cTn>
                              </p:par>
                            </p:childTnLst>
                          </p:cTn>
                        </p:par>
                        <p:par>
                          <p:cTn id="78" fill="hold">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left)">
                                      <p:cBhvr>
                                        <p:cTn id="84" dur="500"/>
                                        <p:tgtEl>
                                          <p:spTgt spid="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45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right)">
                                      <p:cBhvr>
                                        <p:cTn id="94" dur="500"/>
                                        <p:tgtEl>
                                          <p:spTgt spid="19"/>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right)">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7" grpId="0" animBg="1"/>
      <p:bldP spid="8" grpId="0" animBg="1"/>
      <p:bldP spid="9" grpId="0" animBg="1"/>
      <p:bldP spid="10" grpId="0" animBg="1"/>
      <p:bldP spid="11" grpId="0" animBg="1"/>
      <p:bldP spid="12" grpId="0" animBg="1"/>
      <p:bldP spid="17" grpId="0" animBg="1"/>
      <p:bldP spid="18" grpId="0"/>
      <p:bldP spid="19" grpId="0"/>
      <p:bldP spid="20" grpId="0"/>
      <p:bldP spid="21" grpId="0"/>
      <p:bldP spid="22" grpId="0"/>
      <p:bldP spid="23" grpId="0"/>
      <p:bldP spid="42" grpId="0" animBg="1"/>
      <p:bldP spid="43" grpId="0" animBg="1"/>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 y="0"/>
            <a:ext cx="12198458" cy="6858000"/>
          </a:xfrm>
          <a:prstGeom prst="rect">
            <a:avLst/>
          </a:prstGeom>
        </p:spPr>
      </p:pic>
      <p:sp>
        <p:nvSpPr>
          <p:cNvPr id="11" name="矩形 10"/>
          <p:cNvSpPr/>
          <p:nvPr/>
        </p:nvSpPr>
        <p:spPr bwMode="auto">
          <a:xfrm>
            <a:off x="4514206" y="2017873"/>
            <a:ext cx="7674196" cy="324036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
        <p:nvSpPr>
          <p:cNvPr id="12" name="TextBox 2"/>
          <p:cNvSpPr txBox="1"/>
          <p:nvPr/>
        </p:nvSpPr>
        <p:spPr>
          <a:xfrm>
            <a:off x="4946253" y="2406946"/>
            <a:ext cx="6882107" cy="2462213"/>
          </a:xfrm>
          <a:prstGeom prst="rect">
            <a:avLst/>
          </a:prstGeom>
          <a:noFill/>
        </p:spPr>
        <p:txBody>
          <a:bodyPr wrap="square" rtlCol="0">
            <a:spAutoFit/>
          </a:bodyPr>
          <a:lstStyle>
            <a:defPPr>
              <a:defRPr lang="zh-CN"/>
            </a:defPPr>
            <a:lvl1pPr marL="0" marR="0" lvl="0" indent="0" algn="just" defTabSz="914400" eaLnBrk="1" fontAlgn="auto" latinLnBrk="0" hangingPunct="1">
              <a:lnSpc>
                <a:spcPct val="100000"/>
              </a:lnSpc>
              <a:spcBef>
                <a:spcPts val="0"/>
              </a:spcBef>
              <a:spcAft>
                <a:spcPts val="0"/>
              </a:spcAft>
              <a:buClrTx/>
              <a:buSzTx/>
              <a:buFontTx/>
              <a:buNone/>
              <a:defRPr kumimoji="0" sz="2200" b="0" i="0" u="none" strike="noStrike" kern="0" cap="none" spc="0" normalizeH="0" baseline="0">
                <a:ln>
                  <a:noFill/>
                </a:ln>
                <a:solidFill>
                  <a:sysClr val="windowText" lastClr="000000"/>
                </a:solidFill>
                <a:effectLst/>
                <a:uLnTx/>
                <a:uFillTx/>
                <a:latin typeface="+mj-ea"/>
                <a:ea typeface="+mj-ea"/>
              </a:defRPr>
            </a:lvl1pPr>
          </a:lstStyle>
          <a:p>
            <a:r>
              <a:rPr lang="zh-CN" altLang="en-US" dirty="0"/>
              <a:t> 前段时间来，我们的工作虽然取得了一定的成绩，但在工作中仍存在缺点和错误；成绩的取得，是领导的支持和广大干部职工的帮助的结；存在的缺点错误也请大家批评指正</a:t>
            </a:r>
            <a:r>
              <a:rPr lang="en-US" altLang="zh-CN" dirty="0"/>
              <a:t>!</a:t>
            </a:r>
            <a:r>
              <a:rPr lang="zh-CN" altLang="en-US" dirty="0"/>
              <a:t>在今后的工作中，我仍会努力脚踏实地、开拓创新</a:t>
            </a:r>
            <a:r>
              <a:rPr lang="en-US" altLang="zh-CN" dirty="0"/>
              <a:t>,</a:t>
            </a:r>
            <a:r>
              <a:rPr lang="zh-CN" altLang="en-US" dirty="0"/>
              <a:t>在工作中学习，在学习中工作</a:t>
            </a:r>
            <a:r>
              <a:rPr lang="en-US" altLang="zh-CN" dirty="0"/>
              <a:t>,</a:t>
            </a:r>
            <a:r>
              <a:rPr lang="zh-CN" altLang="en-US" dirty="0"/>
              <a:t>带领工会办的员工在今后的工作中取得更大的进步</a:t>
            </a:r>
            <a:r>
              <a:rPr lang="en-US" altLang="zh-CN" dirty="0"/>
              <a:t>!</a:t>
            </a:r>
          </a:p>
          <a:p>
            <a:r>
              <a:rPr lang="zh-CN" altLang="en-US" dirty="0"/>
              <a:t>　　我的述职完毕，恳请各位领导和同事们批评指正</a:t>
            </a:r>
            <a:r>
              <a:rPr lang="en-US" altLang="zh-CN" dirty="0"/>
              <a:t>!</a:t>
            </a:r>
            <a:endParaRPr lang="zh-CN" altLang="en-US" dirty="0"/>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1863726" y="1592263"/>
            <a:ext cx="711200" cy="712788"/>
          </a:xfrm>
          <a:prstGeom prst="ellipse">
            <a:avLst/>
          </a:pr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6"/>
          <p:cNvSpPr>
            <a:spLocks noChangeArrowheads="1"/>
          </p:cNvSpPr>
          <p:nvPr/>
        </p:nvSpPr>
        <p:spPr bwMode="auto">
          <a:xfrm>
            <a:off x="8861426" y="400050"/>
            <a:ext cx="382588" cy="384175"/>
          </a:xfrm>
          <a:prstGeom prst="ellipse">
            <a:avLst/>
          </a:pr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Oval 7"/>
          <p:cNvSpPr>
            <a:spLocks noChangeArrowheads="1"/>
          </p:cNvSpPr>
          <p:nvPr/>
        </p:nvSpPr>
        <p:spPr bwMode="auto">
          <a:xfrm>
            <a:off x="9151938" y="5745163"/>
            <a:ext cx="384175" cy="384175"/>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Oval 8"/>
          <p:cNvSpPr>
            <a:spLocks noChangeArrowheads="1"/>
          </p:cNvSpPr>
          <p:nvPr/>
        </p:nvSpPr>
        <p:spPr bwMode="auto">
          <a:xfrm>
            <a:off x="1957388" y="2159000"/>
            <a:ext cx="268288" cy="268288"/>
          </a:xfrm>
          <a:prstGeom prst="ellipse">
            <a:avLst/>
          </a:pr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Oval 9"/>
          <p:cNvSpPr>
            <a:spLocks noChangeArrowheads="1"/>
          </p:cNvSpPr>
          <p:nvPr/>
        </p:nvSpPr>
        <p:spPr bwMode="auto">
          <a:xfrm>
            <a:off x="3139281" y="459581"/>
            <a:ext cx="5918200" cy="5938838"/>
          </a:xfrm>
          <a:prstGeom prst="ellipse">
            <a:avLst/>
          </a:pr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Oval 36"/>
          <p:cNvSpPr>
            <a:spLocks noChangeArrowheads="1"/>
          </p:cNvSpPr>
          <p:nvPr/>
        </p:nvSpPr>
        <p:spPr bwMode="auto">
          <a:xfrm>
            <a:off x="995363" y="5129213"/>
            <a:ext cx="455613" cy="457200"/>
          </a:xfrm>
          <a:prstGeom prst="ellipse">
            <a:avLst/>
          </a:pr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Oval 37"/>
          <p:cNvSpPr>
            <a:spLocks noChangeArrowheads="1"/>
          </p:cNvSpPr>
          <p:nvPr/>
        </p:nvSpPr>
        <p:spPr bwMode="auto">
          <a:xfrm>
            <a:off x="10475913" y="2160588"/>
            <a:ext cx="171450" cy="173038"/>
          </a:xfrm>
          <a:prstGeom prst="ellipse">
            <a:avLst/>
          </a:pr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38"/>
          <p:cNvSpPr>
            <a:spLocks noEditPoints="1"/>
          </p:cNvSpPr>
          <p:nvPr/>
        </p:nvSpPr>
        <p:spPr bwMode="auto">
          <a:xfrm>
            <a:off x="5220261" y="1196752"/>
            <a:ext cx="1756240" cy="1759568"/>
          </a:xfrm>
          <a:custGeom>
            <a:avLst/>
            <a:gdLst>
              <a:gd name="T0" fmla="*/ 1737 w 2136"/>
              <a:gd name="T1" fmla="*/ 1774 h 2131"/>
              <a:gd name="T2" fmla="*/ 347 w 2136"/>
              <a:gd name="T3" fmla="*/ 1926 h 2131"/>
              <a:gd name="T4" fmla="*/ 183 w 2136"/>
              <a:gd name="T5" fmla="*/ 1756 h 2131"/>
              <a:gd name="T6" fmla="*/ 389 w 2136"/>
              <a:gd name="T7" fmla="*/ 372 h 2131"/>
              <a:gd name="T8" fmla="*/ 338 w 2136"/>
              <a:gd name="T9" fmla="*/ 1770 h 2131"/>
              <a:gd name="T10" fmla="*/ 608 w 2136"/>
              <a:gd name="T11" fmla="*/ 1755 h 2131"/>
              <a:gd name="T12" fmla="*/ 1654 w 2136"/>
              <a:gd name="T13" fmla="*/ 505 h 2131"/>
              <a:gd name="T14" fmla="*/ 364 w 2136"/>
              <a:gd name="T15" fmla="*/ 1502 h 2131"/>
              <a:gd name="T16" fmla="*/ 338 w 2136"/>
              <a:gd name="T17" fmla="*/ 1770 h 2131"/>
              <a:gd name="T18" fmla="*/ 1340 w 2136"/>
              <a:gd name="T19" fmla="*/ 516 h 2131"/>
              <a:gd name="T20" fmla="*/ 1506 w 2136"/>
              <a:gd name="T21" fmla="*/ 904 h 2131"/>
              <a:gd name="T22" fmla="*/ 1380 w 2136"/>
              <a:gd name="T23" fmla="*/ 682 h 2131"/>
              <a:gd name="T24" fmla="*/ 956 w 2136"/>
              <a:gd name="T25" fmla="*/ 641 h 2131"/>
              <a:gd name="T26" fmla="*/ 924 w 2136"/>
              <a:gd name="T27" fmla="*/ 849 h 2131"/>
              <a:gd name="T28" fmla="*/ 719 w 2136"/>
              <a:gd name="T29" fmla="*/ 1463 h 2131"/>
              <a:gd name="T30" fmla="*/ 1144 w 2136"/>
              <a:gd name="T31" fmla="*/ 1503 h 2131"/>
              <a:gd name="T32" fmla="*/ 759 w 2136"/>
              <a:gd name="T33" fmla="*/ 1629 h 2131"/>
              <a:gd name="T34" fmla="*/ 593 w 2136"/>
              <a:gd name="T35" fmla="*/ 778 h 2131"/>
              <a:gd name="T36" fmla="*/ 1654 w 2136"/>
              <a:gd name="T37" fmla="*/ 923 h 2131"/>
              <a:gd name="T38" fmla="*/ 1774 w 2136"/>
              <a:gd name="T39" fmla="*/ 1043 h 2131"/>
              <a:gd name="T40" fmla="*/ 1634 w 2136"/>
              <a:gd name="T41" fmla="*/ 1382 h 2131"/>
              <a:gd name="T42" fmla="*/ 1715 w 2136"/>
              <a:gd name="T43" fmla="*/ 1123 h 2131"/>
              <a:gd name="T44" fmla="*/ 1684 w 2136"/>
              <a:gd name="T45" fmla="*/ 1051 h 2131"/>
              <a:gd name="T46" fmla="*/ 1529 w 2136"/>
              <a:gd name="T47" fmla="*/ 961 h 2131"/>
              <a:gd name="T48" fmla="*/ 1673 w 2136"/>
              <a:gd name="T49" fmla="*/ 1097 h 2131"/>
              <a:gd name="T50" fmla="*/ 1447 w 2136"/>
              <a:gd name="T51" fmla="*/ 1520 h 2131"/>
              <a:gd name="T52" fmla="*/ 1244 w 2136"/>
              <a:gd name="T53" fmla="*/ 1401 h 2131"/>
              <a:gd name="T54" fmla="*/ 1494 w 2136"/>
              <a:gd name="T55" fmla="*/ 995 h 2131"/>
              <a:gd name="T56" fmla="*/ 1673 w 2136"/>
              <a:gd name="T57" fmla="*/ 1097 h 2131"/>
              <a:gd name="T58" fmla="*/ 1171 w 2136"/>
              <a:gd name="T59" fmla="*/ 1765 h 2131"/>
              <a:gd name="T60" fmla="*/ 1320 w 2136"/>
              <a:gd name="T61" fmla="*/ 1506 h 2131"/>
              <a:gd name="T62" fmla="*/ 1026 w 2136"/>
              <a:gd name="T63" fmla="*/ 736 h 2131"/>
              <a:gd name="T64" fmla="*/ 1303 w 2136"/>
              <a:gd name="T65" fmla="*/ 800 h 2131"/>
              <a:gd name="T66" fmla="*/ 1026 w 2136"/>
              <a:gd name="T67" fmla="*/ 736 h 2131"/>
              <a:gd name="T68" fmla="*/ 973 w 2136"/>
              <a:gd name="T69" fmla="*/ 1160 h 2131"/>
              <a:gd name="T70" fmla="*/ 811 w 2136"/>
              <a:gd name="T71" fmla="*/ 1223 h 2131"/>
              <a:gd name="T72" fmla="*/ 811 w 2136"/>
              <a:gd name="T73" fmla="*/ 1013 h 2131"/>
              <a:gd name="T74" fmla="*/ 1303 w 2136"/>
              <a:gd name="T75" fmla="*/ 1077 h 2131"/>
              <a:gd name="T76" fmla="*/ 811 w 2136"/>
              <a:gd name="T77" fmla="*/ 1013 h 2131"/>
              <a:gd name="T78" fmla="*/ 1303 w 2136"/>
              <a:gd name="T79" fmla="*/ 876 h 2131"/>
              <a:gd name="T80" fmla="*/ 811 w 2136"/>
              <a:gd name="T81" fmla="*/ 940 h 2131"/>
              <a:gd name="T82" fmla="*/ 757 w 2136"/>
              <a:gd name="T83" fmla="*/ 791 h 2131"/>
              <a:gd name="T84" fmla="*/ 898 w 2136"/>
              <a:gd name="T85" fmla="*/ 770 h 2131"/>
              <a:gd name="T86" fmla="*/ 757 w 2136"/>
              <a:gd name="T87" fmla="*/ 791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6" h="2131">
                <a:moveTo>
                  <a:pt x="1764" y="399"/>
                </a:moveTo>
                <a:cubicBezTo>
                  <a:pt x="2136" y="786"/>
                  <a:pt x="2124" y="1402"/>
                  <a:pt x="1737" y="1774"/>
                </a:cubicBezTo>
                <a:cubicBezTo>
                  <a:pt x="1402" y="2097"/>
                  <a:pt x="894" y="2131"/>
                  <a:pt x="523" y="1882"/>
                </a:cubicBezTo>
                <a:lnTo>
                  <a:pt x="347" y="1926"/>
                </a:lnTo>
                <a:lnTo>
                  <a:pt x="118" y="1982"/>
                </a:lnTo>
                <a:lnTo>
                  <a:pt x="183" y="1756"/>
                </a:lnTo>
                <a:lnTo>
                  <a:pt x="234" y="1582"/>
                </a:lnTo>
                <a:cubicBezTo>
                  <a:pt x="0" y="1201"/>
                  <a:pt x="53" y="695"/>
                  <a:pt x="389" y="372"/>
                </a:cubicBezTo>
                <a:cubicBezTo>
                  <a:pt x="776" y="0"/>
                  <a:pt x="1392" y="12"/>
                  <a:pt x="1764" y="399"/>
                </a:cubicBezTo>
                <a:close/>
                <a:moveTo>
                  <a:pt x="338" y="1770"/>
                </a:moveTo>
                <a:lnTo>
                  <a:pt x="551" y="1718"/>
                </a:lnTo>
                <a:lnTo>
                  <a:pt x="608" y="1755"/>
                </a:lnTo>
                <a:cubicBezTo>
                  <a:pt x="927" y="1969"/>
                  <a:pt x="1354" y="1931"/>
                  <a:pt x="1631" y="1664"/>
                </a:cubicBezTo>
                <a:cubicBezTo>
                  <a:pt x="1957" y="1350"/>
                  <a:pt x="1968" y="831"/>
                  <a:pt x="1654" y="505"/>
                </a:cubicBezTo>
                <a:cubicBezTo>
                  <a:pt x="1340" y="179"/>
                  <a:pt x="821" y="169"/>
                  <a:pt x="495" y="482"/>
                </a:cubicBezTo>
                <a:cubicBezTo>
                  <a:pt x="217" y="749"/>
                  <a:pt x="163" y="1174"/>
                  <a:pt x="364" y="1502"/>
                </a:cubicBezTo>
                <a:lnTo>
                  <a:pt x="399" y="1559"/>
                </a:lnTo>
                <a:lnTo>
                  <a:pt x="338" y="1770"/>
                </a:lnTo>
                <a:close/>
                <a:moveTo>
                  <a:pt x="856" y="516"/>
                </a:moveTo>
                <a:lnTo>
                  <a:pt x="1340" y="516"/>
                </a:lnTo>
                <a:cubicBezTo>
                  <a:pt x="1431" y="516"/>
                  <a:pt x="1506" y="590"/>
                  <a:pt x="1506" y="682"/>
                </a:cubicBezTo>
                <a:lnTo>
                  <a:pt x="1506" y="904"/>
                </a:lnTo>
                <a:cubicBezTo>
                  <a:pt x="1453" y="946"/>
                  <a:pt x="1422" y="985"/>
                  <a:pt x="1380" y="1041"/>
                </a:cubicBezTo>
                <a:lnTo>
                  <a:pt x="1380" y="682"/>
                </a:lnTo>
                <a:cubicBezTo>
                  <a:pt x="1380" y="660"/>
                  <a:pt x="1362" y="641"/>
                  <a:pt x="1340" y="641"/>
                </a:cubicBezTo>
                <a:lnTo>
                  <a:pt x="956" y="641"/>
                </a:lnTo>
                <a:lnTo>
                  <a:pt x="956" y="817"/>
                </a:lnTo>
                <a:cubicBezTo>
                  <a:pt x="956" y="834"/>
                  <a:pt x="941" y="849"/>
                  <a:pt x="924" y="849"/>
                </a:cubicBezTo>
                <a:lnTo>
                  <a:pt x="719" y="849"/>
                </a:lnTo>
                <a:lnTo>
                  <a:pt x="719" y="1463"/>
                </a:lnTo>
                <a:cubicBezTo>
                  <a:pt x="719" y="1485"/>
                  <a:pt x="737" y="1503"/>
                  <a:pt x="759" y="1503"/>
                </a:cubicBezTo>
                <a:lnTo>
                  <a:pt x="1144" y="1503"/>
                </a:lnTo>
                <a:cubicBezTo>
                  <a:pt x="1131" y="1545"/>
                  <a:pt x="1120" y="1587"/>
                  <a:pt x="1112" y="1629"/>
                </a:cubicBezTo>
                <a:lnTo>
                  <a:pt x="759" y="1629"/>
                </a:lnTo>
                <a:cubicBezTo>
                  <a:pt x="668" y="1629"/>
                  <a:pt x="593" y="1554"/>
                  <a:pt x="593" y="1463"/>
                </a:cubicBezTo>
                <a:lnTo>
                  <a:pt x="593" y="778"/>
                </a:lnTo>
                <a:lnTo>
                  <a:pt x="856" y="516"/>
                </a:lnTo>
                <a:close/>
                <a:moveTo>
                  <a:pt x="1654" y="923"/>
                </a:moveTo>
                <a:cubicBezTo>
                  <a:pt x="1672" y="933"/>
                  <a:pt x="1682" y="950"/>
                  <a:pt x="1687" y="972"/>
                </a:cubicBezTo>
                <a:cubicBezTo>
                  <a:pt x="1719" y="981"/>
                  <a:pt x="1751" y="1003"/>
                  <a:pt x="1774" y="1043"/>
                </a:cubicBezTo>
                <a:cubicBezTo>
                  <a:pt x="1789" y="1079"/>
                  <a:pt x="1783" y="1129"/>
                  <a:pt x="1762" y="1167"/>
                </a:cubicBezTo>
                <a:cubicBezTo>
                  <a:pt x="1726" y="1234"/>
                  <a:pt x="1677" y="1315"/>
                  <a:pt x="1634" y="1382"/>
                </a:cubicBezTo>
                <a:cubicBezTo>
                  <a:pt x="1606" y="1393"/>
                  <a:pt x="1612" y="1334"/>
                  <a:pt x="1622" y="1320"/>
                </a:cubicBezTo>
                <a:cubicBezTo>
                  <a:pt x="1657" y="1267"/>
                  <a:pt x="1686" y="1218"/>
                  <a:pt x="1715" y="1123"/>
                </a:cubicBezTo>
                <a:cubicBezTo>
                  <a:pt x="1721" y="1079"/>
                  <a:pt x="1700" y="1058"/>
                  <a:pt x="1687" y="1039"/>
                </a:cubicBezTo>
                <a:cubicBezTo>
                  <a:pt x="1686" y="1043"/>
                  <a:pt x="1685" y="1047"/>
                  <a:pt x="1684" y="1051"/>
                </a:cubicBezTo>
                <a:cubicBezTo>
                  <a:pt x="1658" y="1039"/>
                  <a:pt x="1632" y="1026"/>
                  <a:pt x="1606" y="1012"/>
                </a:cubicBezTo>
                <a:cubicBezTo>
                  <a:pt x="1579" y="998"/>
                  <a:pt x="1554" y="979"/>
                  <a:pt x="1529" y="961"/>
                </a:cubicBezTo>
                <a:cubicBezTo>
                  <a:pt x="1578" y="919"/>
                  <a:pt x="1621" y="904"/>
                  <a:pt x="1654" y="923"/>
                </a:cubicBezTo>
                <a:close/>
                <a:moveTo>
                  <a:pt x="1673" y="1097"/>
                </a:moveTo>
                <a:cubicBezTo>
                  <a:pt x="1651" y="1172"/>
                  <a:pt x="1608" y="1265"/>
                  <a:pt x="1548" y="1369"/>
                </a:cubicBezTo>
                <a:cubicBezTo>
                  <a:pt x="1518" y="1422"/>
                  <a:pt x="1483" y="1473"/>
                  <a:pt x="1447" y="1520"/>
                </a:cubicBezTo>
                <a:cubicBezTo>
                  <a:pt x="1414" y="1503"/>
                  <a:pt x="1381" y="1486"/>
                  <a:pt x="1347" y="1467"/>
                </a:cubicBezTo>
                <a:cubicBezTo>
                  <a:pt x="1311" y="1448"/>
                  <a:pt x="1277" y="1424"/>
                  <a:pt x="1244" y="1401"/>
                </a:cubicBezTo>
                <a:cubicBezTo>
                  <a:pt x="1266" y="1347"/>
                  <a:pt x="1292" y="1292"/>
                  <a:pt x="1323" y="1239"/>
                </a:cubicBezTo>
                <a:cubicBezTo>
                  <a:pt x="1382" y="1135"/>
                  <a:pt x="1441" y="1051"/>
                  <a:pt x="1494" y="995"/>
                </a:cubicBezTo>
                <a:cubicBezTo>
                  <a:pt x="1522" y="1013"/>
                  <a:pt x="1550" y="1033"/>
                  <a:pt x="1580" y="1051"/>
                </a:cubicBezTo>
                <a:cubicBezTo>
                  <a:pt x="1611" y="1068"/>
                  <a:pt x="1642" y="1082"/>
                  <a:pt x="1673" y="1097"/>
                </a:cubicBezTo>
                <a:close/>
                <a:moveTo>
                  <a:pt x="1418" y="1557"/>
                </a:moveTo>
                <a:cubicBezTo>
                  <a:pt x="1308" y="1690"/>
                  <a:pt x="1196" y="1779"/>
                  <a:pt x="1171" y="1765"/>
                </a:cubicBezTo>
                <a:cubicBezTo>
                  <a:pt x="1145" y="1750"/>
                  <a:pt x="1166" y="1609"/>
                  <a:pt x="1226" y="1447"/>
                </a:cubicBezTo>
                <a:cubicBezTo>
                  <a:pt x="1257" y="1466"/>
                  <a:pt x="1288" y="1487"/>
                  <a:pt x="1320" y="1506"/>
                </a:cubicBezTo>
                <a:cubicBezTo>
                  <a:pt x="1353" y="1524"/>
                  <a:pt x="1385" y="1540"/>
                  <a:pt x="1418" y="1557"/>
                </a:cubicBezTo>
                <a:close/>
                <a:moveTo>
                  <a:pt x="1026" y="736"/>
                </a:moveTo>
                <a:lnTo>
                  <a:pt x="1303" y="736"/>
                </a:lnTo>
                <a:lnTo>
                  <a:pt x="1303" y="800"/>
                </a:lnTo>
                <a:lnTo>
                  <a:pt x="1026" y="800"/>
                </a:lnTo>
                <a:lnTo>
                  <a:pt x="1026" y="736"/>
                </a:lnTo>
                <a:close/>
                <a:moveTo>
                  <a:pt x="811" y="1160"/>
                </a:moveTo>
                <a:lnTo>
                  <a:pt x="973" y="1160"/>
                </a:lnTo>
                <a:lnTo>
                  <a:pt x="973" y="1223"/>
                </a:lnTo>
                <a:lnTo>
                  <a:pt x="811" y="1223"/>
                </a:lnTo>
                <a:lnTo>
                  <a:pt x="811" y="1160"/>
                </a:lnTo>
                <a:close/>
                <a:moveTo>
                  <a:pt x="811" y="1013"/>
                </a:moveTo>
                <a:lnTo>
                  <a:pt x="1303" y="1013"/>
                </a:lnTo>
                <a:lnTo>
                  <a:pt x="1303" y="1077"/>
                </a:lnTo>
                <a:lnTo>
                  <a:pt x="811" y="1077"/>
                </a:lnTo>
                <a:lnTo>
                  <a:pt x="811" y="1013"/>
                </a:lnTo>
                <a:close/>
                <a:moveTo>
                  <a:pt x="811" y="876"/>
                </a:moveTo>
                <a:lnTo>
                  <a:pt x="1303" y="876"/>
                </a:lnTo>
                <a:lnTo>
                  <a:pt x="1303" y="940"/>
                </a:lnTo>
                <a:lnTo>
                  <a:pt x="811" y="940"/>
                </a:lnTo>
                <a:lnTo>
                  <a:pt x="811" y="876"/>
                </a:lnTo>
                <a:close/>
                <a:moveTo>
                  <a:pt x="757" y="791"/>
                </a:moveTo>
                <a:lnTo>
                  <a:pt x="877" y="791"/>
                </a:lnTo>
                <a:cubicBezTo>
                  <a:pt x="889" y="791"/>
                  <a:pt x="898" y="782"/>
                  <a:pt x="898" y="770"/>
                </a:cubicBezTo>
                <a:lnTo>
                  <a:pt x="898" y="650"/>
                </a:lnTo>
                <a:lnTo>
                  <a:pt x="757" y="791"/>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54" name="Rectangle 3"/>
          <p:cNvSpPr txBox="1">
            <a:spLocks noChangeArrowheads="1"/>
          </p:cNvSpPr>
          <p:nvPr/>
        </p:nvSpPr>
        <p:spPr bwMode="auto">
          <a:xfrm>
            <a:off x="3722119" y="3187290"/>
            <a:ext cx="4752526" cy="109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1" i="0" u="none" strike="noStrike" kern="0" cap="none" spc="0" normalizeH="0" baseline="0" noProof="0" dirty="0">
                <a:ln>
                  <a:noFill/>
                </a:ln>
                <a:solidFill>
                  <a:schemeClr val="accent1"/>
                </a:solidFill>
                <a:effectLst/>
                <a:uLnTx/>
                <a:uFillTx/>
                <a:latin typeface="+mj-ea"/>
                <a:ea typeface="+mj-ea"/>
                <a:cs typeface="+mj-cs"/>
              </a:rPr>
              <a:t>感谢聆听</a:t>
            </a:r>
            <a:endParaRPr kumimoji="0" lang="zh-CN" sz="8000" b="1" i="0" u="none" strike="noStrike" kern="0" cap="none" spc="0" normalizeH="0" baseline="0" noProof="0" dirty="0">
              <a:ln>
                <a:noFill/>
              </a:ln>
              <a:solidFill>
                <a:schemeClr val="accent1"/>
              </a:solidFill>
              <a:effectLst/>
              <a:uLnTx/>
              <a:uFillTx/>
              <a:latin typeface="+mj-ea"/>
              <a:ea typeface="+mj-ea"/>
              <a:cs typeface="+mj-cs"/>
            </a:endParaRPr>
          </a:p>
        </p:txBody>
      </p:sp>
      <p:sp>
        <p:nvSpPr>
          <p:cNvPr id="56" name="Rectangle 4"/>
          <p:cNvSpPr txBox="1">
            <a:spLocks noChangeArrowheads="1"/>
          </p:cNvSpPr>
          <p:nvPr/>
        </p:nvSpPr>
        <p:spPr bwMode="auto">
          <a:xfrm>
            <a:off x="4932476" y="5169360"/>
            <a:ext cx="275000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chemeClr val="accent1"/>
                </a:solidFill>
                <a:effectLst/>
                <a:uLnTx/>
                <a:uFillTx/>
                <a:latin typeface="+mj-lt"/>
                <a:ea typeface="+mj-ea"/>
                <a:cs typeface="+mj-cs"/>
              </a:rPr>
              <a:t>汇报人：</a:t>
            </a:r>
            <a:r>
              <a:rPr kumimoji="0" lang="en-US" altLang="zh-CN" sz="2000" b="0" i="0" u="none" strike="noStrike" kern="0" cap="none" spc="0" normalizeH="0" baseline="0" noProof="0">
                <a:ln>
                  <a:noFill/>
                </a:ln>
                <a:solidFill>
                  <a:schemeClr val="accent1"/>
                </a:solidFill>
                <a:effectLst/>
                <a:uLnTx/>
                <a:uFillTx/>
                <a:latin typeface="+mj-lt"/>
                <a:ea typeface="+mj-ea"/>
                <a:cs typeface="+mj-cs"/>
              </a:rPr>
              <a:t>xiazaii</a:t>
            </a:r>
            <a:endParaRPr kumimoji="0" lang="zh-CN" altLang="en-US" sz="2000" b="0" i="0" u="none" strike="noStrike" kern="0" cap="none" spc="0" normalizeH="0" baseline="0" noProof="0" dirty="0">
              <a:ln>
                <a:noFill/>
              </a:ln>
              <a:solidFill>
                <a:schemeClr val="accent1"/>
              </a:solidFill>
              <a:effectLst/>
              <a:uLnTx/>
              <a:uFillTx/>
              <a:latin typeface="+mj-lt"/>
              <a:ea typeface="+mj-ea"/>
              <a:cs typeface="+mj-cs"/>
            </a:endParaRPr>
          </a:p>
        </p:txBody>
      </p:sp>
      <p:sp>
        <p:nvSpPr>
          <p:cNvPr id="57" name="Freeform 9"/>
          <p:cNvSpPr>
            <a:spLocks noEditPoints="1"/>
          </p:cNvSpPr>
          <p:nvPr/>
        </p:nvSpPr>
        <p:spPr bwMode="auto">
          <a:xfrm>
            <a:off x="4871422" y="5142812"/>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advTm="6540">
        <p:blinds dir="vert"/>
      </p:transition>
    </mc:Choice>
    <mc:Fallback xmlns="">
      <p:transition spd="slow" advTm="65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by="(-#ppt_w*2)" calcmode="lin" valueType="num">
                                      <p:cBhvr rctx="PPT">
                                        <p:cTn id="7" dur="500" autoRev="1" fill="hold">
                                          <p:stCondLst>
                                            <p:cond delay="0"/>
                                          </p:stCondLst>
                                        </p:cTn>
                                        <p:tgtEl>
                                          <p:spTgt spid="54"/>
                                        </p:tgtEl>
                                        <p:attrNameLst>
                                          <p:attrName>ppt_w</p:attrName>
                                        </p:attrNameLst>
                                      </p:cBhvr>
                                    </p:anim>
                                    <p:anim by="(#ppt_w*0.50)" calcmode="lin" valueType="num">
                                      <p:cBhvr>
                                        <p:cTn id="8" dur="500" decel="50000" autoRev="1" fill="hold">
                                          <p:stCondLst>
                                            <p:cond delay="0"/>
                                          </p:stCondLst>
                                        </p:cTn>
                                        <p:tgtEl>
                                          <p:spTgt spid="54"/>
                                        </p:tgtEl>
                                        <p:attrNameLst>
                                          <p:attrName>ppt_x</p:attrName>
                                        </p:attrNameLst>
                                      </p:cBhvr>
                                    </p:anim>
                                    <p:anim from="(-#ppt_h/2)" to="(#ppt_y)" calcmode="lin" valueType="num">
                                      <p:cBhvr>
                                        <p:cTn id="9" dur="1000" fill="hold">
                                          <p:stCondLst>
                                            <p:cond delay="0"/>
                                          </p:stCondLst>
                                        </p:cTn>
                                        <p:tgtEl>
                                          <p:spTgt spid="54"/>
                                        </p:tgtEl>
                                        <p:attrNameLst>
                                          <p:attrName>ppt_y</p:attrName>
                                        </p:attrNameLst>
                                      </p:cBhvr>
                                    </p:anim>
                                    <p:animRot by="21600000">
                                      <p:cBhvr>
                                        <p:cTn id="10" dur="1000" fill="hold">
                                          <p:stCondLst>
                                            <p:cond delay="0"/>
                                          </p:stCondLst>
                                        </p:cTn>
                                        <p:tgtEl>
                                          <p:spTgt spid="54"/>
                                        </p:tgtEl>
                                        <p:attrNameLst>
                                          <p:attrName>r</p:attrName>
                                        </p:attrNameLst>
                                      </p:cBhvr>
                                    </p:animRot>
                                  </p:childTnLst>
                                </p:cTn>
                              </p:par>
                            </p:childTnLst>
                          </p:cTn>
                        </p:par>
                        <p:par>
                          <p:cTn id="11" fill="hold">
                            <p:stCondLst>
                              <p:cond delay="1299"/>
                            </p:stCondLst>
                            <p:childTnLst>
                              <p:par>
                                <p:cTn id="12" presetID="22" presetClass="entr" presetSubtype="8"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childTnLst>
                          </p:cTn>
                        </p:par>
                        <p:par>
                          <p:cTn id="15" fill="hold">
                            <p:stCondLst>
                              <p:cond delay="1799"/>
                            </p:stCondLst>
                            <p:childTnLst>
                              <p:par>
                                <p:cTn id="16" presetID="2" presetClass="entr" presetSubtype="6"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1+#ppt_w/2"/>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6" grpId="0" bldLvl="0" animBg="1"/>
      <p:bldP spid="5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9" name="Oval 39"/>
          <p:cNvSpPr>
            <a:spLocks noChangeArrowheads="1"/>
          </p:cNvSpPr>
          <p:nvPr/>
        </p:nvSpPr>
        <p:spPr bwMode="auto">
          <a:xfrm>
            <a:off x="9574213" y="5879658"/>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0" name="Oval 40"/>
          <p:cNvSpPr>
            <a:spLocks noChangeArrowheads="1"/>
          </p:cNvSpPr>
          <p:nvPr/>
        </p:nvSpPr>
        <p:spPr bwMode="auto">
          <a:xfrm>
            <a:off x="7867650" y="6246019"/>
            <a:ext cx="166687" cy="1666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1" name="Oval 41"/>
          <p:cNvSpPr>
            <a:spLocks noChangeArrowheads="1"/>
          </p:cNvSpPr>
          <p:nvPr/>
        </p:nvSpPr>
        <p:spPr bwMode="auto">
          <a:xfrm>
            <a:off x="2700983" y="5480847"/>
            <a:ext cx="373062" cy="373063"/>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2" name="Oval 42"/>
          <p:cNvSpPr>
            <a:spLocks noChangeArrowheads="1"/>
          </p:cNvSpPr>
          <p:nvPr/>
        </p:nvSpPr>
        <p:spPr bwMode="auto">
          <a:xfrm>
            <a:off x="4195763" y="6011863"/>
            <a:ext cx="166687" cy="16668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43"/>
          <p:cNvSpPr>
            <a:spLocks noChangeArrowheads="1"/>
          </p:cNvSpPr>
          <p:nvPr/>
        </p:nvSpPr>
        <p:spPr bwMode="auto">
          <a:xfrm>
            <a:off x="11066933" y="5803901"/>
            <a:ext cx="163512" cy="163513"/>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44"/>
          <p:cNvSpPr>
            <a:spLocks noChangeArrowheads="1"/>
          </p:cNvSpPr>
          <p:nvPr/>
        </p:nvSpPr>
        <p:spPr bwMode="auto">
          <a:xfrm>
            <a:off x="1446213" y="6081713"/>
            <a:ext cx="200025" cy="19843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30" name="Oval 5"/>
          <p:cNvSpPr>
            <a:spLocks noChangeArrowheads="1"/>
          </p:cNvSpPr>
          <p:nvPr/>
        </p:nvSpPr>
        <p:spPr bwMode="auto">
          <a:xfrm>
            <a:off x="4982244" y="792818"/>
            <a:ext cx="2232274" cy="2242764"/>
          </a:xfrm>
          <a:prstGeom prst="ellipse">
            <a:avLst/>
          </a:prstGeom>
          <a:solidFill>
            <a:schemeClr val="tx1"/>
          </a:solidFill>
          <a:ln w="28575">
            <a:solidFill>
              <a:schemeClr val="accent1"/>
            </a:solidFill>
            <a:round/>
          </a:ln>
        </p:spPr>
        <p:txBody>
          <a:bodyPr vert="horz" wrap="square" lIns="91440" tIns="45720" rIns="91440" bIns="45720" numCol="1" anchor="t" anchorCtr="0" compatLnSpc="1"/>
          <a:lstStyle/>
          <a:p>
            <a:endParaRPr lang="zh-CN" altLang="en-US"/>
          </a:p>
        </p:txBody>
      </p:sp>
      <p:sp>
        <p:nvSpPr>
          <p:cNvPr id="32" name="TextBox 61"/>
          <p:cNvSpPr txBox="1"/>
          <p:nvPr/>
        </p:nvSpPr>
        <p:spPr>
          <a:xfrm>
            <a:off x="3867819" y="3573016"/>
            <a:ext cx="4461124" cy="1200329"/>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zh-CN" altLang="en-US" sz="7200" dirty="0">
                <a:solidFill>
                  <a:schemeClr val="accent1"/>
                </a:solidFill>
              </a:rPr>
              <a:t>工作回顾</a:t>
            </a:r>
            <a:endParaRPr lang="en-US" altLang="zh-CN" sz="7200" dirty="0">
              <a:solidFill>
                <a:schemeClr val="accent1"/>
              </a:solidFill>
            </a:endParaRPr>
          </a:p>
        </p:txBody>
      </p:sp>
      <p:sp>
        <p:nvSpPr>
          <p:cNvPr id="33" name="TextBox 61"/>
          <p:cNvSpPr txBox="1"/>
          <p:nvPr/>
        </p:nvSpPr>
        <p:spPr>
          <a:xfrm>
            <a:off x="4839369" y="3102005"/>
            <a:ext cx="2518024" cy="52322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pPr algn="ctr"/>
            <a:r>
              <a:rPr lang="en-US" altLang="zh-CN" sz="2800" b="0" dirty="0">
                <a:solidFill>
                  <a:schemeClr val="accent1"/>
                </a:solidFill>
              </a:rPr>
              <a:t>Part 1</a:t>
            </a:r>
          </a:p>
        </p:txBody>
      </p:sp>
      <p:sp>
        <p:nvSpPr>
          <p:cNvPr id="34" name="Freeform 37"/>
          <p:cNvSpPr>
            <a:spLocks noEditPoints="1"/>
          </p:cNvSpPr>
          <p:nvPr/>
        </p:nvSpPr>
        <p:spPr bwMode="auto">
          <a:xfrm>
            <a:off x="5439872" y="1265275"/>
            <a:ext cx="1317018" cy="1297850"/>
          </a:xfrm>
          <a:custGeom>
            <a:avLst/>
            <a:gdLst>
              <a:gd name="T0" fmla="*/ 514 w 998"/>
              <a:gd name="T1" fmla="*/ 389 h 983"/>
              <a:gd name="T2" fmla="*/ 457 w 998"/>
              <a:gd name="T3" fmla="*/ 389 h 983"/>
              <a:gd name="T4" fmla="*/ 443 w 998"/>
              <a:gd name="T5" fmla="*/ 427 h 983"/>
              <a:gd name="T6" fmla="*/ 457 w 998"/>
              <a:gd name="T7" fmla="*/ 585 h 983"/>
              <a:gd name="T8" fmla="*/ 418 w 998"/>
              <a:gd name="T9" fmla="*/ 641 h 983"/>
              <a:gd name="T10" fmla="*/ 382 w 998"/>
              <a:gd name="T11" fmla="*/ 585 h 983"/>
              <a:gd name="T12" fmla="*/ 403 w 998"/>
              <a:gd name="T13" fmla="*/ 427 h 983"/>
              <a:gd name="T14" fmla="*/ 388 w 998"/>
              <a:gd name="T15" fmla="*/ 389 h 983"/>
              <a:gd name="T16" fmla="*/ 325 w 998"/>
              <a:gd name="T17" fmla="*/ 389 h 983"/>
              <a:gd name="T18" fmla="*/ 325 w 998"/>
              <a:gd name="T19" fmla="*/ 389 h 983"/>
              <a:gd name="T20" fmla="*/ 220 w 998"/>
              <a:gd name="T21" fmla="*/ 483 h 983"/>
              <a:gd name="T22" fmla="*/ 234 w 998"/>
              <a:gd name="T23" fmla="*/ 640 h 983"/>
              <a:gd name="T24" fmla="*/ 420 w 998"/>
              <a:gd name="T25" fmla="*/ 697 h 983"/>
              <a:gd name="T26" fmla="*/ 605 w 998"/>
              <a:gd name="T27" fmla="*/ 640 h 983"/>
              <a:gd name="T28" fmla="*/ 619 w 998"/>
              <a:gd name="T29" fmla="*/ 482 h 983"/>
              <a:gd name="T30" fmla="*/ 514 w 998"/>
              <a:gd name="T31" fmla="*/ 389 h 983"/>
              <a:gd name="T32" fmla="*/ 947 w 998"/>
              <a:gd name="T33" fmla="*/ 945 h 983"/>
              <a:gd name="T34" fmla="*/ 856 w 998"/>
              <a:gd name="T35" fmla="*/ 983 h 983"/>
              <a:gd name="T36" fmla="*/ 765 w 998"/>
              <a:gd name="T37" fmla="*/ 945 h 983"/>
              <a:gd name="T38" fmla="*/ 610 w 998"/>
              <a:gd name="T39" fmla="*/ 793 h 983"/>
              <a:gd name="T40" fmla="*/ 419 w 998"/>
              <a:gd name="T41" fmla="*/ 839 h 983"/>
              <a:gd name="T42" fmla="*/ 0 w 998"/>
              <a:gd name="T43" fmla="*/ 419 h 983"/>
              <a:gd name="T44" fmla="*/ 419 w 998"/>
              <a:gd name="T45" fmla="*/ 0 h 983"/>
              <a:gd name="T46" fmla="*/ 839 w 998"/>
              <a:gd name="T47" fmla="*/ 419 h 983"/>
              <a:gd name="T48" fmla="*/ 793 w 998"/>
              <a:gd name="T49" fmla="*/ 611 h 983"/>
              <a:gd name="T50" fmla="*/ 947 w 998"/>
              <a:gd name="T51" fmla="*/ 762 h 983"/>
              <a:gd name="T52" fmla="*/ 947 w 998"/>
              <a:gd name="T53" fmla="*/ 945 h 983"/>
              <a:gd name="T54" fmla="*/ 419 w 998"/>
              <a:gd name="T55" fmla="*/ 762 h 983"/>
              <a:gd name="T56" fmla="*/ 419 w 998"/>
              <a:gd name="T57" fmla="*/ 762 h 983"/>
              <a:gd name="T58" fmla="*/ 762 w 998"/>
              <a:gd name="T59" fmla="*/ 419 h 983"/>
              <a:gd name="T60" fmla="*/ 419 w 998"/>
              <a:gd name="T61" fmla="*/ 77 h 983"/>
              <a:gd name="T62" fmla="*/ 77 w 998"/>
              <a:gd name="T63" fmla="*/ 419 h 983"/>
              <a:gd name="T64" fmla="*/ 419 w 998"/>
              <a:gd name="T65" fmla="*/ 762 h 983"/>
              <a:gd name="T66" fmla="*/ 420 w 998"/>
              <a:gd name="T67" fmla="*/ 142 h 983"/>
              <a:gd name="T68" fmla="*/ 313 w 998"/>
              <a:gd name="T69" fmla="*/ 248 h 983"/>
              <a:gd name="T70" fmla="*/ 420 w 998"/>
              <a:gd name="T71" fmla="*/ 355 h 983"/>
              <a:gd name="T72" fmla="*/ 526 w 998"/>
              <a:gd name="T73" fmla="*/ 248 h 983"/>
              <a:gd name="T74" fmla="*/ 420 w 998"/>
              <a:gd name="T75" fmla="*/ 142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8" h="983">
                <a:moveTo>
                  <a:pt x="514" y="389"/>
                </a:moveTo>
                <a:lnTo>
                  <a:pt x="457" y="389"/>
                </a:lnTo>
                <a:cubicBezTo>
                  <a:pt x="457" y="394"/>
                  <a:pt x="458" y="417"/>
                  <a:pt x="443" y="427"/>
                </a:cubicBezTo>
                <a:cubicBezTo>
                  <a:pt x="443" y="427"/>
                  <a:pt x="467" y="547"/>
                  <a:pt x="457" y="585"/>
                </a:cubicBezTo>
                <a:cubicBezTo>
                  <a:pt x="453" y="601"/>
                  <a:pt x="437" y="642"/>
                  <a:pt x="418" y="641"/>
                </a:cubicBezTo>
                <a:cubicBezTo>
                  <a:pt x="400" y="641"/>
                  <a:pt x="386" y="601"/>
                  <a:pt x="382" y="585"/>
                </a:cubicBezTo>
                <a:cubicBezTo>
                  <a:pt x="373" y="546"/>
                  <a:pt x="403" y="427"/>
                  <a:pt x="403" y="427"/>
                </a:cubicBezTo>
                <a:cubicBezTo>
                  <a:pt x="398" y="426"/>
                  <a:pt x="390" y="419"/>
                  <a:pt x="388" y="389"/>
                </a:cubicBezTo>
                <a:lnTo>
                  <a:pt x="325" y="389"/>
                </a:lnTo>
                <a:lnTo>
                  <a:pt x="325" y="389"/>
                </a:lnTo>
                <a:cubicBezTo>
                  <a:pt x="267" y="389"/>
                  <a:pt x="213" y="431"/>
                  <a:pt x="220" y="483"/>
                </a:cubicBezTo>
                <a:lnTo>
                  <a:pt x="234" y="640"/>
                </a:lnTo>
                <a:cubicBezTo>
                  <a:pt x="287" y="676"/>
                  <a:pt x="351" y="697"/>
                  <a:pt x="420" y="697"/>
                </a:cubicBezTo>
                <a:cubicBezTo>
                  <a:pt x="488" y="697"/>
                  <a:pt x="552" y="676"/>
                  <a:pt x="605" y="640"/>
                </a:cubicBezTo>
                <a:lnTo>
                  <a:pt x="619" y="482"/>
                </a:lnTo>
                <a:cubicBezTo>
                  <a:pt x="626" y="431"/>
                  <a:pt x="572" y="389"/>
                  <a:pt x="514" y="389"/>
                </a:cubicBezTo>
                <a:close/>
                <a:moveTo>
                  <a:pt x="947" y="945"/>
                </a:moveTo>
                <a:cubicBezTo>
                  <a:pt x="922" y="970"/>
                  <a:pt x="889" y="983"/>
                  <a:pt x="856" y="983"/>
                </a:cubicBezTo>
                <a:cubicBezTo>
                  <a:pt x="823" y="983"/>
                  <a:pt x="790" y="970"/>
                  <a:pt x="765" y="945"/>
                </a:cubicBezTo>
                <a:lnTo>
                  <a:pt x="610" y="793"/>
                </a:lnTo>
                <a:cubicBezTo>
                  <a:pt x="553" y="823"/>
                  <a:pt x="488" y="839"/>
                  <a:pt x="419" y="839"/>
                </a:cubicBezTo>
                <a:cubicBezTo>
                  <a:pt x="188" y="839"/>
                  <a:pt x="0" y="651"/>
                  <a:pt x="0" y="419"/>
                </a:cubicBezTo>
                <a:cubicBezTo>
                  <a:pt x="0" y="188"/>
                  <a:pt x="188" y="0"/>
                  <a:pt x="419" y="0"/>
                </a:cubicBezTo>
                <a:cubicBezTo>
                  <a:pt x="651" y="0"/>
                  <a:pt x="839" y="188"/>
                  <a:pt x="839" y="419"/>
                </a:cubicBezTo>
                <a:cubicBezTo>
                  <a:pt x="839" y="488"/>
                  <a:pt x="822" y="553"/>
                  <a:pt x="793" y="611"/>
                </a:cubicBezTo>
                <a:lnTo>
                  <a:pt x="947" y="762"/>
                </a:lnTo>
                <a:cubicBezTo>
                  <a:pt x="998" y="813"/>
                  <a:pt x="998" y="894"/>
                  <a:pt x="947" y="945"/>
                </a:cubicBezTo>
                <a:close/>
                <a:moveTo>
                  <a:pt x="419" y="762"/>
                </a:moveTo>
                <a:lnTo>
                  <a:pt x="419" y="762"/>
                </a:lnTo>
                <a:cubicBezTo>
                  <a:pt x="609" y="762"/>
                  <a:pt x="762" y="609"/>
                  <a:pt x="762" y="419"/>
                </a:cubicBezTo>
                <a:cubicBezTo>
                  <a:pt x="762" y="230"/>
                  <a:pt x="609" y="77"/>
                  <a:pt x="419" y="77"/>
                </a:cubicBezTo>
                <a:cubicBezTo>
                  <a:pt x="230" y="77"/>
                  <a:pt x="77" y="230"/>
                  <a:pt x="77" y="419"/>
                </a:cubicBezTo>
                <a:cubicBezTo>
                  <a:pt x="77" y="609"/>
                  <a:pt x="230" y="762"/>
                  <a:pt x="419" y="762"/>
                </a:cubicBezTo>
                <a:close/>
                <a:moveTo>
                  <a:pt x="420" y="142"/>
                </a:moveTo>
                <a:cubicBezTo>
                  <a:pt x="361" y="142"/>
                  <a:pt x="313" y="189"/>
                  <a:pt x="313" y="248"/>
                </a:cubicBezTo>
                <a:cubicBezTo>
                  <a:pt x="313" y="307"/>
                  <a:pt x="361" y="355"/>
                  <a:pt x="420" y="355"/>
                </a:cubicBezTo>
                <a:cubicBezTo>
                  <a:pt x="478" y="355"/>
                  <a:pt x="526" y="307"/>
                  <a:pt x="526" y="248"/>
                </a:cubicBezTo>
                <a:cubicBezTo>
                  <a:pt x="526" y="189"/>
                  <a:pt x="478" y="142"/>
                  <a:pt x="420" y="14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p:transition spd="slow" advTm="48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solidFill>
                  <a:schemeClr val="tx1"/>
                </a:solidFill>
              </a:rPr>
              <a:t>工作岗位及职责</a:t>
            </a:r>
            <a:endParaRPr lang="zh-CN" altLang="en-US" dirty="0">
              <a:solidFill>
                <a:schemeClr val="tx1"/>
              </a:solidFill>
            </a:endParaRPr>
          </a:p>
        </p:txBody>
      </p:sp>
      <p:sp>
        <p:nvSpPr>
          <p:cNvPr id="6"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8" name="文本框 7"/>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一</a:t>
            </a:r>
          </a:p>
        </p:txBody>
      </p:sp>
      <p:sp>
        <p:nvSpPr>
          <p:cNvPr id="10" name="Oval 7"/>
          <p:cNvSpPr>
            <a:spLocks noChangeArrowheads="1"/>
          </p:cNvSpPr>
          <p:nvPr/>
        </p:nvSpPr>
        <p:spPr bwMode="auto">
          <a:xfrm>
            <a:off x="3169727" y="2716639"/>
            <a:ext cx="831850" cy="830262"/>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endParaRPr>
          </a:p>
        </p:txBody>
      </p:sp>
      <p:sp>
        <p:nvSpPr>
          <p:cNvPr id="11" name="Oval 6"/>
          <p:cNvSpPr>
            <a:spLocks noChangeArrowheads="1"/>
          </p:cNvSpPr>
          <p:nvPr/>
        </p:nvSpPr>
        <p:spPr bwMode="auto">
          <a:xfrm>
            <a:off x="2653790" y="1522839"/>
            <a:ext cx="831850" cy="831850"/>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endParaRPr>
          </a:p>
        </p:txBody>
      </p:sp>
      <p:sp>
        <p:nvSpPr>
          <p:cNvPr id="12" name="Freeform 13"/>
          <p:cNvSpPr/>
          <p:nvPr/>
        </p:nvSpPr>
        <p:spPr bwMode="auto">
          <a:xfrm>
            <a:off x="3214177" y="2016551"/>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13" name="Oval 9"/>
          <p:cNvSpPr>
            <a:spLocks noChangeArrowheads="1"/>
          </p:cNvSpPr>
          <p:nvPr/>
        </p:nvSpPr>
        <p:spPr bwMode="auto">
          <a:xfrm>
            <a:off x="3169727" y="4172376"/>
            <a:ext cx="831850" cy="831850"/>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endParaRPr>
          </a:p>
        </p:txBody>
      </p:sp>
      <p:sp>
        <p:nvSpPr>
          <p:cNvPr id="14" name="Oval 8"/>
          <p:cNvSpPr>
            <a:spLocks noChangeArrowheads="1"/>
          </p:cNvSpPr>
          <p:nvPr/>
        </p:nvSpPr>
        <p:spPr bwMode="auto">
          <a:xfrm>
            <a:off x="2653790" y="5366176"/>
            <a:ext cx="831850" cy="830262"/>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endParaRPr>
          </a:p>
        </p:txBody>
      </p:sp>
      <p:sp>
        <p:nvSpPr>
          <p:cNvPr id="15" name="Oval 5"/>
          <p:cNvSpPr>
            <a:spLocks noChangeArrowheads="1"/>
          </p:cNvSpPr>
          <p:nvPr/>
        </p:nvSpPr>
        <p:spPr bwMode="auto">
          <a:xfrm>
            <a:off x="586974" y="2765961"/>
            <a:ext cx="2377858" cy="2377856"/>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2"/>
              </a:solidFill>
            </a:endParaRPr>
          </a:p>
        </p:txBody>
      </p:sp>
      <p:sp>
        <p:nvSpPr>
          <p:cNvPr id="16" name="TextBox 26"/>
          <p:cNvSpPr txBox="1"/>
          <p:nvPr/>
        </p:nvSpPr>
        <p:spPr>
          <a:xfrm>
            <a:off x="920809" y="4278862"/>
            <a:ext cx="1755776" cy="523220"/>
          </a:xfrm>
          <a:prstGeom prst="rect">
            <a:avLst/>
          </a:prstGeom>
          <a:noFill/>
        </p:spPr>
        <p:txBody>
          <a:bodyPr wrap="square" rtlCol="0">
            <a:spAutoFit/>
          </a:bodyPr>
          <a:lstStyle/>
          <a:p>
            <a:pPr algn="ctr"/>
            <a:r>
              <a:rPr lang="zh-CN" altLang="en-US" sz="2800" b="1" dirty="0">
                <a:solidFill>
                  <a:schemeClr val="accent1"/>
                </a:solidFill>
                <a:latin typeface="+mj-ea"/>
                <a:ea typeface="+mj-ea"/>
              </a:rPr>
              <a:t>行政助理</a:t>
            </a:r>
          </a:p>
        </p:txBody>
      </p:sp>
      <p:sp>
        <p:nvSpPr>
          <p:cNvPr id="17" name="TextBox 27"/>
          <p:cNvSpPr txBox="1"/>
          <p:nvPr/>
        </p:nvSpPr>
        <p:spPr>
          <a:xfrm>
            <a:off x="3506153" y="1297994"/>
            <a:ext cx="3738312" cy="400110"/>
          </a:xfrm>
          <a:prstGeom prst="rect">
            <a:avLst/>
          </a:prstGeom>
          <a:noFill/>
        </p:spPr>
        <p:txBody>
          <a:bodyPr wrap="square" rtlCol="0">
            <a:spAutoFit/>
          </a:bodyPr>
          <a:lstStyle/>
          <a:p>
            <a:r>
              <a:rPr lang="zh-CN" altLang="en-US" sz="2000" b="1" dirty="0">
                <a:solidFill>
                  <a:schemeClr val="tx2"/>
                </a:solidFill>
                <a:latin typeface="+mj-ea"/>
                <a:ea typeface="+mj-ea"/>
              </a:rPr>
              <a:t>协助部门领导完成日常工作</a:t>
            </a:r>
          </a:p>
        </p:txBody>
      </p:sp>
      <p:sp>
        <p:nvSpPr>
          <p:cNvPr id="18" name="TextBox 28"/>
          <p:cNvSpPr txBox="1"/>
          <p:nvPr/>
        </p:nvSpPr>
        <p:spPr>
          <a:xfrm>
            <a:off x="3568558" y="1656345"/>
            <a:ext cx="7351814" cy="400110"/>
          </a:xfrm>
          <a:prstGeom prst="rect">
            <a:avLst/>
          </a:prstGeom>
          <a:noFill/>
        </p:spPr>
        <p:txBody>
          <a:bodyPr wrap="square" rtlCol="0">
            <a:spAutoFit/>
          </a:bodyPr>
          <a:lstStyle/>
          <a:p>
            <a:r>
              <a:rPr lang="zh-CN" altLang="en-US" sz="2000" dirty="0">
                <a:solidFill>
                  <a:schemeClr val="tx2"/>
                </a:solidFill>
                <a:latin typeface="+mn-ea"/>
                <a:ea typeface="+mn-ea"/>
              </a:rPr>
              <a:t>协助部门领导的资料收集、整理、打印，领导交办的其他工作。</a:t>
            </a:r>
          </a:p>
        </p:txBody>
      </p:sp>
      <p:sp>
        <p:nvSpPr>
          <p:cNvPr id="19" name="TextBox 29"/>
          <p:cNvSpPr txBox="1"/>
          <p:nvPr/>
        </p:nvSpPr>
        <p:spPr>
          <a:xfrm>
            <a:off x="3506153" y="5402450"/>
            <a:ext cx="5256584" cy="400110"/>
          </a:xfrm>
          <a:prstGeom prst="rect">
            <a:avLst/>
          </a:prstGeom>
          <a:noFill/>
        </p:spPr>
        <p:txBody>
          <a:bodyPr wrap="square" rtlCol="0">
            <a:spAutoFit/>
          </a:bodyPr>
          <a:lstStyle/>
          <a:p>
            <a:r>
              <a:rPr lang="zh-CN" altLang="en-US" sz="2000" b="1" dirty="0">
                <a:solidFill>
                  <a:schemeClr val="tx2"/>
                </a:solidFill>
                <a:latin typeface="+mj-ea"/>
                <a:ea typeface="+mj-ea"/>
              </a:rPr>
              <a:t>负责部门的网站、微信微博管理工作</a:t>
            </a:r>
          </a:p>
        </p:txBody>
      </p:sp>
      <p:sp>
        <p:nvSpPr>
          <p:cNvPr id="20" name="TextBox 30"/>
          <p:cNvSpPr txBox="1"/>
          <p:nvPr/>
        </p:nvSpPr>
        <p:spPr>
          <a:xfrm>
            <a:off x="3568558" y="5709730"/>
            <a:ext cx="7351814" cy="400110"/>
          </a:xfrm>
          <a:prstGeom prst="rect">
            <a:avLst/>
          </a:prstGeom>
          <a:noFill/>
        </p:spPr>
        <p:txBody>
          <a:bodyPr wrap="square" rtlCol="0">
            <a:spAutoFit/>
          </a:bodyPr>
          <a:lstStyle/>
          <a:p>
            <a:r>
              <a:rPr lang="zh-CN" altLang="en-US" sz="2000" dirty="0">
                <a:solidFill>
                  <a:schemeClr val="tx2"/>
                </a:solidFill>
                <a:latin typeface="+mn-ea"/>
                <a:ea typeface="+mn-ea"/>
              </a:rPr>
              <a:t>负责管理本部门的网站、微信微博的更新与管理工作。</a:t>
            </a:r>
          </a:p>
        </p:txBody>
      </p:sp>
      <p:sp>
        <p:nvSpPr>
          <p:cNvPr id="22" name="TextBox 31"/>
          <p:cNvSpPr txBox="1"/>
          <p:nvPr/>
        </p:nvSpPr>
        <p:spPr>
          <a:xfrm>
            <a:off x="4011119" y="3971582"/>
            <a:ext cx="4103545" cy="400110"/>
          </a:xfrm>
          <a:prstGeom prst="rect">
            <a:avLst/>
          </a:prstGeom>
          <a:noFill/>
        </p:spPr>
        <p:txBody>
          <a:bodyPr wrap="square" rtlCol="0">
            <a:spAutoFit/>
          </a:bodyPr>
          <a:lstStyle/>
          <a:p>
            <a:r>
              <a:rPr lang="zh-CN" altLang="en-US" sz="2000" b="1" dirty="0">
                <a:solidFill>
                  <a:schemeClr val="tx2"/>
                </a:solidFill>
                <a:latin typeface="+mj-ea"/>
                <a:ea typeface="+mj-ea"/>
              </a:rPr>
              <a:t>组织部分会议并记录存档</a:t>
            </a:r>
          </a:p>
        </p:txBody>
      </p:sp>
      <p:sp>
        <p:nvSpPr>
          <p:cNvPr id="23" name="TextBox 32"/>
          <p:cNvSpPr txBox="1"/>
          <p:nvPr/>
        </p:nvSpPr>
        <p:spPr>
          <a:xfrm>
            <a:off x="4073525" y="4278862"/>
            <a:ext cx="7351814" cy="707886"/>
          </a:xfrm>
          <a:prstGeom prst="rect">
            <a:avLst/>
          </a:prstGeom>
          <a:noFill/>
        </p:spPr>
        <p:txBody>
          <a:bodyPr wrap="square" rtlCol="0">
            <a:spAutoFit/>
          </a:bodyPr>
          <a:lstStyle/>
          <a:p>
            <a:r>
              <a:rPr lang="zh-CN" altLang="en-US" sz="2000" dirty="0">
                <a:solidFill>
                  <a:schemeClr val="tx2"/>
                </a:solidFill>
                <a:latin typeface="+mn-ea"/>
                <a:ea typeface="+mn-ea"/>
              </a:rPr>
              <a:t>组织通知部门会议，打印会议材料，并对每次会做会议记录，整理会议纪要。</a:t>
            </a:r>
          </a:p>
        </p:txBody>
      </p:sp>
      <p:sp>
        <p:nvSpPr>
          <p:cNvPr id="24" name="TextBox 33"/>
          <p:cNvSpPr txBox="1"/>
          <p:nvPr/>
        </p:nvSpPr>
        <p:spPr>
          <a:xfrm>
            <a:off x="4011119" y="2538567"/>
            <a:ext cx="3959529"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solidFill>
                  <a:schemeClr val="tx2"/>
                </a:solidFill>
              </a:rPr>
              <a:t>资料室管理</a:t>
            </a:r>
          </a:p>
        </p:txBody>
      </p:sp>
      <p:sp>
        <p:nvSpPr>
          <p:cNvPr id="25" name="TextBox 34"/>
          <p:cNvSpPr txBox="1"/>
          <p:nvPr/>
        </p:nvSpPr>
        <p:spPr>
          <a:xfrm>
            <a:off x="4073525" y="2845847"/>
            <a:ext cx="7351814" cy="707886"/>
          </a:xfrm>
          <a:prstGeom prst="rect">
            <a:avLst/>
          </a:prstGeom>
          <a:noFill/>
        </p:spPr>
        <p:txBody>
          <a:bodyPr wrap="square" rtlCol="0">
            <a:spAutoFit/>
          </a:bodyPr>
          <a:lstStyle/>
          <a:p>
            <a:r>
              <a:rPr lang="zh-CN" altLang="en-US" sz="2000" dirty="0">
                <a:solidFill>
                  <a:schemeClr val="tx2"/>
                </a:solidFill>
                <a:latin typeface="+mn-ea"/>
                <a:ea typeface="+mn-ea"/>
              </a:rPr>
              <a:t>资料室的管理工作，具体资料的存档，保管，资料室的日常维护工作。</a:t>
            </a:r>
          </a:p>
        </p:txBody>
      </p:sp>
      <p:sp>
        <p:nvSpPr>
          <p:cNvPr id="26" name="Freeform 5"/>
          <p:cNvSpPr>
            <a:spLocks noEditPoints="1"/>
          </p:cNvSpPr>
          <p:nvPr/>
        </p:nvSpPr>
        <p:spPr bwMode="auto">
          <a:xfrm>
            <a:off x="1312151" y="3102842"/>
            <a:ext cx="927502" cy="1176020"/>
          </a:xfrm>
          <a:custGeom>
            <a:avLst/>
            <a:gdLst>
              <a:gd name="T0" fmla="*/ 622 w 794"/>
              <a:gd name="T1" fmla="*/ 491 h 1018"/>
              <a:gd name="T2" fmla="*/ 481 w 794"/>
              <a:gd name="T3" fmla="*/ 612 h 1018"/>
              <a:gd name="T4" fmla="*/ 667 w 794"/>
              <a:gd name="T5" fmla="*/ 641 h 1018"/>
              <a:gd name="T6" fmla="*/ 672 w 794"/>
              <a:gd name="T7" fmla="*/ 487 h 1018"/>
              <a:gd name="T8" fmla="*/ 794 w 794"/>
              <a:gd name="T9" fmla="*/ 420 h 1018"/>
              <a:gd name="T10" fmla="*/ 747 w 794"/>
              <a:gd name="T11" fmla="*/ 487 h 1018"/>
              <a:gd name="T12" fmla="*/ 713 w 794"/>
              <a:gd name="T13" fmla="*/ 679 h 1018"/>
              <a:gd name="T14" fmla="*/ 631 w 794"/>
              <a:gd name="T15" fmla="*/ 709 h 1018"/>
              <a:gd name="T16" fmla="*/ 442 w 794"/>
              <a:gd name="T17" fmla="*/ 719 h 1018"/>
              <a:gd name="T18" fmla="*/ 627 w 794"/>
              <a:gd name="T19" fmla="*/ 911 h 1018"/>
              <a:gd name="T20" fmla="*/ 659 w 794"/>
              <a:gd name="T21" fmla="*/ 971 h 1018"/>
              <a:gd name="T22" fmla="*/ 565 w 794"/>
              <a:gd name="T23" fmla="*/ 971 h 1018"/>
              <a:gd name="T24" fmla="*/ 428 w 794"/>
              <a:gd name="T25" fmla="*/ 906 h 1018"/>
              <a:gd name="T26" fmla="*/ 456 w 794"/>
              <a:gd name="T27" fmla="*/ 971 h 1018"/>
              <a:gd name="T28" fmla="*/ 361 w 794"/>
              <a:gd name="T29" fmla="*/ 971 h 1018"/>
              <a:gd name="T30" fmla="*/ 381 w 794"/>
              <a:gd name="T31" fmla="*/ 905 h 1018"/>
              <a:gd name="T32" fmla="*/ 243 w 794"/>
              <a:gd name="T33" fmla="*/ 971 h 1018"/>
              <a:gd name="T34" fmla="*/ 148 w 794"/>
              <a:gd name="T35" fmla="*/ 971 h 1018"/>
              <a:gd name="T36" fmla="*/ 173 w 794"/>
              <a:gd name="T37" fmla="*/ 911 h 1018"/>
              <a:gd name="T38" fmla="*/ 346 w 794"/>
              <a:gd name="T39" fmla="*/ 719 h 1018"/>
              <a:gd name="T40" fmla="*/ 154 w 794"/>
              <a:gd name="T41" fmla="*/ 706 h 1018"/>
              <a:gd name="T42" fmla="*/ 81 w 794"/>
              <a:gd name="T43" fmla="*/ 679 h 1018"/>
              <a:gd name="T44" fmla="*/ 47 w 794"/>
              <a:gd name="T45" fmla="*/ 487 h 1018"/>
              <a:gd name="T46" fmla="*/ 0 w 794"/>
              <a:gd name="T47" fmla="*/ 420 h 1018"/>
              <a:gd name="T48" fmla="*/ 122 w 794"/>
              <a:gd name="T49" fmla="*/ 487 h 1018"/>
              <a:gd name="T50" fmla="*/ 127 w 794"/>
              <a:gd name="T51" fmla="*/ 641 h 1018"/>
              <a:gd name="T52" fmla="*/ 316 w 794"/>
              <a:gd name="T53" fmla="*/ 611 h 1018"/>
              <a:gd name="T54" fmla="*/ 168 w 794"/>
              <a:gd name="T55" fmla="*/ 491 h 1018"/>
              <a:gd name="T56" fmla="*/ 591 w 794"/>
              <a:gd name="T57" fmla="*/ 126 h 1018"/>
              <a:gd name="T58" fmla="*/ 494 w 794"/>
              <a:gd name="T59" fmla="*/ 168 h 1018"/>
              <a:gd name="T60" fmla="*/ 297 w 794"/>
              <a:gd name="T61" fmla="*/ 194 h 1018"/>
              <a:gd name="T62" fmla="*/ 287 w 794"/>
              <a:gd name="T63" fmla="*/ 273 h 1018"/>
              <a:gd name="T64" fmla="*/ 504 w 794"/>
              <a:gd name="T65" fmla="*/ 299 h 1018"/>
              <a:gd name="T66" fmla="*/ 287 w 794"/>
              <a:gd name="T67" fmla="*/ 273 h 1018"/>
              <a:gd name="T68" fmla="*/ 514 w 794"/>
              <a:gd name="T69" fmla="*/ 383 h 1018"/>
              <a:gd name="T70" fmla="*/ 277 w 794"/>
              <a:gd name="T71" fmla="*/ 4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4" h="1018">
                <a:moveTo>
                  <a:pt x="591" y="126"/>
                </a:moveTo>
                <a:cubicBezTo>
                  <a:pt x="601" y="248"/>
                  <a:pt x="611" y="370"/>
                  <a:pt x="622" y="491"/>
                </a:cubicBezTo>
                <a:cubicBezTo>
                  <a:pt x="607" y="518"/>
                  <a:pt x="550" y="536"/>
                  <a:pt x="481" y="544"/>
                </a:cubicBezTo>
                <a:lnTo>
                  <a:pt x="481" y="612"/>
                </a:lnTo>
                <a:cubicBezTo>
                  <a:pt x="548" y="619"/>
                  <a:pt x="604" y="634"/>
                  <a:pt x="624" y="657"/>
                </a:cubicBezTo>
                <a:lnTo>
                  <a:pt x="667" y="641"/>
                </a:lnTo>
                <a:lnTo>
                  <a:pt x="695" y="487"/>
                </a:lnTo>
                <a:lnTo>
                  <a:pt x="672" y="487"/>
                </a:lnTo>
                <a:lnTo>
                  <a:pt x="654" y="420"/>
                </a:lnTo>
                <a:lnTo>
                  <a:pt x="794" y="420"/>
                </a:lnTo>
                <a:lnTo>
                  <a:pt x="776" y="487"/>
                </a:lnTo>
                <a:lnTo>
                  <a:pt x="747" y="487"/>
                </a:lnTo>
                <a:lnTo>
                  <a:pt x="715" y="665"/>
                </a:lnTo>
                <a:lnTo>
                  <a:pt x="713" y="679"/>
                </a:lnTo>
                <a:lnTo>
                  <a:pt x="699" y="684"/>
                </a:lnTo>
                <a:lnTo>
                  <a:pt x="631" y="709"/>
                </a:lnTo>
                <a:lnTo>
                  <a:pt x="631" y="719"/>
                </a:lnTo>
                <a:lnTo>
                  <a:pt x="442" y="719"/>
                </a:lnTo>
                <a:lnTo>
                  <a:pt x="442" y="866"/>
                </a:lnTo>
                <a:cubicBezTo>
                  <a:pt x="504" y="871"/>
                  <a:pt x="565" y="887"/>
                  <a:pt x="627" y="911"/>
                </a:cubicBezTo>
                <a:lnTo>
                  <a:pt x="621" y="925"/>
                </a:lnTo>
                <a:cubicBezTo>
                  <a:pt x="643" y="929"/>
                  <a:pt x="659" y="948"/>
                  <a:pt x="659" y="971"/>
                </a:cubicBezTo>
                <a:cubicBezTo>
                  <a:pt x="659" y="997"/>
                  <a:pt x="638" y="1018"/>
                  <a:pt x="612" y="1018"/>
                </a:cubicBezTo>
                <a:cubicBezTo>
                  <a:pt x="586" y="1018"/>
                  <a:pt x="565" y="997"/>
                  <a:pt x="565" y="971"/>
                </a:cubicBezTo>
                <a:cubicBezTo>
                  <a:pt x="565" y="958"/>
                  <a:pt x="570" y="946"/>
                  <a:pt x="579" y="938"/>
                </a:cubicBezTo>
                <a:cubicBezTo>
                  <a:pt x="528" y="920"/>
                  <a:pt x="478" y="910"/>
                  <a:pt x="428" y="906"/>
                </a:cubicBezTo>
                <a:lnTo>
                  <a:pt x="430" y="929"/>
                </a:lnTo>
                <a:cubicBezTo>
                  <a:pt x="445" y="937"/>
                  <a:pt x="456" y="953"/>
                  <a:pt x="456" y="971"/>
                </a:cubicBezTo>
                <a:cubicBezTo>
                  <a:pt x="456" y="997"/>
                  <a:pt x="434" y="1018"/>
                  <a:pt x="408" y="1018"/>
                </a:cubicBezTo>
                <a:cubicBezTo>
                  <a:pt x="382" y="1018"/>
                  <a:pt x="361" y="997"/>
                  <a:pt x="361" y="971"/>
                </a:cubicBezTo>
                <a:cubicBezTo>
                  <a:pt x="361" y="954"/>
                  <a:pt x="370" y="940"/>
                  <a:pt x="383" y="931"/>
                </a:cubicBezTo>
                <a:lnTo>
                  <a:pt x="381" y="905"/>
                </a:lnTo>
                <a:cubicBezTo>
                  <a:pt x="330" y="907"/>
                  <a:pt x="278" y="916"/>
                  <a:pt x="226" y="935"/>
                </a:cubicBezTo>
                <a:cubicBezTo>
                  <a:pt x="236" y="943"/>
                  <a:pt x="243" y="956"/>
                  <a:pt x="243" y="971"/>
                </a:cubicBezTo>
                <a:cubicBezTo>
                  <a:pt x="243" y="997"/>
                  <a:pt x="222" y="1018"/>
                  <a:pt x="196" y="1018"/>
                </a:cubicBezTo>
                <a:cubicBezTo>
                  <a:pt x="170" y="1018"/>
                  <a:pt x="148" y="997"/>
                  <a:pt x="148" y="971"/>
                </a:cubicBezTo>
                <a:cubicBezTo>
                  <a:pt x="148" y="950"/>
                  <a:pt x="162" y="933"/>
                  <a:pt x="180" y="927"/>
                </a:cubicBezTo>
                <a:lnTo>
                  <a:pt x="173" y="911"/>
                </a:lnTo>
                <a:cubicBezTo>
                  <a:pt x="231" y="886"/>
                  <a:pt x="288" y="871"/>
                  <a:pt x="346" y="866"/>
                </a:cubicBezTo>
                <a:lnTo>
                  <a:pt x="346" y="719"/>
                </a:lnTo>
                <a:lnTo>
                  <a:pt x="154" y="719"/>
                </a:lnTo>
                <a:lnTo>
                  <a:pt x="154" y="706"/>
                </a:lnTo>
                <a:lnTo>
                  <a:pt x="95" y="684"/>
                </a:lnTo>
                <a:lnTo>
                  <a:pt x="81" y="679"/>
                </a:lnTo>
                <a:lnTo>
                  <a:pt x="78" y="665"/>
                </a:lnTo>
                <a:lnTo>
                  <a:pt x="47" y="487"/>
                </a:lnTo>
                <a:lnTo>
                  <a:pt x="17" y="487"/>
                </a:lnTo>
                <a:lnTo>
                  <a:pt x="0" y="420"/>
                </a:lnTo>
                <a:lnTo>
                  <a:pt x="139" y="420"/>
                </a:lnTo>
                <a:lnTo>
                  <a:pt x="122" y="487"/>
                </a:lnTo>
                <a:lnTo>
                  <a:pt x="99" y="487"/>
                </a:lnTo>
                <a:lnTo>
                  <a:pt x="127" y="641"/>
                </a:lnTo>
                <a:lnTo>
                  <a:pt x="163" y="654"/>
                </a:lnTo>
                <a:cubicBezTo>
                  <a:pt x="186" y="631"/>
                  <a:pt x="246" y="617"/>
                  <a:pt x="316" y="611"/>
                </a:cubicBezTo>
                <a:lnTo>
                  <a:pt x="316" y="546"/>
                </a:lnTo>
                <a:cubicBezTo>
                  <a:pt x="240" y="539"/>
                  <a:pt x="178" y="521"/>
                  <a:pt x="168" y="491"/>
                </a:cubicBezTo>
                <a:cubicBezTo>
                  <a:pt x="178" y="370"/>
                  <a:pt x="189" y="248"/>
                  <a:pt x="199" y="126"/>
                </a:cubicBezTo>
                <a:cubicBezTo>
                  <a:pt x="219" y="6"/>
                  <a:pt x="561" y="0"/>
                  <a:pt x="591" y="126"/>
                </a:cubicBezTo>
                <a:close/>
                <a:moveTo>
                  <a:pt x="297" y="168"/>
                </a:moveTo>
                <a:lnTo>
                  <a:pt x="494" y="168"/>
                </a:lnTo>
                <a:lnTo>
                  <a:pt x="494" y="194"/>
                </a:lnTo>
                <a:lnTo>
                  <a:pt x="297" y="194"/>
                </a:lnTo>
                <a:lnTo>
                  <a:pt x="297" y="168"/>
                </a:lnTo>
                <a:close/>
                <a:moveTo>
                  <a:pt x="287" y="273"/>
                </a:moveTo>
                <a:lnTo>
                  <a:pt x="504" y="273"/>
                </a:lnTo>
                <a:lnTo>
                  <a:pt x="504" y="299"/>
                </a:lnTo>
                <a:lnTo>
                  <a:pt x="287" y="299"/>
                </a:lnTo>
                <a:lnTo>
                  <a:pt x="287" y="273"/>
                </a:lnTo>
                <a:close/>
                <a:moveTo>
                  <a:pt x="277" y="383"/>
                </a:moveTo>
                <a:lnTo>
                  <a:pt x="514" y="383"/>
                </a:lnTo>
                <a:lnTo>
                  <a:pt x="514" y="409"/>
                </a:lnTo>
                <a:lnTo>
                  <a:pt x="277" y="409"/>
                </a:lnTo>
                <a:lnTo>
                  <a:pt x="277" y="383"/>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7" name="TextBox 36"/>
          <p:cNvSpPr txBox="1"/>
          <p:nvPr/>
        </p:nvSpPr>
        <p:spPr>
          <a:xfrm>
            <a:off x="2860700" y="1646376"/>
            <a:ext cx="437940" cy="584775"/>
          </a:xfrm>
          <a:prstGeom prst="rect">
            <a:avLst/>
          </a:prstGeom>
          <a:noFill/>
        </p:spPr>
        <p:txBody>
          <a:bodyPr wrap="none" rtlCol="0">
            <a:spAutoFit/>
          </a:bodyPr>
          <a:lstStyle/>
          <a:p>
            <a:r>
              <a:rPr lang="en-US" altLang="zh-CN" sz="3200" b="1" dirty="0">
                <a:solidFill>
                  <a:schemeClr val="accent1"/>
                </a:solidFill>
                <a:latin typeface="微软雅黑" panose="020B0503020204020204" pitchFamily="34" charset="-122"/>
                <a:ea typeface="微软雅黑" panose="020B0503020204020204" pitchFamily="34" charset="-122"/>
              </a:rPr>
              <a:t>1</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28" name="TextBox 38"/>
          <p:cNvSpPr txBox="1"/>
          <p:nvPr/>
        </p:nvSpPr>
        <p:spPr>
          <a:xfrm>
            <a:off x="3365197" y="2844555"/>
            <a:ext cx="437940" cy="584775"/>
          </a:xfrm>
          <a:prstGeom prst="rect">
            <a:avLst/>
          </a:prstGeom>
          <a:noFill/>
        </p:spPr>
        <p:txBody>
          <a:bodyPr wrap="none" rtlCol="0">
            <a:spAutoFit/>
          </a:bodyPr>
          <a:lstStyle/>
          <a:p>
            <a:r>
              <a:rPr lang="en-US" altLang="zh-CN" sz="3200" b="1" dirty="0">
                <a:solidFill>
                  <a:schemeClr val="accent1"/>
                </a:solidFill>
                <a:latin typeface="微软雅黑" panose="020B0503020204020204" pitchFamily="34" charset="-122"/>
                <a:ea typeface="微软雅黑" panose="020B0503020204020204" pitchFamily="34" charset="-122"/>
              </a:rPr>
              <a:t>2</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29" name="TextBox 39"/>
          <p:cNvSpPr txBox="1"/>
          <p:nvPr/>
        </p:nvSpPr>
        <p:spPr>
          <a:xfrm>
            <a:off x="3380641" y="4297216"/>
            <a:ext cx="437940" cy="584775"/>
          </a:xfrm>
          <a:prstGeom prst="rect">
            <a:avLst/>
          </a:prstGeom>
          <a:noFill/>
        </p:spPr>
        <p:txBody>
          <a:bodyPr wrap="none" rtlCol="0">
            <a:spAutoFit/>
          </a:bodyPr>
          <a:lstStyle/>
          <a:p>
            <a:r>
              <a:rPr lang="en-US" altLang="zh-CN" sz="3200" b="1" dirty="0">
                <a:solidFill>
                  <a:schemeClr val="accent1"/>
                </a:solidFill>
                <a:latin typeface="微软雅黑" panose="020B0503020204020204" pitchFamily="34" charset="-122"/>
                <a:ea typeface="微软雅黑" panose="020B0503020204020204" pitchFamily="34" charset="-122"/>
              </a:rPr>
              <a:t>3</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30" name="TextBox 40"/>
          <p:cNvSpPr txBox="1"/>
          <p:nvPr/>
        </p:nvSpPr>
        <p:spPr>
          <a:xfrm>
            <a:off x="2844934" y="5483750"/>
            <a:ext cx="437940" cy="584775"/>
          </a:xfrm>
          <a:prstGeom prst="rect">
            <a:avLst/>
          </a:prstGeom>
          <a:noFill/>
        </p:spPr>
        <p:txBody>
          <a:bodyPr wrap="none" rtlCol="0">
            <a:spAutoFit/>
          </a:bodyPr>
          <a:lstStyle/>
          <a:p>
            <a:r>
              <a:rPr lang="en-US" altLang="zh-CN" sz="3200" b="1" dirty="0">
                <a:solidFill>
                  <a:schemeClr val="accent1"/>
                </a:solidFill>
                <a:latin typeface="微软雅黑" panose="020B0503020204020204" pitchFamily="34" charset="-122"/>
                <a:ea typeface="微软雅黑" panose="020B0503020204020204" pitchFamily="34" charset="-122"/>
              </a:rPr>
              <a:t>4</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ppt_w</p:attrName>
                                        </p:attrNameLst>
                                      </p:cBhvr>
                                      <p:tavLst>
                                        <p:tav tm="0">
                                          <p:val>
                                            <p:fltVal val="0"/>
                                          </p:val>
                                        </p:tav>
                                        <p:tav tm="100000">
                                          <p:val>
                                            <p:strVal val="#ppt_w"/>
                                          </p:val>
                                        </p:tav>
                                      </p:tavLst>
                                    </p:anim>
                                    <p:anim calcmode="lin" valueType="num">
                                      <p:cBhvr>
                                        <p:cTn id="12" dur="300" fill="hold"/>
                                        <p:tgtEl>
                                          <p:spTgt spid="17"/>
                                        </p:tgtEl>
                                        <p:attrNameLst>
                                          <p:attrName>ppt_h</p:attrName>
                                        </p:attrNameLst>
                                      </p:cBhvr>
                                      <p:tavLst>
                                        <p:tav tm="0">
                                          <p:val>
                                            <p:fltVal val="0"/>
                                          </p:val>
                                        </p:tav>
                                        <p:tav tm="100000">
                                          <p:val>
                                            <p:strVal val="#ppt_h"/>
                                          </p:val>
                                        </p:tav>
                                      </p:tavLst>
                                    </p:anim>
                                    <p:anim calcmode="lin" valueType="num">
                                      <p:cBhvr>
                                        <p:cTn id="13" dur="300" fill="hold"/>
                                        <p:tgtEl>
                                          <p:spTgt spid="17"/>
                                        </p:tgtEl>
                                        <p:attrNameLst>
                                          <p:attrName>style.rotation</p:attrName>
                                        </p:attrNameLst>
                                      </p:cBhvr>
                                      <p:tavLst>
                                        <p:tav tm="0">
                                          <p:val>
                                            <p:fltVal val="90"/>
                                          </p:val>
                                        </p:tav>
                                        <p:tav tm="100000">
                                          <p:val>
                                            <p:fltVal val="0"/>
                                          </p:val>
                                        </p:tav>
                                      </p:tavLst>
                                    </p:anim>
                                    <p:animEffect transition="in" filter="fade">
                                      <p:cBhvr>
                                        <p:cTn id="14" dur="300"/>
                                        <p:tgtEl>
                                          <p:spTgt spid="1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300" fill="hold"/>
                                        <p:tgtEl>
                                          <p:spTgt spid="24"/>
                                        </p:tgtEl>
                                        <p:attrNameLst>
                                          <p:attrName>ppt_w</p:attrName>
                                        </p:attrNameLst>
                                      </p:cBhvr>
                                      <p:tavLst>
                                        <p:tav tm="0">
                                          <p:val>
                                            <p:fltVal val="0"/>
                                          </p:val>
                                        </p:tav>
                                        <p:tav tm="100000">
                                          <p:val>
                                            <p:strVal val="#ppt_w"/>
                                          </p:val>
                                        </p:tav>
                                      </p:tavLst>
                                    </p:anim>
                                    <p:anim calcmode="lin" valueType="num">
                                      <p:cBhvr>
                                        <p:cTn id="23" dur="300" fill="hold"/>
                                        <p:tgtEl>
                                          <p:spTgt spid="24"/>
                                        </p:tgtEl>
                                        <p:attrNameLst>
                                          <p:attrName>ppt_h</p:attrName>
                                        </p:attrNameLst>
                                      </p:cBhvr>
                                      <p:tavLst>
                                        <p:tav tm="0">
                                          <p:val>
                                            <p:fltVal val="0"/>
                                          </p:val>
                                        </p:tav>
                                        <p:tav tm="100000">
                                          <p:val>
                                            <p:strVal val="#ppt_h"/>
                                          </p:val>
                                        </p:tav>
                                      </p:tavLst>
                                    </p:anim>
                                    <p:anim calcmode="lin" valueType="num">
                                      <p:cBhvr>
                                        <p:cTn id="24" dur="300" fill="hold"/>
                                        <p:tgtEl>
                                          <p:spTgt spid="24"/>
                                        </p:tgtEl>
                                        <p:attrNameLst>
                                          <p:attrName>style.rotation</p:attrName>
                                        </p:attrNameLst>
                                      </p:cBhvr>
                                      <p:tavLst>
                                        <p:tav tm="0">
                                          <p:val>
                                            <p:fltVal val="90"/>
                                          </p:val>
                                        </p:tav>
                                        <p:tav tm="100000">
                                          <p:val>
                                            <p:fltVal val="0"/>
                                          </p:val>
                                        </p:tav>
                                      </p:tavLst>
                                    </p:anim>
                                    <p:animEffect transition="in" filter="fade">
                                      <p:cBhvr>
                                        <p:cTn id="25" dur="300"/>
                                        <p:tgtEl>
                                          <p:spTgt spid="2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par>
                          <p:cTn id="30" fill="hold">
                            <p:stCondLst>
                              <p:cond delay="2500"/>
                            </p:stCondLst>
                            <p:childTnLst>
                              <p:par>
                                <p:cTn id="31" presetID="31"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300" fill="hold"/>
                                        <p:tgtEl>
                                          <p:spTgt spid="22"/>
                                        </p:tgtEl>
                                        <p:attrNameLst>
                                          <p:attrName>ppt_w</p:attrName>
                                        </p:attrNameLst>
                                      </p:cBhvr>
                                      <p:tavLst>
                                        <p:tav tm="0">
                                          <p:val>
                                            <p:fltVal val="0"/>
                                          </p:val>
                                        </p:tav>
                                        <p:tav tm="100000">
                                          <p:val>
                                            <p:strVal val="#ppt_w"/>
                                          </p:val>
                                        </p:tav>
                                      </p:tavLst>
                                    </p:anim>
                                    <p:anim calcmode="lin" valueType="num">
                                      <p:cBhvr>
                                        <p:cTn id="34" dur="300" fill="hold"/>
                                        <p:tgtEl>
                                          <p:spTgt spid="22"/>
                                        </p:tgtEl>
                                        <p:attrNameLst>
                                          <p:attrName>ppt_h</p:attrName>
                                        </p:attrNameLst>
                                      </p:cBhvr>
                                      <p:tavLst>
                                        <p:tav tm="0">
                                          <p:val>
                                            <p:fltVal val="0"/>
                                          </p:val>
                                        </p:tav>
                                        <p:tav tm="100000">
                                          <p:val>
                                            <p:strVal val="#ppt_h"/>
                                          </p:val>
                                        </p:tav>
                                      </p:tavLst>
                                    </p:anim>
                                    <p:anim calcmode="lin" valueType="num">
                                      <p:cBhvr>
                                        <p:cTn id="35" dur="300" fill="hold"/>
                                        <p:tgtEl>
                                          <p:spTgt spid="22"/>
                                        </p:tgtEl>
                                        <p:attrNameLst>
                                          <p:attrName>style.rotation</p:attrName>
                                        </p:attrNameLst>
                                      </p:cBhvr>
                                      <p:tavLst>
                                        <p:tav tm="0">
                                          <p:val>
                                            <p:fltVal val="90"/>
                                          </p:val>
                                        </p:tav>
                                        <p:tav tm="100000">
                                          <p:val>
                                            <p:fltVal val="0"/>
                                          </p:val>
                                        </p:tav>
                                      </p:tavLst>
                                    </p:anim>
                                    <p:animEffect transition="in" filter="fade">
                                      <p:cBhvr>
                                        <p:cTn id="36" dur="300"/>
                                        <p:tgtEl>
                                          <p:spTgt spid="22"/>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childTnLst>
                          </p:cTn>
                        </p:par>
                        <p:par>
                          <p:cTn id="41" fill="hold">
                            <p:stCondLst>
                              <p:cond delay="3500"/>
                            </p:stCondLst>
                            <p:childTnLst>
                              <p:par>
                                <p:cTn id="42" presetID="31"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300" fill="hold"/>
                                        <p:tgtEl>
                                          <p:spTgt spid="19"/>
                                        </p:tgtEl>
                                        <p:attrNameLst>
                                          <p:attrName>ppt_w</p:attrName>
                                        </p:attrNameLst>
                                      </p:cBhvr>
                                      <p:tavLst>
                                        <p:tav tm="0">
                                          <p:val>
                                            <p:fltVal val="0"/>
                                          </p:val>
                                        </p:tav>
                                        <p:tav tm="100000">
                                          <p:val>
                                            <p:strVal val="#ppt_w"/>
                                          </p:val>
                                        </p:tav>
                                      </p:tavLst>
                                    </p:anim>
                                    <p:anim calcmode="lin" valueType="num">
                                      <p:cBhvr>
                                        <p:cTn id="45" dur="300" fill="hold"/>
                                        <p:tgtEl>
                                          <p:spTgt spid="19"/>
                                        </p:tgtEl>
                                        <p:attrNameLst>
                                          <p:attrName>ppt_h</p:attrName>
                                        </p:attrNameLst>
                                      </p:cBhvr>
                                      <p:tavLst>
                                        <p:tav tm="0">
                                          <p:val>
                                            <p:fltVal val="0"/>
                                          </p:val>
                                        </p:tav>
                                        <p:tav tm="100000">
                                          <p:val>
                                            <p:strVal val="#ppt_h"/>
                                          </p:val>
                                        </p:tav>
                                      </p:tavLst>
                                    </p:anim>
                                    <p:anim calcmode="lin" valueType="num">
                                      <p:cBhvr>
                                        <p:cTn id="46" dur="300" fill="hold"/>
                                        <p:tgtEl>
                                          <p:spTgt spid="19"/>
                                        </p:tgtEl>
                                        <p:attrNameLst>
                                          <p:attrName>style.rotation</p:attrName>
                                        </p:attrNameLst>
                                      </p:cBhvr>
                                      <p:tavLst>
                                        <p:tav tm="0">
                                          <p:val>
                                            <p:fltVal val="90"/>
                                          </p:val>
                                        </p:tav>
                                        <p:tav tm="100000">
                                          <p:val>
                                            <p:fltVal val="0"/>
                                          </p:val>
                                        </p:tav>
                                      </p:tavLst>
                                    </p:anim>
                                    <p:animEffect transition="in" filter="fade">
                                      <p:cBhvr>
                                        <p:cTn id="47" dur="300"/>
                                        <p:tgtEl>
                                          <p:spTgt spid="19"/>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18" grpId="0"/>
      <p:bldP spid="19" grpId="0"/>
      <p:bldP spid="20"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工作完成情况</a:t>
            </a:r>
          </a:p>
        </p:txBody>
      </p:sp>
      <p:sp>
        <p:nvSpPr>
          <p:cNvPr id="35"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6"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7" name="文本框 36"/>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二</a:t>
            </a:r>
          </a:p>
        </p:txBody>
      </p:sp>
      <p:sp>
        <p:nvSpPr>
          <p:cNvPr id="38" name="矩形 37"/>
          <p:cNvSpPr/>
          <p:nvPr/>
        </p:nvSpPr>
        <p:spPr>
          <a:xfrm>
            <a:off x="1344267" y="4338782"/>
            <a:ext cx="9794674"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lnSpc>
                <a:spcPct val="150000"/>
              </a:lnSpc>
            </a:pPr>
            <a:r>
              <a:rPr lang="zh-CN" altLang="en-US" sz="2000" dirty="0">
                <a:solidFill>
                  <a:schemeClr val="tx2"/>
                </a:solidFill>
                <a:latin typeface="微软雅黑" panose="020B0503020204020204" pitchFamily="34" charset="-122"/>
                <a:ea typeface="微软雅黑" panose="020B0503020204020204" pitchFamily="34" charset="-122"/>
              </a:rPr>
              <a:t>       在党委办工作期间，在领导和同事的指导帮助下，通过大量的思考和学习，立足于多看、多写、勤写、深思，坚持脚踏实地进行广泛收集信息，把握问题关键，抓问题本质，提炼总结；半年多来，全面完成工作报告</a:t>
            </a:r>
            <a:r>
              <a:rPr lang="en-US" altLang="zh-CN" sz="2000" dirty="0">
                <a:solidFill>
                  <a:schemeClr val="tx2"/>
                </a:solidFill>
                <a:latin typeface="微软雅黑" panose="020B0503020204020204" pitchFamily="34" charset="-122"/>
                <a:ea typeface="微软雅黑" panose="020B0503020204020204" pitchFamily="34" charset="-122"/>
              </a:rPr>
              <a:t>3</a:t>
            </a:r>
            <a:r>
              <a:rPr lang="zh-CN" altLang="en-US" sz="2000" dirty="0">
                <a:solidFill>
                  <a:schemeClr val="tx2"/>
                </a:solidFill>
                <a:latin typeface="微软雅黑" panose="020B0503020204020204" pitchFamily="34" charset="-122"/>
                <a:ea typeface="微软雅黑" panose="020B0503020204020204" pitchFamily="34" charset="-122"/>
              </a:rPr>
              <a:t>篇，领导讲话稿</a:t>
            </a:r>
            <a:r>
              <a:rPr lang="en-US" altLang="zh-CN" sz="2000" dirty="0">
                <a:solidFill>
                  <a:schemeClr val="tx2"/>
                </a:solidFill>
                <a:latin typeface="微软雅黑" panose="020B0503020204020204" pitchFamily="34" charset="-122"/>
                <a:ea typeface="微软雅黑" panose="020B0503020204020204" pitchFamily="34" charset="-122"/>
              </a:rPr>
              <a:t>7</a:t>
            </a:r>
            <a:r>
              <a:rPr lang="zh-CN" altLang="en-US" sz="2000" dirty="0">
                <a:solidFill>
                  <a:schemeClr val="tx2"/>
                </a:solidFill>
                <a:latin typeface="微软雅黑" panose="020B0503020204020204" pitchFamily="34" charset="-122"/>
                <a:ea typeface="微软雅黑" panose="020B0503020204020204" pitchFamily="34" charset="-122"/>
              </a:rPr>
              <a:t>篇，各类总结及其他材料</a:t>
            </a:r>
            <a:r>
              <a:rPr lang="en-US" altLang="zh-CN" sz="2000" dirty="0">
                <a:solidFill>
                  <a:schemeClr val="tx2"/>
                </a:solidFill>
                <a:latin typeface="微软雅黑" panose="020B0503020204020204" pitchFamily="34" charset="-122"/>
                <a:ea typeface="微软雅黑" panose="020B0503020204020204" pitchFamily="34" charset="-122"/>
              </a:rPr>
              <a:t>15</a:t>
            </a:r>
            <a:r>
              <a:rPr lang="zh-CN" altLang="en-US" sz="2000" dirty="0">
                <a:solidFill>
                  <a:schemeClr val="tx2"/>
                </a:solidFill>
                <a:latin typeface="微软雅黑" panose="020B0503020204020204" pitchFamily="34" charset="-122"/>
                <a:ea typeface="微软雅黑" panose="020B0503020204020204" pitchFamily="34" charset="-122"/>
              </a:rPr>
              <a:t>篇，新闻信息报道</a:t>
            </a:r>
            <a:r>
              <a:rPr lang="en-US" altLang="zh-CN" sz="2000" dirty="0">
                <a:solidFill>
                  <a:schemeClr val="tx2"/>
                </a:solidFill>
                <a:latin typeface="微软雅黑" panose="020B0503020204020204" pitchFamily="34" charset="-122"/>
                <a:ea typeface="微软雅黑" panose="020B0503020204020204" pitchFamily="34" charset="-122"/>
              </a:rPr>
              <a:t>24</a:t>
            </a:r>
            <a:r>
              <a:rPr lang="zh-CN" altLang="en-US" sz="2000" dirty="0">
                <a:solidFill>
                  <a:schemeClr val="tx2"/>
                </a:solidFill>
                <a:latin typeface="微软雅黑" panose="020B0503020204020204" pitchFamily="34" charset="-122"/>
                <a:ea typeface="微软雅黑" panose="020B0503020204020204" pitchFamily="34" charset="-122"/>
              </a:rPr>
              <a:t>多篇。</a:t>
            </a:r>
          </a:p>
        </p:txBody>
      </p:sp>
      <p:sp>
        <p:nvSpPr>
          <p:cNvPr id="39" name="椭圆 38"/>
          <p:cNvSpPr/>
          <p:nvPr/>
        </p:nvSpPr>
        <p:spPr bwMode="auto">
          <a:xfrm>
            <a:off x="1587522" y="1940105"/>
            <a:ext cx="1728192" cy="172819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0" name="矩形 39"/>
          <p:cNvSpPr/>
          <p:nvPr/>
        </p:nvSpPr>
        <p:spPr>
          <a:xfrm>
            <a:off x="1849909" y="2162792"/>
            <a:ext cx="1107996"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工作报告</a:t>
            </a:r>
            <a:endParaRPr lang="zh-CN" altLang="en-US" dirty="0">
              <a:solidFill>
                <a:schemeClr val="accent1"/>
              </a:solidFill>
            </a:endParaRPr>
          </a:p>
        </p:txBody>
      </p:sp>
      <p:sp>
        <p:nvSpPr>
          <p:cNvPr id="41" name="矩形 40"/>
          <p:cNvSpPr/>
          <p:nvPr/>
        </p:nvSpPr>
        <p:spPr>
          <a:xfrm>
            <a:off x="2118610" y="2399288"/>
            <a:ext cx="659155" cy="1015663"/>
          </a:xfrm>
          <a:prstGeom prst="rect">
            <a:avLst/>
          </a:prstGeom>
        </p:spPr>
        <p:txBody>
          <a:bodyPr wrap="none">
            <a:spAutoFit/>
          </a:bodyPr>
          <a:lstStyle/>
          <a:p>
            <a:r>
              <a:rPr lang="en-US" altLang="zh-CN" sz="6000" b="1" dirty="0">
                <a:solidFill>
                  <a:schemeClr val="accent1"/>
                </a:solidFill>
                <a:latin typeface="微软雅黑" panose="020B0503020204020204" pitchFamily="34" charset="-122"/>
                <a:ea typeface="微软雅黑" panose="020B0503020204020204" pitchFamily="34" charset="-122"/>
              </a:rPr>
              <a:t>3</a:t>
            </a:r>
            <a:endParaRPr lang="zh-CN" altLang="en-US" sz="6000" b="1" dirty="0">
              <a:solidFill>
                <a:schemeClr val="accent1"/>
              </a:solidFill>
            </a:endParaRPr>
          </a:p>
        </p:txBody>
      </p:sp>
      <p:sp>
        <p:nvSpPr>
          <p:cNvPr id="42" name="矩形 41"/>
          <p:cNvSpPr/>
          <p:nvPr/>
        </p:nvSpPr>
        <p:spPr>
          <a:xfrm>
            <a:off x="2242269" y="3250787"/>
            <a:ext cx="415498"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篇</a:t>
            </a:r>
            <a:endParaRPr lang="zh-CN" altLang="en-US" dirty="0">
              <a:solidFill>
                <a:schemeClr val="accent1"/>
              </a:solidFill>
            </a:endParaRPr>
          </a:p>
        </p:txBody>
      </p:sp>
      <p:sp>
        <p:nvSpPr>
          <p:cNvPr id="43" name="椭圆 42"/>
          <p:cNvSpPr/>
          <p:nvPr/>
        </p:nvSpPr>
        <p:spPr bwMode="auto">
          <a:xfrm>
            <a:off x="3989528" y="1940105"/>
            <a:ext cx="1728192" cy="172819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4" name="矩形 43"/>
          <p:cNvSpPr/>
          <p:nvPr/>
        </p:nvSpPr>
        <p:spPr>
          <a:xfrm>
            <a:off x="4251915" y="2162792"/>
            <a:ext cx="1107996"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领导讲话</a:t>
            </a:r>
            <a:endParaRPr lang="zh-CN" altLang="en-US" dirty="0">
              <a:solidFill>
                <a:schemeClr val="accent1"/>
              </a:solidFill>
            </a:endParaRPr>
          </a:p>
        </p:txBody>
      </p:sp>
      <p:sp>
        <p:nvSpPr>
          <p:cNvPr id="45" name="矩形 44"/>
          <p:cNvSpPr/>
          <p:nvPr/>
        </p:nvSpPr>
        <p:spPr>
          <a:xfrm>
            <a:off x="4520616" y="2399288"/>
            <a:ext cx="659155" cy="1015663"/>
          </a:xfrm>
          <a:prstGeom prst="rect">
            <a:avLst/>
          </a:prstGeom>
        </p:spPr>
        <p:txBody>
          <a:bodyPr wrap="none">
            <a:spAutoFit/>
          </a:bodyPr>
          <a:lstStyle/>
          <a:p>
            <a:r>
              <a:rPr lang="en-US" altLang="zh-CN" sz="6000" b="1" dirty="0">
                <a:solidFill>
                  <a:schemeClr val="accent1"/>
                </a:solidFill>
                <a:latin typeface="微软雅黑" panose="020B0503020204020204" pitchFamily="34" charset="-122"/>
                <a:ea typeface="微软雅黑" panose="020B0503020204020204" pitchFamily="34" charset="-122"/>
              </a:rPr>
              <a:t>7</a:t>
            </a:r>
            <a:endParaRPr lang="zh-CN" altLang="en-US" sz="6000" b="1" dirty="0">
              <a:solidFill>
                <a:schemeClr val="accent1"/>
              </a:solidFill>
            </a:endParaRPr>
          </a:p>
        </p:txBody>
      </p:sp>
      <p:sp>
        <p:nvSpPr>
          <p:cNvPr id="46" name="矩形 45"/>
          <p:cNvSpPr/>
          <p:nvPr/>
        </p:nvSpPr>
        <p:spPr>
          <a:xfrm>
            <a:off x="4644275" y="3250787"/>
            <a:ext cx="415498"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篇</a:t>
            </a:r>
            <a:endParaRPr lang="zh-CN" altLang="en-US" dirty="0">
              <a:solidFill>
                <a:schemeClr val="accent1"/>
              </a:solidFill>
            </a:endParaRPr>
          </a:p>
        </p:txBody>
      </p:sp>
      <p:sp>
        <p:nvSpPr>
          <p:cNvPr id="47" name="椭圆 46"/>
          <p:cNvSpPr/>
          <p:nvPr/>
        </p:nvSpPr>
        <p:spPr bwMode="auto">
          <a:xfrm>
            <a:off x="6391534" y="1940105"/>
            <a:ext cx="1728192" cy="172819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8" name="矩形 47"/>
          <p:cNvSpPr/>
          <p:nvPr/>
        </p:nvSpPr>
        <p:spPr>
          <a:xfrm>
            <a:off x="6653921" y="2162792"/>
            <a:ext cx="1308371"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总结</a:t>
            </a:r>
            <a:r>
              <a:rPr lang="en-US" altLang="zh-CN" dirty="0">
                <a:solidFill>
                  <a:schemeClr val="accent1"/>
                </a:solidFill>
                <a:latin typeface="微软雅黑" panose="020B0503020204020204" pitchFamily="34" charset="-122"/>
                <a:ea typeface="微软雅黑" panose="020B0503020204020204" pitchFamily="34" charset="-122"/>
              </a:rPr>
              <a:t>&amp;</a:t>
            </a:r>
            <a:r>
              <a:rPr lang="zh-CN" altLang="en-US" dirty="0">
                <a:solidFill>
                  <a:schemeClr val="accent1"/>
                </a:solidFill>
                <a:latin typeface="微软雅黑" panose="020B0503020204020204" pitchFamily="34" charset="-122"/>
                <a:ea typeface="微软雅黑" panose="020B0503020204020204" pitchFamily="34" charset="-122"/>
              </a:rPr>
              <a:t>材料</a:t>
            </a:r>
            <a:endParaRPr lang="zh-CN" altLang="en-US" dirty="0">
              <a:solidFill>
                <a:schemeClr val="accent1"/>
              </a:solidFill>
            </a:endParaRPr>
          </a:p>
        </p:txBody>
      </p:sp>
      <p:sp>
        <p:nvSpPr>
          <p:cNvPr id="49" name="矩形 48"/>
          <p:cNvSpPr/>
          <p:nvPr/>
        </p:nvSpPr>
        <p:spPr>
          <a:xfrm>
            <a:off x="6687208" y="2399288"/>
            <a:ext cx="1133644" cy="1015663"/>
          </a:xfrm>
          <a:prstGeom prst="rect">
            <a:avLst/>
          </a:prstGeom>
        </p:spPr>
        <p:txBody>
          <a:bodyPr wrap="none">
            <a:spAutoFit/>
          </a:bodyPr>
          <a:lstStyle/>
          <a:p>
            <a:r>
              <a:rPr lang="en-US" altLang="zh-CN" sz="6000" b="1" dirty="0">
                <a:solidFill>
                  <a:schemeClr val="accent1"/>
                </a:solidFill>
                <a:latin typeface="微软雅黑" panose="020B0503020204020204" pitchFamily="34" charset="-122"/>
                <a:ea typeface="微软雅黑" panose="020B0503020204020204" pitchFamily="34" charset="-122"/>
              </a:rPr>
              <a:t>16</a:t>
            </a:r>
            <a:endParaRPr lang="zh-CN" altLang="en-US" sz="6000" b="1" dirty="0">
              <a:solidFill>
                <a:schemeClr val="accent1"/>
              </a:solidFill>
            </a:endParaRPr>
          </a:p>
        </p:txBody>
      </p:sp>
      <p:sp>
        <p:nvSpPr>
          <p:cNvPr id="50" name="矩形 49"/>
          <p:cNvSpPr/>
          <p:nvPr/>
        </p:nvSpPr>
        <p:spPr>
          <a:xfrm>
            <a:off x="7046281" y="3250787"/>
            <a:ext cx="415498"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篇</a:t>
            </a:r>
            <a:endParaRPr lang="zh-CN" altLang="en-US" dirty="0">
              <a:solidFill>
                <a:schemeClr val="accent1"/>
              </a:solidFill>
            </a:endParaRPr>
          </a:p>
        </p:txBody>
      </p:sp>
      <p:sp>
        <p:nvSpPr>
          <p:cNvPr id="51" name="椭圆 50"/>
          <p:cNvSpPr/>
          <p:nvPr/>
        </p:nvSpPr>
        <p:spPr bwMode="auto">
          <a:xfrm>
            <a:off x="8767895" y="1940105"/>
            <a:ext cx="1728192" cy="1728192"/>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52" name="矩形 51"/>
          <p:cNvSpPr/>
          <p:nvPr/>
        </p:nvSpPr>
        <p:spPr>
          <a:xfrm>
            <a:off x="8962577" y="2162792"/>
            <a:ext cx="1338828"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新闻信息稿</a:t>
            </a:r>
            <a:endParaRPr lang="zh-CN" altLang="en-US" dirty="0">
              <a:solidFill>
                <a:schemeClr val="accent1"/>
              </a:solidFill>
            </a:endParaRPr>
          </a:p>
        </p:txBody>
      </p:sp>
      <p:sp>
        <p:nvSpPr>
          <p:cNvPr id="53" name="矩形 52"/>
          <p:cNvSpPr/>
          <p:nvPr/>
        </p:nvSpPr>
        <p:spPr>
          <a:xfrm>
            <a:off x="9089214" y="2399288"/>
            <a:ext cx="1133644" cy="1015663"/>
          </a:xfrm>
          <a:prstGeom prst="rect">
            <a:avLst/>
          </a:prstGeom>
        </p:spPr>
        <p:txBody>
          <a:bodyPr wrap="none">
            <a:spAutoFit/>
          </a:bodyPr>
          <a:lstStyle/>
          <a:p>
            <a:r>
              <a:rPr lang="en-US" altLang="zh-CN" sz="6000" b="1" dirty="0">
                <a:solidFill>
                  <a:schemeClr val="accent1"/>
                </a:solidFill>
                <a:latin typeface="微软雅黑" panose="020B0503020204020204" pitchFamily="34" charset="-122"/>
                <a:ea typeface="微软雅黑" panose="020B0503020204020204" pitchFamily="34" charset="-122"/>
              </a:rPr>
              <a:t>24</a:t>
            </a:r>
            <a:endParaRPr lang="zh-CN" altLang="en-US" sz="6000" b="1" dirty="0">
              <a:solidFill>
                <a:schemeClr val="accent1"/>
              </a:solidFill>
            </a:endParaRPr>
          </a:p>
        </p:txBody>
      </p:sp>
      <p:sp>
        <p:nvSpPr>
          <p:cNvPr id="54" name="矩形 53"/>
          <p:cNvSpPr/>
          <p:nvPr/>
        </p:nvSpPr>
        <p:spPr>
          <a:xfrm>
            <a:off x="9448287" y="3250787"/>
            <a:ext cx="415498" cy="369332"/>
          </a:xfrm>
          <a:prstGeom prst="rect">
            <a:avLst/>
          </a:prstGeom>
        </p:spPr>
        <p:txBody>
          <a:bodyPr wrap="none">
            <a:spAutoFit/>
          </a:bodyPr>
          <a:lstStyle/>
          <a:p>
            <a:r>
              <a:rPr lang="zh-CN" altLang="en-US" dirty="0">
                <a:solidFill>
                  <a:schemeClr val="accent1"/>
                </a:solidFill>
                <a:latin typeface="微软雅黑" panose="020B0503020204020204" pitchFamily="34" charset="-122"/>
                <a:ea typeface="微软雅黑" panose="020B0503020204020204" pitchFamily="34" charset="-122"/>
              </a:rPr>
              <a:t>篇</a:t>
            </a:r>
            <a:endParaRPr lang="zh-CN" altLang="en-US" dirty="0">
              <a:solidFill>
                <a:schemeClr val="accent1"/>
              </a:solidFill>
            </a:endParaRP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49709"/>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solidFill>
                  <a:schemeClr val="tx1"/>
                </a:solidFill>
              </a:rPr>
              <a:t>自主学习情况</a:t>
            </a:r>
            <a:endParaRPr lang="zh-CN" altLang="en-US" dirty="0">
              <a:solidFill>
                <a:schemeClr val="tx1"/>
              </a:solidFill>
            </a:endParaRPr>
          </a:p>
        </p:txBody>
      </p:sp>
      <p:sp>
        <p:nvSpPr>
          <p:cNvPr id="34"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5"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三</a:t>
            </a:r>
          </a:p>
        </p:txBody>
      </p:sp>
      <p:sp>
        <p:nvSpPr>
          <p:cNvPr id="37" name="TextBox 20"/>
          <p:cNvSpPr txBox="1"/>
          <p:nvPr/>
        </p:nvSpPr>
        <p:spPr>
          <a:xfrm>
            <a:off x="769788" y="1605069"/>
            <a:ext cx="3685853" cy="1477328"/>
          </a:xfrm>
          <a:prstGeom prst="rect">
            <a:avLst/>
          </a:prstGeom>
          <a:noFill/>
        </p:spPr>
        <p:txBody>
          <a:bodyPr wrap="square" rtlCol="0">
            <a:spAutoFit/>
          </a:bodyPr>
          <a:lstStyle>
            <a:defPPr>
              <a:defRPr lang="zh-CN"/>
            </a:defPPr>
            <a:lvl1pPr algn="just">
              <a:spcBef>
                <a:spcPts val="0"/>
              </a:spcBef>
              <a:spcAft>
                <a:spcPts val="0"/>
              </a:spcAft>
              <a:defRPr>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595959"/>
                </a:solidFill>
                <a:sym typeface="微软雅黑" panose="020B0503020204020204" pitchFamily="34" charset="-122"/>
              </a:rPr>
              <a:t>在工作中熟悉工作内容、了解工作流程、掌握工作方法，领会工作思路，向导师、同事求教，不懂就问，在解惑中成长，形成严格的工作笔记制度，常反思，常总结</a:t>
            </a:r>
          </a:p>
        </p:txBody>
      </p:sp>
      <p:sp>
        <p:nvSpPr>
          <p:cNvPr id="38" name="TextBox 22"/>
          <p:cNvSpPr txBox="1"/>
          <p:nvPr/>
        </p:nvSpPr>
        <p:spPr>
          <a:xfrm>
            <a:off x="7720451" y="1709886"/>
            <a:ext cx="3182131" cy="923330"/>
          </a:xfrm>
          <a:prstGeom prst="rect">
            <a:avLst/>
          </a:prstGeom>
          <a:noFill/>
        </p:spPr>
        <p:txBody>
          <a:bodyPr wrap="square" rtlCol="0">
            <a:spAutoFit/>
          </a:bodyPr>
          <a:lstStyle>
            <a:defPPr>
              <a:defRPr lang="zh-CN"/>
            </a:defPPr>
            <a:lvl1pPr>
              <a:defRPr>
                <a:solidFill>
                  <a:schemeClr val="bg2"/>
                </a:solidFill>
                <a:latin typeface="+mn-ea"/>
                <a:ea typeface="+mn-ea"/>
              </a:defRPr>
            </a:lvl1pPr>
          </a:lstStyle>
          <a:p>
            <a:pPr algn="just"/>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在三个月里读完了</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博弈论</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行政组织理论</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现代管理学概述</a:t>
            </a:r>
            <a:r>
              <a:rPr lang="en-US" altLang="zh-CN"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等著作</a:t>
            </a:r>
          </a:p>
        </p:txBody>
      </p:sp>
      <p:sp>
        <p:nvSpPr>
          <p:cNvPr id="39" name="TextBox 24"/>
          <p:cNvSpPr txBox="1"/>
          <p:nvPr/>
        </p:nvSpPr>
        <p:spPr>
          <a:xfrm>
            <a:off x="8532332" y="3264520"/>
            <a:ext cx="2635281" cy="923330"/>
          </a:xfrm>
          <a:prstGeom prst="rect">
            <a:avLst/>
          </a:prstGeom>
          <a:noFill/>
        </p:spPr>
        <p:txBody>
          <a:bodyPr wrap="square" rtlCol="0">
            <a:spAutoFit/>
          </a:bodyPr>
          <a:lstStyle>
            <a:defPPr>
              <a:defRPr lang="zh-CN"/>
            </a:defPPr>
            <a:lvl1pPr>
              <a:defRPr>
                <a:solidFill>
                  <a:schemeClr val="bg2"/>
                </a:solidFill>
                <a:latin typeface="+mn-ea"/>
                <a:ea typeface="+mn-ea"/>
              </a:defRPr>
            </a:lvl1pPr>
          </a:lstStyle>
          <a:p>
            <a:pPr algn="just">
              <a:spcBef>
                <a:spcPts val="0"/>
              </a:spcBef>
              <a:spcAft>
                <a:spcPts val="0"/>
              </a:spcAft>
            </a:pPr>
            <a:r>
              <a:rPr lang="zh-CN" altLang="en-US" dirty="0">
                <a:solidFill>
                  <a:schemeClr val="tx2"/>
                </a:solidFill>
                <a:latin typeface="微软雅黑" panose="020B0503020204020204" pitchFamily="34" charset="-122"/>
                <a:ea typeface="微软雅黑" panose="020B0503020204020204" pitchFamily="34" charset="-122"/>
              </a:rPr>
              <a:t>对中队生产运行的安全性可以全过程监控与纠偏，确保安全可控；</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40" name="TextBox 26"/>
          <p:cNvSpPr txBox="1"/>
          <p:nvPr/>
        </p:nvSpPr>
        <p:spPr>
          <a:xfrm>
            <a:off x="769788" y="4141722"/>
            <a:ext cx="3348333" cy="646331"/>
          </a:xfrm>
          <a:prstGeom prst="rect">
            <a:avLst/>
          </a:prstGeom>
          <a:noFill/>
        </p:spPr>
        <p:txBody>
          <a:bodyPr wrap="square" rtlCol="0">
            <a:spAutoFit/>
          </a:bodyPr>
          <a:lstStyle>
            <a:defPPr>
              <a:defRPr lang="zh-CN"/>
            </a:defPPr>
            <a:lvl1pPr algn="just">
              <a:spcBef>
                <a:spcPts val="0"/>
              </a:spcBef>
              <a:spcAft>
                <a:spcPts val="0"/>
              </a:spcAft>
              <a:defRPr>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595959"/>
                </a:solidFill>
                <a:sym typeface="微软雅黑" panose="020B0503020204020204" pitchFamily="34" charset="-122"/>
              </a:rPr>
              <a:t>公司总经办会议、工程部周例会、资料员会议、评审会</a:t>
            </a:r>
          </a:p>
        </p:txBody>
      </p:sp>
      <p:sp>
        <p:nvSpPr>
          <p:cNvPr id="41" name="TextBox 28"/>
          <p:cNvSpPr txBox="1"/>
          <p:nvPr/>
        </p:nvSpPr>
        <p:spPr>
          <a:xfrm>
            <a:off x="7533659" y="5071379"/>
            <a:ext cx="3368923" cy="646331"/>
          </a:xfrm>
          <a:prstGeom prst="rect">
            <a:avLst/>
          </a:prstGeom>
          <a:noFill/>
        </p:spPr>
        <p:txBody>
          <a:bodyPr wrap="square" rtlCol="0">
            <a:spAutoFit/>
          </a:bodyPr>
          <a:lstStyle>
            <a:defPPr>
              <a:defRPr lang="zh-CN"/>
            </a:defPPr>
            <a:lvl1pPr algn="r">
              <a:defRPr sz="1600">
                <a:solidFill>
                  <a:schemeClr val="bg2"/>
                </a:solidFill>
                <a:latin typeface="+mn-ea"/>
                <a:ea typeface="+mn-ea"/>
              </a:defRPr>
            </a:lvl1pPr>
          </a:lstStyle>
          <a:p>
            <a:pPr algn="just"/>
            <a:r>
              <a:rPr lang="en-US" altLang="zh-CN"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OA</a:t>
            </a:r>
            <a:r>
              <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平台制度文档学习、工作案例学习、</a:t>
            </a:r>
            <a:r>
              <a:rPr lang="en-US" altLang="zh-CN"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E-LEARNIN</a:t>
            </a:r>
            <a:r>
              <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学习</a:t>
            </a:r>
          </a:p>
        </p:txBody>
      </p:sp>
      <p:sp>
        <p:nvSpPr>
          <p:cNvPr id="42" name="Freeform 6"/>
          <p:cNvSpPr/>
          <p:nvPr/>
        </p:nvSpPr>
        <p:spPr bwMode="auto">
          <a:xfrm>
            <a:off x="4438206" y="1768007"/>
            <a:ext cx="1538260" cy="1539610"/>
          </a:xfrm>
          <a:custGeom>
            <a:avLst/>
            <a:gdLst>
              <a:gd name="T0" fmla="*/ 363 w 2997"/>
              <a:gd name="T1" fmla="*/ 843 h 2997"/>
              <a:gd name="T2" fmla="*/ 2155 w 2997"/>
              <a:gd name="T3" fmla="*/ 362 h 2997"/>
              <a:gd name="T4" fmla="*/ 2635 w 2997"/>
              <a:gd name="T5" fmla="*/ 2154 h 2997"/>
              <a:gd name="T6" fmla="*/ 843 w 2997"/>
              <a:gd name="T7" fmla="*/ 2634 h 2997"/>
              <a:gd name="T8" fmla="*/ 363 w 2997"/>
              <a:gd name="T9" fmla="*/ 843 h 2997"/>
            </a:gdLst>
            <a:ahLst/>
            <a:cxnLst>
              <a:cxn ang="0">
                <a:pos x="T0" y="T1"/>
              </a:cxn>
              <a:cxn ang="0">
                <a:pos x="T2" y="T3"/>
              </a:cxn>
              <a:cxn ang="0">
                <a:pos x="T4" y="T5"/>
              </a:cxn>
              <a:cxn ang="0">
                <a:pos x="T6" y="T7"/>
              </a:cxn>
              <a:cxn ang="0">
                <a:pos x="T8" y="T9"/>
              </a:cxn>
            </a:cxnLst>
            <a:rect l="0" t="0" r="r" b="b"/>
            <a:pathLst>
              <a:path w="2997" h="2997">
                <a:moveTo>
                  <a:pt x="363" y="843"/>
                </a:moveTo>
                <a:cubicBezTo>
                  <a:pt x="725" y="215"/>
                  <a:pt x="1527" y="0"/>
                  <a:pt x="2155" y="362"/>
                </a:cubicBezTo>
                <a:cubicBezTo>
                  <a:pt x="2782" y="725"/>
                  <a:pt x="2997" y="1527"/>
                  <a:pt x="2635" y="2154"/>
                </a:cubicBezTo>
                <a:cubicBezTo>
                  <a:pt x="2272" y="2782"/>
                  <a:pt x="1470" y="2997"/>
                  <a:pt x="843" y="2634"/>
                </a:cubicBezTo>
                <a:cubicBezTo>
                  <a:pt x="215" y="2272"/>
                  <a:pt x="0" y="1470"/>
                  <a:pt x="363" y="843"/>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3" name="Oval 8"/>
          <p:cNvSpPr>
            <a:spLocks noChangeArrowheads="1"/>
          </p:cNvSpPr>
          <p:nvPr/>
        </p:nvSpPr>
        <p:spPr bwMode="auto">
          <a:xfrm>
            <a:off x="4327627" y="3658726"/>
            <a:ext cx="1346484" cy="134783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4" name="Freeform 9"/>
          <p:cNvSpPr/>
          <p:nvPr/>
        </p:nvSpPr>
        <p:spPr bwMode="auto">
          <a:xfrm>
            <a:off x="5789124" y="4283357"/>
            <a:ext cx="1538260" cy="1538260"/>
          </a:xfrm>
          <a:custGeom>
            <a:avLst/>
            <a:gdLst>
              <a:gd name="T0" fmla="*/ 2635 w 2997"/>
              <a:gd name="T1" fmla="*/ 2154 h 2996"/>
              <a:gd name="T2" fmla="*/ 843 w 2997"/>
              <a:gd name="T3" fmla="*/ 2634 h 2996"/>
              <a:gd name="T4" fmla="*/ 363 w 2997"/>
              <a:gd name="T5" fmla="*/ 842 h 2996"/>
              <a:gd name="T6" fmla="*/ 2155 w 2997"/>
              <a:gd name="T7" fmla="*/ 362 h 2996"/>
              <a:gd name="T8" fmla="*/ 2635 w 2997"/>
              <a:gd name="T9" fmla="*/ 2154 h 2996"/>
            </a:gdLst>
            <a:ahLst/>
            <a:cxnLst>
              <a:cxn ang="0">
                <a:pos x="T0" y="T1"/>
              </a:cxn>
              <a:cxn ang="0">
                <a:pos x="T2" y="T3"/>
              </a:cxn>
              <a:cxn ang="0">
                <a:pos x="T4" y="T5"/>
              </a:cxn>
              <a:cxn ang="0">
                <a:pos x="T6" y="T7"/>
              </a:cxn>
              <a:cxn ang="0">
                <a:pos x="T8" y="T9"/>
              </a:cxn>
            </a:cxnLst>
            <a:rect l="0" t="0" r="r" b="b"/>
            <a:pathLst>
              <a:path w="2997" h="2996">
                <a:moveTo>
                  <a:pt x="2635" y="2154"/>
                </a:moveTo>
                <a:cubicBezTo>
                  <a:pt x="2272" y="2781"/>
                  <a:pt x="1470" y="2996"/>
                  <a:pt x="843" y="2634"/>
                </a:cubicBezTo>
                <a:cubicBezTo>
                  <a:pt x="215" y="2272"/>
                  <a:pt x="0" y="1469"/>
                  <a:pt x="363" y="842"/>
                </a:cubicBezTo>
                <a:cubicBezTo>
                  <a:pt x="725" y="215"/>
                  <a:pt x="1527" y="0"/>
                  <a:pt x="2155" y="362"/>
                </a:cubicBezTo>
                <a:cubicBezTo>
                  <a:pt x="2782" y="724"/>
                  <a:pt x="2997" y="1526"/>
                  <a:pt x="2635" y="2154"/>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5" name="Freeform 10"/>
          <p:cNvSpPr/>
          <p:nvPr/>
        </p:nvSpPr>
        <p:spPr bwMode="auto">
          <a:xfrm>
            <a:off x="6985836" y="3072624"/>
            <a:ext cx="1538260" cy="1538260"/>
          </a:xfrm>
          <a:custGeom>
            <a:avLst/>
            <a:gdLst>
              <a:gd name="T0" fmla="*/ 2634 w 2997"/>
              <a:gd name="T1" fmla="*/ 842 h 2996"/>
              <a:gd name="T2" fmla="*/ 2154 w 2997"/>
              <a:gd name="T3" fmla="*/ 2634 h 2996"/>
              <a:gd name="T4" fmla="*/ 362 w 2997"/>
              <a:gd name="T5" fmla="*/ 2154 h 2996"/>
              <a:gd name="T6" fmla="*/ 843 w 2997"/>
              <a:gd name="T7" fmla="*/ 362 h 2996"/>
              <a:gd name="T8" fmla="*/ 2634 w 2997"/>
              <a:gd name="T9" fmla="*/ 842 h 2996"/>
            </a:gdLst>
            <a:ahLst/>
            <a:cxnLst>
              <a:cxn ang="0">
                <a:pos x="T0" y="T1"/>
              </a:cxn>
              <a:cxn ang="0">
                <a:pos x="T2" y="T3"/>
              </a:cxn>
              <a:cxn ang="0">
                <a:pos x="T4" y="T5"/>
              </a:cxn>
              <a:cxn ang="0">
                <a:pos x="T6" y="T7"/>
              </a:cxn>
              <a:cxn ang="0">
                <a:pos x="T8" y="T9"/>
              </a:cxn>
            </a:cxnLst>
            <a:rect l="0" t="0" r="r" b="b"/>
            <a:pathLst>
              <a:path w="2997" h="2996">
                <a:moveTo>
                  <a:pt x="2634" y="842"/>
                </a:moveTo>
                <a:cubicBezTo>
                  <a:pt x="2997" y="1469"/>
                  <a:pt x="2782" y="2272"/>
                  <a:pt x="2154" y="2634"/>
                </a:cubicBezTo>
                <a:cubicBezTo>
                  <a:pt x="1527" y="2996"/>
                  <a:pt x="725" y="2781"/>
                  <a:pt x="362" y="2154"/>
                </a:cubicBezTo>
                <a:cubicBezTo>
                  <a:pt x="0" y="1526"/>
                  <a:pt x="215" y="724"/>
                  <a:pt x="843" y="362"/>
                </a:cubicBezTo>
                <a:cubicBezTo>
                  <a:pt x="1470" y="0"/>
                  <a:pt x="2272" y="215"/>
                  <a:pt x="2634" y="842"/>
                </a:cubicBez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6" name="Oval 11"/>
          <p:cNvSpPr>
            <a:spLocks noChangeArrowheads="1"/>
          </p:cNvSpPr>
          <p:nvPr/>
        </p:nvSpPr>
        <p:spPr bwMode="auto">
          <a:xfrm>
            <a:off x="6271013" y="1605069"/>
            <a:ext cx="1346484" cy="134783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7" name="椭圆 46"/>
          <p:cNvSpPr/>
          <p:nvPr/>
        </p:nvSpPr>
        <p:spPr bwMode="auto">
          <a:xfrm>
            <a:off x="5092214" y="2461302"/>
            <a:ext cx="2322760" cy="2322760"/>
          </a:xfrm>
          <a:prstGeom prst="ellipse">
            <a:avLst/>
          </a:prstGeom>
          <a:solidFill>
            <a:schemeClr val="tx2"/>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8" name="矩形 47"/>
          <p:cNvSpPr/>
          <p:nvPr/>
        </p:nvSpPr>
        <p:spPr>
          <a:xfrm>
            <a:off x="4709669" y="2156214"/>
            <a:ext cx="902811" cy="523220"/>
          </a:xfrm>
          <a:prstGeom prst="rect">
            <a:avLst/>
          </a:prstGeom>
        </p:spPr>
        <p:txBody>
          <a:bodyPr wrap="none">
            <a:spAutoFit/>
          </a:bodyPr>
          <a:lstStyle/>
          <a:p>
            <a:r>
              <a:rPr lang="zh-CN" altLang="en-US" sz="2800" b="1" dirty="0">
                <a:solidFill>
                  <a:schemeClr val="accent1"/>
                </a:solidFill>
                <a:latin typeface="+mj-ea"/>
                <a:ea typeface="+mj-ea"/>
              </a:rPr>
              <a:t>工作</a:t>
            </a:r>
          </a:p>
        </p:txBody>
      </p:sp>
      <p:sp>
        <p:nvSpPr>
          <p:cNvPr id="49" name="矩形 48"/>
          <p:cNvSpPr/>
          <p:nvPr/>
        </p:nvSpPr>
        <p:spPr>
          <a:xfrm>
            <a:off x="6512163" y="1889226"/>
            <a:ext cx="902811" cy="523220"/>
          </a:xfrm>
          <a:prstGeom prst="rect">
            <a:avLst/>
          </a:prstGeom>
        </p:spPr>
        <p:txBody>
          <a:bodyPr wrap="none">
            <a:spAutoFit/>
          </a:bodyPr>
          <a:lstStyle/>
          <a:p>
            <a:r>
              <a:rPr lang="zh-CN" altLang="en-US" sz="2800" b="1" dirty="0">
                <a:solidFill>
                  <a:schemeClr val="accent1"/>
                </a:solidFill>
                <a:latin typeface="+mj-ea"/>
                <a:ea typeface="+mj-ea"/>
              </a:rPr>
              <a:t>读书</a:t>
            </a:r>
          </a:p>
        </p:txBody>
      </p:sp>
      <p:sp>
        <p:nvSpPr>
          <p:cNvPr id="50" name="矩形 49"/>
          <p:cNvSpPr/>
          <p:nvPr/>
        </p:nvSpPr>
        <p:spPr>
          <a:xfrm>
            <a:off x="7414974" y="3586856"/>
            <a:ext cx="902811" cy="523220"/>
          </a:xfrm>
          <a:prstGeom prst="rect">
            <a:avLst/>
          </a:prstGeom>
        </p:spPr>
        <p:txBody>
          <a:bodyPr wrap="none">
            <a:spAutoFit/>
          </a:bodyPr>
          <a:lstStyle/>
          <a:p>
            <a:r>
              <a:rPr lang="zh-CN" altLang="en-US" sz="2800" b="1" dirty="0">
                <a:solidFill>
                  <a:schemeClr val="accent1"/>
                </a:solidFill>
                <a:latin typeface="+mj-ea"/>
                <a:ea typeface="+mj-ea"/>
              </a:rPr>
              <a:t>培训</a:t>
            </a:r>
          </a:p>
        </p:txBody>
      </p:sp>
      <p:sp>
        <p:nvSpPr>
          <p:cNvPr id="51" name="矩形 50"/>
          <p:cNvSpPr/>
          <p:nvPr/>
        </p:nvSpPr>
        <p:spPr>
          <a:xfrm>
            <a:off x="6152108" y="4865832"/>
            <a:ext cx="902811" cy="523220"/>
          </a:xfrm>
          <a:prstGeom prst="rect">
            <a:avLst/>
          </a:prstGeom>
        </p:spPr>
        <p:txBody>
          <a:bodyPr wrap="none">
            <a:spAutoFit/>
          </a:bodyPr>
          <a:lstStyle/>
          <a:p>
            <a:r>
              <a:rPr lang="zh-CN" altLang="en-US" sz="2800" b="1" dirty="0">
                <a:solidFill>
                  <a:schemeClr val="accent1"/>
                </a:solidFill>
                <a:latin typeface="+mj-ea"/>
                <a:ea typeface="+mj-ea"/>
              </a:rPr>
              <a:t>网络</a:t>
            </a:r>
          </a:p>
        </p:txBody>
      </p:sp>
      <p:sp>
        <p:nvSpPr>
          <p:cNvPr id="52" name="矩形 51"/>
          <p:cNvSpPr/>
          <p:nvPr/>
        </p:nvSpPr>
        <p:spPr>
          <a:xfrm>
            <a:off x="4486027" y="4130919"/>
            <a:ext cx="902811" cy="523220"/>
          </a:xfrm>
          <a:prstGeom prst="rect">
            <a:avLst/>
          </a:prstGeom>
        </p:spPr>
        <p:txBody>
          <a:bodyPr wrap="none">
            <a:spAutoFit/>
          </a:bodyPr>
          <a:lstStyle/>
          <a:p>
            <a:r>
              <a:rPr lang="zh-CN" altLang="en-US" sz="2800" b="1" dirty="0">
                <a:solidFill>
                  <a:schemeClr val="accent1"/>
                </a:solidFill>
                <a:latin typeface="+mj-ea"/>
                <a:ea typeface="+mj-ea"/>
              </a:rPr>
              <a:t>会议</a:t>
            </a:r>
          </a:p>
        </p:txBody>
      </p:sp>
      <p:sp>
        <p:nvSpPr>
          <p:cNvPr id="53" name="矩形 52"/>
          <p:cNvSpPr/>
          <p:nvPr/>
        </p:nvSpPr>
        <p:spPr>
          <a:xfrm>
            <a:off x="5298525" y="3664668"/>
            <a:ext cx="1910138" cy="954107"/>
          </a:xfrm>
          <a:prstGeom prst="rect">
            <a:avLst/>
          </a:prstGeom>
        </p:spPr>
        <p:txBody>
          <a:bodyPr wrap="square">
            <a:spAutoFit/>
          </a:bodyPr>
          <a:lstStyle/>
          <a:p>
            <a:pPr algn="ctr"/>
            <a:r>
              <a:rPr lang="zh-CN" altLang="en-US" sz="2800" b="1" dirty="0">
                <a:solidFill>
                  <a:schemeClr val="accent1"/>
                </a:solidFill>
                <a:latin typeface="+mj-ea"/>
                <a:ea typeface="+mj-ea"/>
              </a:rPr>
              <a:t>自主学习情况</a:t>
            </a:r>
          </a:p>
        </p:txBody>
      </p:sp>
      <p:sp>
        <p:nvSpPr>
          <p:cNvPr id="5" name="Freeform 5"/>
          <p:cNvSpPr>
            <a:spLocks noEditPoints="1"/>
          </p:cNvSpPr>
          <p:nvPr/>
        </p:nvSpPr>
        <p:spPr bwMode="auto">
          <a:xfrm>
            <a:off x="5806057" y="2727158"/>
            <a:ext cx="883774" cy="931306"/>
          </a:xfrm>
          <a:custGeom>
            <a:avLst/>
            <a:gdLst>
              <a:gd name="T0" fmla="*/ 616 w 1233"/>
              <a:gd name="T1" fmla="*/ 1247 h 1306"/>
              <a:gd name="T2" fmla="*/ 618 w 1233"/>
              <a:gd name="T3" fmla="*/ 722 h 1306"/>
              <a:gd name="T4" fmla="*/ 984 w 1233"/>
              <a:gd name="T5" fmla="*/ 654 h 1306"/>
              <a:gd name="T6" fmla="*/ 754 w 1233"/>
              <a:gd name="T7" fmla="*/ 745 h 1306"/>
              <a:gd name="T8" fmla="*/ 207 w 1233"/>
              <a:gd name="T9" fmla="*/ 465 h 1306"/>
              <a:gd name="T10" fmla="*/ 276 w 1233"/>
              <a:gd name="T11" fmla="*/ 473 h 1306"/>
              <a:gd name="T12" fmla="*/ 365 w 1233"/>
              <a:gd name="T13" fmla="*/ 482 h 1306"/>
              <a:gd name="T14" fmla="*/ 363 w 1233"/>
              <a:gd name="T15" fmla="*/ 422 h 1306"/>
              <a:gd name="T16" fmla="*/ 617 w 1233"/>
              <a:gd name="T17" fmla="*/ 658 h 1306"/>
              <a:gd name="T18" fmla="*/ 897 w 1233"/>
              <a:gd name="T19" fmla="*/ 454 h 1306"/>
              <a:gd name="T20" fmla="*/ 960 w 1233"/>
              <a:gd name="T21" fmla="*/ 443 h 1306"/>
              <a:gd name="T22" fmla="*/ 995 w 1233"/>
              <a:gd name="T23" fmla="*/ 457 h 1306"/>
              <a:gd name="T24" fmla="*/ 905 w 1233"/>
              <a:gd name="T25" fmla="*/ 556 h 1306"/>
              <a:gd name="T26" fmla="*/ 1063 w 1233"/>
              <a:gd name="T27" fmla="*/ 741 h 1306"/>
              <a:gd name="T28" fmla="*/ 1016 w 1233"/>
              <a:gd name="T29" fmla="*/ 572 h 1306"/>
              <a:gd name="T30" fmla="*/ 1016 w 1233"/>
              <a:gd name="T31" fmla="*/ 1086 h 1306"/>
              <a:gd name="T32" fmla="*/ 1073 w 1233"/>
              <a:gd name="T33" fmla="*/ 1074 h 1306"/>
              <a:gd name="T34" fmla="*/ 674 w 1233"/>
              <a:gd name="T35" fmla="*/ 1293 h 1306"/>
              <a:gd name="T36" fmla="*/ 619 w 1233"/>
              <a:gd name="T37" fmla="*/ 1305 h 1306"/>
              <a:gd name="T38" fmla="*/ 164 w 1233"/>
              <a:gd name="T39" fmla="*/ 1073 h 1306"/>
              <a:gd name="T40" fmla="*/ 221 w 1233"/>
              <a:gd name="T41" fmla="*/ 1086 h 1306"/>
              <a:gd name="T42" fmla="*/ 221 w 1233"/>
              <a:gd name="T43" fmla="*/ 572 h 1306"/>
              <a:gd name="T44" fmla="*/ 174 w 1233"/>
              <a:gd name="T45" fmla="*/ 741 h 1306"/>
              <a:gd name="T46" fmla="*/ 309 w 1233"/>
              <a:gd name="T47" fmla="*/ 547 h 1306"/>
              <a:gd name="T48" fmla="*/ 135 w 1233"/>
              <a:gd name="T49" fmla="*/ 869 h 1306"/>
              <a:gd name="T50" fmla="*/ 161 w 1233"/>
              <a:gd name="T51" fmla="*/ 920 h 1306"/>
              <a:gd name="T52" fmla="*/ 185 w 1233"/>
              <a:gd name="T53" fmla="*/ 968 h 1306"/>
              <a:gd name="T54" fmla="*/ 98 w 1233"/>
              <a:gd name="T55" fmla="*/ 1031 h 1306"/>
              <a:gd name="T56" fmla="*/ 60 w 1233"/>
              <a:gd name="T57" fmla="*/ 818 h 1306"/>
              <a:gd name="T58" fmla="*/ 118 w 1233"/>
              <a:gd name="T59" fmla="*/ 723 h 1306"/>
              <a:gd name="T60" fmla="*/ 1028 w 1233"/>
              <a:gd name="T61" fmla="*/ 827 h 1306"/>
              <a:gd name="T62" fmla="*/ 1007 w 1233"/>
              <a:gd name="T63" fmla="*/ 880 h 1306"/>
              <a:gd name="T64" fmla="*/ 989 w 1233"/>
              <a:gd name="T65" fmla="*/ 937 h 1306"/>
              <a:gd name="T66" fmla="*/ 979 w 1233"/>
              <a:gd name="T67" fmla="*/ 977 h 1306"/>
              <a:gd name="T68" fmla="*/ 1047 w 1233"/>
              <a:gd name="T69" fmla="*/ 789 h 1306"/>
              <a:gd name="T70" fmla="*/ 1116 w 1233"/>
              <a:gd name="T71" fmla="*/ 782 h 1306"/>
              <a:gd name="T72" fmla="*/ 613 w 1233"/>
              <a:gd name="T73" fmla="*/ 0 h 1306"/>
              <a:gd name="T74" fmla="*/ 909 w 1233"/>
              <a:gd name="T75" fmla="*/ 231 h 1306"/>
              <a:gd name="T76" fmla="*/ 856 w 1233"/>
              <a:gd name="T77" fmla="*/ 388 h 1306"/>
              <a:gd name="T78" fmla="*/ 794 w 1233"/>
              <a:gd name="T79" fmla="*/ 176 h 1306"/>
              <a:gd name="T80" fmla="*/ 423 w 1233"/>
              <a:gd name="T81" fmla="*/ 397 h 1306"/>
              <a:gd name="T82" fmla="*/ 332 w 1233"/>
              <a:gd name="T83" fmla="*/ 335 h 1306"/>
              <a:gd name="T84" fmla="*/ 432 w 1233"/>
              <a:gd name="T85" fmla="*/ 89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3" h="1306">
                <a:moveTo>
                  <a:pt x="579" y="718"/>
                </a:moveTo>
                <a:lnTo>
                  <a:pt x="579" y="1240"/>
                </a:lnTo>
                <a:cubicBezTo>
                  <a:pt x="591" y="1245"/>
                  <a:pt x="603" y="1248"/>
                  <a:pt x="616" y="1247"/>
                </a:cubicBezTo>
                <a:cubicBezTo>
                  <a:pt x="631" y="1246"/>
                  <a:pt x="645" y="1243"/>
                  <a:pt x="658" y="1237"/>
                </a:cubicBezTo>
                <a:lnTo>
                  <a:pt x="658" y="718"/>
                </a:lnTo>
                <a:cubicBezTo>
                  <a:pt x="645" y="721"/>
                  <a:pt x="631" y="722"/>
                  <a:pt x="618" y="722"/>
                </a:cubicBezTo>
                <a:cubicBezTo>
                  <a:pt x="604" y="722"/>
                  <a:pt x="591" y="721"/>
                  <a:pt x="579" y="718"/>
                </a:cubicBezTo>
                <a:close/>
                <a:moveTo>
                  <a:pt x="754" y="745"/>
                </a:moveTo>
                <a:lnTo>
                  <a:pt x="984" y="654"/>
                </a:lnTo>
                <a:lnTo>
                  <a:pt x="984" y="749"/>
                </a:lnTo>
                <a:lnTo>
                  <a:pt x="754" y="839"/>
                </a:lnTo>
                <a:lnTo>
                  <a:pt x="754" y="745"/>
                </a:lnTo>
                <a:close/>
                <a:moveTo>
                  <a:pt x="309" y="547"/>
                </a:moveTo>
                <a:lnTo>
                  <a:pt x="216" y="494"/>
                </a:lnTo>
                <a:cubicBezTo>
                  <a:pt x="205" y="488"/>
                  <a:pt x="202" y="475"/>
                  <a:pt x="207" y="465"/>
                </a:cubicBezTo>
                <a:cubicBezTo>
                  <a:pt x="213" y="455"/>
                  <a:pt x="226" y="451"/>
                  <a:pt x="236" y="457"/>
                </a:cubicBezTo>
                <a:lnTo>
                  <a:pt x="324" y="506"/>
                </a:lnTo>
                <a:lnTo>
                  <a:pt x="276" y="473"/>
                </a:lnTo>
                <a:cubicBezTo>
                  <a:pt x="267" y="466"/>
                  <a:pt x="265" y="452"/>
                  <a:pt x="271" y="443"/>
                </a:cubicBezTo>
                <a:cubicBezTo>
                  <a:pt x="278" y="433"/>
                  <a:pt x="291" y="431"/>
                  <a:pt x="301" y="438"/>
                </a:cubicBezTo>
                <a:lnTo>
                  <a:pt x="365" y="482"/>
                </a:lnTo>
                <a:lnTo>
                  <a:pt x="334" y="454"/>
                </a:lnTo>
                <a:cubicBezTo>
                  <a:pt x="325" y="445"/>
                  <a:pt x="325" y="432"/>
                  <a:pt x="333" y="423"/>
                </a:cubicBezTo>
                <a:cubicBezTo>
                  <a:pt x="341" y="415"/>
                  <a:pt x="355" y="414"/>
                  <a:pt x="363" y="422"/>
                </a:cubicBezTo>
                <a:lnTo>
                  <a:pt x="614" y="657"/>
                </a:lnTo>
                <a:cubicBezTo>
                  <a:pt x="614" y="658"/>
                  <a:pt x="615" y="659"/>
                  <a:pt x="616" y="659"/>
                </a:cubicBezTo>
                <a:cubicBezTo>
                  <a:pt x="616" y="659"/>
                  <a:pt x="617" y="658"/>
                  <a:pt x="617" y="658"/>
                </a:cubicBezTo>
                <a:lnTo>
                  <a:pt x="868" y="422"/>
                </a:lnTo>
                <a:cubicBezTo>
                  <a:pt x="877" y="414"/>
                  <a:pt x="890" y="415"/>
                  <a:pt x="898" y="423"/>
                </a:cubicBezTo>
                <a:cubicBezTo>
                  <a:pt x="906" y="432"/>
                  <a:pt x="906" y="445"/>
                  <a:pt x="897" y="454"/>
                </a:cubicBezTo>
                <a:lnTo>
                  <a:pt x="866" y="482"/>
                </a:lnTo>
                <a:lnTo>
                  <a:pt x="930" y="438"/>
                </a:lnTo>
                <a:cubicBezTo>
                  <a:pt x="940" y="431"/>
                  <a:pt x="953" y="433"/>
                  <a:pt x="960" y="443"/>
                </a:cubicBezTo>
                <a:cubicBezTo>
                  <a:pt x="967" y="452"/>
                  <a:pt x="964" y="466"/>
                  <a:pt x="955" y="473"/>
                </a:cubicBezTo>
                <a:lnTo>
                  <a:pt x="907" y="506"/>
                </a:lnTo>
                <a:lnTo>
                  <a:pt x="995" y="457"/>
                </a:lnTo>
                <a:cubicBezTo>
                  <a:pt x="1005" y="451"/>
                  <a:pt x="1018" y="455"/>
                  <a:pt x="1024" y="465"/>
                </a:cubicBezTo>
                <a:cubicBezTo>
                  <a:pt x="1030" y="475"/>
                  <a:pt x="1026" y="488"/>
                  <a:pt x="1016" y="494"/>
                </a:cubicBezTo>
                <a:lnTo>
                  <a:pt x="905" y="556"/>
                </a:lnTo>
                <a:lnTo>
                  <a:pt x="1073" y="485"/>
                </a:lnTo>
                <a:lnTo>
                  <a:pt x="1073" y="742"/>
                </a:lnTo>
                <a:cubicBezTo>
                  <a:pt x="1070" y="742"/>
                  <a:pt x="1066" y="741"/>
                  <a:pt x="1063" y="741"/>
                </a:cubicBezTo>
                <a:lnTo>
                  <a:pt x="1029" y="736"/>
                </a:lnTo>
                <a:lnTo>
                  <a:pt x="1016" y="762"/>
                </a:lnTo>
                <a:lnTo>
                  <a:pt x="1016" y="572"/>
                </a:lnTo>
                <a:lnTo>
                  <a:pt x="716" y="698"/>
                </a:lnTo>
                <a:lnTo>
                  <a:pt x="716" y="1213"/>
                </a:lnTo>
                <a:lnTo>
                  <a:pt x="1016" y="1086"/>
                </a:lnTo>
                <a:lnTo>
                  <a:pt x="1016" y="1050"/>
                </a:lnTo>
                <a:cubicBezTo>
                  <a:pt x="1027" y="1055"/>
                  <a:pt x="1038" y="1060"/>
                  <a:pt x="1047" y="1064"/>
                </a:cubicBezTo>
                <a:cubicBezTo>
                  <a:pt x="1055" y="1067"/>
                  <a:pt x="1064" y="1071"/>
                  <a:pt x="1073" y="1074"/>
                </a:cubicBezTo>
                <a:lnTo>
                  <a:pt x="1073" y="1125"/>
                </a:lnTo>
                <a:lnTo>
                  <a:pt x="699" y="1282"/>
                </a:lnTo>
                <a:cubicBezTo>
                  <a:pt x="691" y="1286"/>
                  <a:pt x="682" y="1290"/>
                  <a:pt x="674" y="1293"/>
                </a:cubicBezTo>
                <a:lnTo>
                  <a:pt x="658" y="1299"/>
                </a:lnTo>
                <a:lnTo>
                  <a:pt x="658" y="1298"/>
                </a:lnTo>
                <a:cubicBezTo>
                  <a:pt x="645" y="1302"/>
                  <a:pt x="632" y="1304"/>
                  <a:pt x="619" y="1305"/>
                </a:cubicBezTo>
                <a:cubicBezTo>
                  <a:pt x="589" y="1306"/>
                  <a:pt x="561" y="1298"/>
                  <a:pt x="536" y="1282"/>
                </a:cubicBezTo>
                <a:lnTo>
                  <a:pt x="164" y="1125"/>
                </a:lnTo>
                <a:lnTo>
                  <a:pt x="164" y="1073"/>
                </a:lnTo>
                <a:cubicBezTo>
                  <a:pt x="172" y="1071"/>
                  <a:pt x="181" y="1067"/>
                  <a:pt x="189" y="1064"/>
                </a:cubicBezTo>
                <a:cubicBezTo>
                  <a:pt x="199" y="1060"/>
                  <a:pt x="210" y="1055"/>
                  <a:pt x="221" y="1050"/>
                </a:cubicBezTo>
                <a:lnTo>
                  <a:pt x="221" y="1086"/>
                </a:lnTo>
                <a:lnTo>
                  <a:pt x="521" y="1213"/>
                </a:lnTo>
                <a:lnTo>
                  <a:pt x="521" y="698"/>
                </a:lnTo>
                <a:lnTo>
                  <a:pt x="221" y="572"/>
                </a:lnTo>
                <a:lnTo>
                  <a:pt x="221" y="762"/>
                </a:lnTo>
                <a:lnTo>
                  <a:pt x="208" y="736"/>
                </a:lnTo>
                <a:lnTo>
                  <a:pt x="174" y="741"/>
                </a:lnTo>
                <a:cubicBezTo>
                  <a:pt x="170" y="741"/>
                  <a:pt x="167" y="742"/>
                  <a:pt x="164" y="742"/>
                </a:cubicBezTo>
                <a:lnTo>
                  <a:pt x="164" y="485"/>
                </a:lnTo>
                <a:lnTo>
                  <a:pt x="309" y="547"/>
                </a:lnTo>
                <a:close/>
                <a:moveTo>
                  <a:pt x="187" y="789"/>
                </a:moveTo>
                <a:cubicBezTo>
                  <a:pt x="193" y="801"/>
                  <a:pt x="199" y="814"/>
                  <a:pt x="205" y="827"/>
                </a:cubicBezTo>
                <a:lnTo>
                  <a:pt x="135" y="869"/>
                </a:lnTo>
                <a:lnTo>
                  <a:pt x="210" y="839"/>
                </a:lnTo>
                <a:cubicBezTo>
                  <a:pt x="216" y="853"/>
                  <a:pt x="222" y="867"/>
                  <a:pt x="227" y="880"/>
                </a:cubicBezTo>
                <a:lnTo>
                  <a:pt x="161" y="920"/>
                </a:lnTo>
                <a:lnTo>
                  <a:pt x="231" y="892"/>
                </a:lnTo>
                <a:cubicBezTo>
                  <a:pt x="236" y="907"/>
                  <a:pt x="240" y="922"/>
                  <a:pt x="244" y="937"/>
                </a:cubicBezTo>
                <a:lnTo>
                  <a:pt x="185" y="968"/>
                </a:lnTo>
                <a:lnTo>
                  <a:pt x="247" y="944"/>
                </a:lnTo>
                <a:cubicBezTo>
                  <a:pt x="249" y="955"/>
                  <a:pt x="252" y="966"/>
                  <a:pt x="255" y="977"/>
                </a:cubicBezTo>
                <a:cubicBezTo>
                  <a:pt x="242" y="987"/>
                  <a:pt x="144" y="1048"/>
                  <a:pt x="98" y="1031"/>
                </a:cubicBezTo>
                <a:cubicBezTo>
                  <a:pt x="51" y="1014"/>
                  <a:pt x="4" y="948"/>
                  <a:pt x="2" y="889"/>
                </a:cubicBezTo>
                <a:cubicBezTo>
                  <a:pt x="0" y="830"/>
                  <a:pt x="153" y="794"/>
                  <a:pt x="187" y="789"/>
                </a:cubicBezTo>
                <a:close/>
                <a:moveTo>
                  <a:pt x="60" y="818"/>
                </a:moveTo>
                <a:lnTo>
                  <a:pt x="99" y="800"/>
                </a:lnTo>
                <a:lnTo>
                  <a:pt x="118" y="782"/>
                </a:lnTo>
                <a:lnTo>
                  <a:pt x="118" y="723"/>
                </a:lnTo>
                <a:cubicBezTo>
                  <a:pt x="84" y="737"/>
                  <a:pt x="69" y="773"/>
                  <a:pt x="60" y="818"/>
                </a:cubicBezTo>
                <a:close/>
                <a:moveTo>
                  <a:pt x="1047" y="789"/>
                </a:moveTo>
                <a:cubicBezTo>
                  <a:pt x="1040" y="801"/>
                  <a:pt x="1034" y="814"/>
                  <a:pt x="1028" y="827"/>
                </a:cubicBezTo>
                <a:lnTo>
                  <a:pt x="1098" y="869"/>
                </a:lnTo>
                <a:lnTo>
                  <a:pt x="1023" y="839"/>
                </a:lnTo>
                <a:cubicBezTo>
                  <a:pt x="1017" y="853"/>
                  <a:pt x="1012" y="867"/>
                  <a:pt x="1007" y="880"/>
                </a:cubicBezTo>
                <a:lnTo>
                  <a:pt x="1072" y="920"/>
                </a:lnTo>
                <a:lnTo>
                  <a:pt x="1003" y="892"/>
                </a:lnTo>
                <a:cubicBezTo>
                  <a:pt x="998" y="907"/>
                  <a:pt x="993" y="922"/>
                  <a:pt x="989" y="937"/>
                </a:cubicBezTo>
                <a:lnTo>
                  <a:pt x="1048" y="968"/>
                </a:lnTo>
                <a:lnTo>
                  <a:pt x="987" y="944"/>
                </a:lnTo>
                <a:cubicBezTo>
                  <a:pt x="984" y="955"/>
                  <a:pt x="981" y="966"/>
                  <a:pt x="979" y="977"/>
                </a:cubicBezTo>
                <a:cubicBezTo>
                  <a:pt x="992" y="987"/>
                  <a:pt x="1089" y="1048"/>
                  <a:pt x="1136" y="1031"/>
                </a:cubicBezTo>
                <a:cubicBezTo>
                  <a:pt x="1182" y="1014"/>
                  <a:pt x="1229" y="948"/>
                  <a:pt x="1231" y="889"/>
                </a:cubicBezTo>
                <a:cubicBezTo>
                  <a:pt x="1233" y="830"/>
                  <a:pt x="1080" y="794"/>
                  <a:pt x="1047" y="789"/>
                </a:cubicBezTo>
                <a:close/>
                <a:moveTo>
                  <a:pt x="1173" y="818"/>
                </a:moveTo>
                <a:lnTo>
                  <a:pt x="1134" y="800"/>
                </a:lnTo>
                <a:lnTo>
                  <a:pt x="1116" y="782"/>
                </a:lnTo>
                <a:lnTo>
                  <a:pt x="1115" y="723"/>
                </a:lnTo>
                <a:cubicBezTo>
                  <a:pt x="1149" y="737"/>
                  <a:pt x="1165" y="773"/>
                  <a:pt x="1173" y="818"/>
                </a:cubicBezTo>
                <a:close/>
                <a:moveTo>
                  <a:pt x="613" y="0"/>
                </a:moveTo>
                <a:cubicBezTo>
                  <a:pt x="684" y="0"/>
                  <a:pt x="749" y="34"/>
                  <a:pt x="795" y="89"/>
                </a:cubicBezTo>
                <a:cubicBezTo>
                  <a:pt x="825" y="125"/>
                  <a:pt x="847" y="170"/>
                  <a:pt x="859" y="220"/>
                </a:cubicBezTo>
                <a:cubicBezTo>
                  <a:pt x="877" y="215"/>
                  <a:pt x="902" y="213"/>
                  <a:pt x="909" y="231"/>
                </a:cubicBezTo>
                <a:cubicBezTo>
                  <a:pt x="920" y="261"/>
                  <a:pt x="914" y="327"/>
                  <a:pt x="894" y="335"/>
                </a:cubicBezTo>
                <a:cubicBezTo>
                  <a:pt x="887" y="338"/>
                  <a:pt x="876" y="338"/>
                  <a:pt x="866" y="337"/>
                </a:cubicBezTo>
                <a:cubicBezTo>
                  <a:pt x="864" y="354"/>
                  <a:pt x="861" y="372"/>
                  <a:pt x="856" y="388"/>
                </a:cubicBezTo>
                <a:cubicBezTo>
                  <a:pt x="839" y="391"/>
                  <a:pt x="821" y="394"/>
                  <a:pt x="804" y="398"/>
                </a:cubicBezTo>
                <a:cubicBezTo>
                  <a:pt x="814" y="367"/>
                  <a:pt x="820" y="334"/>
                  <a:pt x="820" y="299"/>
                </a:cubicBezTo>
                <a:cubicBezTo>
                  <a:pt x="820" y="254"/>
                  <a:pt x="811" y="213"/>
                  <a:pt x="794" y="176"/>
                </a:cubicBezTo>
                <a:cubicBezTo>
                  <a:pt x="654" y="286"/>
                  <a:pt x="474" y="207"/>
                  <a:pt x="428" y="186"/>
                </a:cubicBezTo>
                <a:cubicBezTo>
                  <a:pt x="414" y="219"/>
                  <a:pt x="406" y="258"/>
                  <a:pt x="406" y="299"/>
                </a:cubicBezTo>
                <a:cubicBezTo>
                  <a:pt x="406" y="334"/>
                  <a:pt x="412" y="367"/>
                  <a:pt x="423" y="397"/>
                </a:cubicBezTo>
                <a:cubicBezTo>
                  <a:pt x="405" y="394"/>
                  <a:pt x="388" y="391"/>
                  <a:pt x="370" y="388"/>
                </a:cubicBezTo>
                <a:cubicBezTo>
                  <a:pt x="365" y="371"/>
                  <a:pt x="362" y="354"/>
                  <a:pt x="360" y="337"/>
                </a:cubicBezTo>
                <a:cubicBezTo>
                  <a:pt x="350" y="338"/>
                  <a:pt x="339" y="338"/>
                  <a:pt x="332" y="335"/>
                </a:cubicBezTo>
                <a:cubicBezTo>
                  <a:pt x="312" y="327"/>
                  <a:pt x="306" y="261"/>
                  <a:pt x="318" y="231"/>
                </a:cubicBezTo>
                <a:cubicBezTo>
                  <a:pt x="325" y="213"/>
                  <a:pt x="349" y="215"/>
                  <a:pt x="367" y="220"/>
                </a:cubicBezTo>
                <a:cubicBezTo>
                  <a:pt x="379" y="170"/>
                  <a:pt x="401" y="125"/>
                  <a:pt x="432" y="89"/>
                </a:cubicBezTo>
                <a:cubicBezTo>
                  <a:pt x="478" y="34"/>
                  <a:pt x="542" y="0"/>
                  <a:pt x="613"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微信公众号运营</a:t>
            </a:r>
          </a:p>
        </p:txBody>
      </p:sp>
      <p:pic>
        <p:nvPicPr>
          <p:cNvPr id="10" name="Picture 2" descr="C:\Program Files\Tencent\QQ\Users\992620\FileRecv\MobileFile\Screenshot_2015-06-16-11-56-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269" y="1466837"/>
            <a:ext cx="2609990" cy="46399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Program Files\Tencent\QQ\Users\992620\FileRecv\MobileFile\Screenshot_2015-06-10-10-07-4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3037" y="1466837"/>
            <a:ext cx="2609990" cy="46399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Oval 5"/>
          <p:cNvSpPr>
            <a:spLocks noChangeArrowheads="1"/>
          </p:cNvSpPr>
          <p:nvPr/>
        </p:nvSpPr>
        <p:spPr bwMode="auto">
          <a:xfrm>
            <a:off x="6309993" y="1215207"/>
            <a:ext cx="1394580" cy="137752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13" name="Oval 6"/>
          <p:cNvSpPr>
            <a:spLocks noChangeArrowheads="1"/>
          </p:cNvSpPr>
          <p:nvPr/>
        </p:nvSpPr>
        <p:spPr bwMode="auto">
          <a:xfrm>
            <a:off x="6309993" y="5074991"/>
            <a:ext cx="1394580" cy="137752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14" name="TextBox 9"/>
          <p:cNvSpPr txBox="1"/>
          <p:nvPr/>
        </p:nvSpPr>
        <p:spPr>
          <a:xfrm>
            <a:off x="6427147" y="1660652"/>
            <a:ext cx="1163246" cy="584775"/>
          </a:xfrm>
          <a:prstGeom prst="rect">
            <a:avLst/>
          </a:prstGeom>
          <a:noFill/>
        </p:spPr>
        <p:txBody>
          <a:bodyPr wrap="square">
            <a:spAutoFit/>
          </a:bodyPr>
          <a:lstStyle/>
          <a:p>
            <a:pPr algn="ctr">
              <a:buFont typeface="Arial" panose="020B0604020202020204" pitchFamily="34" charset="0"/>
              <a:buNone/>
              <a:defRPr/>
            </a:pPr>
            <a:r>
              <a:rPr lang="en-US" altLang="zh-CN" sz="3200" b="1" dirty="0">
                <a:solidFill>
                  <a:schemeClr val="accent1"/>
                </a:solidFill>
                <a:latin typeface="微软雅黑" panose="020B0503020204020204" pitchFamily="34" charset="-122"/>
                <a:ea typeface="微软雅黑" panose="020B0503020204020204" pitchFamily="34" charset="-122"/>
              </a:rPr>
              <a:t>87</a:t>
            </a:r>
            <a:r>
              <a:rPr lang="zh-CN" altLang="en-US" sz="3200" b="1" dirty="0">
                <a:solidFill>
                  <a:schemeClr val="accent1"/>
                </a:solidFill>
                <a:latin typeface="微软雅黑" panose="020B0503020204020204" pitchFamily="34" charset="-122"/>
                <a:ea typeface="微软雅黑" panose="020B0503020204020204" pitchFamily="34" charset="-122"/>
              </a:rPr>
              <a:t>篇</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15" name="TextBox 10"/>
          <p:cNvSpPr txBox="1"/>
          <p:nvPr/>
        </p:nvSpPr>
        <p:spPr>
          <a:xfrm>
            <a:off x="7732426" y="1613190"/>
            <a:ext cx="3478524" cy="707886"/>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共计编辑微信公众号图文</a:t>
            </a:r>
            <a:r>
              <a:rPr lang="en-US" altLang="zh-CN" sz="2000" dirty="0">
                <a:solidFill>
                  <a:schemeClr val="tx2"/>
                </a:solidFill>
              </a:rPr>
              <a:t>87</a:t>
            </a:r>
            <a:r>
              <a:rPr lang="zh-CN" altLang="en-US" sz="2000" dirty="0">
                <a:solidFill>
                  <a:schemeClr val="tx2"/>
                </a:solidFill>
              </a:rPr>
              <a:t>篇。其中原创文章</a:t>
            </a:r>
            <a:r>
              <a:rPr lang="en-US" altLang="zh-CN" sz="2000" dirty="0">
                <a:solidFill>
                  <a:schemeClr val="tx2"/>
                </a:solidFill>
              </a:rPr>
              <a:t>45</a:t>
            </a:r>
            <a:r>
              <a:rPr lang="zh-CN" altLang="en-US" sz="2000" dirty="0">
                <a:solidFill>
                  <a:schemeClr val="tx2"/>
                </a:solidFill>
              </a:rPr>
              <a:t>篇</a:t>
            </a:r>
          </a:p>
        </p:txBody>
      </p:sp>
      <p:sp>
        <p:nvSpPr>
          <p:cNvPr id="16" name="TextBox 11"/>
          <p:cNvSpPr txBox="1"/>
          <p:nvPr/>
        </p:nvSpPr>
        <p:spPr>
          <a:xfrm>
            <a:off x="7732426" y="5398931"/>
            <a:ext cx="3478524" cy="707886"/>
          </a:xfrm>
          <a:prstGeom prst="rect">
            <a:avLst/>
          </a:prstGeom>
          <a:noFill/>
        </p:spPr>
        <p:txBody>
          <a:bodyPr wrap="square">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编辑的资料在官网上每天下载人数达</a:t>
            </a:r>
            <a:r>
              <a:rPr lang="en-US" altLang="zh-CN" sz="2000" dirty="0">
                <a:solidFill>
                  <a:schemeClr val="tx2"/>
                </a:solidFill>
              </a:rPr>
              <a:t>3000</a:t>
            </a:r>
            <a:r>
              <a:rPr lang="zh-CN" altLang="en-US" sz="2000" dirty="0">
                <a:solidFill>
                  <a:schemeClr val="tx2"/>
                </a:solidFill>
              </a:rPr>
              <a:t>人次。</a:t>
            </a:r>
          </a:p>
        </p:txBody>
      </p:sp>
      <p:sp>
        <p:nvSpPr>
          <p:cNvPr id="17" name="TextBox 12"/>
          <p:cNvSpPr txBox="1"/>
          <p:nvPr/>
        </p:nvSpPr>
        <p:spPr>
          <a:xfrm>
            <a:off x="6413221" y="5355012"/>
            <a:ext cx="1163246" cy="861774"/>
          </a:xfrm>
          <a:prstGeom prst="rect">
            <a:avLst/>
          </a:prstGeom>
          <a:noFill/>
        </p:spPr>
        <p:txBody>
          <a:bodyPr wrap="square">
            <a:spAutoFit/>
          </a:bodyPr>
          <a:lstStyle/>
          <a:p>
            <a:pPr>
              <a:buFont typeface="Arial" panose="020B0604020202020204" pitchFamily="34" charset="0"/>
              <a:buNone/>
              <a:defRPr/>
            </a:pPr>
            <a:r>
              <a:rPr lang="en-US" altLang="zh-CN" sz="3000" b="1" dirty="0">
                <a:solidFill>
                  <a:schemeClr val="accent1"/>
                </a:solidFill>
                <a:latin typeface="微软雅黑" panose="020B0503020204020204" pitchFamily="34" charset="-122"/>
                <a:ea typeface="微软雅黑" panose="020B0503020204020204" pitchFamily="34" charset="-122"/>
              </a:rPr>
              <a:t>3000</a:t>
            </a:r>
          </a:p>
          <a:p>
            <a:pPr>
              <a:buFont typeface="Arial" panose="020B0604020202020204" pitchFamily="34" charset="0"/>
              <a:buNone/>
              <a:defRPr/>
            </a:pPr>
            <a:r>
              <a:rPr lang="zh-CN" altLang="en-US" sz="2000" b="1" dirty="0">
                <a:solidFill>
                  <a:schemeClr val="accent1"/>
                </a:solidFill>
                <a:latin typeface="微软雅黑" panose="020B0503020204020204" pitchFamily="34" charset="-122"/>
                <a:ea typeface="微软雅黑" panose="020B0503020204020204" pitchFamily="34" charset="-122"/>
              </a:rPr>
              <a:t>下载</a:t>
            </a:r>
            <a:r>
              <a:rPr lang="en-US" altLang="zh-CN" sz="2000" b="1" dirty="0">
                <a:solidFill>
                  <a:schemeClr val="accent1"/>
                </a:solidFill>
                <a:latin typeface="微软雅黑" panose="020B0503020204020204" pitchFamily="34" charset="-122"/>
                <a:ea typeface="微软雅黑" panose="020B0503020204020204" pitchFamily="34" charset="-122"/>
              </a:rPr>
              <a:t>/</a:t>
            </a:r>
            <a:r>
              <a:rPr lang="zh-CN" altLang="en-US" sz="2000" b="1" dirty="0">
                <a:solidFill>
                  <a:schemeClr val="accent1"/>
                </a:solidFill>
                <a:latin typeface="微软雅黑" panose="020B0503020204020204" pitchFamily="34" charset="-122"/>
                <a:ea typeface="微软雅黑" panose="020B0503020204020204" pitchFamily="34" charset="-122"/>
              </a:rPr>
              <a:t>天</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18" name="Oval 5"/>
          <p:cNvSpPr>
            <a:spLocks noChangeArrowheads="1"/>
          </p:cNvSpPr>
          <p:nvPr/>
        </p:nvSpPr>
        <p:spPr bwMode="auto">
          <a:xfrm>
            <a:off x="6309993" y="3107069"/>
            <a:ext cx="1394580" cy="1377524"/>
          </a:xfrm>
          <a:prstGeom prst="ellipse">
            <a:avLst/>
          </a:pr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19" name="TextBox 14"/>
          <p:cNvSpPr txBox="1"/>
          <p:nvPr/>
        </p:nvSpPr>
        <p:spPr>
          <a:xfrm>
            <a:off x="6399295" y="3392135"/>
            <a:ext cx="1191098" cy="954107"/>
          </a:xfrm>
          <a:prstGeom prst="rect">
            <a:avLst/>
          </a:prstGeom>
          <a:noFill/>
        </p:spPr>
        <p:txBody>
          <a:bodyPr wrap="square">
            <a:spAutoFit/>
          </a:bodyPr>
          <a:lstStyle/>
          <a:p>
            <a:pPr algn="ctr">
              <a:buFont typeface="Arial" panose="020B0604020202020204" pitchFamily="34" charset="0"/>
              <a:buNone/>
              <a:defRPr/>
            </a:pPr>
            <a:r>
              <a:rPr lang="en-US" altLang="zh-CN" sz="2800" b="1">
                <a:solidFill>
                  <a:schemeClr val="accent1"/>
                </a:solidFill>
                <a:latin typeface="微软雅黑" panose="020B0503020204020204" pitchFamily="34" charset="-122"/>
                <a:ea typeface="微软雅黑" panose="020B0503020204020204" pitchFamily="34" charset="-122"/>
              </a:rPr>
              <a:t>3060</a:t>
            </a:r>
            <a:r>
              <a:rPr lang="zh-CN" altLang="en-US" sz="2800" b="1" dirty="0">
                <a:solidFill>
                  <a:schemeClr val="accent1"/>
                </a:solidFill>
                <a:latin typeface="微软雅黑" panose="020B0503020204020204" pitchFamily="34" charset="-122"/>
                <a:ea typeface="微软雅黑" panose="020B0503020204020204" pitchFamily="34" charset="-122"/>
              </a:rPr>
              <a:t>人</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20" name="TextBox 15"/>
          <p:cNvSpPr txBox="1"/>
          <p:nvPr/>
        </p:nvSpPr>
        <p:spPr>
          <a:xfrm>
            <a:off x="7751695" y="3163595"/>
            <a:ext cx="3460871"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r>
              <a:rPr lang="zh-CN" altLang="en-US" sz="2000" dirty="0">
                <a:solidFill>
                  <a:schemeClr val="tx2"/>
                </a:solidFill>
              </a:rPr>
              <a:t>经营微信公众号三个月时间，订阅人数增长了</a:t>
            </a:r>
            <a:r>
              <a:rPr lang="en-US" altLang="zh-CN" sz="2000" dirty="0">
                <a:solidFill>
                  <a:schemeClr val="tx2"/>
                </a:solidFill>
              </a:rPr>
              <a:t>3060</a:t>
            </a:r>
            <a:r>
              <a:rPr lang="zh-CN" altLang="en-US" sz="2000" dirty="0">
                <a:solidFill>
                  <a:schemeClr val="tx2"/>
                </a:solidFill>
              </a:rPr>
              <a:t>人，相当于过去</a:t>
            </a:r>
            <a:r>
              <a:rPr lang="en-US" altLang="zh-CN" sz="2000" dirty="0">
                <a:solidFill>
                  <a:schemeClr val="tx2"/>
                </a:solidFill>
              </a:rPr>
              <a:t>6</a:t>
            </a:r>
            <a:r>
              <a:rPr lang="zh-CN" altLang="en-US" sz="2000" dirty="0">
                <a:solidFill>
                  <a:schemeClr val="tx2"/>
                </a:solidFill>
              </a:rPr>
              <a:t>个月的增长量。</a:t>
            </a:r>
          </a:p>
        </p:txBody>
      </p:sp>
      <p:sp>
        <p:nvSpPr>
          <p:cNvPr id="22"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3"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4" name="文本框 23"/>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四</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par>
                                <p:cTn id="14" presetID="52" presetClass="entr" presetSubtype="0" fill="hold" grpId="0" nodeType="withEffect">
                                  <p:stCondLst>
                                    <p:cond delay="100"/>
                                  </p:stCondLst>
                                  <p:childTnLst>
                                    <p:set>
                                      <p:cBhvr>
                                        <p:cTn id="15" dur="1" fill="hold">
                                          <p:stCondLst>
                                            <p:cond delay="0"/>
                                          </p:stCondLst>
                                        </p:cTn>
                                        <p:tgtEl>
                                          <p:spTgt spid="18"/>
                                        </p:tgtEl>
                                        <p:attrNameLst>
                                          <p:attrName>style.visibility</p:attrName>
                                        </p:attrNameLst>
                                      </p:cBhvr>
                                      <p:to>
                                        <p:strVal val="visible"/>
                                      </p:to>
                                    </p:set>
                                    <p:animScale>
                                      <p:cBhvr>
                                        <p:cTn id="1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8"/>
                                        </p:tgtEl>
                                        <p:attrNameLst>
                                          <p:attrName>ppt_x</p:attrName>
                                          <p:attrName>ppt_y</p:attrName>
                                        </p:attrNameLst>
                                      </p:cBhvr>
                                    </p:animMotion>
                                    <p:animEffect transition="in" filter="fade">
                                      <p:cBhvr>
                                        <p:cTn id="18" dur="1000"/>
                                        <p:tgtEl>
                                          <p:spTgt spid="18"/>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Scale>
                                      <p:cBhvr>
                                        <p:cTn id="2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
                                        </p:tgtEl>
                                        <p:attrNameLst>
                                          <p:attrName>ppt_x</p:attrName>
                                          <p:attrName>ppt_y</p:attrName>
                                        </p:attrNameLst>
                                      </p:cBhvr>
                                    </p:animMotion>
                                    <p:animEffect transition="in" filter="fade">
                                      <p:cBhvr>
                                        <p:cTn id="23" dur="1000"/>
                                        <p:tgtEl>
                                          <p:spTgt spid="13"/>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400" fill="hold"/>
                                        <p:tgtEl>
                                          <p:spTgt spid="14"/>
                                        </p:tgtEl>
                                        <p:attrNameLst>
                                          <p:attrName>ppt_w</p:attrName>
                                        </p:attrNameLst>
                                      </p:cBhvr>
                                      <p:tavLst>
                                        <p:tav tm="0">
                                          <p:val>
                                            <p:fltVal val="0"/>
                                          </p:val>
                                        </p:tav>
                                        <p:tav tm="100000">
                                          <p:val>
                                            <p:strVal val="#ppt_w"/>
                                          </p:val>
                                        </p:tav>
                                      </p:tavLst>
                                    </p:anim>
                                    <p:anim calcmode="lin" valueType="num">
                                      <p:cBhvr>
                                        <p:cTn id="28" dur="400" fill="hold"/>
                                        <p:tgtEl>
                                          <p:spTgt spid="14"/>
                                        </p:tgtEl>
                                        <p:attrNameLst>
                                          <p:attrName>ppt_h</p:attrName>
                                        </p:attrNameLst>
                                      </p:cBhvr>
                                      <p:tavLst>
                                        <p:tav tm="0">
                                          <p:val>
                                            <p:fltVal val="0"/>
                                          </p:val>
                                        </p:tav>
                                        <p:tav tm="100000">
                                          <p:val>
                                            <p:strVal val="#ppt_h"/>
                                          </p:val>
                                        </p:tav>
                                      </p:tavLst>
                                    </p:anim>
                                    <p:anim calcmode="lin" valueType="num">
                                      <p:cBhvr>
                                        <p:cTn id="29" dur="400" fill="hold"/>
                                        <p:tgtEl>
                                          <p:spTgt spid="14"/>
                                        </p:tgtEl>
                                        <p:attrNameLst>
                                          <p:attrName>style.rotation</p:attrName>
                                        </p:attrNameLst>
                                      </p:cBhvr>
                                      <p:tavLst>
                                        <p:tav tm="0">
                                          <p:val>
                                            <p:fltVal val="90"/>
                                          </p:val>
                                        </p:tav>
                                        <p:tav tm="100000">
                                          <p:val>
                                            <p:fltVal val="0"/>
                                          </p:val>
                                        </p:tav>
                                      </p:tavLst>
                                    </p:anim>
                                    <p:animEffect transition="in" filter="fade">
                                      <p:cBhvr>
                                        <p:cTn id="30" dur="400"/>
                                        <p:tgtEl>
                                          <p:spTgt spid="1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500"/>
                            </p:stCondLst>
                            <p:childTnLst>
                              <p:par>
                                <p:cTn id="36" presetID="31"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400" fill="hold"/>
                                        <p:tgtEl>
                                          <p:spTgt spid="19"/>
                                        </p:tgtEl>
                                        <p:attrNameLst>
                                          <p:attrName>ppt_w</p:attrName>
                                        </p:attrNameLst>
                                      </p:cBhvr>
                                      <p:tavLst>
                                        <p:tav tm="0">
                                          <p:val>
                                            <p:fltVal val="0"/>
                                          </p:val>
                                        </p:tav>
                                        <p:tav tm="100000">
                                          <p:val>
                                            <p:strVal val="#ppt_w"/>
                                          </p:val>
                                        </p:tav>
                                      </p:tavLst>
                                    </p:anim>
                                    <p:anim calcmode="lin" valueType="num">
                                      <p:cBhvr>
                                        <p:cTn id="39" dur="400" fill="hold"/>
                                        <p:tgtEl>
                                          <p:spTgt spid="19"/>
                                        </p:tgtEl>
                                        <p:attrNameLst>
                                          <p:attrName>ppt_h</p:attrName>
                                        </p:attrNameLst>
                                      </p:cBhvr>
                                      <p:tavLst>
                                        <p:tav tm="0">
                                          <p:val>
                                            <p:fltVal val="0"/>
                                          </p:val>
                                        </p:tav>
                                        <p:tav tm="100000">
                                          <p:val>
                                            <p:strVal val="#ppt_h"/>
                                          </p:val>
                                        </p:tav>
                                      </p:tavLst>
                                    </p:anim>
                                    <p:anim calcmode="lin" valueType="num">
                                      <p:cBhvr>
                                        <p:cTn id="40" dur="400" fill="hold"/>
                                        <p:tgtEl>
                                          <p:spTgt spid="19"/>
                                        </p:tgtEl>
                                        <p:attrNameLst>
                                          <p:attrName>style.rotation</p:attrName>
                                        </p:attrNameLst>
                                      </p:cBhvr>
                                      <p:tavLst>
                                        <p:tav tm="0">
                                          <p:val>
                                            <p:fltVal val="90"/>
                                          </p:val>
                                        </p:tav>
                                        <p:tav tm="100000">
                                          <p:val>
                                            <p:fltVal val="0"/>
                                          </p:val>
                                        </p:tav>
                                      </p:tavLst>
                                    </p:anim>
                                    <p:animEffect transition="in" filter="fade">
                                      <p:cBhvr>
                                        <p:cTn id="41" dur="400"/>
                                        <p:tgtEl>
                                          <p:spTgt spid="1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400" fill="hold"/>
                                        <p:tgtEl>
                                          <p:spTgt spid="17"/>
                                        </p:tgtEl>
                                        <p:attrNameLst>
                                          <p:attrName>ppt_w</p:attrName>
                                        </p:attrNameLst>
                                      </p:cBhvr>
                                      <p:tavLst>
                                        <p:tav tm="0">
                                          <p:val>
                                            <p:fltVal val="0"/>
                                          </p:val>
                                        </p:tav>
                                        <p:tav tm="100000">
                                          <p:val>
                                            <p:strVal val="#ppt_w"/>
                                          </p:val>
                                        </p:tav>
                                      </p:tavLst>
                                    </p:anim>
                                    <p:anim calcmode="lin" valueType="num">
                                      <p:cBhvr>
                                        <p:cTn id="50" dur="400" fill="hold"/>
                                        <p:tgtEl>
                                          <p:spTgt spid="17"/>
                                        </p:tgtEl>
                                        <p:attrNameLst>
                                          <p:attrName>ppt_h</p:attrName>
                                        </p:attrNameLst>
                                      </p:cBhvr>
                                      <p:tavLst>
                                        <p:tav tm="0">
                                          <p:val>
                                            <p:fltVal val="0"/>
                                          </p:val>
                                        </p:tav>
                                        <p:tav tm="100000">
                                          <p:val>
                                            <p:strVal val="#ppt_h"/>
                                          </p:val>
                                        </p:tav>
                                      </p:tavLst>
                                    </p:anim>
                                    <p:anim calcmode="lin" valueType="num">
                                      <p:cBhvr>
                                        <p:cTn id="51" dur="400" fill="hold"/>
                                        <p:tgtEl>
                                          <p:spTgt spid="17"/>
                                        </p:tgtEl>
                                        <p:attrNameLst>
                                          <p:attrName>style.rotation</p:attrName>
                                        </p:attrNameLst>
                                      </p:cBhvr>
                                      <p:tavLst>
                                        <p:tav tm="0">
                                          <p:val>
                                            <p:fltVal val="90"/>
                                          </p:val>
                                        </p:tav>
                                        <p:tav tm="100000">
                                          <p:val>
                                            <p:fltVal val="0"/>
                                          </p:val>
                                        </p:tav>
                                      </p:tavLst>
                                    </p:anim>
                                    <p:animEffect transition="in" filter="fade">
                                      <p:cBhvr>
                                        <p:cTn id="52" dur="400"/>
                                        <p:tgtEl>
                                          <p:spTgt spid="17"/>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3" grpId="0" animBg="1"/>
      <p:bldP spid="14" grpId="0"/>
      <p:bldP spid="15" grpId="0"/>
      <p:bldP spid="16" grpId="0"/>
      <p:bldP spid="17" grpId="0"/>
      <p:bldP spid="18"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p:nvPr/>
        </p:nvSpPr>
        <p:spPr>
          <a:xfrm>
            <a:off x="1273845" y="259492"/>
            <a:ext cx="3456384" cy="523220"/>
          </a:xfrm>
          <a:prstGeom prst="rect">
            <a:avLst/>
          </a:prstGeom>
          <a:noFill/>
        </p:spPr>
        <p:txBody>
          <a:bodyPr wrap="squar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您的标题</a:t>
            </a:r>
          </a:p>
        </p:txBody>
      </p:sp>
      <p:sp>
        <p:nvSpPr>
          <p:cNvPr id="26" name="Freeform 5"/>
          <p:cNvSpPr>
            <a:spLocks noEditPoints="1"/>
          </p:cNvSpPr>
          <p:nvPr/>
        </p:nvSpPr>
        <p:spPr bwMode="auto">
          <a:xfrm>
            <a:off x="2234806" y="3101852"/>
            <a:ext cx="2306336" cy="2813304"/>
          </a:xfrm>
          <a:custGeom>
            <a:avLst/>
            <a:gdLst>
              <a:gd name="T0" fmla="*/ 517 w 3460"/>
              <a:gd name="T1" fmla="*/ 0 h 4224"/>
              <a:gd name="T2" fmla="*/ 3298 w 3460"/>
              <a:gd name="T3" fmla="*/ 0 h 4224"/>
              <a:gd name="T4" fmla="*/ 3460 w 3460"/>
              <a:gd name="T5" fmla="*/ 0 h 4224"/>
              <a:gd name="T6" fmla="*/ 3460 w 3460"/>
              <a:gd name="T7" fmla="*/ 163 h 4224"/>
              <a:gd name="T8" fmla="*/ 3460 w 3460"/>
              <a:gd name="T9" fmla="*/ 3730 h 4224"/>
              <a:gd name="T10" fmla="*/ 3460 w 3460"/>
              <a:gd name="T11" fmla="*/ 3893 h 4224"/>
              <a:gd name="T12" fmla="*/ 3298 w 3460"/>
              <a:gd name="T13" fmla="*/ 3893 h 4224"/>
              <a:gd name="T14" fmla="*/ 3183 w 3460"/>
              <a:gd name="T15" fmla="*/ 3893 h 4224"/>
              <a:gd name="T16" fmla="*/ 3183 w 3460"/>
              <a:gd name="T17" fmla="*/ 253 h 4224"/>
              <a:gd name="T18" fmla="*/ 355 w 3460"/>
              <a:gd name="T19" fmla="*/ 253 h 4224"/>
              <a:gd name="T20" fmla="*/ 355 w 3460"/>
              <a:gd name="T21" fmla="*/ 163 h 4224"/>
              <a:gd name="T22" fmla="*/ 355 w 3460"/>
              <a:gd name="T23" fmla="*/ 0 h 4224"/>
              <a:gd name="T24" fmla="*/ 517 w 3460"/>
              <a:gd name="T25" fmla="*/ 0 h 4224"/>
              <a:gd name="T26" fmla="*/ 163 w 3460"/>
              <a:gd name="T27" fmla="*/ 331 h 4224"/>
              <a:gd name="T28" fmla="*/ 2943 w 3460"/>
              <a:gd name="T29" fmla="*/ 331 h 4224"/>
              <a:gd name="T30" fmla="*/ 3106 w 3460"/>
              <a:gd name="T31" fmla="*/ 331 h 4224"/>
              <a:gd name="T32" fmla="*/ 3106 w 3460"/>
              <a:gd name="T33" fmla="*/ 494 h 4224"/>
              <a:gd name="T34" fmla="*/ 3106 w 3460"/>
              <a:gd name="T35" fmla="*/ 4061 h 4224"/>
              <a:gd name="T36" fmla="*/ 3106 w 3460"/>
              <a:gd name="T37" fmla="*/ 4224 h 4224"/>
              <a:gd name="T38" fmla="*/ 2943 w 3460"/>
              <a:gd name="T39" fmla="*/ 4224 h 4224"/>
              <a:gd name="T40" fmla="*/ 981 w 3460"/>
              <a:gd name="T41" fmla="*/ 4224 h 4224"/>
              <a:gd name="T42" fmla="*/ 928 w 3460"/>
              <a:gd name="T43" fmla="*/ 4224 h 4224"/>
              <a:gd name="T44" fmla="*/ 884 w 3460"/>
              <a:gd name="T45" fmla="*/ 4192 h 4224"/>
              <a:gd name="T46" fmla="*/ 66 w 3460"/>
              <a:gd name="T47" fmla="*/ 3583 h 4224"/>
              <a:gd name="T48" fmla="*/ 0 w 3460"/>
              <a:gd name="T49" fmla="*/ 3534 h 4224"/>
              <a:gd name="T50" fmla="*/ 0 w 3460"/>
              <a:gd name="T51" fmla="*/ 3452 h 4224"/>
              <a:gd name="T52" fmla="*/ 0 w 3460"/>
              <a:gd name="T53" fmla="*/ 494 h 4224"/>
              <a:gd name="T54" fmla="*/ 0 w 3460"/>
              <a:gd name="T55" fmla="*/ 331 h 4224"/>
              <a:gd name="T56" fmla="*/ 163 w 3460"/>
              <a:gd name="T57" fmla="*/ 331 h 4224"/>
              <a:gd name="T58" fmla="*/ 325 w 3460"/>
              <a:gd name="T59" fmla="*/ 3287 h 4224"/>
              <a:gd name="T60" fmla="*/ 325 w 3460"/>
              <a:gd name="T61" fmla="*/ 3287 h 4224"/>
              <a:gd name="T62" fmla="*/ 821 w 3460"/>
              <a:gd name="T63" fmla="*/ 3105 h 4224"/>
              <a:gd name="T64" fmla="*/ 891 w 3460"/>
              <a:gd name="T65" fmla="*/ 3079 h 4224"/>
              <a:gd name="T66" fmla="*/ 912 w 3460"/>
              <a:gd name="T67" fmla="*/ 3151 h 4224"/>
              <a:gd name="T68" fmla="*/ 1126 w 3460"/>
              <a:gd name="T69" fmla="*/ 3899 h 4224"/>
              <a:gd name="T70" fmla="*/ 2781 w 3460"/>
              <a:gd name="T71" fmla="*/ 3899 h 4224"/>
              <a:gd name="T72" fmla="*/ 2781 w 3460"/>
              <a:gd name="T73" fmla="*/ 657 h 4224"/>
              <a:gd name="T74" fmla="*/ 325 w 3460"/>
              <a:gd name="T75" fmla="*/ 657 h 4224"/>
              <a:gd name="T76" fmla="*/ 325 w 3460"/>
              <a:gd name="T77" fmla="*/ 3287 h 4224"/>
              <a:gd name="T78" fmla="*/ 966 w 3460"/>
              <a:gd name="T79" fmla="*/ 3849 h 4224"/>
              <a:gd name="T80" fmla="*/ 966 w 3460"/>
              <a:gd name="T81" fmla="*/ 3849 h 4224"/>
              <a:gd name="T82" fmla="*/ 798 w 3460"/>
              <a:gd name="T83" fmla="*/ 3261 h 4224"/>
              <a:gd name="T84" fmla="*/ 383 w 3460"/>
              <a:gd name="T85" fmla="*/ 3414 h 4224"/>
              <a:gd name="T86" fmla="*/ 966 w 3460"/>
              <a:gd name="T87" fmla="*/ 3849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0" h="4224">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27" name="Freeform 5"/>
          <p:cNvSpPr>
            <a:spLocks noEditPoints="1"/>
          </p:cNvSpPr>
          <p:nvPr/>
        </p:nvSpPr>
        <p:spPr bwMode="auto">
          <a:xfrm>
            <a:off x="7043289" y="3101852"/>
            <a:ext cx="2306336" cy="2813304"/>
          </a:xfrm>
          <a:custGeom>
            <a:avLst/>
            <a:gdLst>
              <a:gd name="T0" fmla="*/ 517 w 3460"/>
              <a:gd name="T1" fmla="*/ 0 h 4224"/>
              <a:gd name="T2" fmla="*/ 3298 w 3460"/>
              <a:gd name="T3" fmla="*/ 0 h 4224"/>
              <a:gd name="T4" fmla="*/ 3460 w 3460"/>
              <a:gd name="T5" fmla="*/ 0 h 4224"/>
              <a:gd name="T6" fmla="*/ 3460 w 3460"/>
              <a:gd name="T7" fmla="*/ 163 h 4224"/>
              <a:gd name="T8" fmla="*/ 3460 w 3460"/>
              <a:gd name="T9" fmla="*/ 3730 h 4224"/>
              <a:gd name="T10" fmla="*/ 3460 w 3460"/>
              <a:gd name="T11" fmla="*/ 3893 h 4224"/>
              <a:gd name="T12" fmla="*/ 3298 w 3460"/>
              <a:gd name="T13" fmla="*/ 3893 h 4224"/>
              <a:gd name="T14" fmla="*/ 3183 w 3460"/>
              <a:gd name="T15" fmla="*/ 3893 h 4224"/>
              <a:gd name="T16" fmla="*/ 3183 w 3460"/>
              <a:gd name="T17" fmla="*/ 253 h 4224"/>
              <a:gd name="T18" fmla="*/ 355 w 3460"/>
              <a:gd name="T19" fmla="*/ 253 h 4224"/>
              <a:gd name="T20" fmla="*/ 355 w 3460"/>
              <a:gd name="T21" fmla="*/ 163 h 4224"/>
              <a:gd name="T22" fmla="*/ 355 w 3460"/>
              <a:gd name="T23" fmla="*/ 0 h 4224"/>
              <a:gd name="T24" fmla="*/ 517 w 3460"/>
              <a:gd name="T25" fmla="*/ 0 h 4224"/>
              <a:gd name="T26" fmla="*/ 163 w 3460"/>
              <a:gd name="T27" fmla="*/ 331 h 4224"/>
              <a:gd name="T28" fmla="*/ 2943 w 3460"/>
              <a:gd name="T29" fmla="*/ 331 h 4224"/>
              <a:gd name="T30" fmla="*/ 3106 w 3460"/>
              <a:gd name="T31" fmla="*/ 331 h 4224"/>
              <a:gd name="T32" fmla="*/ 3106 w 3460"/>
              <a:gd name="T33" fmla="*/ 494 h 4224"/>
              <a:gd name="T34" fmla="*/ 3106 w 3460"/>
              <a:gd name="T35" fmla="*/ 4061 h 4224"/>
              <a:gd name="T36" fmla="*/ 3106 w 3460"/>
              <a:gd name="T37" fmla="*/ 4224 h 4224"/>
              <a:gd name="T38" fmla="*/ 2943 w 3460"/>
              <a:gd name="T39" fmla="*/ 4224 h 4224"/>
              <a:gd name="T40" fmla="*/ 981 w 3460"/>
              <a:gd name="T41" fmla="*/ 4224 h 4224"/>
              <a:gd name="T42" fmla="*/ 928 w 3460"/>
              <a:gd name="T43" fmla="*/ 4224 h 4224"/>
              <a:gd name="T44" fmla="*/ 884 w 3460"/>
              <a:gd name="T45" fmla="*/ 4192 h 4224"/>
              <a:gd name="T46" fmla="*/ 66 w 3460"/>
              <a:gd name="T47" fmla="*/ 3583 h 4224"/>
              <a:gd name="T48" fmla="*/ 0 w 3460"/>
              <a:gd name="T49" fmla="*/ 3534 h 4224"/>
              <a:gd name="T50" fmla="*/ 0 w 3460"/>
              <a:gd name="T51" fmla="*/ 3452 h 4224"/>
              <a:gd name="T52" fmla="*/ 0 w 3460"/>
              <a:gd name="T53" fmla="*/ 494 h 4224"/>
              <a:gd name="T54" fmla="*/ 0 w 3460"/>
              <a:gd name="T55" fmla="*/ 331 h 4224"/>
              <a:gd name="T56" fmla="*/ 163 w 3460"/>
              <a:gd name="T57" fmla="*/ 331 h 4224"/>
              <a:gd name="T58" fmla="*/ 325 w 3460"/>
              <a:gd name="T59" fmla="*/ 3287 h 4224"/>
              <a:gd name="T60" fmla="*/ 325 w 3460"/>
              <a:gd name="T61" fmla="*/ 3287 h 4224"/>
              <a:gd name="T62" fmla="*/ 821 w 3460"/>
              <a:gd name="T63" fmla="*/ 3105 h 4224"/>
              <a:gd name="T64" fmla="*/ 891 w 3460"/>
              <a:gd name="T65" fmla="*/ 3079 h 4224"/>
              <a:gd name="T66" fmla="*/ 912 w 3460"/>
              <a:gd name="T67" fmla="*/ 3151 h 4224"/>
              <a:gd name="T68" fmla="*/ 1126 w 3460"/>
              <a:gd name="T69" fmla="*/ 3899 h 4224"/>
              <a:gd name="T70" fmla="*/ 2781 w 3460"/>
              <a:gd name="T71" fmla="*/ 3899 h 4224"/>
              <a:gd name="T72" fmla="*/ 2781 w 3460"/>
              <a:gd name="T73" fmla="*/ 657 h 4224"/>
              <a:gd name="T74" fmla="*/ 325 w 3460"/>
              <a:gd name="T75" fmla="*/ 657 h 4224"/>
              <a:gd name="T76" fmla="*/ 325 w 3460"/>
              <a:gd name="T77" fmla="*/ 3287 h 4224"/>
              <a:gd name="T78" fmla="*/ 966 w 3460"/>
              <a:gd name="T79" fmla="*/ 3849 h 4224"/>
              <a:gd name="T80" fmla="*/ 966 w 3460"/>
              <a:gd name="T81" fmla="*/ 3849 h 4224"/>
              <a:gd name="T82" fmla="*/ 798 w 3460"/>
              <a:gd name="T83" fmla="*/ 3261 h 4224"/>
              <a:gd name="T84" fmla="*/ 383 w 3460"/>
              <a:gd name="T85" fmla="*/ 3414 h 4224"/>
              <a:gd name="T86" fmla="*/ 966 w 3460"/>
              <a:gd name="T87" fmla="*/ 3849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0" h="4224">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tx1"/>
          </a:solidFill>
          <a:ln w="28575"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28" name="TextBox 9"/>
          <p:cNvSpPr txBox="1"/>
          <p:nvPr/>
        </p:nvSpPr>
        <p:spPr>
          <a:xfrm>
            <a:off x="2490149" y="4031939"/>
            <a:ext cx="1664016" cy="830997"/>
          </a:xfrm>
          <a:prstGeom prst="rect">
            <a:avLst/>
          </a:prstGeom>
          <a:noFill/>
        </p:spPr>
        <p:txBody>
          <a:bodyPr wrap="square" rtlCol="0">
            <a:spAutoFit/>
          </a:bodyPr>
          <a:lstStyle/>
          <a:p>
            <a:pPr algn="ctr"/>
            <a:r>
              <a:rPr lang="en-US" altLang="zh-CN" sz="2400" dirty="0">
                <a:solidFill>
                  <a:schemeClr val="tx2"/>
                </a:solidFill>
                <a:latin typeface="+mj-ea"/>
                <a:ea typeface="+mj-ea"/>
              </a:rPr>
              <a:t>《</a:t>
            </a:r>
            <a:r>
              <a:rPr lang="zh-CN" altLang="en-US" sz="2400" dirty="0">
                <a:solidFill>
                  <a:schemeClr val="tx2"/>
                </a:solidFill>
                <a:latin typeface="+mj-ea"/>
                <a:ea typeface="+mj-ea"/>
              </a:rPr>
              <a:t>中心组学习计划</a:t>
            </a:r>
            <a:r>
              <a:rPr lang="en-US" altLang="zh-CN" sz="2400" dirty="0">
                <a:solidFill>
                  <a:schemeClr val="tx2"/>
                </a:solidFill>
                <a:latin typeface="+mj-ea"/>
                <a:ea typeface="+mj-ea"/>
              </a:rPr>
              <a:t>》</a:t>
            </a:r>
            <a:endParaRPr lang="zh-CN" altLang="en-US" sz="2400" dirty="0">
              <a:solidFill>
                <a:schemeClr val="tx2"/>
              </a:solidFill>
              <a:latin typeface="+mj-ea"/>
              <a:ea typeface="+mj-ea"/>
            </a:endParaRPr>
          </a:p>
        </p:txBody>
      </p:sp>
      <p:sp>
        <p:nvSpPr>
          <p:cNvPr id="29" name="TextBox 10"/>
          <p:cNvSpPr txBox="1"/>
          <p:nvPr/>
        </p:nvSpPr>
        <p:spPr>
          <a:xfrm>
            <a:off x="7314685" y="4031939"/>
            <a:ext cx="1664016" cy="830997"/>
          </a:xfrm>
          <a:prstGeom prst="rect">
            <a:avLst/>
          </a:prstGeom>
          <a:noFill/>
        </p:spPr>
        <p:txBody>
          <a:bodyPr wrap="square" rtlCol="0">
            <a:spAutoFit/>
          </a:bodyPr>
          <a:lstStyle/>
          <a:p>
            <a:pPr algn="ctr"/>
            <a:r>
              <a:rPr lang="en-US" altLang="zh-CN" sz="2400" dirty="0">
                <a:solidFill>
                  <a:schemeClr val="tx2"/>
                </a:solidFill>
                <a:latin typeface="+mj-ea"/>
                <a:ea typeface="+mj-ea"/>
              </a:rPr>
              <a:t>《</a:t>
            </a:r>
            <a:r>
              <a:rPr lang="zh-CN" altLang="en-US" sz="2400" dirty="0">
                <a:solidFill>
                  <a:schemeClr val="tx2"/>
                </a:solidFill>
                <a:latin typeface="+mj-ea"/>
                <a:ea typeface="+mj-ea"/>
              </a:rPr>
              <a:t>党小组学习计划</a:t>
            </a:r>
            <a:r>
              <a:rPr lang="en-US" altLang="zh-CN" sz="2400" dirty="0">
                <a:solidFill>
                  <a:schemeClr val="tx2"/>
                </a:solidFill>
                <a:latin typeface="+mj-ea"/>
                <a:ea typeface="+mj-ea"/>
              </a:rPr>
              <a:t>》</a:t>
            </a:r>
            <a:endParaRPr lang="zh-CN" altLang="en-US" sz="2400" dirty="0">
              <a:solidFill>
                <a:schemeClr val="tx2"/>
              </a:solidFill>
              <a:latin typeface="+mj-ea"/>
              <a:ea typeface="+mj-ea"/>
            </a:endParaRPr>
          </a:p>
        </p:txBody>
      </p:sp>
      <p:sp>
        <p:nvSpPr>
          <p:cNvPr id="30" name="TextBox 84"/>
          <p:cNvSpPr txBox="1">
            <a:spLocks noChangeArrowheads="1"/>
          </p:cNvSpPr>
          <p:nvPr/>
        </p:nvSpPr>
        <p:spPr bwMode="auto">
          <a:xfrm>
            <a:off x="1091907" y="1268760"/>
            <a:ext cx="101101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tx2"/>
                </a:solidFill>
              </a:rPr>
              <a:t>今年以来，我局始终把加强学习，增强党员党性意识放在首位，结合党的群众路线教育实践活动学习教育环节，突出抓好了党员干部的职业道德教育和全心全意为人民服务的宗旨教育，增强公仆意识，树立起勤政廉洁，反腐倡廉的良好形象。制定了</a:t>
            </a:r>
            <a:r>
              <a:rPr lang="en-US" altLang="zh-CN" dirty="0">
                <a:solidFill>
                  <a:schemeClr val="tx2"/>
                </a:solidFill>
              </a:rPr>
              <a:t>《</a:t>
            </a:r>
            <a:r>
              <a:rPr lang="zh-CN" altLang="en-US" dirty="0">
                <a:solidFill>
                  <a:schemeClr val="tx2"/>
                </a:solidFill>
              </a:rPr>
              <a:t>中心组学习计划</a:t>
            </a:r>
            <a:r>
              <a:rPr lang="en-US" altLang="zh-CN" dirty="0">
                <a:solidFill>
                  <a:schemeClr val="tx2"/>
                </a:solidFill>
              </a:rPr>
              <a:t>》</a:t>
            </a:r>
            <a:r>
              <a:rPr lang="zh-CN" altLang="en-US" dirty="0">
                <a:solidFill>
                  <a:schemeClr val="tx2"/>
                </a:solidFill>
              </a:rPr>
              <a:t>、</a:t>
            </a:r>
            <a:r>
              <a:rPr lang="en-US" altLang="zh-CN" dirty="0">
                <a:solidFill>
                  <a:schemeClr val="tx2"/>
                </a:solidFill>
              </a:rPr>
              <a:t>《</a:t>
            </a:r>
            <a:r>
              <a:rPr lang="zh-CN" altLang="en-US" dirty="0">
                <a:solidFill>
                  <a:schemeClr val="tx2"/>
                </a:solidFill>
              </a:rPr>
              <a:t>党小组学习计划</a:t>
            </a:r>
            <a:r>
              <a:rPr lang="en-US" altLang="zh-CN" dirty="0">
                <a:solidFill>
                  <a:schemeClr val="tx2"/>
                </a:solidFill>
              </a:rPr>
              <a:t>》，</a:t>
            </a:r>
            <a:r>
              <a:rPr lang="zh-CN" altLang="en-US" dirty="0">
                <a:solidFill>
                  <a:schemeClr val="tx2"/>
                </a:solidFill>
              </a:rPr>
              <a:t>狠抓学习“三结合”。</a:t>
            </a:r>
          </a:p>
        </p:txBody>
      </p:sp>
      <p:sp>
        <p:nvSpPr>
          <p:cNvPr id="31" name="Freeform 5"/>
          <p:cNvSpPr/>
          <p:nvPr/>
        </p:nvSpPr>
        <p:spPr bwMode="auto">
          <a:xfrm>
            <a:off x="-4763" y="169521"/>
            <a:ext cx="1206501" cy="654050"/>
          </a:xfrm>
          <a:custGeom>
            <a:avLst/>
            <a:gdLst>
              <a:gd name="T0" fmla="*/ 0 w 2132"/>
              <a:gd name="T1" fmla="*/ 0 h 1138"/>
              <a:gd name="T2" fmla="*/ 1563 w 2132"/>
              <a:gd name="T3" fmla="*/ 0 h 1138"/>
              <a:gd name="T4" fmla="*/ 2132 w 2132"/>
              <a:gd name="T5" fmla="*/ 569 h 1138"/>
              <a:gd name="T6" fmla="*/ 2132 w 2132"/>
              <a:gd name="T7" fmla="*/ 569 h 1138"/>
              <a:gd name="T8" fmla="*/ 1563 w 2132"/>
              <a:gd name="T9" fmla="*/ 1138 h 1138"/>
              <a:gd name="T10" fmla="*/ 0 w 2132"/>
              <a:gd name="T11" fmla="*/ 1138 h 1138"/>
              <a:gd name="T12" fmla="*/ 0 w 213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2132" h="1138">
                <a:moveTo>
                  <a:pt x="0" y="0"/>
                </a:moveTo>
                <a:lnTo>
                  <a:pt x="1563" y="0"/>
                </a:lnTo>
                <a:cubicBezTo>
                  <a:pt x="1876" y="0"/>
                  <a:pt x="2132" y="256"/>
                  <a:pt x="2132" y="569"/>
                </a:cubicBezTo>
                <a:lnTo>
                  <a:pt x="2132" y="569"/>
                </a:lnTo>
                <a:cubicBezTo>
                  <a:pt x="2132" y="882"/>
                  <a:pt x="1876" y="1138"/>
                  <a:pt x="1563" y="1138"/>
                </a:cubicBezTo>
                <a:lnTo>
                  <a:pt x="0" y="1138"/>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2" name="Oval 6"/>
          <p:cNvSpPr>
            <a:spLocks noChangeArrowheads="1"/>
          </p:cNvSpPr>
          <p:nvPr/>
        </p:nvSpPr>
        <p:spPr bwMode="auto">
          <a:xfrm>
            <a:off x="609600" y="244134"/>
            <a:ext cx="496888" cy="50482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3" name="文本框 32"/>
          <p:cNvSpPr txBox="1"/>
          <p:nvPr/>
        </p:nvSpPr>
        <p:spPr>
          <a:xfrm>
            <a:off x="614045" y="265713"/>
            <a:ext cx="492443" cy="461665"/>
          </a:xfrm>
          <a:prstGeom prst="rect">
            <a:avLst/>
          </a:prstGeom>
          <a:noFill/>
        </p:spPr>
        <p:txBody>
          <a:bodyPr wrap="none" rtlCol="0">
            <a:spAutoFit/>
          </a:bodyPr>
          <a:lstStyle/>
          <a:p>
            <a:r>
              <a:rPr lang="zh-CN" altLang="en-US" sz="2400" b="1" dirty="0">
                <a:latin typeface="+mj-ea"/>
                <a:ea typeface="+mj-ea"/>
              </a:rPr>
              <a:t>五</a:t>
            </a:r>
          </a:p>
        </p:txBody>
      </p:sp>
    </p:spTree>
  </p:cSld>
  <p:clrMapOvr>
    <a:masterClrMapping/>
  </p:clrMapOvr>
  <p:transition spd="slow" advTm="69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up)">
                                      <p:cBhvr>
                                        <p:cTn id="11" dur="500"/>
                                        <p:tgtEl>
                                          <p:spTgt spid="3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 calcmode="lin" valueType="num">
                                      <p:cBhvr>
                                        <p:cTn id="28" dur="500" fill="hold"/>
                                        <p:tgtEl>
                                          <p:spTgt spid="28"/>
                                        </p:tgtEl>
                                        <p:attrNameLst>
                                          <p:attrName>style.rotation</p:attrName>
                                        </p:attrNameLst>
                                      </p:cBhvr>
                                      <p:tavLst>
                                        <p:tav tm="0">
                                          <p:val>
                                            <p:fltVal val="90"/>
                                          </p:val>
                                        </p:tav>
                                        <p:tav tm="100000">
                                          <p:val>
                                            <p:fltVal val="0"/>
                                          </p:val>
                                        </p:tav>
                                      </p:tavLst>
                                    </p:anim>
                                    <p:animEffect transition="in" filter="fade">
                                      <p:cBhvr>
                                        <p:cTn id="29" dur="500"/>
                                        <p:tgtEl>
                                          <p:spTgt spid="28"/>
                                        </p:tgtEl>
                                      </p:cBhvr>
                                    </p:animEffect>
                                  </p:childTnLst>
                                </p:cTn>
                              </p:par>
                              <p:par>
                                <p:cTn id="30" presetID="31" presetClass="entr" presetSubtype="0" fill="hold" grpId="0"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 calcmode="lin" valueType="num">
                                      <p:cBhvr>
                                        <p:cTn id="34" dur="500" fill="hold"/>
                                        <p:tgtEl>
                                          <p:spTgt spid="29"/>
                                        </p:tgtEl>
                                        <p:attrNameLst>
                                          <p:attrName>style.rotation</p:attrName>
                                        </p:attrNameLst>
                                      </p:cBhvr>
                                      <p:tavLst>
                                        <p:tav tm="0">
                                          <p:val>
                                            <p:fltVal val="90"/>
                                          </p:val>
                                        </p:tav>
                                        <p:tav tm="100000">
                                          <p:val>
                                            <p:fltVal val="0"/>
                                          </p:val>
                                        </p:tav>
                                      </p:tavLst>
                                    </p:anim>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7" grpId="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79.精美个人述职报告PPT模板"/>
</p:tagLst>
</file>

<file path=ppt/tags/tag2.xml><?xml version="1.0" encoding="utf-8"?>
<p:tagLst xmlns:a="http://schemas.openxmlformats.org/drawingml/2006/main" xmlns:r="http://schemas.openxmlformats.org/officeDocument/2006/relationships" xmlns:p="http://schemas.openxmlformats.org/presentationml/2006/main">
  <p:tag name="TIMING" val="|3.6"/>
</p:tagLst>
</file>

<file path=ppt/tags/tag3.xml><?xml version="1.0" encoding="utf-8"?>
<p:tagLst xmlns:a="http://schemas.openxmlformats.org/drawingml/2006/main" xmlns:r="http://schemas.openxmlformats.org/officeDocument/2006/relationships" xmlns:p="http://schemas.openxmlformats.org/presentationml/2006/main">
  <p:tag name="TIMING" val="|3.6"/>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3.6"/>
</p:tagLst>
</file>

<file path=ppt/tags/tag6.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1_默认设计模板">
  <a:themeElements>
    <a:clrScheme name="自定义 3">
      <a:dk1>
        <a:srgbClr val="B51B25"/>
      </a:dk1>
      <a:lt1>
        <a:srgbClr val="91959C"/>
      </a:lt1>
      <a:dk2>
        <a:srgbClr val="202833"/>
      </a:dk2>
      <a:lt2>
        <a:srgbClr val="F1F1F1"/>
      </a:lt2>
      <a:accent1>
        <a:srgbClr val="FFFFFF"/>
      </a:accent1>
      <a:accent2>
        <a:srgbClr val="202833"/>
      </a:accent2>
      <a:accent3>
        <a:srgbClr val="B51B25"/>
      </a:accent3>
      <a:accent4>
        <a:srgbClr val="91959C"/>
      </a:accent4>
      <a:accent5>
        <a:srgbClr val="4D4D4D"/>
      </a:accent5>
      <a:accent6>
        <a:srgbClr val="F1F1F1"/>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2804</Words>
  <Application>Microsoft Office PowerPoint</Application>
  <PresentationFormat>自定义</PresentationFormat>
  <Paragraphs>346</Paragraphs>
  <Slides>33</Slides>
  <Notes>33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33</vt:i4>
      </vt:variant>
    </vt:vector>
  </HeadingPairs>
  <TitlesOfParts>
    <vt:vector size="37" baseType="lpstr">
      <vt:lpstr>微软雅黑</vt:lpstr>
      <vt:lpstr>Arial</vt:lpstr>
      <vt:lpstr>Calibri</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精美个人述职报告PPT模板</dc:title>
  <dc:creator/>
  <cp:lastModifiedBy>天 下</cp:lastModifiedBy>
  <cp:revision>945</cp:revision>
  <dcterms:created xsi:type="dcterms:W3CDTF">2013-01-25T01:44:00Z</dcterms:created>
  <dcterms:modified xsi:type="dcterms:W3CDTF">2021-01-05T22:29:59Z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