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0" r:id="rId4"/>
    <p:sldId id="259" r:id="rId5"/>
    <p:sldId id="265" r:id="rId6"/>
    <p:sldId id="261" r:id="rId7"/>
    <p:sldId id="266" r:id="rId8"/>
    <p:sldId id="262" r:id="rId9"/>
    <p:sldId id="267" r:id="rId10"/>
    <p:sldId id="268" r:id="rId11"/>
    <p:sldId id="269" r:id="rId12"/>
    <p:sldId id="270" r:id="rId13"/>
    <p:sldId id="263" r:id="rId14"/>
    <p:sldId id="271" r:id="rId15"/>
    <p:sldId id="272" r:id="rId16"/>
    <p:sldId id="273" r:id="rId17"/>
    <p:sldId id="274" r:id="rId18"/>
    <p:sldId id="275" r:id="rId19"/>
    <p:sldId id="277" r:id="rId20"/>
    <p:sldId id="264" r:id="rId21"/>
    <p:sldId id="276" r:id="rId22"/>
    <p:sldId id="25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733"/>
    <a:srgbClr val="FCDB00"/>
    <a:srgbClr val="F2A813"/>
    <a:srgbClr val="FFFF4F"/>
    <a:srgbClr val="FEF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9722" autoAdjust="0"/>
  </p:normalViewPr>
  <p:slideViewPr>
    <p:cSldViewPr snapToGrid="0">
      <p:cViewPr varScale="1">
        <p:scale>
          <a:sx n="99" d="100"/>
          <a:sy n="99" d="100"/>
        </p:scale>
        <p:origin x="10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CBBE0-0D1D-4A2C-BDEA-9143CAB9E09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A1A23-FE74-40B8-B27E-A05DF79C9F7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AA1A23-FE74-40B8-B27E-A05DF79C9F7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29BB941-671F-4C37-97C8-C717E3E8CDA1}"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6D5E655-E443-4A8E-BAA9-4A41107C193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cstate="email"/>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5.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7.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0" y="2633472"/>
            <a:ext cx="12192000" cy="4224528"/>
          </a:xfrm>
          <a:prstGeom prst="rect">
            <a:avLst/>
          </a:prstGeom>
        </p:spPr>
      </p:pic>
      <p:pic>
        <p:nvPicPr>
          <p:cNvPr id="7" name="图片 6"/>
          <p:cNvPicPr>
            <a:picLocks noChangeAspect="1"/>
          </p:cNvPicPr>
          <p:nvPr/>
        </p:nvPicPr>
        <p:blipFill>
          <a:blip r:embed="rId4" cstate="email"/>
          <a:stretch>
            <a:fillRect/>
          </a:stretch>
        </p:blipFill>
        <p:spPr>
          <a:xfrm>
            <a:off x="2930072" y="642944"/>
            <a:ext cx="6104200" cy="3540964"/>
          </a:xfrm>
          <a:prstGeom prst="rect">
            <a:avLst/>
          </a:prstGeom>
        </p:spPr>
      </p:pic>
      <p:pic>
        <p:nvPicPr>
          <p:cNvPr id="10" name="图片 9" descr="图片包含 鲜花, 花瓶, 植物, 餐桌&#10;&#10;已生成极高可信度的说明"/>
          <p:cNvPicPr>
            <a:picLocks noChangeAspect="1"/>
          </p:cNvPicPr>
          <p:nvPr/>
        </p:nvPicPr>
        <p:blipFill>
          <a:blip r:embed="rId5" cstate="email"/>
          <a:stretch>
            <a:fillRect/>
          </a:stretch>
        </p:blipFill>
        <p:spPr>
          <a:xfrm>
            <a:off x="0" y="0"/>
            <a:ext cx="12192000" cy="6383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886636" y="399019"/>
            <a:ext cx="3746907" cy="731205"/>
            <a:chOff x="3749476" y="454668"/>
            <a:chExt cx="3746907" cy="731205"/>
          </a:xfrm>
        </p:grpSpPr>
        <p:sp>
          <p:nvSpPr>
            <p:cNvPr id="8" name="文本框 7"/>
            <p:cNvSpPr txBox="1"/>
            <p:nvPr/>
          </p:nvSpPr>
          <p:spPr>
            <a:xfrm>
              <a:off x="4541728" y="497106"/>
              <a:ext cx="29546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学生维权问题</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grpSp>
        <p:nvGrpSpPr>
          <p:cNvPr id="11" name="Group 2"/>
          <p:cNvGrpSpPr/>
          <p:nvPr/>
        </p:nvGrpSpPr>
        <p:grpSpPr bwMode="auto">
          <a:xfrm>
            <a:off x="786977" y="1774669"/>
            <a:ext cx="6199318" cy="4615627"/>
            <a:chOff x="0" y="0"/>
            <a:chExt cx="5760" cy="4121"/>
          </a:xfrm>
        </p:grpSpPr>
        <p:pic>
          <p:nvPicPr>
            <p:cNvPr id="12" name="Picture 3" descr="photo0501310155245000"/>
            <p:cNvPicPr>
              <a:picLocks noChangeAspect="1" noChangeArrowheads="1"/>
            </p:cNvPicPr>
            <p:nvPr/>
          </p:nvPicPr>
          <p:blipFill>
            <a:blip r:embed="rId6" cstate="email"/>
            <a:srcRect/>
            <a:stretch>
              <a:fillRect/>
            </a:stretch>
          </p:blipFill>
          <p:spPr bwMode="auto">
            <a:xfrm>
              <a:off x="2925" y="0"/>
              <a:ext cx="2835"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20062262404840243"/>
            <p:cNvPicPr>
              <a:picLocks noChangeAspect="1" noChangeArrowheads="1"/>
            </p:cNvPicPr>
            <p:nvPr/>
          </p:nvPicPr>
          <p:blipFill>
            <a:blip r:embed="rId7"/>
            <a:srcRect/>
            <a:stretch>
              <a:fillRect/>
            </a:stretch>
          </p:blipFill>
          <p:spPr bwMode="auto">
            <a:xfrm>
              <a:off x="0" y="0"/>
              <a:ext cx="2925" cy="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20027151732421"/>
            <p:cNvPicPr>
              <a:picLocks noChangeAspect="1" noChangeArrowheads="1"/>
            </p:cNvPicPr>
            <p:nvPr/>
          </p:nvPicPr>
          <p:blipFill>
            <a:blip r:embed="rId8" cstate="email"/>
            <a:srcRect/>
            <a:stretch>
              <a:fillRect/>
            </a:stretch>
          </p:blipFill>
          <p:spPr bwMode="auto">
            <a:xfrm>
              <a:off x="2925" y="1842"/>
              <a:ext cx="2835" cy="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20579DFA4C9EE0B87EB25ACBCDF98EE4"/>
            <p:cNvPicPr>
              <a:picLocks noChangeAspect="1" noChangeArrowheads="1"/>
            </p:cNvPicPr>
            <p:nvPr/>
          </p:nvPicPr>
          <p:blipFill>
            <a:blip r:embed="rId9" cstate="email"/>
            <a:srcRect/>
            <a:stretch>
              <a:fillRect/>
            </a:stretch>
          </p:blipFill>
          <p:spPr bwMode="auto">
            <a:xfrm>
              <a:off x="0" y="1797"/>
              <a:ext cx="2925"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8075666" y="2908135"/>
            <a:ext cx="3051227" cy="2031325"/>
          </a:xfrm>
          <a:prstGeom prst="rect">
            <a:avLst/>
          </a:prstGeom>
        </p:spPr>
        <p:txBody>
          <a:bodyPr wrap="square">
            <a:spAutoFit/>
          </a:bodyPr>
          <a:lstStyle/>
          <a:p>
            <a:pPr algn="just">
              <a:lnSpc>
                <a:spcPct val="150000"/>
              </a:lnSpc>
              <a:spcBef>
                <a:spcPct val="50000"/>
              </a:spcBef>
            </a:pPr>
            <a:r>
              <a:rPr lang="zh-CN" altLang="en-US" sz="2800">
                <a:solidFill>
                  <a:schemeClr val="bg2">
                    <a:lumMod val="50000"/>
                  </a:schemeClr>
                </a:solidFill>
                <a:latin typeface="微软雅黑" panose="020B0503020204020204" pitchFamily="34" charset="-122"/>
                <a:ea typeface="微软雅黑" panose="020B0503020204020204" pitchFamily="34" charset="-122"/>
              </a:rPr>
              <a:t>当你遇到此类活动的时候，你会做出什么选择？</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068384" y="454619"/>
            <a:ext cx="6055231" cy="731205"/>
            <a:chOff x="3749476" y="454668"/>
            <a:chExt cx="6055231" cy="731205"/>
          </a:xfrm>
        </p:grpSpPr>
        <p:sp>
          <p:nvSpPr>
            <p:cNvPr id="8" name="文本框 7"/>
            <p:cNvSpPr txBox="1"/>
            <p:nvPr/>
          </p:nvSpPr>
          <p:spPr>
            <a:xfrm>
              <a:off x="4541728" y="497106"/>
              <a:ext cx="52629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你是否发生过此类事件？</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pic>
        <p:nvPicPr>
          <p:cNvPr id="16" name="Picture 2" descr="20074812582232_500"/>
          <p:cNvPicPr>
            <a:picLocks noChangeAspect="1" noChangeArrowheads="1"/>
          </p:cNvPicPr>
          <p:nvPr/>
        </p:nvPicPr>
        <p:blipFill>
          <a:blip r:embed="rId6"/>
          <a:srcRect/>
          <a:stretch>
            <a:fillRect/>
          </a:stretch>
        </p:blipFill>
        <p:spPr bwMode="auto">
          <a:xfrm>
            <a:off x="1584378" y="1640441"/>
            <a:ext cx="3777493" cy="41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200748125748335_500"/>
          <p:cNvPicPr>
            <a:picLocks noChangeAspect="1" noChangeArrowheads="1"/>
          </p:cNvPicPr>
          <p:nvPr/>
        </p:nvPicPr>
        <p:blipFill>
          <a:blip r:embed="rId7"/>
          <a:srcRect/>
          <a:stretch>
            <a:fillRect/>
          </a:stretch>
        </p:blipFill>
        <p:spPr bwMode="auto">
          <a:xfrm>
            <a:off x="6657837" y="1640441"/>
            <a:ext cx="3949785" cy="41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1997543" y="5908750"/>
            <a:ext cx="2951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pPr>
            <a:r>
              <a:rPr lang="zh-CN" altLang="en-US" sz="3200" i="0">
                <a:solidFill>
                  <a:schemeClr val="bg2">
                    <a:lumMod val="50000"/>
                  </a:schemeClr>
                </a:solidFill>
                <a:latin typeface="微软雅黑" panose="020B0503020204020204" pitchFamily="34" charset="-122"/>
                <a:ea typeface="微软雅黑" panose="020B0503020204020204" pitchFamily="34" charset="-122"/>
              </a:rPr>
              <a:t>“周住”牌</a:t>
            </a:r>
          </a:p>
        </p:txBody>
      </p:sp>
      <p:sp>
        <p:nvSpPr>
          <p:cNvPr id="19" name="Text Box 5"/>
          <p:cNvSpPr txBox="1">
            <a:spLocks noChangeArrowheads="1"/>
          </p:cNvSpPr>
          <p:nvPr/>
        </p:nvSpPr>
        <p:spPr bwMode="auto">
          <a:xfrm>
            <a:off x="8244140" y="5908750"/>
            <a:ext cx="1758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pPr>
            <a:r>
              <a:rPr lang="zh-CN" altLang="en-US" sz="3200" i="0">
                <a:solidFill>
                  <a:schemeClr val="bg2">
                    <a:lumMod val="50000"/>
                  </a:schemeClr>
                </a:solidFill>
                <a:latin typeface="微软雅黑" panose="020B0503020204020204" pitchFamily="34" charset="-122"/>
                <a:ea typeface="微软雅黑" panose="020B0503020204020204" pitchFamily="34" charset="-122"/>
              </a:rPr>
              <a:t>汰“洁”</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068384" y="454619"/>
            <a:ext cx="6055231" cy="731205"/>
            <a:chOff x="3749476" y="454668"/>
            <a:chExt cx="6055231" cy="731205"/>
          </a:xfrm>
        </p:grpSpPr>
        <p:sp>
          <p:nvSpPr>
            <p:cNvPr id="8" name="文本框 7"/>
            <p:cNvSpPr txBox="1"/>
            <p:nvPr/>
          </p:nvSpPr>
          <p:spPr>
            <a:xfrm>
              <a:off x="4541728" y="497106"/>
              <a:ext cx="52629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你是否发生过此类事件？</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pic>
        <p:nvPicPr>
          <p:cNvPr id="12" name="Picture 3"/>
          <p:cNvPicPr>
            <a:picLocks noChangeAspect="1" noChangeArrowheads="1"/>
          </p:cNvPicPr>
          <p:nvPr/>
        </p:nvPicPr>
        <p:blipFill>
          <a:blip r:embed="rId6" cstate="email"/>
          <a:srcRect/>
          <a:stretch>
            <a:fillRect/>
          </a:stretch>
        </p:blipFill>
        <p:spPr bwMode="auto">
          <a:xfrm>
            <a:off x="1268558" y="1953768"/>
            <a:ext cx="4192435" cy="314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7" cstate="email"/>
          <a:srcRect/>
          <a:stretch>
            <a:fillRect/>
          </a:stretch>
        </p:blipFill>
        <p:spPr bwMode="auto">
          <a:xfrm>
            <a:off x="6658032" y="1950391"/>
            <a:ext cx="4192435" cy="31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p:cNvSpPr txBox="1">
            <a:spLocks noChangeArrowheads="1"/>
          </p:cNvSpPr>
          <p:nvPr/>
        </p:nvSpPr>
        <p:spPr bwMode="auto">
          <a:xfrm>
            <a:off x="2708111" y="5573946"/>
            <a:ext cx="230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3200" i="0">
                <a:solidFill>
                  <a:schemeClr val="bg2">
                    <a:lumMod val="50000"/>
                  </a:schemeClr>
                </a:solidFill>
                <a:latin typeface="微软雅黑" panose="020B0503020204020204" pitchFamily="34" charset="-122"/>
                <a:ea typeface="微软雅黑" panose="020B0503020204020204" pitchFamily="34" charset="-122"/>
              </a:rPr>
              <a:t>康帅博</a:t>
            </a:r>
          </a:p>
        </p:txBody>
      </p:sp>
      <p:sp>
        <p:nvSpPr>
          <p:cNvPr id="15" name="TextBox 2"/>
          <p:cNvSpPr txBox="1">
            <a:spLocks noChangeArrowheads="1"/>
          </p:cNvSpPr>
          <p:nvPr/>
        </p:nvSpPr>
        <p:spPr bwMode="auto">
          <a:xfrm>
            <a:off x="8151271" y="5573946"/>
            <a:ext cx="1944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3200" i="0">
                <a:solidFill>
                  <a:schemeClr val="bg2">
                    <a:lumMod val="50000"/>
                  </a:schemeClr>
                </a:solidFill>
                <a:latin typeface="微软雅黑" panose="020B0503020204020204" pitchFamily="34" charset="-122"/>
                <a:ea typeface="微软雅黑" panose="020B0503020204020204" pitchFamily="34" charset="-122"/>
              </a:rPr>
              <a:t>康师傅</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鲜花, 花瓶, 植物, 餐桌&#10;&#10;已生成极高可信度的说明"/>
          <p:cNvPicPr>
            <a:picLocks noChangeAspect="1"/>
          </p:cNvPicPr>
          <p:nvPr/>
        </p:nvPicPr>
        <p:blipFill>
          <a:blip r:embed="rId3" cstate="email"/>
          <a:stretch>
            <a:fillRect/>
          </a:stretch>
        </p:blipFill>
        <p:spPr>
          <a:xfrm>
            <a:off x="0" y="0"/>
            <a:ext cx="12192000" cy="6383369"/>
          </a:xfrm>
          <a:prstGeom prst="rect">
            <a:avLst/>
          </a:prstGeom>
        </p:spPr>
      </p:pic>
      <p:pic>
        <p:nvPicPr>
          <p:cNvPr id="3" name="图片 2"/>
          <p:cNvPicPr>
            <a:picLocks noChangeAspect="1"/>
          </p:cNvPicPr>
          <p:nvPr/>
        </p:nvPicPr>
        <p:blipFill rotWithShape="1">
          <a:blip r:embed="rId4" cstate="email"/>
          <a:srcRect/>
          <a:stretch>
            <a:fillRect/>
          </a:stretch>
        </p:blipFill>
        <p:spPr>
          <a:xfrm>
            <a:off x="0" y="2633472"/>
            <a:ext cx="12192000" cy="4224528"/>
          </a:xfrm>
          <a:prstGeom prst="rect">
            <a:avLst/>
          </a:prstGeom>
        </p:spPr>
      </p:pic>
      <p:grpSp>
        <p:nvGrpSpPr>
          <p:cNvPr id="4" name="组合 3"/>
          <p:cNvGrpSpPr/>
          <p:nvPr/>
        </p:nvGrpSpPr>
        <p:grpSpPr>
          <a:xfrm>
            <a:off x="2124511" y="1274872"/>
            <a:ext cx="7816563" cy="2475201"/>
            <a:chOff x="2124511" y="1274872"/>
            <a:chExt cx="7816563" cy="2475201"/>
          </a:xfrm>
        </p:grpSpPr>
        <p:sp>
          <p:nvSpPr>
            <p:cNvPr id="5" name="TextBox 143"/>
            <p:cNvSpPr txBox="1"/>
            <p:nvPr/>
          </p:nvSpPr>
          <p:spPr>
            <a:xfrm>
              <a:off x="2124511" y="2642077"/>
              <a:ext cx="7816563" cy="1107996"/>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假冒伪劣产品的危害</a:t>
              </a:r>
              <a:endParaRPr kumimoji="0" lang="zh-CN" altLang="en-US" sz="6600" b="1" i="0" u="none" strike="noStrike" kern="1200" cap="none" spc="0" normalizeH="0" baseline="0" noProof="0" dirty="0">
                <a:ln>
                  <a:noFill/>
                </a:ln>
                <a:solidFill>
                  <a:srgbClr val="F7C733"/>
                </a:solidFill>
                <a:effectLst/>
                <a:uLnTx/>
                <a:uFillTx/>
                <a:latin typeface="华康海报体W12(P)" panose="040B0C00000000000000" pitchFamily="82" charset="-122"/>
                <a:ea typeface="华康海报体W12(P)" panose="040B0C00000000000000" pitchFamily="82" charset="-122"/>
                <a:cs typeface="+mn-cs"/>
              </a:endParaRPr>
            </a:p>
          </p:txBody>
        </p:sp>
        <p:sp>
          <p:nvSpPr>
            <p:cNvPr id="2" name="文本框 1"/>
            <p:cNvSpPr txBox="1"/>
            <p:nvPr/>
          </p:nvSpPr>
          <p:spPr>
            <a:xfrm>
              <a:off x="5477994" y="1274872"/>
              <a:ext cx="110959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200" b="1">
                  <a:solidFill>
                    <a:srgbClr val="F7C733"/>
                  </a:solidFill>
                  <a:latin typeface="华康海报体W12(P)" panose="040B0C00000000000000" pitchFamily="82" charset="-122"/>
                  <a:ea typeface="华康海报体W12(P)" panose="040B0C00000000000000" pitchFamily="82" charset="-122"/>
                </a:rPr>
                <a:t>四</a:t>
              </a:r>
              <a:endParaRPr kumimoji="0" lang="zh-CN" altLang="en-US" sz="72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068384" y="454619"/>
            <a:ext cx="5131902" cy="731205"/>
            <a:chOff x="3749476" y="454668"/>
            <a:chExt cx="5131902" cy="731205"/>
          </a:xfrm>
        </p:grpSpPr>
        <p:sp>
          <p:nvSpPr>
            <p:cNvPr id="8" name="文本框 7"/>
            <p:cNvSpPr txBox="1"/>
            <p:nvPr/>
          </p:nvSpPr>
          <p:spPr>
            <a:xfrm>
              <a:off x="4541728" y="497106"/>
              <a:ext cx="43396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假冒伪劣产品的危害</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sp>
        <p:nvSpPr>
          <p:cNvPr id="16" name="Shape 1624"/>
          <p:cNvSpPr/>
          <p:nvPr/>
        </p:nvSpPr>
        <p:spPr>
          <a:xfrm>
            <a:off x="2901056" y="2591892"/>
            <a:ext cx="6016082" cy="3369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bg2">
              <a:lumMod val="50000"/>
            </a:schemeClr>
          </a:solidFill>
          <a:ln w="12700">
            <a:miter lim="400000"/>
          </a:ln>
        </p:spPr>
        <p:txBody>
          <a:bodyPr lIns="0" tIns="0" rIns="0" bIns="0"/>
          <a:lstStyle/>
          <a:p>
            <a:pPr defTabSz="866775" fontAlgn="base">
              <a:lnSpc>
                <a:spcPct val="120000"/>
              </a:lnSpc>
              <a:spcBef>
                <a:spcPct val="0"/>
              </a:spcBef>
              <a:spcAft>
                <a:spcPct val="0"/>
              </a:spcAft>
            </a:pPr>
            <a:endParaRPr sz="151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1626"/>
          <p:cNvSpPr/>
          <p:nvPr/>
        </p:nvSpPr>
        <p:spPr>
          <a:xfrm flipV="1">
            <a:off x="3349163" y="4286996"/>
            <a:ext cx="1" cy="1204344"/>
          </a:xfrm>
          <a:prstGeom prst="line">
            <a:avLst/>
          </a:prstGeom>
          <a:ln w="12700">
            <a:solidFill>
              <a:srgbClr val="FFFF4F"/>
            </a:solidFill>
            <a:miter lim="400000"/>
          </a:ln>
        </p:spPr>
        <p:txBody>
          <a:bodyPr lIns="22056" tIns="22056" rIns="22056" bIns="22056" anchor="ctr"/>
          <a:lstStyle/>
          <a:p>
            <a:pPr defTabSz="866775" fontAlgn="base">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627"/>
          <p:cNvSpPr/>
          <p:nvPr/>
        </p:nvSpPr>
        <p:spPr>
          <a:xfrm flipV="1">
            <a:off x="4502537" y="2971770"/>
            <a:ext cx="1" cy="1710364"/>
          </a:xfrm>
          <a:prstGeom prst="line">
            <a:avLst/>
          </a:prstGeom>
          <a:ln w="12700">
            <a:solidFill>
              <a:srgbClr val="FFFF4F"/>
            </a:solidFill>
            <a:miter lim="400000"/>
          </a:ln>
        </p:spPr>
        <p:txBody>
          <a:bodyPr lIns="22056" tIns="22056" rIns="22056" bIns="22056" anchor="ctr"/>
          <a:lstStyle/>
          <a:p>
            <a:pPr defTabSz="866775" fontAlgn="base">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Shape 1628"/>
          <p:cNvSpPr/>
          <p:nvPr/>
        </p:nvSpPr>
        <p:spPr>
          <a:xfrm flipV="1">
            <a:off x="5614531" y="2388991"/>
            <a:ext cx="1" cy="1779701"/>
          </a:xfrm>
          <a:prstGeom prst="line">
            <a:avLst/>
          </a:prstGeom>
          <a:ln w="12700">
            <a:solidFill>
              <a:srgbClr val="FFFF4F"/>
            </a:solidFill>
            <a:miter lim="400000"/>
          </a:ln>
        </p:spPr>
        <p:txBody>
          <a:bodyPr lIns="22056" tIns="22056" rIns="22056" bIns="22056" anchor="ctr"/>
          <a:lstStyle/>
          <a:p>
            <a:pPr defTabSz="866775" fontAlgn="base">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1629"/>
          <p:cNvSpPr/>
          <p:nvPr/>
        </p:nvSpPr>
        <p:spPr>
          <a:xfrm flipV="1">
            <a:off x="7172552" y="3685520"/>
            <a:ext cx="1" cy="1181765"/>
          </a:xfrm>
          <a:prstGeom prst="line">
            <a:avLst/>
          </a:prstGeom>
          <a:ln w="12700">
            <a:solidFill>
              <a:srgbClr val="FFFF4F"/>
            </a:solidFill>
            <a:miter lim="400000"/>
          </a:ln>
        </p:spPr>
        <p:txBody>
          <a:bodyPr lIns="22056" tIns="22056" rIns="22056" bIns="22056" anchor="ctr"/>
          <a:lstStyle/>
          <a:p>
            <a:pPr defTabSz="866775" fontAlgn="base">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Shape 1630"/>
          <p:cNvSpPr/>
          <p:nvPr/>
        </p:nvSpPr>
        <p:spPr>
          <a:xfrm>
            <a:off x="3165620" y="4104985"/>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2" tIns="16542" rIns="16542" bIns="16542" numCol="1" anchor="ctr">
            <a:noAutofit/>
          </a:bodyPr>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Shape 1636"/>
          <p:cNvSpPr/>
          <p:nvPr/>
        </p:nvSpPr>
        <p:spPr>
          <a:xfrm>
            <a:off x="4316090" y="2771362"/>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2" tIns="16542" rIns="16542" bIns="16542" numCol="1" anchor="ctr">
            <a:noAutofit/>
          </a:bodyPr>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642"/>
          <p:cNvSpPr/>
          <p:nvPr/>
        </p:nvSpPr>
        <p:spPr>
          <a:xfrm>
            <a:off x="5433442" y="2043968"/>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2" tIns="16542" rIns="16542" bIns="16542" numCol="1" anchor="ctr">
            <a:noAutofit/>
          </a:bodyPr>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648"/>
          <p:cNvSpPr/>
          <p:nvPr/>
        </p:nvSpPr>
        <p:spPr>
          <a:xfrm>
            <a:off x="6987465" y="4718765"/>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2" tIns="16542" rIns="16542" bIns="16542" numCol="1" anchor="ctr">
            <a:noAutofit/>
          </a:bodyPr>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53"/>
          <p:cNvSpPr/>
          <p:nvPr/>
        </p:nvSpPr>
        <p:spPr>
          <a:xfrm>
            <a:off x="3298993" y="5448312"/>
            <a:ext cx="100333" cy="1003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Shape 1654"/>
          <p:cNvSpPr/>
          <p:nvPr/>
        </p:nvSpPr>
        <p:spPr>
          <a:xfrm>
            <a:off x="4424486" y="4606218"/>
            <a:ext cx="156096" cy="156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655"/>
          <p:cNvSpPr/>
          <p:nvPr/>
        </p:nvSpPr>
        <p:spPr>
          <a:xfrm>
            <a:off x="5514206" y="4071514"/>
            <a:ext cx="200650" cy="200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656"/>
          <p:cNvSpPr/>
          <p:nvPr/>
        </p:nvSpPr>
        <p:spPr>
          <a:xfrm>
            <a:off x="7045782" y="3563915"/>
            <a:ext cx="248128" cy="248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4"/>
          <p:cNvSpPr txBox="1"/>
          <p:nvPr/>
        </p:nvSpPr>
        <p:spPr>
          <a:xfrm>
            <a:off x="3237518" y="4166569"/>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20000"/>
              </a:lnSpc>
              <a:spcBef>
                <a:spcPts val="950"/>
              </a:spcBef>
              <a:spcAft>
                <a:spcPct val="0"/>
              </a:spcAft>
            </a:pPr>
            <a:r>
              <a:rPr lang="id-ID" sz="1325"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38" name="Text Placeholder 4"/>
          <p:cNvSpPr txBox="1"/>
          <p:nvPr/>
        </p:nvSpPr>
        <p:spPr>
          <a:xfrm>
            <a:off x="4387993" y="2820722"/>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20000"/>
              </a:lnSpc>
              <a:spcBef>
                <a:spcPts val="950"/>
              </a:spcBef>
              <a:spcAft>
                <a:spcPct val="0"/>
              </a:spcAft>
            </a:pPr>
            <a:r>
              <a:rPr lang="id-ID" sz="1325"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39" name="Text Placeholder 4"/>
          <p:cNvSpPr txBox="1"/>
          <p:nvPr/>
        </p:nvSpPr>
        <p:spPr>
          <a:xfrm>
            <a:off x="5508628" y="2093331"/>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20000"/>
              </a:lnSpc>
              <a:spcBef>
                <a:spcPts val="950"/>
              </a:spcBef>
              <a:spcAft>
                <a:spcPct val="0"/>
              </a:spcAft>
            </a:pPr>
            <a:r>
              <a:rPr lang="id-ID" sz="1325"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0" name="Text Placeholder 4"/>
          <p:cNvSpPr txBox="1"/>
          <p:nvPr/>
        </p:nvSpPr>
        <p:spPr>
          <a:xfrm>
            <a:off x="7059366" y="4786050"/>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20000"/>
              </a:lnSpc>
              <a:spcBef>
                <a:spcPts val="950"/>
              </a:spcBef>
              <a:spcAft>
                <a:spcPct val="0"/>
              </a:spcAft>
            </a:pPr>
            <a:r>
              <a:rPr lang="id-ID" sz="1325"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1" name="Shape 1625"/>
          <p:cNvSpPr/>
          <p:nvPr/>
        </p:nvSpPr>
        <p:spPr>
          <a:xfrm>
            <a:off x="9010058" y="2540622"/>
            <a:ext cx="1204344" cy="12043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2">
              <a:lumMod val="50000"/>
            </a:schemeClr>
          </a:solidFill>
          <a:ln w="12700">
            <a:miter lim="400000"/>
          </a:ln>
        </p:spPr>
        <p:txBody>
          <a:bodyPr lIns="0" tIns="0" rIns="0" bIns="0"/>
          <a:lstStyle/>
          <a:p>
            <a:pPr defTabSz="866775" fontAlgn="base">
              <a:lnSpc>
                <a:spcPct val="120000"/>
              </a:lnSpc>
              <a:spcBef>
                <a:spcPct val="0"/>
              </a:spcBef>
              <a:spcAft>
                <a:spcPct val="0"/>
              </a:spcAft>
            </a:pPr>
            <a:endParaRPr sz="15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3"/>
          <p:cNvSpPr txBox="1"/>
          <p:nvPr/>
        </p:nvSpPr>
        <p:spPr>
          <a:xfrm>
            <a:off x="9060074" y="2855480"/>
            <a:ext cx="1145378" cy="56593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30000"/>
              </a:lnSpc>
              <a:spcBef>
                <a:spcPts val="950"/>
              </a:spcBef>
              <a:spcAft>
                <a:spcPct val="0"/>
              </a:spcAft>
            </a:pPr>
            <a:r>
              <a:rPr lang="zh-CN" altLang="en-US" sz="24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危害</a:t>
            </a:r>
            <a:endParaRPr lang="id-ID" sz="24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01398" y="3744966"/>
            <a:ext cx="2884861" cy="874407"/>
          </a:xfrm>
          <a:prstGeom prst="rect">
            <a:avLst/>
          </a:prstGeom>
        </p:spPr>
        <p:txBody>
          <a:bodyPr wrap="square">
            <a:spAutoFit/>
          </a:bodyPr>
          <a:lstStyle/>
          <a:p>
            <a:pPr>
              <a:lnSpc>
                <a:spcPct val="150000"/>
              </a:lnSpc>
            </a:pPr>
            <a:r>
              <a:rPr lang="zh-CN" altLang="en-US">
                <a:solidFill>
                  <a:schemeClr val="bg2">
                    <a:lumMod val="50000"/>
                  </a:schemeClr>
                </a:solidFill>
                <a:latin typeface="微软雅黑" panose="020B0503020204020204" pitchFamily="34" charset="-122"/>
                <a:ea typeface="微软雅黑" panose="020B0503020204020204" pitchFamily="34" charset="-122"/>
              </a:rPr>
              <a:t>严重损害了消费者的切身利益和身心健康</a:t>
            </a:r>
          </a:p>
        </p:txBody>
      </p:sp>
      <p:sp>
        <p:nvSpPr>
          <p:cNvPr id="3" name="矩形 2"/>
          <p:cNvSpPr/>
          <p:nvPr/>
        </p:nvSpPr>
        <p:spPr>
          <a:xfrm>
            <a:off x="766961" y="2670814"/>
            <a:ext cx="3416320" cy="369332"/>
          </a:xfrm>
          <a:prstGeom prst="rect">
            <a:avLst/>
          </a:prstGeom>
        </p:spPr>
        <p:txBody>
          <a:bodyPr wrap="none">
            <a:spAutoFit/>
          </a:bodyPr>
          <a:lstStyle/>
          <a:p>
            <a:r>
              <a:rPr lang="zh-CN" altLang="en-US">
                <a:solidFill>
                  <a:schemeClr val="bg2">
                    <a:lumMod val="50000"/>
                  </a:schemeClr>
                </a:solidFill>
                <a:latin typeface="微软雅黑" panose="020B0503020204020204" pitchFamily="34" charset="-122"/>
                <a:ea typeface="微软雅黑" panose="020B0503020204020204" pitchFamily="34" charset="-122"/>
              </a:rPr>
              <a:t>严重损害了正牌产品的市场信誉</a:t>
            </a:r>
          </a:p>
        </p:txBody>
      </p:sp>
      <p:sp>
        <p:nvSpPr>
          <p:cNvPr id="10" name="矩形 9"/>
          <p:cNvSpPr/>
          <p:nvPr/>
        </p:nvSpPr>
        <p:spPr>
          <a:xfrm>
            <a:off x="6096000" y="1764092"/>
            <a:ext cx="4339650" cy="369332"/>
          </a:xfrm>
          <a:prstGeom prst="rect">
            <a:avLst/>
          </a:prstGeom>
        </p:spPr>
        <p:txBody>
          <a:bodyPr wrap="none">
            <a:spAutoFit/>
          </a:bodyPr>
          <a:lstStyle/>
          <a:p>
            <a:r>
              <a:rPr lang="zh-CN" altLang="en-US">
                <a:solidFill>
                  <a:schemeClr val="bg2">
                    <a:lumMod val="50000"/>
                  </a:schemeClr>
                </a:solidFill>
                <a:latin typeface="微软雅黑" panose="020B0503020204020204" pitchFamily="34" charset="-122"/>
                <a:ea typeface="微软雅黑" panose="020B0503020204020204" pitchFamily="34" charset="-122"/>
              </a:rPr>
              <a:t>严重扰乱市场经济秩序和市场经济的发展</a:t>
            </a:r>
          </a:p>
        </p:txBody>
      </p:sp>
      <p:sp>
        <p:nvSpPr>
          <p:cNvPr id="11" name="矩形 10"/>
          <p:cNvSpPr/>
          <p:nvPr/>
        </p:nvSpPr>
        <p:spPr>
          <a:xfrm>
            <a:off x="6840233" y="5448312"/>
            <a:ext cx="4339650" cy="369332"/>
          </a:xfrm>
          <a:prstGeom prst="rect">
            <a:avLst/>
          </a:prstGeom>
        </p:spPr>
        <p:txBody>
          <a:bodyPr wrap="none">
            <a:spAutoFit/>
          </a:bodyPr>
          <a:lstStyle/>
          <a:p>
            <a:r>
              <a:rPr lang="zh-CN" altLang="en-US">
                <a:solidFill>
                  <a:schemeClr val="bg2">
                    <a:lumMod val="50000"/>
                  </a:schemeClr>
                </a:solidFill>
                <a:latin typeface="微软雅黑" panose="020B0503020204020204" pitchFamily="34" charset="-122"/>
                <a:ea typeface="微软雅黑" panose="020B0503020204020204" pitchFamily="34" charset="-122"/>
              </a:rPr>
              <a:t>败坏社会风气，严重损害了精神文明建设</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up)">
                                      <p:cBhvr>
                                        <p:cTn id="76" dur="500"/>
                                        <p:tgtEl>
                                          <p:spTgt spid="22"/>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00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2"/>
                                        </p:tgtEl>
                                        <p:attrNameLst>
                                          <p:attrName>style.visibility</p:attrName>
                                        </p:attrNameLst>
                                      </p:cBhvr>
                                      <p:to>
                                        <p:strVal val="visible"/>
                                      </p:to>
                                    </p:set>
                                    <p:anim calcmode="lin" valueType="num">
                                      <p:cBhvr>
                                        <p:cTn id="94" dur="500" fill="hold"/>
                                        <p:tgtEl>
                                          <p:spTgt spid="2"/>
                                        </p:tgtEl>
                                        <p:attrNameLst>
                                          <p:attrName>ppt_w</p:attrName>
                                        </p:attrNameLst>
                                      </p:cBhvr>
                                      <p:tavLst>
                                        <p:tav tm="0">
                                          <p:val>
                                            <p:fltVal val="0"/>
                                          </p:val>
                                        </p:tav>
                                        <p:tav tm="100000">
                                          <p:val>
                                            <p:strVal val="#ppt_w"/>
                                          </p:val>
                                        </p:tav>
                                      </p:tavLst>
                                    </p:anim>
                                    <p:anim calcmode="lin" valueType="num">
                                      <p:cBhvr>
                                        <p:cTn id="95" dur="500" fill="hold"/>
                                        <p:tgtEl>
                                          <p:spTgt spid="2"/>
                                        </p:tgtEl>
                                        <p:attrNameLst>
                                          <p:attrName>ppt_h</p:attrName>
                                        </p:attrNameLst>
                                      </p:cBhvr>
                                      <p:tavLst>
                                        <p:tav tm="0">
                                          <p:val>
                                            <p:fltVal val="0"/>
                                          </p:val>
                                        </p:tav>
                                        <p:tav tm="100000">
                                          <p:val>
                                            <p:strVal val="#ppt_h"/>
                                          </p:val>
                                        </p:tav>
                                      </p:tavLst>
                                    </p:anim>
                                    <p:animEffect transition="in" filter="fade">
                                      <p:cBhvr>
                                        <p:cTn id="96" dur="500"/>
                                        <p:tgtEl>
                                          <p:spTgt spid="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500" fill="hold"/>
                                        <p:tgtEl>
                                          <p:spTgt spid="3"/>
                                        </p:tgtEl>
                                        <p:attrNameLst>
                                          <p:attrName>ppt_w</p:attrName>
                                        </p:attrNameLst>
                                      </p:cBhvr>
                                      <p:tavLst>
                                        <p:tav tm="0">
                                          <p:val>
                                            <p:fltVal val="0"/>
                                          </p:val>
                                        </p:tav>
                                        <p:tav tm="100000">
                                          <p:val>
                                            <p:strVal val="#ppt_w"/>
                                          </p:val>
                                        </p:tav>
                                      </p:tavLst>
                                    </p:anim>
                                    <p:anim calcmode="lin" valueType="num">
                                      <p:cBhvr>
                                        <p:cTn id="101" dur="500" fill="hold"/>
                                        <p:tgtEl>
                                          <p:spTgt spid="3"/>
                                        </p:tgtEl>
                                        <p:attrNameLst>
                                          <p:attrName>ppt_h</p:attrName>
                                        </p:attrNameLst>
                                      </p:cBhvr>
                                      <p:tavLst>
                                        <p:tav tm="0">
                                          <p:val>
                                            <p:fltVal val="0"/>
                                          </p:val>
                                        </p:tav>
                                        <p:tav tm="100000">
                                          <p:val>
                                            <p:strVal val="#ppt_h"/>
                                          </p:val>
                                        </p:tav>
                                      </p:tavLst>
                                    </p:anim>
                                    <p:animEffect transition="in" filter="fade">
                                      <p:cBhvr>
                                        <p:cTn id="102" dur="500"/>
                                        <p:tgtEl>
                                          <p:spTgt spid="3"/>
                                        </p:tgtEl>
                                      </p:cBhvr>
                                    </p:animEffect>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500" fill="hold"/>
                                        <p:tgtEl>
                                          <p:spTgt spid="10"/>
                                        </p:tgtEl>
                                        <p:attrNameLst>
                                          <p:attrName>ppt_w</p:attrName>
                                        </p:attrNameLst>
                                      </p:cBhvr>
                                      <p:tavLst>
                                        <p:tav tm="0">
                                          <p:val>
                                            <p:fltVal val="0"/>
                                          </p:val>
                                        </p:tav>
                                        <p:tav tm="100000">
                                          <p:val>
                                            <p:strVal val="#ppt_w"/>
                                          </p:val>
                                        </p:tav>
                                      </p:tavLst>
                                    </p:anim>
                                    <p:anim calcmode="lin" valueType="num">
                                      <p:cBhvr>
                                        <p:cTn id="107" dur="500" fill="hold"/>
                                        <p:tgtEl>
                                          <p:spTgt spid="10"/>
                                        </p:tgtEl>
                                        <p:attrNameLst>
                                          <p:attrName>ppt_h</p:attrName>
                                        </p:attrNameLst>
                                      </p:cBhvr>
                                      <p:tavLst>
                                        <p:tav tm="0">
                                          <p:val>
                                            <p:fltVal val="0"/>
                                          </p:val>
                                        </p:tav>
                                        <p:tav tm="100000">
                                          <p:val>
                                            <p:strVal val="#ppt_h"/>
                                          </p:val>
                                        </p:tav>
                                      </p:tavLst>
                                    </p:anim>
                                    <p:animEffect transition="in" filter="fade">
                                      <p:cBhvr>
                                        <p:cTn id="108" dur="500"/>
                                        <p:tgtEl>
                                          <p:spTgt spid="1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fltVal val="0"/>
                                          </p:val>
                                        </p:tav>
                                        <p:tav tm="100000">
                                          <p:val>
                                            <p:strVal val="#ppt_w"/>
                                          </p:val>
                                        </p:tav>
                                      </p:tavLst>
                                    </p:anim>
                                    <p:anim calcmode="lin" valueType="num">
                                      <p:cBhvr>
                                        <p:cTn id="113" dur="500" fill="hold"/>
                                        <p:tgtEl>
                                          <p:spTgt spid="11"/>
                                        </p:tgtEl>
                                        <p:attrNameLst>
                                          <p:attrName>ppt_h</p:attrName>
                                        </p:attrNameLst>
                                      </p:cBhvr>
                                      <p:tavLst>
                                        <p:tav tm="0">
                                          <p:val>
                                            <p:fltVal val="0"/>
                                          </p:val>
                                        </p:tav>
                                        <p:tav tm="100000">
                                          <p:val>
                                            <p:strVal val="#ppt_h"/>
                                          </p:val>
                                        </p:tav>
                                      </p:tavLst>
                                    </p:anim>
                                    <p:animEffect transition="in" filter="fade">
                                      <p:cBhvr>
                                        <p:cTn id="114" dur="500"/>
                                        <p:tgtEl>
                                          <p:spTgt spid="11"/>
                                        </p:tgtEl>
                                      </p:cBhvr>
                                    </p:animEffect>
                                  </p:childTnLst>
                                </p:cTn>
                              </p:par>
                              <p:par>
                                <p:cTn id="115" presetID="27" presetClass="emph" presetSubtype="0" fill="remove" grpId="1" nodeType="withEffect">
                                  <p:stCondLst>
                                    <p:cond delay="0"/>
                                  </p:stCondLst>
                                  <p:childTnLst>
                                    <p:animClr clrSpc="rgb" dir="cw">
                                      <p:cBhvr override="childStyle">
                                        <p:cTn id="116" dur="250" autoRev="1" fill="remove"/>
                                        <p:tgtEl>
                                          <p:spTgt spid="41"/>
                                        </p:tgtEl>
                                        <p:attrNameLst>
                                          <p:attrName>style.color</p:attrName>
                                        </p:attrNameLst>
                                      </p:cBhvr>
                                      <p:to>
                                        <a:schemeClr val="bg1"/>
                                      </p:to>
                                    </p:animClr>
                                    <p:animClr clrSpc="rgb" dir="cw">
                                      <p:cBhvr>
                                        <p:cTn id="117" dur="250" autoRev="1" fill="remove"/>
                                        <p:tgtEl>
                                          <p:spTgt spid="41"/>
                                        </p:tgtEl>
                                        <p:attrNameLst>
                                          <p:attrName>fillcolor</p:attrName>
                                        </p:attrNameLst>
                                      </p:cBhvr>
                                      <p:to>
                                        <a:schemeClr val="bg1"/>
                                      </p:to>
                                    </p:animClr>
                                    <p:set>
                                      <p:cBhvr>
                                        <p:cTn id="118" dur="250" autoRev="1" fill="remove"/>
                                        <p:tgtEl>
                                          <p:spTgt spid="41"/>
                                        </p:tgtEl>
                                        <p:attrNameLst>
                                          <p:attrName>fill.type</p:attrName>
                                        </p:attrNameLst>
                                      </p:cBhvr>
                                      <p:to>
                                        <p:strVal val="solid"/>
                                      </p:to>
                                    </p:set>
                                    <p:set>
                                      <p:cBhvr>
                                        <p:cTn id="119" dur="250" autoRev="1" fill="remove"/>
                                        <p:tgtEl>
                                          <p:spTgt spid="41"/>
                                        </p:tgtEl>
                                        <p:attrNameLst>
                                          <p:attrName>fill.on</p:attrName>
                                        </p:attrNameLst>
                                      </p:cBhvr>
                                      <p:to>
                                        <p:strVal val="true"/>
                                      </p:to>
                                    </p:set>
                                  </p:childTnLst>
                                </p:cTn>
                              </p:par>
                              <p:par>
                                <p:cTn id="120" presetID="10"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7" grpId="0"/>
      <p:bldP spid="38" grpId="0"/>
      <p:bldP spid="39" grpId="0"/>
      <p:bldP spid="40" grpId="0"/>
      <p:bldP spid="41" grpId="0" animBg="1"/>
      <p:bldP spid="41" grpId="1" animBg="1"/>
      <p:bldP spid="43" grpId="0"/>
      <p:bldP spid="2" grpId="0"/>
      <p:bldP spid="3"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2677767" y="399019"/>
            <a:ext cx="6055231" cy="731205"/>
            <a:chOff x="3749476" y="454668"/>
            <a:chExt cx="6055231" cy="731205"/>
          </a:xfrm>
        </p:grpSpPr>
        <p:sp>
          <p:nvSpPr>
            <p:cNvPr id="8" name="文本框 7"/>
            <p:cNvSpPr txBox="1"/>
            <p:nvPr/>
          </p:nvSpPr>
          <p:spPr>
            <a:xfrm>
              <a:off x="4541728" y="497106"/>
              <a:ext cx="52629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中国假冒产品横行世界？</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sp>
        <p:nvSpPr>
          <p:cNvPr id="12" name="矩形 11"/>
          <p:cNvSpPr/>
          <p:nvPr/>
        </p:nvSpPr>
        <p:spPr>
          <a:xfrm>
            <a:off x="5748977" y="2284094"/>
            <a:ext cx="5607727" cy="2400657"/>
          </a:xfrm>
          <a:prstGeom prst="rect">
            <a:avLst/>
          </a:prstGeom>
        </p:spPr>
        <p:txBody>
          <a:bodyPr wrap="square">
            <a:spAutoFit/>
          </a:bodyPr>
          <a:lstStyle/>
          <a:p>
            <a:pPr algn="just">
              <a:lnSpc>
                <a:spcPct val="150000"/>
              </a:lnSpc>
            </a:pPr>
            <a:r>
              <a:rPr lang="zh-CN" altLang="en-US" sz="2800">
                <a:solidFill>
                  <a:schemeClr val="bg2">
                    <a:lumMod val="50000"/>
                  </a:schemeClr>
                </a:solidFill>
                <a:latin typeface="微软雅黑" panose="020B0503020204020204" pitchFamily="34" charset="-122"/>
                <a:ea typeface="微软雅黑" panose="020B0503020204020204" pitchFamily="34" charset="-122"/>
              </a:rPr>
              <a:t>在欧盟新公布 的“世界造假地图中”，</a:t>
            </a:r>
            <a:r>
              <a:rPr lang="zh-CN" altLang="en-US" sz="4400">
                <a:solidFill>
                  <a:schemeClr val="bg2">
                    <a:lumMod val="50000"/>
                  </a:schemeClr>
                </a:solidFill>
                <a:latin typeface="微软雅黑" panose="020B0503020204020204" pitchFamily="34" charset="-122"/>
                <a:ea typeface="微软雅黑" panose="020B0503020204020204" pitchFamily="34" charset="-122"/>
              </a:rPr>
              <a:t>中国</a:t>
            </a:r>
            <a:r>
              <a:rPr lang="zh-CN" altLang="en-US" sz="2800">
                <a:solidFill>
                  <a:schemeClr val="bg2">
                    <a:lumMod val="50000"/>
                  </a:schemeClr>
                </a:solidFill>
                <a:latin typeface="微软雅黑" panose="020B0503020204020204" pitchFamily="34" charset="-122"/>
                <a:ea typeface="微软雅黑" panose="020B0503020204020204" pitchFamily="34" charset="-122"/>
              </a:rPr>
              <a:t>被列为“盗版造假活动最猖獗的国家</a:t>
            </a:r>
            <a:r>
              <a:rPr lang="zh-CN" altLang="en-US">
                <a:solidFill>
                  <a:schemeClr val="bg2">
                    <a:lumMod val="50000"/>
                  </a:schemeClr>
                </a:solidFill>
                <a:latin typeface="微软雅黑" panose="020B0503020204020204" pitchFamily="34" charset="-122"/>
                <a:ea typeface="微软雅黑" panose="020B0503020204020204" pitchFamily="34" charset="-122"/>
              </a:rPr>
              <a:t>”</a:t>
            </a:r>
            <a:r>
              <a:rPr lang="zh-CN" altLang="en-US" sz="2800">
                <a:solidFill>
                  <a:schemeClr val="bg2">
                    <a:lumMod val="50000"/>
                  </a:schemeClr>
                </a:solidFill>
                <a:latin typeface="微软雅黑" panose="020B0503020204020204" pitchFamily="34" charset="-122"/>
                <a:ea typeface="微软雅黑" panose="020B0503020204020204" pitchFamily="34" charset="-122"/>
              </a:rPr>
              <a:t>之一。</a:t>
            </a:r>
          </a:p>
        </p:txBody>
      </p:sp>
      <p:pic>
        <p:nvPicPr>
          <p:cNvPr id="14" name="图片 13"/>
          <p:cNvPicPr>
            <a:picLocks noChangeAspect="1"/>
          </p:cNvPicPr>
          <p:nvPr/>
        </p:nvPicPr>
        <p:blipFill>
          <a:blip r:embed="rId6" cstate="email"/>
          <a:stretch>
            <a:fillRect/>
          </a:stretch>
        </p:blipFill>
        <p:spPr>
          <a:xfrm>
            <a:off x="1006137" y="1529242"/>
            <a:ext cx="4120307" cy="5438805"/>
          </a:xfrm>
          <a:prstGeom prst="rect">
            <a:avLst/>
          </a:prstGeom>
        </p:spPr>
      </p:pic>
      <p:sp>
        <p:nvSpPr>
          <p:cNvPr id="15" name="矩形 14"/>
          <p:cNvSpPr/>
          <p:nvPr/>
        </p:nvSpPr>
        <p:spPr>
          <a:xfrm>
            <a:off x="5748977" y="4782405"/>
            <a:ext cx="5262979" cy="646331"/>
          </a:xfrm>
          <a:prstGeom prst="rect">
            <a:avLst/>
          </a:prstGeom>
        </p:spPr>
        <p:txBody>
          <a:bodyPr wrap="none">
            <a:spAutoFit/>
          </a:bodyPr>
          <a:lstStyle/>
          <a:p>
            <a:pPr>
              <a:spcBef>
                <a:spcPct val="50000"/>
              </a:spcBef>
            </a:pPr>
            <a:r>
              <a:rPr lang="zh-CN" altLang="en-US" sz="3600" b="1">
                <a:solidFill>
                  <a:schemeClr val="bg2">
                    <a:lumMod val="50000"/>
                  </a:schemeClr>
                </a:solidFill>
                <a:latin typeface="微软雅黑" panose="020B0503020204020204" pitchFamily="34" charset="-122"/>
                <a:ea typeface="微软雅黑" panose="020B0503020204020204" pitchFamily="34" charset="-122"/>
              </a:rPr>
              <a:t>损害了我国的国际形象！</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anim calcmode="lin" valueType="num">
                                      <p:cBhvr>
                                        <p:cTn id="12" dur="750" fill="hold"/>
                                        <p:tgtEl>
                                          <p:spTgt spid="14"/>
                                        </p:tgtEl>
                                        <p:attrNameLst>
                                          <p:attrName>ppt_x</p:attrName>
                                        </p:attrNameLst>
                                      </p:cBhvr>
                                      <p:tavLst>
                                        <p:tav tm="0">
                                          <p:val>
                                            <p:strVal val="#ppt_x"/>
                                          </p:val>
                                        </p:tav>
                                        <p:tav tm="100000">
                                          <p:val>
                                            <p:strVal val="#ppt_x"/>
                                          </p:val>
                                        </p:tav>
                                      </p:tavLst>
                                    </p:anim>
                                    <p:anim calcmode="lin" valueType="num">
                                      <p:cBhvr>
                                        <p:cTn id="13" dur="75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750"/>
                                        <p:tgtEl>
                                          <p:spTgt spid="1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592167" y="399019"/>
            <a:ext cx="4208572" cy="731205"/>
            <a:chOff x="3749476" y="454668"/>
            <a:chExt cx="4208572" cy="731205"/>
          </a:xfrm>
        </p:grpSpPr>
        <p:sp>
          <p:nvSpPr>
            <p:cNvPr id="8" name="文本框 7"/>
            <p:cNvSpPr txBox="1"/>
            <p:nvPr/>
          </p:nvSpPr>
          <p:spPr>
            <a:xfrm>
              <a:off x="4541728" y="497106"/>
              <a:ext cx="34163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来自政府的声音</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pic>
        <p:nvPicPr>
          <p:cNvPr id="11" name="Picture 8" descr="20071204102332275"/>
          <p:cNvPicPr>
            <a:picLocks noChangeAspect="1" noChangeArrowheads="1"/>
          </p:cNvPicPr>
          <p:nvPr/>
        </p:nvPicPr>
        <p:blipFill>
          <a:blip r:embed="rId6"/>
          <a:srcRect/>
          <a:stretch>
            <a:fillRect/>
          </a:stretch>
        </p:blipFill>
        <p:spPr bwMode="auto">
          <a:xfrm>
            <a:off x="1558470" y="1399433"/>
            <a:ext cx="3416320" cy="50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img243828318"/>
          <p:cNvPicPr>
            <a:picLocks noChangeAspect="1" noChangeArrowheads="1"/>
          </p:cNvPicPr>
          <p:nvPr/>
        </p:nvPicPr>
        <p:blipFill>
          <a:blip r:embed="rId7"/>
          <a:srcRect/>
          <a:stretch>
            <a:fillRect/>
          </a:stretch>
        </p:blipFill>
        <p:spPr bwMode="auto">
          <a:xfrm>
            <a:off x="6189653" y="1399433"/>
            <a:ext cx="4219048" cy="32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927542" y="5192494"/>
            <a:ext cx="2908916" cy="1015663"/>
          </a:xfrm>
          <a:prstGeom prst="rect">
            <a:avLst/>
          </a:prstGeom>
        </p:spPr>
        <p:txBody>
          <a:bodyPr wrap="square">
            <a:spAutoFit/>
          </a:bodyPr>
          <a:lstStyle/>
          <a:p>
            <a:pPr>
              <a:spcBef>
                <a:spcPct val="50000"/>
              </a:spcBef>
            </a:pPr>
            <a:r>
              <a:rPr lang="zh-CN" altLang="en-US" sz="2400" b="1">
                <a:solidFill>
                  <a:schemeClr val="bg2">
                    <a:lumMod val="50000"/>
                  </a:schemeClr>
                </a:solidFill>
                <a:latin typeface="微软雅黑" panose="020B0503020204020204" pitchFamily="34" charset="-122"/>
                <a:ea typeface="微软雅黑" panose="020B0503020204020204" pitchFamily="34" charset="-122"/>
              </a:rPr>
              <a:t>工作人员正在现场</a:t>
            </a:r>
          </a:p>
          <a:p>
            <a:pPr>
              <a:spcBef>
                <a:spcPct val="50000"/>
              </a:spcBef>
            </a:pPr>
            <a:r>
              <a:rPr lang="zh-CN" altLang="en-US" sz="2400" b="1">
                <a:solidFill>
                  <a:schemeClr val="bg2">
                    <a:lumMod val="50000"/>
                  </a:schemeClr>
                </a:solidFill>
                <a:latin typeface="微软雅黑" panose="020B0503020204020204" pitchFamily="34" charset="-122"/>
                <a:ea typeface="微软雅黑" panose="020B0503020204020204" pitchFamily="34" charset="-122"/>
              </a:rPr>
              <a:t>查处假冒伪劣商品</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750" fill="hold"/>
                                        <p:tgtEl>
                                          <p:spTgt spid="2"/>
                                        </p:tgtEl>
                                        <p:attrNameLst>
                                          <p:attrName>ppt_w</p:attrName>
                                        </p:attrNameLst>
                                      </p:cBhvr>
                                      <p:tavLst>
                                        <p:tav tm="0">
                                          <p:val>
                                            <p:fltVal val="0"/>
                                          </p:val>
                                        </p:tav>
                                        <p:tav tm="100000">
                                          <p:val>
                                            <p:strVal val="#ppt_w"/>
                                          </p:val>
                                        </p:tav>
                                      </p:tavLst>
                                    </p:anim>
                                    <p:anim calcmode="lin" valueType="num">
                                      <p:cBhvr>
                                        <p:cTn id="24" dur="750" fill="hold"/>
                                        <p:tgtEl>
                                          <p:spTgt spid="2"/>
                                        </p:tgtEl>
                                        <p:attrNameLst>
                                          <p:attrName>ppt_h</p:attrName>
                                        </p:attrNameLst>
                                      </p:cBhvr>
                                      <p:tavLst>
                                        <p:tav tm="0">
                                          <p:val>
                                            <p:fltVal val="0"/>
                                          </p:val>
                                        </p:tav>
                                        <p:tav tm="100000">
                                          <p:val>
                                            <p:strVal val="#ppt_h"/>
                                          </p:val>
                                        </p:tav>
                                      </p:tavLst>
                                    </p:anim>
                                    <p:animEffect transition="in" filter="fade">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506401" y="399019"/>
            <a:ext cx="4208572" cy="731205"/>
            <a:chOff x="3749476" y="454668"/>
            <a:chExt cx="4208572" cy="731205"/>
          </a:xfrm>
        </p:grpSpPr>
        <p:sp>
          <p:nvSpPr>
            <p:cNvPr id="8" name="文本框 7"/>
            <p:cNvSpPr txBox="1"/>
            <p:nvPr/>
          </p:nvSpPr>
          <p:spPr>
            <a:xfrm>
              <a:off x="4541728" y="497106"/>
              <a:ext cx="34163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来自政府的声音</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pic>
        <p:nvPicPr>
          <p:cNvPr id="10" name="Picture 7" descr="thumb_96_1286503629"/>
          <p:cNvPicPr>
            <a:picLocks noChangeAspect="1" noChangeArrowheads="1"/>
          </p:cNvPicPr>
          <p:nvPr/>
        </p:nvPicPr>
        <p:blipFill>
          <a:blip r:embed="rId6"/>
          <a:srcRect/>
          <a:stretch>
            <a:fillRect/>
          </a:stretch>
        </p:blipFill>
        <p:spPr bwMode="auto">
          <a:xfrm>
            <a:off x="6096000" y="1784413"/>
            <a:ext cx="4998128" cy="446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85292" y="2459542"/>
            <a:ext cx="4925395" cy="1689052"/>
          </a:xfrm>
          <a:prstGeom prst="rect">
            <a:avLst/>
          </a:prstGeom>
        </p:spPr>
        <p:txBody>
          <a:bodyPr wrap="square">
            <a:spAutoFit/>
          </a:bodyPr>
          <a:lstStyle/>
          <a:p>
            <a:pPr marL="342900" indent="-342900" algn="just">
              <a:lnSpc>
                <a:spcPct val="150000"/>
              </a:lnSpc>
              <a:spcBef>
                <a:spcPct val="50000"/>
              </a:spcBef>
              <a:buClr>
                <a:srgbClr val="FFFF4F"/>
              </a:buClr>
              <a:buFont typeface="Wingdings" panose="05000000000000000000" pitchFamily="2" charset="2"/>
              <a:buChar char="l"/>
            </a:pPr>
            <a:r>
              <a:rPr lang="en-US" altLang="zh-CN" sz="2400">
                <a:solidFill>
                  <a:schemeClr val="bg2">
                    <a:lumMod val="50000"/>
                  </a:schemeClr>
                </a:solidFill>
                <a:latin typeface="微软雅黑" panose="020B0503020204020204" pitchFamily="34" charset="-122"/>
                <a:ea typeface="微软雅黑" panose="020B0503020204020204" pitchFamily="34" charset="-122"/>
              </a:rPr>
              <a:t>2011</a:t>
            </a:r>
            <a:r>
              <a:rPr lang="zh-CN" altLang="en-US" sz="2400">
                <a:solidFill>
                  <a:schemeClr val="bg2">
                    <a:lumMod val="50000"/>
                  </a:schemeClr>
                </a:solidFill>
                <a:latin typeface="微软雅黑" panose="020B0503020204020204" pitchFamily="34" charset="-122"/>
                <a:ea typeface="微软雅黑" panose="020B0503020204020204" pitchFamily="34" charset="-122"/>
              </a:rPr>
              <a:t>年</a:t>
            </a:r>
            <a:r>
              <a:rPr lang="en-US" altLang="zh-CN" sz="2400">
                <a:solidFill>
                  <a:schemeClr val="bg2">
                    <a:lumMod val="50000"/>
                  </a:schemeClr>
                </a:solidFill>
                <a:latin typeface="微软雅黑" panose="020B0503020204020204" pitchFamily="34" charset="-122"/>
                <a:ea typeface="微软雅黑" panose="020B0503020204020204" pitchFamily="34" charset="-122"/>
              </a:rPr>
              <a:t>2</a:t>
            </a:r>
            <a:r>
              <a:rPr lang="zh-CN" altLang="en-US" sz="2400">
                <a:solidFill>
                  <a:schemeClr val="bg2">
                    <a:lumMod val="50000"/>
                  </a:schemeClr>
                </a:solidFill>
                <a:latin typeface="微软雅黑" panose="020B0503020204020204" pitchFamily="34" charset="-122"/>
                <a:ea typeface="微软雅黑" panose="020B0503020204020204" pitchFamily="34" charset="-122"/>
              </a:rPr>
              <a:t>月，国家发改委对涉嫌价格欺诈的家乐福、沃尔玛</a:t>
            </a:r>
            <a:r>
              <a:rPr lang="en-US" altLang="zh-CN" sz="2400">
                <a:solidFill>
                  <a:schemeClr val="bg2">
                    <a:lumMod val="50000"/>
                  </a:schemeClr>
                </a:solidFill>
                <a:latin typeface="微软雅黑" panose="020B0503020204020204" pitchFamily="34" charset="-122"/>
                <a:ea typeface="微软雅黑" panose="020B0503020204020204" pitchFamily="34" charset="-122"/>
              </a:rPr>
              <a:t>19</a:t>
            </a:r>
            <a:r>
              <a:rPr lang="zh-CN" altLang="en-US" sz="2400">
                <a:solidFill>
                  <a:schemeClr val="bg2">
                    <a:lumMod val="50000"/>
                  </a:schemeClr>
                </a:solidFill>
                <a:latin typeface="微软雅黑" panose="020B0503020204020204" pitchFamily="34" charset="-122"/>
                <a:ea typeface="微软雅黑" panose="020B0503020204020204" pitchFamily="34" charset="-122"/>
              </a:rPr>
              <a:t>家门店罚款</a:t>
            </a:r>
            <a:r>
              <a:rPr lang="en-US" altLang="zh-CN" sz="2400">
                <a:solidFill>
                  <a:schemeClr val="bg2">
                    <a:lumMod val="50000"/>
                  </a:schemeClr>
                </a:solidFill>
                <a:latin typeface="微软雅黑" panose="020B0503020204020204" pitchFamily="34" charset="-122"/>
                <a:ea typeface="微软雅黑" panose="020B0503020204020204" pitchFamily="34" charset="-122"/>
              </a:rPr>
              <a:t>950</a:t>
            </a:r>
            <a:r>
              <a:rPr lang="zh-CN" altLang="en-US" sz="2400">
                <a:solidFill>
                  <a:schemeClr val="bg2">
                    <a:lumMod val="50000"/>
                  </a:schemeClr>
                </a:solidFill>
                <a:latin typeface="微软雅黑" panose="020B0503020204020204" pitchFamily="34" charset="-122"/>
                <a:ea typeface="微软雅黑" panose="020B0503020204020204" pitchFamily="34" charset="-122"/>
              </a:rPr>
              <a:t>万元。</a:t>
            </a:r>
          </a:p>
        </p:txBody>
      </p:sp>
      <p:sp>
        <p:nvSpPr>
          <p:cNvPr id="3" name="矩形 2"/>
          <p:cNvSpPr/>
          <p:nvPr/>
        </p:nvSpPr>
        <p:spPr>
          <a:xfrm>
            <a:off x="685293" y="4256306"/>
            <a:ext cx="4925395" cy="1135054"/>
          </a:xfrm>
          <a:prstGeom prst="rect">
            <a:avLst/>
          </a:prstGeom>
        </p:spPr>
        <p:txBody>
          <a:bodyPr wrap="square">
            <a:spAutoFit/>
          </a:bodyPr>
          <a:lstStyle/>
          <a:p>
            <a:pPr marL="457200" indent="-457200">
              <a:lnSpc>
                <a:spcPct val="150000"/>
              </a:lnSpc>
              <a:spcBef>
                <a:spcPct val="50000"/>
              </a:spcBef>
              <a:buClr>
                <a:srgbClr val="FFFF4F"/>
              </a:buClr>
              <a:buFont typeface="Wingdings" panose="05000000000000000000" pitchFamily="2" charset="2"/>
              <a:buChar char="l"/>
            </a:pPr>
            <a:r>
              <a:rPr lang="en-US" altLang="zh-CN" sz="2400">
                <a:solidFill>
                  <a:schemeClr val="bg2">
                    <a:lumMod val="50000"/>
                  </a:schemeClr>
                </a:solidFill>
                <a:latin typeface="微软雅黑" panose="020B0503020204020204" pitchFamily="34" charset="-122"/>
                <a:ea typeface="微软雅黑" panose="020B0503020204020204" pitchFamily="34" charset="-122"/>
              </a:rPr>
              <a:t>2011</a:t>
            </a:r>
            <a:r>
              <a:rPr lang="zh-CN" altLang="en-US" sz="2400">
                <a:solidFill>
                  <a:schemeClr val="bg2">
                    <a:lumMod val="50000"/>
                  </a:schemeClr>
                </a:solidFill>
                <a:latin typeface="微软雅黑" panose="020B0503020204020204" pitchFamily="34" charset="-122"/>
                <a:ea typeface="微软雅黑" panose="020B0503020204020204" pitchFamily="34" charset="-122"/>
              </a:rPr>
              <a:t>年</a:t>
            </a:r>
            <a:r>
              <a:rPr lang="en-US" altLang="zh-CN" sz="2400">
                <a:solidFill>
                  <a:schemeClr val="bg2">
                    <a:lumMod val="50000"/>
                  </a:schemeClr>
                </a:solidFill>
                <a:latin typeface="微软雅黑" panose="020B0503020204020204" pitchFamily="34" charset="-122"/>
                <a:ea typeface="微软雅黑" panose="020B0503020204020204" pitchFamily="34" charset="-122"/>
              </a:rPr>
              <a:t>4</a:t>
            </a:r>
            <a:r>
              <a:rPr lang="zh-CN" altLang="en-US" sz="2400">
                <a:solidFill>
                  <a:schemeClr val="bg2">
                    <a:lumMod val="50000"/>
                  </a:schemeClr>
                </a:solidFill>
                <a:latin typeface="微软雅黑" panose="020B0503020204020204" pitchFamily="34" charset="-122"/>
                <a:ea typeface="微软雅黑" panose="020B0503020204020204" pitchFamily="34" charset="-122"/>
              </a:rPr>
              <a:t>月，重庆九龙城沃尔玛出售过期板鸭，被罚款</a:t>
            </a:r>
            <a:r>
              <a:rPr lang="en-US" altLang="zh-CN" sz="2400">
                <a:solidFill>
                  <a:schemeClr val="bg2">
                    <a:lumMod val="50000"/>
                  </a:schemeClr>
                </a:solidFill>
                <a:latin typeface="微软雅黑" panose="020B0503020204020204" pitchFamily="34" charset="-122"/>
                <a:ea typeface="微软雅黑" panose="020B0503020204020204" pitchFamily="34" charset="-122"/>
              </a:rPr>
              <a:t>34</a:t>
            </a:r>
            <a:r>
              <a:rPr lang="zh-CN" altLang="en-US" sz="2400">
                <a:solidFill>
                  <a:schemeClr val="bg2">
                    <a:lumMod val="50000"/>
                  </a:schemeClr>
                </a:solidFill>
                <a:latin typeface="微软雅黑" panose="020B0503020204020204" pitchFamily="34" charset="-122"/>
                <a:ea typeface="微软雅黑" panose="020B0503020204020204" pitchFamily="34" charset="-122"/>
              </a:rPr>
              <a:t>万元。</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644260" y="399019"/>
            <a:ext cx="4208572" cy="731205"/>
            <a:chOff x="3749476" y="454668"/>
            <a:chExt cx="4208572" cy="731205"/>
          </a:xfrm>
        </p:grpSpPr>
        <p:sp>
          <p:nvSpPr>
            <p:cNvPr id="8" name="文本框 7"/>
            <p:cNvSpPr txBox="1"/>
            <p:nvPr/>
          </p:nvSpPr>
          <p:spPr>
            <a:xfrm>
              <a:off x="4541728" y="497106"/>
              <a:ext cx="34163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来自政府的声音</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sp>
        <p:nvSpPr>
          <p:cNvPr id="2" name="矩形 1"/>
          <p:cNvSpPr/>
          <p:nvPr/>
        </p:nvSpPr>
        <p:spPr>
          <a:xfrm>
            <a:off x="6101508" y="2938932"/>
            <a:ext cx="5262979" cy="2036648"/>
          </a:xfrm>
          <a:prstGeom prst="rect">
            <a:avLst/>
          </a:prstGeom>
        </p:spPr>
        <p:txBody>
          <a:bodyPr wrap="square">
            <a:spAutoFit/>
          </a:bodyPr>
          <a:lstStyle/>
          <a:p>
            <a:pPr>
              <a:lnSpc>
                <a:spcPct val="150000"/>
              </a:lnSpc>
              <a:spcBef>
                <a:spcPct val="50000"/>
              </a:spcBef>
            </a:pPr>
            <a:r>
              <a:rPr lang="zh-CN" altLang="en-US" sz="2800">
                <a:solidFill>
                  <a:schemeClr val="bg2">
                    <a:lumMod val="50000"/>
                  </a:schemeClr>
                </a:solidFill>
                <a:latin typeface="微软雅黑" panose="020B0503020204020204" pitchFamily="34" charset="-122"/>
                <a:ea typeface="微软雅黑" panose="020B0503020204020204" pitchFamily="34" charset="-122"/>
              </a:rPr>
              <a:t>国家为切实维护消费者的合法权益，特别设立每年的</a:t>
            </a:r>
            <a:r>
              <a:rPr lang="en-US" altLang="zh-CN" sz="2800">
                <a:solidFill>
                  <a:schemeClr val="bg2">
                    <a:lumMod val="50000"/>
                  </a:schemeClr>
                </a:solidFill>
                <a:latin typeface="微软雅黑" panose="020B0503020204020204" pitchFamily="34" charset="-122"/>
                <a:ea typeface="微软雅黑" panose="020B0503020204020204" pitchFamily="34" charset="-122"/>
              </a:rPr>
              <a:t>3</a:t>
            </a:r>
            <a:r>
              <a:rPr lang="zh-CN" altLang="en-US" sz="2800">
                <a:solidFill>
                  <a:schemeClr val="bg2">
                    <a:lumMod val="50000"/>
                  </a:schemeClr>
                </a:solidFill>
                <a:latin typeface="微软雅黑" panose="020B0503020204020204" pitchFamily="34" charset="-122"/>
                <a:ea typeface="微软雅黑" panose="020B0503020204020204" pitchFamily="34" charset="-122"/>
              </a:rPr>
              <a:t>月</a:t>
            </a:r>
            <a:r>
              <a:rPr lang="en-US" altLang="zh-CN" sz="2800">
                <a:solidFill>
                  <a:schemeClr val="bg2">
                    <a:lumMod val="50000"/>
                  </a:schemeClr>
                </a:solidFill>
                <a:latin typeface="微软雅黑" panose="020B0503020204020204" pitchFamily="34" charset="-122"/>
                <a:ea typeface="微软雅黑" panose="020B0503020204020204" pitchFamily="34" charset="-122"/>
              </a:rPr>
              <a:t>15</a:t>
            </a:r>
            <a:r>
              <a:rPr lang="zh-CN" altLang="en-US" sz="2800">
                <a:solidFill>
                  <a:schemeClr val="bg2">
                    <a:lumMod val="50000"/>
                  </a:schemeClr>
                </a:solidFill>
                <a:latin typeface="微软雅黑" panose="020B0503020204020204" pitchFamily="34" charset="-122"/>
                <a:ea typeface="微软雅黑" panose="020B0503020204020204" pitchFamily="34" charset="-122"/>
              </a:rPr>
              <a:t>日为</a:t>
            </a:r>
            <a:r>
              <a:rPr lang="zh-CN" altLang="en-US" sz="3200" b="1">
                <a:solidFill>
                  <a:schemeClr val="bg2">
                    <a:lumMod val="50000"/>
                  </a:schemeClr>
                </a:solidFill>
                <a:latin typeface="微软雅黑" panose="020B0503020204020204" pitchFamily="34" charset="-122"/>
                <a:ea typeface="微软雅黑" panose="020B0503020204020204" pitchFamily="34" charset="-122"/>
              </a:rPr>
              <a:t>消费者权益保护日。</a:t>
            </a:r>
            <a:endParaRPr lang="zh-CN" altLang="en-US" sz="2800" b="1">
              <a:solidFill>
                <a:schemeClr val="bg2">
                  <a:lumMod val="50000"/>
                </a:schemeClr>
              </a:solidFill>
              <a:latin typeface="微软雅黑" panose="020B0503020204020204" pitchFamily="34" charset="-122"/>
              <a:ea typeface="微软雅黑" panose="020B0503020204020204" pitchFamily="34" charset="-122"/>
            </a:endParaRPr>
          </a:p>
        </p:txBody>
      </p:sp>
      <p:pic>
        <p:nvPicPr>
          <p:cNvPr id="10" name="图片 9" descr="图片包含 台球, 运动&#10;&#10;已生成极高可信度的说明"/>
          <p:cNvPicPr>
            <a:picLocks noChangeAspect="1"/>
          </p:cNvPicPr>
          <p:nvPr/>
        </p:nvPicPr>
        <p:blipFill>
          <a:blip r:embed="rId6" cstate="email"/>
          <a:stretch>
            <a:fillRect/>
          </a:stretch>
        </p:blipFill>
        <p:spPr>
          <a:xfrm>
            <a:off x="592120" y="1457435"/>
            <a:ext cx="5156426" cy="4759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644260" y="399019"/>
            <a:ext cx="4208572" cy="731205"/>
            <a:chOff x="3749476" y="454668"/>
            <a:chExt cx="4208572" cy="731205"/>
          </a:xfrm>
        </p:grpSpPr>
        <p:sp>
          <p:nvSpPr>
            <p:cNvPr id="8" name="文本框 7"/>
            <p:cNvSpPr txBox="1"/>
            <p:nvPr/>
          </p:nvSpPr>
          <p:spPr>
            <a:xfrm>
              <a:off x="4541728" y="497106"/>
              <a:ext cx="34163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来自政府的声音</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grpSp>
        <p:nvGrpSpPr>
          <p:cNvPr id="24" name="组合 23"/>
          <p:cNvGrpSpPr/>
          <p:nvPr/>
        </p:nvGrpSpPr>
        <p:grpSpPr>
          <a:xfrm>
            <a:off x="1129327" y="2423243"/>
            <a:ext cx="7141194" cy="728116"/>
            <a:chOff x="1129327" y="2423243"/>
            <a:chExt cx="7141194" cy="728116"/>
          </a:xfrm>
        </p:grpSpPr>
        <p:sp>
          <p:nvSpPr>
            <p:cNvPr id="11" name="Text Box 11">
              <a:hlinkClick r:id="rId6" action="ppaction://hlinksldjump"/>
            </p:cNvPr>
            <p:cNvSpPr txBox="1">
              <a:spLocks noChangeArrowheads="1"/>
            </p:cNvSpPr>
            <p:nvPr/>
          </p:nvSpPr>
          <p:spPr bwMode="auto">
            <a:xfrm>
              <a:off x="2293583" y="2566584"/>
              <a:ext cx="5976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3200" i="0">
                  <a:solidFill>
                    <a:schemeClr val="bg2">
                      <a:lumMod val="50000"/>
                    </a:schemeClr>
                  </a:solidFill>
                  <a:latin typeface="微软雅黑" panose="020B0503020204020204" pitchFamily="34" charset="-122"/>
                  <a:ea typeface="微软雅黑" panose="020B0503020204020204" pitchFamily="34" charset="-122"/>
                </a:rPr>
                <a:t>消费维权投诉热线：</a:t>
              </a:r>
              <a:r>
                <a:rPr lang="en-US" altLang="zh-CN" sz="3200" i="0">
                  <a:solidFill>
                    <a:schemeClr val="bg2">
                      <a:lumMod val="50000"/>
                    </a:schemeClr>
                  </a:solidFill>
                  <a:latin typeface="微软雅黑" panose="020B0503020204020204" pitchFamily="34" charset="-122"/>
                  <a:ea typeface="微软雅黑" panose="020B0503020204020204" pitchFamily="34" charset="-122"/>
                </a:rPr>
                <a:t>12315</a:t>
              </a:r>
            </a:p>
          </p:txBody>
        </p:sp>
        <p:pic>
          <p:nvPicPr>
            <p:cNvPr id="19" name="图片 18" descr="图片包含 标牌&#10;&#10;已生成极高可信度的说明"/>
            <p:cNvPicPr>
              <a:picLocks noChangeAspect="1"/>
            </p:cNvPicPr>
            <p:nvPr/>
          </p:nvPicPr>
          <p:blipFill>
            <a:blip r:embed="rId7" cstate="email"/>
            <a:stretch>
              <a:fillRect/>
            </a:stretch>
          </p:blipFill>
          <p:spPr>
            <a:xfrm>
              <a:off x="1129327" y="2423243"/>
              <a:ext cx="728116" cy="728116"/>
            </a:xfrm>
            <a:prstGeom prst="rect">
              <a:avLst/>
            </a:prstGeom>
          </p:spPr>
        </p:pic>
      </p:grpSp>
      <p:grpSp>
        <p:nvGrpSpPr>
          <p:cNvPr id="25" name="组合 24"/>
          <p:cNvGrpSpPr/>
          <p:nvPr/>
        </p:nvGrpSpPr>
        <p:grpSpPr>
          <a:xfrm>
            <a:off x="1129327" y="3679419"/>
            <a:ext cx="5487876" cy="728116"/>
            <a:chOff x="1129327" y="3679419"/>
            <a:chExt cx="5487876" cy="728116"/>
          </a:xfrm>
        </p:grpSpPr>
        <p:sp>
          <p:nvSpPr>
            <p:cNvPr id="12" name="Text Box 12"/>
            <p:cNvSpPr txBox="1">
              <a:spLocks noChangeArrowheads="1"/>
            </p:cNvSpPr>
            <p:nvPr/>
          </p:nvSpPr>
          <p:spPr bwMode="auto">
            <a:xfrm>
              <a:off x="2293583" y="3751090"/>
              <a:ext cx="43236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3200" i="0">
                  <a:solidFill>
                    <a:schemeClr val="bg2">
                      <a:lumMod val="50000"/>
                    </a:schemeClr>
                  </a:solidFill>
                  <a:latin typeface="微软雅黑" panose="020B0503020204020204" pitchFamily="34" charset="-122"/>
                  <a:ea typeface="微软雅黑" panose="020B0503020204020204" pitchFamily="34" charset="-122"/>
                </a:rPr>
                <a:t>价格投诉热线：</a:t>
              </a:r>
              <a:r>
                <a:rPr lang="en-US" altLang="zh-CN" sz="3200" i="0">
                  <a:solidFill>
                    <a:schemeClr val="bg2">
                      <a:lumMod val="50000"/>
                    </a:schemeClr>
                  </a:solidFill>
                  <a:latin typeface="微软雅黑" panose="020B0503020204020204" pitchFamily="34" charset="-122"/>
                  <a:ea typeface="微软雅黑" panose="020B0503020204020204" pitchFamily="34" charset="-122"/>
                </a:rPr>
                <a:t>12358</a:t>
              </a:r>
            </a:p>
          </p:txBody>
        </p:sp>
        <p:pic>
          <p:nvPicPr>
            <p:cNvPr id="20" name="图片 19" descr="图片包含 标牌&#10;&#10;已生成极高可信度的说明"/>
            <p:cNvPicPr>
              <a:picLocks noChangeAspect="1"/>
            </p:cNvPicPr>
            <p:nvPr/>
          </p:nvPicPr>
          <p:blipFill>
            <a:blip r:embed="rId7" cstate="email"/>
            <a:stretch>
              <a:fillRect/>
            </a:stretch>
          </p:blipFill>
          <p:spPr>
            <a:xfrm>
              <a:off x="1129327" y="3679419"/>
              <a:ext cx="728116" cy="728116"/>
            </a:xfrm>
            <a:prstGeom prst="rect">
              <a:avLst/>
            </a:prstGeom>
          </p:spPr>
        </p:pic>
      </p:grpSp>
      <p:grpSp>
        <p:nvGrpSpPr>
          <p:cNvPr id="26" name="组合 25"/>
          <p:cNvGrpSpPr/>
          <p:nvPr/>
        </p:nvGrpSpPr>
        <p:grpSpPr>
          <a:xfrm>
            <a:off x="1129327" y="4863925"/>
            <a:ext cx="5898244" cy="728116"/>
            <a:chOff x="1129327" y="4863925"/>
            <a:chExt cx="5898244" cy="728116"/>
          </a:xfrm>
        </p:grpSpPr>
        <p:sp>
          <p:nvSpPr>
            <p:cNvPr id="13" name="Text Box 13"/>
            <p:cNvSpPr txBox="1">
              <a:spLocks noChangeArrowheads="1"/>
            </p:cNvSpPr>
            <p:nvPr/>
          </p:nvSpPr>
          <p:spPr bwMode="auto">
            <a:xfrm>
              <a:off x="2293583" y="4935596"/>
              <a:ext cx="4733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sz="3200" i="0">
                  <a:solidFill>
                    <a:schemeClr val="bg2">
                      <a:lumMod val="50000"/>
                    </a:schemeClr>
                  </a:solidFill>
                  <a:latin typeface="微软雅黑" panose="020B0503020204020204" pitchFamily="34" charset="-122"/>
                  <a:ea typeface="微软雅黑" panose="020B0503020204020204" pitchFamily="34" charset="-122"/>
                </a:rPr>
                <a:t>产品质量监督热线</a:t>
              </a:r>
              <a:r>
                <a:rPr lang="en-US" altLang="zh-CN" sz="3200" i="0">
                  <a:solidFill>
                    <a:schemeClr val="bg2">
                      <a:lumMod val="50000"/>
                    </a:schemeClr>
                  </a:solidFill>
                  <a:latin typeface="微软雅黑" panose="020B0503020204020204" pitchFamily="34" charset="-122"/>
                  <a:ea typeface="微软雅黑" panose="020B0503020204020204" pitchFamily="34" charset="-122"/>
                </a:rPr>
                <a:t>12365</a:t>
              </a:r>
            </a:p>
          </p:txBody>
        </p:sp>
        <p:pic>
          <p:nvPicPr>
            <p:cNvPr id="21" name="图片 20" descr="图片包含 标牌&#10;&#10;已生成极高可信度的说明"/>
            <p:cNvPicPr>
              <a:picLocks noChangeAspect="1"/>
            </p:cNvPicPr>
            <p:nvPr/>
          </p:nvPicPr>
          <p:blipFill>
            <a:blip r:embed="rId7" cstate="email"/>
            <a:stretch>
              <a:fillRect/>
            </a:stretch>
          </p:blipFill>
          <p:spPr>
            <a:xfrm>
              <a:off x="1129327" y="4863925"/>
              <a:ext cx="728116" cy="728116"/>
            </a:xfrm>
            <a:prstGeom prst="rect">
              <a:avLst/>
            </a:prstGeom>
          </p:spPr>
        </p:pic>
      </p:grpSp>
      <p:pic>
        <p:nvPicPr>
          <p:cNvPr id="23" name="图片 22"/>
          <p:cNvPicPr>
            <a:picLocks noChangeAspect="1"/>
          </p:cNvPicPr>
          <p:nvPr/>
        </p:nvPicPr>
        <p:blipFill>
          <a:blip r:embed="rId8" cstate="email"/>
          <a:stretch>
            <a:fillRect/>
          </a:stretch>
        </p:blipFill>
        <p:spPr>
          <a:xfrm>
            <a:off x="7589146" y="2284094"/>
            <a:ext cx="3947076" cy="31919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anim calcmode="lin" valueType="num">
                                      <p:cBhvr>
                                        <p:cTn id="12" dur="750" fill="hold"/>
                                        <p:tgtEl>
                                          <p:spTgt spid="24"/>
                                        </p:tgtEl>
                                        <p:attrNameLst>
                                          <p:attrName>ppt_x</p:attrName>
                                        </p:attrNameLst>
                                      </p:cBhvr>
                                      <p:tavLst>
                                        <p:tav tm="0">
                                          <p:val>
                                            <p:strVal val="#ppt_x"/>
                                          </p:val>
                                        </p:tav>
                                        <p:tav tm="100000">
                                          <p:val>
                                            <p:strVal val="#ppt_x"/>
                                          </p:val>
                                        </p:tav>
                                      </p:tavLst>
                                    </p:anim>
                                    <p:anim calcmode="lin" valueType="num">
                                      <p:cBhvr>
                                        <p:cTn id="13" dur="75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anim calcmode="lin" valueType="num">
                                      <p:cBhvr>
                                        <p:cTn id="18" dur="750" fill="hold"/>
                                        <p:tgtEl>
                                          <p:spTgt spid="25"/>
                                        </p:tgtEl>
                                        <p:attrNameLst>
                                          <p:attrName>ppt_x</p:attrName>
                                        </p:attrNameLst>
                                      </p:cBhvr>
                                      <p:tavLst>
                                        <p:tav tm="0">
                                          <p:val>
                                            <p:strVal val="#ppt_x"/>
                                          </p:val>
                                        </p:tav>
                                        <p:tav tm="100000">
                                          <p:val>
                                            <p:strVal val="#ppt_x"/>
                                          </p:val>
                                        </p:tav>
                                      </p:tavLst>
                                    </p:anim>
                                    <p:anim calcmode="lin" valueType="num">
                                      <p:cBhvr>
                                        <p:cTn id="19" dur="75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anim calcmode="lin" valueType="num">
                                      <p:cBhvr>
                                        <p:cTn id="24" dur="750" fill="hold"/>
                                        <p:tgtEl>
                                          <p:spTgt spid="26"/>
                                        </p:tgtEl>
                                        <p:attrNameLst>
                                          <p:attrName>ppt_x</p:attrName>
                                        </p:attrNameLst>
                                      </p:cBhvr>
                                      <p:tavLst>
                                        <p:tav tm="0">
                                          <p:val>
                                            <p:strVal val="#ppt_x"/>
                                          </p:val>
                                        </p:tav>
                                        <p:tav tm="100000">
                                          <p:val>
                                            <p:strVal val="#ppt_x"/>
                                          </p:val>
                                        </p:tav>
                                      </p:tavLst>
                                    </p:anim>
                                    <p:anim calcmode="lin" valueType="num">
                                      <p:cBhvr>
                                        <p:cTn id="25" dur="75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750" fill="hold"/>
                                        <p:tgtEl>
                                          <p:spTgt spid="23"/>
                                        </p:tgtEl>
                                        <p:attrNameLst>
                                          <p:attrName>ppt_w</p:attrName>
                                        </p:attrNameLst>
                                      </p:cBhvr>
                                      <p:tavLst>
                                        <p:tav tm="0">
                                          <p:val>
                                            <p:fltVal val="0"/>
                                          </p:val>
                                        </p:tav>
                                        <p:tav tm="100000">
                                          <p:val>
                                            <p:strVal val="#ppt_w"/>
                                          </p:val>
                                        </p:tav>
                                      </p:tavLst>
                                    </p:anim>
                                    <p:anim calcmode="lin" valueType="num">
                                      <p:cBhvr>
                                        <p:cTn id="30" dur="750" fill="hold"/>
                                        <p:tgtEl>
                                          <p:spTgt spid="23"/>
                                        </p:tgtEl>
                                        <p:attrNameLst>
                                          <p:attrName>ppt_h</p:attrName>
                                        </p:attrNameLst>
                                      </p:cBhvr>
                                      <p:tavLst>
                                        <p:tav tm="0">
                                          <p:val>
                                            <p:fltVal val="0"/>
                                          </p:val>
                                        </p:tav>
                                        <p:tav tm="100000">
                                          <p:val>
                                            <p:strVal val="#ppt_h"/>
                                          </p:val>
                                        </p:tav>
                                      </p:tavLst>
                                    </p:anim>
                                    <p:animEffect transition="in" filter="fade">
                                      <p:cBhvr>
                                        <p:cTn id="3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62"/>
          <p:cNvCxnSpPr/>
          <p:nvPr/>
        </p:nvCxnSpPr>
        <p:spPr>
          <a:xfrm>
            <a:off x="3851002" y="1326348"/>
            <a:ext cx="4113556" cy="0"/>
          </a:xfrm>
          <a:prstGeom prst="line">
            <a:avLst/>
          </a:prstGeom>
          <a:ln w="12700">
            <a:solidFill>
              <a:srgbClr val="F7C733"/>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4157068" y="718890"/>
            <a:ext cx="366369" cy="366369"/>
          </a:xfrm>
          <a:prstGeom prst="ellipse">
            <a:avLst/>
          </a:prstGeom>
          <a:solidFill>
            <a:srgbClr val="F7C73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latin typeface="Calibri" panose="020F0502020204030204"/>
              <a:ea typeface="宋体" panose="02010600030101010101" pitchFamily="2" charset="-122"/>
            </a:endParaRPr>
          </a:p>
        </p:txBody>
      </p:sp>
      <p:sp>
        <p:nvSpPr>
          <p:cNvPr id="66" name="TextBox 105"/>
          <p:cNvSpPr txBox="1"/>
          <p:nvPr/>
        </p:nvSpPr>
        <p:spPr>
          <a:xfrm>
            <a:off x="4506503" y="671073"/>
            <a:ext cx="1362874" cy="502766"/>
          </a:xfrm>
          <a:prstGeom prst="rect">
            <a:avLst/>
          </a:prstGeom>
          <a:noFill/>
        </p:spPr>
        <p:txBody>
          <a:bodyPr wrap="none" rtlCol="0">
            <a:spAutoFit/>
          </a:bodyPr>
          <a:lstStyle/>
          <a:p>
            <a:pPr defTabSz="1218565"/>
            <a:r>
              <a:rPr lang="zh-CN" altLang="en-US" sz="2665" b="1" spc="400" dirty="0">
                <a:solidFill>
                  <a:srgbClr val="F7C733"/>
                </a:solidFill>
                <a:latin typeface="华康海报体W12(P)" panose="040B0C00000000000000" pitchFamily="82" charset="-122"/>
                <a:ea typeface="华康海报体W12(P)" panose="040B0C00000000000000" pitchFamily="82" charset="-122"/>
              </a:rPr>
              <a:t>主目录</a:t>
            </a:r>
          </a:p>
        </p:txBody>
      </p:sp>
      <p:sp>
        <p:nvSpPr>
          <p:cNvPr id="67" name="TextBox 106"/>
          <p:cNvSpPr txBox="1"/>
          <p:nvPr/>
        </p:nvSpPr>
        <p:spPr>
          <a:xfrm>
            <a:off x="6174674" y="753147"/>
            <a:ext cx="1811714" cy="420564"/>
          </a:xfrm>
          <a:prstGeom prst="rect">
            <a:avLst/>
          </a:prstGeom>
          <a:noFill/>
        </p:spPr>
        <p:txBody>
          <a:bodyPr wrap="none" rtlCol="0">
            <a:spAutoFit/>
          </a:bodyPr>
          <a:lstStyle/>
          <a:p>
            <a:pPr defTabSz="1218565"/>
            <a:r>
              <a:rPr lang="en-US" altLang="zh-CN" sz="2135" b="1" dirty="0">
                <a:solidFill>
                  <a:srgbClr val="F7C733"/>
                </a:solidFill>
                <a:latin typeface="华康海报体W12(P)" panose="040B0C00000000000000" pitchFamily="82" charset="-122"/>
                <a:ea typeface="华康海报体W12(P)" panose="040B0C00000000000000" pitchFamily="82" charset="-122"/>
              </a:rPr>
              <a:t>CONTENTS</a:t>
            </a:r>
            <a:endParaRPr lang="zh-CN" altLang="en-US" sz="2135" b="1" dirty="0">
              <a:solidFill>
                <a:srgbClr val="F7C733"/>
              </a:solidFill>
              <a:latin typeface="华康海报体W12(P)" panose="040B0C00000000000000" pitchFamily="82" charset="-122"/>
              <a:ea typeface="华康海报体W12(P)" panose="040B0C00000000000000" pitchFamily="82" charset="-122"/>
            </a:endParaRPr>
          </a:p>
        </p:txBody>
      </p:sp>
      <p:cxnSp>
        <p:nvCxnSpPr>
          <p:cNvPr id="68" name="直接连接符 67"/>
          <p:cNvCxnSpPr/>
          <p:nvPr/>
        </p:nvCxnSpPr>
        <p:spPr>
          <a:xfrm>
            <a:off x="5996041" y="780365"/>
            <a:ext cx="0" cy="278123"/>
          </a:xfrm>
          <a:prstGeom prst="line">
            <a:avLst/>
          </a:prstGeom>
          <a:ln w="19050">
            <a:solidFill>
              <a:srgbClr val="F7C733"/>
            </a:solidFill>
          </a:ln>
        </p:spPr>
        <p:style>
          <a:lnRef idx="1">
            <a:schemeClr val="accent1"/>
          </a:lnRef>
          <a:fillRef idx="0">
            <a:schemeClr val="accent1"/>
          </a:fillRef>
          <a:effectRef idx="0">
            <a:schemeClr val="accent1"/>
          </a:effectRef>
          <a:fontRef idx="minor">
            <a:schemeClr val="tx1"/>
          </a:fontRef>
        </p:style>
      </p:cxnSp>
      <p:sp>
        <p:nvSpPr>
          <p:cNvPr id="69" name="任意多边形 34"/>
          <p:cNvSpPr/>
          <p:nvPr/>
        </p:nvSpPr>
        <p:spPr>
          <a:xfrm>
            <a:off x="2240345" y="3322341"/>
            <a:ext cx="7547429" cy="1606256"/>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ln w="76200">
            <a:solidFill>
              <a:srgbClr val="F7C73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grpSp>
        <p:nvGrpSpPr>
          <p:cNvPr id="70" name="组合 69"/>
          <p:cNvGrpSpPr/>
          <p:nvPr/>
        </p:nvGrpSpPr>
        <p:grpSpPr>
          <a:xfrm>
            <a:off x="1492555" y="2576297"/>
            <a:ext cx="1126986" cy="1126986"/>
            <a:chOff x="1180871" y="1661152"/>
            <a:chExt cx="1139038" cy="1139038"/>
          </a:xfrm>
        </p:grpSpPr>
        <p:grpSp>
          <p:nvGrpSpPr>
            <p:cNvPr id="71" name="组合 70"/>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73"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sp>
          <p:nvSpPr>
            <p:cNvPr id="72" name="TextBox 133"/>
            <p:cNvSpPr txBox="1"/>
            <p:nvPr/>
          </p:nvSpPr>
          <p:spPr>
            <a:xfrm>
              <a:off x="1460733" y="1730419"/>
              <a:ext cx="591677" cy="922771"/>
            </a:xfrm>
            <a:prstGeom prst="rect">
              <a:avLst/>
            </a:prstGeom>
            <a:noFill/>
          </p:spPr>
          <p:txBody>
            <a:bodyPr wrap="none" rtlCol="0">
              <a:spAutoFit/>
            </a:bodyPr>
            <a:lstStyle/>
            <a:p>
              <a:pPr defTabSz="1218565"/>
              <a:r>
                <a:rPr lang="en-US" altLang="zh-CN" sz="5335" dirty="0">
                  <a:solidFill>
                    <a:schemeClr val="bg2">
                      <a:lumMod val="50000"/>
                    </a:schemeClr>
                  </a:solidFill>
                  <a:latin typeface="微软雅黑" panose="020B0503020204020204" pitchFamily="34" charset="-122"/>
                  <a:ea typeface="微软雅黑" panose="020B0503020204020204" pitchFamily="34" charset="-122"/>
                </a:rPr>
                <a:t>1</a:t>
              </a:r>
              <a:endParaRPr lang="zh-CN" altLang="en-US" sz="5335"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3433997" y="4329233"/>
            <a:ext cx="1198728" cy="1198728"/>
            <a:chOff x="2591676" y="2836786"/>
            <a:chExt cx="1139038" cy="1139038"/>
          </a:xfrm>
        </p:grpSpPr>
        <p:grpSp>
          <p:nvGrpSpPr>
            <p:cNvPr id="76" name="组合 75"/>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78"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sp>
          <p:nvSpPr>
            <p:cNvPr id="77" name="TextBox 134"/>
            <p:cNvSpPr txBox="1"/>
            <p:nvPr/>
          </p:nvSpPr>
          <p:spPr>
            <a:xfrm>
              <a:off x="2897689" y="2969095"/>
              <a:ext cx="556266" cy="867544"/>
            </a:xfrm>
            <a:prstGeom prst="rect">
              <a:avLst/>
            </a:prstGeom>
            <a:noFill/>
          </p:spPr>
          <p:txBody>
            <a:bodyPr wrap="none" rtlCol="0">
              <a:spAutoFit/>
            </a:bodyPr>
            <a:lstStyle/>
            <a:p>
              <a:pPr defTabSz="1218565"/>
              <a:r>
                <a:rPr lang="en-US" altLang="zh-CN" sz="5335" dirty="0">
                  <a:solidFill>
                    <a:schemeClr val="bg2">
                      <a:lumMod val="50000"/>
                    </a:schemeClr>
                  </a:solidFill>
                  <a:latin typeface="微软雅黑" panose="020B0503020204020204" pitchFamily="34" charset="-122"/>
                  <a:ea typeface="微软雅黑" panose="020B0503020204020204" pitchFamily="34" charset="-122"/>
                </a:rPr>
                <a:t>2</a:t>
              </a:r>
              <a:endParaRPr lang="zh-CN" altLang="en-US" sz="5335"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356466" y="2595063"/>
            <a:ext cx="1126986" cy="1126986"/>
            <a:chOff x="4002481" y="1661152"/>
            <a:chExt cx="1139038" cy="1139038"/>
          </a:xfrm>
        </p:grpSpPr>
        <p:grpSp>
          <p:nvGrpSpPr>
            <p:cNvPr id="81" name="组合 80"/>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83"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sp>
          <p:nvSpPr>
            <p:cNvPr id="82" name="TextBox 135"/>
            <p:cNvSpPr txBox="1"/>
            <p:nvPr/>
          </p:nvSpPr>
          <p:spPr>
            <a:xfrm>
              <a:off x="4323814" y="1770063"/>
              <a:ext cx="591677" cy="922771"/>
            </a:xfrm>
            <a:prstGeom prst="rect">
              <a:avLst/>
            </a:prstGeom>
            <a:noFill/>
          </p:spPr>
          <p:txBody>
            <a:bodyPr wrap="none" rtlCol="0">
              <a:spAutoFit/>
            </a:bodyPr>
            <a:lstStyle/>
            <a:p>
              <a:pPr defTabSz="1218565"/>
              <a:r>
                <a:rPr lang="en-US" altLang="zh-CN" sz="5335" dirty="0">
                  <a:solidFill>
                    <a:schemeClr val="bg2">
                      <a:lumMod val="50000"/>
                    </a:schemeClr>
                  </a:solidFill>
                  <a:latin typeface="微软雅黑" panose="020B0503020204020204" pitchFamily="34" charset="-122"/>
                  <a:ea typeface="微软雅黑" panose="020B0503020204020204" pitchFamily="34" charset="-122"/>
                </a:rPr>
                <a:t>3</a:t>
              </a:r>
              <a:endParaRPr lang="zh-CN" altLang="en-US" sz="5335"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7377147" y="4329233"/>
            <a:ext cx="1198728" cy="1198728"/>
            <a:chOff x="5413286" y="2836786"/>
            <a:chExt cx="1139038" cy="1139038"/>
          </a:xfrm>
        </p:grpSpPr>
        <p:grpSp>
          <p:nvGrpSpPr>
            <p:cNvPr id="86" name="组合 85"/>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88" name="同心圆 1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89" name="椭圆 8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sp>
          <p:nvSpPr>
            <p:cNvPr id="87" name="TextBox 136"/>
            <p:cNvSpPr txBox="1"/>
            <p:nvPr/>
          </p:nvSpPr>
          <p:spPr>
            <a:xfrm>
              <a:off x="5704164" y="2993879"/>
              <a:ext cx="556266" cy="867544"/>
            </a:xfrm>
            <a:prstGeom prst="rect">
              <a:avLst/>
            </a:prstGeom>
            <a:noFill/>
          </p:spPr>
          <p:txBody>
            <a:bodyPr wrap="none" rtlCol="0">
              <a:spAutoFit/>
            </a:bodyPr>
            <a:lstStyle/>
            <a:p>
              <a:pPr defTabSz="1218565"/>
              <a:r>
                <a:rPr lang="en-US" altLang="zh-CN" sz="5335" dirty="0">
                  <a:solidFill>
                    <a:schemeClr val="bg2">
                      <a:lumMod val="50000"/>
                    </a:schemeClr>
                  </a:solidFill>
                  <a:latin typeface="微软雅黑" panose="020B0503020204020204" pitchFamily="34" charset="-122"/>
                  <a:ea typeface="微软雅黑" panose="020B0503020204020204" pitchFamily="34" charset="-122"/>
                </a:rPr>
                <a:t>4</a:t>
              </a:r>
              <a:endParaRPr lang="zh-CN" altLang="en-US" sz="5335"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9123230" y="2595062"/>
            <a:ext cx="1126987" cy="1102390"/>
            <a:chOff x="6824091" y="1661152"/>
            <a:chExt cx="1139038" cy="1139038"/>
          </a:xfrm>
        </p:grpSpPr>
        <p:grpSp>
          <p:nvGrpSpPr>
            <p:cNvPr id="91" name="组合 90"/>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93"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94" name="椭圆 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grpSp>
        <p:sp>
          <p:nvSpPr>
            <p:cNvPr id="92" name="TextBox 141"/>
            <p:cNvSpPr txBox="1"/>
            <p:nvPr/>
          </p:nvSpPr>
          <p:spPr>
            <a:xfrm>
              <a:off x="7088044" y="1784183"/>
              <a:ext cx="591677" cy="943359"/>
            </a:xfrm>
            <a:prstGeom prst="rect">
              <a:avLst/>
            </a:prstGeom>
            <a:noFill/>
          </p:spPr>
          <p:txBody>
            <a:bodyPr wrap="none" rtlCol="0">
              <a:spAutoFit/>
            </a:bodyPr>
            <a:lstStyle/>
            <a:p>
              <a:pPr defTabSz="1218565"/>
              <a:r>
                <a:rPr lang="en-US" altLang="zh-CN" sz="5335" dirty="0">
                  <a:solidFill>
                    <a:schemeClr val="bg2">
                      <a:lumMod val="50000"/>
                    </a:schemeClr>
                  </a:solidFill>
                  <a:latin typeface="微软雅黑" panose="020B0503020204020204" pitchFamily="34" charset="-122"/>
                  <a:ea typeface="微软雅黑" panose="020B0503020204020204" pitchFamily="34" charset="-122"/>
                </a:rPr>
                <a:t>5</a:t>
              </a:r>
              <a:endParaRPr lang="zh-CN" altLang="en-US" sz="5335" dirty="0">
                <a:solidFill>
                  <a:schemeClr val="bg2">
                    <a:lumMod val="50000"/>
                  </a:schemeClr>
                </a:solidFill>
                <a:latin typeface="微软雅黑" panose="020B0503020204020204" pitchFamily="34" charset="-122"/>
                <a:ea typeface="微软雅黑" panose="020B0503020204020204" pitchFamily="34" charset="-122"/>
              </a:endParaRPr>
            </a:p>
          </p:txBody>
        </p:sp>
      </p:grpSp>
      <p:sp>
        <p:nvSpPr>
          <p:cNvPr id="95" name="TextBox 143"/>
          <p:cNvSpPr txBox="1"/>
          <p:nvPr/>
        </p:nvSpPr>
        <p:spPr>
          <a:xfrm>
            <a:off x="1071144" y="1928668"/>
            <a:ext cx="2137124" cy="461665"/>
          </a:xfrm>
          <a:prstGeom prst="rect">
            <a:avLst/>
          </a:prstGeom>
          <a:noFill/>
        </p:spPr>
        <p:txBody>
          <a:bodyPr wrap="none" rtlCol="0">
            <a:spAutoFit/>
          </a:bodyPr>
          <a:lstStyle/>
          <a:p>
            <a:pPr defTabSz="1218565"/>
            <a:r>
              <a:rPr lang="en-US" altLang="zh-CN" sz="2400" b="1">
                <a:solidFill>
                  <a:schemeClr val="bg2">
                    <a:lumMod val="50000"/>
                  </a:schemeClr>
                </a:solidFill>
                <a:latin typeface="华康海报体W12(P)" panose="040B0C00000000000000" pitchFamily="82" charset="-122"/>
                <a:ea typeface="华康海报体W12(P)" panose="040B0C00000000000000" pitchFamily="82" charset="-122"/>
              </a:rPr>
              <a:t>315</a:t>
            </a:r>
            <a:r>
              <a:rPr lang="zh-CN" altLang="en-US" sz="2400" b="1">
                <a:solidFill>
                  <a:schemeClr val="bg2">
                    <a:lumMod val="50000"/>
                  </a:schemeClr>
                </a:solidFill>
                <a:latin typeface="华康海报体W12(P)" panose="040B0C00000000000000" pitchFamily="82" charset="-122"/>
                <a:ea typeface="华康海报体W12(P)" panose="040B0C00000000000000" pitchFamily="82" charset="-122"/>
              </a:rPr>
              <a:t>节日由来</a:t>
            </a:r>
            <a:endParaRPr lang="zh-CN" altLang="en-US" sz="2400" b="1" dirty="0">
              <a:solidFill>
                <a:schemeClr val="bg2">
                  <a:lumMod val="50000"/>
                </a:schemeClr>
              </a:solidFill>
              <a:latin typeface="华康海报体W12(P)" panose="040B0C00000000000000" pitchFamily="82" charset="-122"/>
              <a:ea typeface="华康海报体W12(P)" panose="040B0C00000000000000" pitchFamily="82" charset="-122"/>
            </a:endParaRPr>
          </a:p>
        </p:txBody>
      </p:sp>
      <p:sp>
        <p:nvSpPr>
          <p:cNvPr id="96" name="TextBox 144"/>
          <p:cNvSpPr txBox="1"/>
          <p:nvPr/>
        </p:nvSpPr>
        <p:spPr>
          <a:xfrm>
            <a:off x="3053765" y="5845110"/>
            <a:ext cx="2137124" cy="461665"/>
          </a:xfrm>
          <a:prstGeom prst="rect">
            <a:avLst/>
          </a:prstGeom>
          <a:noFill/>
        </p:spPr>
        <p:txBody>
          <a:bodyPr wrap="none" rtlCol="0">
            <a:spAutoFit/>
          </a:bodyPr>
          <a:lstStyle/>
          <a:p>
            <a:pPr defTabSz="1218565"/>
            <a:r>
              <a:rPr lang="zh-CN" altLang="en-US" sz="2400" b="1">
                <a:solidFill>
                  <a:schemeClr val="bg2">
                    <a:lumMod val="50000"/>
                  </a:schemeClr>
                </a:solidFill>
                <a:latin typeface="华康海报体W12(P)" panose="040B0C00000000000000" pitchFamily="82" charset="-122"/>
                <a:ea typeface="华康海报体W12(P)" panose="040B0C00000000000000" pitchFamily="82" charset="-122"/>
              </a:rPr>
              <a:t>历年</a:t>
            </a:r>
            <a:r>
              <a:rPr lang="en-US" altLang="zh-CN" sz="2400" b="1">
                <a:solidFill>
                  <a:schemeClr val="bg2">
                    <a:lumMod val="50000"/>
                  </a:schemeClr>
                </a:solidFill>
                <a:latin typeface="华康海报体W12(P)" panose="040B0C00000000000000" pitchFamily="82" charset="-122"/>
                <a:ea typeface="华康海报体W12(P)" panose="040B0C00000000000000" pitchFamily="82" charset="-122"/>
              </a:rPr>
              <a:t>315</a:t>
            </a:r>
            <a:r>
              <a:rPr lang="zh-CN" altLang="en-US" sz="2400" b="1">
                <a:solidFill>
                  <a:schemeClr val="bg2">
                    <a:lumMod val="50000"/>
                  </a:schemeClr>
                </a:solidFill>
                <a:latin typeface="华康海报体W12(P)" panose="040B0C00000000000000" pitchFamily="82" charset="-122"/>
                <a:ea typeface="华康海报体W12(P)" panose="040B0C00000000000000" pitchFamily="82" charset="-122"/>
              </a:rPr>
              <a:t>主题</a:t>
            </a:r>
            <a:endParaRPr lang="zh-CN" altLang="en-US" sz="2400" b="1" dirty="0">
              <a:solidFill>
                <a:schemeClr val="bg2">
                  <a:lumMod val="50000"/>
                </a:schemeClr>
              </a:solidFill>
              <a:latin typeface="华康海报体W12(P)" panose="040B0C00000000000000" pitchFamily="82" charset="-122"/>
              <a:ea typeface="华康海报体W12(P)" panose="040B0C00000000000000" pitchFamily="82" charset="-122"/>
            </a:endParaRPr>
          </a:p>
        </p:txBody>
      </p:sp>
      <p:sp>
        <p:nvSpPr>
          <p:cNvPr id="97" name="TextBox 145"/>
          <p:cNvSpPr txBox="1"/>
          <p:nvPr/>
        </p:nvSpPr>
        <p:spPr>
          <a:xfrm>
            <a:off x="4855722" y="1928668"/>
            <a:ext cx="2031325" cy="461665"/>
          </a:xfrm>
          <a:prstGeom prst="rect">
            <a:avLst/>
          </a:prstGeom>
          <a:noFill/>
        </p:spPr>
        <p:txBody>
          <a:bodyPr wrap="none" rtlCol="0">
            <a:spAutoFit/>
          </a:bodyPr>
          <a:lstStyle/>
          <a:p>
            <a:pPr defTabSz="1218565"/>
            <a:r>
              <a:rPr lang="zh-CN" altLang="en-US" sz="2400" b="1">
                <a:solidFill>
                  <a:schemeClr val="bg2">
                    <a:lumMod val="50000"/>
                  </a:schemeClr>
                </a:solidFill>
                <a:latin typeface="华康海报体W12(P)" panose="040B0C00000000000000" pitchFamily="82" charset="-122"/>
                <a:ea typeface="华康海报体W12(P)" panose="040B0C00000000000000" pitchFamily="82" charset="-122"/>
              </a:rPr>
              <a:t>学生维权问题</a:t>
            </a:r>
            <a:endParaRPr lang="zh-CN" altLang="en-US" sz="2400" b="1" dirty="0">
              <a:solidFill>
                <a:schemeClr val="bg2">
                  <a:lumMod val="50000"/>
                </a:schemeClr>
              </a:solidFill>
              <a:latin typeface="华康海报体W12(P)" panose="040B0C00000000000000" pitchFamily="82" charset="-122"/>
              <a:ea typeface="华康海报体W12(P)" panose="040B0C00000000000000" pitchFamily="82" charset="-122"/>
            </a:endParaRPr>
          </a:p>
        </p:txBody>
      </p:sp>
      <p:sp>
        <p:nvSpPr>
          <p:cNvPr id="98" name="TextBox 146"/>
          <p:cNvSpPr txBox="1"/>
          <p:nvPr/>
        </p:nvSpPr>
        <p:spPr>
          <a:xfrm>
            <a:off x="6545447" y="5845109"/>
            <a:ext cx="2954655" cy="461665"/>
          </a:xfrm>
          <a:prstGeom prst="rect">
            <a:avLst/>
          </a:prstGeom>
          <a:noFill/>
        </p:spPr>
        <p:txBody>
          <a:bodyPr wrap="none" rtlCol="0">
            <a:spAutoFit/>
          </a:bodyPr>
          <a:lstStyle/>
          <a:p>
            <a:pPr defTabSz="1218565"/>
            <a:r>
              <a:rPr lang="zh-CN" altLang="en-US" sz="2400" b="1">
                <a:solidFill>
                  <a:schemeClr val="bg2">
                    <a:lumMod val="50000"/>
                  </a:schemeClr>
                </a:solidFill>
                <a:latin typeface="华康海报体W12(P)" panose="040B0C00000000000000" pitchFamily="82" charset="-122"/>
                <a:ea typeface="华康海报体W12(P)" panose="040B0C00000000000000" pitchFamily="82" charset="-122"/>
              </a:rPr>
              <a:t>假冒伪劣产品的危害</a:t>
            </a:r>
            <a:endParaRPr lang="zh-CN" altLang="en-US" sz="2400" b="1" dirty="0">
              <a:solidFill>
                <a:schemeClr val="bg2">
                  <a:lumMod val="50000"/>
                </a:schemeClr>
              </a:solidFill>
              <a:latin typeface="华康海报体W12(P)" panose="040B0C00000000000000" pitchFamily="82" charset="-122"/>
              <a:ea typeface="华康海报体W12(P)" panose="040B0C00000000000000" pitchFamily="82" charset="-122"/>
            </a:endParaRPr>
          </a:p>
        </p:txBody>
      </p:sp>
      <p:sp>
        <p:nvSpPr>
          <p:cNvPr id="99" name="TextBox 147"/>
          <p:cNvSpPr txBox="1"/>
          <p:nvPr/>
        </p:nvSpPr>
        <p:spPr>
          <a:xfrm>
            <a:off x="8363284" y="1928668"/>
            <a:ext cx="2646878" cy="461665"/>
          </a:xfrm>
          <a:prstGeom prst="rect">
            <a:avLst/>
          </a:prstGeom>
          <a:noFill/>
        </p:spPr>
        <p:txBody>
          <a:bodyPr wrap="none" rtlCol="0">
            <a:spAutoFit/>
          </a:bodyPr>
          <a:lstStyle/>
          <a:p>
            <a:pPr defTabSz="1218565"/>
            <a:r>
              <a:rPr lang="zh-CN" altLang="en-US" sz="2400" b="1">
                <a:solidFill>
                  <a:schemeClr val="bg2">
                    <a:lumMod val="50000"/>
                  </a:schemeClr>
                </a:solidFill>
                <a:latin typeface="华康海报体W12(P)" panose="040B0C00000000000000" pitchFamily="82" charset="-122"/>
                <a:ea typeface="华康海报体W12(P)" panose="040B0C00000000000000" pitchFamily="82" charset="-122"/>
              </a:rPr>
              <a:t>如何避免价格欺诈</a:t>
            </a:r>
            <a:endParaRPr lang="zh-CN" altLang="en-US" sz="2400" b="1" dirty="0">
              <a:solidFill>
                <a:schemeClr val="bg2">
                  <a:lumMod val="50000"/>
                </a:schemeClr>
              </a:solidFill>
              <a:latin typeface="华康海报体W12(P)" panose="040B0C00000000000000" pitchFamily="82" charset="-122"/>
              <a:ea typeface="华康海报体W12(P)" panose="040B0C00000000000000" pitchFamily="82" charset="-122"/>
            </a:endParaRPr>
          </a:p>
        </p:txBody>
      </p:sp>
      <p:sp>
        <p:nvSpPr>
          <p:cNvPr id="104" name="TextBox 152"/>
          <p:cNvSpPr txBox="1"/>
          <p:nvPr/>
        </p:nvSpPr>
        <p:spPr>
          <a:xfrm>
            <a:off x="14146653" y="8510119"/>
            <a:ext cx="1107996" cy="461665"/>
          </a:xfrm>
          <a:prstGeom prst="rect">
            <a:avLst/>
          </a:prstGeom>
          <a:noFill/>
        </p:spPr>
        <p:txBody>
          <a:bodyPr wrap="none" rtlCol="0">
            <a:spAutoFit/>
          </a:bodyPr>
          <a:lstStyle/>
          <a:p>
            <a:pPr defTabSz="1218565"/>
            <a:r>
              <a:rPr lang="zh-CN" altLang="en-US" sz="2400" dirty="0">
                <a:solidFill>
                  <a:prstClr val="black"/>
                </a:solidFill>
                <a:latin typeface="Calibri" panose="020F0502020204030204"/>
                <a:ea typeface="宋体" panose="02010600030101010101" pitchFamily="2" charset="-122"/>
              </a:rPr>
              <a:t>延时符</a:t>
            </a:r>
          </a:p>
        </p:txBody>
      </p:sp>
      <p:grpSp>
        <p:nvGrpSpPr>
          <p:cNvPr id="112" name="组合 111"/>
          <p:cNvGrpSpPr/>
          <p:nvPr/>
        </p:nvGrpSpPr>
        <p:grpSpPr>
          <a:xfrm>
            <a:off x="9374" y="-23646"/>
            <a:ext cx="12182626" cy="2307740"/>
            <a:chOff x="9374" y="-23646"/>
            <a:chExt cx="12182626" cy="2307740"/>
          </a:xfrm>
        </p:grpSpPr>
        <p:pic>
          <p:nvPicPr>
            <p:cNvPr id="107" name="图片 106"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109" name="图片 108"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300"/>
                                        <p:tgtEl>
                                          <p:spTgt spid="63"/>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300"/>
                                        <p:tgtEl>
                                          <p:spTgt spid="6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p:tgtEl>
                                          <p:spTgt spid="66"/>
                                        </p:tgtEl>
                                        <p:attrNameLst>
                                          <p:attrName>ppt_x</p:attrName>
                                        </p:attrNameLst>
                                      </p:cBhvr>
                                      <p:tavLst>
                                        <p:tav tm="0">
                                          <p:val>
                                            <p:strVal val="#ppt_x-#ppt_w*1.125000"/>
                                          </p:val>
                                        </p:tav>
                                        <p:tav tm="100000">
                                          <p:val>
                                            <p:strVal val="#ppt_x"/>
                                          </p:val>
                                        </p:tav>
                                      </p:tavLst>
                                    </p:anim>
                                    <p:animEffect transition="in" filter="wipe(right)">
                                      <p:cBhvr>
                                        <p:cTn id="21" dur="500"/>
                                        <p:tgtEl>
                                          <p:spTgt spid="66"/>
                                        </p:tgtEl>
                                      </p:cBhvr>
                                    </p:animEffect>
                                  </p:childTnLst>
                                </p:cTn>
                              </p:par>
                              <p:par>
                                <p:cTn id="22" presetID="12" presetClass="entr" presetSubtype="8"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p:tgtEl>
                                          <p:spTgt spid="68"/>
                                        </p:tgtEl>
                                        <p:attrNameLst>
                                          <p:attrName>ppt_x</p:attrName>
                                        </p:attrNameLst>
                                      </p:cBhvr>
                                      <p:tavLst>
                                        <p:tav tm="0">
                                          <p:val>
                                            <p:strVal val="#ppt_x-#ppt_w*1.125000"/>
                                          </p:val>
                                        </p:tav>
                                        <p:tav tm="100000">
                                          <p:val>
                                            <p:strVal val="#ppt_x"/>
                                          </p:val>
                                        </p:tav>
                                      </p:tavLst>
                                    </p:anim>
                                    <p:animEffect transition="in" filter="wipe(right)">
                                      <p:cBhvr>
                                        <p:cTn id="25" dur="500"/>
                                        <p:tgtEl>
                                          <p:spTgt spid="68"/>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500"/>
                                        <p:tgtEl>
                                          <p:spTgt spid="67"/>
                                        </p:tgtEl>
                                        <p:attrNameLst>
                                          <p:attrName>ppt_x</p:attrName>
                                        </p:attrNameLst>
                                      </p:cBhvr>
                                      <p:tavLst>
                                        <p:tav tm="0">
                                          <p:val>
                                            <p:strVal val="#ppt_x-#ppt_w*1.125000"/>
                                          </p:val>
                                        </p:tav>
                                        <p:tav tm="100000">
                                          <p:val>
                                            <p:strVal val="#ppt_x"/>
                                          </p:val>
                                        </p:tav>
                                      </p:tavLst>
                                    </p:anim>
                                    <p:animEffect transition="in" filter="wipe(right)">
                                      <p:cBhvr>
                                        <p:cTn id="29" dur="500"/>
                                        <p:tgtEl>
                                          <p:spTgt spid="67"/>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p:cTn id="33" dur="500" fill="hold"/>
                                        <p:tgtEl>
                                          <p:spTgt spid="70"/>
                                        </p:tgtEl>
                                        <p:attrNameLst>
                                          <p:attrName>ppt_w</p:attrName>
                                        </p:attrNameLst>
                                      </p:cBhvr>
                                      <p:tavLst>
                                        <p:tav tm="0">
                                          <p:val>
                                            <p:fltVal val="0"/>
                                          </p:val>
                                        </p:tav>
                                        <p:tav tm="100000">
                                          <p:val>
                                            <p:strVal val="#ppt_w"/>
                                          </p:val>
                                        </p:tav>
                                      </p:tavLst>
                                    </p:anim>
                                    <p:anim calcmode="lin" valueType="num">
                                      <p:cBhvr>
                                        <p:cTn id="34" dur="500" fill="hold"/>
                                        <p:tgtEl>
                                          <p:spTgt spid="70"/>
                                        </p:tgtEl>
                                        <p:attrNameLst>
                                          <p:attrName>ppt_h</p:attrName>
                                        </p:attrNameLst>
                                      </p:cBhvr>
                                      <p:tavLst>
                                        <p:tav tm="0">
                                          <p:val>
                                            <p:fltVal val="0"/>
                                          </p:val>
                                        </p:tav>
                                        <p:tav tm="100000">
                                          <p:val>
                                            <p:strVal val="#ppt_h"/>
                                          </p:val>
                                        </p:tav>
                                      </p:tavLst>
                                    </p:anim>
                                    <p:animEffect transition="in" filter="fade">
                                      <p:cBhvr>
                                        <p:cTn id="35" dur="500"/>
                                        <p:tgtEl>
                                          <p:spTgt spid="7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3000"/>
                                        <p:tgtEl>
                                          <p:spTgt spid="69"/>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anim calcmode="lin" valueType="num">
                                      <p:cBhvr additive="base">
                                        <p:cTn id="42" dur="500"/>
                                        <p:tgtEl>
                                          <p:spTgt spid="95"/>
                                        </p:tgtEl>
                                        <p:attrNameLst>
                                          <p:attrName>ppt_y</p:attrName>
                                        </p:attrNameLst>
                                      </p:cBhvr>
                                      <p:tavLst>
                                        <p:tav tm="0">
                                          <p:val>
                                            <p:strVal val="#ppt_y+#ppt_h*1.125000"/>
                                          </p:val>
                                        </p:tav>
                                        <p:tav tm="100000">
                                          <p:val>
                                            <p:strVal val="#ppt_y"/>
                                          </p:val>
                                        </p:tav>
                                      </p:tavLst>
                                    </p:anim>
                                    <p:animEffect transition="in" filter="wipe(up)">
                                      <p:cBhvr>
                                        <p:cTn id="43" dur="500"/>
                                        <p:tgtEl>
                                          <p:spTgt spid="95"/>
                                        </p:tgtEl>
                                      </p:cBhvr>
                                    </p:animEffect>
                                  </p:childTnLst>
                                </p:cTn>
                              </p:par>
                              <p:par>
                                <p:cTn id="44" presetID="53" presetClass="entr" presetSubtype="16" fill="hold" nodeType="withEffect">
                                  <p:stCondLst>
                                    <p:cond delay="800"/>
                                  </p:stCondLst>
                                  <p:childTnLst>
                                    <p:set>
                                      <p:cBhvr>
                                        <p:cTn id="45" dur="1" fill="hold">
                                          <p:stCondLst>
                                            <p:cond delay="0"/>
                                          </p:stCondLst>
                                        </p:cTn>
                                        <p:tgtEl>
                                          <p:spTgt spid="75"/>
                                        </p:tgtEl>
                                        <p:attrNameLst>
                                          <p:attrName>style.visibility</p:attrName>
                                        </p:attrNameLst>
                                      </p:cBhvr>
                                      <p:to>
                                        <p:strVal val="visible"/>
                                      </p:to>
                                    </p:set>
                                    <p:anim calcmode="lin" valueType="num">
                                      <p:cBhvr>
                                        <p:cTn id="46" dur="500" fill="hold"/>
                                        <p:tgtEl>
                                          <p:spTgt spid="75"/>
                                        </p:tgtEl>
                                        <p:attrNameLst>
                                          <p:attrName>ppt_w</p:attrName>
                                        </p:attrNameLst>
                                      </p:cBhvr>
                                      <p:tavLst>
                                        <p:tav tm="0">
                                          <p:val>
                                            <p:fltVal val="0"/>
                                          </p:val>
                                        </p:tav>
                                        <p:tav tm="100000">
                                          <p:val>
                                            <p:strVal val="#ppt_w"/>
                                          </p:val>
                                        </p:tav>
                                      </p:tavLst>
                                    </p:anim>
                                    <p:anim calcmode="lin" valueType="num">
                                      <p:cBhvr>
                                        <p:cTn id="47" dur="500" fill="hold"/>
                                        <p:tgtEl>
                                          <p:spTgt spid="75"/>
                                        </p:tgtEl>
                                        <p:attrNameLst>
                                          <p:attrName>ppt_h</p:attrName>
                                        </p:attrNameLst>
                                      </p:cBhvr>
                                      <p:tavLst>
                                        <p:tav tm="0">
                                          <p:val>
                                            <p:fltVal val="0"/>
                                          </p:val>
                                        </p:tav>
                                        <p:tav tm="100000">
                                          <p:val>
                                            <p:strVal val="#ppt_h"/>
                                          </p:val>
                                        </p:tav>
                                      </p:tavLst>
                                    </p:anim>
                                    <p:animEffect transition="in" filter="fade">
                                      <p:cBhvr>
                                        <p:cTn id="48" dur="500"/>
                                        <p:tgtEl>
                                          <p:spTgt spid="75"/>
                                        </p:tgtEl>
                                      </p:cBhvr>
                                    </p:animEffect>
                                  </p:childTnLst>
                                </p:cTn>
                              </p:par>
                              <p:par>
                                <p:cTn id="49" presetID="12" presetClass="entr" presetSubtype="1" fill="hold" grpId="0" nodeType="withEffect">
                                  <p:stCondLst>
                                    <p:cond delay="130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p:tgtEl>
                                          <p:spTgt spid="96"/>
                                        </p:tgtEl>
                                        <p:attrNameLst>
                                          <p:attrName>ppt_y</p:attrName>
                                        </p:attrNameLst>
                                      </p:cBhvr>
                                      <p:tavLst>
                                        <p:tav tm="0">
                                          <p:val>
                                            <p:strVal val="#ppt_y-#ppt_h*1.125000"/>
                                          </p:val>
                                        </p:tav>
                                        <p:tav tm="100000">
                                          <p:val>
                                            <p:strVal val="#ppt_y"/>
                                          </p:val>
                                        </p:tav>
                                      </p:tavLst>
                                    </p:anim>
                                    <p:animEffect transition="in" filter="wipe(down)">
                                      <p:cBhvr>
                                        <p:cTn id="52" dur="500"/>
                                        <p:tgtEl>
                                          <p:spTgt spid="96"/>
                                        </p:tgtEl>
                                      </p:cBhvr>
                                    </p:animEffect>
                                  </p:childTnLst>
                                </p:cTn>
                              </p:par>
                              <p:par>
                                <p:cTn id="53" presetID="53" presetClass="entr" presetSubtype="16" fill="hold" nodeType="withEffect">
                                  <p:stCondLst>
                                    <p:cond delay="140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12" presetClass="entr" presetSubtype="4" fill="hold" grpId="0" nodeType="withEffect">
                                  <p:stCondLst>
                                    <p:cond delay="1900"/>
                                  </p:stCondLst>
                                  <p:childTnLst>
                                    <p:set>
                                      <p:cBhvr>
                                        <p:cTn id="59" dur="1" fill="hold">
                                          <p:stCondLst>
                                            <p:cond delay="0"/>
                                          </p:stCondLst>
                                        </p:cTn>
                                        <p:tgtEl>
                                          <p:spTgt spid="97"/>
                                        </p:tgtEl>
                                        <p:attrNameLst>
                                          <p:attrName>style.visibility</p:attrName>
                                        </p:attrNameLst>
                                      </p:cBhvr>
                                      <p:to>
                                        <p:strVal val="visible"/>
                                      </p:to>
                                    </p:set>
                                    <p:anim calcmode="lin" valueType="num">
                                      <p:cBhvr additive="base">
                                        <p:cTn id="60" dur="500"/>
                                        <p:tgtEl>
                                          <p:spTgt spid="97"/>
                                        </p:tgtEl>
                                        <p:attrNameLst>
                                          <p:attrName>ppt_y</p:attrName>
                                        </p:attrNameLst>
                                      </p:cBhvr>
                                      <p:tavLst>
                                        <p:tav tm="0">
                                          <p:val>
                                            <p:strVal val="#ppt_y+#ppt_h*1.125000"/>
                                          </p:val>
                                        </p:tav>
                                        <p:tav tm="100000">
                                          <p:val>
                                            <p:strVal val="#ppt_y"/>
                                          </p:val>
                                        </p:tav>
                                      </p:tavLst>
                                    </p:anim>
                                    <p:animEffect transition="in" filter="wipe(up)">
                                      <p:cBhvr>
                                        <p:cTn id="61" dur="500"/>
                                        <p:tgtEl>
                                          <p:spTgt spid="97"/>
                                        </p:tgtEl>
                                      </p:cBhvr>
                                    </p:animEffect>
                                  </p:childTnLst>
                                </p:cTn>
                              </p:par>
                              <p:par>
                                <p:cTn id="62" presetID="53" presetClass="entr" presetSubtype="16" fill="hold" nodeType="withEffect">
                                  <p:stCondLst>
                                    <p:cond delay="2200"/>
                                  </p:stCondLst>
                                  <p:childTnLst>
                                    <p:set>
                                      <p:cBhvr>
                                        <p:cTn id="63" dur="1" fill="hold">
                                          <p:stCondLst>
                                            <p:cond delay="0"/>
                                          </p:stCondLst>
                                        </p:cTn>
                                        <p:tgtEl>
                                          <p:spTgt spid="85"/>
                                        </p:tgtEl>
                                        <p:attrNameLst>
                                          <p:attrName>style.visibility</p:attrName>
                                        </p:attrNameLst>
                                      </p:cBhvr>
                                      <p:to>
                                        <p:strVal val="visible"/>
                                      </p:to>
                                    </p:set>
                                    <p:anim calcmode="lin" valueType="num">
                                      <p:cBhvr>
                                        <p:cTn id="64" dur="500" fill="hold"/>
                                        <p:tgtEl>
                                          <p:spTgt spid="85"/>
                                        </p:tgtEl>
                                        <p:attrNameLst>
                                          <p:attrName>ppt_w</p:attrName>
                                        </p:attrNameLst>
                                      </p:cBhvr>
                                      <p:tavLst>
                                        <p:tav tm="0">
                                          <p:val>
                                            <p:fltVal val="0"/>
                                          </p:val>
                                        </p:tav>
                                        <p:tav tm="100000">
                                          <p:val>
                                            <p:strVal val="#ppt_w"/>
                                          </p:val>
                                        </p:tav>
                                      </p:tavLst>
                                    </p:anim>
                                    <p:anim calcmode="lin" valueType="num">
                                      <p:cBhvr>
                                        <p:cTn id="65" dur="500" fill="hold"/>
                                        <p:tgtEl>
                                          <p:spTgt spid="85"/>
                                        </p:tgtEl>
                                        <p:attrNameLst>
                                          <p:attrName>ppt_h</p:attrName>
                                        </p:attrNameLst>
                                      </p:cBhvr>
                                      <p:tavLst>
                                        <p:tav tm="0">
                                          <p:val>
                                            <p:fltVal val="0"/>
                                          </p:val>
                                        </p:tav>
                                        <p:tav tm="100000">
                                          <p:val>
                                            <p:strVal val="#ppt_h"/>
                                          </p:val>
                                        </p:tav>
                                      </p:tavLst>
                                    </p:anim>
                                    <p:animEffect transition="in" filter="fade">
                                      <p:cBhvr>
                                        <p:cTn id="66" dur="500"/>
                                        <p:tgtEl>
                                          <p:spTgt spid="85"/>
                                        </p:tgtEl>
                                      </p:cBhvr>
                                    </p:animEffect>
                                  </p:childTnLst>
                                </p:cTn>
                              </p:par>
                              <p:par>
                                <p:cTn id="67" presetID="12" presetClass="entr" presetSubtype="1" fill="hold" grpId="0" nodeType="withEffect">
                                  <p:stCondLst>
                                    <p:cond delay="270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500"/>
                                        <p:tgtEl>
                                          <p:spTgt spid="98"/>
                                        </p:tgtEl>
                                        <p:attrNameLst>
                                          <p:attrName>ppt_y</p:attrName>
                                        </p:attrNameLst>
                                      </p:cBhvr>
                                      <p:tavLst>
                                        <p:tav tm="0">
                                          <p:val>
                                            <p:strVal val="#ppt_y-#ppt_h*1.125000"/>
                                          </p:val>
                                        </p:tav>
                                        <p:tav tm="100000">
                                          <p:val>
                                            <p:strVal val="#ppt_y"/>
                                          </p:val>
                                        </p:tav>
                                      </p:tavLst>
                                    </p:anim>
                                    <p:animEffect transition="in" filter="wipe(down)">
                                      <p:cBhvr>
                                        <p:cTn id="70" dur="500"/>
                                        <p:tgtEl>
                                          <p:spTgt spid="98"/>
                                        </p:tgtEl>
                                      </p:cBhvr>
                                    </p:animEffect>
                                  </p:childTnLst>
                                </p:cTn>
                              </p:par>
                              <p:par>
                                <p:cTn id="71" presetID="53" presetClass="entr" presetSubtype="16" fill="hold" nodeType="withEffect">
                                  <p:stCondLst>
                                    <p:cond delay="2800"/>
                                  </p:stCondLst>
                                  <p:childTnLst>
                                    <p:set>
                                      <p:cBhvr>
                                        <p:cTn id="72" dur="1" fill="hold">
                                          <p:stCondLst>
                                            <p:cond delay="0"/>
                                          </p:stCondLst>
                                        </p:cTn>
                                        <p:tgtEl>
                                          <p:spTgt spid="90"/>
                                        </p:tgtEl>
                                        <p:attrNameLst>
                                          <p:attrName>style.visibility</p:attrName>
                                        </p:attrNameLst>
                                      </p:cBhvr>
                                      <p:to>
                                        <p:strVal val="visible"/>
                                      </p:to>
                                    </p:set>
                                    <p:anim calcmode="lin" valueType="num">
                                      <p:cBhvr>
                                        <p:cTn id="73" dur="500" fill="hold"/>
                                        <p:tgtEl>
                                          <p:spTgt spid="90"/>
                                        </p:tgtEl>
                                        <p:attrNameLst>
                                          <p:attrName>ppt_w</p:attrName>
                                        </p:attrNameLst>
                                      </p:cBhvr>
                                      <p:tavLst>
                                        <p:tav tm="0">
                                          <p:val>
                                            <p:fltVal val="0"/>
                                          </p:val>
                                        </p:tav>
                                        <p:tav tm="100000">
                                          <p:val>
                                            <p:strVal val="#ppt_w"/>
                                          </p:val>
                                        </p:tav>
                                      </p:tavLst>
                                    </p:anim>
                                    <p:anim calcmode="lin" valueType="num">
                                      <p:cBhvr>
                                        <p:cTn id="74" dur="500" fill="hold"/>
                                        <p:tgtEl>
                                          <p:spTgt spid="90"/>
                                        </p:tgtEl>
                                        <p:attrNameLst>
                                          <p:attrName>ppt_h</p:attrName>
                                        </p:attrNameLst>
                                      </p:cBhvr>
                                      <p:tavLst>
                                        <p:tav tm="0">
                                          <p:val>
                                            <p:fltVal val="0"/>
                                          </p:val>
                                        </p:tav>
                                        <p:tav tm="100000">
                                          <p:val>
                                            <p:strVal val="#ppt_h"/>
                                          </p:val>
                                        </p:tav>
                                      </p:tavLst>
                                    </p:anim>
                                    <p:animEffect transition="in" filter="fade">
                                      <p:cBhvr>
                                        <p:cTn id="75" dur="500"/>
                                        <p:tgtEl>
                                          <p:spTgt spid="90"/>
                                        </p:tgtEl>
                                      </p:cBhvr>
                                    </p:animEffect>
                                  </p:childTnLst>
                                </p:cTn>
                              </p:par>
                              <p:par>
                                <p:cTn id="76" presetID="12" presetClass="entr" presetSubtype="4" fill="hold" grpId="0" nodeType="withEffect">
                                  <p:stCondLst>
                                    <p:cond delay="3200"/>
                                  </p:stCondLst>
                                  <p:childTnLst>
                                    <p:set>
                                      <p:cBhvr>
                                        <p:cTn id="77" dur="1" fill="hold">
                                          <p:stCondLst>
                                            <p:cond delay="0"/>
                                          </p:stCondLst>
                                        </p:cTn>
                                        <p:tgtEl>
                                          <p:spTgt spid="99"/>
                                        </p:tgtEl>
                                        <p:attrNameLst>
                                          <p:attrName>style.visibility</p:attrName>
                                        </p:attrNameLst>
                                      </p:cBhvr>
                                      <p:to>
                                        <p:strVal val="visible"/>
                                      </p:to>
                                    </p:set>
                                    <p:anim calcmode="lin" valueType="num">
                                      <p:cBhvr additive="base">
                                        <p:cTn id="78" dur="500"/>
                                        <p:tgtEl>
                                          <p:spTgt spid="99"/>
                                        </p:tgtEl>
                                        <p:attrNameLst>
                                          <p:attrName>ppt_y</p:attrName>
                                        </p:attrNameLst>
                                      </p:cBhvr>
                                      <p:tavLst>
                                        <p:tav tm="0">
                                          <p:val>
                                            <p:strVal val="#ppt_y+#ppt_h*1.125000"/>
                                          </p:val>
                                        </p:tav>
                                        <p:tav tm="100000">
                                          <p:val>
                                            <p:strVal val="#ppt_y"/>
                                          </p:val>
                                        </p:tav>
                                      </p:tavLst>
                                    </p:anim>
                                    <p:animEffect transition="in" filter="wipe(up)">
                                      <p:cBhvr>
                                        <p:cTn id="79" dur="500"/>
                                        <p:tgtEl>
                                          <p:spTgt spid="99"/>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104"/>
                                        </p:tgtEl>
                                        <p:attrNameLst>
                                          <p:attrName>style.visibility</p:attrName>
                                        </p:attrNameLst>
                                      </p:cBhvr>
                                      <p:to>
                                        <p:strVal val="visible"/>
                                      </p:to>
                                    </p:set>
                                    <p:animEffect transition="in" filter="fade">
                                      <p:cBhvr>
                                        <p:cTn id="83"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P spid="69" grpId="0" animBg="1"/>
      <p:bldP spid="95" grpId="0"/>
      <p:bldP spid="96" grpId="0"/>
      <p:bldP spid="97" grpId="0"/>
      <p:bldP spid="98" grpId="0"/>
      <p:bldP spid="99"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鲜花, 花瓶, 植物, 餐桌&#10;&#10;已生成极高可信度的说明"/>
          <p:cNvPicPr>
            <a:picLocks noChangeAspect="1"/>
          </p:cNvPicPr>
          <p:nvPr/>
        </p:nvPicPr>
        <p:blipFill>
          <a:blip r:embed="rId3" cstate="email"/>
          <a:stretch>
            <a:fillRect/>
          </a:stretch>
        </p:blipFill>
        <p:spPr>
          <a:xfrm>
            <a:off x="0" y="0"/>
            <a:ext cx="12192000" cy="6383369"/>
          </a:xfrm>
          <a:prstGeom prst="rect">
            <a:avLst/>
          </a:prstGeom>
        </p:spPr>
      </p:pic>
      <p:pic>
        <p:nvPicPr>
          <p:cNvPr id="3" name="图片 2"/>
          <p:cNvPicPr>
            <a:picLocks noChangeAspect="1"/>
          </p:cNvPicPr>
          <p:nvPr/>
        </p:nvPicPr>
        <p:blipFill rotWithShape="1">
          <a:blip r:embed="rId4" cstate="email"/>
          <a:srcRect/>
          <a:stretch>
            <a:fillRect/>
          </a:stretch>
        </p:blipFill>
        <p:spPr>
          <a:xfrm>
            <a:off x="0" y="2633472"/>
            <a:ext cx="12192000" cy="4224528"/>
          </a:xfrm>
          <a:prstGeom prst="rect">
            <a:avLst/>
          </a:prstGeom>
        </p:spPr>
      </p:pic>
      <p:grpSp>
        <p:nvGrpSpPr>
          <p:cNvPr id="4" name="组合 3"/>
          <p:cNvGrpSpPr/>
          <p:nvPr/>
        </p:nvGrpSpPr>
        <p:grpSpPr>
          <a:xfrm>
            <a:off x="2611713" y="1274872"/>
            <a:ext cx="6968574" cy="2475201"/>
            <a:chOff x="2611713" y="1274872"/>
            <a:chExt cx="6968574" cy="2475201"/>
          </a:xfrm>
        </p:grpSpPr>
        <p:sp>
          <p:nvSpPr>
            <p:cNvPr id="5" name="TextBox 143"/>
            <p:cNvSpPr txBox="1"/>
            <p:nvPr/>
          </p:nvSpPr>
          <p:spPr>
            <a:xfrm>
              <a:off x="2611713" y="2642077"/>
              <a:ext cx="6968574" cy="1107996"/>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如何避免价格欺诈</a:t>
              </a:r>
              <a:endParaRPr kumimoji="0" lang="zh-CN" altLang="en-US" sz="6600" b="1" i="0" u="none" strike="noStrike" kern="1200" cap="none" spc="0" normalizeH="0" baseline="0" noProof="0" dirty="0">
                <a:ln>
                  <a:noFill/>
                </a:ln>
                <a:solidFill>
                  <a:srgbClr val="F7C733"/>
                </a:solidFill>
                <a:effectLst/>
                <a:uLnTx/>
                <a:uFillTx/>
                <a:latin typeface="华康海报体W12(P)" panose="040B0C00000000000000" pitchFamily="82" charset="-122"/>
                <a:ea typeface="华康海报体W12(P)" panose="040B0C00000000000000" pitchFamily="82" charset="-122"/>
                <a:cs typeface="+mn-cs"/>
              </a:endParaRPr>
            </a:p>
          </p:txBody>
        </p:sp>
        <p:sp>
          <p:nvSpPr>
            <p:cNvPr id="2" name="文本框 1"/>
            <p:cNvSpPr txBox="1"/>
            <p:nvPr/>
          </p:nvSpPr>
          <p:spPr>
            <a:xfrm>
              <a:off x="5477994" y="1274872"/>
              <a:ext cx="110959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200" b="1">
                  <a:solidFill>
                    <a:srgbClr val="F7C733"/>
                  </a:solidFill>
                  <a:latin typeface="华康海报体W12(P)" panose="040B0C00000000000000" pitchFamily="82" charset="-122"/>
                  <a:ea typeface="华康海报体W12(P)" panose="040B0C00000000000000" pitchFamily="82" charset="-122"/>
                </a:rPr>
                <a:t>五</a:t>
              </a:r>
              <a:endParaRPr kumimoji="0" lang="zh-CN" altLang="en-US" sz="72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991714" y="399019"/>
            <a:ext cx="4208572" cy="731205"/>
            <a:chOff x="3749476" y="454668"/>
            <a:chExt cx="4208572" cy="731205"/>
          </a:xfrm>
        </p:grpSpPr>
        <p:sp>
          <p:nvSpPr>
            <p:cNvPr id="8" name="文本框 7"/>
            <p:cNvSpPr txBox="1"/>
            <p:nvPr/>
          </p:nvSpPr>
          <p:spPr>
            <a:xfrm>
              <a:off x="4541728" y="497106"/>
              <a:ext cx="34163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如何避免欺诈？</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grpSp>
        <p:nvGrpSpPr>
          <p:cNvPr id="11" name="组合 10"/>
          <p:cNvGrpSpPr/>
          <p:nvPr/>
        </p:nvGrpSpPr>
        <p:grpSpPr>
          <a:xfrm>
            <a:off x="1360824" y="2035031"/>
            <a:ext cx="2233928" cy="3506204"/>
            <a:chOff x="778084" y="1038958"/>
            <a:chExt cx="1850186" cy="2900945"/>
          </a:xfrm>
        </p:grpSpPr>
        <p:sp>
          <p:nvSpPr>
            <p:cNvPr id="12" name="圆角矩形 32"/>
            <p:cNvSpPr/>
            <p:nvPr/>
          </p:nvSpPr>
          <p:spPr>
            <a:xfrm>
              <a:off x="887052" y="1038958"/>
              <a:ext cx="1632254" cy="1502650"/>
            </a:xfrm>
            <a:prstGeom prst="roundRect">
              <a:avLst>
                <a:gd name="adj" fmla="val 9350"/>
              </a:avLst>
            </a:prstGeom>
            <a:solidFill>
              <a:schemeClr val="bg2">
                <a:lumMod val="50000"/>
              </a:schemeClr>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13"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2">
                  <a:lumMod val="50000"/>
                </a:schemeClr>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14" name="椭圆 13"/>
            <p:cNvSpPr/>
            <p:nvPr/>
          </p:nvSpPr>
          <p:spPr>
            <a:xfrm>
              <a:off x="1403141" y="1647875"/>
              <a:ext cx="600075" cy="600075"/>
            </a:xfrm>
            <a:prstGeom prst="ellipse">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Impact" panose="020B0806030902050204" pitchFamily="34" charset="0"/>
                <a:ea typeface="PMingLiU" panose="02020500000000000000" pitchFamily="18" charset="-120"/>
              </a:endParaRPr>
            </a:p>
          </p:txBody>
        </p:sp>
        <p:sp>
          <p:nvSpPr>
            <p:cNvPr id="15"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defTabSz="1218565">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01</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17" name="文本框 65"/>
            <p:cNvSpPr txBox="1"/>
            <p:nvPr/>
          </p:nvSpPr>
          <p:spPr>
            <a:xfrm>
              <a:off x="954735" y="2736738"/>
              <a:ext cx="1496884" cy="840334"/>
            </a:xfrm>
            <a:prstGeom prst="rect">
              <a:avLst/>
            </a:prstGeom>
            <a:noFill/>
          </p:spPr>
          <p:txBody>
            <a:bodyPr wrap="square" lIns="91440" tIns="45720" rIns="91440" bIns="45720" rtlCol="0">
              <a:spAutoFit/>
            </a:bodyPr>
            <a:lstStyle/>
            <a:p>
              <a:pPr algn="ctr" defTabSz="1218565">
                <a:defRPr/>
              </a:pPr>
              <a:r>
                <a:rPr lang="zh-CN" altLang="en-US" sz="2000">
                  <a:solidFill>
                    <a:schemeClr val="bg2">
                      <a:lumMod val="50000"/>
                    </a:schemeClr>
                  </a:solidFill>
                  <a:latin typeface="微软雅黑" panose="020B0503020204020204" pitchFamily="34" charset="-122"/>
                  <a:ea typeface="微软雅黑" panose="020B0503020204020204" pitchFamily="34" charset="-122"/>
                </a:rPr>
                <a:t>仔细考虑自己是否真的需要该商品</a:t>
              </a:r>
              <a:endParaRPr lang="zh-HK" altLang="en-US"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766063" y="2035031"/>
            <a:ext cx="2233928" cy="3506204"/>
            <a:chOff x="2690633" y="1038958"/>
            <a:chExt cx="1850186" cy="2900945"/>
          </a:xfrm>
        </p:grpSpPr>
        <p:sp>
          <p:nvSpPr>
            <p:cNvPr id="19" name="圆角矩形 39"/>
            <p:cNvSpPr/>
            <p:nvPr/>
          </p:nvSpPr>
          <p:spPr>
            <a:xfrm>
              <a:off x="2799601" y="1038958"/>
              <a:ext cx="1632254" cy="1502651"/>
            </a:xfrm>
            <a:prstGeom prst="roundRect">
              <a:avLst>
                <a:gd name="adj" fmla="val 9350"/>
              </a:avLst>
            </a:prstGeom>
            <a:solidFill>
              <a:schemeClr val="bg2">
                <a:lumMod val="50000"/>
              </a:schemeClr>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20"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2">
                  <a:lumMod val="50000"/>
                </a:schemeClr>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21" name="椭圆 20"/>
            <p:cNvSpPr/>
            <p:nvPr/>
          </p:nvSpPr>
          <p:spPr>
            <a:xfrm>
              <a:off x="3315689" y="1647875"/>
              <a:ext cx="600075" cy="6000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Impact" panose="020B0806030902050204" pitchFamily="34" charset="0"/>
                <a:ea typeface="PMingLiU" panose="02020500000000000000" pitchFamily="18" charset="-120"/>
              </a:endParaRPr>
            </a:p>
          </p:txBody>
        </p:sp>
        <p:sp>
          <p:nvSpPr>
            <p:cNvPr id="22"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defTabSz="1218565">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02</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24" name="文本框 67"/>
            <p:cNvSpPr txBox="1"/>
            <p:nvPr/>
          </p:nvSpPr>
          <p:spPr>
            <a:xfrm>
              <a:off x="3110499" y="2909715"/>
              <a:ext cx="1321356" cy="331041"/>
            </a:xfrm>
            <a:prstGeom prst="rect">
              <a:avLst/>
            </a:prstGeom>
            <a:noFill/>
          </p:spPr>
          <p:txBody>
            <a:bodyPr wrap="square" lIns="91440" tIns="45720" rIns="91440" bIns="45720" rtlCol="0">
              <a:spAutoFit/>
            </a:bodyPr>
            <a:lstStyle/>
            <a:p>
              <a:r>
                <a:rPr lang="zh-CN" altLang="en-US" sz="2000">
                  <a:solidFill>
                    <a:schemeClr val="bg2">
                      <a:lumMod val="50000"/>
                    </a:schemeClr>
                  </a:solidFill>
                  <a:latin typeface="微软雅黑" panose="020B0503020204020204" pitchFamily="34" charset="-122"/>
                  <a:ea typeface="微软雅黑" panose="020B0503020204020204" pitchFamily="34" charset="-122"/>
                </a:rPr>
                <a:t>货比三家</a:t>
              </a:r>
            </a:p>
          </p:txBody>
        </p:sp>
      </p:grpSp>
      <p:grpSp>
        <p:nvGrpSpPr>
          <p:cNvPr id="25" name="组合 24"/>
          <p:cNvGrpSpPr/>
          <p:nvPr/>
        </p:nvGrpSpPr>
        <p:grpSpPr>
          <a:xfrm>
            <a:off x="6161357" y="2035031"/>
            <a:ext cx="2233928" cy="3506204"/>
            <a:chOff x="4603182" y="1038958"/>
            <a:chExt cx="1850186" cy="2900945"/>
          </a:xfrm>
        </p:grpSpPr>
        <p:sp>
          <p:nvSpPr>
            <p:cNvPr id="26" name="圆角矩形 46"/>
            <p:cNvSpPr/>
            <p:nvPr/>
          </p:nvSpPr>
          <p:spPr>
            <a:xfrm>
              <a:off x="4712149" y="1038958"/>
              <a:ext cx="1632254" cy="1502651"/>
            </a:xfrm>
            <a:prstGeom prst="roundRect">
              <a:avLst>
                <a:gd name="adj" fmla="val 9350"/>
              </a:avLst>
            </a:prstGeom>
            <a:solidFill>
              <a:schemeClr val="bg2">
                <a:lumMod val="50000"/>
              </a:schemeClr>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27"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2">
                  <a:lumMod val="50000"/>
                </a:schemeClr>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28" name="椭圆 27"/>
            <p:cNvSpPr/>
            <p:nvPr/>
          </p:nvSpPr>
          <p:spPr>
            <a:xfrm>
              <a:off x="5228238" y="1647875"/>
              <a:ext cx="600075" cy="6000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Impact" panose="020B0806030902050204" pitchFamily="34" charset="0"/>
                <a:ea typeface="PMingLiU" panose="02020500000000000000" pitchFamily="18" charset="-120"/>
              </a:endParaRPr>
            </a:p>
          </p:txBody>
        </p:sp>
        <p:sp>
          <p:nvSpPr>
            <p:cNvPr id="29" name="文本框 54"/>
            <p:cNvSpPr txBox="1"/>
            <p:nvPr/>
          </p:nvSpPr>
          <p:spPr>
            <a:xfrm>
              <a:off x="5044295" y="1222952"/>
              <a:ext cx="978584" cy="636616"/>
            </a:xfrm>
            <a:prstGeom prst="rect">
              <a:avLst/>
            </a:prstGeom>
            <a:noFill/>
          </p:spPr>
          <p:txBody>
            <a:bodyPr wrap="square" lIns="91440" tIns="45720" rIns="91440" bIns="45720" rtlCol="0">
              <a:spAutoFit/>
            </a:bodyPr>
            <a:lstStyle/>
            <a:p>
              <a:pPr algn="ctr" defTabSz="1218565">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03</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31" name="文本框 69"/>
            <p:cNvSpPr txBox="1"/>
            <p:nvPr/>
          </p:nvSpPr>
          <p:spPr>
            <a:xfrm>
              <a:off x="4892822" y="2788385"/>
              <a:ext cx="1130056" cy="585687"/>
            </a:xfrm>
            <a:prstGeom prst="rect">
              <a:avLst/>
            </a:prstGeom>
            <a:noFill/>
          </p:spPr>
          <p:txBody>
            <a:bodyPr wrap="square" lIns="91440" tIns="45720" rIns="91440" bIns="45720" rtlCol="0">
              <a:spAutoFit/>
            </a:bodyPr>
            <a:lstStyle/>
            <a:p>
              <a:pPr algn="ctr" defTabSz="1218565">
                <a:defRPr/>
              </a:pPr>
              <a:r>
                <a:rPr lang="zh-CN" altLang="en-US" sz="2000">
                  <a:solidFill>
                    <a:schemeClr val="bg2">
                      <a:lumMod val="50000"/>
                    </a:schemeClr>
                  </a:solidFill>
                  <a:latin typeface="微软雅黑" panose="020B0503020204020204" pitchFamily="34" charset="-122"/>
                  <a:ea typeface="微软雅黑" panose="020B0503020204020204" pitchFamily="34" charset="-122"/>
                </a:rPr>
                <a:t>不要贪图便宜</a:t>
              </a:r>
              <a:endParaRPr lang="en-US" altLang="zh-CN"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566595" y="2035031"/>
            <a:ext cx="2233928" cy="3506204"/>
            <a:chOff x="6515731" y="1038958"/>
            <a:chExt cx="1850186" cy="2900945"/>
          </a:xfrm>
        </p:grpSpPr>
        <p:sp>
          <p:nvSpPr>
            <p:cNvPr id="33" name="圆角矩形 53"/>
            <p:cNvSpPr/>
            <p:nvPr/>
          </p:nvSpPr>
          <p:spPr>
            <a:xfrm>
              <a:off x="6624698" y="1038958"/>
              <a:ext cx="1632254" cy="1502651"/>
            </a:xfrm>
            <a:prstGeom prst="roundRect">
              <a:avLst>
                <a:gd name="adj" fmla="val 9350"/>
              </a:avLst>
            </a:prstGeom>
            <a:solidFill>
              <a:schemeClr val="bg2">
                <a:lumMod val="50000"/>
              </a:schemeClr>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34"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bg2">
                  <a:lumMod val="50000"/>
                </a:schemeClr>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Calibri" panose="020F0502020204030204"/>
                <a:ea typeface="PMingLiU" panose="02020500000000000000" pitchFamily="18" charset="-120"/>
              </a:endParaRPr>
            </a:p>
          </p:txBody>
        </p:sp>
        <p:sp>
          <p:nvSpPr>
            <p:cNvPr id="35" name="椭圆 34"/>
            <p:cNvSpPr/>
            <p:nvPr/>
          </p:nvSpPr>
          <p:spPr>
            <a:xfrm>
              <a:off x="7140787" y="1647875"/>
              <a:ext cx="600075" cy="6000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8565">
                <a:defRPr/>
              </a:pPr>
              <a:endParaRPr lang="zh-HK" altLang="en-US" sz="2400">
                <a:solidFill>
                  <a:prstClr val="white"/>
                </a:solidFill>
                <a:latin typeface="Impact" panose="020B0806030902050204" pitchFamily="34" charset="0"/>
                <a:ea typeface="PMingLiU" panose="02020500000000000000" pitchFamily="18" charset="-120"/>
              </a:endParaRPr>
            </a:p>
          </p:txBody>
        </p:sp>
        <p:sp>
          <p:nvSpPr>
            <p:cNvPr id="36" name="文本框 60"/>
            <p:cNvSpPr txBox="1"/>
            <p:nvPr/>
          </p:nvSpPr>
          <p:spPr>
            <a:xfrm>
              <a:off x="6988992" y="1222952"/>
              <a:ext cx="876274" cy="636616"/>
            </a:xfrm>
            <a:prstGeom prst="rect">
              <a:avLst/>
            </a:prstGeom>
            <a:noFill/>
          </p:spPr>
          <p:txBody>
            <a:bodyPr wrap="square" lIns="91440" tIns="45720" rIns="91440" bIns="45720" rtlCol="0">
              <a:spAutoFit/>
            </a:bodyPr>
            <a:lstStyle/>
            <a:p>
              <a:pPr algn="ctr" defTabSz="1218565">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04</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38" name="文本框 71"/>
            <p:cNvSpPr txBox="1"/>
            <p:nvPr/>
          </p:nvSpPr>
          <p:spPr>
            <a:xfrm>
              <a:off x="6770751" y="2788385"/>
              <a:ext cx="1340145" cy="585687"/>
            </a:xfrm>
            <a:prstGeom prst="rect">
              <a:avLst/>
            </a:prstGeom>
            <a:noFill/>
          </p:spPr>
          <p:txBody>
            <a:bodyPr wrap="square" lIns="91440" tIns="45720" rIns="91440" bIns="45720" rtlCol="0">
              <a:spAutoFit/>
            </a:bodyPr>
            <a:lstStyle/>
            <a:p>
              <a:pPr algn="ctr" defTabSz="1218565">
                <a:defRPr/>
              </a:pPr>
              <a:r>
                <a:rPr lang="zh-CN" altLang="en-US" sz="2000">
                  <a:solidFill>
                    <a:schemeClr val="bg2">
                      <a:lumMod val="50000"/>
                    </a:schemeClr>
                  </a:solidFill>
                  <a:latin typeface="微软雅黑" panose="020B0503020204020204" pitchFamily="34" charset="-122"/>
                  <a:ea typeface="微软雅黑" panose="020B0503020204020204" pitchFamily="34" charset="-122"/>
                </a:rPr>
                <a:t>结帐时仔细核对帐目</a:t>
              </a:r>
              <a:endParaRPr lang="zh-HK" altLang="en-US" dirty="0">
                <a:solidFill>
                  <a:schemeClr val="bg2">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0" y="2633472"/>
            <a:ext cx="12192000" cy="4224528"/>
          </a:xfrm>
          <a:prstGeom prst="rect">
            <a:avLst/>
          </a:prstGeom>
        </p:spPr>
      </p:pic>
      <p:pic>
        <p:nvPicPr>
          <p:cNvPr id="7" name="图片 6"/>
          <p:cNvPicPr>
            <a:picLocks noChangeAspect="1"/>
          </p:cNvPicPr>
          <p:nvPr/>
        </p:nvPicPr>
        <p:blipFill>
          <a:blip r:embed="rId4" cstate="email"/>
          <a:stretch>
            <a:fillRect/>
          </a:stretch>
        </p:blipFill>
        <p:spPr>
          <a:xfrm>
            <a:off x="2930072" y="642944"/>
            <a:ext cx="6104200" cy="3540964"/>
          </a:xfrm>
          <a:prstGeom prst="rect">
            <a:avLst/>
          </a:prstGeom>
        </p:spPr>
      </p:pic>
      <p:pic>
        <p:nvPicPr>
          <p:cNvPr id="4" name="图片 3" descr="图片包含 鲜花, 花瓶, 植物, 餐桌&#10;&#10;已生成极高可信度的说明"/>
          <p:cNvPicPr>
            <a:picLocks noChangeAspect="1"/>
          </p:cNvPicPr>
          <p:nvPr/>
        </p:nvPicPr>
        <p:blipFill>
          <a:blip r:embed="rId5" cstate="email"/>
          <a:stretch>
            <a:fillRect/>
          </a:stretch>
        </p:blipFill>
        <p:spPr>
          <a:xfrm>
            <a:off x="0" y="0"/>
            <a:ext cx="12192000" cy="6383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鲜花, 花瓶, 植物, 餐桌&#10;&#10;已生成极高可信度的说明"/>
          <p:cNvPicPr>
            <a:picLocks noChangeAspect="1"/>
          </p:cNvPicPr>
          <p:nvPr/>
        </p:nvPicPr>
        <p:blipFill>
          <a:blip r:embed="rId3" cstate="email"/>
          <a:stretch>
            <a:fillRect/>
          </a:stretch>
        </p:blipFill>
        <p:spPr>
          <a:xfrm>
            <a:off x="0" y="0"/>
            <a:ext cx="12192000" cy="6383369"/>
          </a:xfrm>
          <a:prstGeom prst="rect">
            <a:avLst/>
          </a:prstGeom>
        </p:spPr>
      </p:pic>
      <p:pic>
        <p:nvPicPr>
          <p:cNvPr id="3" name="图片 2"/>
          <p:cNvPicPr>
            <a:picLocks noChangeAspect="1"/>
          </p:cNvPicPr>
          <p:nvPr/>
        </p:nvPicPr>
        <p:blipFill rotWithShape="1">
          <a:blip r:embed="rId4" cstate="email"/>
          <a:srcRect/>
          <a:stretch>
            <a:fillRect/>
          </a:stretch>
        </p:blipFill>
        <p:spPr>
          <a:xfrm>
            <a:off x="0" y="2633472"/>
            <a:ext cx="12192000" cy="4224528"/>
          </a:xfrm>
          <a:prstGeom prst="rect">
            <a:avLst/>
          </a:prstGeom>
        </p:spPr>
      </p:pic>
      <p:grpSp>
        <p:nvGrpSpPr>
          <p:cNvPr id="4" name="组合 3"/>
          <p:cNvGrpSpPr/>
          <p:nvPr/>
        </p:nvGrpSpPr>
        <p:grpSpPr>
          <a:xfrm>
            <a:off x="3188699" y="1274872"/>
            <a:ext cx="5553123" cy="2361082"/>
            <a:chOff x="3188699" y="1274872"/>
            <a:chExt cx="5553123" cy="2361082"/>
          </a:xfrm>
        </p:grpSpPr>
        <p:sp>
          <p:nvSpPr>
            <p:cNvPr id="5" name="TextBox 143"/>
            <p:cNvSpPr txBox="1"/>
            <p:nvPr/>
          </p:nvSpPr>
          <p:spPr>
            <a:xfrm>
              <a:off x="3188699" y="2527958"/>
              <a:ext cx="5553123" cy="1107996"/>
            </a:xfrm>
            <a:prstGeom prst="rect">
              <a:avLst/>
            </a:prstGeom>
            <a:noFill/>
          </p:spPr>
          <p:txBody>
            <a:bodyPr wrap="none" rtlCol="0">
              <a:spAutoFit/>
            </a:bodyPr>
            <a:lstStyle/>
            <a:p>
              <a:pPr defTabSz="1218565"/>
              <a:r>
                <a:rPr lang="en-US" altLang="zh-CN" sz="6600" b="1">
                  <a:solidFill>
                    <a:srgbClr val="F7C733"/>
                  </a:solidFill>
                  <a:latin typeface="华康海报体W12(P)" panose="040B0C00000000000000" pitchFamily="82" charset="-122"/>
                  <a:ea typeface="华康海报体W12(P)" panose="040B0C00000000000000" pitchFamily="82" charset="-122"/>
                </a:rPr>
                <a:t>315</a:t>
              </a:r>
              <a:r>
                <a:rPr lang="zh-CN" altLang="en-US" sz="6600" b="1">
                  <a:solidFill>
                    <a:srgbClr val="F7C733"/>
                  </a:solidFill>
                  <a:latin typeface="华康海报体W12(P)" panose="040B0C00000000000000" pitchFamily="82" charset="-122"/>
                  <a:ea typeface="华康海报体W12(P)" panose="040B0C00000000000000" pitchFamily="82" charset="-122"/>
                </a:rPr>
                <a:t>节日由来</a:t>
              </a:r>
              <a:endParaRPr lang="zh-CN" altLang="en-US" sz="6600" b="1" dirty="0">
                <a:solidFill>
                  <a:srgbClr val="F7C733"/>
                </a:solidFill>
                <a:latin typeface="华康海报体W12(P)" panose="040B0C00000000000000" pitchFamily="82" charset="-122"/>
                <a:ea typeface="华康海报体W12(P)" panose="040B0C00000000000000" pitchFamily="82" charset="-122"/>
              </a:endParaRPr>
            </a:p>
          </p:txBody>
        </p:sp>
        <p:sp>
          <p:nvSpPr>
            <p:cNvPr id="2" name="文本框 1"/>
            <p:cNvSpPr txBox="1"/>
            <p:nvPr/>
          </p:nvSpPr>
          <p:spPr>
            <a:xfrm>
              <a:off x="5477994" y="1274872"/>
              <a:ext cx="1107996" cy="1200329"/>
            </a:xfrm>
            <a:prstGeom prst="rect">
              <a:avLst/>
            </a:prstGeom>
            <a:noFill/>
          </p:spPr>
          <p:txBody>
            <a:bodyPr wrap="none" rtlCol="0">
              <a:spAutoFit/>
            </a:bodyPr>
            <a:lstStyle/>
            <a:p>
              <a:r>
                <a:rPr lang="zh-CN" altLang="en-US" sz="7200" b="1">
                  <a:solidFill>
                    <a:srgbClr val="F7C733"/>
                  </a:solidFill>
                  <a:latin typeface="华康海报体W12(P)" panose="040B0C00000000000000" pitchFamily="82" charset="-122"/>
                  <a:ea typeface="华康海报体W12(P)" panose="040B0C00000000000000" pitchFamily="82" charset="-122"/>
                </a:rPr>
                <a:t>一</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11" name="组合 10"/>
          <p:cNvGrpSpPr/>
          <p:nvPr/>
        </p:nvGrpSpPr>
        <p:grpSpPr>
          <a:xfrm>
            <a:off x="3886636" y="399019"/>
            <a:ext cx="3900795" cy="731205"/>
            <a:chOff x="3749476" y="454668"/>
            <a:chExt cx="3900795" cy="731205"/>
          </a:xfrm>
        </p:grpSpPr>
        <p:sp>
          <p:nvSpPr>
            <p:cNvPr id="8" name="文本框 7"/>
            <p:cNvSpPr txBox="1"/>
            <p:nvPr/>
          </p:nvSpPr>
          <p:spPr>
            <a:xfrm>
              <a:off x="4541728" y="497106"/>
              <a:ext cx="3108543" cy="646331"/>
            </a:xfrm>
            <a:prstGeom prst="rect">
              <a:avLst/>
            </a:prstGeom>
            <a:noFill/>
          </p:spPr>
          <p:txBody>
            <a:bodyPr wrap="none" rtlCol="0">
              <a:spAutoFit/>
            </a:bodyPr>
            <a:lstStyle/>
            <a:p>
              <a:r>
                <a:rPr lang="en-US" altLang="zh-CN" sz="3600" b="1">
                  <a:solidFill>
                    <a:srgbClr val="F7C733"/>
                  </a:solidFill>
                  <a:latin typeface="华康海报体W12(P)" panose="040B0C00000000000000" pitchFamily="82" charset="-122"/>
                  <a:ea typeface="华康海报体W12(P)" panose="040B0C00000000000000" pitchFamily="82" charset="-122"/>
                </a:rPr>
                <a:t>315</a:t>
              </a:r>
              <a:r>
                <a:rPr lang="zh-CN" altLang="en-US" sz="3600" b="1">
                  <a:solidFill>
                    <a:srgbClr val="F7C733"/>
                  </a:solidFill>
                  <a:latin typeface="华康海报体W12(P)" panose="040B0C00000000000000" pitchFamily="82" charset="-122"/>
                  <a:ea typeface="华康海报体W12(P)" panose="040B0C00000000000000" pitchFamily="82" charset="-122"/>
                </a:rPr>
                <a:t>节日由来</a:t>
              </a:r>
            </a:p>
          </p:txBody>
        </p:sp>
        <p:pic>
          <p:nvPicPr>
            <p:cNvPr id="10" name="图片 9"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sp>
        <p:nvSpPr>
          <p:cNvPr id="2" name="矩形 1"/>
          <p:cNvSpPr/>
          <p:nvPr/>
        </p:nvSpPr>
        <p:spPr>
          <a:xfrm>
            <a:off x="4070023" y="1631574"/>
            <a:ext cx="7434816" cy="4662815"/>
          </a:xfrm>
          <a:prstGeom prst="rect">
            <a:avLst/>
          </a:prstGeom>
        </p:spPr>
        <p:txBody>
          <a:bodyPr wrap="square">
            <a:spAutoFit/>
          </a:bodyPr>
          <a:lstStyle/>
          <a:p>
            <a:pPr marL="285750" indent="-285750">
              <a:lnSpc>
                <a:spcPct val="150000"/>
              </a:lnSpc>
              <a:buClr>
                <a:srgbClr val="FEFF6F"/>
              </a:buClr>
              <a:buFont typeface="Wingdings" panose="05000000000000000000" pitchFamily="2" charset="2"/>
              <a:buChar char="Ø"/>
            </a:pPr>
            <a:r>
              <a:rPr lang="zh-CN" altLang="en-US">
                <a:solidFill>
                  <a:schemeClr val="bg2">
                    <a:lumMod val="50000"/>
                  </a:schemeClr>
                </a:solidFill>
                <a:latin typeface="微软雅黑" panose="020B0503020204020204" pitchFamily="34" charset="-122"/>
                <a:ea typeface="微软雅黑" panose="020B0503020204020204" pitchFamily="34" charset="-122"/>
              </a:rPr>
              <a:t>消费者权益正式提出是在</a:t>
            </a:r>
            <a:r>
              <a:rPr lang="en-US" altLang="zh-CN">
                <a:solidFill>
                  <a:schemeClr val="bg2">
                    <a:lumMod val="50000"/>
                  </a:schemeClr>
                </a:solidFill>
                <a:latin typeface="微软雅黑" panose="020B0503020204020204" pitchFamily="34" charset="-122"/>
                <a:ea typeface="微软雅黑" panose="020B0503020204020204" pitchFamily="34" charset="-122"/>
              </a:rPr>
              <a:t>20</a:t>
            </a:r>
            <a:r>
              <a:rPr lang="zh-CN" altLang="en-US">
                <a:solidFill>
                  <a:schemeClr val="bg2">
                    <a:lumMod val="50000"/>
                  </a:schemeClr>
                </a:solidFill>
                <a:latin typeface="微软雅黑" panose="020B0503020204020204" pitchFamily="34" charset="-122"/>
                <a:ea typeface="微软雅黑" panose="020B0503020204020204" pitchFamily="34" charset="-122"/>
              </a:rPr>
              <a:t>世纪</a:t>
            </a:r>
            <a:r>
              <a:rPr lang="en-US" altLang="zh-CN">
                <a:solidFill>
                  <a:schemeClr val="bg2">
                    <a:lumMod val="50000"/>
                  </a:schemeClr>
                </a:solidFill>
                <a:latin typeface="微软雅黑" panose="020B0503020204020204" pitchFamily="34" charset="-122"/>
                <a:ea typeface="微软雅黑" panose="020B0503020204020204" pitchFamily="34" charset="-122"/>
              </a:rPr>
              <a:t>60</a:t>
            </a:r>
            <a:r>
              <a:rPr lang="zh-CN" altLang="en-US">
                <a:solidFill>
                  <a:schemeClr val="bg2">
                    <a:lumMod val="50000"/>
                  </a:schemeClr>
                </a:solidFill>
                <a:latin typeface="微软雅黑" panose="020B0503020204020204" pitchFamily="34" charset="-122"/>
                <a:ea typeface="微软雅黑" panose="020B0503020204020204" pitchFamily="34" charset="-122"/>
              </a:rPr>
              <a:t>年代。</a:t>
            </a:r>
            <a:r>
              <a:rPr lang="en-US" altLang="zh-CN">
                <a:solidFill>
                  <a:schemeClr val="bg2">
                    <a:lumMod val="50000"/>
                  </a:schemeClr>
                </a:solidFill>
                <a:latin typeface="微软雅黑" panose="020B0503020204020204" pitchFamily="34" charset="-122"/>
                <a:ea typeface="微软雅黑" panose="020B0503020204020204" pitchFamily="34" charset="-122"/>
              </a:rPr>
              <a:t>1962</a:t>
            </a:r>
            <a:r>
              <a:rPr lang="zh-CN" altLang="en-US">
                <a:solidFill>
                  <a:schemeClr val="bg2">
                    <a:lumMod val="50000"/>
                  </a:schemeClr>
                </a:solidFill>
                <a:latin typeface="微软雅黑" panose="020B0503020204020204" pitchFamily="34" charset="-122"/>
                <a:ea typeface="微软雅黑" panose="020B0503020204020204" pitchFamily="34" charset="-122"/>
              </a:rPr>
              <a:t>年</a:t>
            </a:r>
            <a:r>
              <a:rPr lang="en-US" altLang="zh-CN">
                <a:solidFill>
                  <a:schemeClr val="bg2">
                    <a:lumMod val="50000"/>
                  </a:schemeClr>
                </a:solidFill>
                <a:latin typeface="微软雅黑" panose="020B0503020204020204" pitchFamily="34" charset="-122"/>
                <a:ea typeface="微软雅黑" panose="020B0503020204020204" pitchFamily="34" charset="-122"/>
              </a:rPr>
              <a:t>3</a:t>
            </a:r>
            <a:r>
              <a:rPr lang="zh-CN" altLang="en-US">
                <a:solidFill>
                  <a:schemeClr val="bg2">
                    <a:lumMod val="50000"/>
                  </a:schemeClr>
                </a:solidFill>
                <a:latin typeface="微软雅黑" panose="020B0503020204020204" pitchFamily="34" charset="-122"/>
                <a:ea typeface="微软雅黑" panose="020B0503020204020204" pitchFamily="34" charset="-122"/>
              </a:rPr>
              <a:t>月</a:t>
            </a:r>
            <a:r>
              <a:rPr lang="en-US" altLang="zh-CN">
                <a:solidFill>
                  <a:schemeClr val="bg2">
                    <a:lumMod val="50000"/>
                  </a:schemeClr>
                </a:solidFill>
                <a:latin typeface="微软雅黑" panose="020B0503020204020204" pitchFamily="34" charset="-122"/>
                <a:ea typeface="微软雅黑" panose="020B0503020204020204" pitchFamily="34" charset="-122"/>
              </a:rPr>
              <a:t>15 </a:t>
            </a:r>
            <a:r>
              <a:rPr lang="zh-CN" altLang="en-US">
                <a:solidFill>
                  <a:schemeClr val="bg2">
                    <a:lumMod val="50000"/>
                  </a:schemeClr>
                </a:solidFill>
                <a:latin typeface="微软雅黑" panose="020B0503020204020204" pitchFamily="34" charset="-122"/>
                <a:ea typeface="微软雅黑" panose="020B0503020204020204" pitchFamily="34" charset="-122"/>
              </a:rPr>
              <a:t>日</a:t>
            </a:r>
            <a:r>
              <a:rPr lang="en-US" altLang="zh-CN">
                <a:solidFill>
                  <a:schemeClr val="bg2">
                    <a:lumMod val="50000"/>
                  </a:schemeClr>
                </a:solidFill>
                <a:latin typeface="微软雅黑" panose="020B0503020204020204" pitchFamily="34" charset="-122"/>
                <a:ea typeface="微软雅黑" panose="020B0503020204020204" pitchFamily="34" charset="-122"/>
              </a:rPr>
              <a:t>,</a:t>
            </a:r>
            <a:r>
              <a:rPr lang="zh-CN" altLang="en-US">
                <a:solidFill>
                  <a:schemeClr val="bg2">
                    <a:lumMod val="50000"/>
                  </a:schemeClr>
                </a:solidFill>
                <a:latin typeface="微软雅黑" panose="020B0503020204020204" pitchFamily="34" charset="-122"/>
                <a:ea typeface="微软雅黑" panose="020B0503020204020204" pitchFamily="34" charset="-122"/>
              </a:rPr>
              <a:t>美国前总统约翰肯尼迪在美国国会发表了</a:t>
            </a:r>
            <a:r>
              <a:rPr lang="en-US" altLang="zh-CN" sz="2400" b="1">
                <a:solidFill>
                  <a:schemeClr val="bg2">
                    <a:lumMod val="50000"/>
                  </a:schemeClr>
                </a:solidFill>
                <a:latin typeface="微软雅黑" panose="020B0503020204020204" pitchFamily="34" charset="-122"/>
                <a:ea typeface="微软雅黑" panose="020B0503020204020204" pitchFamily="34" charset="-122"/>
              </a:rPr>
              <a:t>《</a:t>
            </a:r>
            <a:r>
              <a:rPr lang="zh-CN" altLang="en-US" sz="2400" b="1">
                <a:solidFill>
                  <a:schemeClr val="bg2">
                    <a:lumMod val="50000"/>
                  </a:schemeClr>
                </a:solidFill>
                <a:latin typeface="微软雅黑" panose="020B0503020204020204" pitchFamily="34" charset="-122"/>
                <a:ea typeface="微软雅黑" panose="020B0503020204020204" pitchFamily="34" charset="-122"/>
              </a:rPr>
              <a:t>关于保护消费者利益的总统特别咨文</a:t>
            </a:r>
            <a:r>
              <a:rPr lang="en-US" altLang="zh-CN" sz="2400" b="1">
                <a:solidFill>
                  <a:schemeClr val="bg2">
                    <a:lumMod val="50000"/>
                  </a:schemeClr>
                </a:solidFill>
                <a:latin typeface="微软雅黑" panose="020B0503020204020204" pitchFamily="34" charset="-122"/>
                <a:ea typeface="微软雅黑" panose="020B0503020204020204" pitchFamily="34" charset="-122"/>
              </a:rPr>
              <a:t>》</a:t>
            </a:r>
            <a:r>
              <a:rPr lang="zh-CN" altLang="en-US">
                <a:solidFill>
                  <a:schemeClr val="bg2">
                    <a:lumMod val="50000"/>
                  </a:schemeClr>
                </a:solidFill>
                <a:latin typeface="微软雅黑" panose="020B0503020204020204" pitchFamily="34" charset="-122"/>
                <a:ea typeface="微软雅黑" panose="020B0503020204020204" pitchFamily="34" charset="-122"/>
              </a:rPr>
              <a:t>，首先提出了消费者的四项权利</a:t>
            </a:r>
            <a:r>
              <a:rPr lang="en-US" altLang="zh-CN">
                <a:solidFill>
                  <a:schemeClr val="bg2">
                    <a:lumMod val="50000"/>
                  </a:schemeClr>
                </a:solidFill>
                <a:latin typeface="微软雅黑" panose="020B0503020204020204" pitchFamily="34" charset="-122"/>
                <a:ea typeface="微软雅黑" panose="020B0503020204020204" pitchFamily="34" charset="-122"/>
              </a:rPr>
              <a:t>:</a:t>
            </a:r>
          </a:p>
          <a:p>
            <a:pPr marL="285750" indent="-285750">
              <a:lnSpc>
                <a:spcPct val="150000"/>
              </a:lnSpc>
              <a:buClr>
                <a:srgbClr val="FEFF6F"/>
              </a:buClr>
              <a:buFont typeface="Wingdings" panose="05000000000000000000" pitchFamily="2" charset="2"/>
              <a:buChar char="l"/>
            </a:pPr>
            <a:r>
              <a:rPr lang="zh-CN" altLang="en-US">
                <a:solidFill>
                  <a:schemeClr val="bg2">
                    <a:lumMod val="50000"/>
                  </a:schemeClr>
                </a:solidFill>
                <a:latin typeface="微软雅黑" panose="020B0503020204020204" pitchFamily="34" charset="-122"/>
                <a:ea typeface="微软雅黑" panose="020B0503020204020204" pitchFamily="34" charset="-122"/>
              </a:rPr>
              <a:t>有权获得商品的安全保障</a:t>
            </a:r>
          </a:p>
          <a:p>
            <a:pPr marL="285750" indent="-285750">
              <a:lnSpc>
                <a:spcPct val="150000"/>
              </a:lnSpc>
              <a:buClr>
                <a:srgbClr val="FEFF6F"/>
              </a:buClr>
              <a:buFont typeface="Wingdings" panose="05000000000000000000" pitchFamily="2" charset="2"/>
              <a:buChar char="l"/>
            </a:pPr>
            <a:r>
              <a:rPr lang="zh-CN" altLang="en-US">
                <a:solidFill>
                  <a:schemeClr val="bg2">
                    <a:lumMod val="50000"/>
                  </a:schemeClr>
                </a:solidFill>
                <a:latin typeface="微软雅黑" panose="020B0503020204020204" pitchFamily="34" charset="-122"/>
                <a:ea typeface="微软雅黑" panose="020B0503020204020204" pitchFamily="34" charset="-122"/>
              </a:rPr>
              <a:t>有权获得正确的商品资料</a:t>
            </a:r>
          </a:p>
          <a:p>
            <a:pPr marL="285750" indent="-285750">
              <a:lnSpc>
                <a:spcPct val="150000"/>
              </a:lnSpc>
              <a:buClr>
                <a:srgbClr val="FEFF6F"/>
              </a:buClr>
              <a:buFont typeface="Wingdings" panose="05000000000000000000" pitchFamily="2" charset="2"/>
              <a:buChar char="l"/>
            </a:pPr>
            <a:r>
              <a:rPr lang="zh-CN" altLang="en-US">
                <a:solidFill>
                  <a:schemeClr val="bg2">
                    <a:lumMod val="50000"/>
                  </a:schemeClr>
                </a:solidFill>
                <a:latin typeface="微软雅黑" panose="020B0503020204020204" pitchFamily="34" charset="-122"/>
                <a:ea typeface="微软雅黑" panose="020B0503020204020204" pitchFamily="34" charset="-122"/>
              </a:rPr>
              <a:t>有权自由决定对商品的选择</a:t>
            </a:r>
          </a:p>
          <a:p>
            <a:pPr marL="285750" indent="-285750">
              <a:lnSpc>
                <a:spcPct val="150000"/>
              </a:lnSpc>
              <a:buClr>
                <a:srgbClr val="FEFF6F"/>
              </a:buClr>
              <a:buFont typeface="Wingdings" panose="05000000000000000000" pitchFamily="2" charset="2"/>
              <a:buChar char="l"/>
            </a:pPr>
            <a:r>
              <a:rPr lang="zh-CN" altLang="en-US">
                <a:solidFill>
                  <a:schemeClr val="bg2">
                    <a:lumMod val="50000"/>
                  </a:schemeClr>
                </a:solidFill>
                <a:latin typeface="微软雅黑" panose="020B0503020204020204" pitchFamily="34" charset="-122"/>
                <a:ea typeface="微软雅黑" panose="020B0503020204020204" pitchFamily="34" charset="-122"/>
              </a:rPr>
              <a:t>有权提出消费意见</a:t>
            </a:r>
          </a:p>
          <a:p>
            <a:pPr marL="285750" indent="-285750" algn="just">
              <a:lnSpc>
                <a:spcPct val="150000"/>
              </a:lnSpc>
              <a:buClr>
                <a:srgbClr val="FEFF6F"/>
              </a:buClr>
              <a:buFont typeface="Wingdings" panose="05000000000000000000" pitchFamily="2" charset="2"/>
              <a:buChar char="Ø"/>
            </a:pPr>
            <a:r>
              <a:rPr lang="zh-CN" altLang="en-US">
                <a:solidFill>
                  <a:schemeClr val="bg2">
                    <a:lumMod val="50000"/>
                  </a:schemeClr>
                </a:solidFill>
                <a:latin typeface="微软雅黑" panose="020B0503020204020204" pitchFamily="34" charset="-122"/>
                <a:ea typeface="微软雅黑" panose="020B0503020204020204" pitchFamily="34" charset="-122"/>
              </a:rPr>
              <a:t>由于该咨文对维护消费者权益具有重要意义，国际消费者联盟组织</a:t>
            </a:r>
            <a:r>
              <a:rPr lang="en-US" altLang="zh-CN">
                <a:solidFill>
                  <a:schemeClr val="bg2">
                    <a:lumMod val="50000"/>
                  </a:schemeClr>
                </a:solidFill>
                <a:latin typeface="微软雅黑" panose="020B0503020204020204" pitchFamily="34" charset="-122"/>
                <a:ea typeface="微软雅黑" panose="020B0503020204020204" pitchFamily="34" charset="-122"/>
              </a:rPr>
              <a:t>1983</a:t>
            </a:r>
            <a:r>
              <a:rPr lang="zh-CN" altLang="en-US">
                <a:solidFill>
                  <a:schemeClr val="bg2">
                    <a:lumMod val="50000"/>
                  </a:schemeClr>
                </a:solidFill>
                <a:latin typeface="微软雅黑" panose="020B0503020204020204" pitchFamily="34" charset="-122"/>
                <a:ea typeface="微软雅黑" panose="020B0503020204020204" pitchFamily="34" charset="-122"/>
              </a:rPr>
              <a:t>年确定每年的</a:t>
            </a:r>
            <a:r>
              <a:rPr lang="en-US" altLang="zh-CN">
                <a:solidFill>
                  <a:schemeClr val="bg2">
                    <a:lumMod val="50000"/>
                  </a:schemeClr>
                </a:solidFill>
                <a:latin typeface="微软雅黑" panose="020B0503020204020204" pitchFamily="34" charset="-122"/>
                <a:ea typeface="微软雅黑" panose="020B0503020204020204" pitchFamily="34" charset="-122"/>
              </a:rPr>
              <a:t>3</a:t>
            </a:r>
            <a:r>
              <a:rPr lang="zh-CN" altLang="en-US">
                <a:solidFill>
                  <a:schemeClr val="bg2">
                    <a:lumMod val="50000"/>
                  </a:schemeClr>
                </a:solidFill>
                <a:latin typeface="微软雅黑" panose="020B0503020204020204" pitchFamily="34" charset="-122"/>
                <a:ea typeface="微软雅黑" panose="020B0503020204020204" pitchFamily="34" charset="-122"/>
              </a:rPr>
              <a:t>月</a:t>
            </a:r>
            <a:r>
              <a:rPr lang="en-US" altLang="zh-CN">
                <a:solidFill>
                  <a:schemeClr val="bg2">
                    <a:lumMod val="50000"/>
                  </a:schemeClr>
                </a:solidFill>
                <a:latin typeface="微软雅黑" panose="020B0503020204020204" pitchFamily="34" charset="-122"/>
                <a:ea typeface="微软雅黑" panose="020B0503020204020204" pitchFamily="34" charset="-122"/>
              </a:rPr>
              <a:t>15</a:t>
            </a:r>
            <a:r>
              <a:rPr lang="zh-CN" altLang="en-US">
                <a:solidFill>
                  <a:schemeClr val="bg2">
                    <a:lumMod val="50000"/>
                  </a:schemeClr>
                </a:solidFill>
                <a:latin typeface="微软雅黑" panose="020B0503020204020204" pitchFamily="34" charset="-122"/>
                <a:ea typeface="微软雅黑" panose="020B0503020204020204" pitchFamily="34" charset="-122"/>
              </a:rPr>
              <a:t>日为“国际消费者权益日”，世界各国消费者组织也纷纷</a:t>
            </a:r>
            <a:r>
              <a:rPr lang="zh-CN" altLang="en-US" sz="2400">
                <a:solidFill>
                  <a:schemeClr val="bg2">
                    <a:lumMod val="50000"/>
                  </a:schemeClr>
                </a:solidFill>
                <a:latin typeface="微软雅黑" panose="020B0503020204020204" pitchFamily="34" charset="-122"/>
                <a:ea typeface="微软雅黑" panose="020B0503020204020204" pitchFamily="34" charset="-122"/>
              </a:rPr>
              <a:t>“</a:t>
            </a:r>
            <a:r>
              <a:rPr lang="zh-CN" altLang="en-US" sz="2400" b="1">
                <a:solidFill>
                  <a:schemeClr val="bg2">
                    <a:lumMod val="50000"/>
                  </a:schemeClr>
                </a:solidFill>
                <a:latin typeface="微软雅黑" panose="020B0503020204020204" pitchFamily="34" charset="-122"/>
                <a:ea typeface="微软雅黑" panose="020B0503020204020204" pitchFamily="34" charset="-122"/>
              </a:rPr>
              <a:t>四项权利</a:t>
            </a:r>
            <a:r>
              <a:rPr lang="zh-CN" altLang="en-US" sz="2400">
                <a:solidFill>
                  <a:schemeClr val="bg2">
                    <a:lumMod val="50000"/>
                  </a:schemeClr>
                </a:solidFill>
                <a:latin typeface="微软雅黑" panose="020B0503020204020204" pitchFamily="34" charset="-122"/>
                <a:ea typeface="微软雅黑" panose="020B0503020204020204" pitchFamily="34" charset="-122"/>
              </a:rPr>
              <a:t>”</a:t>
            </a:r>
            <a:r>
              <a:rPr lang="zh-CN" altLang="en-US">
                <a:solidFill>
                  <a:schemeClr val="bg2">
                    <a:lumMod val="50000"/>
                  </a:schemeClr>
                </a:solidFill>
                <a:latin typeface="微软雅黑" panose="020B0503020204020204" pitchFamily="34" charset="-122"/>
                <a:ea typeface="微软雅黑" panose="020B0503020204020204" pitchFamily="34" charset="-122"/>
              </a:rPr>
              <a:t>作为基本的工作目标。</a:t>
            </a:r>
          </a:p>
        </p:txBody>
      </p:sp>
      <p:pic>
        <p:nvPicPr>
          <p:cNvPr id="7" name="图片 6"/>
          <p:cNvPicPr>
            <a:picLocks noChangeAspect="1"/>
          </p:cNvPicPr>
          <p:nvPr/>
        </p:nvPicPr>
        <p:blipFill>
          <a:blip r:embed="rId6" cstate="email"/>
          <a:stretch>
            <a:fillRect/>
          </a:stretch>
        </p:blipFill>
        <p:spPr>
          <a:xfrm>
            <a:off x="238483" y="1631574"/>
            <a:ext cx="3947319" cy="4605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886636" y="399019"/>
            <a:ext cx="3900795" cy="731205"/>
            <a:chOff x="3749476" y="454668"/>
            <a:chExt cx="3900795" cy="731205"/>
          </a:xfrm>
        </p:grpSpPr>
        <p:sp>
          <p:nvSpPr>
            <p:cNvPr id="8" name="文本框 7"/>
            <p:cNvSpPr txBox="1"/>
            <p:nvPr/>
          </p:nvSpPr>
          <p:spPr>
            <a:xfrm>
              <a:off x="4541728" y="497106"/>
              <a:ext cx="3108543" cy="646331"/>
            </a:xfrm>
            <a:prstGeom prst="rect">
              <a:avLst/>
            </a:prstGeom>
            <a:noFill/>
          </p:spPr>
          <p:txBody>
            <a:bodyPr wrap="none" rtlCol="0">
              <a:spAutoFit/>
            </a:bodyPr>
            <a:lstStyle/>
            <a:p>
              <a:r>
                <a:rPr lang="en-US" altLang="zh-CN" sz="3600" b="1">
                  <a:solidFill>
                    <a:srgbClr val="F7C733"/>
                  </a:solidFill>
                  <a:latin typeface="华康海报体W12(P)" panose="040B0C00000000000000" pitchFamily="82" charset="-122"/>
                  <a:ea typeface="华康海报体W12(P)" panose="040B0C00000000000000" pitchFamily="82" charset="-122"/>
                </a:rPr>
                <a:t>315</a:t>
              </a:r>
              <a:r>
                <a:rPr lang="zh-CN" altLang="en-US" sz="3600" b="1">
                  <a:solidFill>
                    <a:srgbClr val="F7C733"/>
                  </a:solidFill>
                  <a:latin typeface="华康海报体W12(P)" panose="040B0C00000000000000" pitchFamily="82" charset="-122"/>
                  <a:ea typeface="华康海报体W12(P)" panose="040B0C00000000000000" pitchFamily="82" charset="-122"/>
                </a:rPr>
                <a:t>节日由来</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sp>
        <p:nvSpPr>
          <p:cNvPr id="2" name="矩形 1"/>
          <p:cNvSpPr/>
          <p:nvPr/>
        </p:nvSpPr>
        <p:spPr>
          <a:xfrm>
            <a:off x="557688" y="2211122"/>
            <a:ext cx="6657896" cy="3416320"/>
          </a:xfrm>
          <a:prstGeom prst="rect">
            <a:avLst/>
          </a:prstGeom>
        </p:spPr>
        <p:txBody>
          <a:bodyPr wrap="square">
            <a:spAutoFit/>
          </a:bodyPr>
          <a:lstStyle/>
          <a:p>
            <a:pPr marL="285750" indent="-285750" algn="just">
              <a:lnSpc>
                <a:spcPct val="150000"/>
              </a:lnSpc>
              <a:buClr>
                <a:srgbClr val="FFFF4F"/>
              </a:buClr>
              <a:buFont typeface="Wingdings" panose="05000000000000000000" pitchFamily="2" charset="2"/>
              <a:buChar char="l"/>
            </a:pPr>
            <a:r>
              <a:rPr lang="zh-CN" altLang="en-US">
                <a:solidFill>
                  <a:schemeClr val="bg2">
                    <a:lumMod val="50000"/>
                  </a:schemeClr>
                </a:solidFill>
                <a:latin typeface="微软雅黑" panose="020B0503020204020204" pitchFamily="34" charset="-122"/>
                <a:ea typeface="微软雅黑" panose="020B0503020204020204" pitchFamily="34" charset="-122"/>
              </a:rPr>
              <a:t>国际消费者联盟</a:t>
            </a:r>
            <a:r>
              <a:rPr lang="en-US" altLang="zh-CN">
                <a:solidFill>
                  <a:schemeClr val="bg2">
                    <a:lumMod val="50000"/>
                  </a:schemeClr>
                </a:solidFill>
                <a:latin typeface="微软雅黑" panose="020B0503020204020204" pitchFamily="34" charset="-122"/>
                <a:ea typeface="微软雅黑" panose="020B0503020204020204" pitchFamily="34" charset="-122"/>
              </a:rPr>
              <a:t>(</a:t>
            </a:r>
            <a:r>
              <a:rPr lang="zh-CN" altLang="en-US">
                <a:solidFill>
                  <a:schemeClr val="bg2">
                    <a:lumMod val="50000"/>
                  </a:schemeClr>
                </a:solidFill>
                <a:latin typeface="微软雅黑" panose="020B0503020204020204" pitchFamily="34" charset="-122"/>
                <a:ea typeface="微软雅黑" panose="020B0503020204020204" pitchFamily="34" charset="-122"/>
              </a:rPr>
              <a:t>简称</a:t>
            </a:r>
            <a:r>
              <a:rPr lang="en-US" altLang="zh-CN">
                <a:solidFill>
                  <a:schemeClr val="bg2">
                    <a:lumMod val="50000"/>
                  </a:schemeClr>
                </a:solidFill>
                <a:latin typeface="微软雅黑" panose="020B0503020204020204" pitchFamily="34" charset="-122"/>
                <a:ea typeface="微软雅黑" panose="020B0503020204020204" pitchFamily="34" charset="-122"/>
              </a:rPr>
              <a:t>10CU)</a:t>
            </a:r>
            <a:r>
              <a:rPr lang="zh-CN" altLang="en-US">
                <a:solidFill>
                  <a:schemeClr val="bg2">
                    <a:lumMod val="50000"/>
                  </a:schemeClr>
                </a:solidFill>
                <a:latin typeface="微软雅黑" panose="020B0503020204020204" pitchFamily="34" charset="-122"/>
                <a:ea typeface="微软雅黑" panose="020B0503020204020204" pitchFamily="34" charset="-122"/>
              </a:rPr>
              <a:t>是独立、不以盈利为目的、无政治倾向的组织。</a:t>
            </a:r>
            <a:r>
              <a:rPr lang="en-US" altLang="zh-CN">
                <a:solidFill>
                  <a:schemeClr val="bg2">
                    <a:lumMod val="50000"/>
                  </a:schemeClr>
                </a:solidFill>
                <a:latin typeface="微软雅黑" panose="020B0503020204020204" pitchFamily="34" charset="-122"/>
                <a:ea typeface="微软雅黑" panose="020B0503020204020204" pitchFamily="34" charset="-122"/>
              </a:rPr>
              <a:t>1960</a:t>
            </a:r>
            <a:r>
              <a:rPr lang="zh-CN" altLang="en-US">
                <a:solidFill>
                  <a:schemeClr val="bg2">
                    <a:lumMod val="50000"/>
                  </a:schemeClr>
                </a:solidFill>
                <a:latin typeface="微软雅黑" panose="020B0503020204020204" pitchFamily="34" charset="-122"/>
                <a:ea typeface="微软雅黑" panose="020B0503020204020204" pitchFamily="34" charset="-122"/>
              </a:rPr>
              <a:t>年由美国、英国、澳大利亚、比利时、荷兰等</a:t>
            </a:r>
            <a:r>
              <a:rPr lang="en-US" altLang="zh-CN">
                <a:solidFill>
                  <a:schemeClr val="bg2">
                    <a:lumMod val="50000"/>
                  </a:schemeClr>
                </a:solidFill>
                <a:latin typeface="微软雅黑" panose="020B0503020204020204" pitchFamily="34" charset="-122"/>
                <a:ea typeface="微软雅黑" panose="020B0503020204020204" pitchFamily="34" charset="-122"/>
              </a:rPr>
              <a:t>5</a:t>
            </a:r>
            <a:r>
              <a:rPr lang="zh-CN" altLang="en-US">
                <a:solidFill>
                  <a:schemeClr val="bg2">
                    <a:lumMod val="50000"/>
                  </a:schemeClr>
                </a:solidFill>
                <a:latin typeface="微软雅黑" panose="020B0503020204020204" pitchFamily="34" charset="-122"/>
                <a:ea typeface="微软雅黑" panose="020B0503020204020204" pitchFamily="34" charset="-122"/>
              </a:rPr>
              <a:t>国消费者组织发起成立，总部设在荷兰海牙，现有成员</a:t>
            </a:r>
            <a:r>
              <a:rPr lang="en-US" altLang="zh-CN">
                <a:solidFill>
                  <a:schemeClr val="bg2">
                    <a:lumMod val="50000"/>
                  </a:schemeClr>
                </a:solidFill>
                <a:latin typeface="微软雅黑" panose="020B0503020204020204" pitchFamily="34" charset="-122"/>
                <a:ea typeface="微软雅黑" panose="020B0503020204020204" pitchFamily="34" charset="-122"/>
              </a:rPr>
              <a:t>90</a:t>
            </a:r>
            <a:r>
              <a:rPr lang="zh-CN" altLang="en-US">
                <a:solidFill>
                  <a:schemeClr val="bg2">
                    <a:lumMod val="50000"/>
                  </a:schemeClr>
                </a:solidFill>
                <a:latin typeface="微软雅黑" panose="020B0503020204020204" pitchFamily="34" charset="-122"/>
                <a:ea typeface="微软雅黑" panose="020B0503020204020204" pitchFamily="34" charset="-122"/>
              </a:rPr>
              <a:t>多个国家和地区</a:t>
            </a:r>
            <a:r>
              <a:rPr lang="en-US" altLang="zh-CN">
                <a:solidFill>
                  <a:schemeClr val="bg2">
                    <a:lumMod val="50000"/>
                  </a:schemeClr>
                </a:solidFill>
                <a:latin typeface="微软雅黑" panose="020B0503020204020204" pitchFamily="34" charset="-122"/>
                <a:ea typeface="微软雅黑" panose="020B0503020204020204" pitchFamily="34" charset="-122"/>
              </a:rPr>
              <a:t>215</a:t>
            </a:r>
            <a:r>
              <a:rPr lang="zh-CN" altLang="en-US">
                <a:solidFill>
                  <a:schemeClr val="bg2">
                    <a:lumMod val="50000"/>
                  </a:schemeClr>
                </a:solidFill>
                <a:latin typeface="微软雅黑" panose="020B0503020204020204" pitchFamily="34" charset="-122"/>
                <a:ea typeface="微软雅黑" panose="020B0503020204020204" pitchFamily="34" charset="-122"/>
              </a:rPr>
              <a:t>个消费者组织。中国消费者协会在</a:t>
            </a:r>
            <a:r>
              <a:rPr lang="en-US" altLang="zh-CN">
                <a:solidFill>
                  <a:schemeClr val="bg2">
                    <a:lumMod val="50000"/>
                  </a:schemeClr>
                </a:solidFill>
                <a:latin typeface="微软雅黑" panose="020B0503020204020204" pitchFamily="34" charset="-122"/>
                <a:ea typeface="微软雅黑" panose="020B0503020204020204" pitchFamily="34" charset="-122"/>
              </a:rPr>
              <a:t>1987</a:t>
            </a:r>
            <a:r>
              <a:rPr lang="zh-CN" altLang="en-US">
                <a:solidFill>
                  <a:schemeClr val="bg2">
                    <a:lumMod val="50000"/>
                  </a:schemeClr>
                </a:solidFill>
                <a:latin typeface="微软雅黑" panose="020B0503020204020204" pitchFamily="34" charset="-122"/>
                <a:ea typeface="微软雅黑" panose="020B0503020204020204" pitchFamily="34" charset="-122"/>
              </a:rPr>
              <a:t>年</a:t>
            </a:r>
            <a:r>
              <a:rPr lang="en-US" altLang="zh-CN">
                <a:solidFill>
                  <a:schemeClr val="bg2">
                    <a:lumMod val="50000"/>
                  </a:schemeClr>
                </a:solidFill>
                <a:latin typeface="微软雅黑" panose="020B0503020204020204" pitchFamily="34" charset="-122"/>
                <a:ea typeface="微软雅黑" panose="020B0503020204020204" pitchFamily="34" charset="-122"/>
              </a:rPr>
              <a:t>9</a:t>
            </a:r>
            <a:r>
              <a:rPr lang="zh-CN" altLang="en-US">
                <a:solidFill>
                  <a:schemeClr val="bg2">
                    <a:lumMod val="50000"/>
                  </a:schemeClr>
                </a:solidFill>
                <a:latin typeface="微软雅黑" panose="020B0503020204020204" pitchFamily="34" charset="-122"/>
                <a:ea typeface="微软雅黑" panose="020B0503020204020204" pitchFamily="34" charset="-122"/>
              </a:rPr>
              <a:t>月被接纳为该组织的正式会员。</a:t>
            </a:r>
            <a:endParaRPr lang="en-US" altLang="zh-CN">
              <a:solidFill>
                <a:schemeClr val="bg2">
                  <a:lumMod val="50000"/>
                </a:schemeClr>
              </a:solidFill>
              <a:latin typeface="微软雅黑" panose="020B0503020204020204" pitchFamily="34" charset="-122"/>
              <a:ea typeface="微软雅黑" panose="020B0503020204020204" pitchFamily="34" charset="-122"/>
            </a:endParaRPr>
          </a:p>
          <a:p>
            <a:pPr marL="285750" indent="-285750" algn="just">
              <a:lnSpc>
                <a:spcPct val="150000"/>
              </a:lnSpc>
              <a:buClr>
                <a:srgbClr val="FFFF4F"/>
              </a:buClr>
              <a:buFont typeface="Wingdings" panose="05000000000000000000" pitchFamily="2" charset="2"/>
              <a:buChar char="l"/>
            </a:pPr>
            <a:r>
              <a:rPr lang="zh-CN" altLang="en-US">
                <a:solidFill>
                  <a:schemeClr val="bg2">
                    <a:lumMod val="50000"/>
                  </a:schemeClr>
                </a:solidFill>
                <a:latin typeface="微软雅黑" panose="020B0503020204020204" pitchFamily="34" charset="-122"/>
                <a:ea typeface="微软雅黑" panose="020B0503020204020204" pitchFamily="34" charset="-122"/>
              </a:rPr>
              <a:t>中国消费者协会加入国际消费者联盟组织后，每年的</a:t>
            </a:r>
            <a:r>
              <a:rPr lang="en-US" altLang="zh-CN">
                <a:solidFill>
                  <a:schemeClr val="bg2">
                    <a:lumMod val="50000"/>
                  </a:schemeClr>
                </a:solidFill>
                <a:latin typeface="微软雅黑" panose="020B0503020204020204" pitchFamily="34" charset="-122"/>
                <a:ea typeface="微软雅黑" panose="020B0503020204020204" pitchFamily="34" charset="-122"/>
              </a:rPr>
              <a:t>3</a:t>
            </a:r>
            <a:r>
              <a:rPr lang="zh-CN" altLang="en-US">
                <a:solidFill>
                  <a:schemeClr val="bg2">
                    <a:lumMod val="50000"/>
                  </a:schemeClr>
                </a:solidFill>
                <a:latin typeface="微软雅黑" panose="020B0503020204020204" pitchFamily="34" charset="-122"/>
                <a:ea typeface="微软雅黑" panose="020B0503020204020204" pitchFamily="34" charset="-122"/>
              </a:rPr>
              <a:t>月</a:t>
            </a:r>
            <a:r>
              <a:rPr lang="en-US" altLang="zh-CN">
                <a:solidFill>
                  <a:schemeClr val="bg2">
                    <a:lumMod val="50000"/>
                  </a:schemeClr>
                </a:solidFill>
                <a:latin typeface="微软雅黑" panose="020B0503020204020204" pitchFamily="34" charset="-122"/>
                <a:ea typeface="微软雅黑" panose="020B0503020204020204" pitchFamily="34" charset="-122"/>
              </a:rPr>
              <a:t>15</a:t>
            </a:r>
            <a:r>
              <a:rPr lang="zh-CN" altLang="en-US">
                <a:solidFill>
                  <a:schemeClr val="bg2">
                    <a:lumMod val="50000"/>
                  </a:schemeClr>
                </a:solidFill>
                <a:latin typeface="微软雅黑" panose="020B0503020204020204" pitchFamily="34" charset="-122"/>
                <a:ea typeface="微软雅黑" panose="020B0503020204020204" pitchFamily="34" charset="-122"/>
              </a:rPr>
              <a:t>日“国际消费者权益日”，也都组织全国各地的消费者举办大规模的“国际消费者权益日”宣传咨询服务活动。</a:t>
            </a:r>
          </a:p>
        </p:txBody>
      </p:sp>
      <p:pic>
        <p:nvPicPr>
          <p:cNvPr id="12" name="图片 11"/>
          <p:cNvPicPr>
            <a:picLocks noChangeAspect="1"/>
          </p:cNvPicPr>
          <p:nvPr/>
        </p:nvPicPr>
        <p:blipFill>
          <a:blip r:embed="rId6" cstate="email"/>
          <a:stretch>
            <a:fillRect/>
          </a:stretch>
        </p:blipFill>
        <p:spPr>
          <a:xfrm>
            <a:off x="7568533" y="2825806"/>
            <a:ext cx="3838329" cy="1822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鲜花, 花瓶, 植物, 餐桌&#10;&#10;已生成极高可信度的说明"/>
          <p:cNvPicPr>
            <a:picLocks noChangeAspect="1"/>
          </p:cNvPicPr>
          <p:nvPr/>
        </p:nvPicPr>
        <p:blipFill>
          <a:blip r:embed="rId3" cstate="email"/>
          <a:stretch>
            <a:fillRect/>
          </a:stretch>
        </p:blipFill>
        <p:spPr>
          <a:xfrm>
            <a:off x="0" y="0"/>
            <a:ext cx="12192000" cy="6383369"/>
          </a:xfrm>
          <a:prstGeom prst="rect">
            <a:avLst/>
          </a:prstGeom>
        </p:spPr>
      </p:pic>
      <p:pic>
        <p:nvPicPr>
          <p:cNvPr id="3" name="图片 2"/>
          <p:cNvPicPr>
            <a:picLocks noChangeAspect="1"/>
          </p:cNvPicPr>
          <p:nvPr/>
        </p:nvPicPr>
        <p:blipFill rotWithShape="1">
          <a:blip r:embed="rId4" cstate="email"/>
          <a:srcRect/>
          <a:stretch>
            <a:fillRect/>
          </a:stretch>
        </p:blipFill>
        <p:spPr>
          <a:xfrm>
            <a:off x="0" y="2633472"/>
            <a:ext cx="12192000" cy="4224528"/>
          </a:xfrm>
          <a:prstGeom prst="rect">
            <a:avLst/>
          </a:prstGeom>
        </p:spPr>
      </p:pic>
      <p:grpSp>
        <p:nvGrpSpPr>
          <p:cNvPr id="4" name="组合 3"/>
          <p:cNvGrpSpPr/>
          <p:nvPr/>
        </p:nvGrpSpPr>
        <p:grpSpPr>
          <a:xfrm>
            <a:off x="3188699" y="1274872"/>
            <a:ext cx="5553123" cy="2361082"/>
            <a:chOff x="3188699" y="1274872"/>
            <a:chExt cx="5553123" cy="2361082"/>
          </a:xfrm>
        </p:grpSpPr>
        <p:sp>
          <p:nvSpPr>
            <p:cNvPr id="5" name="TextBox 143"/>
            <p:cNvSpPr txBox="1"/>
            <p:nvPr/>
          </p:nvSpPr>
          <p:spPr>
            <a:xfrm>
              <a:off x="3188699" y="2527958"/>
              <a:ext cx="5553123" cy="1107996"/>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历年</a:t>
              </a:r>
              <a:r>
                <a:rPr kumimoji="0" lang="en-US" altLang="zh-CN" sz="6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315</a:t>
              </a:r>
              <a:r>
                <a:rPr kumimoji="0" lang="zh-CN" altLang="en-US" sz="6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主题</a:t>
              </a:r>
              <a:endParaRPr kumimoji="0" lang="zh-CN" altLang="en-US" sz="6600" b="1" i="0" u="none" strike="noStrike" kern="1200" cap="none" spc="0" normalizeH="0" baseline="0" noProof="0" dirty="0">
                <a:ln>
                  <a:noFill/>
                </a:ln>
                <a:solidFill>
                  <a:srgbClr val="F7C733"/>
                </a:solidFill>
                <a:effectLst/>
                <a:uLnTx/>
                <a:uFillTx/>
                <a:latin typeface="华康海报体W12(P)" panose="040B0C00000000000000" pitchFamily="82" charset="-122"/>
                <a:ea typeface="华康海报体W12(P)" panose="040B0C00000000000000" pitchFamily="82" charset="-122"/>
                <a:cs typeface="+mn-cs"/>
              </a:endParaRPr>
            </a:p>
          </p:txBody>
        </p:sp>
        <p:sp>
          <p:nvSpPr>
            <p:cNvPr id="2" name="文本框 1"/>
            <p:cNvSpPr txBox="1"/>
            <p:nvPr/>
          </p:nvSpPr>
          <p:spPr>
            <a:xfrm>
              <a:off x="5477994" y="1274872"/>
              <a:ext cx="110959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二</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886636" y="399019"/>
            <a:ext cx="3900795" cy="731205"/>
            <a:chOff x="3749476" y="454668"/>
            <a:chExt cx="3900795" cy="731205"/>
          </a:xfrm>
        </p:grpSpPr>
        <p:sp>
          <p:nvSpPr>
            <p:cNvPr id="8" name="文本框 7"/>
            <p:cNvSpPr txBox="1"/>
            <p:nvPr/>
          </p:nvSpPr>
          <p:spPr>
            <a:xfrm>
              <a:off x="4541728" y="497106"/>
              <a:ext cx="31085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315</a:t>
              </a: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历年主题</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grpSp>
        <p:nvGrpSpPr>
          <p:cNvPr id="11" name="Group 9"/>
          <p:cNvGrpSpPr/>
          <p:nvPr/>
        </p:nvGrpSpPr>
        <p:grpSpPr bwMode="auto">
          <a:xfrm>
            <a:off x="5328026" y="1744675"/>
            <a:ext cx="4350507" cy="725959"/>
            <a:chOff x="0" y="0"/>
            <a:chExt cx="4605189" cy="830997"/>
          </a:xfrm>
        </p:grpSpPr>
        <p:pic>
          <p:nvPicPr>
            <p:cNvPr id="12" name="矩形 7"/>
            <p:cNvPicPr>
              <a:picLocks noChangeArrowheads="1"/>
            </p:cNvPicPr>
            <p:nvPr/>
          </p:nvPicPr>
          <p:blipFill>
            <a:blip r:embed="rId6" cstate="email">
              <a:duotone>
                <a:schemeClr val="accent3">
                  <a:shade val="45000"/>
                  <a:satMod val="135000"/>
                </a:schemeClr>
                <a:prstClr val="white"/>
              </a:duotone>
            </a:blip>
            <a:srcRect/>
            <a:stretch>
              <a:fillRect/>
            </a:stretch>
          </p:blipFill>
          <p:spPr bwMode="auto">
            <a:xfrm>
              <a:off x="1913231" y="50701"/>
              <a:ext cx="2871216" cy="74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1"/>
            <p:cNvGrpSpPr/>
            <p:nvPr/>
          </p:nvGrpSpPr>
          <p:grpSpPr bwMode="auto">
            <a:xfrm>
              <a:off x="0" y="0"/>
              <a:ext cx="1857388" cy="830997"/>
              <a:chOff x="0" y="0"/>
              <a:chExt cx="2571768" cy="1150611"/>
            </a:xfrm>
          </p:grpSpPr>
          <p:pic>
            <p:nvPicPr>
              <p:cNvPr id="14" name="圆角矩形 61"/>
              <p:cNvPicPr>
                <a:picLocks noChangeArrowheads="1"/>
              </p:cNvPicPr>
              <p:nvPr/>
            </p:nvPicPr>
            <p:blipFill>
              <a:blip r:embed="rId7" cstate="email">
                <a:duotone>
                  <a:schemeClr val="accent3">
                    <a:shade val="45000"/>
                    <a:satMod val="135000"/>
                  </a:schemeClr>
                  <a:prstClr val="white"/>
                </a:duotone>
              </a:blip>
              <a:srcRect/>
              <a:stretch>
                <a:fillRect/>
              </a:stretch>
            </p:blipFill>
            <p:spPr bwMode="auto">
              <a:xfrm>
                <a:off x="960966" y="129286"/>
                <a:ext cx="1181686"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圆角矩形 62"/>
              <p:cNvPicPr>
                <a:picLocks noChangeArrowheads="1"/>
              </p:cNvPicPr>
              <p:nvPr/>
            </p:nvPicPr>
            <p:blipFill>
              <a:blip r:embed="rId8" cstate="email">
                <a:duotone>
                  <a:schemeClr val="accent3">
                    <a:shade val="45000"/>
                    <a:satMod val="135000"/>
                  </a:schemeClr>
                  <a:prstClr val="white"/>
                </a:duotone>
              </a:blip>
              <a:srcRect/>
              <a:stretch>
                <a:fillRect/>
              </a:stretch>
            </p:blipFill>
            <p:spPr bwMode="auto">
              <a:xfrm>
                <a:off x="1737503" y="129286"/>
                <a:ext cx="1181686"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矩形 63"/>
              <p:cNvPicPr>
                <a:picLocks noChangeArrowheads="1"/>
              </p:cNvPicPr>
              <p:nvPr/>
            </p:nvPicPr>
            <p:blipFill>
              <a:blip r:embed="rId9" cstate="email">
                <a:duotone>
                  <a:schemeClr val="accent3">
                    <a:shade val="45000"/>
                    <a:satMod val="135000"/>
                  </a:schemeClr>
                  <a:prstClr val="white"/>
                </a:duotone>
              </a:blip>
              <a:srcRect/>
              <a:stretch>
                <a:fillRect/>
              </a:stretch>
            </p:blipFill>
            <p:spPr bwMode="auto">
              <a:xfrm>
                <a:off x="-524582" y="-199898"/>
                <a:ext cx="2321169" cy="13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矩形 64"/>
              <p:cNvPicPr>
                <a:picLocks noChangeArrowheads="1"/>
              </p:cNvPicPr>
              <p:nvPr/>
            </p:nvPicPr>
            <p:blipFill>
              <a:blip r:embed="rId10" cstate="email">
                <a:duotone>
                  <a:schemeClr val="accent3">
                    <a:shade val="45000"/>
                    <a:satMod val="135000"/>
                  </a:schemeClr>
                  <a:prstClr val="white"/>
                </a:duotone>
              </a:blip>
              <a:srcRect/>
              <a:stretch>
                <a:fillRect/>
              </a:stretch>
            </p:blipFill>
            <p:spPr bwMode="auto">
              <a:xfrm>
                <a:off x="-26586" y="-199898"/>
                <a:ext cx="2321169" cy="13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16"/>
          <p:cNvGrpSpPr/>
          <p:nvPr/>
        </p:nvGrpSpPr>
        <p:grpSpPr bwMode="auto">
          <a:xfrm>
            <a:off x="5311738" y="2492642"/>
            <a:ext cx="4350507" cy="725958"/>
            <a:chOff x="0" y="0"/>
            <a:chExt cx="4605189" cy="830997"/>
          </a:xfrm>
        </p:grpSpPr>
        <p:pic>
          <p:nvPicPr>
            <p:cNvPr id="19" name="矩形 8"/>
            <p:cNvPicPr>
              <a:picLocks noChangeArrowheads="1"/>
            </p:cNvPicPr>
            <p:nvPr/>
          </p:nvPicPr>
          <p:blipFill>
            <a:blip r:embed="rId11" cstate="email">
              <a:duotone>
                <a:schemeClr val="accent3">
                  <a:shade val="45000"/>
                  <a:satMod val="135000"/>
                </a:schemeClr>
                <a:prstClr val="white"/>
              </a:duotone>
            </a:blip>
            <a:srcRect/>
            <a:stretch>
              <a:fillRect/>
            </a:stretch>
          </p:blipFill>
          <p:spPr bwMode="auto">
            <a:xfrm>
              <a:off x="1913231" y="34693"/>
              <a:ext cx="2871216" cy="74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8"/>
            <p:cNvGrpSpPr/>
            <p:nvPr/>
          </p:nvGrpSpPr>
          <p:grpSpPr bwMode="auto">
            <a:xfrm>
              <a:off x="0" y="0"/>
              <a:ext cx="1857388" cy="830997"/>
              <a:chOff x="0" y="0"/>
              <a:chExt cx="2571768" cy="1150611"/>
            </a:xfrm>
          </p:grpSpPr>
          <p:pic>
            <p:nvPicPr>
              <p:cNvPr id="21" name="圆角矩形 66"/>
              <p:cNvPicPr>
                <a:picLocks noChangeArrowheads="1"/>
              </p:cNvPicPr>
              <p:nvPr/>
            </p:nvPicPr>
            <p:blipFill>
              <a:blip r:embed="rId12" cstate="email">
                <a:duotone>
                  <a:schemeClr val="accent3">
                    <a:shade val="45000"/>
                    <a:satMod val="135000"/>
                  </a:schemeClr>
                  <a:prstClr val="white"/>
                </a:duotone>
              </a:blip>
              <a:srcRect/>
              <a:stretch>
                <a:fillRect/>
              </a:stretch>
            </p:blipFill>
            <p:spPr bwMode="auto">
              <a:xfrm>
                <a:off x="960966" y="124002"/>
                <a:ext cx="1181686" cy="99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圆角矩形 67"/>
              <p:cNvPicPr>
                <a:picLocks noChangeArrowheads="1"/>
              </p:cNvPicPr>
              <p:nvPr/>
            </p:nvPicPr>
            <p:blipFill>
              <a:blip r:embed="rId13" cstate="email">
                <a:duotone>
                  <a:schemeClr val="accent3">
                    <a:shade val="45000"/>
                    <a:satMod val="135000"/>
                  </a:schemeClr>
                  <a:prstClr val="white"/>
                </a:duotone>
              </a:blip>
              <a:srcRect/>
              <a:stretch>
                <a:fillRect/>
              </a:stretch>
            </p:blipFill>
            <p:spPr bwMode="auto">
              <a:xfrm>
                <a:off x="1737503" y="124002"/>
                <a:ext cx="1181686" cy="99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矩形 68"/>
              <p:cNvPicPr>
                <a:picLocks noChangeArrowheads="1"/>
              </p:cNvPicPr>
              <p:nvPr/>
            </p:nvPicPr>
            <p:blipFill>
              <a:blip r:embed="rId14" cstate="email">
                <a:duotone>
                  <a:schemeClr val="accent3">
                    <a:shade val="45000"/>
                    <a:satMod val="135000"/>
                  </a:schemeClr>
                  <a:prstClr val="white"/>
                </a:duotone>
              </a:blip>
              <a:srcRect/>
              <a:stretch>
                <a:fillRect/>
              </a:stretch>
            </p:blipFill>
            <p:spPr bwMode="auto">
              <a:xfrm>
                <a:off x="-524582" y="-196741"/>
                <a:ext cx="2321169" cy="13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矩形 69"/>
              <p:cNvPicPr>
                <a:picLocks noChangeArrowheads="1"/>
              </p:cNvPicPr>
              <p:nvPr/>
            </p:nvPicPr>
            <p:blipFill>
              <a:blip r:embed="rId15" cstate="email">
                <a:duotone>
                  <a:schemeClr val="accent3">
                    <a:shade val="45000"/>
                    <a:satMod val="135000"/>
                  </a:schemeClr>
                  <a:prstClr val="white"/>
                </a:duotone>
              </a:blip>
              <a:srcRect/>
              <a:stretch>
                <a:fillRect/>
              </a:stretch>
            </p:blipFill>
            <p:spPr bwMode="auto">
              <a:xfrm>
                <a:off x="-26586" y="-196741"/>
                <a:ext cx="2321169" cy="13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 name="Group 23"/>
          <p:cNvGrpSpPr/>
          <p:nvPr/>
        </p:nvGrpSpPr>
        <p:grpSpPr bwMode="auto">
          <a:xfrm>
            <a:off x="4945500" y="3116548"/>
            <a:ext cx="4866212" cy="857400"/>
            <a:chOff x="-382516" y="-145907"/>
            <a:chExt cx="5151120" cy="981456"/>
          </a:xfrm>
        </p:grpSpPr>
        <p:pic>
          <p:nvPicPr>
            <p:cNvPr id="26" name="矩形 9"/>
            <p:cNvPicPr>
              <a:picLocks noChangeArrowheads="1"/>
            </p:cNvPicPr>
            <p:nvPr/>
          </p:nvPicPr>
          <p:blipFill>
            <a:blip r:embed="rId16" cstate="email">
              <a:duotone>
                <a:schemeClr val="accent3">
                  <a:shade val="45000"/>
                  <a:satMod val="135000"/>
                </a:schemeClr>
                <a:prstClr val="white"/>
              </a:duotone>
            </a:blip>
            <a:srcRect/>
            <a:stretch>
              <a:fillRect/>
            </a:stretch>
          </p:blipFill>
          <p:spPr bwMode="auto">
            <a:xfrm>
              <a:off x="1897388" y="24781"/>
              <a:ext cx="2871216" cy="7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5"/>
            <p:cNvGrpSpPr/>
            <p:nvPr/>
          </p:nvGrpSpPr>
          <p:grpSpPr bwMode="auto">
            <a:xfrm>
              <a:off x="-382516" y="-145907"/>
              <a:ext cx="2487169" cy="981456"/>
              <a:chOff x="-529638" y="-202025"/>
              <a:chExt cx="3443772" cy="1358939"/>
            </a:xfrm>
          </p:grpSpPr>
          <p:pic>
            <p:nvPicPr>
              <p:cNvPr id="28" name="圆角矩形 71"/>
              <p:cNvPicPr>
                <a:picLocks noChangeArrowheads="1"/>
              </p:cNvPicPr>
              <p:nvPr/>
            </p:nvPicPr>
            <p:blipFill>
              <a:blip r:embed="rId17" cstate="email">
                <a:duotone>
                  <a:schemeClr val="accent3">
                    <a:shade val="45000"/>
                    <a:satMod val="135000"/>
                  </a:schemeClr>
                  <a:prstClr val="white"/>
                </a:duotone>
              </a:blip>
              <a:srcRect/>
              <a:stretch>
                <a:fillRect/>
              </a:stretch>
            </p:blipFill>
            <p:spPr bwMode="auto">
              <a:xfrm>
                <a:off x="964351" y="127159"/>
                <a:ext cx="1181686"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圆角矩形 72"/>
              <p:cNvPicPr>
                <a:picLocks noChangeArrowheads="1"/>
              </p:cNvPicPr>
              <p:nvPr/>
            </p:nvPicPr>
            <p:blipFill>
              <a:blip r:embed="rId18" cstate="email">
                <a:duotone>
                  <a:schemeClr val="accent3">
                    <a:shade val="45000"/>
                    <a:satMod val="135000"/>
                  </a:schemeClr>
                  <a:prstClr val="white"/>
                </a:duotone>
              </a:blip>
              <a:srcRect/>
              <a:stretch>
                <a:fillRect/>
              </a:stretch>
            </p:blipFill>
            <p:spPr bwMode="auto">
              <a:xfrm>
                <a:off x="1740888" y="127159"/>
                <a:ext cx="1173246"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矩形 73"/>
              <p:cNvPicPr>
                <a:picLocks noChangeArrowheads="1"/>
              </p:cNvPicPr>
              <p:nvPr/>
            </p:nvPicPr>
            <p:blipFill>
              <a:blip r:embed="rId19" cstate="email">
                <a:duotone>
                  <a:schemeClr val="accent3">
                    <a:shade val="45000"/>
                    <a:satMod val="135000"/>
                  </a:schemeClr>
                  <a:prstClr val="white"/>
                </a:duotone>
              </a:blip>
              <a:srcRect/>
              <a:stretch>
                <a:fillRect/>
              </a:stretch>
            </p:blipFill>
            <p:spPr bwMode="auto">
              <a:xfrm>
                <a:off x="-529638" y="-202025"/>
                <a:ext cx="2329610" cy="13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矩形 74"/>
              <p:cNvPicPr>
                <a:picLocks noChangeArrowheads="1"/>
              </p:cNvPicPr>
              <p:nvPr/>
            </p:nvPicPr>
            <p:blipFill>
              <a:blip r:embed="rId20" cstate="email">
                <a:duotone>
                  <a:schemeClr val="accent3">
                    <a:shade val="45000"/>
                    <a:satMod val="135000"/>
                  </a:schemeClr>
                  <a:prstClr val="white"/>
                </a:duotone>
              </a:blip>
              <a:srcRect/>
              <a:stretch>
                <a:fillRect/>
              </a:stretch>
            </p:blipFill>
            <p:spPr bwMode="auto">
              <a:xfrm>
                <a:off x="-31639" y="-202025"/>
                <a:ext cx="2326239" cy="13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2" name="Group 32"/>
          <p:cNvGrpSpPr/>
          <p:nvPr/>
        </p:nvGrpSpPr>
        <p:grpSpPr bwMode="auto">
          <a:xfrm>
            <a:off x="4894638" y="3838588"/>
            <a:ext cx="5035851" cy="856991"/>
            <a:chOff x="0" y="0"/>
            <a:chExt cx="8395" cy="1543"/>
          </a:xfrm>
        </p:grpSpPr>
        <p:pic>
          <p:nvPicPr>
            <p:cNvPr id="33" name="圆角矩形 71"/>
            <p:cNvPicPr>
              <a:picLocks noChangeArrowheads="1"/>
            </p:cNvPicPr>
            <p:nvPr/>
          </p:nvPicPr>
          <p:blipFill>
            <a:blip r:embed="rId17" cstate="email">
              <a:duotone>
                <a:schemeClr val="accent3">
                  <a:shade val="45000"/>
                  <a:satMod val="135000"/>
                </a:schemeClr>
                <a:prstClr val="white"/>
              </a:duotone>
            </a:blip>
            <a:srcRect/>
            <a:stretch>
              <a:fillRect/>
            </a:stretch>
          </p:blipFill>
          <p:spPr bwMode="auto">
            <a:xfrm>
              <a:off x="1698" y="373"/>
              <a:ext cx="1344"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矩形 73"/>
            <p:cNvPicPr>
              <a:picLocks noChangeArrowheads="1"/>
            </p:cNvPicPr>
            <p:nvPr/>
          </p:nvPicPr>
          <p:blipFill>
            <a:blip r:embed="rId19" cstate="email">
              <a:duotone>
                <a:schemeClr val="accent3">
                  <a:shade val="45000"/>
                  <a:satMod val="135000"/>
                </a:schemeClr>
                <a:prstClr val="white"/>
              </a:duotone>
            </a:blip>
            <a:srcRect/>
            <a:stretch>
              <a:fillRect/>
            </a:stretch>
          </p:blipFill>
          <p:spPr bwMode="auto">
            <a:xfrm>
              <a:off x="0" y="0"/>
              <a:ext cx="2649"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矩形 74"/>
            <p:cNvPicPr>
              <a:picLocks noChangeArrowheads="1"/>
            </p:cNvPicPr>
            <p:nvPr/>
          </p:nvPicPr>
          <p:blipFill>
            <a:blip r:embed="rId20" cstate="email">
              <a:duotone>
                <a:schemeClr val="accent3">
                  <a:shade val="45000"/>
                  <a:satMod val="135000"/>
                </a:schemeClr>
                <a:prstClr val="white"/>
              </a:duotone>
            </a:blip>
            <a:srcRect/>
            <a:stretch>
              <a:fillRect/>
            </a:stretch>
          </p:blipFill>
          <p:spPr bwMode="auto">
            <a:xfrm>
              <a:off x="567" y="0"/>
              <a:ext cx="2648"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圆角矩形 42"/>
            <p:cNvPicPr>
              <a:picLocks noChangeArrowheads="1"/>
            </p:cNvPicPr>
            <p:nvPr/>
          </p:nvPicPr>
          <p:blipFill>
            <a:blip r:embed="rId21" cstate="email">
              <a:duotone>
                <a:schemeClr val="accent3">
                  <a:shade val="45000"/>
                  <a:satMod val="135000"/>
                </a:schemeClr>
                <a:prstClr val="white"/>
              </a:duotone>
            </a:blip>
            <a:srcRect/>
            <a:stretch>
              <a:fillRect/>
            </a:stretch>
          </p:blipFill>
          <p:spPr bwMode="auto">
            <a:xfrm>
              <a:off x="2644" y="343"/>
              <a:ext cx="1344"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7"/>
            <p:cNvSpPr txBox="1">
              <a:spLocks noChangeArrowheads="1"/>
            </p:cNvSpPr>
            <p:nvPr/>
          </p:nvSpPr>
          <p:spPr bwMode="auto">
            <a:xfrm>
              <a:off x="4005" y="456"/>
              <a:ext cx="4390"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lnSpc>
                  <a:spcPct val="110000"/>
                </a:lnSpc>
              </a:pPr>
              <a:r>
                <a:rPr lang="zh-CN" altLang="en-US" sz="3200" b="0">
                  <a:solidFill>
                    <a:schemeClr val="bg2">
                      <a:lumMod val="50000"/>
                    </a:schemeClr>
                  </a:solidFill>
                  <a:latin typeface="黑体" panose="02010609060101010101" pitchFamily="49" charset="-122"/>
                  <a:ea typeface="黑体" panose="02010609060101010101" pitchFamily="49" charset="-122"/>
                </a:rPr>
                <a:t>消</a:t>
              </a:r>
              <a:r>
                <a:rPr lang="zh-CN" altLang="en-US" sz="900" b="0">
                  <a:solidFill>
                    <a:schemeClr val="bg2">
                      <a:lumMod val="50000"/>
                    </a:schemeClr>
                  </a:solidFill>
                  <a:latin typeface="黑体" panose="02010609060101010101" pitchFamily="49" charset="-122"/>
                  <a:ea typeface="黑体" panose="02010609060101010101" pitchFamily="49" charset="-122"/>
                </a:rPr>
                <a:t> </a:t>
              </a:r>
              <a:r>
                <a:rPr lang="zh-CN" altLang="en-US" sz="3400" b="0">
                  <a:solidFill>
                    <a:schemeClr val="bg2">
                      <a:lumMod val="50000"/>
                    </a:schemeClr>
                  </a:solidFill>
                  <a:latin typeface="黑体" panose="02010609060101010101" pitchFamily="49" charset="-122"/>
                  <a:ea typeface="黑体" panose="02010609060101010101" pitchFamily="49" charset="-122"/>
                </a:rPr>
                <a:t>费与</a:t>
              </a:r>
              <a:r>
                <a:rPr lang="zh-CN" altLang="en-US" sz="800" b="0">
                  <a:solidFill>
                    <a:schemeClr val="bg2">
                      <a:lumMod val="50000"/>
                    </a:schemeClr>
                  </a:solidFill>
                  <a:latin typeface="黑体" panose="02010609060101010101" pitchFamily="49" charset="-122"/>
                  <a:ea typeface="黑体" panose="02010609060101010101" pitchFamily="49" charset="-122"/>
                </a:rPr>
                <a:t> </a:t>
              </a:r>
              <a:r>
                <a:rPr lang="zh-CN" altLang="en-US" sz="3400" b="0">
                  <a:solidFill>
                    <a:schemeClr val="bg2">
                      <a:lumMod val="50000"/>
                    </a:schemeClr>
                  </a:solidFill>
                  <a:latin typeface="黑体" panose="02010609060101010101" pitchFamily="49" charset="-122"/>
                  <a:ea typeface="黑体" panose="02010609060101010101" pitchFamily="49" charset="-122"/>
                </a:rPr>
                <a:t>安</a:t>
              </a:r>
              <a:r>
                <a:rPr lang="zh-CN" altLang="en-US" sz="800" b="0">
                  <a:solidFill>
                    <a:schemeClr val="bg2">
                      <a:lumMod val="50000"/>
                    </a:schemeClr>
                  </a:solidFill>
                  <a:latin typeface="黑体" panose="02010609060101010101" pitchFamily="49" charset="-122"/>
                  <a:ea typeface="黑体" panose="02010609060101010101" pitchFamily="49" charset="-122"/>
                </a:rPr>
                <a:t> </a:t>
              </a:r>
              <a:r>
                <a:rPr lang="zh-CN" altLang="en-US" sz="3400" b="0">
                  <a:solidFill>
                    <a:schemeClr val="bg2">
                      <a:lumMod val="50000"/>
                    </a:schemeClr>
                  </a:solidFill>
                  <a:latin typeface="黑体" panose="02010609060101010101" pitchFamily="49" charset="-122"/>
                  <a:ea typeface="黑体" panose="02010609060101010101" pitchFamily="49" charset="-122"/>
                </a:rPr>
                <a:t>全</a:t>
              </a:r>
            </a:p>
          </p:txBody>
        </p:sp>
      </p:grpSp>
      <p:grpSp>
        <p:nvGrpSpPr>
          <p:cNvPr id="38" name="Group 38"/>
          <p:cNvGrpSpPr/>
          <p:nvPr/>
        </p:nvGrpSpPr>
        <p:grpSpPr bwMode="auto">
          <a:xfrm>
            <a:off x="4894639" y="4559314"/>
            <a:ext cx="5986059" cy="866989"/>
            <a:chOff x="0" y="0"/>
            <a:chExt cx="9978" cy="1561"/>
          </a:xfrm>
        </p:grpSpPr>
        <p:pic>
          <p:nvPicPr>
            <p:cNvPr id="39" name="矩形 68"/>
            <p:cNvPicPr>
              <a:picLocks noChangeArrowheads="1"/>
            </p:cNvPicPr>
            <p:nvPr/>
          </p:nvPicPr>
          <p:blipFill>
            <a:blip r:embed="rId14" cstate="email">
              <a:duotone>
                <a:schemeClr val="accent3">
                  <a:shade val="45000"/>
                  <a:satMod val="135000"/>
                </a:schemeClr>
                <a:prstClr val="white"/>
              </a:duotone>
            </a:blip>
            <a:srcRect/>
            <a:stretch>
              <a:fillRect/>
            </a:stretch>
          </p:blipFill>
          <p:spPr bwMode="auto">
            <a:xfrm>
              <a:off x="0" y="0"/>
              <a:ext cx="2639"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圆角矩形 66"/>
            <p:cNvPicPr>
              <a:picLocks noChangeArrowheads="1"/>
            </p:cNvPicPr>
            <p:nvPr/>
          </p:nvPicPr>
          <p:blipFill>
            <a:blip r:embed="rId12" cstate="email">
              <a:duotone>
                <a:schemeClr val="accent3">
                  <a:shade val="45000"/>
                  <a:satMod val="135000"/>
                </a:schemeClr>
                <a:prstClr val="white"/>
              </a:duotone>
            </a:blip>
            <a:srcRect/>
            <a:stretch>
              <a:fillRect/>
            </a:stretch>
          </p:blipFill>
          <p:spPr bwMode="auto">
            <a:xfrm>
              <a:off x="1688" y="363"/>
              <a:ext cx="1344"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矩形 69"/>
            <p:cNvPicPr>
              <a:picLocks noChangeArrowheads="1"/>
            </p:cNvPicPr>
            <p:nvPr/>
          </p:nvPicPr>
          <p:blipFill>
            <a:blip r:embed="rId15" cstate="email">
              <a:duotone>
                <a:schemeClr val="accent3">
                  <a:shade val="45000"/>
                  <a:satMod val="135000"/>
                </a:schemeClr>
                <a:prstClr val="white"/>
              </a:duotone>
            </a:blip>
            <a:srcRect/>
            <a:stretch>
              <a:fillRect/>
            </a:stretch>
          </p:blipFill>
          <p:spPr bwMode="auto">
            <a:xfrm>
              <a:off x="566" y="0"/>
              <a:ext cx="2639"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圆角矩形 48"/>
            <p:cNvPicPr>
              <a:picLocks noChangeArrowheads="1"/>
            </p:cNvPicPr>
            <p:nvPr/>
          </p:nvPicPr>
          <p:blipFill>
            <a:blip r:embed="rId22" cstate="email">
              <a:duotone>
                <a:schemeClr val="accent3">
                  <a:shade val="45000"/>
                  <a:satMod val="135000"/>
                </a:schemeClr>
                <a:prstClr val="white"/>
              </a:duotone>
            </a:blip>
            <a:srcRect/>
            <a:stretch>
              <a:fillRect/>
            </a:stretch>
          </p:blipFill>
          <p:spPr bwMode="auto">
            <a:xfrm>
              <a:off x="2638" y="335"/>
              <a:ext cx="1344"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43"/>
            <p:cNvSpPr txBox="1">
              <a:spLocks noChangeArrowheads="1"/>
            </p:cNvSpPr>
            <p:nvPr/>
          </p:nvSpPr>
          <p:spPr bwMode="auto">
            <a:xfrm>
              <a:off x="3856" y="453"/>
              <a:ext cx="6122"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zh-CN" sz="3400" b="0">
                  <a:solidFill>
                    <a:schemeClr val="bg2">
                      <a:lumMod val="50000"/>
                    </a:schemeClr>
                  </a:solidFill>
                  <a:ea typeface="黑体" panose="02010609060101010101" pitchFamily="49" charset="-122"/>
                </a:rPr>
                <a:t>让消费者更有力量</a:t>
              </a:r>
            </a:p>
          </p:txBody>
        </p:sp>
      </p:grpSp>
      <p:grpSp>
        <p:nvGrpSpPr>
          <p:cNvPr id="44" name="Group 44"/>
          <p:cNvGrpSpPr/>
          <p:nvPr/>
        </p:nvGrpSpPr>
        <p:grpSpPr bwMode="auto">
          <a:xfrm>
            <a:off x="4894639" y="5207014"/>
            <a:ext cx="6665775" cy="866989"/>
            <a:chOff x="0" y="0"/>
            <a:chExt cx="11111" cy="1561"/>
          </a:xfrm>
        </p:grpSpPr>
        <p:pic>
          <p:nvPicPr>
            <p:cNvPr id="45" name="矩形 68"/>
            <p:cNvPicPr>
              <a:picLocks noChangeArrowheads="1"/>
            </p:cNvPicPr>
            <p:nvPr/>
          </p:nvPicPr>
          <p:blipFill>
            <a:blip r:embed="rId14" cstate="email">
              <a:duotone>
                <a:schemeClr val="accent3">
                  <a:shade val="45000"/>
                  <a:satMod val="135000"/>
                </a:schemeClr>
                <a:prstClr val="white"/>
              </a:duotone>
            </a:blip>
            <a:srcRect/>
            <a:stretch>
              <a:fillRect/>
            </a:stretch>
          </p:blipFill>
          <p:spPr bwMode="auto">
            <a:xfrm>
              <a:off x="0" y="0"/>
              <a:ext cx="2639"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圆角矩形 66"/>
            <p:cNvPicPr>
              <a:picLocks noChangeArrowheads="1"/>
            </p:cNvPicPr>
            <p:nvPr/>
          </p:nvPicPr>
          <p:blipFill>
            <a:blip r:embed="rId12" cstate="email">
              <a:duotone>
                <a:schemeClr val="accent3">
                  <a:shade val="45000"/>
                  <a:satMod val="135000"/>
                </a:schemeClr>
                <a:prstClr val="white"/>
              </a:duotone>
            </a:blip>
            <a:srcRect/>
            <a:stretch>
              <a:fillRect/>
            </a:stretch>
          </p:blipFill>
          <p:spPr bwMode="auto">
            <a:xfrm>
              <a:off x="1688" y="363"/>
              <a:ext cx="1344"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矩形 69"/>
            <p:cNvPicPr>
              <a:picLocks noChangeArrowheads="1"/>
            </p:cNvPicPr>
            <p:nvPr/>
          </p:nvPicPr>
          <p:blipFill>
            <a:blip r:embed="rId15" cstate="email">
              <a:duotone>
                <a:schemeClr val="accent3">
                  <a:shade val="45000"/>
                  <a:satMod val="135000"/>
                </a:schemeClr>
                <a:prstClr val="white"/>
              </a:duotone>
            </a:blip>
            <a:srcRect/>
            <a:stretch>
              <a:fillRect/>
            </a:stretch>
          </p:blipFill>
          <p:spPr bwMode="auto">
            <a:xfrm>
              <a:off x="566" y="0"/>
              <a:ext cx="2639"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48"/>
            <p:cNvSpPr txBox="1">
              <a:spLocks noChangeArrowheads="1"/>
            </p:cNvSpPr>
            <p:nvPr/>
          </p:nvSpPr>
          <p:spPr bwMode="auto">
            <a:xfrm>
              <a:off x="3856" y="453"/>
              <a:ext cx="7255"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zh-CN" sz="3400" b="0">
                  <a:solidFill>
                    <a:schemeClr val="bg2">
                      <a:lumMod val="50000"/>
                    </a:schemeClr>
                  </a:solidFill>
                  <a:ea typeface="黑体" panose="02010609060101010101" pitchFamily="49" charset="-122"/>
                </a:rPr>
                <a:t>新消法 新权益 新责任</a:t>
              </a:r>
            </a:p>
          </p:txBody>
        </p:sp>
        <p:pic>
          <p:nvPicPr>
            <p:cNvPr id="49" name="圆角矩形 53"/>
            <p:cNvPicPr>
              <a:picLocks noChangeArrowheads="1"/>
            </p:cNvPicPr>
            <p:nvPr/>
          </p:nvPicPr>
          <p:blipFill>
            <a:blip r:embed="rId23" cstate="email">
              <a:duotone>
                <a:schemeClr val="accent3">
                  <a:shade val="45000"/>
                  <a:satMod val="135000"/>
                </a:schemeClr>
                <a:prstClr val="white"/>
              </a:duotone>
            </a:blip>
            <a:srcRect/>
            <a:stretch>
              <a:fillRect/>
            </a:stretch>
          </p:blipFill>
          <p:spPr bwMode="auto">
            <a:xfrm>
              <a:off x="2609" y="340"/>
              <a:ext cx="1344"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p:cNvPicPr>
            <a:picLocks noChangeAspect="1"/>
          </p:cNvPicPr>
          <p:nvPr/>
        </p:nvPicPr>
        <p:blipFill>
          <a:blip r:embed="rId24" cstate="email"/>
          <a:stretch>
            <a:fillRect/>
          </a:stretch>
        </p:blipFill>
        <p:spPr>
          <a:xfrm>
            <a:off x="138870" y="1971041"/>
            <a:ext cx="4893268" cy="3662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0"/>
                                        <p:tgtEl>
                                          <p:spTgt spid="32"/>
                                        </p:tgtEl>
                                      </p:cBhvr>
                                    </p:animEffect>
                                  </p:childTnLst>
                                </p:cTn>
                              </p:par>
                            </p:childTnLst>
                          </p:cTn>
                        </p:par>
                        <p:par>
                          <p:cTn id="30" fill="hold">
                            <p:stCondLst>
                              <p:cond delay="6500"/>
                            </p:stCondLst>
                            <p:childTnLst>
                              <p:par>
                                <p:cTn id="31" presetID="10"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2000"/>
                                        <p:tgtEl>
                                          <p:spTgt spid="38"/>
                                        </p:tgtEl>
                                      </p:cBhvr>
                                    </p:animEffect>
                                  </p:childTnLst>
                                </p:cTn>
                              </p:par>
                            </p:childTnLst>
                          </p:cTn>
                        </p:par>
                        <p:par>
                          <p:cTn id="34" fill="hold">
                            <p:stCondLst>
                              <p:cond delay="8500"/>
                            </p:stCondLst>
                            <p:childTnLst>
                              <p:par>
                                <p:cTn id="35" presetID="10"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鲜花, 花瓶, 植物, 餐桌&#10;&#10;已生成极高可信度的说明"/>
          <p:cNvPicPr>
            <a:picLocks noChangeAspect="1"/>
          </p:cNvPicPr>
          <p:nvPr/>
        </p:nvPicPr>
        <p:blipFill>
          <a:blip r:embed="rId3" cstate="email"/>
          <a:stretch>
            <a:fillRect/>
          </a:stretch>
        </p:blipFill>
        <p:spPr>
          <a:xfrm>
            <a:off x="0" y="0"/>
            <a:ext cx="12192000" cy="6383369"/>
          </a:xfrm>
          <a:prstGeom prst="rect">
            <a:avLst/>
          </a:prstGeom>
        </p:spPr>
      </p:pic>
      <p:pic>
        <p:nvPicPr>
          <p:cNvPr id="3" name="图片 2"/>
          <p:cNvPicPr>
            <a:picLocks noChangeAspect="1"/>
          </p:cNvPicPr>
          <p:nvPr/>
        </p:nvPicPr>
        <p:blipFill rotWithShape="1">
          <a:blip r:embed="rId4" cstate="email"/>
          <a:srcRect/>
          <a:stretch>
            <a:fillRect/>
          </a:stretch>
        </p:blipFill>
        <p:spPr>
          <a:xfrm>
            <a:off x="0" y="2633472"/>
            <a:ext cx="12192000" cy="4224528"/>
          </a:xfrm>
          <a:prstGeom prst="rect">
            <a:avLst/>
          </a:prstGeom>
        </p:spPr>
      </p:pic>
      <p:grpSp>
        <p:nvGrpSpPr>
          <p:cNvPr id="4" name="组合 3"/>
          <p:cNvGrpSpPr/>
          <p:nvPr/>
        </p:nvGrpSpPr>
        <p:grpSpPr>
          <a:xfrm>
            <a:off x="3188699" y="1274872"/>
            <a:ext cx="5272597" cy="2361082"/>
            <a:chOff x="3188699" y="1274872"/>
            <a:chExt cx="5272597" cy="2361082"/>
          </a:xfrm>
        </p:grpSpPr>
        <p:sp>
          <p:nvSpPr>
            <p:cNvPr id="5" name="TextBox 143"/>
            <p:cNvSpPr txBox="1"/>
            <p:nvPr/>
          </p:nvSpPr>
          <p:spPr>
            <a:xfrm>
              <a:off x="3188699" y="2527958"/>
              <a:ext cx="5272597" cy="1107996"/>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学生维权问题</a:t>
              </a:r>
              <a:endParaRPr kumimoji="0" lang="zh-CN" altLang="en-US" sz="6600" b="1" i="0" u="none" strike="noStrike" kern="1200" cap="none" spc="0" normalizeH="0" baseline="0" noProof="0" dirty="0">
                <a:ln>
                  <a:noFill/>
                </a:ln>
                <a:solidFill>
                  <a:srgbClr val="F7C733"/>
                </a:solidFill>
                <a:effectLst/>
                <a:uLnTx/>
                <a:uFillTx/>
                <a:latin typeface="华康海报体W12(P)" panose="040B0C00000000000000" pitchFamily="82" charset="-122"/>
                <a:ea typeface="华康海报体W12(P)" panose="040B0C00000000000000" pitchFamily="82" charset="-122"/>
                <a:cs typeface="+mn-cs"/>
              </a:endParaRPr>
            </a:p>
          </p:txBody>
        </p:sp>
        <p:sp>
          <p:nvSpPr>
            <p:cNvPr id="2" name="文本框 1"/>
            <p:cNvSpPr txBox="1"/>
            <p:nvPr/>
          </p:nvSpPr>
          <p:spPr>
            <a:xfrm>
              <a:off x="5477994" y="1274872"/>
              <a:ext cx="110959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200" b="1">
                  <a:solidFill>
                    <a:srgbClr val="F7C733"/>
                  </a:solidFill>
                  <a:latin typeface="华康海报体W12(P)" panose="040B0C00000000000000" pitchFamily="82" charset="-122"/>
                  <a:ea typeface="华康海报体W12(P)" panose="040B0C00000000000000" pitchFamily="82" charset="-122"/>
                </a:rPr>
                <a:t>三</a:t>
              </a:r>
              <a:endParaRPr kumimoji="0" lang="zh-CN" altLang="en-US" sz="72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374" y="-23646"/>
            <a:ext cx="12182626" cy="2307740"/>
            <a:chOff x="9374" y="-23646"/>
            <a:chExt cx="12182626" cy="2307740"/>
          </a:xfrm>
        </p:grpSpPr>
        <p:pic>
          <p:nvPicPr>
            <p:cNvPr id="5" name="图片 4" descr="图片包含 鲜花, 花瓶, 植物, 餐桌&#10;&#10;已生成极高可信度的说明"/>
            <p:cNvPicPr>
              <a:picLocks noChangeAspect="1"/>
            </p:cNvPicPr>
            <p:nvPr/>
          </p:nvPicPr>
          <p:blipFill rotWithShape="1">
            <a:blip r:embed="rId3" cstate="email"/>
            <a:srcRect/>
            <a:stretch>
              <a:fillRect/>
            </a:stretch>
          </p:blipFill>
          <p:spPr>
            <a:xfrm>
              <a:off x="9355531" y="-23646"/>
              <a:ext cx="2836469" cy="2307740"/>
            </a:xfrm>
            <a:prstGeom prst="rect">
              <a:avLst/>
            </a:prstGeom>
          </p:spPr>
        </p:pic>
        <p:pic>
          <p:nvPicPr>
            <p:cNvPr id="6" name="图片 5" descr="图片包含 鲜花, 花瓶, 植物, 餐桌&#10;&#10;已生成极高可信度的说明"/>
            <p:cNvPicPr>
              <a:picLocks noChangeAspect="1"/>
            </p:cNvPicPr>
            <p:nvPr/>
          </p:nvPicPr>
          <p:blipFill rotWithShape="1">
            <a:blip r:embed="rId4" cstate="email"/>
            <a:srcRect/>
            <a:stretch>
              <a:fillRect/>
            </a:stretch>
          </p:blipFill>
          <p:spPr>
            <a:xfrm>
              <a:off x="9374" y="1"/>
              <a:ext cx="3750552" cy="2001529"/>
            </a:xfrm>
            <a:prstGeom prst="rect">
              <a:avLst/>
            </a:prstGeom>
          </p:spPr>
        </p:pic>
      </p:grpSp>
      <p:grpSp>
        <p:nvGrpSpPr>
          <p:cNvPr id="7" name="组合 6"/>
          <p:cNvGrpSpPr/>
          <p:nvPr/>
        </p:nvGrpSpPr>
        <p:grpSpPr>
          <a:xfrm>
            <a:off x="3886636" y="399019"/>
            <a:ext cx="3746907" cy="731205"/>
            <a:chOff x="3749476" y="454668"/>
            <a:chExt cx="3746907" cy="731205"/>
          </a:xfrm>
        </p:grpSpPr>
        <p:sp>
          <p:nvSpPr>
            <p:cNvPr id="8" name="文本框 7"/>
            <p:cNvSpPr txBox="1"/>
            <p:nvPr/>
          </p:nvSpPr>
          <p:spPr>
            <a:xfrm>
              <a:off x="4541728" y="497106"/>
              <a:ext cx="29546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F7C733"/>
                  </a:solidFill>
                  <a:effectLst/>
                  <a:uLnTx/>
                  <a:uFillTx/>
                  <a:latin typeface="华康海报体W12(P)" panose="040B0C00000000000000" pitchFamily="82" charset="-122"/>
                  <a:ea typeface="华康海报体W12(P)" panose="040B0C00000000000000" pitchFamily="82" charset="-122"/>
                  <a:cs typeface="+mn-cs"/>
                </a:rPr>
                <a:t>学生维权问题</a:t>
              </a:r>
            </a:p>
          </p:txBody>
        </p:sp>
        <p:pic>
          <p:nvPicPr>
            <p:cNvPr id="9" name="图片 8" descr="图片包含 台球, 运动&#10;&#10;已生成极高可信度的说明"/>
            <p:cNvPicPr>
              <a:picLocks noChangeAspect="1"/>
            </p:cNvPicPr>
            <p:nvPr/>
          </p:nvPicPr>
          <p:blipFill>
            <a:blip r:embed="rId5" cstate="email"/>
            <a:stretch>
              <a:fillRect/>
            </a:stretch>
          </p:blipFill>
          <p:spPr>
            <a:xfrm>
              <a:off x="3749476" y="454668"/>
              <a:ext cx="792252" cy="731205"/>
            </a:xfrm>
            <a:prstGeom prst="rect">
              <a:avLst/>
            </a:prstGeom>
          </p:spPr>
        </p:pic>
      </p:grpSp>
      <p:sp>
        <p:nvSpPr>
          <p:cNvPr id="10" name="矩形 9"/>
          <p:cNvSpPr/>
          <p:nvPr/>
        </p:nvSpPr>
        <p:spPr>
          <a:xfrm>
            <a:off x="4585262" y="1522613"/>
            <a:ext cx="5381601" cy="424732"/>
          </a:xfrm>
          <a:prstGeom prst="rect">
            <a:avLst/>
          </a:prstGeom>
        </p:spPr>
        <p:txBody>
          <a:bodyPr wrap="none">
            <a:spAutoFit/>
          </a:bodyPr>
          <a:lstStyle/>
          <a:p>
            <a:pPr>
              <a:lnSpc>
                <a:spcPct val="90000"/>
              </a:lnSpc>
            </a:pPr>
            <a:r>
              <a:rPr lang="zh-CN" altLang="en-US" sz="2400" b="1">
                <a:solidFill>
                  <a:srgbClr val="F7C733"/>
                </a:solidFill>
                <a:latin typeface="微软雅黑" panose="020B0503020204020204" pitchFamily="34" charset="-122"/>
                <a:ea typeface="微软雅黑" panose="020B0503020204020204" pitchFamily="34" charset="-122"/>
              </a:rPr>
              <a:t>浙大一学生"告赢"世界500强企业惠普</a:t>
            </a:r>
          </a:p>
        </p:txBody>
      </p:sp>
      <p:sp>
        <p:nvSpPr>
          <p:cNvPr id="50" name="矩形 49"/>
          <p:cNvSpPr/>
          <p:nvPr/>
        </p:nvSpPr>
        <p:spPr>
          <a:xfrm>
            <a:off x="4585262" y="2001530"/>
            <a:ext cx="6964587" cy="4248350"/>
          </a:xfrm>
          <a:prstGeom prst="rect">
            <a:avLst/>
          </a:prstGeom>
        </p:spPr>
        <p:txBody>
          <a:bodyPr wrap="square">
            <a:spAutoFit/>
          </a:bodyPr>
          <a:lstStyle/>
          <a:p>
            <a:pPr algn="just">
              <a:lnSpc>
                <a:spcPct val="150000"/>
              </a:lnSpc>
            </a:pPr>
            <a:r>
              <a:rPr lang="zh-CN" altLang="en-US">
                <a:solidFill>
                  <a:schemeClr val="bg2">
                    <a:lumMod val="50000"/>
                  </a:schemeClr>
                </a:solidFill>
                <a:latin typeface="微软雅黑" panose="020B0503020204020204" pitchFamily="34" charset="-122"/>
                <a:ea typeface="微软雅黑" panose="020B0503020204020204" pitchFamily="34" charset="-122"/>
              </a:rPr>
              <a:t>2008年1月，浙江大学的阮啸购买了一台惠普笔记本电脑。没想到，在两年保修期内，这台电脑因“黑屏”、“显卡过热”等原因，三次维修都未能解决问题。</a:t>
            </a:r>
            <a:endParaRPr lang="en-US" altLang="zh-CN">
              <a:solidFill>
                <a:schemeClr val="bg2">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a:solidFill>
                  <a:schemeClr val="bg2">
                    <a:lumMod val="50000"/>
                  </a:schemeClr>
                </a:solidFill>
                <a:latin typeface="微软雅黑" panose="020B0503020204020204" pitchFamily="34" charset="-122"/>
                <a:ea typeface="微软雅黑" panose="020B0503020204020204" pitchFamily="34" charset="-122"/>
              </a:rPr>
              <a:t>此后，阮啸几次联系惠普中国总部，要求退机或换机，遭到拒绝。当时惠普方面说保修期内三次或者四次修理不能正常使用的才能退机，这和《中华人民共和国消费者权益保护法》有违。按照法律，在保修期内两次修理仍然不能正常使用的，经营者应当负责更换或者退货。      在协商无果的情况下，阮啸一纸诉状将惠普告上法庭。2010年1月底，杭州西湖区人民法院正式受理此案。2月，惠普打来电话，表示和解，同意全额退款。阮啸随后撤诉。</a:t>
            </a:r>
          </a:p>
        </p:txBody>
      </p:sp>
      <p:pic>
        <p:nvPicPr>
          <p:cNvPr id="52" name="图片 51" descr="图片包含 配件&#10;&#10;已生成极高可信度的说明"/>
          <p:cNvPicPr>
            <a:picLocks noChangeAspect="1"/>
          </p:cNvPicPr>
          <p:nvPr/>
        </p:nvPicPr>
        <p:blipFill>
          <a:blip r:embed="rId6"/>
          <a:stretch>
            <a:fillRect/>
          </a:stretch>
        </p:blipFill>
        <p:spPr>
          <a:xfrm>
            <a:off x="472230" y="1000765"/>
            <a:ext cx="3810532" cy="5077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up)">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宽屏</PresentationFormat>
  <Paragraphs>105</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等线</vt:lpstr>
      <vt:lpstr>等线 Light</vt:lpstr>
      <vt:lpstr>黑体</vt:lpstr>
      <vt:lpstr>华康海报体W12(P)</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2018-01-10T12:35:00Z</dcterms:created>
  <dcterms:modified xsi:type="dcterms:W3CDTF">2021-01-05T16:42:02Z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